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2.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3.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 id="2147483672" r:id="rId2"/>
  </p:sldMasterIdLst>
  <p:notesMasterIdLst>
    <p:notesMasterId r:id="rId36"/>
  </p:notesMasterIdLst>
  <p:sldIdLst>
    <p:sldId id="257" r:id="rId3"/>
    <p:sldId id="489" r:id="rId4"/>
    <p:sldId id="381" r:id="rId5"/>
    <p:sldId id="284" r:id="rId6"/>
    <p:sldId id="507" r:id="rId7"/>
    <p:sldId id="531" r:id="rId8"/>
    <p:sldId id="527" r:id="rId9"/>
    <p:sldId id="523" r:id="rId10"/>
    <p:sldId id="526" r:id="rId11"/>
    <p:sldId id="532" r:id="rId12"/>
    <p:sldId id="524" r:id="rId13"/>
    <p:sldId id="525" r:id="rId14"/>
    <p:sldId id="285" r:id="rId15"/>
    <p:sldId id="543" r:id="rId16"/>
    <p:sldId id="517" r:id="rId17"/>
    <p:sldId id="516" r:id="rId18"/>
    <p:sldId id="286" r:id="rId19"/>
    <p:sldId id="287" r:id="rId20"/>
    <p:sldId id="528" r:id="rId21"/>
    <p:sldId id="498" r:id="rId22"/>
    <p:sldId id="515" r:id="rId23"/>
    <p:sldId id="533" r:id="rId24"/>
    <p:sldId id="534" r:id="rId25"/>
    <p:sldId id="535" r:id="rId26"/>
    <p:sldId id="536" r:id="rId27"/>
    <p:sldId id="537" r:id="rId28"/>
    <p:sldId id="540" r:id="rId29"/>
    <p:sldId id="541" r:id="rId30"/>
    <p:sldId id="542" r:id="rId31"/>
    <p:sldId id="518" r:id="rId32"/>
    <p:sldId id="281" r:id="rId33"/>
    <p:sldId id="521" r:id="rId34"/>
    <p:sldId id="522" r:id="rId35"/>
  </p:sldIdLst>
  <p:sldSz cx="12192000" cy="6858000"/>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CD40F68-7054-2495-29B0-70C57D63D39C}" name="Huhtinen Sini" initials="HS" userId="S::sini.huhtinen@vtt.fi::9b3f711b-36fb-414a-9c2d-ee8c791416a7"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60646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7" autoAdjust="0"/>
    <p:restoredTop sz="94660"/>
  </p:normalViewPr>
  <p:slideViewPr>
    <p:cSldViewPr snapToGrid="0" showGuides="1">
      <p:cViewPr varScale="1">
        <p:scale>
          <a:sx n="142" d="100"/>
          <a:sy n="142" d="100"/>
        </p:scale>
        <p:origin x="2544" y="34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heme" Target="theme/them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embeddings/oleObject1.bin"/></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oleObject" Target="../embeddings/oleObject2.bin"/></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bar"/>
        <c:grouping val="stacked"/>
        <c:varyColors val="0"/>
        <c:ser>
          <c:idx val="0"/>
          <c:order val="0"/>
          <c:spPr>
            <a:noFill/>
            <a:ln>
              <a:noFill/>
            </a:ln>
            <a:effectLst/>
          </c:spPr>
          <c:invertIfNegative val="0"/>
          <c:cat>
            <c:strRef>
              <c:f>'Graphs applications'!$AC$24:$AC$27</c:f>
              <c:strCache>
                <c:ptCount val="4"/>
                <c:pt idx="0">
                  <c:v>Enterprise data centers</c:v>
                </c:pt>
                <c:pt idx="1">
                  <c:v>Co-location/cloud data centers</c:v>
                </c:pt>
                <c:pt idx="2">
                  <c:v>Hyperscale data centers</c:v>
                </c:pt>
                <c:pt idx="3">
                  <c:v>Average size of data center</c:v>
                </c:pt>
              </c:strCache>
            </c:strRef>
          </c:cat>
          <c:val>
            <c:numRef>
              <c:f>'Graphs applications'!$AD$24:$AD$27</c:f>
              <c:numCache>
                <c:formatCode>General</c:formatCode>
                <c:ptCount val="4"/>
                <c:pt idx="0">
                  <c:v>0</c:v>
                </c:pt>
                <c:pt idx="1">
                  <c:v>0</c:v>
                </c:pt>
                <c:pt idx="2">
                  <c:v>50</c:v>
                </c:pt>
                <c:pt idx="3">
                  <c:v>5</c:v>
                </c:pt>
              </c:numCache>
            </c:numRef>
          </c:val>
          <c:extLst>
            <c:ext xmlns:c16="http://schemas.microsoft.com/office/drawing/2014/chart" uri="{C3380CC4-5D6E-409C-BE32-E72D297353CC}">
              <c16:uniqueId val="{00000000-B4C3-4B84-BB4C-F2D7E5531B52}"/>
            </c:ext>
          </c:extLst>
        </c:ser>
        <c:ser>
          <c:idx val="1"/>
          <c:order val="1"/>
          <c:spPr>
            <a:solidFill>
              <a:schemeClr val="accent2"/>
            </a:solidFill>
            <a:ln>
              <a:noFill/>
            </a:ln>
            <a:effectLst/>
          </c:spPr>
          <c:invertIfNegative val="0"/>
          <c:dPt>
            <c:idx val="0"/>
            <c:invertIfNegative val="0"/>
            <c:bubble3D val="0"/>
            <c:spPr>
              <a:solidFill>
                <a:schemeClr val="accent4"/>
              </a:solidFill>
              <a:ln>
                <a:noFill/>
              </a:ln>
              <a:effectLst/>
            </c:spPr>
            <c:extLst>
              <c:ext xmlns:c16="http://schemas.microsoft.com/office/drawing/2014/chart" uri="{C3380CC4-5D6E-409C-BE32-E72D297353CC}">
                <c16:uniqueId val="{00000002-B4C3-4B84-BB4C-F2D7E5531B52}"/>
              </c:ext>
            </c:extLst>
          </c:dPt>
          <c:dPt>
            <c:idx val="1"/>
            <c:invertIfNegative val="0"/>
            <c:bubble3D val="0"/>
            <c:spPr>
              <a:solidFill>
                <a:schemeClr val="accent5"/>
              </a:solidFill>
              <a:ln>
                <a:noFill/>
              </a:ln>
              <a:effectLst/>
            </c:spPr>
            <c:extLst>
              <c:ext xmlns:c16="http://schemas.microsoft.com/office/drawing/2014/chart" uri="{C3380CC4-5D6E-409C-BE32-E72D297353CC}">
                <c16:uniqueId val="{00000004-B4C3-4B84-BB4C-F2D7E5531B52}"/>
              </c:ext>
            </c:extLst>
          </c:dPt>
          <c:dPt>
            <c:idx val="2"/>
            <c:invertIfNegative val="0"/>
            <c:bubble3D val="0"/>
            <c:spPr>
              <a:solidFill>
                <a:schemeClr val="accent1"/>
              </a:solidFill>
              <a:ln>
                <a:noFill/>
              </a:ln>
              <a:effectLst/>
            </c:spPr>
            <c:extLst>
              <c:ext xmlns:c16="http://schemas.microsoft.com/office/drawing/2014/chart" uri="{C3380CC4-5D6E-409C-BE32-E72D297353CC}">
                <c16:uniqueId val="{00000006-B4C3-4B84-BB4C-F2D7E5531B52}"/>
              </c:ext>
            </c:extLst>
          </c:dPt>
          <c:cat>
            <c:strRef>
              <c:f>'Graphs applications'!$AC$24:$AC$27</c:f>
              <c:strCache>
                <c:ptCount val="4"/>
                <c:pt idx="0">
                  <c:v>Enterprise data centers</c:v>
                </c:pt>
                <c:pt idx="1">
                  <c:v>Co-location/cloud data centers</c:v>
                </c:pt>
                <c:pt idx="2">
                  <c:v>Hyperscale data centers</c:v>
                </c:pt>
                <c:pt idx="3">
                  <c:v>Average size of data center</c:v>
                </c:pt>
              </c:strCache>
            </c:strRef>
          </c:cat>
          <c:val>
            <c:numRef>
              <c:f>'Graphs applications'!$AE$24:$AE$27</c:f>
              <c:numCache>
                <c:formatCode>General</c:formatCode>
                <c:ptCount val="4"/>
                <c:pt idx="0">
                  <c:v>2</c:v>
                </c:pt>
                <c:pt idx="1">
                  <c:v>50</c:v>
                </c:pt>
                <c:pt idx="2">
                  <c:v>250</c:v>
                </c:pt>
                <c:pt idx="3">
                  <c:v>5</c:v>
                </c:pt>
              </c:numCache>
            </c:numRef>
          </c:val>
          <c:extLst>
            <c:ext xmlns:c16="http://schemas.microsoft.com/office/drawing/2014/chart" uri="{C3380CC4-5D6E-409C-BE32-E72D297353CC}">
              <c16:uniqueId val="{00000007-B4C3-4B84-BB4C-F2D7E5531B52}"/>
            </c:ext>
          </c:extLst>
        </c:ser>
        <c:dLbls>
          <c:showLegendKey val="0"/>
          <c:showVal val="0"/>
          <c:showCatName val="0"/>
          <c:showSerName val="0"/>
          <c:showPercent val="0"/>
          <c:showBubbleSize val="0"/>
        </c:dLbls>
        <c:gapWidth val="66"/>
        <c:overlap val="100"/>
        <c:axId val="1203645680"/>
        <c:axId val="1203639920"/>
      </c:barChart>
      <c:catAx>
        <c:axId val="120364568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CH"/>
          </a:p>
        </c:txPr>
        <c:crossAx val="1203639920"/>
        <c:crosses val="autoZero"/>
        <c:auto val="1"/>
        <c:lblAlgn val="ctr"/>
        <c:lblOffset val="100"/>
        <c:noMultiLvlLbl val="0"/>
      </c:catAx>
      <c:valAx>
        <c:axId val="1203639920"/>
        <c:scaling>
          <c:orientation val="minMax"/>
          <c:max val="300"/>
        </c:scaling>
        <c:delete val="0"/>
        <c:axPos val="b"/>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0" spcFirstLastPara="1" vertOverflow="ellipsis" vert="horz" wrap="square" anchor="ctr" anchorCtr="1"/>
              <a:lstStyle/>
              <a:p>
                <a:pPr>
                  <a:defRPr sz="1100" b="0" i="0" u="none" strike="noStrike" kern="1200" baseline="0">
                    <a:solidFill>
                      <a:sysClr val="windowText" lastClr="000000"/>
                    </a:solidFill>
                    <a:latin typeface="Arial" panose="020B0604020202020204" pitchFamily="34" charset="0"/>
                    <a:ea typeface="+mn-ea"/>
                    <a:cs typeface="Arial" panose="020B0604020202020204" pitchFamily="34" charset="0"/>
                  </a:defRPr>
                </a:pPr>
                <a:r>
                  <a:rPr lang="en-US" sz="1100">
                    <a:solidFill>
                      <a:sysClr val="windowText" lastClr="000000"/>
                    </a:solidFill>
                    <a:latin typeface="Arial" panose="020B0604020202020204" pitchFamily="34" charset="0"/>
                    <a:cs typeface="Arial" panose="020B0604020202020204" pitchFamily="34" charset="0"/>
                  </a:rPr>
                  <a:t>Power demand, MW</a:t>
                </a:r>
              </a:p>
            </c:rich>
          </c:tx>
          <c:overlay val="0"/>
          <c:spPr>
            <a:noFill/>
            <a:ln>
              <a:noFill/>
            </a:ln>
            <a:effectLst/>
          </c:spPr>
          <c:txPr>
            <a:bodyPr rot="0" spcFirstLastPara="1" vertOverflow="ellipsis" vert="horz" wrap="square" anchor="ctr" anchorCtr="1"/>
            <a:lstStyle/>
            <a:p>
              <a:pPr>
                <a:defRPr sz="11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CH"/>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CH"/>
          </a:p>
        </c:txPr>
        <c:crossAx val="1203645680"/>
        <c:crosses val="autoZero"/>
        <c:crossBetween val="between"/>
        <c:minorUnit val="25"/>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solidFill>
    <a:ln w="9525" cap="flat" cmpd="sng" algn="ctr">
      <a:noFill/>
      <a:round/>
    </a:ln>
    <a:effectLst/>
  </c:spPr>
  <c:txPr>
    <a:bodyPr/>
    <a:lstStyle/>
    <a:p>
      <a:pPr>
        <a:defRPr/>
      </a:pPr>
      <a:endParaRPr lang="en-CH"/>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1760674797883472"/>
          <c:y val="2.7054447074737909E-2"/>
          <c:w val="0.82371340322791142"/>
          <c:h val="0.49894471679372848"/>
        </c:manualLayout>
      </c:layout>
      <c:barChart>
        <c:barDir val="bar"/>
        <c:grouping val="stacked"/>
        <c:varyColors val="0"/>
        <c:ser>
          <c:idx val="0"/>
          <c:order val="0"/>
          <c:tx>
            <c:strRef>
              <c:f>'Graphs applications'!$AD$45</c:f>
              <c:strCache>
                <c:ptCount val="1"/>
                <c:pt idx="0">
                  <c:v>Enterprise data centers</c:v>
                </c:pt>
              </c:strCache>
            </c:strRef>
          </c:tx>
          <c:spPr>
            <a:solidFill>
              <a:schemeClr val="accent4"/>
            </a:solidFill>
            <a:ln>
              <a:noFill/>
            </a:ln>
            <a:effectLst/>
          </c:spPr>
          <c:invertIfNegative val="0"/>
          <c:cat>
            <c:numRef>
              <c:f>'Graphs applications'!$AC$46:$AC$47</c:f>
              <c:numCache>
                <c:formatCode>General</c:formatCode>
                <c:ptCount val="2"/>
                <c:pt idx="0">
                  <c:v>2010</c:v>
                </c:pt>
                <c:pt idx="1">
                  <c:v>2018</c:v>
                </c:pt>
              </c:numCache>
            </c:numRef>
          </c:cat>
          <c:val>
            <c:numRef>
              <c:f>'Graphs applications'!$AD$46:$AD$47</c:f>
              <c:numCache>
                <c:formatCode>General</c:formatCode>
                <c:ptCount val="2"/>
                <c:pt idx="0">
                  <c:v>166.1</c:v>
                </c:pt>
                <c:pt idx="1">
                  <c:v>71.2</c:v>
                </c:pt>
              </c:numCache>
            </c:numRef>
          </c:val>
          <c:extLst>
            <c:ext xmlns:c16="http://schemas.microsoft.com/office/drawing/2014/chart" uri="{C3380CC4-5D6E-409C-BE32-E72D297353CC}">
              <c16:uniqueId val="{00000000-83DC-410F-A847-4A28E02819C5}"/>
            </c:ext>
          </c:extLst>
        </c:ser>
        <c:ser>
          <c:idx val="1"/>
          <c:order val="1"/>
          <c:tx>
            <c:strRef>
              <c:f>'Graphs applications'!$AE$45</c:f>
              <c:strCache>
                <c:ptCount val="1"/>
                <c:pt idx="0">
                  <c:v>Co-location/cloud data centers</c:v>
                </c:pt>
              </c:strCache>
            </c:strRef>
          </c:tx>
          <c:spPr>
            <a:solidFill>
              <a:schemeClr val="accent5"/>
            </a:solidFill>
            <a:ln>
              <a:noFill/>
            </a:ln>
            <a:effectLst/>
          </c:spPr>
          <c:invertIfNegative val="0"/>
          <c:cat>
            <c:numRef>
              <c:f>'Graphs applications'!$AC$46:$AC$47</c:f>
              <c:numCache>
                <c:formatCode>General</c:formatCode>
                <c:ptCount val="2"/>
                <c:pt idx="0">
                  <c:v>2010</c:v>
                </c:pt>
                <c:pt idx="1">
                  <c:v>2018</c:v>
                </c:pt>
              </c:numCache>
            </c:numRef>
          </c:cat>
          <c:val>
            <c:numRef>
              <c:f>'Graphs applications'!$AE$46:$AE$47</c:f>
              <c:numCache>
                <c:formatCode>General</c:formatCode>
                <c:ptCount val="2"/>
                <c:pt idx="0">
                  <c:v>16.900000000000006</c:v>
                </c:pt>
                <c:pt idx="1">
                  <c:v>73.3</c:v>
                </c:pt>
              </c:numCache>
            </c:numRef>
          </c:val>
          <c:extLst>
            <c:ext xmlns:c16="http://schemas.microsoft.com/office/drawing/2014/chart" uri="{C3380CC4-5D6E-409C-BE32-E72D297353CC}">
              <c16:uniqueId val="{00000001-83DC-410F-A847-4A28E02819C5}"/>
            </c:ext>
          </c:extLst>
        </c:ser>
        <c:ser>
          <c:idx val="2"/>
          <c:order val="2"/>
          <c:tx>
            <c:strRef>
              <c:f>'Graphs applications'!$AF$45</c:f>
              <c:strCache>
                <c:ptCount val="1"/>
                <c:pt idx="0">
                  <c:v>Hyperscale data centers</c:v>
                </c:pt>
              </c:strCache>
            </c:strRef>
          </c:tx>
          <c:spPr>
            <a:solidFill>
              <a:schemeClr val="accent1"/>
            </a:solidFill>
            <a:ln>
              <a:noFill/>
            </a:ln>
            <a:effectLst/>
          </c:spPr>
          <c:invertIfNegative val="0"/>
          <c:cat>
            <c:numRef>
              <c:f>'Graphs applications'!$AC$46:$AC$47</c:f>
              <c:numCache>
                <c:formatCode>General</c:formatCode>
                <c:ptCount val="2"/>
                <c:pt idx="0">
                  <c:v>2010</c:v>
                </c:pt>
                <c:pt idx="1">
                  <c:v>2018</c:v>
                </c:pt>
              </c:numCache>
            </c:numRef>
          </c:cat>
          <c:val>
            <c:numRef>
              <c:f>'Graphs applications'!$AF$46:$AF$47</c:f>
              <c:numCache>
                <c:formatCode>General</c:formatCode>
                <c:ptCount val="2"/>
                <c:pt idx="0">
                  <c:v>10.560000000000002</c:v>
                </c:pt>
                <c:pt idx="1">
                  <c:v>60.099999999999994</c:v>
                </c:pt>
              </c:numCache>
            </c:numRef>
          </c:val>
          <c:extLst>
            <c:ext xmlns:c16="http://schemas.microsoft.com/office/drawing/2014/chart" uri="{C3380CC4-5D6E-409C-BE32-E72D297353CC}">
              <c16:uniqueId val="{00000002-83DC-410F-A847-4A28E02819C5}"/>
            </c:ext>
          </c:extLst>
        </c:ser>
        <c:dLbls>
          <c:showLegendKey val="0"/>
          <c:showVal val="0"/>
          <c:showCatName val="0"/>
          <c:showSerName val="0"/>
          <c:showPercent val="0"/>
          <c:showBubbleSize val="0"/>
        </c:dLbls>
        <c:gapWidth val="60"/>
        <c:overlap val="100"/>
        <c:axId val="1213518784"/>
        <c:axId val="1213521184"/>
      </c:barChart>
      <c:catAx>
        <c:axId val="121351878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CH"/>
          </a:p>
        </c:txPr>
        <c:crossAx val="1213521184"/>
        <c:crosses val="autoZero"/>
        <c:auto val="1"/>
        <c:lblAlgn val="ctr"/>
        <c:lblOffset val="100"/>
        <c:noMultiLvlLbl val="0"/>
      </c:catAx>
      <c:valAx>
        <c:axId val="1213521184"/>
        <c:scaling>
          <c:orientation val="minMax"/>
          <c:max val="225"/>
          <c:min val="0"/>
        </c:scaling>
        <c:delete val="0"/>
        <c:axPos val="b"/>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0" spcFirstLastPara="1" vertOverflow="ellipsis" vert="horz" wrap="square" anchor="ctr" anchorCtr="1"/>
              <a:lstStyle/>
              <a:p>
                <a:pPr>
                  <a:defRPr sz="1100" b="0" i="0" u="none" strike="noStrike" kern="1200" baseline="0">
                    <a:solidFill>
                      <a:sysClr val="windowText" lastClr="000000"/>
                    </a:solidFill>
                    <a:latin typeface="Arial" panose="020B0604020202020204" pitchFamily="34" charset="0"/>
                    <a:ea typeface="+mn-ea"/>
                    <a:cs typeface="Arial" panose="020B0604020202020204" pitchFamily="34" charset="0"/>
                  </a:defRPr>
                </a:pPr>
                <a:r>
                  <a:rPr lang="fi-FI" sz="1100">
                    <a:solidFill>
                      <a:sysClr val="windowText" lastClr="000000"/>
                    </a:solidFill>
                    <a:latin typeface="Arial" panose="020B0604020202020204" pitchFamily="34" charset="0"/>
                    <a:cs typeface="Arial" panose="020B0604020202020204" pitchFamily="34" charset="0"/>
                  </a:rPr>
                  <a:t>Electricity</a:t>
                </a:r>
                <a:r>
                  <a:rPr lang="fi-FI" sz="1100" baseline="0">
                    <a:solidFill>
                      <a:sysClr val="windowText" lastClr="000000"/>
                    </a:solidFill>
                    <a:latin typeface="Arial" panose="020B0604020202020204" pitchFamily="34" charset="0"/>
                    <a:cs typeface="Arial" panose="020B0604020202020204" pitchFamily="34" charset="0"/>
                  </a:rPr>
                  <a:t> use, TWh</a:t>
                </a:r>
                <a:endParaRPr lang="fi-FI" sz="1100">
                  <a:solidFill>
                    <a:sysClr val="windowText" lastClr="000000"/>
                  </a:solidFill>
                  <a:latin typeface="Arial" panose="020B0604020202020204" pitchFamily="34" charset="0"/>
                  <a:cs typeface="Arial" panose="020B0604020202020204" pitchFamily="34" charset="0"/>
                </a:endParaRPr>
              </a:p>
            </c:rich>
          </c:tx>
          <c:overlay val="0"/>
          <c:spPr>
            <a:noFill/>
            <a:ln>
              <a:noFill/>
            </a:ln>
            <a:effectLst/>
          </c:spPr>
          <c:txPr>
            <a:bodyPr rot="0" spcFirstLastPara="1" vertOverflow="ellipsis" vert="horz" wrap="square" anchor="ctr" anchorCtr="1"/>
            <a:lstStyle/>
            <a:p>
              <a:pPr>
                <a:defRPr sz="11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fi-FI"/>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CH"/>
          </a:p>
        </c:txPr>
        <c:crossAx val="1213518784"/>
        <c:crosses val="autoZero"/>
        <c:crossBetween val="between"/>
        <c:minorUnit val="25"/>
      </c:valAx>
      <c:spPr>
        <a:noFill/>
        <a:ln>
          <a:noFill/>
        </a:ln>
        <a:effectLst/>
      </c:spPr>
    </c:plotArea>
    <c:legend>
      <c:legendPos val="b"/>
      <c:layout>
        <c:manualLayout>
          <c:xMode val="edge"/>
          <c:yMode val="edge"/>
          <c:x val="1.7281891345121224E-2"/>
          <c:y val="0.81713802131542057"/>
          <c:w val="0.96264057192200014"/>
          <c:h val="0.17628368824542859"/>
        </c:manualLayout>
      </c:layout>
      <c:overlay val="0"/>
      <c:spPr>
        <a:noFill/>
        <a:ln>
          <a:noFill/>
        </a:ln>
        <a:effectLst/>
      </c:spPr>
      <c:txPr>
        <a:bodyPr rot="0" spcFirstLastPara="1" vertOverflow="ellipsis" vert="horz" wrap="square" anchor="ctr" anchorCtr="1"/>
        <a:lstStyle/>
        <a:p>
          <a:pPr>
            <a:defRPr sz="11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CH"/>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solidFill>
    <a:ln w="9525" cap="flat" cmpd="sng" algn="ctr">
      <a:noFill/>
      <a:round/>
    </a:ln>
    <a:effectLst/>
  </c:spPr>
  <c:txPr>
    <a:bodyPr/>
    <a:lstStyle/>
    <a:p>
      <a:pPr>
        <a:defRPr/>
      </a:pPr>
      <a:endParaRPr lang="en-CH"/>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95C4F1-F2C2-459C-B8BD-8A9A47390E31}" type="datetimeFigureOut">
              <a:rPr lang="fi-FI" smtClean="0"/>
              <a:t>8.10.2025</a:t>
            </a:fld>
            <a:endParaRPr lang="fi-FI"/>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i-FI"/>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0D0E7AA-C4EB-4F78-B4C9-648E0149A016}" type="slidenum">
              <a:rPr lang="fi-FI" smtClean="0"/>
              <a:t>‹#›</a:t>
            </a:fld>
            <a:endParaRPr lang="fi-FI"/>
          </a:p>
        </p:txBody>
      </p:sp>
    </p:spTree>
    <p:extLst>
      <p:ext uri="{BB962C8B-B14F-4D97-AF65-F5344CB8AC3E}">
        <p14:creationId xmlns:p14="http://schemas.microsoft.com/office/powerpoint/2010/main" val="28130185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fi-FI" sz="2000">
                <a:solidFill>
                  <a:schemeClr val="bg2"/>
                </a:solidFill>
              </a:rPr>
              <a:t>Safety analysis of NuScale Small Modular Reactor (SMR)</a:t>
            </a:r>
          </a:p>
          <a:p>
            <a:pPr marL="1110747" lvl="3" indent="-342900">
              <a:buFont typeface="Wingdings" panose="05000000000000000000" pitchFamily="2" charset="2"/>
              <a:buChar char="§"/>
            </a:pPr>
            <a:r>
              <a:rPr lang="fi-FI" sz="2000">
                <a:solidFill>
                  <a:schemeClr val="bg2"/>
                </a:solidFill>
              </a:rPr>
              <a:t>Nuclear thermal hydraulic modelling</a:t>
            </a:r>
          </a:p>
          <a:p>
            <a:pPr marL="1110747" lvl="3" indent="-342900">
              <a:buFont typeface="Wingdings" panose="05000000000000000000" pitchFamily="2" charset="2"/>
              <a:buChar char="§"/>
            </a:pPr>
            <a:r>
              <a:rPr lang="fi-FI" sz="2000">
                <a:solidFill>
                  <a:schemeClr val="bg2"/>
                </a:solidFill>
              </a:rPr>
              <a:t>Creating code coupling in Kraken to reactor neutronics code and computational fluid dynamics model of the SMR</a:t>
            </a:r>
          </a:p>
          <a:p>
            <a:pPr marL="870753" lvl="2" indent="-342900">
              <a:buFont typeface="Wingdings" panose="05000000000000000000" pitchFamily="2" charset="2"/>
              <a:buChar char="§"/>
            </a:pPr>
            <a:r>
              <a:rPr lang="fi-FI" sz="2000">
                <a:solidFill>
                  <a:schemeClr val="bg2"/>
                </a:solidFill>
              </a:rPr>
              <a:t>Techno-economic modelling</a:t>
            </a:r>
          </a:p>
          <a:p>
            <a:pPr marL="1110747" lvl="3" indent="-342900">
              <a:buFont typeface="Wingdings" panose="05000000000000000000" pitchFamily="2" charset="2"/>
              <a:buChar char="§"/>
            </a:pPr>
            <a:r>
              <a:rPr lang="fi-FI" sz="2000">
                <a:solidFill>
                  <a:schemeClr val="bg2"/>
                </a:solidFill>
              </a:rPr>
              <a:t>Modelling VTT developed LDR-50 SMR and E-SMR to a energy system model of Helsinki metropolitan area with Backbone.</a:t>
            </a:r>
          </a:p>
          <a:p>
            <a:pPr marL="630759" lvl="1" indent="-342900">
              <a:buFont typeface="Wingdings" panose="05000000000000000000" pitchFamily="2" charset="2"/>
              <a:buChar char="§"/>
            </a:pPr>
            <a:endParaRPr lang="fi-FI">
              <a:solidFill>
                <a:schemeClr val="bg2"/>
              </a:solidFill>
            </a:endParaRPr>
          </a:p>
          <a:p>
            <a:pPr marL="870753" lvl="2" indent="-342900">
              <a:buFont typeface="Wingdings" panose="05000000000000000000" pitchFamily="2" charset="2"/>
              <a:buChar char="§"/>
            </a:pPr>
            <a:endParaRPr lang="fi-FI">
              <a:solidFill>
                <a:schemeClr val="bg2"/>
              </a:solidFill>
            </a:endParaRPr>
          </a:p>
          <a:p>
            <a:endParaRPr lang="fi-FI"/>
          </a:p>
        </p:txBody>
      </p:sp>
      <p:sp>
        <p:nvSpPr>
          <p:cNvPr id="4" name="Slide Number Placeholder 3"/>
          <p:cNvSpPr>
            <a:spLocks noGrp="1"/>
          </p:cNvSpPr>
          <p:nvPr>
            <p:ph type="sldNum" sz="quarter" idx="5"/>
          </p:nvPr>
        </p:nvSpPr>
        <p:spPr/>
        <p:txBody>
          <a:bodyPr/>
          <a:lstStyle/>
          <a:p>
            <a:fld id="{40D0E7AA-C4EB-4F78-B4C9-648E0149A016}" type="slidenum">
              <a:rPr lang="fi-FI" smtClean="0"/>
              <a:t>2</a:t>
            </a:fld>
            <a:endParaRPr lang="fi-FI"/>
          </a:p>
        </p:txBody>
      </p:sp>
    </p:spTree>
    <p:extLst>
      <p:ext uri="{BB962C8B-B14F-4D97-AF65-F5344CB8AC3E}">
        <p14:creationId xmlns:p14="http://schemas.microsoft.com/office/powerpoint/2010/main" val="41132875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53A887-7A72-87D6-50C6-3509BBD71EF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8BCAFE-0267-2D90-816B-63BA606255D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07B3C9F-AF89-6108-3A86-BE49832824FA}"/>
              </a:ext>
            </a:extLst>
          </p:cNvPr>
          <p:cNvSpPr>
            <a:spLocks noGrp="1"/>
          </p:cNvSpPr>
          <p:nvPr>
            <p:ph type="body" idx="1"/>
          </p:nvPr>
        </p:nvSpPr>
        <p:spPr/>
        <p:txBody>
          <a:bodyPr/>
          <a:lstStyle/>
          <a:p>
            <a:pPr marL="287859" marR="0" lvl="0" indent="-287859" algn="l" defTabSz="609597" rtl="0" eaLnBrk="1" fontAlgn="auto" latinLnBrk="0" hangingPunct="1">
              <a:lnSpc>
                <a:spcPct val="100000"/>
              </a:lnSpc>
              <a:spcBef>
                <a:spcPts val="400"/>
              </a:spcBef>
              <a:spcAft>
                <a:spcPts val="0"/>
              </a:spcAft>
              <a:buClr>
                <a:srgbClr val="F06E00"/>
              </a:buClr>
              <a:buSzPct val="100000"/>
              <a:buFont typeface="Wingdings 2" panose="05020102010507070707" pitchFamily="18" charset="2"/>
              <a:buChar char="¡"/>
              <a:tabLst/>
              <a:defRPr/>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Amazon Web Services (AWS) is investing over $500 million in nuclear power projects.</a:t>
            </a:r>
          </a:p>
          <a:p>
            <a:pPr marL="287859" marR="0" lvl="0" indent="-287859" algn="l" defTabSz="609597" rtl="0" eaLnBrk="1" fontAlgn="auto" latinLnBrk="0" hangingPunct="1">
              <a:lnSpc>
                <a:spcPct val="100000"/>
              </a:lnSpc>
              <a:spcBef>
                <a:spcPts val="400"/>
              </a:spcBef>
              <a:spcAft>
                <a:spcPts val="0"/>
              </a:spcAft>
              <a:buClr>
                <a:srgbClr val="F06E00"/>
              </a:buClr>
              <a:buSzPct val="100000"/>
              <a:buFont typeface="Wingdings 2" panose="05020102010507070707" pitchFamily="18" charset="2"/>
              <a:buChar char="¡"/>
              <a:tabLst/>
              <a:defRPr/>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AWS signed an agreement with Dominion Energy to develop SMRs, adding 300 MW of power to Virginia</a:t>
            </a:r>
          </a:p>
          <a:p>
            <a:pPr marL="287859" indent="-287859"/>
            <a:r>
              <a:rPr lang="en-US" sz="1200" dirty="0">
                <a:effectLst/>
                <a:latin typeface="Arial" panose="020B0604020202020204" pitchFamily="34" charset="0"/>
                <a:ea typeface="Times New Roman" panose="02020603050405020304" pitchFamily="18" charset="0"/>
                <a:cs typeface="Times New Roman" panose="02020603050405020304" pitchFamily="18" charset="0"/>
              </a:rPr>
              <a:t>AWS partnered with Energy Northwest to fund, license, and construct four SMRs in Washington State with an option to build up to eight additional SMR modules</a:t>
            </a:r>
          </a:p>
          <a:p>
            <a:pPr marL="287859" indent="-287859"/>
            <a:r>
              <a:rPr kumimoji="0" lang="en-US" sz="1400" b="0" i="0" u="none" strike="noStrike" kern="1200" cap="none" spc="0" normalizeH="0" baseline="0" noProof="0" dirty="0">
                <a:ln>
                  <a:noFill/>
                </a:ln>
                <a:solidFill>
                  <a:srgbClr val="000000"/>
                </a:solidFill>
                <a:effectLst/>
                <a:uLnTx/>
                <a:uFillTx/>
                <a:latin typeface="Arial" charset="0"/>
                <a:cs typeface="Arial" charset="0"/>
              </a:rPr>
              <a:t>Amazon’s Climate Pledge Fund is the lead anchor in a 500 million dollar financing round for SMR and nuclear fuel developer X-energy</a:t>
            </a:r>
            <a:endParaRPr kumimoji="0" lang="fi-FI" sz="1400" b="0" i="0" u="none" strike="noStrike" kern="1200" cap="none" spc="0" normalizeH="0" baseline="0" noProof="0" dirty="0">
              <a:ln>
                <a:noFill/>
              </a:ln>
              <a:solidFill>
                <a:srgbClr val="000000"/>
              </a:solidFill>
              <a:effectLst/>
              <a:uLnTx/>
              <a:uFillTx/>
              <a:latin typeface="Arial" charset="0"/>
              <a:cs typeface="Arial" charset="0"/>
            </a:endParaRPr>
          </a:p>
          <a:p>
            <a:endParaRPr lang="fi-FI" dirty="0"/>
          </a:p>
          <a:p>
            <a:pPr marL="287859" marR="0" lvl="0" indent="-287859" algn="l" defTabSz="609597" rtl="0" eaLnBrk="1" fontAlgn="auto" latinLnBrk="0" hangingPunct="1">
              <a:lnSpc>
                <a:spcPct val="100000"/>
              </a:lnSpc>
              <a:spcBef>
                <a:spcPts val="400"/>
              </a:spcBef>
              <a:spcAft>
                <a:spcPts val="0"/>
              </a:spcAft>
              <a:buClr>
                <a:srgbClr val="F06E00"/>
              </a:buClr>
              <a:buSzPct val="100000"/>
              <a:buFont typeface="Wingdings 2" panose="05020102010507070707" pitchFamily="18" charset="2"/>
              <a:buChar char="¡"/>
              <a:tabLst/>
              <a:defRPr/>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Three Mile Island nuclear power plant is planned to restart through a 20-year agreement to power Microsoft’s data centers. </a:t>
            </a:r>
          </a:p>
          <a:p>
            <a:pPr marL="287859" marR="0" lvl="0" indent="-287859" algn="l" defTabSz="609597" rtl="0" eaLnBrk="1" fontAlgn="auto" latinLnBrk="0" hangingPunct="1">
              <a:lnSpc>
                <a:spcPct val="100000"/>
              </a:lnSpc>
              <a:spcBef>
                <a:spcPts val="400"/>
              </a:spcBef>
              <a:spcAft>
                <a:spcPts val="0"/>
              </a:spcAft>
              <a:buClr>
                <a:srgbClr val="F06E00"/>
              </a:buClr>
              <a:buSzPct val="100000"/>
              <a:buFont typeface="Wingdings 2" panose="05020102010507070707" pitchFamily="18" charset="2"/>
              <a:buChar char="¡"/>
              <a:tabLst/>
              <a:defRPr/>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Constellation Energy plans to invest 1.6 billion dollars in restarting the plant through 2027, stating that the agreement with Microsoft as largest power purchase agreement that nuclear power plant operator has ever signed.</a:t>
            </a:r>
            <a:endParaRPr kumimoji="0" lang="fi-FI" sz="1400" b="0" i="0" u="none" strike="noStrike" kern="1200" cap="none" spc="0" normalizeH="0" baseline="0" noProof="0" dirty="0">
              <a:ln>
                <a:noFill/>
              </a:ln>
              <a:solidFill>
                <a:srgbClr val="000000"/>
              </a:solidFill>
              <a:effectLst/>
              <a:uLnTx/>
              <a:uFillTx/>
              <a:latin typeface="Arial" charset="0"/>
              <a:cs typeface="Arial" charset="0"/>
            </a:endParaRPr>
          </a:p>
          <a:p>
            <a:endParaRPr lang="fi-FI" dirty="0"/>
          </a:p>
          <a:p>
            <a:pPr marL="287859" marR="0" lvl="0" indent="-287859" algn="l" defTabSz="609597" rtl="0" eaLnBrk="1" fontAlgn="auto" latinLnBrk="0" hangingPunct="1">
              <a:lnSpc>
                <a:spcPct val="100000"/>
              </a:lnSpc>
              <a:spcBef>
                <a:spcPts val="400"/>
              </a:spcBef>
              <a:spcAft>
                <a:spcPts val="0"/>
              </a:spcAft>
              <a:buClr>
                <a:srgbClr val="F06E00"/>
              </a:buClr>
              <a:buSzPct val="100000"/>
              <a:buFont typeface="Wingdings 2" panose="05020102010507070707" pitchFamily="18" charset="2"/>
              <a:buChar char="¡"/>
              <a:tabLst/>
              <a:defRPr/>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Google made an agreement with the SMR developer Kairos Power to purchase power from a fleet of SMRs which is estimated to add 500 MW to the grid</a:t>
            </a:r>
          </a:p>
          <a:p>
            <a:pPr marL="287859" marR="0" lvl="0" indent="-287859" algn="l" defTabSz="609597" rtl="0" eaLnBrk="1" fontAlgn="auto" latinLnBrk="0" hangingPunct="1">
              <a:lnSpc>
                <a:spcPct val="100000"/>
              </a:lnSpc>
              <a:spcBef>
                <a:spcPts val="400"/>
              </a:spcBef>
              <a:spcAft>
                <a:spcPts val="0"/>
              </a:spcAft>
              <a:buClr>
                <a:srgbClr val="F06E00"/>
              </a:buClr>
              <a:buSzPct val="100000"/>
              <a:buFont typeface="Wingdings 2" panose="05020102010507070707" pitchFamily="18" charset="2"/>
              <a:buChar char="¡"/>
              <a:tabLst/>
              <a:defRPr/>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The first reactor is expected to come online by 2030, with more reactors going live through 2035</a:t>
            </a:r>
            <a:endParaRPr kumimoji="0" lang="fi-FI" sz="1400" b="0" i="0" u="none" strike="noStrike" kern="1200" cap="none" spc="0" normalizeH="0" baseline="0" noProof="0" dirty="0">
              <a:ln>
                <a:noFill/>
              </a:ln>
              <a:solidFill>
                <a:srgbClr val="000000"/>
              </a:solidFill>
              <a:effectLst/>
              <a:uLnTx/>
              <a:uFillTx/>
              <a:latin typeface="Arial" charset="0"/>
              <a:cs typeface="Arial" charset="0"/>
            </a:endParaRPr>
          </a:p>
          <a:p>
            <a:endParaRPr lang="fi-FI" dirty="0"/>
          </a:p>
        </p:txBody>
      </p:sp>
      <p:sp>
        <p:nvSpPr>
          <p:cNvPr id="4" name="Slide Number Placeholder 3">
            <a:extLst>
              <a:ext uri="{FF2B5EF4-FFF2-40B4-BE49-F238E27FC236}">
                <a16:creationId xmlns:a16="http://schemas.microsoft.com/office/drawing/2014/main" id="{E53581DB-B5FC-06EE-E944-81BC5721E0B1}"/>
              </a:ext>
            </a:extLst>
          </p:cNvPr>
          <p:cNvSpPr>
            <a:spLocks noGrp="1"/>
          </p:cNvSpPr>
          <p:nvPr>
            <p:ph type="sldNum" sz="quarter" idx="5"/>
          </p:nvPr>
        </p:nvSpPr>
        <p:spPr/>
        <p:txBody>
          <a:bodyPr/>
          <a:lstStyle/>
          <a:p>
            <a:fld id="{40D0E7AA-C4EB-4F78-B4C9-648E0149A016}" type="slidenum">
              <a:rPr lang="fi-FI" smtClean="0"/>
              <a:t>24</a:t>
            </a:fld>
            <a:endParaRPr lang="fi-FI"/>
          </a:p>
        </p:txBody>
      </p:sp>
    </p:spTree>
    <p:extLst>
      <p:ext uri="{BB962C8B-B14F-4D97-AF65-F5344CB8AC3E}">
        <p14:creationId xmlns:p14="http://schemas.microsoft.com/office/powerpoint/2010/main" val="12812256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3B842F-9743-BA0A-9A05-19E8AA11090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DEC4AC-4E83-BCBC-52BB-85B81402326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7E8F25F-C7CD-D60B-4B5B-9B446D2C9EA1}"/>
              </a:ext>
            </a:extLst>
          </p:cNvPr>
          <p:cNvSpPr>
            <a:spLocks noGrp="1"/>
          </p:cNvSpPr>
          <p:nvPr>
            <p:ph type="body" idx="1"/>
          </p:nvPr>
        </p:nvSpPr>
        <p:spPr/>
        <p:txBody>
          <a:bodyPr/>
          <a:lstStyle/>
          <a:p>
            <a:pPr marL="287859" marR="0" lvl="0" indent="-287859" algn="l" defTabSz="609597" rtl="0" eaLnBrk="1" fontAlgn="auto" latinLnBrk="0" hangingPunct="1">
              <a:lnSpc>
                <a:spcPct val="100000"/>
              </a:lnSpc>
              <a:spcBef>
                <a:spcPts val="400"/>
              </a:spcBef>
              <a:spcAft>
                <a:spcPts val="0"/>
              </a:spcAft>
              <a:buClr>
                <a:srgbClr val="F06E00"/>
              </a:buClr>
              <a:buSzPct val="100000"/>
              <a:buFont typeface="Wingdings 2" panose="05020102010507070707" pitchFamily="18" charset="2"/>
              <a:buChar char="¡"/>
              <a:tabLst/>
              <a:defRPr/>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Amazon Web Services (AWS) is investing over $500 million in nuclear power projects.</a:t>
            </a:r>
          </a:p>
          <a:p>
            <a:pPr marL="287859" marR="0" lvl="0" indent="-287859" algn="l" defTabSz="609597" rtl="0" eaLnBrk="1" fontAlgn="auto" latinLnBrk="0" hangingPunct="1">
              <a:lnSpc>
                <a:spcPct val="100000"/>
              </a:lnSpc>
              <a:spcBef>
                <a:spcPts val="400"/>
              </a:spcBef>
              <a:spcAft>
                <a:spcPts val="0"/>
              </a:spcAft>
              <a:buClr>
                <a:srgbClr val="F06E00"/>
              </a:buClr>
              <a:buSzPct val="100000"/>
              <a:buFont typeface="Wingdings 2" panose="05020102010507070707" pitchFamily="18" charset="2"/>
              <a:buChar char="¡"/>
              <a:tabLst/>
              <a:defRPr/>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AWS signed an agreement with Dominion Energy to develop SMRs, adding 300 MW of power to Virginia</a:t>
            </a:r>
          </a:p>
          <a:p>
            <a:pPr marL="287859" indent="-287859"/>
            <a:r>
              <a:rPr lang="en-US" sz="1200" dirty="0">
                <a:effectLst/>
                <a:latin typeface="Arial" panose="020B0604020202020204" pitchFamily="34" charset="0"/>
                <a:ea typeface="Times New Roman" panose="02020603050405020304" pitchFamily="18" charset="0"/>
                <a:cs typeface="Times New Roman" panose="02020603050405020304" pitchFamily="18" charset="0"/>
              </a:rPr>
              <a:t>AWS partnered with Energy Northwest to fund, license, and construct four SMRs in Washington State with an option to build up to eight additional SMR modules</a:t>
            </a:r>
          </a:p>
          <a:p>
            <a:pPr marL="287859" indent="-287859"/>
            <a:r>
              <a:rPr kumimoji="0" lang="en-US" sz="1400" b="0" i="0" u="none" strike="noStrike" kern="1200" cap="none" spc="0" normalizeH="0" baseline="0" noProof="0" dirty="0">
                <a:ln>
                  <a:noFill/>
                </a:ln>
                <a:solidFill>
                  <a:srgbClr val="000000"/>
                </a:solidFill>
                <a:effectLst/>
                <a:uLnTx/>
                <a:uFillTx/>
                <a:latin typeface="Arial" charset="0"/>
                <a:cs typeface="Arial" charset="0"/>
              </a:rPr>
              <a:t>Amazon’s Climate Pledge Fund is the lead anchor in a 500 million dollar financing round for SMR and nuclear fuel developer X-energy</a:t>
            </a:r>
            <a:endParaRPr kumimoji="0" lang="fi-FI" sz="1400" b="0" i="0" u="none" strike="noStrike" kern="1200" cap="none" spc="0" normalizeH="0" baseline="0" noProof="0" dirty="0">
              <a:ln>
                <a:noFill/>
              </a:ln>
              <a:solidFill>
                <a:srgbClr val="000000"/>
              </a:solidFill>
              <a:effectLst/>
              <a:uLnTx/>
              <a:uFillTx/>
              <a:latin typeface="Arial" charset="0"/>
              <a:cs typeface="Arial" charset="0"/>
            </a:endParaRPr>
          </a:p>
          <a:p>
            <a:endParaRPr lang="fi-FI" dirty="0"/>
          </a:p>
          <a:p>
            <a:pPr marL="287859" marR="0" lvl="0" indent="-287859" algn="l" defTabSz="609597" rtl="0" eaLnBrk="1" fontAlgn="auto" latinLnBrk="0" hangingPunct="1">
              <a:lnSpc>
                <a:spcPct val="100000"/>
              </a:lnSpc>
              <a:spcBef>
                <a:spcPts val="400"/>
              </a:spcBef>
              <a:spcAft>
                <a:spcPts val="0"/>
              </a:spcAft>
              <a:buClr>
                <a:srgbClr val="F06E00"/>
              </a:buClr>
              <a:buSzPct val="100000"/>
              <a:buFont typeface="Wingdings 2" panose="05020102010507070707" pitchFamily="18" charset="2"/>
              <a:buChar char="¡"/>
              <a:tabLst/>
              <a:defRPr/>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Three Mile Island nuclear power plant is planned to restart through a 20-year agreement to power Microsoft’s data centers. </a:t>
            </a:r>
          </a:p>
          <a:p>
            <a:pPr marL="287859" marR="0" lvl="0" indent="-287859" algn="l" defTabSz="609597" rtl="0" eaLnBrk="1" fontAlgn="auto" latinLnBrk="0" hangingPunct="1">
              <a:lnSpc>
                <a:spcPct val="100000"/>
              </a:lnSpc>
              <a:spcBef>
                <a:spcPts val="400"/>
              </a:spcBef>
              <a:spcAft>
                <a:spcPts val="0"/>
              </a:spcAft>
              <a:buClr>
                <a:srgbClr val="F06E00"/>
              </a:buClr>
              <a:buSzPct val="100000"/>
              <a:buFont typeface="Wingdings 2" panose="05020102010507070707" pitchFamily="18" charset="2"/>
              <a:buChar char="¡"/>
              <a:tabLst/>
              <a:defRPr/>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Constellation Energy plans to invest 1.6 billion dollars in restarting the plant through 2027, stating that the agreement with Microsoft as largest power purchase agreement that nuclear power plant operator has ever signed.</a:t>
            </a:r>
            <a:endParaRPr kumimoji="0" lang="fi-FI" sz="1400" b="0" i="0" u="none" strike="noStrike" kern="1200" cap="none" spc="0" normalizeH="0" baseline="0" noProof="0" dirty="0">
              <a:ln>
                <a:noFill/>
              </a:ln>
              <a:solidFill>
                <a:srgbClr val="000000"/>
              </a:solidFill>
              <a:effectLst/>
              <a:uLnTx/>
              <a:uFillTx/>
              <a:latin typeface="Arial" charset="0"/>
              <a:cs typeface="Arial" charset="0"/>
            </a:endParaRPr>
          </a:p>
          <a:p>
            <a:endParaRPr lang="fi-FI" dirty="0"/>
          </a:p>
          <a:p>
            <a:pPr marL="287859" marR="0" lvl="0" indent="-287859" algn="l" defTabSz="609597" rtl="0" eaLnBrk="1" fontAlgn="auto" latinLnBrk="0" hangingPunct="1">
              <a:lnSpc>
                <a:spcPct val="100000"/>
              </a:lnSpc>
              <a:spcBef>
                <a:spcPts val="400"/>
              </a:spcBef>
              <a:spcAft>
                <a:spcPts val="0"/>
              </a:spcAft>
              <a:buClr>
                <a:srgbClr val="F06E00"/>
              </a:buClr>
              <a:buSzPct val="100000"/>
              <a:buFont typeface="Wingdings 2" panose="05020102010507070707" pitchFamily="18" charset="2"/>
              <a:buChar char="¡"/>
              <a:tabLst/>
              <a:defRPr/>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Google made an agreement with the SMR developer Kairos Power to purchase power from a fleet of SMRs which is estimated to add 500 MW to the grid</a:t>
            </a:r>
          </a:p>
          <a:p>
            <a:pPr marL="287859" marR="0" lvl="0" indent="-287859" algn="l" defTabSz="609597" rtl="0" eaLnBrk="1" fontAlgn="auto" latinLnBrk="0" hangingPunct="1">
              <a:lnSpc>
                <a:spcPct val="100000"/>
              </a:lnSpc>
              <a:spcBef>
                <a:spcPts val="400"/>
              </a:spcBef>
              <a:spcAft>
                <a:spcPts val="0"/>
              </a:spcAft>
              <a:buClr>
                <a:srgbClr val="F06E00"/>
              </a:buClr>
              <a:buSzPct val="100000"/>
              <a:buFont typeface="Wingdings 2" panose="05020102010507070707" pitchFamily="18" charset="2"/>
              <a:buChar char="¡"/>
              <a:tabLst/>
              <a:defRPr/>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The first reactor is expected to come online by 2030, with more reactors going live through 2035</a:t>
            </a:r>
            <a:endParaRPr kumimoji="0" lang="fi-FI" sz="1400" b="0" i="0" u="none" strike="noStrike" kern="1200" cap="none" spc="0" normalizeH="0" baseline="0" noProof="0" dirty="0">
              <a:ln>
                <a:noFill/>
              </a:ln>
              <a:solidFill>
                <a:srgbClr val="000000"/>
              </a:solidFill>
              <a:effectLst/>
              <a:uLnTx/>
              <a:uFillTx/>
              <a:latin typeface="Arial" charset="0"/>
              <a:cs typeface="Arial" charset="0"/>
            </a:endParaRPr>
          </a:p>
          <a:p>
            <a:endParaRPr lang="fi-FI" dirty="0"/>
          </a:p>
        </p:txBody>
      </p:sp>
      <p:sp>
        <p:nvSpPr>
          <p:cNvPr id="4" name="Slide Number Placeholder 3">
            <a:extLst>
              <a:ext uri="{FF2B5EF4-FFF2-40B4-BE49-F238E27FC236}">
                <a16:creationId xmlns:a16="http://schemas.microsoft.com/office/drawing/2014/main" id="{04B5614D-5D32-D73C-AA08-F8D1D235F67F}"/>
              </a:ext>
            </a:extLst>
          </p:cNvPr>
          <p:cNvSpPr>
            <a:spLocks noGrp="1"/>
          </p:cNvSpPr>
          <p:nvPr>
            <p:ph type="sldNum" sz="quarter" idx="5"/>
          </p:nvPr>
        </p:nvSpPr>
        <p:spPr/>
        <p:txBody>
          <a:bodyPr/>
          <a:lstStyle/>
          <a:p>
            <a:fld id="{40D0E7AA-C4EB-4F78-B4C9-648E0149A016}" type="slidenum">
              <a:rPr lang="fi-FI" smtClean="0"/>
              <a:t>25</a:t>
            </a:fld>
            <a:endParaRPr lang="fi-FI"/>
          </a:p>
        </p:txBody>
      </p:sp>
    </p:spTree>
    <p:extLst>
      <p:ext uri="{BB962C8B-B14F-4D97-AF65-F5344CB8AC3E}">
        <p14:creationId xmlns:p14="http://schemas.microsoft.com/office/powerpoint/2010/main" val="19250900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B483FD-2095-3243-D5AF-D88EA7573E1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C485FB5-572F-F0CC-AF86-87BE2452042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59ABDB5-8B6E-7618-A8DB-803F9059589D}"/>
              </a:ext>
            </a:extLst>
          </p:cNvPr>
          <p:cNvSpPr>
            <a:spLocks noGrp="1"/>
          </p:cNvSpPr>
          <p:nvPr>
            <p:ph type="body" idx="1"/>
          </p:nvPr>
        </p:nvSpPr>
        <p:spPr/>
        <p:txBody>
          <a:bodyPr/>
          <a:lstStyle/>
          <a:p>
            <a:pPr marL="287859" marR="0" lvl="0" indent="-287859" algn="l" defTabSz="609597" rtl="0" eaLnBrk="1" fontAlgn="auto" latinLnBrk="0" hangingPunct="1">
              <a:lnSpc>
                <a:spcPct val="100000"/>
              </a:lnSpc>
              <a:spcBef>
                <a:spcPts val="400"/>
              </a:spcBef>
              <a:spcAft>
                <a:spcPts val="0"/>
              </a:spcAft>
              <a:buClr>
                <a:srgbClr val="F06E00"/>
              </a:buClr>
              <a:buSzPct val="100000"/>
              <a:buFont typeface="Wingdings 2" panose="05020102010507070707" pitchFamily="18" charset="2"/>
              <a:buChar char="¡"/>
              <a:tabLst/>
              <a:defRPr/>
            </a:pPr>
            <a:r>
              <a:rPr lang="fi-FI" sz="1200" dirty="0">
                <a:effectLst/>
                <a:latin typeface="Arial" panose="020B0604020202020204" pitchFamily="34" charset="0"/>
                <a:ea typeface="Times New Roman" panose="02020603050405020304" pitchFamily="18" charset="0"/>
                <a:cs typeface="Times New Roman" panose="02020603050405020304" pitchFamily="18" charset="0"/>
              </a:rPr>
              <a:t>In Europe, data center </a:t>
            </a:r>
            <a:r>
              <a:rPr lang="fi-FI" sz="1200" dirty="0" err="1">
                <a:effectLst/>
                <a:latin typeface="Arial" panose="020B0604020202020204" pitchFamily="34" charset="0"/>
                <a:ea typeface="Times New Roman" panose="02020603050405020304" pitchFamily="18" charset="0"/>
                <a:cs typeface="Times New Roman" panose="02020603050405020304" pitchFamily="18" charset="0"/>
              </a:rPr>
              <a:t>industry</a:t>
            </a:r>
            <a:r>
              <a:rPr lang="fi-FI" sz="1200" dirty="0">
                <a:effectLst/>
                <a:latin typeface="Arial" panose="020B0604020202020204" pitchFamily="34" charset="0"/>
                <a:ea typeface="Times New Roman" panose="02020603050405020304" pitchFamily="18" charset="0"/>
                <a:cs typeface="Times New Roman" panose="02020603050405020304" pitchFamily="18" charset="0"/>
              </a:rPr>
              <a:t> </a:t>
            </a:r>
            <a:r>
              <a:rPr lang="fi-FI" sz="1200" dirty="0" err="1">
                <a:effectLst/>
                <a:latin typeface="Arial" panose="020B0604020202020204" pitchFamily="34" charset="0"/>
                <a:ea typeface="Times New Roman" panose="02020603050405020304" pitchFamily="18" charset="0"/>
                <a:cs typeface="Times New Roman" panose="02020603050405020304" pitchFamily="18" charset="0"/>
              </a:rPr>
              <a:t>has</a:t>
            </a:r>
            <a:r>
              <a:rPr lang="fi-FI" sz="1200" dirty="0">
                <a:effectLst/>
                <a:latin typeface="Arial" panose="020B0604020202020204" pitchFamily="34" charset="0"/>
                <a:ea typeface="Times New Roman" panose="02020603050405020304" pitchFamily="18" charset="0"/>
                <a:cs typeface="Times New Roman" panose="02020603050405020304" pitchFamily="18" charset="0"/>
              </a:rPr>
              <a:t> </a:t>
            </a:r>
            <a:r>
              <a:rPr lang="fi-FI" sz="1200" dirty="0" err="1">
                <a:effectLst/>
                <a:latin typeface="Arial" panose="020B0604020202020204" pitchFamily="34" charset="0"/>
                <a:ea typeface="Times New Roman" panose="02020603050405020304" pitchFamily="18" charset="0"/>
                <a:cs typeface="Times New Roman" panose="02020603050405020304" pitchFamily="18" charset="0"/>
              </a:rPr>
              <a:t>started</a:t>
            </a:r>
            <a:r>
              <a:rPr lang="fi-FI" sz="1200" dirty="0">
                <a:effectLst/>
                <a:latin typeface="Arial" panose="020B0604020202020204" pitchFamily="34" charset="0"/>
                <a:ea typeface="Times New Roman" panose="02020603050405020304" pitchFamily="18" charset="0"/>
                <a:cs typeface="Times New Roman" panose="02020603050405020304" pitchFamily="18" charset="0"/>
              </a:rPr>
              <a:t> to </a:t>
            </a:r>
            <a:r>
              <a:rPr lang="fi-FI" sz="1200" dirty="0" err="1">
                <a:effectLst/>
                <a:latin typeface="Arial" panose="020B0604020202020204" pitchFamily="34" charset="0"/>
                <a:ea typeface="Times New Roman" panose="02020603050405020304" pitchFamily="18" charset="0"/>
                <a:cs typeface="Times New Roman" panose="02020603050405020304" pitchFamily="18" charset="0"/>
              </a:rPr>
              <a:t>warm</a:t>
            </a:r>
            <a:r>
              <a:rPr lang="fi-FI" sz="1200" dirty="0">
                <a:effectLst/>
                <a:latin typeface="Arial" panose="020B0604020202020204" pitchFamily="34" charset="0"/>
                <a:ea typeface="Times New Roman" panose="02020603050405020304" pitchFamily="18" charset="0"/>
                <a:cs typeface="Times New Roman" panose="02020603050405020304" pitchFamily="18" charset="0"/>
              </a:rPr>
              <a:t> </a:t>
            </a:r>
            <a:r>
              <a:rPr lang="fi-FI" sz="1200" dirty="0" err="1">
                <a:effectLst/>
                <a:latin typeface="Arial" panose="020B0604020202020204" pitchFamily="34" charset="0"/>
                <a:ea typeface="Times New Roman" panose="02020603050405020304" pitchFamily="18" charset="0"/>
                <a:cs typeface="Times New Roman" panose="02020603050405020304" pitchFamily="18" charset="0"/>
              </a:rPr>
              <a:t>up</a:t>
            </a:r>
            <a:r>
              <a:rPr lang="fi-FI" sz="1200" dirty="0">
                <a:effectLst/>
                <a:latin typeface="Arial" panose="020B0604020202020204" pitchFamily="34" charset="0"/>
                <a:ea typeface="Times New Roman" panose="02020603050405020304" pitchFamily="18" charset="0"/>
                <a:cs typeface="Times New Roman" panose="02020603050405020304" pitchFamily="18" charset="0"/>
              </a:rPr>
              <a:t> for </a:t>
            </a:r>
            <a:r>
              <a:rPr lang="fi-FI" sz="1200" dirty="0" err="1">
                <a:effectLst/>
                <a:latin typeface="Arial" panose="020B0604020202020204" pitchFamily="34" charset="0"/>
                <a:ea typeface="Times New Roman" panose="02020603050405020304" pitchFamily="18" charset="0"/>
                <a:cs typeface="Times New Roman" panose="02020603050405020304" pitchFamily="18" charset="0"/>
              </a:rPr>
              <a:t>nuclear</a:t>
            </a:r>
            <a:r>
              <a:rPr lang="fi-FI" sz="1200" dirty="0">
                <a:effectLst/>
                <a:latin typeface="Arial" panose="020B0604020202020204" pitchFamily="34" charset="0"/>
                <a:ea typeface="Times New Roman" panose="02020603050405020304" pitchFamily="18" charset="0"/>
                <a:cs typeface="Times New Roman" panose="02020603050405020304" pitchFamily="18" charset="0"/>
              </a:rPr>
              <a:t> </a:t>
            </a:r>
            <a:r>
              <a:rPr lang="fi-FI" sz="1200" dirty="0" err="1">
                <a:effectLst/>
                <a:latin typeface="Arial" panose="020B0604020202020204" pitchFamily="34" charset="0"/>
                <a:ea typeface="Times New Roman" panose="02020603050405020304" pitchFamily="18" charset="0"/>
                <a:cs typeface="Times New Roman" panose="02020603050405020304" pitchFamily="18" charset="0"/>
              </a:rPr>
              <a:t>power</a:t>
            </a:r>
            <a:r>
              <a:rPr lang="fi-FI" sz="1200" dirty="0">
                <a:effectLst/>
                <a:latin typeface="Arial" panose="020B0604020202020204" pitchFamily="34" charset="0"/>
                <a:ea typeface="Times New Roman" panose="02020603050405020304" pitchFamily="18" charset="0"/>
                <a:cs typeface="Times New Roman" panose="02020603050405020304" pitchFamily="18" charset="0"/>
              </a:rPr>
              <a:t> in 2025</a:t>
            </a:r>
            <a:br>
              <a:rPr lang="fi-FI" sz="1200" dirty="0">
                <a:effectLst/>
                <a:latin typeface="Arial" panose="020B0604020202020204" pitchFamily="34" charset="0"/>
                <a:ea typeface="Times New Roman" panose="02020603050405020304" pitchFamily="18" charset="0"/>
                <a:cs typeface="Times New Roman" panose="02020603050405020304" pitchFamily="18" charset="0"/>
              </a:rPr>
            </a:br>
            <a:br>
              <a:rPr lang="fi-FI" sz="1200" dirty="0">
                <a:effectLst/>
                <a:latin typeface="Arial" panose="020B0604020202020204" pitchFamily="34" charset="0"/>
                <a:ea typeface="Times New Roman" panose="02020603050405020304" pitchFamily="18" charset="0"/>
                <a:cs typeface="Times New Roman" panose="02020603050405020304" pitchFamily="18" charset="0"/>
              </a:rPr>
            </a:br>
            <a:r>
              <a:rPr lang="en-US" dirty="0"/>
              <a:t>European data center firm Data4 has signed a nuclear power supply agreement with French electric utility EDF to power its French data center portfolio.</a:t>
            </a:r>
            <a:br>
              <a:rPr lang="en-US" dirty="0"/>
            </a:br>
            <a:br>
              <a:rPr lang="en-US" dirty="0"/>
            </a:br>
            <a:r>
              <a:rPr lang="en-US" dirty="0"/>
              <a:t>Westinghouse Electric Company and Data4, signed a memorandum of understanding (MoU) to explore the use of AP300 SMR to power future data centers in Europe. </a:t>
            </a:r>
            <a:br>
              <a:rPr lang="en-US" dirty="0"/>
            </a:br>
            <a:br>
              <a:rPr lang="en-US" dirty="0"/>
            </a:br>
            <a:br>
              <a:rPr lang="en-US" dirty="0"/>
            </a:br>
            <a:r>
              <a:rPr lang="en-US" dirty="0"/>
              <a:t>Out of the three deals by Equinix, two are related to Europe. The second agreement saw Equinix sign a Letter of Intent with ULC-Energy for a Power Purchase Agreement of up to 250MWe to power its data centers in the Netherlands. ULC-Energy has selected Rolls Royce SMR as its preferred technology in 2022. </a:t>
            </a:r>
            <a:br>
              <a:rPr lang="en-US" dirty="0"/>
            </a:br>
            <a:br>
              <a:rPr lang="en-US" dirty="0"/>
            </a:br>
            <a:r>
              <a:rPr lang="en-US" dirty="0"/>
              <a:t>Equinix’s third deal was a pre-order power agreement with Stellaria, a French nuclear company, for 500MWe to supply data centers across Europe. Stellaria is developing the world’s first molten salt Breed &amp; Burn reactor, Stellaria was founded in 2023 by CEA and Schneider Electric.</a:t>
            </a:r>
            <a:br>
              <a:rPr lang="en-US" dirty="0"/>
            </a:br>
            <a:r>
              <a:rPr lang="en-US" dirty="0"/>
              <a:t> </a:t>
            </a:r>
            <a:br>
              <a:rPr lang="en-US" dirty="0"/>
            </a:br>
            <a:endParaRPr lang="fi-FI" dirty="0"/>
          </a:p>
        </p:txBody>
      </p:sp>
      <p:sp>
        <p:nvSpPr>
          <p:cNvPr id="4" name="Slide Number Placeholder 3">
            <a:extLst>
              <a:ext uri="{FF2B5EF4-FFF2-40B4-BE49-F238E27FC236}">
                <a16:creationId xmlns:a16="http://schemas.microsoft.com/office/drawing/2014/main" id="{5E63D573-E872-1A31-2318-DA94193EC4A7}"/>
              </a:ext>
            </a:extLst>
          </p:cNvPr>
          <p:cNvSpPr>
            <a:spLocks noGrp="1"/>
          </p:cNvSpPr>
          <p:nvPr>
            <p:ph type="sldNum" sz="quarter" idx="5"/>
          </p:nvPr>
        </p:nvSpPr>
        <p:spPr/>
        <p:txBody>
          <a:bodyPr/>
          <a:lstStyle/>
          <a:p>
            <a:fld id="{40D0E7AA-C4EB-4F78-B4C9-648E0149A016}" type="slidenum">
              <a:rPr lang="fi-FI" smtClean="0"/>
              <a:t>26</a:t>
            </a:fld>
            <a:endParaRPr lang="fi-FI"/>
          </a:p>
        </p:txBody>
      </p:sp>
    </p:spTree>
    <p:extLst>
      <p:ext uri="{BB962C8B-B14F-4D97-AF65-F5344CB8AC3E}">
        <p14:creationId xmlns:p14="http://schemas.microsoft.com/office/powerpoint/2010/main" val="32767305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87D7AC-3A17-AFFF-A1A6-D0189C2BBBB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1FC6E6F-D566-79F3-7FA5-CF3CA6771DD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964458F-9C04-3CC5-36AB-AB7A476CD9CD}"/>
              </a:ext>
            </a:extLst>
          </p:cNvPr>
          <p:cNvSpPr>
            <a:spLocks noGrp="1"/>
          </p:cNvSpPr>
          <p:nvPr>
            <p:ph type="body" idx="1"/>
          </p:nvPr>
        </p:nvSpPr>
        <p:spPr/>
        <p:txBody>
          <a:bodyPr/>
          <a:lstStyle/>
          <a:p>
            <a:pPr marL="287859" marR="0" lvl="0" indent="-287859" algn="l" defTabSz="609597" rtl="0" eaLnBrk="1" fontAlgn="auto" latinLnBrk="0" hangingPunct="1">
              <a:lnSpc>
                <a:spcPct val="100000"/>
              </a:lnSpc>
              <a:spcBef>
                <a:spcPts val="400"/>
              </a:spcBef>
              <a:spcAft>
                <a:spcPts val="0"/>
              </a:spcAft>
              <a:buClr>
                <a:srgbClr val="F06E00"/>
              </a:buClr>
              <a:buSzPct val="100000"/>
              <a:buFont typeface="Wingdings 2" panose="05020102010507070707" pitchFamily="18" charset="2"/>
              <a:buChar char="¡"/>
              <a:tabLst/>
              <a:defRPr/>
            </a:pPr>
            <a:r>
              <a:rPr lang="fi-FI" sz="1200" dirty="0">
                <a:effectLst/>
                <a:latin typeface="Arial" panose="020B0604020202020204" pitchFamily="34" charset="0"/>
                <a:ea typeface="Times New Roman" panose="02020603050405020304" pitchFamily="18" charset="0"/>
                <a:cs typeface="Times New Roman" panose="02020603050405020304" pitchFamily="18" charset="0"/>
              </a:rPr>
              <a:t>In Europe, data center </a:t>
            </a:r>
            <a:r>
              <a:rPr lang="fi-FI" sz="1200" dirty="0" err="1">
                <a:effectLst/>
                <a:latin typeface="Arial" panose="020B0604020202020204" pitchFamily="34" charset="0"/>
                <a:ea typeface="Times New Roman" panose="02020603050405020304" pitchFamily="18" charset="0"/>
                <a:cs typeface="Times New Roman" panose="02020603050405020304" pitchFamily="18" charset="0"/>
              </a:rPr>
              <a:t>industry</a:t>
            </a:r>
            <a:r>
              <a:rPr lang="fi-FI" sz="1200" dirty="0">
                <a:effectLst/>
                <a:latin typeface="Arial" panose="020B0604020202020204" pitchFamily="34" charset="0"/>
                <a:ea typeface="Times New Roman" panose="02020603050405020304" pitchFamily="18" charset="0"/>
                <a:cs typeface="Times New Roman" panose="02020603050405020304" pitchFamily="18" charset="0"/>
              </a:rPr>
              <a:t> </a:t>
            </a:r>
            <a:r>
              <a:rPr lang="fi-FI" sz="1200" dirty="0" err="1">
                <a:effectLst/>
                <a:latin typeface="Arial" panose="020B0604020202020204" pitchFamily="34" charset="0"/>
                <a:ea typeface="Times New Roman" panose="02020603050405020304" pitchFamily="18" charset="0"/>
                <a:cs typeface="Times New Roman" panose="02020603050405020304" pitchFamily="18" charset="0"/>
              </a:rPr>
              <a:t>has</a:t>
            </a:r>
            <a:r>
              <a:rPr lang="fi-FI" sz="1200" dirty="0">
                <a:effectLst/>
                <a:latin typeface="Arial" panose="020B0604020202020204" pitchFamily="34" charset="0"/>
                <a:ea typeface="Times New Roman" panose="02020603050405020304" pitchFamily="18" charset="0"/>
                <a:cs typeface="Times New Roman" panose="02020603050405020304" pitchFamily="18" charset="0"/>
              </a:rPr>
              <a:t> </a:t>
            </a:r>
            <a:r>
              <a:rPr lang="fi-FI" sz="1200" dirty="0" err="1">
                <a:effectLst/>
                <a:latin typeface="Arial" panose="020B0604020202020204" pitchFamily="34" charset="0"/>
                <a:ea typeface="Times New Roman" panose="02020603050405020304" pitchFamily="18" charset="0"/>
                <a:cs typeface="Times New Roman" panose="02020603050405020304" pitchFamily="18" charset="0"/>
              </a:rPr>
              <a:t>started</a:t>
            </a:r>
            <a:r>
              <a:rPr lang="fi-FI" sz="1200" dirty="0">
                <a:effectLst/>
                <a:latin typeface="Arial" panose="020B0604020202020204" pitchFamily="34" charset="0"/>
                <a:ea typeface="Times New Roman" panose="02020603050405020304" pitchFamily="18" charset="0"/>
                <a:cs typeface="Times New Roman" panose="02020603050405020304" pitchFamily="18" charset="0"/>
              </a:rPr>
              <a:t> to </a:t>
            </a:r>
            <a:r>
              <a:rPr lang="fi-FI" sz="1200" dirty="0" err="1">
                <a:effectLst/>
                <a:latin typeface="Arial" panose="020B0604020202020204" pitchFamily="34" charset="0"/>
                <a:ea typeface="Times New Roman" panose="02020603050405020304" pitchFamily="18" charset="0"/>
                <a:cs typeface="Times New Roman" panose="02020603050405020304" pitchFamily="18" charset="0"/>
              </a:rPr>
              <a:t>warm</a:t>
            </a:r>
            <a:r>
              <a:rPr lang="fi-FI" sz="1200" dirty="0">
                <a:effectLst/>
                <a:latin typeface="Arial" panose="020B0604020202020204" pitchFamily="34" charset="0"/>
                <a:ea typeface="Times New Roman" panose="02020603050405020304" pitchFamily="18" charset="0"/>
                <a:cs typeface="Times New Roman" panose="02020603050405020304" pitchFamily="18" charset="0"/>
              </a:rPr>
              <a:t> </a:t>
            </a:r>
            <a:r>
              <a:rPr lang="fi-FI" sz="1200" dirty="0" err="1">
                <a:effectLst/>
                <a:latin typeface="Arial" panose="020B0604020202020204" pitchFamily="34" charset="0"/>
                <a:ea typeface="Times New Roman" panose="02020603050405020304" pitchFamily="18" charset="0"/>
                <a:cs typeface="Times New Roman" panose="02020603050405020304" pitchFamily="18" charset="0"/>
              </a:rPr>
              <a:t>up</a:t>
            </a:r>
            <a:r>
              <a:rPr lang="fi-FI" sz="1200" dirty="0">
                <a:effectLst/>
                <a:latin typeface="Arial" panose="020B0604020202020204" pitchFamily="34" charset="0"/>
                <a:ea typeface="Times New Roman" panose="02020603050405020304" pitchFamily="18" charset="0"/>
                <a:cs typeface="Times New Roman" panose="02020603050405020304" pitchFamily="18" charset="0"/>
              </a:rPr>
              <a:t> for </a:t>
            </a:r>
            <a:r>
              <a:rPr lang="fi-FI" sz="1200" dirty="0" err="1">
                <a:effectLst/>
                <a:latin typeface="Arial" panose="020B0604020202020204" pitchFamily="34" charset="0"/>
                <a:ea typeface="Times New Roman" panose="02020603050405020304" pitchFamily="18" charset="0"/>
                <a:cs typeface="Times New Roman" panose="02020603050405020304" pitchFamily="18" charset="0"/>
              </a:rPr>
              <a:t>nuclear</a:t>
            </a:r>
            <a:r>
              <a:rPr lang="fi-FI" sz="1200" dirty="0">
                <a:effectLst/>
                <a:latin typeface="Arial" panose="020B0604020202020204" pitchFamily="34" charset="0"/>
                <a:ea typeface="Times New Roman" panose="02020603050405020304" pitchFamily="18" charset="0"/>
                <a:cs typeface="Times New Roman" panose="02020603050405020304" pitchFamily="18" charset="0"/>
              </a:rPr>
              <a:t> </a:t>
            </a:r>
            <a:r>
              <a:rPr lang="fi-FI" sz="1200" dirty="0" err="1">
                <a:effectLst/>
                <a:latin typeface="Arial" panose="020B0604020202020204" pitchFamily="34" charset="0"/>
                <a:ea typeface="Times New Roman" panose="02020603050405020304" pitchFamily="18" charset="0"/>
                <a:cs typeface="Times New Roman" panose="02020603050405020304" pitchFamily="18" charset="0"/>
              </a:rPr>
              <a:t>power</a:t>
            </a:r>
            <a:r>
              <a:rPr lang="fi-FI" sz="1200" dirty="0">
                <a:effectLst/>
                <a:latin typeface="Arial" panose="020B0604020202020204" pitchFamily="34" charset="0"/>
                <a:ea typeface="Times New Roman" panose="02020603050405020304" pitchFamily="18" charset="0"/>
                <a:cs typeface="Times New Roman" panose="02020603050405020304" pitchFamily="18" charset="0"/>
              </a:rPr>
              <a:t> in 2025</a:t>
            </a:r>
            <a:br>
              <a:rPr lang="fi-FI" sz="1200" dirty="0">
                <a:effectLst/>
                <a:latin typeface="Arial" panose="020B0604020202020204" pitchFamily="34" charset="0"/>
                <a:ea typeface="Times New Roman" panose="02020603050405020304" pitchFamily="18" charset="0"/>
                <a:cs typeface="Times New Roman" panose="02020603050405020304" pitchFamily="18" charset="0"/>
              </a:rPr>
            </a:br>
            <a:br>
              <a:rPr lang="fi-FI" sz="1200" dirty="0">
                <a:effectLst/>
                <a:latin typeface="Arial" panose="020B0604020202020204" pitchFamily="34" charset="0"/>
                <a:ea typeface="Times New Roman" panose="02020603050405020304" pitchFamily="18" charset="0"/>
                <a:cs typeface="Times New Roman" panose="02020603050405020304" pitchFamily="18" charset="0"/>
              </a:rPr>
            </a:br>
            <a:r>
              <a:rPr lang="en-US" dirty="0"/>
              <a:t>European data center firm Data4 has signed a nuclear power supply agreement with French electric utility EDF to power its French data center portfolio.</a:t>
            </a:r>
            <a:br>
              <a:rPr lang="en-US" dirty="0"/>
            </a:br>
            <a:br>
              <a:rPr lang="en-US" dirty="0"/>
            </a:br>
            <a:r>
              <a:rPr lang="en-US" dirty="0"/>
              <a:t>Westinghouse Electric Company and Data4, signed a memorandum of understanding (MoU) to explore the use of AP300 SMR to power future data centers in Europe. </a:t>
            </a:r>
            <a:br>
              <a:rPr lang="en-US" dirty="0"/>
            </a:br>
            <a:br>
              <a:rPr lang="en-US" dirty="0"/>
            </a:br>
            <a:r>
              <a:rPr lang="en-US" dirty="0"/>
              <a:t>Out of the three deals by Equinix, two are related to Europe. The second agreement saw Equinix sign a Letter of Intent with ULC-Energy for a Power Purchase Agreement of up to 250MWe to power its data centers in the Netherlands. ULC-Energy has selected Rolls Royce SMR as its preferred technology in 2022. </a:t>
            </a:r>
            <a:br>
              <a:rPr lang="en-US" dirty="0"/>
            </a:br>
            <a:br>
              <a:rPr lang="en-US" dirty="0"/>
            </a:br>
            <a:r>
              <a:rPr lang="en-US" dirty="0"/>
              <a:t>Equinix’s third deal was a pre-order power agreement with Stellaria, a French nuclear company, for 500MWe to supply data centers across Europe. Stellaria is developing the world’s first molten salt Breed &amp; Burn reactor, Stellaria was founded in 2023 by CEA and Schneider Electric.</a:t>
            </a:r>
            <a:br>
              <a:rPr lang="en-US" dirty="0"/>
            </a:br>
            <a:r>
              <a:rPr lang="en-US" dirty="0"/>
              <a:t> </a:t>
            </a:r>
            <a:br>
              <a:rPr lang="en-US" dirty="0"/>
            </a:br>
            <a:endParaRPr lang="fi-FI" dirty="0"/>
          </a:p>
        </p:txBody>
      </p:sp>
      <p:sp>
        <p:nvSpPr>
          <p:cNvPr id="4" name="Slide Number Placeholder 3">
            <a:extLst>
              <a:ext uri="{FF2B5EF4-FFF2-40B4-BE49-F238E27FC236}">
                <a16:creationId xmlns:a16="http://schemas.microsoft.com/office/drawing/2014/main" id="{EA435638-6BB1-7C9E-5B89-2851EE328383}"/>
              </a:ext>
            </a:extLst>
          </p:cNvPr>
          <p:cNvSpPr>
            <a:spLocks noGrp="1"/>
          </p:cNvSpPr>
          <p:nvPr>
            <p:ph type="sldNum" sz="quarter" idx="5"/>
          </p:nvPr>
        </p:nvSpPr>
        <p:spPr/>
        <p:txBody>
          <a:bodyPr/>
          <a:lstStyle/>
          <a:p>
            <a:fld id="{40D0E7AA-C4EB-4F78-B4C9-648E0149A016}" type="slidenum">
              <a:rPr lang="fi-FI" smtClean="0"/>
              <a:t>27</a:t>
            </a:fld>
            <a:endParaRPr lang="fi-FI"/>
          </a:p>
        </p:txBody>
      </p:sp>
    </p:spTree>
    <p:extLst>
      <p:ext uri="{BB962C8B-B14F-4D97-AF65-F5344CB8AC3E}">
        <p14:creationId xmlns:p14="http://schemas.microsoft.com/office/powerpoint/2010/main" val="21398792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F78AD7-11EB-E793-0E6D-5B0C1868DD2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61F13BC-03E2-1F91-877B-E010DF34A59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B8DE0A4-7A5A-62C8-1508-31D3CF00F00A}"/>
              </a:ext>
            </a:extLst>
          </p:cNvPr>
          <p:cNvSpPr>
            <a:spLocks noGrp="1"/>
          </p:cNvSpPr>
          <p:nvPr>
            <p:ph type="body" idx="1"/>
          </p:nvPr>
        </p:nvSpPr>
        <p:spPr/>
        <p:txBody>
          <a:bodyPr/>
          <a:lstStyle/>
          <a:p>
            <a:pPr marL="287859" marR="0" lvl="0" indent="-287859" algn="l" defTabSz="609597" rtl="0" eaLnBrk="1" fontAlgn="auto" latinLnBrk="0" hangingPunct="1">
              <a:lnSpc>
                <a:spcPct val="100000"/>
              </a:lnSpc>
              <a:spcBef>
                <a:spcPts val="400"/>
              </a:spcBef>
              <a:spcAft>
                <a:spcPts val="0"/>
              </a:spcAft>
              <a:buClr>
                <a:srgbClr val="F06E00"/>
              </a:buClr>
              <a:buSzPct val="100000"/>
              <a:buFont typeface="Wingdings 2" panose="05020102010507070707" pitchFamily="18" charset="2"/>
              <a:buChar char="¡"/>
              <a:tabLst/>
              <a:defRPr/>
            </a:pPr>
            <a:r>
              <a:rPr lang="fi-FI" sz="1200" dirty="0">
                <a:effectLst/>
                <a:latin typeface="Arial" panose="020B0604020202020204" pitchFamily="34" charset="0"/>
                <a:ea typeface="Times New Roman" panose="02020603050405020304" pitchFamily="18" charset="0"/>
                <a:cs typeface="Times New Roman" panose="02020603050405020304" pitchFamily="18" charset="0"/>
              </a:rPr>
              <a:t>In Europe, data center </a:t>
            </a:r>
            <a:r>
              <a:rPr lang="fi-FI" sz="1200" dirty="0" err="1">
                <a:effectLst/>
                <a:latin typeface="Arial" panose="020B0604020202020204" pitchFamily="34" charset="0"/>
                <a:ea typeface="Times New Roman" panose="02020603050405020304" pitchFamily="18" charset="0"/>
                <a:cs typeface="Times New Roman" panose="02020603050405020304" pitchFamily="18" charset="0"/>
              </a:rPr>
              <a:t>industry</a:t>
            </a:r>
            <a:r>
              <a:rPr lang="fi-FI" sz="1200" dirty="0">
                <a:effectLst/>
                <a:latin typeface="Arial" panose="020B0604020202020204" pitchFamily="34" charset="0"/>
                <a:ea typeface="Times New Roman" panose="02020603050405020304" pitchFamily="18" charset="0"/>
                <a:cs typeface="Times New Roman" panose="02020603050405020304" pitchFamily="18" charset="0"/>
              </a:rPr>
              <a:t> </a:t>
            </a:r>
            <a:r>
              <a:rPr lang="fi-FI" sz="1200" dirty="0" err="1">
                <a:effectLst/>
                <a:latin typeface="Arial" panose="020B0604020202020204" pitchFamily="34" charset="0"/>
                <a:ea typeface="Times New Roman" panose="02020603050405020304" pitchFamily="18" charset="0"/>
                <a:cs typeface="Times New Roman" panose="02020603050405020304" pitchFamily="18" charset="0"/>
              </a:rPr>
              <a:t>has</a:t>
            </a:r>
            <a:r>
              <a:rPr lang="fi-FI" sz="1200" dirty="0">
                <a:effectLst/>
                <a:latin typeface="Arial" panose="020B0604020202020204" pitchFamily="34" charset="0"/>
                <a:ea typeface="Times New Roman" panose="02020603050405020304" pitchFamily="18" charset="0"/>
                <a:cs typeface="Times New Roman" panose="02020603050405020304" pitchFamily="18" charset="0"/>
              </a:rPr>
              <a:t> </a:t>
            </a:r>
            <a:r>
              <a:rPr lang="fi-FI" sz="1200" dirty="0" err="1">
                <a:effectLst/>
                <a:latin typeface="Arial" panose="020B0604020202020204" pitchFamily="34" charset="0"/>
                <a:ea typeface="Times New Roman" panose="02020603050405020304" pitchFamily="18" charset="0"/>
                <a:cs typeface="Times New Roman" panose="02020603050405020304" pitchFamily="18" charset="0"/>
              </a:rPr>
              <a:t>started</a:t>
            </a:r>
            <a:r>
              <a:rPr lang="fi-FI" sz="1200" dirty="0">
                <a:effectLst/>
                <a:latin typeface="Arial" panose="020B0604020202020204" pitchFamily="34" charset="0"/>
                <a:ea typeface="Times New Roman" panose="02020603050405020304" pitchFamily="18" charset="0"/>
                <a:cs typeface="Times New Roman" panose="02020603050405020304" pitchFamily="18" charset="0"/>
              </a:rPr>
              <a:t> to </a:t>
            </a:r>
            <a:r>
              <a:rPr lang="fi-FI" sz="1200" dirty="0" err="1">
                <a:effectLst/>
                <a:latin typeface="Arial" panose="020B0604020202020204" pitchFamily="34" charset="0"/>
                <a:ea typeface="Times New Roman" panose="02020603050405020304" pitchFamily="18" charset="0"/>
                <a:cs typeface="Times New Roman" panose="02020603050405020304" pitchFamily="18" charset="0"/>
              </a:rPr>
              <a:t>warm</a:t>
            </a:r>
            <a:r>
              <a:rPr lang="fi-FI" sz="1200" dirty="0">
                <a:effectLst/>
                <a:latin typeface="Arial" panose="020B0604020202020204" pitchFamily="34" charset="0"/>
                <a:ea typeface="Times New Roman" panose="02020603050405020304" pitchFamily="18" charset="0"/>
                <a:cs typeface="Times New Roman" panose="02020603050405020304" pitchFamily="18" charset="0"/>
              </a:rPr>
              <a:t> </a:t>
            </a:r>
            <a:r>
              <a:rPr lang="fi-FI" sz="1200" dirty="0" err="1">
                <a:effectLst/>
                <a:latin typeface="Arial" panose="020B0604020202020204" pitchFamily="34" charset="0"/>
                <a:ea typeface="Times New Roman" panose="02020603050405020304" pitchFamily="18" charset="0"/>
                <a:cs typeface="Times New Roman" panose="02020603050405020304" pitchFamily="18" charset="0"/>
              </a:rPr>
              <a:t>up</a:t>
            </a:r>
            <a:r>
              <a:rPr lang="fi-FI" sz="1200" dirty="0">
                <a:effectLst/>
                <a:latin typeface="Arial" panose="020B0604020202020204" pitchFamily="34" charset="0"/>
                <a:ea typeface="Times New Roman" panose="02020603050405020304" pitchFamily="18" charset="0"/>
                <a:cs typeface="Times New Roman" panose="02020603050405020304" pitchFamily="18" charset="0"/>
              </a:rPr>
              <a:t> for </a:t>
            </a:r>
            <a:r>
              <a:rPr lang="fi-FI" sz="1200" dirty="0" err="1">
                <a:effectLst/>
                <a:latin typeface="Arial" panose="020B0604020202020204" pitchFamily="34" charset="0"/>
                <a:ea typeface="Times New Roman" panose="02020603050405020304" pitchFamily="18" charset="0"/>
                <a:cs typeface="Times New Roman" panose="02020603050405020304" pitchFamily="18" charset="0"/>
              </a:rPr>
              <a:t>nuclear</a:t>
            </a:r>
            <a:r>
              <a:rPr lang="fi-FI" sz="1200" dirty="0">
                <a:effectLst/>
                <a:latin typeface="Arial" panose="020B0604020202020204" pitchFamily="34" charset="0"/>
                <a:ea typeface="Times New Roman" panose="02020603050405020304" pitchFamily="18" charset="0"/>
                <a:cs typeface="Times New Roman" panose="02020603050405020304" pitchFamily="18" charset="0"/>
              </a:rPr>
              <a:t> </a:t>
            </a:r>
            <a:r>
              <a:rPr lang="fi-FI" sz="1200" dirty="0" err="1">
                <a:effectLst/>
                <a:latin typeface="Arial" panose="020B0604020202020204" pitchFamily="34" charset="0"/>
                <a:ea typeface="Times New Roman" panose="02020603050405020304" pitchFamily="18" charset="0"/>
                <a:cs typeface="Times New Roman" panose="02020603050405020304" pitchFamily="18" charset="0"/>
              </a:rPr>
              <a:t>power</a:t>
            </a:r>
            <a:r>
              <a:rPr lang="fi-FI" sz="1200" dirty="0">
                <a:effectLst/>
                <a:latin typeface="Arial" panose="020B0604020202020204" pitchFamily="34" charset="0"/>
                <a:ea typeface="Times New Roman" panose="02020603050405020304" pitchFamily="18" charset="0"/>
                <a:cs typeface="Times New Roman" panose="02020603050405020304" pitchFamily="18" charset="0"/>
              </a:rPr>
              <a:t> in 2025</a:t>
            </a:r>
            <a:br>
              <a:rPr lang="fi-FI" sz="1200" dirty="0">
                <a:effectLst/>
                <a:latin typeface="Arial" panose="020B0604020202020204" pitchFamily="34" charset="0"/>
                <a:ea typeface="Times New Roman" panose="02020603050405020304" pitchFamily="18" charset="0"/>
                <a:cs typeface="Times New Roman" panose="02020603050405020304" pitchFamily="18" charset="0"/>
              </a:rPr>
            </a:br>
            <a:br>
              <a:rPr lang="fi-FI" sz="1200" dirty="0">
                <a:effectLst/>
                <a:latin typeface="Arial" panose="020B0604020202020204" pitchFamily="34" charset="0"/>
                <a:ea typeface="Times New Roman" panose="02020603050405020304" pitchFamily="18" charset="0"/>
                <a:cs typeface="Times New Roman" panose="02020603050405020304" pitchFamily="18" charset="0"/>
              </a:rPr>
            </a:br>
            <a:r>
              <a:rPr lang="en-US" dirty="0"/>
              <a:t>European data center firm Data4 has signed a nuclear power supply agreement with French electric utility EDF to power its French data center portfolio.</a:t>
            </a:r>
            <a:br>
              <a:rPr lang="en-US" dirty="0"/>
            </a:br>
            <a:br>
              <a:rPr lang="en-US" dirty="0"/>
            </a:br>
            <a:r>
              <a:rPr lang="en-US" dirty="0"/>
              <a:t>Westinghouse Electric Company and Data4, signed a memorandum of understanding (MoU) to explore the use of AP300 SMR to power future data centers in Europe. </a:t>
            </a:r>
            <a:br>
              <a:rPr lang="en-US" dirty="0"/>
            </a:br>
            <a:br>
              <a:rPr lang="en-US" dirty="0"/>
            </a:br>
            <a:r>
              <a:rPr lang="en-US" dirty="0"/>
              <a:t>Out of the three deals by Equinix, two are related to Europe. The second agreement saw Equinix sign a Letter of Intent with ULC-Energy for a Power Purchase Agreement of up to 250MWe to power its data centers in the Netherlands. ULC-Energy has selected Rolls Royce SMR as its preferred technology in 2022. </a:t>
            </a:r>
            <a:br>
              <a:rPr lang="en-US" dirty="0"/>
            </a:br>
            <a:br>
              <a:rPr lang="en-US" dirty="0"/>
            </a:br>
            <a:r>
              <a:rPr lang="en-US" dirty="0"/>
              <a:t>Equinix’s third deal was a pre-order power agreement with Stellaria, a French nuclear company, for 500MWe to supply data centers across Europe. Stellaria is developing the world’s first molten salt Breed &amp; Burn reactor, Stellaria was founded in 2023 by CEA and Schneider Electric.</a:t>
            </a:r>
            <a:br>
              <a:rPr lang="en-US" dirty="0"/>
            </a:br>
            <a:r>
              <a:rPr lang="en-US" dirty="0"/>
              <a:t> </a:t>
            </a:r>
            <a:br>
              <a:rPr lang="en-US" dirty="0"/>
            </a:br>
            <a:endParaRPr lang="fi-FI" dirty="0"/>
          </a:p>
        </p:txBody>
      </p:sp>
      <p:sp>
        <p:nvSpPr>
          <p:cNvPr id="4" name="Slide Number Placeholder 3">
            <a:extLst>
              <a:ext uri="{FF2B5EF4-FFF2-40B4-BE49-F238E27FC236}">
                <a16:creationId xmlns:a16="http://schemas.microsoft.com/office/drawing/2014/main" id="{8C0A330A-A3B9-75FA-7781-B920AB5CCBB6}"/>
              </a:ext>
            </a:extLst>
          </p:cNvPr>
          <p:cNvSpPr>
            <a:spLocks noGrp="1"/>
          </p:cNvSpPr>
          <p:nvPr>
            <p:ph type="sldNum" sz="quarter" idx="5"/>
          </p:nvPr>
        </p:nvSpPr>
        <p:spPr/>
        <p:txBody>
          <a:bodyPr/>
          <a:lstStyle/>
          <a:p>
            <a:fld id="{40D0E7AA-C4EB-4F78-B4C9-648E0149A016}" type="slidenum">
              <a:rPr lang="fi-FI" smtClean="0"/>
              <a:t>28</a:t>
            </a:fld>
            <a:endParaRPr lang="fi-FI"/>
          </a:p>
        </p:txBody>
      </p:sp>
    </p:spTree>
    <p:extLst>
      <p:ext uri="{BB962C8B-B14F-4D97-AF65-F5344CB8AC3E}">
        <p14:creationId xmlns:p14="http://schemas.microsoft.com/office/powerpoint/2010/main" val="33737065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F5D088-235A-76C5-2341-A1E5721F026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792696C-8A2A-F536-41F0-99F6233163A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3902D1D-210C-3BA9-F0DE-C51BA393B434}"/>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when you need reliable electricity around the clock, few other generation sources compare. </a:t>
            </a:r>
            <a:endParaRPr lang="fi-FI" dirty="0"/>
          </a:p>
        </p:txBody>
      </p:sp>
      <p:sp>
        <p:nvSpPr>
          <p:cNvPr id="4" name="Slide Number Placeholder 3">
            <a:extLst>
              <a:ext uri="{FF2B5EF4-FFF2-40B4-BE49-F238E27FC236}">
                <a16:creationId xmlns:a16="http://schemas.microsoft.com/office/drawing/2014/main" id="{8DEF1CBB-0B43-5ED8-62AD-27B9C2F691DE}"/>
              </a:ext>
            </a:extLst>
          </p:cNvPr>
          <p:cNvSpPr>
            <a:spLocks noGrp="1"/>
          </p:cNvSpPr>
          <p:nvPr>
            <p:ph type="sldNum" sz="quarter" idx="5"/>
          </p:nvPr>
        </p:nvSpPr>
        <p:spPr/>
        <p:txBody>
          <a:bodyPr/>
          <a:lstStyle/>
          <a:p>
            <a:fld id="{40D0E7AA-C4EB-4F78-B4C9-648E0149A016}" type="slidenum">
              <a:rPr lang="fi-FI" smtClean="0"/>
              <a:t>29</a:t>
            </a:fld>
            <a:endParaRPr lang="fi-FI"/>
          </a:p>
        </p:txBody>
      </p:sp>
    </p:spTree>
    <p:extLst>
      <p:ext uri="{BB962C8B-B14F-4D97-AF65-F5344CB8AC3E}">
        <p14:creationId xmlns:p14="http://schemas.microsoft.com/office/powerpoint/2010/main" val="19538591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err="1"/>
              <a:t>Efficiency</a:t>
            </a:r>
            <a:r>
              <a:rPr lang="fi-FI" dirty="0"/>
              <a:t> </a:t>
            </a:r>
            <a:r>
              <a:rPr lang="fi-FI" dirty="0" err="1"/>
              <a:t>gains</a:t>
            </a:r>
            <a:r>
              <a:rPr lang="fi-FI" dirty="0"/>
              <a:t> </a:t>
            </a:r>
            <a:r>
              <a:rPr lang="fi-FI" dirty="0" err="1"/>
              <a:t>come</a:t>
            </a:r>
            <a:r>
              <a:rPr lang="fi-FI" dirty="0"/>
              <a:t> </a:t>
            </a:r>
            <a:r>
              <a:rPr lang="fi-FI" dirty="0" err="1"/>
              <a:t>from</a:t>
            </a:r>
            <a:r>
              <a:rPr lang="fi-FI" dirty="0"/>
              <a:t> </a:t>
            </a:r>
            <a:r>
              <a:rPr lang="fi-FI" dirty="0" err="1"/>
              <a:t>the</a:t>
            </a:r>
            <a:r>
              <a:rPr lang="fi-FI" dirty="0"/>
              <a:t> </a:t>
            </a:r>
            <a:r>
              <a:rPr lang="fi-FI" dirty="0" err="1"/>
              <a:t>shift</a:t>
            </a:r>
            <a:r>
              <a:rPr lang="fi-FI" dirty="0"/>
              <a:t> to </a:t>
            </a:r>
            <a:r>
              <a:rPr lang="fi-FI" dirty="0" err="1"/>
              <a:t>bigger</a:t>
            </a:r>
            <a:r>
              <a:rPr lang="fi-FI" dirty="0"/>
              <a:t> data </a:t>
            </a:r>
            <a:r>
              <a:rPr lang="fi-FI" dirty="0" err="1"/>
              <a:t>centers</a:t>
            </a:r>
            <a:r>
              <a:rPr lang="fi-FI" dirty="0"/>
              <a:t> (</a:t>
            </a:r>
            <a:r>
              <a:rPr lang="fi-FI" dirty="0" err="1"/>
              <a:t>economies</a:t>
            </a:r>
            <a:r>
              <a:rPr lang="fi-FI" dirty="0"/>
              <a:t> of </a:t>
            </a:r>
            <a:r>
              <a:rPr lang="fi-FI" dirty="0" err="1"/>
              <a:t>scale</a:t>
            </a:r>
            <a:r>
              <a:rPr lang="fi-FI" dirty="0"/>
              <a:t>), </a:t>
            </a:r>
            <a:r>
              <a:rPr lang="fi-FI" dirty="0" err="1"/>
              <a:t>more</a:t>
            </a:r>
            <a:r>
              <a:rPr lang="fi-FI" dirty="0"/>
              <a:t> </a:t>
            </a:r>
            <a:r>
              <a:rPr lang="fi-FI" dirty="0" err="1"/>
              <a:t>servers</a:t>
            </a:r>
            <a:r>
              <a:rPr lang="fi-FI" dirty="0"/>
              <a:t> </a:t>
            </a:r>
            <a:r>
              <a:rPr lang="fi-FI" dirty="0" err="1"/>
              <a:t>can</a:t>
            </a:r>
            <a:r>
              <a:rPr lang="fi-FI" dirty="0"/>
              <a:t> </a:t>
            </a:r>
            <a:r>
              <a:rPr lang="fi-FI" dirty="0" err="1"/>
              <a:t>be</a:t>
            </a:r>
            <a:r>
              <a:rPr lang="fi-FI" dirty="0"/>
              <a:t> </a:t>
            </a:r>
            <a:r>
              <a:rPr lang="fi-FI" dirty="0" err="1"/>
              <a:t>handled</a:t>
            </a:r>
            <a:r>
              <a:rPr lang="fi-FI" dirty="0"/>
              <a:t> </a:t>
            </a:r>
            <a:r>
              <a:rPr lang="fi-FI" dirty="0" err="1"/>
              <a:t>with</a:t>
            </a:r>
            <a:r>
              <a:rPr lang="fi-FI" dirty="0"/>
              <a:t> </a:t>
            </a:r>
            <a:r>
              <a:rPr lang="fi-FI" dirty="0" err="1"/>
              <a:t>the</a:t>
            </a:r>
            <a:r>
              <a:rPr lang="fi-FI" dirty="0"/>
              <a:t> </a:t>
            </a:r>
            <a:r>
              <a:rPr lang="fi-FI" dirty="0" err="1"/>
              <a:t>same</a:t>
            </a:r>
            <a:r>
              <a:rPr lang="fi-FI" dirty="0"/>
              <a:t> </a:t>
            </a:r>
            <a:r>
              <a:rPr lang="fi-FI" dirty="0" err="1"/>
              <a:t>infrastructure</a:t>
            </a:r>
            <a:r>
              <a:rPr lang="fi-FI" dirty="0"/>
              <a:t>.</a:t>
            </a:r>
          </a:p>
        </p:txBody>
      </p:sp>
      <p:sp>
        <p:nvSpPr>
          <p:cNvPr id="4" name="Slide Number Placeholder 3"/>
          <p:cNvSpPr>
            <a:spLocks noGrp="1"/>
          </p:cNvSpPr>
          <p:nvPr>
            <p:ph type="sldNum" sz="quarter" idx="5"/>
          </p:nvPr>
        </p:nvSpPr>
        <p:spPr/>
        <p:txBody>
          <a:bodyPr/>
          <a:lstStyle/>
          <a:p>
            <a:fld id="{40D0E7AA-C4EB-4F78-B4C9-648E0149A016}" type="slidenum">
              <a:rPr lang="fi-FI" smtClean="0"/>
              <a:t>9</a:t>
            </a:fld>
            <a:endParaRPr lang="fi-FI"/>
          </a:p>
        </p:txBody>
      </p:sp>
    </p:spTree>
    <p:extLst>
      <p:ext uri="{BB962C8B-B14F-4D97-AF65-F5344CB8AC3E}">
        <p14:creationId xmlns:p14="http://schemas.microsoft.com/office/powerpoint/2010/main" val="21898538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fld id="{40D0E7AA-C4EB-4F78-B4C9-648E0149A016}" type="slidenum">
              <a:rPr lang="fi-FI" smtClean="0"/>
              <a:t>12</a:t>
            </a:fld>
            <a:endParaRPr lang="fi-FI"/>
          </a:p>
        </p:txBody>
      </p:sp>
    </p:spTree>
    <p:extLst>
      <p:ext uri="{BB962C8B-B14F-4D97-AF65-F5344CB8AC3E}">
        <p14:creationId xmlns:p14="http://schemas.microsoft.com/office/powerpoint/2010/main" val="24410843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Formulation of LCOC includes capital expenditure, operating expenditure, power consumption, and the total amount of computation during the lifetime of the infrastructure.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The lower the LCOC, more efficient the data center is!</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Load factor must be maximized from the data center operator point of view.</a:t>
            </a:r>
            <a:endParaRPr lang="fi-FI" dirty="0"/>
          </a:p>
        </p:txBody>
      </p:sp>
      <p:sp>
        <p:nvSpPr>
          <p:cNvPr id="4" name="Slide Number Placeholder 3"/>
          <p:cNvSpPr>
            <a:spLocks noGrp="1"/>
          </p:cNvSpPr>
          <p:nvPr>
            <p:ph type="sldNum" sz="quarter" idx="5"/>
          </p:nvPr>
        </p:nvSpPr>
        <p:spPr/>
        <p:txBody>
          <a:bodyPr/>
          <a:lstStyle/>
          <a:p>
            <a:fld id="{40D0E7AA-C4EB-4F78-B4C9-648E0149A016}" type="slidenum">
              <a:rPr lang="fi-FI" smtClean="0"/>
              <a:t>13</a:t>
            </a:fld>
            <a:endParaRPr lang="fi-FI"/>
          </a:p>
        </p:txBody>
      </p:sp>
    </p:spTree>
    <p:extLst>
      <p:ext uri="{BB962C8B-B14F-4D97-AF65-F5344CB8AC3E}">
        <p14:creationId xmlns:p14="http://schemas.microsoft.com/office/powerpoint/2010/main" val="31965603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when you need reliable electricity around the clock, few other generation sources compare. </a:t>
            </a:r>
            <a:endParaRPr lang="fi-FI" dirty="0"/>
          </a:p>
        </p:txBody>
      </p:sp>
      <p:sp>
        <p:nvSpPr>
          <p:cNvPr id="4" name="Slide Number Placeholder 3"/>
          <p:cNvSpPr>
            <a:spLocks noGrp="1"/>
          </p:cNvSpPr>
          <p:nvPr>
            <p:ph type="sldNum" sz="quarter" idx="5"/>
          </p:nvPr>
        </p:nvSpPr>
        <p:spPr/>
        <p:txBody>
          <a:bodyPr/>
          <a:lstStyle/>
          <a:p>
            <a:fld id="{40D0E7AA-C4EB-4F78-B4C9-648E0149A016}" type="slidenum">
              <a:rPr lang="fi-FI" smtClean="0"/>
              <a:t>16</a:t>
            </a:fld>
            <a:endParaRPr lang="fi-FI"/>
          </a:p>
        </p:txBody>
      </p:sp>
    </p:spTree>
    <p:extLst>
      <p:ext uri="{BB962C8B-B14F-4D97-AF65-F5344CB8AC3E}">
        <p14:creationId xmlns:p14="http://schemas.microsoft.com/office/powerpoint/2010/main" val="18654323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 the US, the Goldman Sachs study estimates that the added generation capacity will be around 40% natural gas combined-cycle gas turbines, 20% natural gas </a:t>
            </a:r>
            <a:r>
              <a:rPr lang="en-US" sz="1200" kern="1200" dirty="0" err="1">
                <a:solidFill>
                  <a:schemeClr val="tx1"/>
                </a:solidFill>
                <a:effectLst/>
                <a:latin typeface="+mn-lt"/>
                <a:ea typeface="+mn-ea"/>
                <a:cs typeface="+mn-cs"/>
              </a:rPr>
              <a:t>peakers</a:t>
            </a:r>
            <a:r>
              <a:rPr lang="en-US" sz="1200" kern="1200" dirty="0">
                <a:solidFill>
                  <a:schemeClr val="tx1"/>
                </a:solidFill>
                <a:effectLst/>
                <a:latin typeface="+mn-lt"/>
                <a:ea typeface="+mn-ea"/>
                <a:cs typeface="+mn-cs"/>
              </a:rPr>
              <a:t>, 25% solar and 15% wind. This would result in about 47 GW of incremental generation capacity in the US through 2030. On the long term, nuclear capacity is expected to increase in the 2030s. </a:t>
            </a:r>
          </a:p>
          <a:p>
            <a:endParaRPr lang="fi-FI" dirty="0"/>
          </a:p>
        </p:txBody>
      </p:sp>
      <p:sp>
        <p:nvSpPr>
          <p:cNvPr id="4" name="Slide Number Placeholder 3"/>
          <p:cNvSpPr>
            <a:spLocks noGrp="1"/>
          </p:cNvSpPr>
          <p:nvPr>
            <p:ph type="sldNum" sz="quarter" idx="5"/>
          </p:nvPr>
        </p:nvSpPr>
        <p:spPr/>
        <p:txBody>
          <a:bodyPr/>
          <a:lstStyle/>
          <a:p>
            <a:fld id="{40D0E7AA-C4EB-4F78-B4C9-648E0149A016}" type="slidenum">
              <a:rPr lang="fi-FI" smtClean="0"/>
              <a:t>19</a:t>
            </a:fld>
            <a:endParaRPr lang="fi-FI"/>
          </a:p>
        </p:txBody>
      </p:sp>
    </p:spTree>
    <p:extLst>
      <p:ext uri="{BB962C8B-B14F-4D97-AF65-F5344CB8AC3E}">
        <p14:creationId xmlns:p14="http://schemas.microsoft.com/office/powerpoint/2010/main" val="22978942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7859" marR="0" lvl="0" indent="-287859" algn="l" defTabSz="609597" rtl="0" eaLnBrk="1" fontAlgn="auto" latinLnBrk="0" hangingPunct="1">
              <a:lnSpc>
                <a:spcPct val="100000"/>
              </a:lnSpc>
              <a:spcBef>
                <a:spcPts val="400"/>
              </a:spcBef>
              <a:spcAft>
                <a:spcPts val="0"/>
              </a:spcAft>
              <a:buClr>
                <a:srgbClr val="F06E00"/>
              </a:buClr>
              <a:buSzPct val="100000"/>
              <a:buFont typeface="Wingdings 2" panose="05020102010507070707" pitchFamily="18" charset="2"/>
              <a:buChar char="¡"/>
              <a:tabLst/>
              <a:defRPr/>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Amazon Web Services (AWS) is investing over $500 million in nuclear power projects.</a:t>
            </a:r>
          </a:p>
          <a:p>
            <a:pPr marL="287859" marR="0" lvl="0" indent="-287859" algn="l" defTabSz="609597" rtl="0" eaLnBrk="1" fontAlgn="auto" latinLnBrk="0" hangingPunct="1">
              <a:lnSpc>
                <a:spcPct val="100000"/>
              </a:lnSpc>
              <a:spcBef>
                <a:spcPts val="400"/>
              </a:spcBef>
              <a:spcAft>
                <a:spcPts val="0"/>
              </a:spcAft>
              <a:buClr>
                <a:srgbClr val="F06E00"/>
              </a:buClr>
              <a:buSzPct val="100000"/>
              <a:buFont typeface="Wingdings 2" panose="05020102010507070707" pitchFamily="18" charset="2"/>
              <a:buChar char="¡"/>
              <a:tabLst/>
              <a:defRPr/>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AWS signed an agreement with Dominion Energy to develop SMRs, adding 300 MW of power to Virginia</a:t>
            </a:r>
          </a:p>
          <a:p>
            <a:pPr marL="287859" indent="-287859"/>
            <a:r>
              <a:rPr lang="en-US" sz="1200" dirty="0">
                <a:effectLst/>
                <a:latin typeface="Arial" panose="020B0604020202020204" pitchFamily="34" charset="0"/>
                <a:ea typeface="Times New Roman" panose="02020603050405020304" pitchFamily="18" charset="0"/>
                <a:cs typeface="Times New Roman" panose="02020603050405020304" pitchFamily="18" charset="0"/>
              </a:rPr>
              <a:t>AWS partnered with Energy Northwest to fund, license, and construct four SMRs in Washington State with an option to build up to eight additional SMR modules</a:t>
            </a:r>
          </a:p>
          <a:p>
            <a:pPr marL="287859" indent="-287859"/>
            <a:r>
              <a:rPr kumimoji="0" lang="en-US" sz="1400" b="0" i="0" u="none" strike="noStrike" kern="1200" cap="none" spc="0" normalizeH="0" baseline="0" noProof="0" dirty="0">
                <a:ln>
                  <a:noFill/>
                </a:ln>
                <a:solidFill>
                  <a:srgbClr val="000000"/>
                </a:solidFill>
                <a:effectLst/>
                <a:uLnTx/>
                <a:uFillTx/>
                <a:latin typeface="Arial" charset="0"/>
                <a:cs typeface="Arial" charset="0"/>
              </a:rPr>
              <a:t>Amazon’s Climate Pledge Fund is the lead anchor in a 500 million dollar financing round for SMR and nuclear fuel developer X-energy</a:t>
            </a:r>
            <a:endParaRPr kumimoji="0" lang="fi-FI" sz="1400" b="0" i="0" u="none" strike="noStrike" kern="1200" cap="none" spc="0" normalizeH="0" baseline="0" noProof="0" dirty="0">
              <a:ln>
                <a:noFill/>
              </a:ln>
              <a:solidFill>
                <a:srgbClr val="000000"/>
              </a:solidFill>
              <a:effectLst/>
              <a:uLnTx/>
              <a:uFillTx/>
              <a:latin typeface="Arial" charset="0"/>
              <a:cs typeface="Arial" charset="0"/>
            </a:endParaRPr>
          </a:p>
          <a:p>
            <a:endParaRPr lang="fi-FI" dirty="0"/>
          </a:p>
          <a:p>
            <a:pPr marL="287859" marR="0" lvl="0" indent="-287859" algn="l" defTabSz="609597" rtl="0" eaLnBrk="1" fontAlgn="auto" latinLnBrk="0" hangingPunct="1">
              <a:lnSpc>
                <a:spcPct val="100000"/>
              </a:lnSpc>
              <a:spcBef>
                <a:spcPts val="400"/>
              </a:spcBef>
              <a:spcAft>
                <a:spcPts val="0"/>
              </a:spcAft>
              <a:buClr>
                <a:srgbClr val="F06E00"/>
              </a:buClr>
              <a:buSzPct val="100000"/>
              <a:buFont typeface="Wingdings 2" panose="05020102010507070707" pitchFamily="18" charset="2"/>
              <a:buChar char="¡"/>
              <a:tabLst/>
              <a:defRPr/>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Three Mile Island nuclear power plant is planned to restart through a 20-year agreement to power Microsoft’s data centers. </a:t>
            </a:r>
          </a:p>
          <a:p>
            <a:pPr marL="287859" marR="0" lvl="0" indent="-287859" algn="l" defTabSz="609597" rtl="0" eaLnBrk="1" fontAlgn="auto" latinLnBrk="0" hangingPunct="1">
              <a:lnSpc>
                <a:spcPct val="100000"/>
              </a:lnSpc>
              <a:spcBef>
                <a:spcPts val="400"/>
              </a:spcBef>
              <a:spcAft>
                <a:spcPts val="0"/>
              </a:spcAft>
              <a:buClr>
                <a:srgbClr val="F06E00"/>
              </a:buClr>
              <a:buSzPct val="100000"/>
              <a:buFont typeface="Wingdings 2" panose="05020102010507070707" pitchFamily="18" charset="2"/>
              <a:buChar char="¡"/>
              <a:tabLst/>
              <a:defRPr/>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Constellation Energy plans to invest 1.6 billion dollars in restarting the plant through 2027, stating that the agreement with Microsoft as largest power purchase agreement that nuclear power plant operator has ever signed.</a:t>
            </a:r>
            <a:endParaRPr kumimoji="0" lang="fi-FI" sz="1400" b="0" i="0" u="none" strike="noStrike" kern="1200" cap="none" spc="0" normalizeH="0" baseline="0" noProof="0" dirty="0">
              <a:ln>
                <a:noFill/>
              </a:ln>
              <a:solidFill>
                <a:srgbClr val="000000"/>
              </a:solidFill>
              <a:effectLst/>
              <a:uLnTx/>
              <a:uFillTx/>
              <a:latin typeface="Arial" charset="0"/>
              <a:cs typeface="Arial" charset="0"/>
            </a:endParaRPr>
          </a:p>
          <a:p>
            <a:endParaRPr lang="fi-FI" dirty="0"/>
          </a:p>
          <a:p>
            <a:pPr marL="287859" marR="0" lvl="0" indent="-287859" algn="l" defTabSz="609597" rtl="0" eaLnBrk="1" fontAlgn="auto" latinLnBrk="0" hangingPunct="1">
              <a:lnSpc>
                <a:spcPct val="100000"/>
              </a:lnSpc>
              <a:spcBef>
                <a:spcPts val="400"/>
              </a:spcBef>
              <a:spcAft>
                <a:spcPts val="0"/>
              </a:spcAft>
              <a:buClr>
                <a:srgbClr val="F06E00"/>
              </a:buClr>
              <a:buSzPct val="100000"/>
              <a:buFont typeface="Wingdings 2" panose="05020102010507070707" pitchFamily="18" charset="2"/>
              <a:buChar char="¡"/>
              <a:tabLst/>
              <a:defRPr/>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Google made an agreement with the SMR developer Kairos Power to purchase power from a fleet of SMRs which is estimated to add 500 MW to the grid</a:t>
            </a:r>
          </a:p>
          <a:p>
            <a:pPr marL="287859" marR="0" lvl="0" indent="-287859" algn="l" defTabSz="609597" rtl="0" eaLnBrk="1" fontAlgn="auto" latinLnBrk="0" hangingPunct="1">
              <a:lnSpc>
                <a:spcPct val="100000"/>
              </a:lnSpc>
              <a:spcBef>
                <a:spcPts val="400"/>
              </a:spcBef>
              <a:spcAft>
                <a:spcPts val="0"/>
              </a:spcAft>
              <a:buClr>
                <a:srgbClr val="F06E00"/>
              </a:buClr>
              <a:buSzPct val="100000"/>
              <a:buFont typeface="Wingdings 2" panose="05020102010507070707" pitchFamily="18" charset="2"/>
              <a:buChar char="¡"/>
              <a:tabLst/>
              <a:defRPr/>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The first reactor is expected to come online by 2030, with more reactors going live through 2035</a:t>
            </a:r>
            <a:endParaRPr kumimoji="0" lang="fi-FI" sz="1400" b="0" i="0" u="none" strike="noStrike" kern="1200" cap="none" spc="0" normalizeH="0" baseline="0" noProof="0" dirty="0">
              <a:ln>
                <a:noFill/>
              </a:ln>
              <a:solidFill>
                <a:srgbClr val="000000"/>
              </a:solidFill>
              <a:effectLst/>
              <a:uLnTx/>
              <a:uFillTx/>
              <a:latin typeface="Arial" charset="0"/>
              <a:cs typeface="Arial" charset="0"/>
            </a:endParaRPr>
          </a:p>
          <a:p>
            <a:endParaRPr lang="fi-FI" dirty="0"/>
          </a:p>
        </p:txBody>
      </p:sp>
      <p:sp>
        <p:nvSpPr>
          <p:cNvPr id="4" name="Slide Number Placeholder 3"/>
          <p:cNvSpPr>
            <a:spLocks noGrp="1"/>
          </p:cNvSpPr>
          <p:nvPr>
            <p:ph type="sldNum" sz="quarter" idx="5"/>
          </p:nvPr>
        </p:nvSpPr>
        <p:spPr/>
        <p:txBody>
          <a:bodyPr/>
          <a:lstStyle/>
          <a:p>
            <a:fld id="{40D0E7AA-C4EB-4F78-B4C9-648E0149A016}" type="slidenum">
              <a:rPr lang="fi-FI" smtClean="0"/>
              <a:t>21</a:t>
            </a:fld>
            <a:endParaRPr lang="fi-FI"/>
          </a:p>
        </p:txBody>
      </p:sp>
    </p:spTree>
    <p:extLst>
      <p:ext uri="{BB962C8B-B14F-4D97-AF65-F5344CB8AC3E}">
        <p14:creationId xmlns:p14="http://schemas.microsoft.com/office/powerpoint/2010/main" val="1754887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A82299-3E57-F18A-6289-42FF58CD86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A4357E-96C8-B0DE-747A-92A0FB5F5C2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6EC5D80-9A72-B565-278D-BA6003095B49}"/>
              </a:ext>
            </a:extLst>
          </p:cNvPr>
          <p:cNvSpPr>
            <a:spLocks noGrp="1"/>
          </p:cNvSpPr>
          <p:nvPr>
            <p:ph type="body" idx="1"/>
          </p:nvPr>
        </p:nvSpPr>
        <p:spPr/>
        <p:txBody>
          <a:bodyPr/>
          <a:lstStyle/>
          <a:p>
            <a:pPr marL="287859" marR="0" lvl="0" indent="-287859" algn="l" defTabSz="609597" rtl="0" eaLnBrk="1" fontAlgn="auto" latinLnBrk="0" hangingPunct="1">
              <a:lnSpc>
                <a:spcPct val="100000"/>
              </a:lnSpc>
              <a:spcBef>
                <a:spcPts val="400"/>
              </a:spcBef>
              <a:spcAft>
                <a:spcPts val="0"/>
              </a:spcAft>
              <a:buClr>
                <a:srgbClr val="F06E00"/>
              </a:buClr>
              <a:buSzPct val="100000"/>
              <a:buFont typeface="Wingdings 2" panose="05020102010507070707" pitchFamily="18" charset="2"/>
              <a:buChar char="¡"/>
              <a:tabLst/>
              <a:defRPr/>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Amazon Web Services (AWS) is investing over $500 million in nuclear power projects.</a:t>
            </a:r>
          </a:p>
          <a:p>
            <a:pPr marL="287859" marR="0" lvl="0" indent="-287859" algn="l" defTabSz="609597" rtl="0" eaLnBrk="1" fontAlgn="auto" latinLnBrk="0" hangingPunct="1">
              <a:lnSpc>
                <a:spcPct val="100000"/>
              </a:lnSpc>
              <a:spcBef>
                <a:spcPts val="400"/>
              </a:spcBef>
              <a:spcAft>
                <a:spcPts val="0"/>
              </a:spcAft>
              <a:buClr>
                <a:srgbClr val="F06E00"/>
              </a:buClr>
              <a:buSzPct val="100000"/>
              <a:buFont typeface="Wingdings 2" panose="05020102010507070707" pitchFamily="18" charset="2"/>
              <a:buChar char="¡"/>
              <a:tabLst/>
              <a:defRPr/>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AWS signed an agreement with Dominion Energy to develop SMRs, adding 300 MW of power to Virginia</a:t>
            </a:r>
          </a:p>
          <a:p>
            <a:pPr marL="287859" indent="-287859"/>
            <a:r>
              <a:rPr lang="en-US" sz="1200" dirty="0">
                <a:effectLst/>
                <a:latin typeface="Arial" panose="020B0604020202020204" pitchFamily="34" charset="0"/>
                <a:ea typeface="Times New Roman" panose="02020603050405020304" pitchFamily="18" charset="0"/>
                <a:cs typeface="Times New Roman" panose="02020603050405020304" pitchFamily="18" charset="0"/>
              </a:rPr>
              <a:t>AWS partnered with Energy Northwest to fund, license, and construct four SMRs in Washington State with an option to build up to eight additional SMR modules</a:t>
            </a:r>
          </a:p>
          <a:p>
            <a:pPr marL="287859" indent="-287859"/>
            <a:r>
              <a:rPr kumimoji="0" lang="en-US" sz="1400" b="0" i="0" u="none" strike="noStrike" kern="1200" cap="none" spc="0" normalizeH="0" baseline="0" noProof="0" dirty="0">
                <a:ln>
                  <a:noFill/>
                </a:ln>
                <a:solidFill>
                  <a:srgbClr val="000000"/>
                </a:solidFill>
                <a:effectLst/>
                <a:uLnTx/>
                <a:uFillTx/>
                <a:latin typeface="Arial" charset="0"/>
                <a:cs typeface="Arial" charset="0"/>
              </a:rPr>
              <a:t>Amazon’s Climate Pledge Fund is the lead anchor in a 500 million dollar financing round for SMR and nuclear fuel developer X-energy</a:t>
            </a:r>
            <a:endParaRPr kumimoji="0" lang="fi-FI" sz="1400" b="0" i="0" u="none" strike="noStrike" kern="1200" cap="none" spc="0" normalizeH="0" baseline="0" noProof="0" dirty="0">
              <a:ln>
                <a:noFill/>
              </a:ln>
              <a:solidFill>
                <a:srgbClr val="000000"/>
              </a:solidFill>
              <a:effectLst/>
              <a:uLnTx/>
              <a:uFillTx/>
              <a:latin typeface="Arial" charset="0"/>
              <a:cs typeface="Arial" charset="0"/>
            </a:endParaRPr>
          </a:p>
          <a:p>
            <a:endParaRPr lang="fi-FI" dirty="0"/>
          </a:p>
          <a:p>
            <a:pPr marL="287859" marR="0" lvl="0" indent="-287859" algn="l" defTabSz="609597" rtl="0" eaLnBrk="1" fontAlgn="auto" latinLnBrk="0" hangingPunct="1">
              <a:lnSpc>
                <a:spcPct val="100000"/>
              </a:lnSpc>
              <a:spcBef>
                <a:spcPts val="400"/>
              </a:spcBef>
              <a:spcAft>
                <a:spcPts val="0"/>
              </a:spcAft>
              <a:buClr>
                <a:srgbClr val="F06E00"/>
              </a:buClr>
              <a:buSzPct val="100000"/>
              <a:buFont typeface="Wingdings 2" panose="05020102010507070707" pitchFamily="18" charset="2"/>
              <a:buChar char="¡"/>
              <a:tabLst/>
              <a:defRPr/>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Three Mile Island nuclear power plant is planned to restart through a 20-year agreement to power Microsoft’s data centers. </a:t>
            </a:r>
          </a:p>
          <a:p>
            <a:pPr marL="287859" marR="0" lvl="0" indent="-287859" algn="l" defTabSz="609597" rtl="0" eaLnBrk="1" fontAlgn="auto" latinLnBrk="0" hangingPunct="1">
              <a:lnSpc>
                <a:spcPct val="100000"/>
              </a:lnSpc>
              <a:spcBef>
                <a:spcPts val="400"/>
              </a:spcBef>
              <a:spcAft>
                <a:spcPts val="0"/>
              </a:spcAft>
              <a:buClr>
                <a:srgbClr val="F06E00"/>
              </a:buClr>
              <a:buSzPct val="100000"/>
              <a:buFont typeface="Wingdings 2" panose="05020102010507070707" pitchFamily="18" charset="2"/>
              <a:buChar char="¡"/>
              <a:tabLst/>
              <a:defRPr/>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Constellation Energy plans to invest 1.6 billion dollars in restarting the plant through 2027, stating that the agreement with Microsoft as largest power purchase agreement that nuclear power plant operator has ever signed.</a:t>
            </a:r>
            <a:endParaRPr kumimoji="0" lang="fi-FI" sz="1400" b="0" i="0" u="none" strike="noStrike" kern="1200" cap="none" spc="0" normalizeH="0" baseline="0" noProof="0" dirty="0">
              <a:ln>
                <a:noFill/>
              </a:ln>
              <a:solidFill>
                <a:srgbClr val="000000"/>
              </a:solidFill>
              <a:effectLst/>
              <a:uLnTx/>
              <a:uFillTx/>
              <a:latin typeface="Arial" charset="0"/>
              <a:cs typeface="Arial" charset="0"/>
            </a:endParaRPr>
          </a:p>
          <a:p>
            <a:endParaRPr lang="fi-FI" dirty="0"/>
          </a:p>
          <a:p>
            <a:pPr marL="287859" marR="0" lvl="0" indent="-287859" algn="l" defTabSz="609597" rtl="0" eaLnBrk="1" fontAlgn="auto" latinLnBrk="0" hangingPunct="1">
              <a:lnSpc>
                <a:spcPct val="100000"/>
              </a:lnSpc>
              <a:spcBef>
                <a:spcPts val="400"/>
              </a:spcBef>
              <a:spcAft>
                <a:spcPts val="0"/>
              </a:spcAft>
              <a:buClr>
                <a:srgbClr val="F06E00"/>
              </a:buClr>
              <a:buSzPct val="100000"/>
              <a:buFont typeface="Wingdings 2" panose="05020102010507070707" pitchFamily="18" charset="2"/>
              <a:buChar char="¡"/>
              <a:tabLst/>
              <a:defRPr/>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Google made an agreement with the SMR developer Kairos Power to purchase power from a fleet of SMRs which is estimated to add 500 MW to the grid</a:t>
            </a:r>
          </a:p>
          <a:p>
            <a:pPr marL="287859" marR="0" lvl="0" indent="-287859" algn="l" defTabSz="609597" rtl="0" eaLnBrk="1" fontAlgn="auto" latinLnBrk="0" hangingPunct="1">
              <a:lnSpc>
                <a:spcPct val="100000"/>
              </a:lnSpc>
              <a:spcBef>
                <a:spcPts val="400"/>
              </a:spcBef>
              <a:spcAft>
                <a:spcPts val="0"/>
              </a:spcAft>
              <a:buClr>
                <a:srgbClr val="F06E00"/>
              </a:buClr>
              <a:buSzPct val="100000"/>
              <a:buFont typeface="Wingdings 2" panose="05020102010507070707" pitchFamily="18" charset="2"/>
              <a:buChar char="¡"/>
              <a:tabLst/>
              <a:defRPr/>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The first reactor is expected to come online by 2030, with more reactors going live through 2035</a:t>
            </a:r>
            <a:endParaRPr kumimoji="0" lang="fi-FI" sz="1400" b="0" i="0" u="none" strike="noStrike" kern="1200" cap="none" spc="0" normalizeH="0" baseline="0" noProof="0" dirty="0">
              <a:ln>
                <a:noFill/>
              </a:ln>
              <a:solidFill>
                <a:srgbClr val="000000"/>
              </a:solidFill>
              <a:effectLst/>
              <a:uLnTx/>
              <a:uFillTx/>
              <a:latin typeface="Arial" charset="0"/>
              <a:cs typeface="Arial" charset="0"/>
            </a:endParaRPr>
          </a:p>
          <a:p>
            <a:endParaRPr lang="fi-FI" dirty="0"/>
          </a:p>
        </p:txBody>
      </p:sp>
      <p:sp>
        <p:nvSpPr>
          <p:cNvPr id="4" name="Slide Number Placeholder 3">
            <a:extLst>
              <a:ext uri="{FF2B5EF4-FFF2-40B4-BE49-F238E27FC236}">
                <a16:creationId xmlns:a16="http://schemas.microsoft.com/office/drawing/2014/main" id="{CDF048F3-2140-B5BA-E008-66102EC396F8}"/>
              </a:ext>
            </a:extLst>
          </p:cNvPr>
          <p:cNvSpPr>
            <a:spLocks noGrp="1"/>
          </p:cNvSpPr>
          <p:nvPr>
            <p:ph type="sldNum" sz="quarter" idx="5"/>
          </p:nvPr>
        </p:nvSpPr>
        <p:spPr/>
        <p:txBody>
          <a:bodyPr/>
          <a:lstStyle/>
          <a:p>
            <a:fld id="{40D0E7AA-C4EB-4F78-B4C9-648E0149A016}" type="slidenum">
              <a:rPr lang="fi-FI" smtClean="0"/>
              <a:t>22</a:t>
            </a:fld>
            <a:endParaRPr lang="fi-FI"/>
          </a:p>
        </p:txBody>
      </p:sp>
    </p:spTree>
    <p:extLst>
      <p:ext uri="{BB962C8B-B14F-4D97-AF65-F5344CB8AC3E}">
        <p14:creationId xmlns:p14="http://schemas.microsoft.com/office/powerpoint/2010/main" val="17557513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F4C9BF-D8C9-689F-DC30-ABEA04014B1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D584A18-52C8-845B-2D8E-FCE196981C5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3E59CCE-C9D7-68F0-89DA-3F9413E5C1BF}"/>
              </a:ext>
            </a:extLst>
          </p:cNvPr>
          <p:cNvSpPr>
            <a:spLocks noGrp="1"/>
          </p:cNvSpPr>
          <p:nvPr>
            <p:ph type="body" idx="1"/>
          </p:nvPr>
        </p:nvSpPr>
        <p:spPr/>
        <p:txBody>
          <a:bodyPr/>
          <a:lstStyle/>
          <a:p>
            <a:pPr marL="287859" marR="0" lvl="0" indent="-287859" algn="l" defTabSz="609597" rtl="0" eaLnBrk="1" fontAlgn="auto" latinLnBrk="0" hangingPunct="1">
              <a:lnSpc>
                <a:spcPct val="100000"/>
              </a:lnSpc>
              <a:spcBef>
                <a:spcPts val="400"/>
              </a:spcBef>
              <a:spcAft>
                <a:spcPts val="0"/>
              </a:spcAft>
              <a:buClr>
                <a:srgbClr val="F06E00"/>
              </a:buClr>
              <a:buSzPct val="100000"/>
              <a:buFont typeface="Wingdings 2" panose="05020102010507070707" pitchFamily="18" charset="2"/>
              <a:buChar char="¡"/>
              <a:tabLst/>
              <a:defRPr/>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Amazon Web Services (AWS) is investing over $500 million in nuclear power projects.</a:t>
            </a:r>
          </a:p>
          <a:p>
            <a:pPr marL="287859" marR="0" lvl="0" indent="-287859" algn="l" defTabSz="609597" rtl="0" eaLnBrk="1" fontAlgn="auto" latinLnBrk="0" hangingPunct="1">
              <a:lnSpc>
                <a:spcPct val="100000"/>
              </a:lnSpc>
              <a:spcBef>
                <a:spcPts val="400"/>
              </a:spcBef>
              <a:spcAft>
                <a:spcPts val="0"/>
              </a:spcAft>
              <a:buClr>
                <a:srgbClr val="F06E00"/>
              </a:buClr>
              <a:buSzPct val="100000"/>
              <a:buFont typeface="Wingdings 2" panose="05020102010507070707" pitchFamily="18" charset="2"/>
              <a:buChar char="¡"/>
              <a:tabLst/>
              <a:defRPr/>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AWS signed an agreement with Dominion Energy to develop SMRs, adding 300 MW of power to Virginia</a:t>
            </a:r>
          </a:p>
          <a:p>
            <a:pPr marL="287859" indent="-287859"/>
            <a:r>
              <a:rPr lang="en-US" sz="1200" dirty="0">
                <a:effectLst/>
                <a:latin typeface="Arial" panose="020B0604020202020204" pitchFamily="34" charset="0"/>
                <a:ea typeface="Times New Roman" panose="02020603050405020304" pitchFamily="18" charset="0"/>
                <a:cs typeface="Times New Roman" panose="02020603050405020304" pitchFamily="18" charset="0"/>
              </a:rPr>
              <a:t>AWS partnered with Energy Northwest to fund, license, and construct four SMRs in Washington State with an option to build up to eight additional SMR modules</a:t>
            </a:r>
          </a:p>
          <a:p>
            <a:pPr marL="287859" indent="-287859"/>
            <a:r>
              <a:rPr kumimoji="0" lang="en-US" sz="1400" b="0" i="0" u="none" strike="noStrike" kern="1200" cap="none" spc="0" normalizeH="0" baseline="0" noProof="0" dirty="0">
                <a:ln>
                  <a:noFill/>
                </a:ln>
                <a:solidFill>
                  <a:srgbClr val="000000"/>
                </a:solidFill>
                <a:effectLst/>
                <a:uLnTx/>
                <a:uFillTx/>
                <a:latin typeface="Arial" charset="0"/>
                <a:cs typeface="Arial" charset="0"/>
              </a:rPr>
              <a:t>Amazon’s Climate Pledge Fund is the lead anchor in a 500 million dollar financing round for SMR and nuclear fuel developer X-energy</a:t>
            </a:r>
            <a:endParaRPr kumimoji="0" lang="fi-FI" sz="1400" b="0" i="0" u="none" strike="noStrike" kern="1200" cap="none" spc="0" normalizeH="0" baseline="0" noProof="0" dirty="0">
              <a:ln>
                <a:noFill/>
              </a:ln>
              <a:solidFill>
                <a:srgbClr val="000000"/>
              </a:solidFill>
              <a:effectLst/>
              <a:uLnTx/>
              <a:uFillTx/>
              <a:latin typeface="Arial" charset="0"/>
              <a:cs typeface="Arial" charset="0"/>
            </a:endParaRPr>
          </a:p>
          <a:p>
            <a:endParaRPr lang="fi-FI" dirty="0"/>
          </a:p>
          <a:p>
            <a:pPr marL="287859" marR="0" lvl="0" indent="-287859" algn="l" defTabSz="609597" rtl="0" eaLnBrk="1" fontAlgn="auto" latinLnBrk="0" hangingPunct="1">
              <a:lnSpc>
                <a:spcPct val="100000"/>
              </a:lnSpc>
              <a:spcBef>
                <a:spcPts val="400"/>
              </a:spcBef>
              <a:spcAft>
                <a:spcPts val="0"/>
              </a:spcAft>
              <a:buClr>
                <a:srgbClr val="F06E00"/>
              </a:buClr>
              <a:buSzPct val="100000"/>
              <a:buFont typeface="Wingdings 2" panose="05020102010507070707" pitchFamily="18" charset="2"/>
              <a:buChar char="¡"/>
              <a:tabLst/>
              <a:defRPr/>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Three Mile Island nuclear power plant is planned to restart through a 20-year agreement to power Microsoft’s data centers. </a:t>
            </a:r>
          </a:p>
          <a:p>
            <a:pPr marL="287859" marR="0" lvl="0" indent="-287859" algn="l" defTabSz="609597" rtl="0" eaLnBrk="1" fontAlgn="auto" latinLnBrk="0" hangingPunct="1">
              <a:lnSpc>
                <a:spcPct val="100000"/>
              </a:lnSpc>
              <a:spcBef>
                <a:spcPts val="400"/>
              </a:spcBef>
              <a:spcAft>
                <a:spcPts val="0"/>
              </a:spcAft>
              <a:buClr>
                <a:srgbClr val="F06E00"/>
              </a:buClr>
              <a:buSzPct val="100000"/>
              <a:buFont typeface="Wingdings 2" panose="05020102010507070707" pitchFamily="18" charset="2"/>
              <a:buChar char="¡"/>
              <a:tabLst/>
              <a:defRPr/>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Constellation Energy plans to invest 1.6 billion dollars in restarting the plant through 2027, stating that the agreement with Microsoft as largest power purchase agreement that nuclear power plant operator has ever signed.</a:t>
            </a:r>
            <a:endParaRPr kumimoji="0" lang="fi-FI" sz="1400" b="0" i="0" u="none" strike="noStrike" kern="1200" cap="none" spc="0" normalizeH="0" baseline="0" noProof="0" dirty="0">
              <a:ln>
                <a:noFill/>
              </a:ln>
              <a:solidFill>
                <a:srgbClr val="000000"/>
              </a:solidFill>
              <a:effectLst/>
              <a:uLnTx/>
              <a:uFillTx/>
              <a:latin typeface="Arial" charset="0"/>
              <a:cs typeface="Arial" charset="0"/>
            </a:endParaRPr>
          </a:p>
          <a:p>
            <a:endParaRPr lang="fi-FI" dirty="0"/>
          </a:p>
          <a:p>
            <a:pPr marL="287859" marR="0" lvl="0" indent="-287859" algn="l" defTabSz="609597" rtl="0" eaLnBrk="1" fontAlgn="auto" latinLnBrk="0" hangingPunct="1">
              <a:lnSpc>
                <a:spcPct val="100000"/>
              </a:lnSpc>
              <a:spcBef>
                <a:spcPts val="400"/>
              </a:spcBef>
              <a:spcAft>
                <a:spcPts val="0"/>
              </a:spcAft>
              <a:buClr>
                <a:srgbClr val="F06E00"/>
              </a:buClr>
              <a:buSzPct val="100000"/>
              <a:buFont typeface="Wingdings 2" panose="05020102010507070707" pitchFamily="18" charset="2"/>
              <a:buChar char="¡"/>
              <a:tabLst/>
              <a:defRPr/>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Google made an agreement with the SMR developer Kairos Power to purchase power from a fleet of SMRs which is estimated to add 500 MW to the grid</a:t>
            </a:r>
          </a:p>
          <a:p>
            <a:pPr marL="287859" marR="0" lvl="0" indent="-287859" algn="l" defTabSz="609597" rtl="0" eaLnBrk="1" fontAlgn="auto" latinLnBrk="0" hangingPunct="1">
              <a:lnSpc>
                <a:spcPct val="100000"/>
              </a:lnSpc>
              <a:spcBef>
                <a:spcPts val="400"/>
              </a:spcBef>
              <a:spcAft>
                <a:spcPts val="0"/>
              </a:spcAft>
              <a:buClr>
                <a:srgbClr val="F06E00"/>
              </a:buClr>
              <a:buSzPct val="100000"/>
              <a:buFont typeface="Wingdings 2" panose="05020102010507070707" pitchFamily="18" charset="2"/>
              <a:buChar char="¡"/>
              <a:tabLst/>
              <a:defRPr/>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The first reactor is expected to come online by 2030, with more reactors going live through 2035</a:t>
            </a:r>
            <a:endParaRPr kumimoji="0" lang="fi-FI" sz="1400" b="0" i="0" u="none" strike="noStrike" kern="1200" cap="none" spc="0" normalizeH="0" baseline="0" noProof="0" dirty="0">
              <a:ln>
                <a:noFill/>
              </a:ln>
              <a:solidFill>
                <a:srgbClr val="000000"/>
              </a:solidFill>
              <a:effectLst/>
              <a:uLnTx/>
              <a:uFillTx/>
              <a:latin typeface="Arial" charset="0"/>
              <a:cs typeface="Arial" charset="0"/>
            </a:endParaRPr>
          </a:p>
          <a:p>
            <a:endParaRPr lang="fi-FI" dirty="0"/>
          </a:p>
        </p:txBody>
      </p:sp>
      <p:sp>
        <p:nvSpPr>
          <p:cNvPr id="4" name="Slide Number Placeholder 3">
            <a:extLst>
              <a:ext uri="{FF2B5EF4-FFF2-40B4-BE49-F238E27FC236}">
                <a16:creationId xmlns:a16="http://schemas.microsoft.com/office/drawing/2014/main" id="{45D6E167-03D4-E4D9-760C-5CB5BC8E1464}"/>
              </a:ext>
            </a:extLst>
          </p:cNvPr>
          <p:cNvSpPr>
            <a:spLocks noGrp="1"/>
          </p:cNvSpPr>
          <p:nvPr>
            <p:ph type="sldNum" sz="quarter" idx="5"/>
          </p:nvPr>
        </p:nvSpPr>
        <p:spPr/>
        <p:txBody>
          <a:bodyPr/>
          <a:lstStyle/>
          <a:p>
            <a:fld id="{40D0E7AA-C4EB-4F78-B4C9-648E0149A016}" type="slidenum">
              <a:rPr lang="fi-FI" smtClean="0"/>
              <a:t>23</a:t>
            </a:fld>
            <a:endParaRPr lang="fi-FI"/>
          </a:p>
        </p:txBody>
      </p:sp>
    </p:spTree>
    <p:extLst>
      <p:ext uri="{BB962C8B-B14F-4D97-AF65-F5344CB8AC3E}">
        <p14:creationId xmlns:p14="http://schemas.microsoft.com/office/powerpoint/2010/main" val="24348133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VTT 2020 Content slide 01a">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C43D522F-9A95-4C09-947F-9389828E52AA}"/>
              </a:ext>
            </a:extLst>
          </p:cNvPr>
          <p:cNvSpPr>
            <a:spLocks noGrp="1"/>
          </p:cNvSpPr>
          <p:nvPr>
            <p:ph type="dt" sz="half" idx="10"/>
          </p:nvPr>
        </p:nvSpPr>
        <p:spPr/>
        <p:txBody>
          <a:bodyPr/>
          <a:lstStyle/>
          <a:p>
            <a:fld id="{92980A54-19B1-4B12-AA22-8B76D14991BC}" type="datetime1">
              <a:rPr lang="en-GB" smtClean="0"/>
              <a:t>08/10/2025</a:t>
            </a:fld>
            <a:endParaRPr lang="en-GB"/>
          </a:p>
        </p:txBody>
      </p:sp>
      <p:sp>
        <p:nvSpPr>
          <p:cNvPr id="4" name="Footer Placeholder 3">
            <a:extLst>
              <a:ext uri="{FF2B5EF4-FFF2-40B4-BE49-F238E27FC236}">
                <a16:creationId xmlns:a16="http://schemas.microsoft.com/office/drawing/2014/main" id="{62FBCA9D-2905-4200-875A-D971396E4B04}"/>
              </a:ext>
            </a:extLst>
          </p:cNvPr>
          <p:cNvSpPr>
            <a:spLocks noGrp="1"/>
          </p:cNvSpPr>
          <p:nvPr>
            <p:ph type="ftr" sz="quarter" idx="11"/>
          </p:nvPr>
        </p:nvSpPr>
        <p:spPr/>
        <p:txBody>
          <a:bodyPr/>
          <a:lstStyle/>
          <a:p>
            <a:r>
              <a:rPr lang="en-GB"/>
              <a:t>VTT – beyond the obvious</a:t>
            </a:r>
          </a:p>
        </p:txBody>
      </p:sp>
      <p:sp>
        <p:nvSpPr>
          <p:cNvPr id="5" name="Slide Number Placeholder 4">
            <a:extLst>
              <a:ext uri="{FF2B5EF4-FFF2-40B4-BE49-F238E27FC236}">
                <a16:creationId xmlns:a16="http://schemas.microsoft.com/office/drawing/2014/main" id="{28EDE462-89B5-4754-BE57-386BC9DB87C7}"/>
              </a:ext>
            </a:extLst>
          </p:cNvPr>
          <p:cNvSpPr>
            <a:spLocks noGrp="1"/>
          </p:cNvSpPr>
          <p:nvPr>
            <p:ph type="sldNum" sz="quarter" idx="12"/>
          </p:nvPr>
        </p:nvSpPr>
        <p:spPr/>
        <p:txBody>
          <a:bodyPr/>
          <a:lstStyle/>
          <a:p>
            <a:fld id="{B89A5CCE-AC13-A746-9A72-5D19050CC0B7}" type="slidenum">
              <a:rPr lang="en-GB" smtClean="0"/>
              <a:pPr/>
              <a:t>‹#›</a:t>
            </a:fld>
            <a:endParaRPr lang="en-GB"/>
          </a:p>
        </p:txBody>
      </p:sp>
      <p:sp>
        <p:nvSpPr>
          <p:cNvPr id="9" name="Content Placeholder 7">
            <a:extLst>
              <a:ext uri="{FF2B5EF4-FFF2-40B4-BE49-F238E27FC236}">
                <a16:creationId xmlns:a16="http://schemas.microsoft.com/office/drawing/2014/main" id="{5A250970-4174-4E9D-B15B-AC478D968E0E}"/>
              </a:ext>
            </a:extLst>
          </p:cNvPr>
          <p:cNvSpPr>
            <a:spLocks noGrp="1"/>
          </p:cNvSpPr>
          <p:nvPr>
            <p:ph sz="quarter" idx="13" hasCustomPrompt="1"/>
          </p:nvPr>
        </p:nvSpPr>
        <p:spPr>
          <a:xfrm>
            <a:off x="958850" y="2097600"/>
            <a:ext cx="9263999" cy="4065600"/>
          </a:xfrm>
        </p:spPr>
        <p:txBody>
          <a:bodyPr numCol="1" spcCol="360000"/>
          <a:lstStyle>
            <a:lvl5pPr>
              <a:defRPr/>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6" name="Title 5">
            <a:extLst>
              <a:ext uri="{FF2B5EF4-FFF2-40B4-BE49-F238E27FC236}">
                <a16:creationId xmlns:a16="http://schemas.microsoft.com/office/drawing/2014/main" id="{546B329F-CC33-4C5E-8135-8861EA26232B}"/>
              </a:ext>
            </a:extLst>
          </p:cNvPr>
          <p:cNvSpPr>
            <a:spLocks noGrp="1"/>
          </p:cNvSpPr>
          <p:nvPr>
            <p:ph type="title"/>
          </p:nvPr>
        </p:nvSpPr>
        <p:spPr/>
        <p:txBody>
          <a:bodyPr anchor="t" anchorCtr="0"/>
          <a:lstStyle>
            <a:lvl1pPr>
              <a:defRPr/>
            </a:lvl1pPr>
          </a:lstStyle>
          <a:p>
            <a:r>
              <a:rPr lang="en-GB" noProof="0"/>
              <a:t>Click to edit Master title style</a:t>
            </a:r>
          </a:p>
        </p:txBody>
      </p:sp>
      <p:grpSp>
        <p:nvGrpSpPr>
          <p:cNvPr id="16" name="VTT_LogoStack_v3_16092019 pienempi koko">
            <a:extLst>
              <a:ext uri="{FF2B5EF4-FFF2-40B4-BE49-F238E27FC236}">
                <a16:creationId xmlns:a16="http://schemas.microsoft.com/office/drawing/2014/main" id="{70473361-24B6-48A0-8543-4F16F95B6480}"/>
              </a:ext>
            </a:extLst>
          </p:cNvPr>
          <p:cNvGrpSpPr/>
          <p:nvPr/>
        </p:nvGrpSpPr>
        <p:grpSpPr>
          <a:xfrm>
            <a:off x="10724687" y="1"/>
            <a:ext cx="1159391" cy="782400"/>
            <a:chOff x="7909204" y="1770762"/>
            <a:chExt cx="971550" cy="655638"/>
          </a:xfrm>
        </p:grpSpPr>
        <p:grpSp>
          <p:nvGrpSpPr>
            <p:cNvPr id="17" name="_VTT_logo_102019_01_white_on_orange">
              <a:extLst>
                <a:ext uri="{FF2B5EF4-FFF2-40B4-BE49-F238E27FC236}">
                  <a16:creationId xmlns:a16="http://schemas.microsoft.com/office/drawing/2014/main" id="{700D296F-4B3A-4859-A61F-B1732FDC51B3}"/>
                </a:ext>
              </a:extLst>
            </p:cNvPr>
            <p:cNvGrpSpPr/>
            <p:nvPr/>
          </p:nvGrpSpPr>
          <p:grpSpPr>
            <a:xfrm>
              <a:off x="7909204" y="1770762"/>
              <a:ext cx="971550" cy="655638"/>
              <a:chOff x="379933" y="-15999"/>
              <a:chExt cx="971550" cy="655638"/>
            </a:xfrm>
          </p:grpSpPr>
          <p:sp>
            <p:nvSpPr>
              <p:cNvPr id="58" name="Box">
                <a:extLst>
                  <a:ext uri="{FF2B5EF4-FFF2-40B4-BE49-F238E27FC236}">
                    <a16:creationId xmlns:a16="http://schemas.microsoft.com/office/drawing/2014/main" id="{368172D6-2B23-4092-AF4A-9DD4F607F18D}"/>
                  </a:ext>
                </a:extLst>
              </p:cNvPr>
              <p:cNvSpPr>
                <a:spLocks noChangeArrowheads="1"/>
              </p:cNvSpPr>
              <p:nvPr/>
            </p:nvSpPr>
            <p:spPr bwMode="auto">
              <a:xfrm>
                <a:off x="379933" y="-15999"/>
                <a:ext cx="971550" cy="655638"/>
              </a:xfrm>
              <a:prstGeom prst="rect">
                <a:avLst/>
              </a:prstGeom>
              <a:solidFill>
                <a:srgbClr val="F06E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9" name="T2">
                <a:extLst>
                  <a:ext uri="{FF2B5EF4-FFF2-40B4-BE49-F238E27FC236}">
                    <a16:creationId xmlns:a16="http://schemas.microsoft.com/office/drawing/2014/main" id="{3F119697-4339-4C63-BD4C-A951B1050438}"/>
                  </a:ext>
                </a:extLst>
              </p:cNvPr>
              <p:cNvSpPr>
                <a:spLocks/>
              </p:cNvSpPr>
              <p:nvPr/>
            </p:nvSpPr>
            <p:spPr bwMode="auto">
              <a:xfrm>
                <a:off x="1011758" y="168151"/>
                <a:ext cx="176213" cy="258763"/>
              </a:xfrm>
              <a:custGeom>
                <a:avLst/>
                <a:gdLst>
                  <a:gd name="T0" fmla="*/ 157 w 222"/>
                  <a:gd name="T1" fmla="*/ 325 h 325"/>
                  <a:gd name="T2" fmla="*/ 157 w 222"/>
                  <a:gd name="T3" fmla="*/ 78 h 325"/>
                  <a:gd name="T4" fmla="*/ 222 w 222"/>
                  <a:gd name="T5" fmla="*/ 78 h 325"/>
                  <a:gd name="T6" fmla="*/ 222 w 222"/>
                  <a:gd name="T7" fmla="*/ 0 h 325"/>
                  <a:gd name="T8" fmla="*/ 0 w 222"/>
                  <a:gd name="T9" fmla="*/ 0 h 325"/>
                  <a:gd name="T10" fmla="*/ 0 w 222"/>
                  <a:gd name="T11" fmla="*/ 78 h 325"/>
                  <a:gd name="T12" fmla="*/ 66 w 222"/>
                  <a:gd name="T13" fmla="*/ 78 h 325"/>
                  <a:gd name="T14" fmla="*/ 66 w 222"/>
                  <a:gd name="T15" fmla="*/ 325 h 325"/>
                  <a:gd name="T16" fmla="*/ 66 w 222"/>
                  <a:gd name="T17" fmla="*/ 325 h 325"/>
                  <a:gd name="T18" fmla="*/ 157 w 222"/>
                  <a:gd name="T19"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2" h="325">
                    <a:moveTo>
                      <a:pt x="157" y="325"/>
                    </a:moveTo>
                    <a:lnTo>
                      <a:pt x="157" y="78"/>
                    </a:lnTo>
                    <a:lnTo>
                      <a:pt x="222" y="78"/>
                    </a:lnTo>
                    <a:lnTo>
                      <a:pt x="222" y="0"/>
                    </a:lnTo>
                    <a:lnTo>
                      <a:pt x="0" y="0"/>
                    </a:lnTo>
                    <a:lnTo>
                      <a:pt x="0" y="78"/>
                    </a:lnTo>
                    <a:lnTo>
                      <a:pt x="66" y="78"/>
                    </a:lnTo>
                    <a:lnTo>
                      <a:pt x="66" y="325"/>
                    </a:lnTo>
                    <a:lnTo>
                      <a:pt x="66" y="325"/>
                    </a:lnTo>
                    <a:lnTo>
                      <a:pt x="157" y="3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60" name="T1">
                <a:extLst>
                  <a:ext uri="{FF2B5EF4-FFF2-40B4-BE49-F238E27FC236}">
                    <a16:creationId xmlns:a16="http://schemas.microsoft.com/office/drawing/2014/main" id="{00EF9FE4-B705-40A8-9CEA-2038F65C39AA}"/>
                  </a:ext>
                </a:extLst>
              </p:cNvPr>
              <p:cNvSpPr>
                <a:spLocks/>
              </p:cNvSpPr>
              <p:nvPr/>
            </p:nvSpPr>
            <p:spPr bwMode="auto">
              <a:xfrm>
                <a:off x="799033" y="168151"/>
                <a:ext cx="193675" cy="258763"/>
              </a:xfrm>
              <a:custGeom>
                <a:avLst/>
                <a:gdLst>
                  <a:gd name="T0" fmla="*/ 88 w 244"/>
                  <a:gd name="T1" fmla="*/ 78 h 325"/>
                  <a:gd name="T2" fmla="*/ 88 w 244"/>
                  <a:gd name="T3" fmla="*/ 325 h 325"/>
                  <a:gd name="T4" fmla="*/ 179 w 244"/>
                  <a:gd name="T5" fmla="*/ 325 h 325"/>
                  <a:gd name="T6" fmla="*/ 179 w 244"/>
                  <a:gd name="T7" fmla="*/ 78 h 325"/>
                  <a:gd name="T8" fmla="*/ 244 w 244"/>
                  <a:gd name="T9" fmla="*/ 78 h 325"/>
                  <a:gd name="T10" fmla="*/ 244 w 244"/>
                  <a:gd name="T11" fmla="*/ 0 h 325"/>
                  <a:gd name="T12" fmla="*/ 25 w 244"/>
                  <a:gd name="T13" fmla="*/ 0 h 325"/>
                  <a:gd name="T14" fmla="*/ 0 w 244"/>
                  <a:gd name="T15" fmla="*/ 78 h 325"/>
                  <a:gd name="T16" fmla="*/ 88 w 244"/>
                  <a:gd name="T17" fmla="*/ 78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4" h="325">
                    <a:moveTo>
                      <a:pt x="88" y="78"/>
                    </a:moveTo>
                    <a:lnTo>
                      <a:pt x="88" y="325"/>
                    </a:lnTo>
                    <a:lnTo>
                      <a:pt x="179" y="325"/>
                    </a:lnTo>
                    <a:lnTo>
                      <a:pt x="179" y="78"/>
                    </a:lnTo>
                    <a:lnTo>
                      <a:pt x="244" y="78"/>
                    </a:lnTo>
                    <a:lnTo>
                      <a:pt x="244" y="0"/>
                    </a:lnTo>
                    <a:lnTo>
                      <a:pt x="25" y="0"/>
                    </a:lnTo>
                    <a:lnTo>
                      <a:pt x="0" y="78"/>
                    </a:lnTo>
                    <a:lnTo>
                      <a:pt x="88" y="7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61" name="V">
                <a:extLst>
                  <a:ext uri="{FF2B5EF4-FFF2-40B4-BE49-F238E27FC236}">
                    <a16:creationId xmlns:a16="http://schemas.microsoft.com/office/drawing/2014/main" id="{3BAD692D-C3E6-491D-AF4D-6FFF714E9450}"/>
                  </a:ext>
                </a:extLst>
              </p:cNvPr>
              <p:cNvSpPr>
                <a:spLocks/>
              </p:cNvSpPr>
              <p:nvPr/>
            </p:nvSpPr>
            <p:spPr bwMode="auto">
              <a:xfrm>
                <a:off x="567258" y="168151"/>
                <a:ext cx="230188" cy="258763"/>
              </a:xfrm>
              <a:custGeom>
                <a:avLst/>
                <a:gdLst>
                  <a:gd name="T0" fmla="*/ 184 w 289"/>
                  <a:gd name="T1" fmla="*/ 325 h 325"/>
                  <a:gd name="T2" fmla="*/ 289 w 289"/>
                  <a:gd name="T3" fmla="*/ 0 h 325"/>
                  <a:gd name="T4" fmla="*/ 197 w 289"/>
                  <a:gd name="T5" fmla="*/ 0 h 325"/>
                  <a:gd name="T6" fmla="*/ 143 w 289"/>
                  <a:gd name="T7" fmla="*/ 167 h 325"/>
                  <a:gd name="T8" fmla="*/ 135 w 289"/>
                  <a:gd name="T9" fmla="*/ 191 h 325"/>
                  <a:gd name="T10" fmla="*/ 135 w 289"/>
                  <a:gd name="T11" fmla="*/ 191 h 325"/>
                  <a:gd name="T12" fmla="*/ 135 w 289"/>
                  <a:gd name="T13" fmla="*/ 191 h 325"/>
                  <a:gd name="T14" fmla="*/ 135 w 289"/>
                  <a:gd name="T15" fmla="*/ 191 h 325"/>
                  <a:gd name="T16" fmla="*/ 135 w 289"/>
                  <a:gd name="T17" fmla="*/ 191 h 325"/>
                  <a:gd name="T18" fmla="*/ 135 w 289"/>
                  <a:gd name="T19" fmla="*/ 191 h 325"/>
                  <a:gd name="T20" fmla="*/ 135 w 289"/>
                  <a:gd name="T21" fmla="*/ 191 h 325"/>
                  <a:gd name="T22" fmla="*/ 128 w 289"/>
                  <a:gd name="T23" fmla="*/ 167 h 325"/>
                  <a:gd name="T24" fmla="*/ 91 w 289"/>
                  <a:gd name="T25" fmla="*/ 60 h 325"/>
                  <a:gd name="T26" fmla="*/ 0 w 289"/>
                  <a:gd name="T27" fmla="*/ 60 h 325"/>
                  <a:gd name="T28" fmla="*/ 90 w 289"/>
                  <a:gd name="T29" fmla="*/ 325 h 325"/>
                  <a:gd name="T30" fmla="*/ 184 w 289"/>
                  <a:gd name="T31"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9" h="325">
                    <a:moveTo>
                      <a:pt x="184" y="325"/>
                    </a:moveTo>
                    <a:lnTo>
                      <a:pt x="289" y="0"/>
                    </a:lnTo>
                    <a:lnTo>
                      <a:pt x="197" y="0"/>
                    </a:lnTo>
                    <a:lnTo>
                      <a:pt x="143" y="167"/>
                    </a:lnTo>
                    <a:lnTo>
                      <a:pt x="135" y="191"/>
                    </a:lnTo>
                    <a:lnTo>
                      <a:pt x="135" y="191"/>
                    </a:lnTo>
                    <a:lnTo>
                      <a:pt x="135" y="191"/>
                    </a:lnTo>
                    <a:lnTo>
                      <a:pt x="135" y="191"/>
                    </a:lnTo>
                    <a:lnTo>
                      <a:pt x="135" y="191"/>
                    </a:lnTo>
                    <a:lnTo>
                      <a:pt x="135" y="191"/>
                    </a:lnTo>
                    <a:lnTo>
                      <a:pt x="135" y="191"/>
                    </a:lnTo>
                    <a:lnTo>
                      <a:pt x="128" y="167"/>
                    </a:lnTo>
                    <a:lnTo>
                      <a:pt x="91" y="60"/>
                    </a:lnTo>
                    <a:lnTo>
                      <a:pt x="0" y="60"/>
                    </a:lnTo>
                    <a:lnTo>
                      <a:pt x="90" y="325"/>
                    </a:lnTo>
                    <a:lnTo>
                      <a:pt x="184" y="3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nvGrpSpPr>
            <p:cNvPr id="18" name="_VTT_logo_102019_02_white_on_black" hidden="1">
              <a:extLst>
                <a:ext uri="{FF2B5EF4-FFF2-40B4-BE49-F238E27FC236}">
                  <a16:creationId xmlns:a16="http://schemas.microsoft.com/office/drawing/2014/main" id="{8209EA5C-F772-4F69-B861-D0FDD619BD6C}"/>
                </a:ext>
              </a:extLst>
            </p:cNvPr>
            <p:cNvGrpSpPr/>
            <p:nvPr/>
          </p:nvGrpSpPr>
          <p:grpSpPr>
            <a:xfrm>
              <a:off x="7909204" y="1770762"/>
              <a:ext cx="971550" cy="655638"/>
              <a:chOff x="379933" y="-15999"/>
              <a:chExt cx="971550" cy="655638"/>
            </a:xfrm>
          </p:grpSpPr>
          <p:sp>
            <p:nvSpPr>
              <p:cNvPr id="54" name="Box">
                <a:extLst>
                  <a:ext uri="{FF2B5EF4-FFF2-40B4-BE49-F238E27FC236}">
                    <a16:creationId xmlns:a16="http://schemas.microsoft.com/office/drawing/2014/main" id="{75F3B8D1-5FDD-4223-8972-69BFBF94E4A3}"/>
                  </a:ext>
                </a:extLst>
              </p:cNvPr>
              <p:cNvSpPr>
                <a:spLocks noChangeArrowheads="1"/>
              </p:cNvSpPr>
              <p:nvPr/>
            </p:nvSpPr>
            <p:spPr bwMode="auto">
              <a:xfrm>
                <a:off x="379933" y="-15999"/>
                <a:ext cx="971550" cy="65563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5" name="T2">
                <a:extLst>
                  <a:ext uri="{FF2B5EF4-FFF2-40B4-BE49-F238E27FC236}">
                    <a16:creationId xmlns:a16="http://schemas.microsoft.com/office/drawing/2014/main" id="{5B49463E-8EE4-4059-8C22-691C5A191C61}"/>
                  </a:ext>
                </a:extLst>
              </p:cNvPr>
              <p:cNvSpPr>
                <a:spLocks/>
              </p:cNvSpPr>
              <p:nvPr/>
            </p:nvSpPr>
            <p:spPr bwMode="auto">
              <a:xfrm>
                <a:off x="1011758" y="168151"/>
                <a:ext cx="176213" cy="258763"/>
              </a:xfrm>
              <a:custGeom>
                <a:avLst/>
                <a:gdLst>
                  <a:gd name="T0" fmla="*/ 157 w 222"/>
                  <a:gd name="T1" fmla="*/ 325 h 325"/>
                  <a:gd name="T2" fmla="*/ 157 w 222"/>
                  <a:gd name="T3" fmla="*/ 78 h 325"/>
                  <a:gd name="T4" fmla="*/ 222 w 222"/>
                  <a:gd name="T5" fmla="*/ 78 h 325"/>
                  <a:gd name="T6" fmla="*/ 222 w 222"/>
                  <a:gd name="T7" fmla="*/ 0 h 325"/>
                  <a:gd name="T8" fmla="*/ 0 w 222"/>
                  <a:gd name="T9" fmla="*/ 0 h 325"/>
                  <a:gd name="T10" fmla="*/ 0 w 222"/>
                  <a:gd name="T11" fmla="*/ 78 h 325"/>
                  <a:gd name="T12" fmla="*/ 66 w 222"/>
                  <a:gd name="T13" fmla="*/ 78 h 325"/>
                  <a:gd name="T14" fmla="*/ 66 w 222"/>
                  <a:gd name="T15" fmla="*/ 325 h 325"/>
                  <a:gd name="T16" fmla="*/ 66 w 222"/>
                  <a:gd name="T17" fmla="*/ 325 h 325"/>
                  <a:gd name="T18" fmla="*/ 157 w 222"/>
                  <a:gd name="T19"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2" h="325">
                    <a:moveTo>
                      <a:pt x="157" y="325"/>
                    </a:moveTo>
                    <a:lnTo>
                      <a:pt x="157" y="78"/>
                    </a:lnTo>
                    <a:lnTo>
                      <a:pt x="222" y="78"/>
                    </a:lnTo>
                    <a:lnTo>
                      <a:pt x="222" y="0"/>
                    </a:lnTo>
                    <a:lnTo>
                      <a:pt x="0" y="0"/>
                    </a:lnTo>
                    <a:lnTo>
                      <a:pt x="0" y="78"/>
                    </a:lnTo>
                    <a:lnTo>
                      <a:pt x="66" y="78"/>
                    </a:lnTo>
                    <a:lnTo>
                      <a:pt x="66" y="325"/>
                    </a:lnTo>
                    <a:lnTo>
                      <a:pt x="66" y="325"/>
                    </a:lnTo>
                    <a:lnTo>
                      <a:pt x="157" y="3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6" name="T1">
                <a:extLst>
                  <a:ext uri="{FF2B5EF4-FFF2-40B4-BE49-F238E27FC236}">
                    <a16:creationId xmlns:a16="http://schemas.microsoft.com/office/drawing/2014/main" id="{411D2D9D-E585-4C79-BA8D-0FAEF75F05F0}"/>
                  </a:ext>
                </a:extLst>
              </p:cNvPr>
              <p:cNvSpPr>
                <a:spLocks/>
              </p:cNvSpPr>
              <p:nvPr/>
            </p:nvSpPr>
            <p:spPr bwMode="auto">
              <a:xfrm>
                <a:off x="799033" y="168151"/>
                <a:ext cx="193675" cy="258763"/>
              </a:xfrm>
              <a:custGeom>
                <a:avLst/>
                <a:gdLst>
                  <a:gd name="T0" fmla="*/ 88 w 244"/>
                  <a:gd name="T1" fmla="*/ 78 h 325"/>
                  <a:gd name="T2" fmla="*/ 88 w 244"/>
                  <a:gd name="T3" fmla="*/ 325 h 325"/>
                  <a:gd name="T4" fmla="*/ 179 w 244"/>
                  <a:gd name="T5" fmla="*/ 325 h 325"/>
                  <a:gd name="T6" fmla="*/ 179 w 244"/>
                  <a:gd name="T7" fmla="*/ 78 h 325"/>
                  <a:gd name="T8" fmla="*/ 244 w 244"/>
                  <a:gd name="T9" fmla="*/ 78 h 325"/>
                  <a:gd name="T10" fmla="*/ 244 w 244"/>
                  <a:gd name="T11" fmla="*/ 0 h 325"/>
                  <a:gd name="T12" fmla="*/ 25 w 244"/>
                  <a:gd name="T13" fmla="*/ 0 h 325"/>
                  <a:gd name="T14" fmla="*/ 0 w 244"/>
                  <a:gd name="T15" fmla="*/ 78 h 325"/>
                  <a:gd name="T16" fmla="*/ 88 w 244"/>
                  <a:gd name="T17" fmla="*/ 78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4" h="325">
                    <a:moveTo>
                      <a:pt x="88" y="78"/>
                    </a:moveTo>
                    <a:lnTo>
                      <a:pt x="88" y="325"/>
                    </a:lnTo>
                    <a:lnTo>
                      <a:pt x="179" y="325"/>
                    </a:lnTo>
                    <a:lnTo>
                      <a:pt x="179" y="78"/>
                    </a:lnTo>
                    <a:lnTo>
                      <a:pt x="244" y="78"/>
                    </a:lnTo>
                    <a:lnTo>
                      <a:pt x="244" y="0"/>
                    </a:lnTo>
                    <a:lnTo>
                      <a:pt x="25" y="0"/>
                    </a:lnTo>
                    <a:lnTo>
                      <a:pt x="0" y="78"/>
                    </a:lnTo>
                    <a:lnTo>
                      <a:pt x="88" y="7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7" name="V">
                <a:extLst>
                  <a:ext uri="{FF2B5EF4-FFF2-40B4-BE49-F238E27FC236}">
                    <a16:creationId xmlns:a16="http://schemas.microsoft.com/office/drawing/2014/main" id="{FA820987-C832-432F-B808-BCB892A34FCE}"/>
                  </a:ext>
                </a:extLst>
              </p:cNvPr>
              <p:cNvSpPr>
                <a:spLocks/>
              </p:cNvSpPr>
              <p:nvPr/>
            </p:nvSpPr>
            <p:spPr bwMode="auto">
              <a:xfrm>
                <a:off x="567258" y="168151"/>
                <a:ext cx="230188" cy="258763"/>
              </a:xfrm>
              <a:custGeom>
                <a:avLst/>
                <a:gdLst>
                  <a:gd name="T0" fmla="*/ 184 w 289"/>
                  <a:gd name="T1" fmla="*/ 325 h 325"/>
                  <a:gd name="T2" fmla="*/ 289 w 289"/>
                  <a:gd name="T3" fmla="*/ 0 h 325"/>
                  <a:gd name="T4" fmla="*/ 197 w 289"/>
                  <a:gd name="T5" fmla="*/ 0 h 325"/>
                  <a:gd name="T6" fmla="*/ 143 w 289"/>
                  <a:gd name="T7" fmla="*/ 167 h 325"/>
                  <a:gd name="T8" fmla="*/ 135 w 289"/>
                  <a:gd name="T9" fmla="*/ 191 h 325"/>
                  <a:gd name="T10" fmla="*/ 135 w 289"/>
                  <a:gd name="T11" fmla="*/ 191 h 325"/>
                  <a:gd name="T12" fmla="*/ 135 w 289"/>
                  <a:gd name="T13" fmla="*/ 191 h 325"/>
                  <a:gd name="T14" fmla="*/ 135 w 289"/>
                  <a:gd name="T15" fmla="*/ 191 h 325"/>
                  <a:gd name="T16" fmla="*/ 135 w 289"/>
                  <a:gd name="T17" fmla="*/ 191 h 325"/>
                  <a:gd name="T18" fmla="*/ 135 w 289"/>
                  <a:gd name="T19" fmla="*/ 191 h 325"/>
                  <a:gd name="T20" fmla="*/ 135 w 289"/>
                  <a:gd name="T21" fmla="*/ 191 h 325"/>
                  <a:gd name="T22" fmla="*/ 128 w 289"/>
                  <a:gd name="T23" fmla="*/ 167 h 325"/>
                  <a:gd name="T24" fmla="*/ 91 w 289"/>
                  <a:gd name="T25" fmla="*/ 60 h 325"/>
                  <a:gd name="T26" fmla="*/ 0 w 289"/>
                  <a:gd name="T27" fmla="*/ 60 h 325"/>
                  <a:gd name="T28" fmla="*/ 90 w 289"/>
                  <a:gd name="T29" fmla="*/ 325 h 325"/>
                  <a:gd name="T30" fmla="*/ 184 w 289"/>
                  <a:gd name="T31"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9" h="325">
                    <a:moveTo>
                      <a:pt x="184" y="325"/>
                    </a:moveTo>
                    <a:lnTo>
                      <a:pt x="289" y="0"/>
                    </a:lnTo>
                    <a:lnTo>
                      <a:pt x="197" y="0"/>
                    </a:lnTo>
                    <a:lnTo>
                      <a:pt x="143" y="167"/>
                    </a:lnTo>
                    <a:lnTo>
                      <a:pt x="135" y="191"/>
                    </a:lnTo>
                    <a:lnTo>
                      <a:pt x="135" y="191"/>
                    </a:lnTo>
                    <a:lnTo>
                      <a:pt x="135" y="191"/>
                    </a:lnTo>
                    <a:lnTo>
                      <a:pt x="135" y="191"/>
                    </a:lnTo>
                    <a:lnTo>
                      <a:pt x="135" y="191"/>
                    </a:lnTo>
                    <a:lnTo>
                      <a:pt x="135" y="191"/>
                    </a:lnTo>
                    <a:lnTo>
                      <a:pt x="135" y="191"/>
                    </a:lnTo>
                    <a:lnTo>
                      <a:pt x="128" y="167"/>
                    </a:lnTo>
                    <a:lnTo>
                      <a:pt x="91" y="60"/>
                    </a:lnTo>
                    <a:lnTo>
                      <a:pt x="0" y="60"/>
                    </a:lnTo>
                    <a:lnTo>
                      <a:pt x="90" y="325"/>
                    </a:lnTo>
                    <a:lnTo>
                      <a:pt x="184" y="3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nvGrpSpPr>
            <p:cNvPr id="19" name="_VTT_logo_102019_03_white_on_blue" hidden="1">
              <a:extLst>
                <a:ext uri="{FF2B5EF4-FFF2-40B4-BE49-F238E27FC236}">
                  <a16:creationId xmlns:a16="http://schemas.microsoft.com/office/drawing/2014/main" id="{7ED7D5C4-308D-47B0-9882-625ED956947C}"/>
                </a:ext>
              </a:extLst>
            </p:cNvPr>
            <p:cNvGrpSpPr/>
            <p:nvPr/>
          </p:nvGrpSpPr>
          <p:grpSpPr>
            <a:xfrm>
              <a:off x="7909204" y="1770762"/>
              <a:ext cx="971550" cy="655638"/>
              <a:chOff x="379933" y="-15999"/>
              <a:chExt cx="971550" cy="655638"/>
            </a:xfrm>
          </p:grpSpPr>
          <p:sp>
            <p:nvSpPr>
              <p:cNvPr id="50" name="Box">
                <a:extLst>
                  <a:ext uri="{FF2B5EF4-FFF2-40B4-BE49-F238E27FC236}">
                    <a16:creationId xmlns:a16="http://schemas.microsoft.com/office/drawing/2014/main" id="{7EC802DD-74D9-4A8F-83AD-C3C26448D5FA}"/>
                  </a:ext>
                </a:extLst>
              </p:cNvPr>
              <p:cNvSpPr>
                <a:spLocks noChangeArrowheads="1"/>
              </p:cNvSpPr>
              <p:nvPr/>
            </p:nvSpPr>
            <p:spPr bwMode="auto">
              <a:xfrm>
                <a:off x="379933" y="-15999"/>
                <a:ext cx="971550" cy="655638"/>
              </a:xfrm>
              <a:prstGeom prst="rect">
                <a:avLst/>
              </a:prstGeom>
              <a:solidFill>
                <a:srgbClr val="00579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1" name="T2">
                <a:extLst>
                  <a:ext uri="{FF2B5EF4-FFF2-40B4-BE49-F238E27FC236}">
                    <a16:creationId xmlns:a16="http://schemas.microsoft.com/office/drawing/2014/main" id="{564F5CAD-918A-4A7B-8E3F-507AB48F46BD}"/>
                  </a:ext>
                </a:extLst>
              </p:cNvPr>
              <p:cNvSpPr>
                <a:spLocks/>
              </p:cNvSpPr>
              <p:nvPr/>
            </p:nvSpPr>
            <p:spPr bwMode="auto">
              <a:xfrm>
                <a:off x="1011758" y="168151"/>
                <a:ext cx="176213" cy="258763"/>
              </a:xfrm>
              <a:custGeom>
                <a:avLst/>
                <a:gdLst>
                  <a:gd name="T0" fmla="*/ 157 w 222"/>
                  <a:gd name="T1" fmla="*/ 325 h 325"/>
                  <a:gd name="T2" fmla="*/ 157 w 222"/>
                  <a:gd name="T3" fmla="*/ 78 h 325"/>
                  <a:gd name="T4" fmla="*/ 222 w 222"/>
                  <a:gd name="T5" fmla="*/ 78 h 325"/>
                  <a:gd name="T6" fmla="*/ 222 w 222"/>
                  <a:gd name="T7" fmla="*/ 0 h 325"/>
                  <a:gd name="T8" fmla="*/ 0 w 222"/>
                  <a:gd name="T9" fmla="*/ 0 h 325"/>
                  <a:gd name="T10" fmla="*/ 0 w 222"/>
                  <a:gd name="T11" fmla="*/ 78 h 325"/>
                  <a:gd name="T12" fmla="*/ 66 w 222"/>
                  <a:gd name="T13" fmla="*/ 78 h 325"/>
                  <a:gd name="T14" fmla="*/ 66 w 222"/>
                  <a:gd name="T15" fmla="*/ 325 h 325"/>
                  <a:gd name="T16" fmla="*/ 66 w 222"/>
                  <a:gd name="T17" fmla="*/ 325 h 325"/>
                  <a:gd name="T18" fmla="*/ 157 w 222"/>
                  <a:gd name="T19"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2" h="325">
                    <a:moveTo>
                      <a:pt x="157" y="325"/>
                    </a:moveTo>
                    <a:lnTo>
                      <a:pt x="157" y="78"/>
                    </a:lnTo>
                    <a:lnTo>
                      <a:pt x="222" y="78"/>
                    </a:lnTo>
                    <a:lnTo>
                      <a:pt x="222" y="0"/>
                    </a:lnTo>
                    <a:lnTo>
                      <a:pt x="0" y="0"/>
                    </a:lnTo>
                    <a:lnTo>
                      <a:pt x="0" y="78"/>
                    </a:lnTo>
                    <a:lnTo>
                      <a:pt x="66" y="78"/>
                    </a:lnTo>
                    <a:lnTo>
                      <a:pt x="66" y="325"/>
                    </a:lnTo>
                    <a:lnTo>
                      <a:pt x="66" y="325"/>
                    </a:lnTo>
                    <a:lnTo>
                      <a:pt x="157" y="3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2" name="T1">
                <a:extLst>
                  <a:ext uri="{FF2B5EF4-FFF2-40B4-BE49-F238E27FC236}">
                    <a16:creationId xmlns:a16="http://schemas.microsoft.com/office/drawing/2014/main" id="{1C306E80-ED8C-4223-896B-27885E3340DF}"/>
                  </a:ext>
                </a:extLst>
              </p:cNvPr>
              <p:cNvSpPr>
                <a:spLocks/>
              </p:cNvSpPr>
              <p:nvPr/>
            </p:nvSpPr>
            <p:spPr bwMode="auto">
              <a:xfrm>
                <a:off x="799033" y="168151"/>
                <a:ext cx="193675" cy="258763"/>
              </a:xfrm>
              <a:custGeom>
                <a:avLst/>
                <a:gdLst>
                  <a:gd name="T0" fmla="*/ 88 w 244"/>
                  <a:gd name="T1" fmla="*/ 78 h 325"/>
                  <a:gd name="T2" fmla="*/ 88 w 244"/>
                  <a:gd name="T3" fmla="*/ 325 h 325"/>
                  <a:gd name="T4" fmla="*/ 179 w 244"/>
                  <a:gd name="T5" fmla="*/ 325 h 325"/>
                  <a:gd name="T6" fmla="*/ 179 w 244"/>
                  <a:gd name="T7" fmla="*/ 78 h 325"/>
                  <a:gd name="T8" fmla="*/ 244 w 244"/>
                  <a:gd name="T9" fmla="*/ 78 h 325"/>
                  <a:gd name="T10" fmla="*/ 244 w 244"/>
                  <a:gd name="T11" fmla="*/ 0 h 325"/>
                  <a:gd name="T12" fmla="*/ 25 w 244"/>
                  <a:gd name="T13" fmla="*/ 0 h 325"/>
                  <a:gd name="T14" fmla="*/ 0 w 244"/>
                  <a:gd name="T15" fmla="*/ 78 h 325"/>
                  <a:gd name="T16" fmla="*/ 88 w 244"/>
                  <a:gd name="T17" fmla="*/ 78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4" h="325">
                    <a:moveTo>
                      <a:pt x="88" y="78"/>
                    </a:moveTo>
                    <a:lnTo>
                      <a:pt x="88" y="325"/>
                    </a:lnTo>
                    <a:lnTo>
                      <a:pt x="179" y="325"/>
                    </a:lnTo>
                    <a:lnTo>
                      <a:pt x="179" y="78"/>
                    </a:lnTo>
                    <a:lnTo>
                      <a:pt x="244" y="78"/>
                    </a:lnTo>
                    <a:lnTo>
                      <a:pt x="244" y="0"/>
                    </a:lnTo>
                    <a:lnTo>
                      <a:pt x="25" y="0"/>
                    </a:lnTo>
                    <a:lnTo>
                      <a:pt x="0" y="78"/>
                    </a:lnTo>
                    <a:lnTo>
                      <a:pt x="88" y="7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3" name="V">
                <a:extLst>
                  <a:ext uri="{FF2B5EF4-FFF2-40B4-BE49-F238E27FC236}">
                    <a16:creationId xmlns:a16="http://schemas.microsoft.com/office/drawing/2014/main" id="{C57BA66C-0A7A-4704-A6D8-EEB641EEA035}"/>
                  </a:ext>
                </a:extLst>
              </p:cNvPr>
              <p:cNvSpPr>
                <a:spLocks/>
              </p:cNvSpPr>
              <p:nvPr/>
            </p:nvSpPr>
            <p:spPr bwMode="auto">
              <a:xfrm>
                <a:off x="567258" y="168151"/>
                <a:ext cx="230188" cy="258763"/>
              </a:xfrm>
              <a:custGeom>
                <a:avLst/>
                <a:gdLst>
                  <a:gd name="T0" fmla="*/ 184 w 289"/>
                  <a:gd name="T1" fmla="*/ 325 h 325"/>
                  <a:gd name="T2" fmla="*/ 289 w 289"/>
                  <a:gd name="T3" fmla="*/ 0 h 325"/>
                  <a:gd name="T4" fmla="*/ 197 w 289"/>
                  <a:gd name="T5" fmla="*/ 0 h 325"/>
                  <a:gd name="T6" fmla="*/ 143 w 289"/>
                  <a:gd name="T7" fmla="*/ 167 h 325"/>
                  <a:gd name="T8" fmla="*/ 135 w 289"/>
                  <a:gd name="T9" fmla="*/ 191 h 325"/>
                  <a:gd name="T10" fmla="*/ 135 w 289"/>
                  <a:gd name="T11" fmla="*/ 191 h 325"/>
                  <a:gd name="T12" fmla="*/ 135 w 289"/>
                  <a:gd name="T13" fmla="*/ 191 h 325"/>
                  <a:gd name="T14" fmla="*/ 135 w 289"/>
                  <a:gd name="T15" fmla="*/ 191 h 325"/>
                  <a:gd name="T16" fmla="*/ 135 w 289"/>
                  <a:gd name="T17" fmla="*/ 191 h 325"/>
                  <a:gd name="T18" fmla="*/ 135 w 289"/>
                  <a:gd name="T19" fmla="*/ 191 h 325"/>
                  <a:gd name="T20" fmla="*/ 135 w 289"/>
                  <a:gd name="T21" fmla="*/ 191 h 325"/>
                  <a:gd name="T22" fmla="*/ 128 w 289"/>
                  <a:gd name="T23" fmla="*/ 167 h 325"/>
                  <a:gd name="T24" fmla="*/ 91 w 289"/>
                  <a:gd name="T25" fmla="*/ 60 h 325"/>
                  <a:gd name="T26" fmla="*/ 0 w 289"/>
                  <a:gd name="T27" fmla="*/ 60 h 325"/>
                  <a:gd name="T28" fmla="*/ 90 w 289"/>
                  <a:gd name="T29" fmla="*/ 325 h 325"/>
                  <a:gd name="T30" fmla="*/ 184 w 289"/>
                  <a:gd name="T31"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9" h="325">
                    <a:moveTo>
                      <a:pt x="184" y="325"/>
                    </a:moveTo>
                    <a:lnTo>
                      <a:pt x="289" y="0"/>
                    </a:lnTo>
                    <a:lnTo>
                      <a:pt x="197" y="0"/>
                    </a:lnTo>
                    <a:lnTo>
                      <a:pt x="143" y="167"/>
                    </a:lnTo>
                    <a:lnTo>
                      <a:pt x="135" y="191"/>
                    </a:lnTo>
                    <a:lnTo>
                      <a:pt x="135" y="191"/>
                    </a:lnTo>
                    <a:lnTo>
                      <a:pt x="135" y="191"/>
                    </a:lnTo>
                    <a:lnTo>
                      <a:pt x="135" y="191"/>
                    </a:lnTo>
                    <a:lnTo>
                      <a:pt x="135" y="191"/>
                    </a:lnTo>
                    <a:lnTo>
                      <a:pt x="135" y="191"/>
                    </a:lnTo>
                    <a:lnTo>
                      <a:pt x="135" y="191"/>
                    </a:lnTo>
                    <a:lnTo>
                      <a:pt x="128" y="167"/>
                    </a:lnTo>
                    <a:lnTo>
                      <a:pt x="91" y="60"/>
                    </a:lnTo>
                    <a:lnTo>
                      <a:pt x="0" y="60"/>
                    </a:lnTo>
                    <a:lnTo>
                      <a:pt x="90" y="325"/>
                    </a:lnTo>
                    <a:lnTo>
                      <a:pt x="184" y="3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nvGrpSpPr>
            <p:cNvPr id="20" name="_VTT_logo_102019_04_white_on_dark_grey" hidden="1">
              <a:extLst>
                <a:ext uri="{FF2B5EF4-FFF2-40B4-BE49-F238E27FC236}">
                  <a16:creationId xmlns:a16="http://schemas.microsoft.com/office/drawing/2014/main" id="{F7710E75-D4D6-475D-A2D5-A28F599D9F81}"/>
                </a:ext>
              </a:extLst>
            </p:cNvPr>
            <p:cNvGrpSpPr/>
            <p:nvPr/>
          </p:nvGrpSpPr>
          <p:grpSpPr>
            <a:xfrm>
              <a:off x="7909204" y="1770762"/>
              <a:ext cx="971550" cy="655638"/>
              <a:chOff x="379933" y="-15999"/>
              <a:chExt cx="971550" cy="655638"/>
            </a:xfrm>
          </p:grpSpPr>
          <p:sp>
            <p:nvSpPr>
              <p:cNvPr id="46" name="Box">
                <a:extLst>
                  <a:ext uri="{FF2B5EF4-FFF2-40B4-BE49-F238E27FC236}">
                    <a16:creationId xmlns:a16="http://schemas.microsoft.com/office/drawing/2014/main" id="{E59108E7-25DD-4497-AF65-119EE49FC3A4}"/>
                  </a:ext>
                </a:extLst>
              </p:cNvPr>
              <p:cNvSpPr>
                <a:spLocks noChangeArrowheads="1"/>
              </p:cNvSpPr>
              <p:nvPr/>
            </p:nvSpPr>
            <p:spPr bwMode="auto">
              <a:xfrm>
                <a:off x="379933" y="-15999"/>
                <a:ext cx="971550" cy="655638"/>
              </a:xfrm>
              <a:prstGeom prst="rect">
                <a:avLst/>
              </a:prstGeom>
              <a:solidFill>
                <a:srgbClr val="AFAFA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7" name="T2">
                <a:extLst>
                  <a:ext uri="{FF2B5EF4-FFF2-40B4-BE49-F238E27FC236}">
                    <a16:creationId xmlns:a16="http://schemas.microsoft.com/office/drawing/2014/main" id="{CB6F4DF6-467D-40AC-BF5F-52F0EEFCDDA2}"/>
                  </a:ext>
                </a:extLst>
              </p:cNvPr>
              <p:cNvSpPr>
                <a:spLocks/>
              </p:cNvSpPr>
              <p:nvPr/>
            </p:nvSpPr>
            <p:spPr bwMode="auto">
              <a:xfrm>
                <a:off x="1011758" y="168151"/>
                <a:ext cx="176213" cy="258763"/>
              </a:xfrm>
              <a:custGeom>
                <a:avLst/>
                <a:gdLst>
                  <a:gd name="T0" fmla="*/ 157 w 222"/>
                  <a:gd name="T1" fmla="*/ 325 h 325"/>
                  <a:gd name="T2" fmla="*/ 157 w 222"/>
                  <a:gd name="T3" fmla="*/ 78 h 325"/>
                  <a:gd name="T4" fmla="*/ 222 w 222"/>
                  <a:gd name="T5" fmla="*/ 78 h 325"/>
                  <a:gd name="T6" fmla="*/ 222 w 222"/>
                  <a:gd name="T7" fmla="*/ 0 h 325"/>
                  <a:gd name="T8" fmla="*/ 0 w 222"/>
                  <a:gd name="T9" fmla="*/ 0 h 325"/>
                  <a:gd name="T10" fmla="*/ 0 w 222"/>
                  <a:gd name="T11" fmla="*/ 78 h 325"/>
                  <a:gd name="T12" fmla="*/ 66 w 222"/>
                  <a:gd name="T13" fmla="*/ 78 h 325"/>
                  <a:gd name="T14" fmla="*/ 66 w 222"/>
                  <a:gd name="T15" fmla="*/ 325 h 325"/>
                  <a:gd name="T16" fmla="*/ 66 w 222"/>
                  <a:gd name="T17" fmla="*/ 325 h 325"/>
                  <a:gd name="T18" fmla="*/ 157 w 222"/>
                  <a:gd name="T19"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2" h="325">
                    <a:moveTo>
                      <a:pt x="157" y="325"/>
                    </a:moveTo>
                    <a:lnTo>
                      <a:pt x="157" y="78"/>
                    </a:lnTo>
                    <a:lnTo>
                      <a:pt x="222" y="78"/>
                    </a:lnTo>
                    <a:lnTo>
                      <a:pt x="222" y="0"/>
                    </a:lnTo>
                    <a:lnTo>
                      <a:pt x="0" y="0"/>
                    </a:lnTo>
                    <a:lnTo>
                      <a:pt x="0" y="78"/>
                    </a:lnTo>
                    <a:lnTo>
                      <a:pt x="66" y="78"/>
                    </a:lnTo>
                    <a:lnTo>
                      <a:pt x="66" y="325"/>
                    </a:lnTo>
                    <a:lnTo>
                      <a:pt x="66" y="325"/>
                    </a:lnTo>
                    <a:lnTo>
                      <a:pt x="157" y="3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8" name="T1">
                <a:extLst>
                  <a:ext uri="{FF2B5EF4-FFF2-40B4-BE49-F238E27FC236}">
                    <a16:creationId xmlns:a16="http://schemas.microsoft.com/office/drawing/2014/main" id="{29A96A04-8FF4-4F93-AFB8-D11FDAE0F08C}"/>
                  </a:ext>
                </a:extLst>
              </p:cNvPr>
              <p:cNvSpPr>
                <a:spLocks/>
              </p:cNvSpPr>
              <p:nvPr/>
            </p:nvSpPr>
            <p:spPr bwMode="auto">
              <a:xfrm>
                <a:off x="799033" y="168151"/>
                <a:ext cx="193675" cy="258763"/>
              </a:xfrm>
              <a:custGeom>
                <a:avLst/>
                <a:gdLst>
                  <a:gd name="T0" fmla="*/ 88 w 244"/>
                  <a:gd name="T1" fmla="*/ 78 h 325"/>
                  <a:gd name="T2" fmla="*/ 88 w 244"/>
                  <a:gd name="T3" fmla="*/ 325 h 325"/>
                  <a:gd name="T4" fmla="*/ 179 w 244"/>
                  <a:gd name="T5" fmla="*/ 325 h 325"/>
                  <a:gd name="T6" fmla="*/ 179 w 244"/>
                  <a:gd name="T7" fmla="*/ 78 h 325"/>
                  <a:gd name="T8" fmla="*/ 244 w 244"/>
                  <a:gd name="T9" fmla="*/ 78 h 325"/>
                  <a:gd name="T10" fmla="*/ 244 w 244"/>
                  <a:gd name="T11" fmla="*/ 0 h 325"/>
                  <a:gd name="T12" fmla="*/ 25 w 244"/>
                  <a:gd name="T13" fmla="*/ 0 h 325"/>
                  <a:gd name="T14" fmla="*/ 0 w 244"/>
                  <a:gd name="T15" fmla="*/ 78 h 325"/>
                  <a:gd name="T16" fmla="*/ 88 w 244"/>
                  <a:gd name="T17" fmla="*/ 78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4" h="325">
                    <a:moveTo>
                      <a:pt x="88" y="78"/>
                    </a:moveTo>
                    <a:lnTo>
                      <a:pt x="88" y="325"/>
                    </a:lnTo>
                    <a:lnTo>
                      <a:pt x="179" y="325"/>
                    </a:lnTo>
                    <a:lnTo>
                      <a:pt x="179" y="78"/>
                    </a:lnTo>
                    <a:lnTo>
                      <a:pt x="244" y="78"/>
                    </a:lnTo>
                    <a:lnTo>
                      <a:pt x="244" y="0"/>
                    </a:lnTo>
                    <a:lnTo>
                      <a:pt x="25" y="0"/>
                    </a:lnTo>
                    <a:lnTo>
                      <a:pt x="0" y="78"/>
                    </a:lnTo>
                    <a:lnTo>
                      <a:pt x="88" y="7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9" name="V">
                <a:extLst>
                  <a:ext uri="{FF2B5EF4-FFF2-40B4-BE49-F238E27FC236}">
                    <a16:creationId xmlns:a16="http://schemas.microsoft.com/office/drawing/2014/main" id="{4350BD7A-F1FB-472A-BFC7-7D45299A543F}"/>
                  </a:ext>
                </a:extLst>
              </p:cNvPr>
              <p:cNvSpPr>
                <a:spLocks/>
              </p:cNvSpPr>
              <p:nvPr/>
            </p:nvSpPr>
            <p:spPr bwMode="auto">
              <a:xfrm>
                <a:off x="567258" y="168151"/>
                <a:ext cx="230188" cy="258763"/>
              </a:xfrm>
              <a:custGeom>
                <a:avLst/>
                <a:gdLst>
                  <a:gd name="T0" fmla="*/ 184 w 289"/>
                  <a:gd name="T1" fmla="*/ 325 h 325"/>
                  <a:gd name="T2" fmla="*/ 289 w 289"/>
                  <a:gd name="T3" fmla="*/ 0 h 325"/>
                  <a:gd name="T4" fmla="*/ 197 w 289"/>
                  <a:gd name="T5" fmla="*/ 0 h 325"/>
                  <a:gd name="T6" fmla="*/ 143 w 289"/>
                  <a:gd name="T7" fmla="*/ 167 h 325"/>
                  <a:gd name="T8" fmla="*/ 135 w 289"/>
                  <a:gd name="T9" fmla="*/ 191 h 325"/>
                  <a:gd name="T10" fmla="*/ 135 w 289"/>
                  <a:gd name="T11" fmla="*/ 191 h 325"/>
                  <a:gd name="T12" fmla="*/ 135 w 289"/>
                  <a:gd name="T13" fmla="*/ 191 h 325"/>
                  <a:gd name="T14" fmla="*/ 135 w 289"/>
                  <a:gd name="T15" fmla="*/ 191 h 325"/>
                  <a:gd name="T16" fmla="*/ 135 w 289"/>
                  <a:gd name="T17" fmla="*/ 191 h 325"/>
                  <a:gd name="T18" fmla="*/ 135 w 289"/>
                  <a:gd name="T19" fmla="*/ 191 h 325"/>
                  <a:gd name="T20" fmla="*/ 135 w 289"/>
                  <a:gd name="T21" fmla="*/ 191 h 325"/>
                  <a:gd name="T22" fmla="*/ 128 w 289"/>
                  <a:gd name="T23" fmla="*/ 167 h 325"/>
                  <a:gd name="T24" fmla="*/ 91 w 289"/>
                  <a:gd name="T25" fmla="*/ 60 h 325"/>
                  <a:gd name="T26" fmla="*/ 0 w 289"/>
                  <a:gd name="T27" fmla="*/ 60 h 325"/>
                  <a:gd name="T28" fmla="*/ 90 w 289"/>
                  <a:gd name="T29" fmla="*/ 325 h 325"/>
                  <a:gd name="T30" fmla="*/ 184 w 289"/>
                  <a:gd name="T31"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9" h="325">
                    <a:moveTo>
                      <a:pt x="184" y="325"/>
                    </a:moveTo>
                    <a:lnTo>
                      <a:pt x="289" y="0"/>
                    </a:lnTo>
                    <a:lnTo>
                      <a:pt x="197" y="0"/>
                    </a:lnTo>
                    <a:lnTo>
                      <a:pt x="143" y="167"/>
                    </a:lnTo>
                    <a:lnTo>
                      <a:pt x="135" y="191"/>
                    </a:lnTo>
                    <a:lnTo>
                      <a:pt x="135" y="191"/>
                    </a:lnTo>
                    <a:lnTo>
                      <a:pt x="135" y="191"/>
                    </a:lnTo>
                    <a:lnTo>
                      <a:pt x="135" y="191"/>
                    </a:lnTo>
                    <a:lnTo>
                      <a:pt x="135" y="191"/>
                    </a:lnTo>
                    <a:lnTo>
                      <a:pt x="135" y="191"/>
                    </a:lnTo>
                    <a:lnTo>
                      <a:pt x="135" y="191"/>
                    </a:lnTo>
                    <a:lnTo>
                      <a:pt x="128" y="167"/>
                    </a:lnTo>
                    <a:lnTo>
                      <a:pt x="91" y="60"/>
                    </a:lnTo>
                    <a:lnTo>
                      <a:pt x="0" y="60"/>
                    </a:lnTo>
                    <a:lnTo>
                      <a:pt x="90" y="325"/>
                    </a:lnTo>
                    <a:lnTo>
                      <a:pt x="184" y="3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nvGrpSpPr>
            <p:cNvPr id="21" name="_VTT_logo_102019_05_dark_grey_on_white" hidden="1">
              <a:extLst>
                <a:ext uri="{FF2B5EF4-FFF2-40B4-BE49-F238E27FC236}">
                  <a16:creationId xmlns:a16="http://schemas.microsoft.com/office/drawing/2014/main" id="{FB9E0173-3D89-4098-9ABF-C9FCED41D37E}"/>
                </a:ext>
              </a:extLst>
            </p:cNvPr>
            <p:cNvGrpSpPr/>
            <p:nvPr/>
          </p:nvGrpSpPr>
          <p:grpSpPr>
            <a:xfrm>
              <a:off x="7909204" y="1770762"/>
              <a:ext cx="971550" cy="655638"/>
              <a:chOff x="379933" y="-15999"/>
              <a:chExt cx="971550" cy="655638"/>
            </a:xfrm>
          </p:grpSpPr>
          <p:sp>
            <p:nvSpPr>
              <p:cNvPr id="42" name="Box">
                <a:extLst>
                  <a:ext uri="{FF2B5EF4-FFF2-40B4-BE49-F238E27FC236}">
                    <a16:creationId xmlns:a16="http://schemas.microsoft.com/office/drawing/2014/main" id="{AF90CAEA-D913-49BD-ABB2-31ADA18804A3}"/>
                  </a:ext>
                </a:extLst>
              </p:cNvPr>
              <p:cNvSpPr>
                <a:spLocks noChangeArrowheads="1"/>
              </p:cNvSpPr>
              <p:nvPr/>
            </p:nvSpPr>
            <p:spPr bwMode="auto">
              <a:xfrm>
                <a:off x="379933" y="-15999"/>
                <a:ext cx="971550" cy="6556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3" name="T2">
                <a:extLst>
                  <a:ext uri="{FF2B5EF4-FFF2-40B4-BE49-F238E27FC236}">
                    <a16:creationId xmlns:a16="http://schemas.microsoft.com/office/drawing/2014/main" id="{211D16C8-DBC7-4587-B127-87242FF68DE2}"/>
                  </a:ext>
                </a:extLst>
              </p:cNvPr>
              <p:cNvSpPr>
                <a:spLocks/>
              </p:cNvSpPr>
              <p:nvPr/>
            </p:nvSpPr>
            <p:spPr bwMode="auto">
              <a:xfrm>
                <a:off x="1011758" y="168151"/>
                <a:ext cx="176213" cy="258763"/>
              </a:xfrm>
              <a:custGeom>
                <a:avLst/>
                <a:gdLst>
                  <a:gd name="T0" fmla="*/ 157 w 222"/>
                  <a:gd name="T1" fmla="*/ 325 h 325"/>
                  <a:gd name="T2" fmla="*/ 157 w 222"/>
                  <a:gd name="T3" fmla="*/ 78 h 325"/>
                  <a:gd name="T4" fmla="*/ 222 w 222"/>
                  <a:gd name="T5" fmla="*/ 78 h 325"/>
                  <a:gd name="T6" fmla="*/ 222 w 222"/>
                  <a:gd name="T7" fmla="*/ 0 h 325"/>
                  <a:gd name="T8" fmla="*/ 0 w 222"/>
                  <a:gd name="T9" fmla="*/ 0 h 325"/>
                  <a:gd name="T10" fmla="*/ 0 w 222"/>
                  <a:gd name="T11" fmla="*/ 78 h 325"/>
                  <a:gd name="T12" fmla="*/ 66 w 222"/>
                  <a:gd name="T13" fmla="*/ 78 h 325"/>
                  <a:gd name="T14" fmla="*/ 66 w 222"/>
                  <a:gd name="T15" fmla="*/ 325 h 325"/>
                  <a:gd name="T16" fmla="*/ 66 w 222"/>
                  <a:gd name="T17" fmla="*/ 325 h 325"/>
                  <a:gd name="T18" fmla="*/ 157 w 222"/>
                  <a:gd name="T19"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2" h="325">
                    <a:moveTo>
                      <a:pt x="157" y="325"/>
                    </a:moveTo>
                    <a:lnTo>
                      <a:pt x="157" y="78"/>
                    </a:lnTo>
                    <a:lnTo>
                      <a:pt x="222" y="78"/>
                    </a:lnTo>
                    <a:lnTo>
                      <a:pt x="222" y="0"/>
                    </a:lnTo>
                    <a:lnTo>
                      <a:pt x="0" y="0"/>
                    </a:lnTo>
                    <a:lnTo>
                      <a:pt x="0" y="78"/>
                    </a:lnTo>
                    <a:lnTo>
                      <a:pt x="66" y="78"/>
                    </a:lnTo>
                    <a:lnTo>
                      <a:pt x="66" y="325"/>
                    </a:lnTo>
                    <a:lnTo>
                      <a:pt x="66" y="325"/>
                    </a:lnTo>
                    <a:lnTo>
                      <a:pt x="157" y="325"/>
                    </a:lnTo>
                    <a:close/>
                  </a:path>
                </a:pathLst>
              </a:custGeom>
              <a:solidFill>
                <a:srgbClr val="AFAFA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4" name="T1">
                <a:extLst>
                  <a:ext uri="{FF2B5EF4-FFF2-40B4-BE49-F238E27FC236}">
                    <a16:creationId xmlns:a16="http://schemas.microsoft.com/office/drawing/2014/main" id="{9F4BD180-A0C2-4BAD-85BC-FB5E0DBE5F04}"/>
                  </a:ext>
                </a:extLst>
              </p:cNvPr>
              <p:cNvSpPr>
                <a:spLocks/>
              </p:cNvSpPr>
              <p:nvPr/>
            </p:nvSpPr>
            <p:spPr bwMode="auto">
              <a:xfrm>
                <a:off x="799033" y="168151"/>
                <a:ext cx="193675" cy="258763"/>
              </a:xfrm>
              <a:custGeom>
                <a:avLst/>
                <a:gdLst>
                  <a:gd name="T0" fmla="*/ 88 w 244"/>
                  <a:gd name="T1" fmla="*/ 78 h 325"/>
                  <a:gd name="T2" fmla="*/ 88 w 244"/>
                  <a:gd name="T3" fmla="*/ 325 h 325"/>
                  <a:gd name="T4" fmla="*/ 179 w 244"/>
                  <a:gd name="T5" fmla="*/ 325 h 325"/>
                  <a:gd name="T6" fmla="*/ 179 w 244"/>
                  <a:gd name="T7" fmla="*/ 78 h 325"/>
                  <a:gd name="T8" fmla="*/ 244 w 244"/>
                  <a:gd name="T9" fmla="*/ 78 h 325"/>
                  <a:gd name="T10" fmla="*/ 244 w 244"/>
                  <a:gd name="T11" fmla="*/ 0 h 325"/>
                  <a:gd name="T12" fmla="*/ 25 w 244"/>
                  <a:gd name="T13" fmla="*/ 0 h 325"/>
                  <a:gd name="T14" fmla="*/ 0 w 244"/>
                  <a:gd name="T15" fmla="*/ 78 h 325"/>
                  <a:gd name="T16" fmla="*/ 88 w 244"/>
                  <a:gd name="T17" fmla="*/ 78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4" h="325">
                    <a:moveTo>
                      <a:pt x="88" y="78"/>
                    </a:moveTo>
                    <a:lnTo>
                      <a:pt x="88" y="325"/>
                    </a:lnTo>
                    <a:lnTo>
                      <a:pt x="179" y="325"/>
                    </a:lnTo>
                    <a:lnTo>
                      <a:pt x="179" y="78"/>
                    </a:lnTo>
                    <a:lnTo>
                      <a:pt x="244" y="78"/>
                    </a:lnTo>
                    <a:lnTo>
                      <a:pt x="244" y="0"/>
                    </a:lnTo>
                    <a:lnTo>
                      <a:pt x="25" y="0"/>
                    </a:lnTo>
                    <a:lnTo>
                      <a:pt x="0" y="78"/>
                    </a:lnTo>
                    <a:lnTo>
                      <a:pt x="88" y="78"/>
                    </a:lnTo>
                    <a:close/>
                  </a:path>
                </a:pathLst>
              </a:custGeom>
              <a:solidFill>
                <a:srgbClr val="AFAFA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5" name="V">
                <a:extLst>
                  <a:ext uri="{FF2B5EF4-FFF2-40B4-BE49-F238E27FC236}">
                    <a16:creationId xmlns:a16="http://schemas.microsoft.com/office/drawing/2014/main" id="{6DFB1E4C-BDFA-4D6F-A82C-3A8114B4188C}"/>
                  </a:ext>
                </a:extLst>
              </p:cNvPr>
              <p:cNvSpPr>
                <a:spLocks/>
              </p:cNvSpPr>
              <p:nvPr/>
            </p:nvSpPr>
            <p:spPr bwMode="auto">
              <a:xfrm>
                <a:off x="567258" y="168151"/>
                <a:ext cx="230188" cy="258763"/>
              </a:xfrm>
              <a:custGeom>
                <a:avLst/>
                <a:gdLst>
                  <a:gd name="T0" fmla="*/ 184 w 289"/>
                  <a:gd name="T1" fmla="*/ 325 h 325"/>
                  <a:gd name="T2" fmla="*/ 289 w 289"/>
                  <a:gd name="T3" fmla="*/ 0 h 325"/>
                  <a:gd name="T4" fmla="*/ 197 w 289"/>
                  <a:gd name="T5" fmla="*/ 0 h 325"/>
                  <a:gd name="T6" fmla="*/ 143 w 289"/>
                  <a:gd name="T7" fmla="*/ 167 h 325"/>
                  <a:gd name="T8" fmla="*/ 135 w 289"/>
                  <a:gd name="T9" fmla="*/ 191 h 325"/>
                  <a:gd name="T10" fmla="*/ 135 w 289"/>
                  <a:gd name="T11" fmla="*/ 191 h 325"/>
                  <a:gd name="T12" fmla="*/ 135 w 289"/>
                  <a:gd name="T13" fmla="*/ 191 h 325"/>
                  <a:gd name="T14" fmla="*/ 135 w 289"/>
                  <a:gd name="T15" fmla="*/ 191 h 325"/>
                  <a:gd name="T16" fmla="*/ 135 w 289"/>
                  <a:gd name="T17" fmla="*/ 191 h 325"/>
                  <a:gd name="T18" fmla="*/ 135 w 289"/>
                  <a:gd name="T19" fmla="*/ 191 h 325"/>
                  <a:gd name="T20" fmla="*/ 135 w 289"/>
                  <a:gd name="T21" fmla="*/ 191 h 325"/>
                  <a:gd name="T22" fmla="*/ 128 w 289"/>
                  <a:gd name="T23" fmla="*/ 167 h 325"/>
                  <a:gd name="T24" fmla="*/ 91 w 289"/>
                  <a:gd name="T25" fmla="*/ 60 h 325"/>
                  <a:gd name="T26" fmla="*/ 0 w 289"/>
                  <a:gd name="T27" fmla="*/ 60 h 325"/>
                  <a:gd name="T28" fmla="*/ 90 w 289"/>
                  <a:gd name="T29" fmla="*/ 325 h 325"/>
                  <a:gd name="T30" fmla="*/ 184 w 289"/>
                  <a:gd name="T31"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9" h="325">
                    <a:moveTo>
                      <a:pt x="184" y="325"/>
                    </a:moveTo>
                    <a:lnTo>
                      <a:pt x="289" y="0"/>
                    </a:lnTo>
                    <a:lnTo>
                      <a:pt x="197" y="0"/>
                    </a:lnTo>
                    <a:lnTo>
                      <a:pt x="143" y="167"/>
                    </a:lnTo>
                    <a:lnTo>
                      <a:pt x="135" y="191"/>
                    </a:lnTo>
                    <a:lnTo>
                      <a:pt x="135" y="191"/>
                    </a:lnTo>
                    <a:lnTo>
                      <a:pt x="135" y="191"/>
                    </a:lnTo>
                    <a:lnTo>
                      <a:pt x="135" y="191"/>
                    </a:lnTo>
                    <a:lnTo>
                      <a:pt x="135" y="191"/>
                    </a:lnTo>
                    <a:lnTo>
                      <a:pt x="135" y="191"/>
                    </a:lnTo>
                    <a:lnTo>
                      <a:pt x="135" y="191"/>
                    </a:lnTo>
                    <a:lnTo>
                      <a:pt x="128" y="167"/>
                    </a:lnTo>
                    <a:lnTo>
                      <a:pt x="91" y="60"/>
                    </a:lnTo>
                    <a:lnTo>
                      <a:pt x="0" y="60"/>
                    </a:lnTo>
                    <a:lnTo>
                      <a:pt x="90" y="325"/>
                    </a:lnTo>
                    <a:lnTo>
                      <a:pt x="184" y="325"/>
                    </a:lnTo>
                    <a:close/>
                  </a:path>
                </a:pathLst>
              </a:custGeom>
              <a:solidFill>
                <a:srgbClr val="AFAFA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nvGrpSpPr>
            <p:cNvPr id="22" name="_VTT_logo_102019_06_orange_blue_on_white" hidden="1">
              <a:extLst>
                <a:ext uri="{FF2B5EF4-FFF2-40B4-BE49-F238E27FC236}">
                  <a16:creationId xmlns:a16="http://schemas.microsoft.com/office/drawing/2014/main" id="{F13867EC-97E1-45BC-AC0E-0CE1FFA626DD}"/>
                </a:ext>
              </a:extLst>
            </p:cNvPr>
            <p:cNvGrpSpPr/>
            <p:nvPr/>
          </p:nvGrpSpPr>
          <p:grpSpPr>
            <a:xfrm>
              <a:off x="7909204" y="1770762"/>
              <a:ext cx="971550" cy="655638"/>
              <a:chOff x="379933" y="-15999"/>
              <a:chExt cx="971550" cy="655638"/>
            </a:xfrm>
          </p:grpSpPr>
          <p:sp>
            <p:nvSpPr>
              <p:cNvPr id="38" name="Box">
                <a:extLst>
                  <a:ext uri="{FF2B5EF4-FFF2-40B4-BE49-F238E27FC236}">
                    <a16:creationId xmlns:a16="http://schemas.microsoft.com/office/drawing/2014/main" id="{AE65884B-135A-4D9F-99B6-93E93BC56E36}"/>
                  </a:ext>
                </a:extLst>
              </p:cNvPr>
              <p:cNvSpPr>
                <a:spLocks noChangeArrowheads="1"/>
              </p:cNvSpPr>
              <p:nvPr/>
            </p:nvSpPr>
            <p:spPr bwMode="auto">
              <a:xfrm>
                <a:off x="379933" y="-15999"/>
                <a:ext cx="971550" cy="6556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9" name="T2">
                <a:extLst>
                  <a:ext uri="{FF2B5EF4-FFF2-40B4-BE49-F238E27FC236}">
                    <a16:creationId xmlns:a16="http://schemas.microsoft.com/office/drawing/2014/main" id="{52F816C4-3EF6-45EA-BD81-AE7BCC99338E}"/>
                  </a:ext>
                </a:extLst>
              </p:cNvPr>
              <p:cNvSpPr>
                <a:spLocks/>
              </p:cNvSpPr>
              <p:nvPr/>
            </p:nvSpPr>
            <p:spPr bwMode="auto">
              <a:xfrm>
                <a:off x="1011758" y="168151"/>
                <a:ext cx="176213" cy="258763"/>
              </a:xfrm>
              <a:custGeom>
                <a:avLst/>
                <a:gdLst>
                  <a:gd name="T0" fmla="*/ 157 w 222"/>
                  <a:gd name="T1" fmla="*/ 325 h 325"/>
                  <a:gd name="T2" fmla="*/ 157 w 222"/>
                  <a:gd name="T3" fmla="*/ 78 h 325"/>
                  <a:gd name="T4" fmla="*/ 222 w 222"/>
                  <a:gd name="T5" fmla="*/ 78 h 325"/>
                  <a:gd name="T6" fmla="*/ 222 w 222"/>
                  <a:gd name="T7" fmla="*/ 0 h 325"/>
                  <a:gd name="T8" fmla="*/ 0 w 222"/>
                  <a:gd name="T9" fmla="*/ 0 h 325"/>
                  <a:gd name="T10" fmla="*/ 0 w 222"/>
                  <a:gd name="T11" fmla="*/ 78 h 325"/>
                  <a:gd name="T12" fmla="*/ 66 w 222"/>
                  <a:gd name="T13" fmla="*/ 78 h 325"/>
                  <a:gd name="T14" fmla="*/ 66 w 222"/>
                  <a:gd name="T15" fmla="*/ 325 h 325"/>
                  <a:gd name="T16" fmla="*/ 66 w 222"/>
                  <a:gd name="T17" fmla="*/ 325 h 325"/>
                  <a:gd name="T18" fmla="*/ 157 w 222"/>
                  <a:gd name="T19"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2" h="325">
                    <a:moveTo>
                      <a:pt x="157" y="325"/>
                    </a:moveTo>
                    <a:lnTo>
                      <a:pt x="157" y="78"/>
                    </a:lnTo>
                    <a:lnTo>
                      <a:pt x="222" y="78"/>
                    </a:lnTo>
                    <a:lnTo>
                      <a:pt x="222" y="0"/>
                    </a:lnTo>
                    <a:lnTo>
                      <a:pt x="0" y="0"/>
                    </a:lnTo>
                    <a:lnTo>
                      <a:pt x="0" y="78"/>
                    </a:lnTo>
                    <a:lnTo>
                      <a:pt x="66" y="78"/>
                    </a:lnTo>
                    <a:lnTo>
                      <a:pt x="66" y="325"/>
                    </a:lnTo>
                    <a:lnTo>
                      <a:pt x="66" y="325"/>
                    </a:lnTo>
                    <a:lnTo>
                      <a:pt x="157" y="325"/>
                    </a:lnTo>
                    <a:close/>
                  </a:path>
                </a:pathLst>
              </a:custGeom>
              <a:solidFill>
                <a:srgbClr val="0057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0" name="T1">
                <a:extLst>
                  <a:ext uri="{FF2B5EF4-FFF2-40B4-BE49-F238E27FC236}">
                    <a16:creationId xmlns:a16="http://schemas.microsoft.com/office/drawing/2014/main" id="{E9832162-BAFA-4D45-BC83-046AED735FE0}"/>
                  </a:ext>
                </a:extLst>
              </p:cNvPr>
              <p:cNvSpPr>
                <a:spLocks/>
              </p:cNvSpPr>
              <p:nvPr/>
            </p:nvSpPr>
            <p:spPr bwMode="auto">
              <a:xfrm>
                <a:off x="799033" y="168151"/>
                <a:ext cx="193675" cy="258763"/>
              </a:xfrm>
              <a:custGeom>
                <a:avLst/>
                <a:gdLst>
                  <a:gd name="T0" fmla="*/ 88 w 244"/>
                  <a:gd name="T1" fmla="*/ 78 h 325"/>
                  <a:gd name="T2" fmla="*/ 88 w 244"/>
                  <a:gd name="T3" fmla="*/ 325 h 325"/>
                  <a:gd name="T4" fmla="*/ 179 w 244"/>
                  <a:gd name="T5" fmla="*/ 325 h 325"/>
                  <a:gd name="T6" fmla="*/ 179 w 244"/>
                  <a:gd name="T7" fmla="*/ 78 h 325"/>
                  <a:gd name="T8" fmla="*/ 244 w 244"/>
                  <a:gd name="T9" fmla="*/ 78 h 325"/>
                  <a:gd name="T10" fmla="*/ 244 w 244"/>
                  <a:gd name="T11" fmla="*/ 0 h 325"/>
                  <a:gd name="T12" fmla="*/ 25 w 244"/>
                  <a:gd name="T13" fmla="*/ 0 h 325"/>
                  <a:gd name="T14" fmla="*/ 0 w 244"/>
                  <a:gd name="T15" fmla="*/ 78 h 325"/>
                  <a:gd name="T16" fmla="*/ 88 w 244"/>
                  <a:gd name="T17" fmla="*/ 78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4" h="325">
                    <a:moveTo>
                      <a:pt x="88" y="78"/>
                    </a:moveTo>
                    <a:lnTo>
                      <a:pt x="88" y="325"/>
                    </a:lnTo>
                    <a:lnTo>
                      <a:pt x="179" y="325"/>
                    </a:lnTo>
                    <a:lnTo>
                      <a:pt x="179" y="78"/>
                    </a:lnTo>
                    <a:lnTo>
                      <a:pt x="244" y="78"/>
                    </a:lnTo>
                    <a:lnTo>
                      <a:pt x="244" y="0"/>
                    </a:lnTo>
                    <a:lnTo>
                      <a:pt x="25" y="0"/>
                    </a:lnTo>
                    <a:lnTo>
                      <a:pt x="0" y="78"/>
                    </a:lnTo>
                    <a:lnTo>
                      <a:pt x="88" y="78"/>
                    </a:lnTo>
                    <a:close/>
                  </a:path>
                </a:pathLst>
              </a:custGeom>
              <a:solidFill>
                <a:srgbClr val="0057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1" name="V">
                <a:extLst>
                  <a:ext uri="{FF2B5EF4-FFF2-40B4-BE49-F238E27FC236}">
                    <a16:creationId xmlns:a16="http://schemas.microsoft.com/office/drawing/2014/main" id="{7C9CE488-2603-41F7-B8E4-40E3DAE30D87}"/>
                  </a:ext>
                </a:extLst>
              </p:cNvPr>
              <p:cNvSpPr>
                <a:spLocks/>
              </p:cNvSpPr>
              <p:nvPr/>
            </p:nvSpPr>
            <p:spPr bwMode="auto">
              <a:xfrm>
                <a:off x="567258" y="168151"/>
                <a:ext cx="230188" cy="258763"/>
              </a:xfrm>
              <a:custGeom>
                <a:avLst/>
                <a:gdLst>
                  <a:gd name="T0" fmla="*/ 184 w 289"/>
                  <a:gd name="T1" fmla="*/ 325 h 325"/>
                  <a:gd name="T2" fmla="*/ 289 w 289"/>
                  <a:gd name="T3" fmla="*/ 0 h 325"/>
                  <a:gd name="T4" fmla="*/ 197 w 289"/>
                  <a:gd name="T5" fmla="*/ 0 h 325"/>
                  <a:gd name="T6" fmla="*/ 143 w 289"/>
                  <a:gd name="T7" fmla="*/ 167 h 325"/>
                  <a:gd name="T8" fmla="*/ 135 w 289"/>
                  <a:gd name="T9" fmla="*/ 191 h 325"/>
                  <a:gd name="T10" fmla="*/ 135 w 289"/>
                  <a:gd name="T11" fmla="*/ 191 h 325"/>
                  <a:gd name="T12" fmla="*/ 135 w 289"/>
                  <a:gd name="T13" fmla="*/ 191 h 325"/>
                  <a:gd name="T14" fmla="*/ 135 w 289"/>
                  <a:gd name="T15" fmla="*/ 191 h 325"/>
                  <a:gd name="T16" fmla="*/ 135 w 289"/>
                  <a:gd name="T17" fmla="*/ 191 h 325"/>
                  <a:gd name="T18" fmla="*/ 135 w 289"/>
                  <a:gd name="T19" fmla="*/ 191 h 325"/>
                  <a:gd name="T20" fmla="*/ 135 w 289"/>
                  <a:gd name="T21" fmla="*/ 191 h 325"/>
                  <a:gd name="T22" fmla="*/ 128 w 289"/>
                  <a:gd name="T23" fmla="*/ 167 h 325"/>
                  <a:gd name="T24" fmla="*/ 91 w 289"/>
                  <a:gd name="T25" fmla="*/ 60 h 325"/>
                  <a:gd name="T26" fmla="*/ 0 w 289"/>
                  <a:gd name="T27" fmla="*/ 60 h 325"/>
                  <a:gd name="T28" fmla="*/ 90 w 289"/>
                  <a:gd name="T29" fmla="*/ 325 h 325"/>
                  <a:gd name="T30" fmla="*/ 184 w 289"/>
                  <a:gd name="T31"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9" h="325">
                    <a:moveTo>
                      <a:pt x="184" y="325"/>
                    </a:moveTo>
                    <a:lnTo>
                      <a:pt x="289" y="0"/>
                    </a:lnTo>
                    <a:lnTo>
                      <a:pt x="197" y="0"/>
                    </a:lnTo>
                    <a:lnTo>
                      <a:pt x="143" y="167"/>
                    </a:lnTo>
                    <a:lnTo>
                      <a:pt x="135" y="191"/>
                    </a:lnTo>
                    <a:lnTo>
                      <a:pt x="135" y="191"/>
                    </a:lnTo>
                    <a:lnTo>
                      <a:pt x="135" y="191"/>
                    </a:lnTo>
                    <a:lnTo>
                      <a:pt x="135" y="191"/>
                    </a:lnTo>
                    <a:lnTo>
                      <a:pt x="135" y="191"/>
                    </a:lnTo>
                    <a:lnTo>
                      <a:pt x="135" y="191"/>
                    </a:lnTo>
                    <a:lnTo>
                      <a:pt x="135" y="191"/>
                    </a:lnTo>
                    <a:lnTo>
                      <a:pt x="128" y="167"/>
                    </a:lnTo>
                    <a:lnTo>
                      <a:pt x="91" y="60"/>
                    </a:lnTo>
                    <a:lnTo>
                      <a:pt x="0" y="60"/>
                    </a:lnTo>
                    <a:lnTo>
                      <a:pt x="90" y="325"/>
                    </a:lnTo>
                    <a:lnTo>
                      <a:pt x="184" y="325"/>
                    </a:lnTo>
                    <a:close/>
                  </a:path>
                </a:pathLst>
              </a:custGeom>
              <a:solidFill>
                <a:srgbClr val="F06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nvGrpSpPr>
            <p:cNvPr id="23" name="_VTT_logo_102019_07_blue_on_white" hidden="1">
              <a:extLst>
                <a:ext uri="{FF2B5EF4-FFF2-40B4-BE49-F238E27FC236}">
                  <a16:creationId xmlns:a16="http://schemas.microsoft.com/office/drawing/2014/main" id="{61D2E007-3ECF-44DD-974E-FA20895A2B30}"/>
                </a:ext>
              </a:extLst>
            </p:cNvPr>
            <p:cNvGrpSpPr/>
            <p:nvPr/>
          </p:nvGrpSpPr>
          <p:grpSpPr>
            <a:xfrm>
              <a:off x="7909204" y="1770762"/>
              <a:ext cx="971550" cy="655638"/>
              <a:chOff x="379933" y="-15999"/>
              <a:chExt cx="971550" cy="655638"/>
            </a:xfrm>
          </p:grpSpPr>
          <p:sp>
            <p:nvSpPr>
              <p:cNvPr id="34" name="Box">
                <a:extLst>
                  <a:ext uri="{FF2B5EF4-FFF2-40B4-BE49-F238E27FC236}">
                    <a16:creationId xmlns:a16="http://schemas.microsoft.com/office/drawing/2014/main" id="{636E86CD-F33F-4D87-9777-7422E14FC40A}"/>
                  </a:ext>
                </a:extLst>
              </p:cNvPr>
              <p:cNvSpPr>
                <a:spLocks noChangeArrowheads="1"/>
              </p:cNvSpPr>
              <p:nvPr/>
            </p:nvSpPr>
            <p:spPr bwMode="auto">
              <a:xfrm>
                <a:off x="379933" y="-15999"/>
                <a:ext cx="971550" cy="6556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5" name="T2">
                <a:extLst>
                  <a:ext uri="{FF2B5EF4-FFF2-40B4-BE49-F238E27FC236}">
                    <a16:creationId xmlns:a16="http://schemas.microsoft.com/office/drawing/2014/main" id="{A18EBE30-9BE8-4279-B65D-FC41D3122D84}"/>
                  </a:ext>
                </a:extLst>
              </p:cNvPr>
              <p:cNvSpPr>
                <a:spLocks/>
              </p:cNvSpPr>
              <p:nvPr/>
            </p:nvSpPr>
            <p:spPr bwMode="auto">
              <a:xfrm>
                <a:off x="1011758" y="168151"/>
                <a:ext cx="176213" cy="258763"/>
              </a:xfrm>
              <a:custGeom>
                <a:avLst/>
                <a:gdLst>
                  <a:gd name="T0" fmla="*/ 157 w 222"/>
                  <a:gd name="T1" fmla="*/ 325 h 325"/>
                  <a:gd name="T2" fmla="*/ 157 w 222"/>
                  <a:gd name="T3" fmla="*/ 78 h 325"/>
                  <a:gd name="T4" fmla="*/ 222 w 222"/>
                  <a:gd name="T5" fmla="*/ 78 h 325"/>
                  <a:gd name="T6" fmla="*/ 222 w 222"/>
                  <a:gd name="T7" fmla="*/ 0 h 325"/>
                  <a:gd name="T8" fmla="*/ 0 w 222"/>
                  <a:gd name="T9" fmla="*/ 0 h 325"/>
                  <a:gd name="T10" fmla="*/ 0 w 222"/>
                  <a:gd name="T11" fmla="*/ 78 h 325"/>
                  <a:gd name="T12" fmla="*/ 66 w 222"/>
                  <a:gd name="T13" fmla="*/ 78 h 325"/>
                  <a:gd name="T14" fmla="*/ 66 w 222"/>
                  <a:gd name="T15" fmla="*/ 325 h 325"/>
                  <a:gd name="T16" fmla="*/ 66 w 222"/>
                  <a:gd name="T17" fmla="*/ 325 h 325"/>
                  <a:gd name="T18" fmla="*/ 157 w 222"/>
                  <a:gd name="T19"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2" h="325">
                    <a:moveTo>
                      <a:pt x="157" y="325"/>
                    </a:moveTo>
                    <a:lnTo>
                      <a:pt x="157" y="78"/>
                    </a:lnTo>
                    <a:lnTo>
                      <a:pt x="222" y="78"/>
                    </a:lnTo>
                    <a:lnTo>
                      <a:pt x="222" y="0"/>
                    </a:lnTo>
                    <a:lnTo>
                      <a:pt x="0" y="0"/>
                    </a:lnTo>
                    <a:lnTo>
                      <a:pt x="0" y="78"/>
                    </a:lnTo>
                    <a:lnTo>
                      <a:pt x="66" y="78"/>
                    </a:lnTo>
                    <a:lnTo>
                      <a:pt x="66" y="325"/>
                    </a:lnTo>
                    <a:lnTo>
                      <a:pt x="66" y="325"/>
                    </a:lnTo>
                    <a:lnTo>
                      <a:pt x="157" y="325"/>
                    </a:lnTo>
                    <a:close/>
                  </a:path>
                </a:pathLst>
              </a:custGeom>
              <a:solidFill>
                <a:srgbClr val="0057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6" name="T1">
                <a:extLst>
                  <a:ext uri="{FF2B5EF4-FFF2-40B4-BE49-F238E27FC236}">
                    <a16:creationId xmlns:a16="http://schemas.microsoft.com/office/drawing/2014/main" id="{E1CD1D17-1C11-47B0-BE9F-DA932BE397AC}"/>
                  </a:ext>
                </a:extLst>
              </p:cNvPr>
              <p:cNvSpPr>
                <a:spLocks/>
              </p:cNvSpPr>
              <p:nvPr/>
            </p:nvSpPr>
            <p:spPr bwMode="auto">
              <a:xfrm>
                <a:off x="799033" y="168151"/>
                <a:ext cx="193675" cy="258763"/>
              </a:xfrm>
              <a:custGeom>
                <a:avLst/>
                <a:gdLst>
                  <a:gd name="T0" fmla="*/ 88 w 244"/>
                  <a:gd name="T1" fmla="*/ 78 h 325"/>
                  <a:gd name="T2" fmla="*/ 88 w 244"/>
                  <a:gd name="T3" fmla="*/ 325 h 325"/>
                  <a:gd name="T4" fmla="*/ 179 w 244"/>
                  <a:gd name="T5" fmla="*/ 325 h 325"/>
                  <a:gd name="T6" fmla="*/ 179 w 244"/>
                  <a:gd name="T7" fmla="*/ 78 h 325"/>
                  <a:gd name="T8" fmla="*/ 244 w 244"/>
                  <a:gd name="T9" fmla="*/ 78 h 325"/>
                  <a:gd name="T10" fmla="*/ 244 w 244"/>
                  <a:gd name="T11" fmla="*/ 0 h 325"/>
                  <a:gd name="T12" fmla="*/ 25 w 244"/>
                  <a:gd name="T13" fmla="*/ 0 h 325"/>
                  <a:gd name="T14" fmla="*/ 0 w 244"/>
                  <a:gd name="T15" fmla="*/ 78 h 325"/>
                  <a:gd name="T16" fmla="*/ 88 w 244"/>
                  <a:gd name="T17" fmla="*/ 78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4" h="325">
                    <a:moveTo>
                      <a:pt x="88" y="78"/>
                    </a:moveTo>
                    <a:lnTo>
                      <a:pt x="88" y="325"/>
                    </a:lnTo>
                    <a:lnTo>
                      <a:pt x="179" y="325"/>
                    </a:lnTo>
                    <a:lnTo>
                      <a:pt x="179" y="78"/>
                    </a:lnTo>
                    <a:lnTo>
                      <a:pt x="244" y="78"/>
                    </a:lnTo>
                    <a:lnTo>
                      <a:pt x="244" y="0"/>
                    </a:lnTo>
                    <a:lnTo>
                      <a:pt x="25" y="0"/>
                    </a:lnTo>
                    <a:lnTo>
                      <a:pt x="0" y="78"/>
                    </a:lnTo>
                    <a:lnTo>
                      <a:pt x="88" y="78"/>
                    </a:lnTo>
                    <a:close/>
                  </a:path>
                </a:pathLst>
              </a:custGeom>
              <a:solidFill>
                <a:srgbClr val="0057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7" name="V">
                <a:extLst>
                  <a:ext uri="{FF2B5EF4-FFF2-40B4-BE49-F238E27FC236}">
                    <a16:creationId xmlns:a16="http://schemas.microsoft.com/office/drawing/2014/main" id="{DD8BE6FA-4FE5-49CA-85DD-2B5168D0A682}"/>
                  </a:ext>
                </a:extLst>
              </p:cNvPr>
              <p:cNvSpPr>
                <a:spLocks/>
              </p:cNvSpPr>
              <p:nvPr/>
            </p:nvSpPr>
            <p:spPr bwMode="auto">
              <a:xfrm>
                <a:off x="567258" y="168151"/>
                <a:ext cx="230188" cy="258763"/>
              </a:xfrm>
              <a:custGeom>
                <a:avLst/>
                <a:gdLst>
                  <a:gd name="T0" fmla="*/ 184 w 289"/>
                  <a:gd name="T1" fmla="*/ 325 h 325"/>
                  <a:gd name="T2" fmla="*/ 289 w 289"/>
                  <a:gd name="T3" fmla="*/ 0 h 325"/>
                  <a:gd name="T4" fmla="*/ 197 w 289"/>
                  <a:gd name="T5" fmla="*/ 0 h 325"/>
                  <a:gd name="T6" fmla="*/ 143 w 289"/>
                  <a:gd name="T7" fmla="*/ 167 h 325"/>
                  <a:gd name="T8" fmla="*/ 135 w 289"/>
                  <a:gd name="T9" fmla="*/ 191 h 325"/>
                  <a:gd name="T10" fmla="*/ 135 w 289"/>
                  <a:gd name="T11" fmla="*/ 191 h 325"/>
                  <a:gd name="T12" fmla="*/ 135 w 289"/>
                  <a:gd name="T13" fmla="*/ 191 h 325"/>
                  <a:gd name="T14" fmla="*/ 135 w 289"/>
                  <a:gd name="T15" fmla="*/ 191 h 325"/>
                  <a:gd name="T16" fmla="*/ 135 w 289"/>
                  <a:gd name="T17" fmla="*/ 191 h 325"/>
                  <a:gd name="T18" fmla="*/ 135 w 289"/>
                  <a:gd name="T19" fmla="*/ 191 h 325"/>
                  <a:gd name="T20" fmla="*/ 135 w 289"/>
                  <a:gd name="T21" fmla="*/ 191 h 325"/>
                  <a:gd name="T22" fmla="*/ 128 w 289"/>
                  <a:gd name="T23" fmla="*/ 167 h 325"/>
                  <a:gd name="T24" fmla="*/ 91 w 289"/>
                  <a:gd name="T25" fmla="*/ 60 h 325"/>
                  <a:gd name="T26" fmla="*/ 0 w 289"/>
                  <a:gd name="T27" fmla="*/ 60 h 325"/>
                  <a:gd name="T28" fmla="*/ 90 w 289"/>
                  <a:gd name="T29" fmla="*/ 325 h 325"/>
                  <a:gd name="T30" fmla="*/ 184 w 289"/>
                  <a:gd name="T31"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9" h="325">
                    <a:moveTo>
                      <a:pt x="184" y="325"/>
                    </a:moveTo>
                    <a:lnTo>
                      <a:pt x="289" y="0"/>
                    </a:lnTo>
                    <a:lnTo>
                      <a:pt x="197" y="0"/>
                    </a:lnTo>
                    <a:lnTo>
                      <a:pt x="143" y="167"/>
                    </a:lnTo>
                    <a:lnTo>
                      <a:pt x="135" y="191"/>
                    </a:lnTo>
                    <a:lnTo>
                      <a:pt x="135" y="191"/>
                    </a:lnTo>
                    <a:lnTo>
                      <a:pt x="135" y="191"/>
                    </a:lnTo>
                    <a:lnTo>
                      <a:pt x="135" y="191"/>
                    </a:lnTo>
                    <a:lnTo>
                      <a:pt x="135" y="191"/>
                    </a:lnTo>
                    <a:lnTo>
                      <a:pt x="135" y="191"/>
                    </a:lnTo>
                    <a:lnTo>
                      <a:pt x="135" y="191"/>
                    </a:lnTo>
                    <a:lnTo>
                      <a:pt x="128" y="167"/>
                    </a:lnTo>
                    <a:lnTo>
                      <a:pt x="91" y="60"/>
                    </a:lnTo>
                    <a:lnTo>
                      <a:pt x="0" y="60"/>
                    </a:lnTo>
                    <a:lnTo>
                      <a:pt x="90" y="325"/>
                    </a:lnTo>
                    <a:lnTo>
                      <a:pt x="184" y="325"/>
                    </a:lnTo>
                    <a:close/>
                  </a:path>
                </a:pathLst>
              </a:custGeom>
              <a:solidFill>
                <a:srgbClr val="0057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nvGrpSpPr>
            <p:cNvPr id="24" name="_VTT_logo_102019_08_black_on_white" hidden="1">
              <a:extLst>
                <a:ext uri="{FF2B5EF4-FFF2-40B4-BE49-F238E27FC236}">
                  <a16:creationId xmlns:a16="http://schemas.microsoft.com/office/drawing/2014/main" id="{26D6B085-3229-40BD-9DCF-DA3DF1503D16}"/>
                </a:ext>
              </a:extLst>
            </p:cNvPr>
            <p:cNvGrpSpPr/>
            <p:nvPr/>
          </p:nvGrpSpPr>
          <p:grpSpPr>
            <a:xfrm>
              <a:off x="7909204" y="1770762"/>
              <a:ext cx="971550" cy="655638"/>
              <a:chOff x="379933" y="-15999"/>
              <a:chExt cx="971550" cy="655638"/>
            </a:xfrm>
          </p:grpSpPr>
          <p:sp>
            <p:nvSpPr>
              <p:cNvPr id="30" name="Box">
                <a:extLst>
                  <a:ext uri="{FF2B5EF4-FFF2-40B4-BE49-F238E27FC236}">
                    <a16:creationId xmlns:a16="http://schemas.microsoft.com/office/drawing/2014/main" id="{675FAD42-5184-482E-9335-456AEA67F339}"/>
                  </a:ext>
                </a:extLst>
              </p:cNvPr>
              <p:cNvSpPr>
                <a:spLocks noChangeArrowheads="1"/>
              </p:cNvSpPr>
              <p:nvPr/>
            </p:nvSpPr>
            <p:spPr bwMode="auto">
              <a:xfrm>
                <a:off x="379933" y="-15999"/>
                <a:ext cx="971550" cy="6556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1" name="T2">
                <a:extLst>
                  <a:ext uri="{FF2B5EF4-FFF2-40B4-BE49-F238E27FC236}">
                    <a16:creationId xmlns:a16="http://schemas.microsoft.com/office/drawing/2014/main" id="{A3E16945-E603-4A7C-91FD-86CC22751679}"/>
                  </a:ext>
                </a:extLst>
              </p:cNvPr>
              <p:cNvSpPr>
                <a:spLocks/>
              </p:cNvSpPr>
              <p:nvPr/>
            </p:nvSpPr>
            <p:spPr bwMode="auto">
              <a:xfrm>
                <a:off x="1011758" y="168151"/>
                <a:ext cx="176213" cy="258763"/>
              </a:xfrm>
              <a:custGeom>
                <a:avLst/>
                <a:gdLst>
                  <a:gd name="T0" fmla="*/ 157 w 222"/>
                  <a:gd name="T1" fmla="*/ 325 h 325"/>
                  <a:gd name="T2" fmla="*/ 157 w 222"/>
                  <a:gd name="T3" fmla="*/ 78 h 325"/>
                  <a:gd name="T4" fmla="*/ 222 w 222"/>
                  <a:gd name="T5" fmla="*/ 78 h 325"/>
                  <a:gd name="T6" fmla="*/ 222 w 222"/>
                  <a:gd name="T7" fmla="*/ 0 h 325"/>
                  <a:gd name="T8" fmla="*/ 0 w 222"/>
                  <a:gd name="T9" fmla="*/ 0 h 325"/>
                  <a:gd name="T10" fmla="*/ 0 w 222"/>
                  <a:gd name="T11" fmla="*/ 78 h 325"/>
                  <a:gd name="T12" fmla="*/ 66 w 222"/>
                  <a:gd name="T13" fmla="*/ 78 h 325"/>
                  <a:gd name="T14" fmla="*/ 66 w 222"/>
                  <a:gd name="T15" fmla="*/ 325 h 325"/>
                  <a:gd name="T16" fmla="*/ 66 w 222"/>
                  <a:gd name="T17" fmla="*/ 325 h 325"/>
                  <a:gd name="T18" fmla="*/ 157 w 222"/>
                  <a:gd name="T19"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2" h="325">
                    <a:moveTo>
                      <a:pt x="157" y="325"/>
                    </a:moveTo>
                    <a:lnTo>
                      <a:pt x="157" y="78"/>
                    </a:lnTo>
                    <a:lnTo>
                      <a:pt x="222" y="78"/>
                    </a:lnTo>
                    <a:lnTo>
                      <a:pt x="222" y="0"/>
                    </a:lnTo>
                    <a:lnTo>
                      <a:pt x="0" y="0"/>
                    </a:lnTo>
                    <a:lnTo>
                      <a:pt x="0" y="78"/>
                    </a:lnTo>
                    <a:lnTo>
                      <a:pt x="66" y="78"/>
                    </a:lnTo>
                    <a:lnTo>
                      <a:pt x="66" y="325"/>
                    </a:lnTo>
                    <a:lnTo>
                      <a:pt x="66" y="325"/>
                    </a:lnTo>
                    <a:lnTo>
                      <a:pt x="157" y="3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2" name="T1">
                <a:extLst>
                  <a:ext uri="{FF2B5EF4-FFF2-40B4-BE49-F238E27FC236}">
                    <a16:creationId xmlns:a16="http://schemas.microsoft.com/office/drawing/2014/main" id="{454A94AA-964C-4F59-A26F-67DFDB83E239}"/>
                  </a:ext>
                </a:extLst>
              </p:cNvPr>
              <p:cNvSpPr>
                <a:spLocks/>
              </p:cNvSpPr>
              <p:nvPr/>
            </p:nvSpPr>
            <p:spPr bwMode="auto">
              <a:xfrm>
                <a:off x="799033" y="168151"/>
                <a:ext cx="193675" cy="258763"/>
              </a:xfrm>
              <a:custGeom>
                <a:avLst/>
                <a:gdLst>
                  <a:gd name="T0" fmla="*/ 88 w 244"/>
                  <a:gd name="T1" fmla="*/ 78 h 325"/>
                  <a:gd name="T2" fmla="*/ 88 w 244"/>
                  <a:gd name="T3" fmla="*/ 325 h 325"/>
                  <a:gd name="T4" fmla="*/ 179 w 244"/>
                  <a:gd name="T5" fmla="*/ 325 h 325"/>
                  <a:gd name="T6" fmla="*/ 179 w 244"/>
                  <a:gd name="T7" fmla="*/ 78 h 325"/>
                  <a:gd name="T8" fmla="*/ 244 w 244"/>
                  <a:gd name="T9" fmla="*/ 78 h 325"/>
                  <a:gd name="T10" fmla="*/ 244 w 244"/>
                  <a:gd name="T11" fmla="*/ 0 h 325"/>
                  <a:gd name="T12" fmla="*/ 25 w 244"/>
                  <a:gd name="T13" fmla="*/ 0 h 325"/>
                  <a:gd name="T14" fmla="*/ 0 w 244"/>
                  <a:gd name="T15" fmla="*/ 78 h 325"/>
                  <a:gd name="T16" fmla="*/ 88 w 244"/>
                  <a:gd name="T17" fmla="*/ 78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4" h="325">
                    <a:moveTo>
                      <a:pt x="88" y="78"/>
                    </a:moveTo>
                    <a:lnTo>
                      <a:pt x="88" y="325"/>
                    </a:lnTo>
                    <a:lnTo>
                      <a:pt x="179" y="325"/>
                    </a:lnTo>
                    <a:lnTo>
                      <a:pt x="179" y="78"/>
                    </a:lnTo>
                    <a:lnTo>
                      <a:pt x="244" y="78"/>
                    </a:lnTo>
                    <a:lnTo>
                      <a:pt x="244" y="0"/>
                    </a:lnTo>
                    <a:lnTo>
                      <a:pt x="25" y="0"/>
                    </a:lnTo>
                    <a:lnTo>
                      <a:pt x="0" y="78"/>
                    </a:lnTo>
                    <a:lnTo>
                      <a:pt x="88" y="7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3" name="V">
                <a:extLst>
                  <a:ext uri="{FF2B5EF4-FFF2-40B4-BE49-F238E27FC236}">
                    <a16:creationId xmlns:a16="http://schemas.microsoft.com/office/drawing/2014/main" id="{054710AB-8642-4CFE-ABAF-57D35CC212BE}"/>
                  </a:ext>
                </a:extLst>
              </p:cNvPr>
              <p:cNvSpPr>
                <a:spLocks/>
              </p:cNvSpPr>
              <p:nvPr/>
            </p:nvSpPr>
            <p:spPr bwMode="auto">
              <a:xfrm>
                <a:off x="567258" y="168151"/>
                <a:ext cx="230188" cy="258763"/>
              </a:xfrm>
              <a:custGeom>
                <a:avLst/>
                <a:gdLst>
                  <a:gd name="T0" fmla="*/ 184 w 289"/>
                  <a:gd name="T1" fmla="*/ 325 h 325"/>
                  <a:gd name="T2" fmla="*/ 289 w 289"/>
                  <a:gd name="T3" fmla="*/ 0 h 325"/>
                  <a:gd name="T4" fmla="*/ 197 w 289"/>
                  <a:gd name="T5" fmla="*/ 0 h 325"/>
                  <a:gd name="T6" fmla="*/ 143 w 289"/>
                  <a:gd name="T7" fmla="*/ 167 h 325"/>
                  <a:gd name="T8" fmla="*/ 135 w 289"/>
                  <a:gd name="T9" fmla="*/ 191 h 325"/>
                  <a:gd name="T10" fmla="*/ 135 w 289"/>
                  <a:gd name="T11" fmla="*/ 191 h 325"/>
                  <a:gd name="T12" fmla="*/ 135 w 289"/>
                  <a:gd name="T13" fmla="*/ 191 h 325"/>
                  <a:gd name="T14" fmla="*/ 135 w 289"/>
                  <a:gd name="T15" fmla="*/ 191 h 325"/>
                  <a:gd name="T16" fmla="*/ 135 w 289"/>
                  <a:gd name="T17" fmla="*/ 191 h 325"/>
                  <a:gd name="T18" fmla="*/ 135 w 289"/>
                  <a:gd name="T19" fmla="*/ 191 h 325"/>
                  <a:gd name="T20" fmla="*/ 135 w 289"/>
                  <a:gd name="T21" fmla="*/ 191 h 325"/>
                  <a:gd name="T22" fmla="*/ 128 w 289"/>
                  <a:gd name="T23" fmla="*/ 167 h 325"/>
                  <a:gd name="T24" fmla="*/ 91 w 289"/>
                  <a:gd name="T25" fmla="*/ 60 h 325"/>
                  <a:gd name="T26" fmla="*/ 0 w 289"/>
                  <a:gd name="T27" fmla="*/ 60 h 325"/>
                  <a:gd name="T28" fmla="*/ 90 w 289"/>
                  <a:gd name="T29" fmla="*/ 325 h 325"/>
                  <a:gd name="T30" fmla="*/ 184 w 289"/>
                  <a:gd name="T31"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9" h="325">
                    <a:moveTo>
                      <a:pt x="184" y="325"/>
                    </a:moveTo>
                    <a:lnTo>
                      <a:pt x="289" y="0"/>
                    </a:lnTo>
                    <a:lnTo>
                      <a:pt x="197" y="0"/>
                    </a:lnTo>
                    <a:lnTo>
                      <a:pt x="143" y="167"/>
                    </a:lnTo>
                    <a:lnTo>
                      <a:pt x="135" y="191"/>
                    </a:lnTo>
                    <a:lnTo>
                      <a:pt x="135" y="191"/>
                    </a:lnTo>
                    <a:lnTo>
                      <a:pt x="135" y="191"/>
                    </a:lnTo>
                    <a:lnTo>
                      <a:pt x="135" y="191"/>
                    </a:lnTo>
                    <a:lnTo>
                      <a:pt x="135" y="191"/>
                    </a:lnTo>
                    <a:lnTo>
                      <a:pt x="135" y="191"/>
                    </a:lnTo>
                    <a:lnTo>
                      <a:pt x="135" y="191"/>
                    </a:lnTo>
                    <a:lnTo>
                      <a:pt x="128" y="167"/>
                    </a:lnTo>
                    <a:lnTo>
                      <a:pt x="91" y="60"/>
                    </a:lnTo>
                    <a:lnTo>
                      <a:pt x="0" y="60"/>
                    </a:lnTo>
                    <a:lnTo>
                      <a:pt x="90" y="325"/>
                    </a:lnTo>
                    <a:lnTo>
                      <a:pt x="184" y="3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nvGrpSpPr>
            <p:cNvPr id="25" name="_VTT_logo_102019_09_orange_on_white" hidden="1">
              <a:extLst>
                <a:ext uri="{FF2B5EF4-FFF2-40B4-BE49-F238E27FC236}">
                  <a16:creationId xmlns:a16="http://schemas.microsoft.com/office/drawing/2014/main" id="{1BF79268-3243-4866-806D-6DD75716890D}"/>
                </a:ext>
              </a:extLst>
            </p:cNvPr>
            <p:cNvGrpSpPr/>
            <p:nvPr/>
          </p:nvGrpSpPr>
          <p:grpSpPr>
            <a:xfrm>
              <a:off x="7909204" y="1770762"/>
              <a:ext cx="971550" cy="655638"/>
              <a:chOff x="379933" y="-15999"/>
              <a:chExt cx="971550" cy="655638"/>
            </a:xfrm>
          </p:grpSpPr>
          <p:sp>
            <p:nvSpPr>
              <p:cNvPr id="26" name="Box">
                <a:extLst>
                  <a:ext uri="{FF2B5EF4-FFF2-40B4-BE49-F238E27FC236}">
                    <a16:creationId xmlns:a16="http://schemas.microsoft.com/office/drawing/2014/main" id="{D7E3A7C8-A27F-495F-8448-FB07DB8F7E54}"/>
                  </a:ext>
                </a:extLst>
              </p:cNvPr>
              <p:cNvSpPr>
                <a:spLocks noChangeArrowheads="1"/>
              </p:cNvSpPr>
              <p:nvPr/>
            </p:nvSpPr>
            <p:spPr bwMode="auto">
              <a:xfrm>
                <a:off x="379933" y="-15999"/>
                <a:ext cx="971550" cy="6556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7" name="T2">
                <a:extLst>
                  <a:ext uri="{FF2B5EF4-FFF2-40B4-BE49-F238E27FC236}">
                    <a16:creationId xmlns:a16="http://schemas.microsoft.com/office/drawing/2014/main" id="{26085335-A298-4AF8-961A-70AFEFCD4FFB}"/>
                  </a:ext>
                </a:extLst>
              </p:cNvPr>
              <p:cNvSpPr>
                <a:spLocks/>
              </p:cNvSpPr>
              <p:nvPr/>
            </p:nvSpPr>
            <p:spPr bwMode="auto">
              <a:xfrm>
                <a:off x="1011758" y="168151"/>
                <a:ext cx="176213" cy="258763"/>
              </a:xfrm>
              <a:custGeom>
                <a:avLst/>
                <a:gdLst>
                  <a:gd name="T0" fmla="*/ 157 w 222"/>
                  <a:gd name="T1" fmla="*/ 325 h 325"/>
                  <a:gd name="T2" fmla="*/ 157 w 222"/>
                  <a:gd name="T3" fmla="*/ 78 h 325"/>
                  <a:gd name="T4" fmla="*/ 222 w 222"/>
                  <a:gd name="T5" fmla="*/ 78 h 325"/>
                  <a:gd name="T6" fmla="*/ 222 w 222"/>
                  <a:gd name="T7" fmla="*/ 0 h 325"/>
                  <a:gd name="T8" fmla="*/ 0 w 222"/>
                  <a:gd name="T9" fmla="*/ 0 h 325"/>
                  <a:gd name="T10" fmla="*/ 0 w 222"/>
                  <a:gd name="T11" fmla="*/ 78 h 325"/>
                  <a:gd name="T12" fmla="*/ 66 w 222"/>
                  <a:gd name="T13" fmla="*/ 78 h 325"/>
                  <a:gd name="T14" fmla="*/ 66 w 222"/>
                  <a:gd name="T15" fmla="*/ 325 h 325"/>
                  <a:gd name="T16" fmla="*/ 66 w 222"/>
                  <a:gd name="T17" fmla="*/ 325 h 325"/>
                  <a:gd name="T18" fmla="*/ 157 w 222"/>
                  <a:gd name="T19"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2" h="325">
                    <a:moveTo>
                      <a:pt x="157" y="325"/>
                    </a:moveTo>
                    <a:lnTo>
                      <a:pt x="157" y="78"/>
                    </a:lnTo>
                    <a:lnTo>
                      <a:pt x="222" y="78"/>
                    </a:lnTo>
                    <a:lnTo>
                      <a:pt x="222" y="0"/>
                    </a:lnTo>
                    <a:lnTo>
                      <a:pt x="0" y="0"/>
                    </a:lnTo>
                    <a:lnTo>
                      <a:pt x="0" y="78"/>
                    </a:lnTo>
                    <a:lnTo>
                      <a:pt x="66" y="78"/>
                    </a:lnTo>
                    <a:lnTo>
                      <a:pt x="66" y="325"/>
                    </a:lnTo>
                    <a:lnTo>
                      <a:pt x="66" y="325"/>
                    </a:lnTo>
                    <a:lnTo>
                      <a:pt x="157" y="325"/>
                    </a:lnTo>
                    <a:close/>
                  </a:path>
                </a:pathLst>
              </a:custGeom>
              <a:solidFill>
                <a:srgbClr val="F06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8" name="T1">
                <a:extLst>
                  <a:ext uri="{FF2B5EF4-FFF2-40B4-BE49-F238E27FC236}">
                    <a16:creationId xmlns:a16="http://schemas.microsoft.com/office/drawing/2014/main" id="{CB02BD5F-2803-4C44-AF48-342472FC098F}"/>
                  </a:ext>
                </a:extLst>
              </p:cNvPr>
              <p:cNvSpPr>
                <a:spLocks/>
              </p:cNvSpPr>
              <p:nvPr/>
            </p:nvSpPr>
            <p:spPr bwMode="auto">
              <a:xfrm>
                <a:off x="799033" y="168151"/>
                <a:ext cx="193675" cy="258763"/>
              </a:xfrm>
              <a:custGeom>
                <a:avLst/>
                <a:gdLst>
                  <a:gd name="T0" fmla="*/ 88 w 244"/>
                  <a:gd name="T1" fmla="*/ 78 h 325"/>
                  <a:gd name="T2" fmla="*/ 88 w 244"/>
                  <a:gd name="T3" fmla="*/ 325 h 325"/>
                  <a:gd name="T4" fmla="*/ 179 w 244"/>
                  <a:gd name="T5" fmla="*/ 325 h 325"/>
                  <a:gd name="T6" fmla="*/ 179 w 244"/>
                  <a:gd name="T7" fmla="*/ 78 h 325"/>
                  <a:gd name="T8" fmla="*/ 244 w 244"/>
                  <a:gd name="T9" fmla="*/ 78 h 325"/>
                  <a:gd name="T10" fmla="*/ 244 w 244"/>
                  <a:gd name="T11" fmla="*/ 0 h 325"/>
                  <a:gd name="T12" fmla="*/ 25 w 244"/>
                  <a:gd name="T13" fmla="*/ 0 h 325"/>
                  <a:gd name="T14" fmla="*/ 0 w 244"/>
                  <a:gd name="T15" fmla="*/ 78 h 325"/>
                  <a:gd name="T16" fmla="*/ 88 w 244"/>
                  <a:gd name="T17" fmla="*/ 78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4" h="325">
                    <a:moveTo>
                      <a:pt x="88" y="78"/>
                    </a:moveTo>
                    <a:lnTo>
                      <a:pt x="88" y="325"/>
                    </a:lnTo>
                    <a:lnTo>
                      <a:pt x="179" y="325"/>
                    </a:lnTo>
                    <a:lnTo>
                      <a:pt x="179" y="78"/>
                    </a:lnTo>
                    <a:lnTo>
                      <a:pt x="244" y="78"/>
                    </a:lnTo>
                    <a:lnTo>
                      <a:pt x="244" y="0"/>
                    </a:lnTo>
                    <a:lnTo>
                      <a:pt x="25" y="0"/>
                    </a:lnTo>
                    <a:lnTo>
                      <a:pt x="0" y="78"/>
                    </a:lnTo>
                    <a:lnTo>
                      <a:pt x="88" y="78"/>
                    </a:lnTo>
                    <a:close/>
                  </a:path>
                </a:pathLst>
              </a:custGeom>
              <a:solidFill>
                <a:srgbClr val="F06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9" name="V">
                <a:extLst>
                  <a:ext uri="{FF2B5EF4-FFF2-40B4-BE49-F238E27FC236}">
                    <a16:creationId xmlns:a16="http://schemas.microsoft.com/office/drawing/2014/main" id="{5C7FCEF8-1D1A-499B-BE37-AFFA9486AEA7}"/>
                  </a:ext>
                </a:extLst>
              </p:cNvPr>
              <p:cNvSpPr>
                <a:spLocks/>
              </p:cNvSpPr>
              <p:nvPr/>
            </p:nvSpPr>
            <p:spPr bwMode="auto">
              <a:xfrm>
                <a:off x="567258" y="168151"/>
                <a:ext cx="230188" cy="258763"/>
              </a:xfrm>
              <a:custGeom>
                <a:avLst/>
                <a:gdLst>
                  <a:gd name="T0" fmla="*/ 184 w 289"/>
                  <a:gd name="T1" fmla="*/ 325 h 325"/>
                  <a:gd name="T2" fmla="*/ 289 w 289"/>
                  <a:gd name="T3" fmla="*/ 0 h 325"/>
                  <a:gd name="T4" fmla="*/ 197 w 289"/>
                  <a:gd name="T5" fmla="*/ 0 h 325"/>
                  <a:gd name="T6" fmla="*/ 143 w 289"/>
                  <a:gd name="T7" fmla="*/ 167 h 325"/>
                  <a:gd name="T8" fmla="*/ 135 w 289"/>
                  <a:gd name="T9" fmla="*/ 191 h 325"/>
                  <a:gd name="T10" fmla="*/ 135 w 289"/>
                  <a:gd name="T11" fmla="*/ 191 h 325"/>
                  <a:gd name="T12" fmla="*/ 135 w 289"/>
                  <a:gd name="T13" fmla="*/ 191 h 325"/>
                  <a:gd name="T14" fmla="*/ 135 w 289"/>
                  <a:gd name="T15" fmla="*/ 191 h 325"/>
                  <a:gd name="T16" fmla="*/ 135 w 289"/>
                  <a:gd name="T17" fmla="*/ 191 h 325"/>
                  <a:gd name="T18" fmla="*/ 135 w 289"/>
                  <a:gd name="T19" fmla="*/ 191 h 325"/>
                  <a:gd name="T20" fmla="*/ 135 w 289"/>
                  <a:gd name="T21" fmla="*/ 191 h 325"/>
                  <a:gd name="T22" fmla="*/ 128 w 289"/>
                  <a:gd name="T23" fmla="*/ 167 h 325"/>
                  <a:gd name="T24" fmla="*/ 91 w 289"/>
                  <a:gd name="T25" fmla="*/ 60 h 325"/>
                  <a:gd name="T26" fmla="*/ 0 w 289"/>
                  <a:gd name="T27" fmla="*/ 60 h 325"/>
                  <a:gd name="T28" fmla="*/ 90 w 289"/>
                  <a:gd name="T29" fmla="*/ 325 h 325"/>
                  <a:gd name="T30" fmla="*/ 184 w 289"/>
                  <a:gd name="T31"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9" h="325">
                    <a:moveTo>
                      <a:pt x="184" y="325"/>
                    </a:moveTo>
                    <a:lnTo>
                      <a:pt x="289" y="0"/>
                    </a:lnTo>
                    <a:lnTo>
                      <a:pt x="197" y="0"/>
                    </a:lnTo>
                    <a:lnTo>
                      <a:pt x="143" y="167"/>
                    </a:lnTo>
                    <a:lnTo>
                      <a:pt x="135" y="191"/>
                    </a:lnTo>
                    <a:lnTo>
                      <a:pt x="135" y="191"/>
                    </a:lnTo>
                    <a:lnTo>
                      <a:pt x="135" y="191"/>
                    </a:lnTo>
                    <a:lnTo>
                      <a:pt x="135" y="191"/>
                    </a:lnTo>
                    <a:lnTo>
                      <a:pt x="135" y="191"/>
                    </a:lnTo>
                    <a:lnTo>
                      <a:pt x="135" y="191"/>
                    </a:lnTo>
                    <a:lnTo>
                      <a:pt x="135" y="191"/>
                    </a:lnTo>
                    <a:lnTo>
                      <a:pt x="128" y="167"/>
                    </a:lnTo>
                    <a:lnTo>
                      <a:pt x="91" y="60"/>
                    </a:lnTo>
                    <a:lnTo>
                      <a:pt x="0" y="60"/>
                    </a:lnTo>
                    <a:lnTo>
                      <a:pt x="90" y="325"/>
                    </a:lnTo>
                    <a:lnTo>
                      <a:pt x="184" y="325"/>
                    </a:lnTo>
                    <a:close/>
                  </a:path>
                </a:pathLst>
              </a:custGeom>
              <a:solidFill>
                <a:srgbClr val="F06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spTree>
    <p:extLst>
      <p:ext uri="{BB962C8B-B14F-4D97-AF65-F5344CB8AC3E}">
        <p14:creationId xmlns:p14="http://schemas.microsoft.com/office/powerpoint/2010/main" val="2627267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VTT 2020 Starter Leaves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B3AD41-7055-4805-B84E-52A3DD32E0DB}"/>
              </a:ext>
            </a:extLst>
          </p:cNvPr>
          <p:cNvSpPr>
            <a:spLocks noGrp="1"/>
          </p:cNvSpPr>
          <p:nvPr>
            <p:ph type="title"/>
          </p:nvPr>
        </p:nvSpPr>
        <p:spPr>
          <a:xfrm>
            <a:off x="6527999" y="2423997"/>
            <a:ext cx="5355208" cy="2640000"/>
          </a:xfrm>
        </p:spPr>
        <p:txBody>
          <a:bodyPr bIns="360000" anchor="b" anchorCtr="0"/>
          <a:lstStyle>
            <a:lvl1pPr>
              <a:defRPr sz="4000">
                <a:solidFill>
                  <a:srgbClr val="000000"/>
                </a:solidFill>
              </a:defRPr>
            </a:lvl1pPr>
          </a:lstStyle>
          <a:p>
            <a:r>
              <a:rPr lang="en-US" noProof="0"/>
              <a:t>Click to edit Master title style</a:t>
            </a:r>
            <a:endParaRPr lang="en-GB" noProof="0"/>
          </a:p>
        </p:txBody>
      </p:sp>
      <p:sp>
        <p:nvSpPr>
          <p:cNvPr id="3" name="Date Placeholder 2">
            <a:extLst>
              <a:ext uri="{FF2B5EF4-FFF2-40B4-BE49-F238E27FC236}">
                <a16:creationId xmlns:a16="http://schemas.microsoft.com/office/drawing/2014/main" id="{55B5CA45-51C8-41AD-A83C-9C91FCE3E21A}"/>
              </a:ext>
            </a:extLst>
          </p:cNvPr>
          <p:cNvSpPr>
            <a:spLocks noGrp="1"/>
          </p:cNvSpPr>
          <p:nvPr>
            <p:ph type="dt" sz="half" idx="10"/>
          </p:nvPr>
        </p:nvSpPr>
        <p:spPr>
          <a:xfrm>
            <a:off x="6528000" y="5152603"/>
            <a:ext cx="960000" cy="378000"/>
          </a:xfrm>
        </p:spPr>
        <p:txBody>
          <a:bodyPr/>
          <a:lstStyle>
            <a:lvl1pPr>
              <a:defRPr b="1">
                <a:solidFill>
                  <a:srgbClr val="000000"/>
                </a:solidFill>
              </a:defRPr>
            </a:lvl1pPr>
          </a:lstStyle>
          <a:p>
            <a:fld id="{9D043EF3-7F37-485D-AD45-933C9831B24D}" type="datetime1">
              <a:rPr lang="en-GB" smtClean="0"/>
              <a:t>08/10/2025</a:t>
            </a:fld>
            <a:endParaRPr lang="en-GB"/>
          </a:p>
        </p:txBody>
      </p:sp>
      <p:sp>
        <p:nvSpPr>
          <p:cNvPr id="4" name="Footer Placeholder 3">
            <a:extLst>
              <a:ext uri="{FF2B5EF4-FFF2-40B4-BE49-F238E27FC236}">
                <a16:creationId xmlns:a16="http://schemas.microsoft.com/office/drawing/2014/main" id="{401F3AE7-5732-43E3-9ED8-7E460F8E52B8}"/>
              </a:ext>
            </a:extLst>
          </p:cNvPr>
          <p:cNvSpPr>
            <a:spLocks noGrp="1"/>
          </p:cNvSpPr>
          <p:nvPr>
            <p:ph type="ftr" sz="quarter" idx="11"/>
          </p:nvPr>
        </p:nvSpPr>
        <p:spPr>
          <a:xfrm>
            <a:off x="7488001" y="5152603"/>
            <a:ext cx="4388455" cy="384000"/>
          </a:xfrm>
        </p:spPr>
        <p:txBody>
          <a:bodyPr/>
          <a:lstStyle>
            <a:lvl1pPr algn="l">
              <a:defRPr>
                <a:solidFill>
                  <a:srgbClr val="000000"/>
                </a:solidFill>
              </a:defRPr>
            </a:lvl1pPr>
          </a:lstStyle>
          <a:p>
            <a:r>
              <a:rPr lang="en-GB"/>
              <a:t>VTT – beyond the obvious</a:t>
            </a:r>
          </a:p>
        </p:txBody>
      </p:sp>
    </p:spTree>
    <p:extLst>
      <p:ext uri="{BB962C8B-B14F-4D97-AF65-F5344CB8AC3E}">
        <p14:creationId xmlns:p14="http://schemas.microsoft.com/office/powerpoint/2010/main" val="446595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VTT 2018 Title on whit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70613" y="1715906"/>
            <a:ext cx="8534400" cy="3473933"/>
          </a:xfrm>
        </p:spPr>
        <p:txBody>
          <a:bodyPr anchor="t" anchorCtr="0"/>
          <a:lstStyle>
            <a:lvl1pPr algn="l">
              <a:lnSpc>
                <a:spcPct val="90000"/>
              </a:lnSpc>
              <a:defRPr sz="5120" b="1" i="0" spc="0" baseline="0">
                <a:solidFill>
                  <a:srgbClr val="E55F00"/>
                </a:solidFill>
                <a:latin typeface="Arial" charset="0"/>
                <a:ea typeface="Arial" charset="0"/>
                <a:cs typeface="Arial" charset="0"/>
              </a:defRPr>
            </a:lvl1pPr>
          </a:lstStyle>
          <a:p>
            <a:r>
              <a:rPr lang="en-GB" noProof="0"/>
              <a:t>Click to add short VTT headline.</a:t>
            </a:r>
          </a:p>
        </p:txBody>
      </p:sp>
      <p:grpSp>
        <p:nvGrpSpPr>
          <p:cNvPr id="9" name="Group 8"/>
          <p:cNvGrpSpPr/>
          <p:nvPr userDrawn="1"/>
        </p:nvGrpSpPr>
        <p:grpSpPr>
          <a:xfrm>
            <a:off x="11178812" y="-33"/>
            <a:ext cx="1012800" cy="681600"/>
            <a:chOff x="7701860" y="1286929"/>
            <a:chExt cx="759600" cy="511200"/>
          </a:xfrm>
        </p:grpSpPr>
        <p:sp>
          <p:nvSpPr>
            <p:cNvPr id="10" name="Rectangle 9"/>
            <p:cNvSpPr/>
            <p:nvPr userDrawn="1"/>
          </p:nvSpPr>
          <p:spPr>
            <a:xfrm>
              <a:off x="7701860" y="1286929"/>
              <a:ext cx="759600" cy="5112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2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11" name="Picture 10"/>
            <p:cNvPicPr>
              <a:picLocks noChangeAspect="1"/>
            </p:cNvPicPr>
            <p:nvPr userDrawn="1"/>
          </p:nvPicPr>
          <p:blipFill>
            <a:blip r:embed="rId2"/>
            <a:stretch>
              <a:fillRect/>
            </a:stretch>
          </p:blipFill>
          <p:spPr>
            <a:xfrm>
              <a:off x="7853694" y="1439710"/>
              <a:ext cx="482600" cy="203200"/>
            </a:xfrm>
            <a:prstGeom prst="rect">
              <a:avLst/>
            </a:prstGeom>
          </p:spPr>
        </p:pic>
      </p:grpSp>
      <p:sp>
        <p:nvSpPr>
          <p:cNvPr id="12" name="Rectangle 11"/>
          <p:cNvSpPr/>
          <p:nvPr userDrawn="1"/>
        </p:nvSpPr>
        <p:spPr>
          <a:xfrm>
            <a:off x="11179200" y="1300"/>
            <a:ext cx="1012800" cy="6816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2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7" name="Date Placeholder 3"/>
          <p:cNvSpPr>
            <a:spLocks noGrp="1"/>
          </p:cNvSpPr>
          <p:nvPr>
            <p:ph type="dt" sz="half" idx="10"/>
          </p:nvPr>
        </p:nvSpPr>
        <p:spPr>
          <a:xfrm>
            <a:off x="970616" y="6356352"/>
            <a:ext cx="858185" cy="365125"/>
          </a:xfrm>
        </p:spPr>
        <p:txBody>
          <a:bodyPr/>
          <a:lstStyle>
            <a:lvl1pPr>
              <a:defRPr b="1" i="0" spc="0">
                <a:solidFill>
                  <a:schemeClr val="accent3"/>
                </a:solidFill>
                <a:latin typeface="Arial" charset="0"/>
                <a:ea typeface="Arial" charset="0"/>
                <a:cs typeface="Arial" charset="0"/>
              </a:defRPr>
            </a:lvl1pPr>
          </a:lstStyle>
          <a:p>
            <a:pPr defTabSz="457127"/>
            <a:fld id="{E28F84A4-0822-4709-BB76-251B05DAEE86}" type="datetime1">
              <a:rPr lang="en-GB" smtClean="0">
                <a:solidFill>
                  <a:srgbClr val="005794"/>
                </a:solidFill>
              </a:rPr>
              <a:pPr defTabSz="457127"/>
              <a:t>08/10/2025</a:t>
            </a:fld>
            <a:endParaRPr lang="en-GB">
              <a:solidFill>
                <a:srgbClr val="005794"/>
              </a:solidFill>
            </a:endParaRPr>
          </a:p>
        </p:txBody>
      </p:sp>
      <p:sp>
        <p:nvSpPr>
          <p:cNvPr id="21" name="Footer Placeholder 4"/>
          <p:cNvSpPr>
            <a:spLocks noGrp="1"/>
          </p:cNvSpPr>
          <p:nvPr>
            <p:ph type="ftr" sz="quarter" idx="11"/>
          </p:nvPr>
        </p:nvSpPr>
        <p:spPr>
          <a:xfrm>
            <a:off x="1833218" y="6356352"/>
            <a:ext cx="2367721" cy="365125"/>
          </a:xfrm>
        </p:spPr>
        <p:txBody>
          <a:bodyPr lIns="0"/>
          <a:lstStyle>
            <a:lvl1pPr algn="l">
              <a:defRPr b="1" i="0" spc="0">
                <a:solidFill>
                  <a:schemeClr val="accent3"/>
                </a:solidFill>
                <a:latin typeface="Arial" charset="0"/>
                <a:ea typeface="Arial" charset="0"/>
                <a:cs typeface="Arial" charset="0"/>
              </a:defRPr>
            </a:lvl1pPr>
          </a:lstStyle>
          <a:p>
            <a:pPr defTabSz="457127"/>
            <a:r>
              <a:rPr lang="en-GB">
                <a:solidFill>
                  <a:srgbClr val="005794"/>
                </a:solidFill>
              </a:rPr>
              <a:t>VTT – beyond the obvious</a:t>
            </a:r>
          </a:p>
        </p:txBody>
      </p:sp>
      <p:sp>
        <p:nvSpPr>
          <p:cNvPr id="23" name="Slide Number Placeholder 5"/>
          <p:cNvSpPr>
            <a:spLocks noGrp="1"/>
          </p:cNvSpPr>
          <p:nvPr>
            <p:ph type="sldNum" sz="quarter" idx="12"/>
          </p:nvPr>
        </p:nvSpPr>
        <p:spPr>
          <a:xfrm>
            <a:off x="11362393" y="6316596"/>
            <a:ext cx="553271" cy="365125"/>
          </a:xfrm>
        </p:spPr>
        <p:txBody>
          <a:bodyPr lIns="0"/>
          <a:lstStyle>
            <a:lvl1pPr algn="r">
              <a:defRPr b="1" i="0" spc="0">
                <a:solidFill>
                  <a:schemeClr val="accent3"/>
                </a:solidFill>
                <a:latin typeface="Arial" charset="0"/>
                <a:ea typeface="Arial" charset="0"/>
                <a:cs typeface="Arial" charset="0"/>
              </a:defRPr>
            </a:lvl1pPr>
          </a:lstStyle>
          <a:p>
            <a:pPr defTabSz="457127"/>
            <a:fld id="{B89A5CCE-AC13-A746-9A72-5D19050CC0B7}" type="slidenum">
              <a:rPr lang="en-GB" smtClean="0">
                <a:solidFill>
                  <a:srgbClr val="005794"/>
                </a:solidFill>
              </a:rPr>
              <a:pPr defTabSz="457127"/>
              <a:t>‹#›</a:t>
            </a:fld>
            <a:endParaRPr lang="en-GB">
              <a:solidFill>
                <a:srgbClr val="005794"/>
              </a:solidFill>
            </a:endParaRPr>
          </a:p>
        </p:txBody>
      </p:sp>
      <p:grpSp>
        <p:nvGrpSpPr>
          <p:cNvPr id="3" name="Group 4"/>
          <p:cNvGrpSpPr>
            <a:grpSpLocks noChangeAspect="1"/>
          </p:cNvGrpSpPr>
          <p:nvPr userDrawn="1"/>
        </p:nvGrpSpPr>
        <p:grpSpPr bwMode="auto">
          <a:xfrm>
            <a:off x="10894485" y="-10583"/>
            <a:ext cx="1308100" cy="886884"/>
            <a:chOff x="5147" y="-5"/>
            <a:chExt cx="618" cy="419"/>
          </a:xfrm>
        </p:grpSpPr>
        <p:sp>
          <p:nvSpPr>
            <p:cNvPr id="4" name="AutoShape 3"/>
            <p:cNvSpPr>
              <a:spLocks noChangeAspect="1" noChangeArrowheads="1" noTextEdit="1"/>
            </p:cNvSpPr>
            <p:nvPr userDrawn="1"/>
          </p:nvSpPr>
          <p:spPr bwMode="auto">
            <a:xfrm>
              <a:off x="5147" y="-5"/>
              <a:ext cx="618" cy="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srgbClr val="F06E00"/>
                </a:solidFill>
                <a:effectLst/>
                <a:uLnTx/>
                <a:uFillTx/>
                <a:latin typeface="Arial" panose="020B0604020202020204"/>
                <a:ea typeface="+mn-ea"/>
                <a:cs typeface="+mn-cs"/>
              </a:endParaRPr>
            </a:p>
          </p:txBody>
        </p:sp>
        <p:sp>
          <p:nvSpPr>
            <p:cNvPr id="5" name="Rectangle 5"/>
            <p:cNvSpPr>
              <a:spLocks noChangeArrowheads="1"/>
            </p:cNvSpPr>
            <p:nvPr userDrawn="1"/>
          </p:nvSpPr>
          <p:spPr bwMode="auto">
            <a:xfrm>
              <a:off x="5150" y="-2"/>
              <a:ext cx="612" cy="413"/>
            </a:xfrm>
            <a:prstGeom prst="rect">
              <a:avLst/>
            </a:prstGeom>
            <a:solidFill>
              <a:srgbClr val="E45F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srgbClr val="F06E00"/>
                </a:solidFill>
                <a:effectLst/>
                <a:uLnTx/>
                <a:uFillTx/>
                <a:latin typeface="Arial" panose="020B0604020202020204"/>
                <a:ea typeface="+mn-ea"/>
                <a:cs typeface="+mn-cs"/>
              </a:endParaRPr>
            </a:p>
          </p:txBody>
        </p:sp>
        <p:sp>
          <p:nvSpPr>
            <p:cNvPr id="6" name="Freeform 6"/>
            <p:cNvSpPr>
              <a:spLocks/>
            </p:cNvSpPr>
            <p:nvPr userDrawn="1"/>
          </p:nvSpPr>
          <p:spPr bwMode="auto">
            <a:xfrm>
              <a:off x="5548" y="114"/>
              <a:ext cx="111" cy="163"/>
            </a:xfrm>
            <a:custGeom>
              <a:avLst/>
              <a:gdLst>
                <a:gd name="T0" fmla="*/ 157 w 222"/>
                <a:gd name="T1" fmla="*/ 325 h 325"/>
                <a:gd name="T2" fmla="*/ 157 w 222"/>
                <a:gd name="T3" fmla="*/ 78 h 325"/>
                <a:gd name="T4" fmla="*/ 222 w 222"/>
                <a:gd name="T5" fmla="*/ 78 h 325"/>
                <a:gd name="T6" fmla="*/ 222 w 222"/>
                <a:gd name="T7" fmla="*/ 0 h 325"/>
                <a:gd name="T8" fmla="*/ 0 w 222"/>
                <a:gd name="T9" fmla="*/ 0 h 325"/>
                <a:gd name="T10" fmla="*/ 0 w 222"/>
                <a:gd name="T11" fmla="*/ 78 h 325"/>
                <a:gd name="T12" fmla="*/ 66 w 222"/>
                <a:gd name="T13" fmla="*/ 78 h 325"/>
                <a:gd name="T14" fmla="*/ 66 w 222"/>
                <a:gd name="T15" fmla="*/ 325 h 325"/>
                <a:gd name="T16" fmla="*/ 66 w 222"/>
                <a:gd name="T17" fmla="*/ 325 h 325"/>
                <a:gd name="T18" fmla="*/ 157 w 222"/>
                <a:gd name="T19"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2" h="325">
                  <a:moveTo>
                    <a:pt x="157" y="325"/>
                  </a:moveTo>
                  <a:lnTo>
                    <a:pt x="157" y="78"/>
                  </a:lnTo>
                  <a:lnTo>
                    <a:pt x="222" y="78"/>
                  </a:lnTo>
                  <a:lnTo>
                    <a:pt x="222" y="0"/>
                  </a:lnTo>
                  <a:lnTo>
                    <a:pt x="0" y="0"/>
                  </a:lnTo>
                  <a:lnTo>
                    <a:pt x="0" y="78"/>
                  </a:lnTo>
                  <a:lnTo>
                    <a:pt x="66" y="78"/>
                  </a:lnTo>
                  <a:lnTo>
                    <a:pt x="66" y="325"/>
                  </a:lnTo>
                  <a:lnTo>
                    <a:pt x="66" y="325"/>
                  </a:lnTo>
                  <a:lnTo>
                    <a:pt x="157" y="3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srgbClr val="F06E00"/>
                </a:solidFill>
                <a:effectLst/>
                <a:uLnTx/>
                <a:uFillTx/>
                <a:latin typeface="Arial" panose="020B0604020202020204"/>
                <a:ea typeface="+mn-ea"/>
                <a:cs typeface="+mn-cs"/>
              </a:endParaRPr>
            </a:p>
          </p:txBody>
        </p:sp>
        <p:sp>
          <p:nvSpPr>
            <p:cNvPr id="7" name="Freeform 7"/>
            <p:cNvSpPr>
              <a:spLocks/>
            </p:cNvSpPr>
            <p:nvPr userDrawn="1"/>
          </p:nvSpPr>
          <p:spPr bwMode="auto">
            <a:xfrm>
              <a:off x="5414" y="114"/>
              <a:ext cx="122" cy="163"/>
            </a:xfrm>
            <a:custGeom>
              <a:avLst/>
              <a:gdLst>
                <a:gd name="T0" fmla="*/ 88 w 244"/>
                <a:gd name="T1" fmla="*/ 78 h 325"/>
                <a:gd name="T2" fmla="*/ 88 w 244"/>
                <a:gd name="T3" fmla="*/ 325 h 325"/>
                <a:gd name="T4" fmla="*/ 179 w 244"/>
                <a:gd name="T5" fmla="*/ 325 h 325"/>
                <a:gd name="T6" fmla="*/ 179 w 244"/>
                <a:gd name="T7" fmla="*/ 78 h 325"/>
                <a:gd name="T8" fmla="*/ 244 w 244"/>
                <a:gd name="T9" fmla="*/ 78 h 325"/>
                <a:gd name="T10" fmla="*/ 244 w 244"/>
                <a:gd name="T11" fmla="*/ 0 h 325"/>
                <a:gd name="T12" fmla="*/ 25 w 244"/>
                <a:gd name="T13" fmla="*/ 0 h 325"/>
                <a:gd name="T14" fmla="*/ 0 w 244"/>
                <a:gd name="T15" fmla="*/ 78 h 325"/>
                <a:gd name="T16" fmla="*/ 88 w 244"/>
                <a:gd name="T17" fmla="*/ 78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4" h="325">
                  <a:moveTo>
                    <a:pt x="88" y="78"/>
                  </a:moveTo>
                  <a:lnTo>
                    <a:pt x="88" y="325"/>
                  </a:lnTo>
                  <a:lnTo>
                    <a:pt x="179" y="325"/>
                  </a:lnTo>
                  <a:lnTo>
                    <a:pt x="179" y="78"/>
                  </a:lnTo>
                  <a:lnTo>
                    <a:pt x="244" y="78"/>
                  </a:lnTo>
                  <a:lnTo>
                    <a:pt x="244" y="0"/>
                  </a:lnTo>
                  <a:lnTo>
                    <a:pt x="25" y="0"/>
                  </a:lnTo>
                  <a:lnTo>
                    <a:pt x="0" y="78"/>
                  </a:lnTo>
                  <a:lnTo>
                    <a:pt x="88" y="7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srgbClr val="F06E00"/>
                </a:solidFill>
                <a:effectLst/>
                <a:uLnTx/>
                <a:uFillTx/>
                <a:latin typeface="Arial" panose="020B0604020202020204"/>
                <a:ea typeface="+mn-ea"/>
                <a:cs typeface="+mn-cs"/>
              </a:endParaRPr>
            </a:p>
          </p:txBody>
        </p:sp>
        <p:sp>
          <p:nvSpPr>
            <p:cNvPr id="8" name="Freeform 8"/>
            <p:cNvSpPr>
              <a:spLocks/>
            </p:cNvSpPr>
            <p:nvPr userDrawn="1"/>
          </p:nvSpPr>
          <p:spPr bwMode="auto">
            <a:xfrm>
              <a:off x="5268" y="114"/>
              <a:ext cx="145" cy="163"/>
            </a:xfrm>
            <a:custGeom>
              <a:avLst/>
              <a:gdLst>
                <a:gd name="T0" fmla="*/ 184 w 289"/>
                <a:gd name="T1" fmla="*/ 325 h 325"/>
                <a:gd name="T2" fmla="*/ 289 w 289"/>
                <a:gd name="T3" fmla="*/ 0 h 325"/>
                <a:gd name="T4" fmla="*/ 197 w 289"/>
                <a:gd name="T5" fmla="*/ 0 h 325"/>
                <a:gd name="T6" fmla="*/ 143 w 289"/>
                <a:gd name="T7" fmla="*/ 167 h 325"/>
                <a:gd name="T8" fmla="*/ 135 w 289"/>
                <a:gd name="T9" fmla="*/ 191 h 325"/>
                <a:gd name="T10" fmla="*/ 135 w 289"/>
                <a:gd name="T11" fmla="*/ 191 h 325"/>
                <a:gd name="T12" fmla="*/ 135 w 289"/>
                <a:gd name="T13" fmla="*/ 191 h 325"/>
                <a:gd name="T14" fmla="*/ 135 w 289"/>
                <a:gd name="T15" fmla="*/ 191 h 325"/>
                <a:gd name="T16" fmla="*/ 135 w 289"/>
                <a:gd name="T17" fmla="*/ 191 h 325"/>
                <a:gd name="T18" fmla="*/ 135 w 289"/>
                <a:gd name="T19" fmla="*/ 191 h 325"/>
                <a:gd name="T20" fmla="*/ 135 w 289"/>
                <a:gd name="T21" fmla="*/ 191 h 325"/>
                <a:gd name="T22" fmla="*/ 128 w 289"/>
                <a:gd name="T23" fmla="*/ 167 h 325"/>
                <a:gd name="T24" fmla="*/ 91 w 289"/>
                <a:gd name="T25" fmla="*/ 60 h 325"/>
                <a:gd name="T26" fmla="*/ 0 w 289"/>
                <a:gd name="T27" fmla="*/ 60 h 325"/>
                <a:gd name="T28" fmla="*/ 90 w 289"/>
                <a:gd name="T29" fmla="*/ 325 h 325"/>
                <a:gd name="T30" fmla="*/ 184 w 289"/>
                <a:gd name="T31"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9" h="325">
                  <a:moveTo>
                    <a:pt x="184" y="325"/>
                  </a:moveTo>
                  <a:lnTo>
                    <a:pt x="289" y="0"/>
                  </a:lnTo>
                  <a:lnTo>
                    <a:pt x="197" y="0"/>
                  </a:lnTo>
                  <a:lnTo>
                    <a:pt x="143" y="167"/>
                  </a:lnTo>
                  <a:lnTo>
                    <a:pt x="135" y="191"/>
                  </a:lnTo>
                  <a:lnTo>
                    <a:pt x="135" y="191"/>
                  </a:lnTo>
                  <a:lnTo>
                    <a:pt x="135" y="191"/>
                  </a:lnTo>
                  <a:lnTo>
                    <a:pt x="135" y="191"/>
                  </a:lnTo>
                  <a:lnTo>
                    <a:pt x="135" y="191"/>
                  </a:lnTo>
                  <a:lnTo>
                    <a:pt x="135" y="191"/>
                  </a:lnTo>
                  <a:lnTo>
                    <a:pt x="135" y="191"/>
                  </a:lnTo>
                  <a:lnTo>
                    <a:pt x="128" y="167"/>
                  </a:lnTo>
                  <a:lnTo>
                    <a:pt x="91" y="60"/>
                  </a:lnTo>
                  <a:lnTo>
                    <a:pt x="0" y="60"/>
                  </a:lnTo>
                  <a:lnTo>
                    <a:pt x="90" y="325"/>
                  </a:lnTo>
                  <a:lnTo>
                    <a:pt x="184" y="3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srgbClr val="F06E00"/>
                </a:solidFill>
                <a:effectLst/>
                <a:uLnTx/>
                <a:uFillTx/>
                <a:latin typeface="Arial" panose="020B0604020202020204"/>
                <a:ea typeface="+mn-ea"/>
                <a:cs typeface="+mn-cs"/>
              </a:endParaRPr>
            </a:p>
          </p:txBody>
        </p:sp>
      </p:grpSp>
    </p:spTree>
    <p:extLst>
      <p:ext uri="{BB962C8B-B14F-4D97-AF65-F5344CB8AC3E}">
        <p14:creationId xmlns:p14="http://schemas.microsoft.com/office/powerpoint/2010/main" val="1897832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wo fields with Header plus emphasis">
    <p:spTree>
      <p:nvGrpSpPr>
        <p:cNvPr id="1" name=""/>
        <p:cNvGrpSpPr/>
        <p:nvPr/>
      </p:nvGrpSpPr>
      <p:grpSpPr>
        <a:xfrm>
          <a:off x="0" y="0"/>
          <a:ext cx="0" cy="0"/>
          <a:chOff x="0" y="0"/>
          <a:chExt cx="0" cy="0"/>
        </a:xfrm>
      </p:grpSpPr>
      <p:sp>
        <p:nvSpPr>
          <p:cNvPr id="5" name="Obdélník 4"/>
          <p:cNvSpPr/>
          <p:nvPr userDrawn="1"/>
        </p:nvSpPr>
        <p:spPr>
          <a:xfrm>
            <a:off x="6078789" y="1437925"/>
            <a:ext cx="5040000" cy="4413600"/>
          </a:xfrm>
          <a:prstGeom prst="rect">
            <a:avLst/>
          </a:prstGeom>
          <a:solidFill>
            <a:srgbClr val="1B98E0"/>
          </a:solidFill>
        </p:spPr>
        <p:txBody>
          <a:bodyPr wrap="square" rtlCol="0" anchor="ctr">
            <a:spAutoFit/>
          </a:bodyPr>
          <a:lstStyle/>
          <a:p>
            <a:pPr algn="ctr">
              <a:lnSpc>
                <a:spcPts val="2160"/>
              </a:lnSpc>
            </a:pPr>
            <a:endParaRPr lang="cs-CZ" sz="1800" b="1" dirty="0">
              <a:solidFill>
                <a:srgbClr val="007198"/>
              </a:solidFill>
              <a:latin typeface="Arial" panose="020B0604020202020204" pitchFamily="34" charset="0"/>
            </a:endParaRPr>
          </a:p>
        </p:txBody>
      </p:sp>
      <p:sp>
        <p:nvSpPr>
          <p:cNvPr id="7" name="Nadpis 1">
            <a:extLst>
              <a:ext uri="{FF2B5EF4-FFF2-40B4-BE49-F238E27FC236}">
                <a16:creationId xmlns:a16="http://schemas.microsoft.com/office/drawing/2014/main" id="{BC75228C-E93E-4D79-996D-E81437768A18}"/>
              </a:ext>
            </a:extLst>
          </p:cNvPr>
          <p:cNvSpPr>
            <a:spLocks noGrp="1"/>
          </p:cNvSpPr>
          <p:nvPr>
            <p:ph type="title" hasCustomPrompt="1"/>
          </p:nvPr>
        </p:nvSpPr>
        <p:spPr>
          <a:xfrm>
            <a:off x="743715" y="546265"/>
            <a:ext cx="10375074" cy="708377"/>
          </a:xfrm>
        </p:spPr>
        <p:txBody>
          <a:bodyPr anchor="t">
            <a:normAutofit/>
          </a:bodyPr>
          <a:lstStyle>
            <a:lvl1pPr>
              <a:defRPr sz="3100">
                <a:solidFill>
                  <a:srgbClr val="232A4D"/>
                </a:solidFill>
              </a:defRPr>
            </a:lvl1pPr>
          </a:lstStyle>
          <a:p>
            <a:r>
              <a:rPr lang="cs-CZ" dirty="0" err="1"/>
              <a:t>Slide</a:t>
            </a:r>
            <a:r>
              <a:rPr lang="cs-CZ" dirty="0"/>
              <a:t> </a:t>
            </a:r>
            <a:r>
              <a:rPr lang="cs-CZ" dirty="0" err="1"/>
              <a:t>title</a:t>
            </a:r>
            <a:endParaRPr lang="cs-CZ" dirty="0"/>
          </a:p>
        </p:txBody>
      </p:sp>
      <p:sp>
        <p:nvSpPr>
          <p:cNvPr id="9" name="Zástupný symbol pro číslo snímku 8">
            <a:extLst>
              <a:ext uri="{FF2B5EF4-FFF2-40B4-BE49-F238E27FC236}">
                <a16:creationId xmlns:a16="http://schemas.microsoft.com/office/drawing/2014/main" id="{3C3DCA8B-486A-4BF8-A9D1-F4B1F3EACB4D}"/>
              </a:ext>
            </a:extLst>
          </p:cNvPr>
          <p:cNvSpPr>
            <a:spLocks noGrp="1"/>
          </p:cNvSpPr>
          <p:nvPr>
            <p:ph type="sldNum" sz="quarter" idx="4"/>
          </p:nvPr>
        </p:nvSpPr>
        <p:spPr>
          <a:xfrm>
            <a:off x="11409176" y="5862133"/>
            <a:ext cx="548640" cy="735023"/>
          </a:xfrm>
          <a:prstGeom prst="rect">
            <a:avLst/>
          </a:prstGeom>
        </p:spPr>
        <p:txBody>
          <a:bodyPr anchor="b"/>
          <a:lstStyle>
            <a:lvl1pPr algn="r">
              <a:defRPr sz="1100" b="1">
                <a:latin typeface="Arial" panose="020B0604020202020204" pitchFamily="34" charset="0"/>
                <a:cs typeface="Arial" panose="020B0604020202020204" pitchFamily="34" charset="0"/>
              </a:defRPr>
            </a:lvl1pPr>
          </a:lstStyle>
          <a:p>
            <a:fld id="{CDA2B015-36C4-4400-9846-8404AE1F3BF6}" type="slidenum">
              <a:rPr lang="cs-CZ" smtClean="0"/>
              <a:pPr/>
              <a:t>‹#›</a:t>
            </a:fld>
            <a:endParaRPr lang="cs-CZ" dirty="0"/>
          </a:p>
        </p:txBody>
      </p:sp>
      <p:sp>
        <p:nvSpPr>
          <p:cNvPr id="13" name="Zástupný symbol pro obsah 2">
            <a:extLst>
              <a:ext uri="{FF2B5EF4-FFF2-40B4-BE49-F238E27FC236}">
                <a16:creationId xmlns:a16="http://schemas.microsoft.com/office/drawing/2014/main" id="{19889BF5-3C97-439C-B849-ADB8CFBEA99E}"/>
              </a:ext>
            </a:extLst>
          </p:cNvPr>
          <p:cNvSpPr>
            <a:spLocks noGrp="1"/>
          </p:cNvSpPr>
          <p:nvPr>
            <p:ph sz="half" idx="10" hasCustomPrompt="1"/>
          </p:nvPr>
        </p:nvSpPr>
        <p:spPr>
          <a:xfrm>
            <a:off x="6323162" y="1664898"/>
            <a:ext cx="4528868" cy="3933646"/>
          </a:xfrm>
        </p:spPr>
        <p:txBody>
          <a:bodyPr>
            <a:noAutofit/>
          </a:bodyPr>
          <a:lstStyle>
            <a:lvl1pPr>
              <a:defRPr sz="2000">
                <a:solidFill>
                  <a:srgbClr val="FAFAFA"/>
                </a:solidFill>
              </a:defRPr>
            </a:lvl1pPr>
            <a:lvl2pPr>
              <a:defRPr sz="2000">
                <a:solidFill>
                  <a:srgbClr val="FAFAFA"/>
                </a:solidFill>
              </a:defRPr>
            </a:lvl2pPr>
            <a:lvl3pPr>
              <a:defRPr sz="2000">
                <a:solidFill>
                  <a:srgbClr val="FAFAFA"/>
                </a:solidFill>
              </a:defRPr>
            </a:lvl3pPr>
            <a:lvl4pPr>
              <a:defRPr sz="2000">
                <a:solidFill>
                  <a:srgbClr val="FAFAFA"/>
                </a:solidFill>
              </a:defRPr>
            </a:lvl4pPr>
            <a:lvl5pPr>
              <a:defRPr sz="2000">
                <a:solidFill>
                  <a:srgbClr val="FAFAFA"/>
                </a:solidFill>
              </a:defRPr>
            </a:lvl5pPr>
          </a:lstStyle>
          <a:p>
            <a:pPr lvl="0"/>
            <a:r>
              <a:rPr lang="cs-CZ" dirty="0"/>
              <a:t>Type text </a:t>
            </a:r>
            <a:r>
              <a:rPr lang="cs-CZ" dirty="0" err="1"/>
              <a:t>here</a:t>
            </a:r>
            <a:r>
              <a:rPr lang="cs-CZ" dirty="0"/>
              <a:t> </a:t>
            </a:r>
            <a:r>
              <a:rPr lang="cs-CZ" dirty="0" err="1"/>
              <a:t>or</a:t>
            </a:r>
            <a:r>
              <a:rPr lang="cs-CZ" dirty="0"/>
              <a:t> </a:t>
            </a:r>
            <a:r>
              <a:rPr lang="cs-CZ" dirty="0" err="1"/>
              <a:t>add</a:t>
            </a:r>
            <a:r>
              <a:rPr lang="cs-CZ" dirty="0"/>
              <a:t> </a:t>
            </a:r>
            <a:r>
              <a:rPr lang="cs-CZ" dirty="0" err="1"/>
              <a:t>content</a:t>
            </a:r>
            <a:r>
              <a:rPr lang="cs-CZ" dirty="0"/>
              <a:t> </a:t>
            </a:r>
            <a:r>
              <a:rPr lang="cs-CZ" dirty="0" err="1"/>
              <a:t>using</a:t>
            </a:r>
            <a:r>
              <a:rPr lang="cs-CZ" dirty="0"/>
              <a:t> </a:t>
            </a:r>
            <a:r>
              <a:rPr lang="cs-CZ" dirty="0" err="1"/>
              <a:t>icon</a:t>
            </a:r>
            <a:r>
              <a:rPr lang="cs-CZ" dirty="0"/>
              <a:t> in </a:t>
            </a:r>
            <a:r>
              <a:rPr lang="cs-CZ" dirty="0" err="1"/>
              <a:t>the</a:t>
            </a:r>
            <a:r>
              <a:rPr lang="cs-CZ" dirty="0"/>
              <a:t> </a:t>
            </a:r>
            <a:r>
              <a:rPr lang="cs-CZ" dirty="0" err="1"/>
              <a:t>middle</a:t>
            </a:r>
            <a:r>
              <a:rPr lang="cs-CZ" dirty="0"/>
              <a:t> </a:t>
            </a:r>
            <a:r>
              <a:rPr lang="cs-CZ" dirty="0" err="1"/>
              <a:t>of</a:t>
            </a:r>
            <a:r>
              <a:rPr lang="cs-CZ" dirty="0"/>
              <a:t> </a:t>
            </a:r>
            <a:r>
              <a:rPr lang="cs-CZ" dirty="0" err="1"/>
              <a:t>this</a:t>
            </a:r>
            <a:r>
              <a:rPr lang="cs-CZ" dirty="0"/>
              <a:t> </a:t>
            </a:r>
            <a:r>
              <a:rPr lang="cs-CZ" dirty="0" err="1"/>
              <a:t>frame</a:t>
            </a:r>
            <a:r>
              <a:rPr lang="cs-CZ" dirty="0"/>
              <a:t>.</a:t>
            </a:r>
          </a:p>
          <a:p>
            <a:pPr lvl="1"/>
            <a:r>
              <a:rPr lang="cs-CZ" dirty="0"/>
              <a:t>Druhá úroveň</a:t>
            </a:r>
          </a:p>
          <a:p>
            <a:pPr lvl="2"/>
            <a:r>
              <a:rPr lang="cs-CZ" dirty="0"/>
              <a:t>Třetí úroveň</a:t>
            </a:r>
          </a:p>
          <a:p>
            <a:pPr lvl="3"/>
            <a:r>
              <a:rPr lang="cs-CZ" dirty="0"/>
              <a:t>Čtvrtá úroveň</a:t>
            </a:r>
          </a:p>
          <a:p>
            <a:pPr lvl="4"/>
            <a:r>
              <a:rPr lang="cs-CZ" dirty="0"/>
              <a:t>Pátá úroveň</a:t>
            </a:r>
          </a:p>
        </p:txBody>
      </p:sp>
      <p:sp>
        <p:nvSpPr>
          <p:cNvPr id="2" name="Obdélník 1"/>
          <p:cNvSpPr/>
          <p:nvPr userDrawn="1"/>
        </p:nvSpPr>
        <p:spPr>
          <a:xfrm>
            <a:off x="2881223" y="370936"/>
            <a:ext cx="2674188" cy="3407434"/>
          </a:xfrm>
          <a:prstGeom prst="rect">
            <a:avLst/>
          </a:prstGeom>
        </p:spPr>
        <p:txBody>
          <a:bodyPr wrap="square" rtlCol="0" anchor="ctr">
            <a:spAutoFit/>
          </a:bodyPr>
          <a:lstStyle/>
          <a:p>
            <a:pPr algn="ctr">
              <a:lnSpc>
                <a:spcPts val="2160"/>
              </a:lnSpc>
            </a:pPr>
            <a:endParaRPr lang="cs-CZ" sz="1800" b="1" dirty="0">
              <a:solidFill>
                <a:srgbClr val="007198"/>
              </a:solidFill>
              <a:latin typeface="Arial" panose="020B0604020202020204" pitchFamily="34" charset="0"/>
            </a:endParaRPr>
          </a:p>
        </p:txBody>
      </p:sp>
      <p:sp>
        <p:nvSpPr>
          <p:cNvPr id="4" name="Obdélník 3"/>
          <p:cNvSpPr/>
          <p:nvPr userDrawn="1"/>
        </p:nvSpPr>
        <p:spPr>
          <a:xfrm>
            <a:off x="2881223" y="146649"/>
            <a:ext cx="2562045" cy="2380891"/>
          </a:xfrm>
          <a:prstGeom prst="rect">
            <a:avLst/>
          </a:prstGeom>
        </p:spPr>
        <p:txBody>
          <a:bodyPr wrap="square" rtlCol="0" anchor="ctr">
            <a:spAutoFit/>
          </a:bodyPr>
          <a:lstStyle/>
          <a:p>
            <a:pPr algn="ctr">
              <a:lnSpc>
                <a:spcPts val="2160"/>
              </a:lnSpc>
            </a:pPr>
            <a:endParaRPr lang="cs-CZ" sz="1800" b="1" dirty="0">
              <a:solidFill>
                <a:srgbClr val="007198"/>
              </a:solidFill>
              <a:latin typeface="Arial" panose="020B0604020202020204" pitchFamily="34" charset="0"/>
            </a:endParaRPr>
          </a:p>
        </p:txBody>
      </p:sp>
      <p:sp>
        <p:nvSpPr>
          <p:cNvPr id="10" name="Zástupný symbol pro obsah 2">
            <a:extLst>
              <a:ext uri="{FF2B5EF4-FFF2-40B4-BE49-F238E27FC236}">
                <a16:creationId xmlns:a16="http://schemas.microsoft.com/office/drawing/2014/main" id="{19889BF5-3C97-439C-B849-ADB8CFBEA99E}"/>
              </a:ext>
            </a:extLst>
          </p:cNvPr>
          <p:cNvSpPr>
            <a:spLocks noGrp="1"/>
          </p:cNvSpPr>
          <p:nvPr>
            <p:ph sz="half" idx="1"/>
          </p:nvPr>
        </p:nvSpPr>
        <p:spPr>
          <a:xfrm>
            <a:off x="720000" y="1438275"/>
            <a:ext cx="4992031" cy="4413250"/>
          </a:xfrm>
        </p:spPr>
        <p:txBody>
          <a:bodyPr/>
          <a:lstStyle>
            <a:lvl1pPr>
              <a:defRPr>
                <a:solidFill>
                  <a:srgbClr val="232A4D"/>
                </a:solidFill>
              </a:defRPr>
            </a:lvl1pPr>
            <a:lvl2pPr>
              <a:defRPr>
                <a:solidFill>
                  <a:srgbClr val="232A4D"/>
                </a:solidFill>
              </a:defRPr>
            </a:lvl2pPr>
            <a:lvl3pPr>
              <a:defRPr>
                <a:solidFill>
                  <a:srgbClr val="232A4D"/>
                </a:solidFill>
              </a:defRPr>
            </a:lvl3pPr>
            <a:lvl4pPr>
              <a:defRPr>
                <a:solidFill>
                  <a:srgbClr val="232A4D"/>
                </a:solidFill>
              </a:defRPr>
            </a:lvl4pPr>
            <a:lvl5pPr>
              <a:defRPr>
                <a:solidFill>
                  <a:srgbClr val="232A4D"/>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dirty="0"/>
          </a:p>
        </p:txBody>
      </p:sp>
      <p:sp>
        <p:nvSpPr>
          <p:cNvPr id="3" name="Obdélník 2">
            <a:extLst>
              <a:ext uri="{FF2B5EF4-FFF2-40B4-BE49-F238E27FC236}">
                <a16:creationId xmlns:a16="http://schemas.microsoft.com/office/drawing/2014/main" id="{3D074B4D-FA57-9B3C-4446-667D58E324BE}"/>
              </a:ext>
            </a:extLst>
          </p:cNvPr>
          <p:cNvSpPr/>
          <p:nvPr userDrawn="1"/>
        </p:nvSpPr>
        <p:spPr>
          <a:xfrm>
            <a:off x="11542294" y="2671010"/>
            <a:ext cx="648000" cy="1260000"/>
          </a:xfrm>
          <a:prstGeom prst="rect">
            <a:avLst/>
          </a:prstGeom>
          <a:solidFill>
            <a:srgbClr val="FFC000"/>
          </a:solidFill>
          <a:ln>
            <a:solidFill>
              <a:srgbClr val="FFC000"/>
            </a:solidFill>
          </a:ln>
        </p:spPr>
        <p:txBody>
          <a:bodyPr wrap="square" rtlCol="0" anchor="ctr">
            <a:spAutoFit/>
          </a:bodyPr>
          <a:lstStyle/>
          <a:p>
            <a:pPr algn="ctr">
              <a:lnSpc>
                <a:spcPts val="2160"/>
              </a:lnSpc>
            </a:pPr>
            <a:endParaRPr lang="cs-CZ" sz="1800" b="1" dirty="0">
              <a:solidFill>
                <a:srgbClr val="007198"/>
              </a:solidFill>
              <a:latin typeface="Arial" panose="020B0604020202020204" pitchFamily="34" charset="0"/>
            </a:endParaRPr>
          </a:p>
        </p:txBody>
      </p:sp>
    </p:spTree>
    <p:extLst>
      <p:ext uri="{BB962C8B-B14F-4D97-AF65-F5344CB8AC3E}">
        <p14:creationId xmlns:p14="http://schemas.microsoft.com/office/powerpoint/2010/main" val="36677754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wo fields with Header">
    <p:spTree>
      <p:nvGrpSpPr>
        <p:cNvPr id="1" name=""/>
        <p:cNvGrpSpPr/>
        <p:nvPr/>
      </p:nvGrpSpPr>
      <p:grpSpPr>
        <a:xfrm>
          <a:off x="0" y="0"/>
          <a:ext cx="0" cy="0"/>
          <a:chOff x="0" y="0"/>
          <a:chExt cx="0" cy="0"/>
        </a:xfrm>
      </p:grpSpPr>
      <p:sp>
        <p:nvSpPr>
          <p:cNvPr id="3" name="Zástupný symbol pro obsah 2">
            <a:extLst>
              <a:ext uri="{FF2B5EF4-FFF2-40B4-BE49-F238E27FC236}">
                <a16:creationId xmlns:a16="http://schemas.microsoft.com/office/drawing/2014/main" id="{19889BF5-3C97-439C-B849-ADB8CFBEA99E}"/>
              </a:ext>
            </a:extLst>
          </p:cNvPr>
          <p:cNvSpPr>
            <a:spLocks noGrp="1"/>
          </p:cNvSpPr>
          <p:nvPr>
            <p:ph sz="half" idx="1" hasCustomPrompt="1"/>
          </p:nvPr>
        </p:nvSpPr>
        <p:spPr>
          <a:xfrm>
            <a:off x="720000" y="1439862"/>
            <a:ext cx="4992031" cy="4386779"/>
          </a:xfrm>
        </p:spPr>
        <p:txBody>
          <a:bodyPr/>
          <a:lstStyle>
            <a:lvl1pPr>
              <a:defRPr>
                <a:solidFill>
                  <a:srgbClr val="232A4D"/>
                </a:solidFill>
              </a:defRPr>
            </a:lvl1pPr>
            <a:lvl2pPr>
              <a:defRPr>
                <a:solidFill>
                  <a:srgbClr val="232A4D"/>
                </a:solidFill>
              </a:defRPr>
            </a:lvl2pPr>
            <a:lvl3pPr>
              <a:defRPr>
                <a:solidFill>
                  <a:srgbClr val="232A4D"/>
                </a:solidFill>
              </a:defRPr>
            </a:lvl3pPr>
            <a:lvl4pPr>
              <a:defRPr>
                <a:solidFill>
                  <a:srgbClr val="232A4D"/>
                </a:solidFill>
              </a:defRPr>
            </a:lvl4pPr>
            <a:lvl5pPr>
              <a:defRPr>
                <a:solidFill>
                  <a:srgbClr val="232A4D"/>
                </a:solidFill>
              </a:defRPr>
            </a:lvl5pPr>
          </a:lstStyle>
          <a:p>
            <a:pPr lvl="0"/>
            <a:r>
              <a:rPr lang="cs-CZ" dirty="0"/>
              <a:t>Type text </a:t>
            </a:r>
            <a:r>
              <a:rPr lang="cs-CZ" dirty="0" err="1"/>
              <a:t>here</a:t>
            </a:r>
            <a:r>
              <a:rPr lang="cs-CZ" dirty="0"/>
              <a:t> </a:t>
            </a:r>
            <a:r>
              <a:rPr lang="cs-CZ" dirty="0" err="1"/>
              <a:t>or</a:t>
            </a:r>
            <a:r>
              <a:rPr lang="cs-CZ" dirty="0"/>
              <a:t> </a:t>
            </a:r>
            <a:r>
              <a:rPr lang="cs-CZ" dirty="0" err="1"/>
              <a:t>add</a:t>
            </a:r>
            <a:r>
              <a:rPr lang="cs-CZ" dirty="0"/>
              <a:t> </a:t>
            </a:r>
            <a:r>
              <a:rPr lang="cs-CZ" dirty="0" err="1"/>
              <a:t>content</a:t>
            </a:r>
            <a:r>
              <a:rPr lang="cs-CZ" dirty="0"/>
              <a:t> </a:t>
            </a:r>
            <a:r>
              <a:rPr lang="cs-CZ" dirty="0" err="1"/>
              <a:t>using</a:t>
            </a:r>
            <a:r>
              <a:rPr lang="cs-CZ" dirty="0"/>
              <a:t> </a:t>
            </a:r>
            <a:r>
              <a:rPr lang="cs-CZ" dirty="0" err="1"/>
              <a:t>icon</a:t>
            </a:r>
            <a:r>
              <a:rPr lang="cs-CZ" dirty="0"/>
              <a:t> in </a:t>
            </a:r>
            <a:r>
              <a:rPr lang="cs-CZ" dirty="0" err="1"/>
              <a:t>the</a:t>
            </a:r>
            <a:r>
              <a:rPr lang="cs-CZ" dirty="0"/>
              <a:t> </a:t>
            </a:r>
            <a:r>
              <a:rPr lang="cs-CZ" dirty="0" err="1"/>
              <a:t>middle</a:t>
            </a:r>
            <a:r>
              <a:rPr lang="cs-CZ" dirty="0"/>
              <a:t> </a:t>
            </a:r>
            <a:r>
              <a:rPr lang="cs-CZ" dirty="0" err="1"/>
              <a:t>of</a:t>
            </a:r>
            <a:r>
              <a:rPr lang="cs-CZ" dirty="0"/>
              <a:t> </a:t>
            </a:r>
            <a:r>
              <a:rPr lang="cs-CZ" dirty="0" err="1"/>
              <a:t>this</a:t>
            </a:r>
            <a:r>
              <a:rPr lang="cs-CZ" dirty="0"/>
              <a:t> </a:t>
            </a:r>
            <a:r>
              <a:rPr lang="cs-CZ" dirty="0" err="1"/>
              <a:t>frame</a:t>
            </a:r>
            <a:r>
              <a:rPr lang="cs-CZ" dirty="0"/>
              <a:t>.</a:t>
            </a:r>
          </a:p>
          <a:p>
            <a:pPr lvl="1"/>
            <a:r>
              <a:rPr lang="cs-CZ" dirty="0"/>
              <a:t>Druhá úroveň</a:t>
            </a:r>
          </a:p>
          <a:p>
            <a:pPr lvl="2"/>
            <a:r>
              <a:rPr lang="cs-CZ" dirty="0"/>
              <a:t>Třetí úroveň</a:t>
            </a:r>
          </a:p>
          <a:p>
            <a:pPr lvl="3"/>
            <a:r>
              <a:rPr lang="cs-CZ" dirty="0"/>
              <a:t>Čtvrtá úroveň</a:t>
            </a:r>
          </a:p>
          <a:p>
            <a:pPr lvl="4"/>
            <a:r>
              <a:rPr lang="cs-CZ" dirty="0"/>
              <a:t>Pátá úroveň</a:t>
            </a:r>
          </a:p>
        </p:txBody>
      </p:sp>
      <p:sp>
        <p:nvSpPr>
          <p:cNvPr id="4" name="Zástupný symbol pro obsah 3">
            <a:extLst>
              <a:ext uri="{FF2B5EF4-FFF2-40B4-BE49-F238E27FC236}">
                <a16:creationId xmlns:a16="http://schemas.microsoft.com/office/drawing/2014/main" id="{3602FC9C-4248-4421-9697-78E6D3E8FABD}"/>
              </a:ext>
            </a:extLst>
          </p:cNvPr>
          <p:cNvSpPr>
            <a:spLocks noGrp="1"/>
          </p:cNvSpPr>
          <p:nvPr>
            <p:ph sz="half" idx="2" hasCustomPrompt="1"/>
          </p:nvPr>
        </p:nvSpPr>
        <p:spPr>
          <a:xfrm>
            <a:off x="6092043" y="1439862"/>
            <a:ext cx="5023262" cy="4411663"/>
          </a:xfrm>
        </p:spPr>
        <p:txBody>
          <a:bodyPr/>
          <a:lstStyle>
            <a:lvl1pPr>
              <a:defRPr>
                <a:solidFill>
                  <a:srgbClr val="232A4D"/>
                </a:solidFill>
              </a:defRPr>
            </a:lvl1pPr>
            <a:lvl2pPr>
              <a:defRPr>
                <a:solidFill>
                  <a:srgbClr val="232A4D"/>
                </a:solidFill>
              </a:defRPr>
            </a:lvl2pPr>
            <a:lvl3pPr>
              <a:defRPr>
                <a:solidFill>
                  <a:srgbClr val="232A4D"/>
                </a:solidFill>
              </a:defRPr>
            </a:lvl3pPr>
            <a:lvl4pPr>
              <a:defRPr>
                <a:solidFill>
                  <a:srgbClr val="232A4D"/>
                </a:solidFill>
              </a:defRPr>
            </a:lvl4pPr>
            <a:lvl5pPr>
              <a:defRPr>
                <a:solidFill>
                  <a:srgbClr val="232A4D"/>
                </a:solidFill>
              </a:defRPr>
            </a:lvl5pPr>
          </a:lstStyle>
          <a:p>
            <a:pPr lvl="0"/>
            <a:r>
              <a:rPr lang="cs-CZ" dirty="0"/>
              <a:t>Type text </a:t>
            </a:r>
            <a:r>
              <a:rPr lang="cs-CZ" dirty="0" err="1"/>
              <a:t>here</a:t>
            </a:r>
            <a:r>
              <a:rPr lang="cs-CZ" dirty="0"/>
              <a:t> </a:t>
            </a:r>
            <a:r>
              <a:rPr lang="cs-CZ" dirty="0" err="1"/>
              <a:t>or</a:t>
            </a:r>
            <a:r>
              <a:rPr lang="cs-CZ" dirty="0"/>
              <a:t> </a:t>
            </a:r>
            <a:r>
              <a:rPr lang="cs-CZ" dirty="0" err="1"/>
              <a:t>add</a:t>
            </a:r>
            <a:r>
              <a:rPr lang="cs-CZ" dirty="0"/>
              <a:t> </a:t>
            </a:r>
            <a:r>
              <a:rPr lang="cs-CZ" dirty="0" err="1"/>
              <a:t>content</a:t>
            </a:r>
            <a:r>
              <a:rPr lang="cs-CZ" dirty="0"/>
              <a:t> </a:t>
            </a:r>
            <a:r>
              <a:rPr lang="cs-CZ" dirty="0" err="1"/>
              <a:t>using</a:t>
            </a:r>
            <a:r>
              <a:rPr lang="cs-CZ" dirty="0"/>
              <a:t> </a:t>
            </a:r>
            <a:r>
              <a:rPr lang="cs-CZ" dirty="0" err="1"/>
              <a:t>icon</a:t>
            </a:r>
            <a:r>
              <a:rPr lang="cs-CZ" dirty="0"/>
              <a:t> in </a:t>
            </a:r>
            <a:r>
              <a:rPr lang="cs-CZ" dirty="0" err="1"/>
              <a:t>the</a:t>
            </a:r>
            <a:r>
              <a:rPr lang="cs-CZ" dirty="0"/>
              <a:t> </a:t>
            </a:r>
            <a:r>
              <a:rPr lang="cs-CZ" dirty="0" err="1"/>
              <a:t>middle</a:t>
            </a:r>
            <a:r>
              <a:rPr lang="cs-CZ" dirty="0"/>
              <a:t> </a:t>
            </a:r>
            <a:r>
              <a:rPr lang="cs-CZ" dirty="0" err="1"/>
              <a:t>of</a:t>
            </a:r>
            <a:r>
              <a:rPr lang="cs-CZ" dirty="0"/>
              <a:t> </a:t>
            </a:r>
            <a:r>
              <a:rPr lang="cs-CZ" dirty="0" err="1"/>
              <a:t>this</a:t>
            </a:r>
            <a:r>
              <a:rPr lang="cs-CZ" dirty="0"/>
              <a:t> </a:t>
            </a:r>
            <a:r>
              <a:rPr lang="cs-CZ" dirty="0" err="1"/>
              <a:t>frame</a:t>
            </a:r>
            <a:r>
              <a:rPr lang="cs-CZ" dirty="0"/>
              <a:t>.</a:t>
            </a:r>
          </a:p>
          <a:p>
            <a:pPr lvl="1"/>
            <a:r>
              <a:rPr lang="cs-CZ" dirty="0"/>
              <a:t>Druhá úroveň</a:t>
            </a:r>
          </a:p>
          <a:p>
            <a:pPr lvl="2"/>
            <a:r>
              <a:rPr lang="cs-CZ" dirty="0"/>
              <a:t>Třetí úroveň</a:t>
            </a:r>
          </a:p>
          <a:p>
            <a:pPr lvl="3"/>
            <a:r>
              <a:rPr lang="cs-CZ" dirty="0"/>
              <a:t>Čtvrtá úroveň</a:t>
            </a:r>
          </a:p>
          <a:p>
            <a:pPr lvl="4"/>
            <a:r>
              <a:rPr lang="cs-CZ" dirty="0"/>
              <a:t>Pátá úroveň</a:t>
            </a:r>
          </a:p>
        </p:txBody>
      </p:sp>
      <p:sp>
        <p:nvSpPr>
          <p:cNvPr id="8" name="Zástupný symbol pro číslo snímku 8">
            <a:extLst>
              <a:ext uri="{FF2B5EF4-FFF2-40B4-BE49-F238E27FC236}">
                <a16:creationId xmlns:a16="http://schemas.microsoft.com/office/drawing/2014/main" id="{3C3DCA8B-486A-4BF8-A9D1-F4B1F3EACB4D}"/>
              </a:ext>
            </a:extLst>
          </p:cNvPr>
          <p:cNvSpPr>
            <a:spLocks noGrp="1"/>
          </p:cNvSpPr>
          <p:nvPr>
            <p:ph type="sldNum" sz="quarter" idx="4"/>
          </p:nvPr>
        </p:nvSpPr>
        <p:spPr>
          <a:xfrm>
            <a:off x="11409176" y="5862133"/>
            <a:ext cx="548640" cy="735023"/>
          </a:xfrm>
          <a:prstGeom prst="rect">
            <a:avLst/>
          </a:prstGeom>
        </p:spPr>
        <p:txBody>
          <a:bodyPr anchor="b"/>
          <a:lstStyle>
            <a:lvl1pPr algn="r">
              <a:defRPr sz="1100" b="1">
                <a:latin typeface="Arial" panose="020B0604020202020204" pitchFamily="34" charset="0"/>
                <a:cs typeface="Arial" panose="020B0604020202020204" pitchFamily="34" charset="0"/>
              </a:defRPr>
            </a:lvl1pPr>
          </a:lstStyle>
          <a:p>
            <a:fld id="{CDA2B015-36C4-4400-9846-8404AE1F3BF6}" type="slidenum">
              <a:rPr lang="cs-CZ" smtClean="0"/>
              <a:pPr/>
              <a:t>‹#›</a:t>
            </a:fld>
            <a:endParaRPr lang="cs-CZ" dirty="0"/>
          </a:p>
        </p:txBody>
      </p:sp>
      <p:sp>
        <p:nvSpPr>
          <p:cNvPr id="9" name="Nadpis 1">
            <a:extLst>
              <a:ext uri="{FF2B5EF4-FFF2-40B4-BE49-F238E27FC236}">
                <a16:creationId xmlns:a16="http://schemas.microsoft.com/office/drawing/2014/main" id="{BC75228C-E93E-4D79-996D-E81437768A18}"/>
              </a:ext>
            </a:extLst>
          </p:cNvPr>
          <p:cNvSpPr>
            <a:spLocks noGrp="1"/>
          </p:cNvSpPr>
          <p:nvPr>
            <p:ph type="title" hasCustomPrompt="1"/>
          </p:nvPr>
        </p:nvSpPr>
        <p:spPr>
          <a:xfrm>
            <a:off x="743715" y="546265"/>
            <a:ext cx="10375074" cy="708377"/>
          </a:xfrm>
        </p:spPr>
        <p:txBody>
          <a:bodyPr anchor="t">
            <a:normAutofit/>
          </a:bodyPr>
          <a:lstStyle>
            <a:lvl1pPr>
              <a:defRPr sz="3200">
                <a:solidFill>
                  <a:srgbClr val="232A4D"/>
                </a:solidFill>
              </a:defRPr>
            </a:lvl1pPr>
          </a:lstStyle>
          <a:p>
            <a:r>
              <a:rPr lang="cs-CZ" dirty="0" err="1"/>
              <a:t>Slide</a:t>
            </a:r>
            <a:r>
              <a:rPr lang="cs-CZ" dirty="0"/>
              <a:t> </a:t>
            </a:r>
            <a:r>
              <a:rPr lang="cs-CZ" dirty="0" err="1"/>
              <a:t>title</a:t>
            </a:r>
            <a:endParaRPr lang="cs-CZ" dirty="0"/>
          </a:p>
        </p:txBody>
      </p:sp>
    </p:spTree>
    <p:extLst>
      <p:ext uri="{BB962C8B-B14F-4D97-AF65-F5344CB8AC3E}">
        <p14:creationId xmlns:p14="http://schemas.microsoft.com/office/powerpoint/2010/main" val="9160181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TT 2020 Section Leaves 1a">
    <p:bg>
      <p:bgPr>
        <a:solidFill>
          <a:srgbClr val="F06E00"/>
        </a:solidFill>
        <a:effectLst/>
      </p:bgPr>
    </p:bg>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860AE5DB-41BA-4326-88BF-5DEF464DAD5F}"/>
              </a:ext>
            </a:extLst>
          </p:cNvPr>
          <p:cNvSpPr>
            <a:spLocks noGrp="1"/>
          </p:cNvSpPr>
          <p:nvPr>
            <p:ph type="title"/>
          </p:nvPr>
        </p:nvSpPr>
        <p:spPr/>
        <p:txBody>
          <a:bodyPr/>
          <a:lstStyle/>
          <a:p>
            <a:r>
              <a:rPr lang="en-GB" noProof="0"/>
              <a:t>Click to edit Master title style</a:t>
            </a:r>
          </a:p>
        </p:txBody>
      </p:sp>
      <p:sp>
        <p:nvSpPr>
          <p:cNvPr id="2" name="Date Placeholder 1">
            <a:extLst>
              <a:ext uri="{FF2B5EF4-FFF2-40B4-BE49-F238E27FC236}">
                <a16:creationId xmlns:a16="http://schemas.microsoft.com/office/drawing/2014/main" id="{09E6E897-10B2-47C3-AE2E-A5A1B3295338}"/>
              </a:ext>
            </a:extLst>
          </p:cNvPr>
          <p:cNvSpPr>
            <a:spLocks noGrp="1"/>
          </p:cNvSpPr>
          <p:nvPr>
            <p:ph type="dt" sz="half" idx="10"/>
          </p:nvPr>
        </p:nvSpPr>
        <p:spPr/>
        <p:txBody>
          <a:bodyPr/>
          <a:lstStyle/>
          <a:p>
            <a:fld id="{C846A43C-5597-422E-B381-D701FFD7A3FA}" type="datetime1">
              <a:rPr lang="en-GB" smtClean="0"/>
              <a:t>08/10/2025</a:t>
            </a:fld>
            <a:endParaRPr lang="en-GB"/>
          </a:p>
        </p:txBody>
      </p:sp>
      <p:sp>
        <p:nvSpPr>
          <p:cNvPr id="3" name="Footer Placeholder 2">
            <a:extLst>
              <a:ext uri="{FF2B5EF4-FFF2-40B4-BE49-F238E27FC236}">
                <a16:creationId xmlns:a16="http://schemas.microsoft.com/office/drawing/2014/main" id="{A082C5B9-1AF8-4648-B038-8D48878F5B29}"/>
              </a:ext>
            </a:extLst>
          </p:cNvPr>
          <p:cNvSpPr>
            <a:spLocks noGrp="1"/>
          </p:cNvSpPr>
          <p:nvPr>
            <p:ph type="ftr" sz="quarter" idx="11"/>
          </p:nvPr>
        </p:nvSpPr>
        <p:spPr/>
        <p:txBody>
          <a:bodyPr/>
          <a:lstStyle/>
          <a:p>
            <a:r>
              <a:rPr lang="en-GB"/>
              <a:t>VTT – beyond the obvious</a:t>
            </a:r>
          </a:p>
        </p:txBody>
      </p:sp>
      <p:sp>
        <p:nvSpPr>
          <p:cNvPr id="4" name="Slide Number Placeholder 3">
            <a:extLst>
              <a:ext uri="{FF2B5EF4-FFF2-40B4-BE49-F238E27FC236}">
                <a16:creationId xmlns:a16="http://schemas.microsoft.com/office/drawing/2014/main" id="{6EAA2AFE-FF66-4EC9-B378-EB3A3FF6DBA1}"/>
              </a:ext>
            </a:extLst>
          </p:cNvPr>
          <p:cNvSpPr>
            <a:spLocks noGrp="1"/>
          </p:cNvSpPr>
          <p:nvPr>
            <p:ph type="sldNum" sz="quarter" idx="12"/>
          </p:nvPr>
        </p:nvSpPr>
        <p:spPr/>
        <p:txBody>
          <a:bodyPr/>
          <a:lstStyle/>
          <a:p>
            <a:fld id="{B89A5CCE-AC13-A746-9A72-5D19050CC0B7}" type="slidenum">
              <a:rPr lang="en-GB" smtClean="0"/>
              <a:pPr/>
              <a:t>‹#›</a:t>
            </a:fld>
            <a:endParaRPr lang="en-GB"/>
          </a:p>
        </p:txBody>
      </p:sp>
      <p:grpSp>
        <p:nvGrpSpPr>
          <p:cNvPr id="53" name="VTT_LogoStack_v3_16092019 pienempi koko">
            <a:extLst>
              <a:ext uri="{FF2B5EF4-FFF2-40B4-BE49-F238E27FC236}">
                <a16:creationId xmlns:a16="http://schemas.microsoft.com/office/drawing/2014/main" id="{BB34FB5B-3A78-4171-B0F9-B78421951BDB}"/>
              </a:ext>
            </a:extLst>
          </p:cNvPr>
          <p:cNvGrpSpPr/>
          <p:nvPr/>
        </p:nvGrpSpPr>
        <p:grpSpPr>
          <a:xfrm>
            <a:off x="10724687" y="1"/>
            <a:ext cx="1159391" cy="782400"/>
            <a:chOff x="7909204" y="1770762"/>
            <a:chExt cx="971550" cy="655638"/>
          </a:xfrm>
        </p:grpSpPr>
        <p:grpSp>
          <p:nvGrpSpPr>
            <p:cNvPr id="55" name="_VTT_logo_102019_01_white_on_orange" hidden="1">
              <a:extLst>
                <a:ext uri="{FF2B5EF4-FFF2-40B4-BE49-F238E27FC236}">
                  <a16:creationId xmlns:a16="http://schemas.microsoft.com/office/drawing/2014/main" id="{25740A7A-FD18-4C3A-9AD5-ECAFDDD95002}"/>
                </a:ext>
              </a:extLst>
            </p:cNvPr>
            <p:cNvGrpSpPr/>
            <p:nvPr/>
          </p:nvGrpSpPr>
          <p:grpSpPr>
            <a:xfrm>
              <a:off x="7909204" y="1770762"/>
              <a:ext cx="971550" cy="655638"/>
              <a:chOff x="379933" y="-15999"/>
              <a:chExt cx="971550" cy="655638"/>
            </a:xfrm>
          </p:grpSpPr>
          <p:sp>
            <p:nvSpPr>
              <p:cNvPr id="96" name="Box">
                <a:extLst>
                  <a:ext uri="{FF2B5EF4-FFF2-40B4-BE49-F238E27FC236}">
                    <a16:creationId xmlns:a16="http://schemas.microsoft.com/office/drawing/2014/main" id="{A5271307-C89D-4CDC-8411-4BA7A14F1CE8}"/>
                  </a:ext>
                </a:extLst>
              </p:cNvPr>
              <p:cNvSpPr>
                <a:spLocks noChangeArrowheads="1"/>
              </p:cNvSpPr>
              <p:nvPr/>
            </p:nvSpPr>
            <p:spPr bwMode="auto">
              <a:xfrm>
                <a:off x="379933" y="-15999"/>
                <a:ext cx="971550" cy="655638"/>
              </a:xfrm>
              <a:prstGeom prst="rect">
                <a:avLst/>
              </a:prstGeom>
              <a:solidFill>
                <a:srgbClr val="F06E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97" name="T2">
                <a:extLst>
                  <a:ext uri="{FF2B5EF4-FFF2-40B4-BE49-F238E27FC236}">
                    <a16:creationId xmlns:a16="http://schemas.microsoft.com/office/drawing/2014/main" id="{A33D9E4A-A79C-435F-86D1-E9958E1F3A1A}"/>
                  </a:ext>
                </a:extLst>
              </p:cNvPr>
              <p:cNvSpPr>
                <a:spLocks/>
              </p:cNvSpPr>
              <p:nvPr/>
            </p:nvSpPr>
            <p:spPr bwMode="auto">
              <a:xfrm>
                <a:off x="1011758" y="168151"/>
                <a:ext cx="176213" cy="258763"/>
              </a:xfrm>
              <a:custGeom>
                <a:avLst/>
                <a:gdLst>
                  <a:gd name="T0" fmla="*/ 157 w 222"/>
                  <a:gd name="T1" fmla="*/ 325 h 325"/>
                  <a:gd name="T2" fmla="*/ 157 w 222"/>
                  <a:gd name="T3" fmla="*/ 78 h 325"/>
                  <a:gd name="T4" fmla="*/ 222 w 222"/>
                  <a:gd name="T5" fmla="*/ 78 h 325"/>
                  <a:gd name="T6" fmla="*/ 222 w 222"/>
                  <a:gd name="T7" fmla="*/ 0 h 325"/>
                  <a:gd name="T8" fmla="*/ 0 w 222"/>
                  <a:gd name="T9" fmla="*/ 0 h 325"/>
                  <a:gd name="T10" fmla="*/ 0 w 222"/>
                  <a:gd name="T11" fmla="*/ 78 h 325"/>
                  <a:gd name="T12" fmla="*/ 66 w 222"/>
                  <a:gd name="T13" fmla="*/ 78 h 325"/>
                  <a:gd name="T14" fmla="*/ 66 w 222"/>
                  <a:gd name="T15" fmla="*/ 325 h 325"/>
                  <a:gd name="T16" fmla="*/ 66 w 222"/>
                  <a:gd name="T17" fmla="*/ 325 h 325"/>
                  <a:gd name="T18" fmla="*/ 157 w 222"/>
                  <a:gd name="T19"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2" h="325">
                    <a:moveTo>
                      <a:pt x="157" y="325"/>
                    </a:moveTo>
                    <a:lnTo>
                      <a:pt x="157" y="78"/>
                    </a:lnTo>
                    <a:lnTo>
                      <a:pt x="222" y="78"/>
                    </a:lnTo>
                    <a:lnTo>
                      <a:pt x="222" y="0"/>
                    </a:lnTo>
                    <a:lnTo>
                      <a:pt x="0" y="0"/>
                    </a:lnTo>
                    <a:lnTo>
                      <a:pt x="0" y="78"/>
                    </a:lnTo>
                    <a:lnTo>
                      <a:pt x="66" y="78"/>
                    </a:lnTo>
                    <a:lnTo>
                      <a:pt x="66" y="325"/>
                    </a:lnTo>
                    <a:lnTo>
                      <a:pt x="66" y="325"/>
                    </a:lnTo>
                    <a:lnTo>
                      <a:pt x="157" y="3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98" name="T1">
                <a:extLst>
                  <a:ext uri="{FF2B5EF4-FFF2-40B4-BE49-F238E27FC236}">
                    <a16:creationId xmlns:a16="http://schemas.microsoft.com/office/drawing/2014/main" id="{A750FB1C-8C64-418C-AA44-E02A21E00874}"/>
                  </a:ext>
                </a:extLst>
              </p:cNvPr>
              <p:cNvSpPr>
                <a:spLocks/>
              </p:cNvSpPr>
              <p:nvPr/>
            </p:nvSpPr>
            <p:spPr bwMode="auto">
              <a:xfrm>
                <a:off x="799033" y="168151"/>
                <a:ext cx="193675" cy="258763"/>
              </a:xfrm>
              <a:custGeom>
                <a:avLst/>
                <a:gdLst>
                  <a:gd name="T0" fmla="*/ 88 w 244"/>
                  <a:gd name="T1" fmla="*/ 78 h 325"/>
                  <a:gd name="T2" fmla="*/ 88 w 244"/>
                  <a:gd name="T3" fmla="*/ 325 h 325"/>
                  <a:gd name="T4" fmla="*/ 179 w 244"/>
                  <a:gd name="T5" fmla="*/ 325 h 325"/>
                  <a:gd name="T6" fmla="*/ 179 w 244"/>
                  <a:gd name="T7" fmla="*/ 78 h 325"/>
                  <a:gd name="T8" fmla="*/ 244 w 244"/>
                  <a:gd name="T9" fmla="*/ 78 h 325"/>
                  <a:gd name="T10" fmla="*/ 244 w 244"/>
                  <a:gd name="T11" fmla="*/ 0 h 325"/>
                  <a:gd name="T12" fmla="*/ 25 w 244"/>
                  <a:gd name="T13" fmla="*/ 0 h 325"/>
                  <a:gd name="T14" fmla="*/ 0 w 244"/>
                  <a:gd name="T15" fmla="*/ 78 h 325"/>
                  <a:gd name="T16" fmla="*/ 88 w 244"/>
                  <a:gd name="T17" fmla="*/ 78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4" h="325">
                    <a:moveTo>
                      <a:pt x="88" y="78"/>
                    </a:moveTo>
                    <a:lnTo>
                      <a:pt x="88" y="325"/>
                    </a:lnTo>
                    <a:lnTo>
                      <a:pt x="179" y="325"/>
                    </a:lnTo>
                    <a:lnTo>
                      <a:pt x="179" y="78"/>
                    </a:lnTo>
                    <a:lnTo>
                      <a:pt x="244" y="78"/>
                    </a:lnTo>
                    <a:lnTo>
                      <a:pt x="244" y="0"/>
                    </a:lnTo>
                    <a:lnTo>
                      <a:pt x="25" y="0"/>
                    </a:lnTo>
                    <a:lnTo>
                      <a:pt x="0" y="78"/>
                    </a:lnTo>
                    <a:lnTo>
                      <a:pt x="88" y="7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99" name="V">
                <a:extLst>
                  <a:ext uri="{FF2B5EF4-FFF2-40B4-BE49-F238E27FC236}">
                    <a16:creationId xmlns:a16="http://schemas.microsoft.com/office/drawing/2014/main" id="{42CD34BE-FF93-4AF1-8852-1D8EC3D8F88A}"/>
                  </a:ext>
                </a:extLst>
              </p:cNvPr>
              <p:cNvSpPr>
                <a:spLocks/>
              </p:cNvSpPr>
              <p:nvPr/>
            </p:nvSpPr>
            <p:spPr bwMode="auto">
              <a:xfrm>
                <a:off x="567258" y="168151"/>
                <a:ext cx="230188" cy="258763"/>
              </a:xfrm>
              <a:custGeom>
                <a:avLst/>
                <a:gdLst>
                  <a:gd name="T0" fmla="*/ 184 w 289"/>
                  <a:gd name="T1" fmla="*/ 325 h 325"/>
                  <a:gd name="T2" fmla="*/ 289 w 289"/>
                  <a:gd name="T3" fmla="*/ 0 h 325"/>
                  <a:gd name="T4" fmla="*/ 197 w 289"/>
                  <a:gd name="T5" fmla="*/ 0 h 325"/>
                  <a:gd name="T6" fmla="*/ 143 w 289"/>
                  <a:gd name="T7" fmla="*/ 167 h 325"/>
                  <a:gd name="T8" fmla="*/ 135 w 289"/>
                  <a:gd name="T9" fmla="*/ 191 h 325"/>
                  <a:gd name="T10" fmla="*/ 135 w 289"/>
                  <a:gd name="T11" fmla="*/ 191 h 325"/>
                  <a:gd name="T12" fmla="*/ 135 w 289"/>
                  <a:gd name="T13" fmla="*/ 191 h 325"/>
                  <a:gd name="T14" fmla="*/ 135 w 289"/>
                  <a:gd name="T15" fmla="*/ 191 h 325"/>
                  <a:gd name="T16" fmla="*/ 135 w 289"/>
                  <a:gd name="T17" fmla="*/ 191 h 325"/>
                  <a:gd name="T18" fmla="*/ 135 w 289"/>
                  <a:gd name="T19" fmla="*/ 191 h 325"/>
                  <a:gd name="T20" fmla="*/ 135 w 289"/>
                  <a:gd name="T21" fmla="*/ 191 h 325"/>
                  <a:gd name="T22" fmla="*/ 128 w 289"/>
                  <a:gd name="T23" fmla="*/ 167 h 325"/>
                  <a:gd name="T24" fmla="*/ 91 w 289"/>
                  <a:gd name="T25" fmla="*/ 60 h 325"/>
                  <a:gd name="T26" fmla="*/ 0 w 289"/>
                  <a:gd name="T27" fmla="*/ 60 h 325"/>
                  <a:gd name="T28" fmla="*/ 90 w 289"/>
                  <a:gd name="T29" fmla="*/ 325 h 325"/>
                  <a:gd name="T30" fmla="*/ 184 w 289"/>
                  <a:gd name="T31"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9" h="325">
                    <a:moveTo>
                      <a:pt x="184" y="325"/>
                    </a:moveTo>
                    <a:lnTo>
                      <a:pt x="289" y="0"/>
                    </a:lnTo>
                    <a:lnTo>
                      <a:pt x="197" y="0"/>
                    </a:lnTo>
                    <a:lnTo>
                      <a:pt x="143" y="167"/>
                    </a:lnTo>
                    <a:lnTo>
                      <a:pt x="135" y="191"/>
                    </a:lnTo>
                    <a:lnTo>
                      <a:pt x="135" y="191"/>
                    </a:lnTo>
                    <a:lnTo>
                      <a:pt x="135" y="191"/>
                    </a:lnTo>
                    <a:lnTo>
                      <a:pt x="135" y="191"/>
                    </a:lnTo>
                    <a:lnTo>
                      <a:pt x="135" y="191"/>
                    </a:lnTo>
                    <a:lnTo>
                      <a:pt x="135" y="191"/>
                    </a:lnTo>
                    <a:lnTo>
                      <a:pt x="135" y="191"/>
                    </a:lnTo>
                    <a:lnTo>
                      <a:pt x="128" y="167"/>
                    </a:lnTo>
                    <a:lnTo>
                      <a:pt x="91" y="60"/>
                    </a:lnTo>
                    <a:lnTo>
                      <a:pt x="0" y="60"/>
                    </a:lnTo>
                    <a:lnTo>
                      <a:pt x="90" y="325"/>
                    </a:lnTo>
                    <a:lnTo>
                      <a:pt x="184" y="3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nvGrpSpPr>
            <p:cNvPr id="56" name="_VTT_logo_102019_02_white_on_black" hidden="1">
              <a:extLst>
                <a:ext uri="{FF2B5EF4-FFF2-40B4-BE49-F238E27FC236}">
                  <a16:creationId xmlns:a16="http://schemas.microsoft.com/office/drawing/2014/main" id="{99BA5399-397D-4F57-BE6F-69C64162B877}"/>
                </a:ext>
              </a:extLst>
            </p:cNvPr>
            <p:cNvGrpSpPr/>
            <p:nvPr/>
          </p:nvGrpSpPr>
          <p:grpSpPr>
            <a:xfrm>
              <a:off x="7909204" y="1770762"/>
              <a:ext cx="971550" cy="655638"/>
              <a:chOff x="379933" y="-15999"/>
              <a:chExt cx="971550" cy="655638"/>
            </a:xfrm>
          </p:grpSpPr>
          <p:sp>
            <p:nvSpPr>
              <p:cNvPr id="92" name="Box">
                <a:extLst>
                  <a:ext uri="{FF2B5EF4-FFF2-40B4-BE49-F238E27FC236}">
                    <a16:creationId xmlns:a16="http://schemas.microsoft.com/office/drawing/2014/main" id="{A3400B9F-953E-43FD-A923-FD80BBEC5BD3}"/>
                  </a:ext>
                </a:extLst>
              </p:cNvPr>
              <p:cNvSpPr>
                <a:spLocks noChangeArrowheads="1"/>
              </p:cNvSpPr>
              <p:nvPr/>
            </p:nvSpPr>
            <p:spPr bwMode="auto">
              <a:xfrm>
                <a:off x="379933" y="-15999"/>
                <a:ext cx="971550" cy="65563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93" name="T2">
                <a:extLst>
                  <a:ext uri="{FF2B5EF4-FFF2-40B4-BE49-F238E27FC236}">
                    <a16:creationId xmlns:a16="http://schemas.microsoft.com/office/drawing/2014/main" id="{EE7A7897-B4AA-4428-B461-D4BBD9AC6A12}"/>
                  </a:ext>
                </a:extLst>
              </p:cNvPr>
              <p:cNvSpPr>
                <a:spLocks/>
              </p:cNvSpPr>
              <p:nvPr/>
            </p:nvSpPr>
            <p:spPr bwMode="auto">
              <a:xfrm>
                <a:off x="1011758" y="168151"/>
                <a:ext cx="176213" cy="258763"/>
              </a:xfrm>
              <a:custGeom>
                <a:avLst/>
                <a:gdLst>
                  <a:gd name="T0" fmla="*/ 157 w 222"/>
                  <a:gd name="T1" fmla="*/ 325 h 325"/>
                  <a:gd name="T2" fmla="*/ 157 w 222"/>
                  <a:gd name="T3" fmla="*/ 78 h 325"/>
                  <a:gd name="T4" fmla="*/ 222 w 222"/>
                  <a:gd name="T5" fmla="*/ 78 h 325"/>
                  <a:gd name="T6" fmla="*/ 222 w 222"/>
                  <a:gd name="T7" fmla="*/ 0 h 325"/>
                  <a:gd name="T8" fmla="*/ 0 w 222"/>
                  <a:gd name="T9" fmla="*/ 0 h 325"/>
                  <a:gd name="T10" fmla="*/ 0 w 222"/>
                  <a:gd name="T11" fmla="*/ 78 h 325"/>
                  <a:gd name="T12" fmla="*/ 66 w 222"/>
                  <a:gd name="T13" fmla="*/ 78 h 325"/>
                  <a:gd name="T14" fmla="*/ 66 w 222"/>
                  <a:gd name="T15" fmla="*/ 325 h 325"/>
                  <a:gd name="T16" fmla="*/ 66 w 222"/>
                  <a:gd name="T17" fmla="*/ 325 h 325"/>
                  <a:gd name="T18" fmla="*/ 157 w 222"/>
                  <a:gd name="T19"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2" h="325">
                    <a:moveTo>
                      <a:pt x="157" y="325"/>
                    </a:moveTo>
                    <a:lnTo>
                      <a:pt x="157" y="78"/>
                    </a:lnTo>
                    <a:lnTo>
                      <a:pt x="222" y="78"/>
                    </a:lnTo>
                    <a:lnTo>
                      <a:pt x="222" y="0"/>
                    </a:lnTo>
                    <a:lnTo>
                      <a:pt x="0" y="0"/>
                    </a:lnTo>
                    <a:lnTo>
                      <a:pt x="0" y="78"/>
                    </a:lnTo>
                    <a:lnTo>
                      <a:pt x="66" y="78"/>
                    </a:lnTo>
                    <a:lnTo>
                      <a:pt x="66" y="325"/>
                    </a:lnTo>
                    <a:lnTo>
                      <a:pt x="66" y="325"/>
                    </a:lnTo>
                    <a:lnTo>
                      <a:pt x="157" y="3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94" name="T1">
                <a:extLst>
                  <a:ext uri="{FF2B5EF4-FFF2-40B4-BE49-F238E27FC236}">
                    <a16:creationId xmlns:a16="http://schemas.microsoft.com/office/drawing/2014/main" id="{27E8EF81-9A6F-470E-AD0B-46193AA7615F}"/>
                  </a:ext>
                </a:extLst>
              </p:cNvPr>
              <p:cNvSpPr>
                <a:spLocks/>
              </p:cNvSpPr>
              <p:nvPr/>
            </p:nvSpPr>
            <p:spPr bwMode="auto">
              <a:xfrm>
                <a:off x="799033" y="168151"/>
                <a:ext cx="193675" cy="258763"/>
              </a:xfrm>
              <a:custGeom>
                <a:avLst/>
                <a:gdLst>
                  <a:gd name="T0" fmla="*/ 88 w 244"/>
                  <a:gd name="T1" fmla="*/ 78 h 325"/>
                  <a:gd name="T2" fmla="*/ 88 w 244"/>
                  <a:gd name="T3" fmla="*/ 325 h 325"/>
                  <a:gd name="T4" fmla="*/ 179 w 244"/>
                  <a:gd name="T5" fmla="*/ 325 h 325"/>
                  <a:gd name="T6" fmla="*/ 179 w 244"/>
                  <a:gd name="T7" fmla="*/ 78 h 325"/>
                  <a:gd name="T8" fmla="*/ 244 w 244"/>
                  <a:gd name="T9" fmla="*/ 78 h 325"/>
                  <a:gd name="T10" fmla="*/ 244 w 244"/>
                  <a:gd name="T11" fmla="*/ 0 h 325"/>
                  <a:gd name="T12" fmla="*/ 25 w 244"/>
                  <a:gd name="T13" fmla="*/ 0 h 325"/>
                  <a:gd name="T14" fmla="*/ 0 w 244"/>
                  <a:gd name="T15" fmla="*/ 78 h 325"/>
                  <a:gd name="T16" fmla="*/ 88 w 244"/>
                  <a:gd name="T17" fmla="*/ 78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4" h="325">
                    <a:moveTo>
                      <a:pt x="88" y="78"/>
                    </a:moveTo>
                    <a:lnTo>
                      <a:pt x="88" y="325"/>
                    </a:lnTo>
                    <a:lnTo>
                      <a:pt x="179" y="325"/>
                    </a:lnTo>
                    <a:lnTo>
                      <a:pt x="179" y="78"/>
                    </a:lnTo>
                    <a:lnTo>
                      <a:pt x="244" y="78"/>
                    </a:lnTo>
                    <a:lnTo>
                      <a:pt x="244" y="0"/>
                    </a:lnTo>
                    <a:lnTo>
                      <a:pt x="25" y="0"/>
                    </a:lnTo>
                    <a:lnTo>
                      <a:pt x="0" y="78"/>
                    </a:lnTo>
                    <a:lnTo>
                      <a:pt x="88" y="7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95" name="V">
                <a:extLst>
                  <a:ext uri="{FF2B5EF4-FFF2-40B4-BE49-F238E27FC236}">
                    <a16:creationId xmlns:a16="http://schemas.microsoft.com/office/drawing/2014/main" id="{93C5CABD-3694-433B-AE03-4618D4E3B1A0}"/>
                  </a:ext>
                </a:extLst>
              </p:cNvPr>
              <p:cNvSpPr>
                <a:spLocks/>
              </p:cNvSpPr>
              <p:nvPr/>
            </p:nvSpPr>
            <p:spPr bwMode="auto">
              <a:xfrm>
                <a:off x="567258" y="168151"/>
                <a:ext cx="230188" cy="258763"/>
              </a:xfrm>
              <a:custGeom>
                <a:avLst/>
                <a:gdLst>
                  <a:gd name="T0" fmla="*/ 184 w 289"/>
                  <a:gd name="T1" fmla="*/ 325 h 325"/>
                  <a:gd name="T2" fmla="*/ 289 w 289"/>
                  <a:gd name="T3" fmla="*/ 0 h 325"/>
                  <a:gd name="T4" fmla="*/ 197 w 289"/>
                  <a:gd name="T5" fmla="*/ 0 h 325"/>
                  <a:gd name="T6" fmla="*/ 143 w 289"/>
                  <a:gd name="T7" fmla="*/ 167 h 325"/>
                  <a:gd name="T8" fmla="*/ 135 w 289"/>
                  <a:gd name="T9" fmla="*/ 191 h 325"/>
                  <a:gd name="T10" fmla="*/ 135 w 289"/>
                  <a:gd name="T11" fmla="*/ 191 h 325"/>
                  <a:gd name="T12" fmla="*/ 135 w 289"/>
                  <a:gd name="T13" fmla="*/ 191 h 325"/>
                  <a:gd name="T14" fmla="*/ 135 w 289"/>
                  <a:gd name="T15" fmla="*/ 191 h 325"/>
                  <a:gd name="T16" fmla="*/ 135 w 289"/>
                  <a:gd name="T17" fmla="*/ 191 h 325"/>
                  <a:gd name="T18" fmla="*/ 135 w 289"/>
                  <a:gd name="T19" fmla="*/ 191 h 325"/>
                  <a:gd name="T20" fmla="*/ 135 w 289"/>
                  <a:gd name="T21" fmla="*/ 191 h 325"/>
                  <a:gd name="T22" fmla="*/ 128 w 289"/>
                  <a:gd name="T23" fmla="*/ 167 h 325"/>
                  <a:gd name="T24" fmla="*/ 91 w 289"/>
                  <a:gd name="T25" fmla="*/ 60 h 325"/>
                  <a:gd name="T26" fmla="*/ 0 w 289"/>
                  <a:gd name="T27" fmla="*/ 60 h 325"/>
                  <a:gd name="T28" fmla="*/ 90 w 289"/>
                  <a:gd name="T29" fmla="*/ 325 h 325"/>
                  <a:gd name="T30" fmla="*/ 184 w 289"/>
                  <a:gd name="T31"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9" h="325">
                    <a:moveTo>
                      <a:pt x="184" y="325"/>
                    </a:moveTo>
                    <a:lnTo>
                      <a:pt x="289" y="0"/>
                    </a:lnTo>
                    <a:lnTo>
                      <a:pt x="197" y="0"/>
                    </a:lnTo>
                    <a:lnTo>
                      <a:pt x="143" y="167"/>
                    </a:lnTo>
                    <a:lnTo>
                      <a:pt x="135" y="191"/>
                    </a:lnTo>
                    <a:lnTo>
                      <a:pt x="135" y="191"/>
                    </a:lnTo>
                    <a:lnTo>
                      <a:pt x="135" y="191"/>
                    </a:lnTo>
                    <a:lnTo>
                      <a:pt x="135" y="191"/>
                    </a:lnTo>
                    <a:lnTo>
                      <a:pt x="135" y="191"/>
                    </a:lnTo>
                    <a:lnTo>
                      <a:pt x="135" y="191"/>
                    </a:lnTo>
                    <a:lnTo>
                      <a:pt x="135" y="191"/>
                    </a:lnTo>
                    <a:lnTo>
                      <a:pt x="128" y="167"/>
                    </a:lnTo>
                    <a:lnTo>
                      <a:pt x="91" y="60"/>
                    </a:lnTo>
                    <a:lnTo>
                      <a:pt x="0" y="60"/>
                    </a:lnTo>
                    <a:lnTo>
                      <a:pt x="90" y="325"/>
                    </a:lnTo>
                    <a:lnTo>
                      <a:pt x="184" y="3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nvGrpSpPr>
            <p:cNvPr id="57" name="_VTT_logo_102019_03_white_on_blue" hidden="1">
              <a:extLst>
                <a:ext uri="{FF2B5EF4-FFF2-40B4-BE49-F238E27FC236}">
                  <a16:creationId xmlns:a16="http://schemas.microsoft.com/office/drawing/2014/main" id="{A8E1CD64-58FC-45F3-84F3-F3F2C50D9BAC}"/>
                </a:ext>
              </a:extLst>
            </p:cNvPr>
            <p:cNvGrpSpPr/>
            <p:nvPr/>
          </p:nvGrpSpPr>
          <p:grpSpPr>
            <a:xfrm>
              <a:off x="7909204" y="1770762"/>
              <a:ext cx="971550" cy="655638"/>
              <a:chOff x="379933" y="-15999"/>
              <a:chExt cx="971550" cy="655638"/>
            </a:xfrm>
          </p:grpSpPr>
          <p:sp>
            <p:nvSpPr>
              <p:cNvPr id="88" name="Box">
                <a:extLst>
                  <a:ext uri="{FF2B5EF4-FFF2-40B4-BE49-F238E27FC236}">
                    <a16:creationId xmlns:a16="http://schemas.microsoft.com/office/drawing/2014/main" id="{F27346E2-BF3D-4480-AD40-08DF8B2E5C29}"/>
                  </a:ext>
                </a:extLst>
              </p:cNvPr>
              <p:cNvSpPr>
                <a:spLocks noChangeArrowheads="1"/>
              </p:cNvSpPr>
              <p:nvPr/>
            </p:nvSpPr>
            <p:spPr bwMode="auto">
              <a:xfrm>
                <a:off x="379933" y="-15999"/>
                <a:ext cx="971550" cy="655638"/>
              </a:xfrm>
              <a:prstGeom prst="rect">
                <a:avLst/>
              </a:prstGeom>
              <a:solidFill>
                <a:srgbClr val="00579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89" name="T2">
                <a:extLst>
                  <a:ext uri="{FF2B5EF4-FFF2-40B4-BE49-F238E27FC236}">
                    <a16:creationId xmlns:a16="http://schemas.microsoft.com/office/drawing/2014/main" id="{D1075429-D8A4-4873-A51D-E2ACA015C68A}"/>
                  </a:ext>
                </a:extLst>
              </p:cNvPr>
              <p:cNvSpPr>
                <a:spLocks/>
              </p:cNvSpPr>
              <p:nvPr/>
            </p:nvSpPr>
            <p:spPr bwMode="auto">
              <a:xfrm>
                <a:off x="1011758" y="168151"/>
                <a:ext cx="176213" cy="258763"/>
              </a:xfrm>
              <a:custGeom>
                <a:avLst/>
                <a:gdLst>
                  <a:gd name="T0" fmla="*/ 157 w 222"/>
                  <a:gd name="T1" fmla="*/ 325 h 325"/>
                  <a:gd name="T2" fmla="*/ 157 w 222"/>
                  <a:gd name="T3" fmla="*/ 78 h 325"/>
                  <a:gd name="T4" fmla="*/ 222 w 222"/>
                  <a:gd name="T5" fmla="*/ 78 h 325"/>
                  <a:gd name="T6" fmla="*/ 222 w 222"/>
                  <a:gd name="T7" fmla="*/ 0 h 325"/>
                  <a:gd name="T8" fmla="*/ 0 w 222"/>
                  <a:gd name="T9" fmla="*/ 0 h 325"/>
                  <a:gd name="T10" fmla="*/ 0 w 222"/>
                  <a:gd name="T11" fmla="*/ 78 h 325"/>
                  <a:gd name="T12" fmla="*/ 66 w 222"/>
                  <a:gd name="T13" fmla="*/ 78 h 325"/>
                  <a:gd name="T14" fmla="*/ 66 w 222"/>
                  <a:gd name="T15" fmla="*/ 325 h 325"/>
                  <a:gd name="T16" fmla="*/ 66 w 222"/>
                  <a:gd name="T17" fmla="*/ 325 h 325"/>
                  <a:gd name="T18" fmla="*/ 157 w 222"/>
                  <a:gd name="T19"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2" h="325">
                    <a:moveTo>
                      <a:pt x="157" y="325"/>
                    </a:moveTo>
                    <a:lnTo>
                      <a:pt x="157" y="78"/>
                    </a:lnTo>
                    <a:lnTo>
                      <a:pt x="222" y="78"/>
                    </a:lnTo>
                    <a:lnTo>
                      <a:pt x="222" y="0"/>
                    </a:lnTo>
                    <a:lnTo>
                      <a:pt x="0" y="0"/>
                    </a:lnTo>
                    <a:lnTo>
                      <a:pt x="0" y="78"/>
                    </a:lnTo>
                    <a:lnTo>
                      <a:pt x="66" y="78"/>
                    </a:lnTo>
                    <a:lnTo>
                      <a:pt x="66" y="325"/>
                    </a:lnTo>
                    <a:lnTo>
                      <a:pt x="66" y="325"/>
                    </a:lnTo>
                    <a:lnTo>
                      <a:pt x="157" y="3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90" name="T1">
                <a:extLst>
                  <a:ext uri="{FF2B5EF4-FFF2-40B4-BE49-F238E27FC236}">
                    <a16:creationId xmlns:a16="http://schemas.microsoft.com/office/drawing/2014/main" id="{46569A11-9F25-4CDE-B346-93D008862FA1}"/>
                  </a:ext>
                </a:extLst>
              </p:cNvPr>
              <p:cNvSpPr>
                <a:spLocks/>
              </p:cNvSpPr>
              <p:nvPr/>
            </p:nvSpPr>
            <p:spPr bwMode="auto">
              <a:xfrm>
                <a:off x="799033" y="168151"/>
                <a:ext cx="193675" cy="258763"/>
              </a:xfrm>
              <a:custGeom>
                <a:avLst/>
                <a:gdLst>
                  <a:gd name="T0" fmla="*/ 88 w 244"/>
                  <a:gd name="T1" fmla="*/ 78 h 325"/>
                  <a:gd name="T2" fmla="*/ 88 w 244"/>
                  <a:gd name="T3" fmla="*/ 325 h 325"/>
                  <a:gd name="T4" fmla="*/ 179 w 244"/>
                  <a:gd name="T5" fmla="*/ 325 h 325"/>
                  <a:gd name="T6" fmla="*/ 179 w 244"/>
                  <a:gd name="T7" fmla="*/ 78 h 325"/>
                  <a:gd name="T8" fmla="*/ 244 w 244"/>
                  <a:gd name="T9" fmla="*/ 78 h 325"/>
                  <a:gd name="T10" fmla="*/ 244 w 244"/>
                  <a:gd name="T11" fmla="*/ 0 h 325"/>
                  <a:gd name="T12" fmla="*/ 25 w 244"/>
                  <a:gd name="T13" fmla="*/ 0 h 325"/>
                  <a:gd name="T14" fmla="*/ 0 w 244"/>
                  <a:gd name="T15" fmla="*/ 78 h 325"/>
                  <a:gd name="T16" fmla="*/ 88 w 244"/>
                  <a:gd name="T17" fmla="*/ 78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4" h="325">
                    <a:moveTo>
                      <a:pt x="88" y="78"/>
                    </a:moveTo>
                    <a:lnTo>
                      <a:pt x="88" y="325"/>
                    </a:lnTo>
                    <a:lnTo>
                      <a:pt x="179" y="325"/>
                    </a:lnTo>
                    <a:lnTo>
                      <a:pt x="179" y="78"/>
                    </a:lnTo>
                    <a:lnTo>
                      <a:pt x="244" y="78"/>
                    </a:lnTo>
                    <a:lnTo>
                      <a:pt x="244" y="0"/>
                    </a:lnTo>
                    <a:lnTo>
                      <a:pt x="25" y="0"/>
                    </a:lnTo>
                    <a:lnTo>
                      <a:pt x="0" y="78"/>
                    </a:lnTo>
                    <a:lnTo>
                      <a:pt x="88" y="7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91" name="V">
                <a:extLst>
                  <a:ext uri="{FF2B5EF4-FFF2-40B4-BE49-F238E27FC236}">
                    <a16:creationId xmlns:a16="http://schemas.microsoft.com/office/drawing/2014/main" id="{CDB84303-F20F-44EC-BB51-5BCA77ADB0A0}"/>
                  </a:ext>
                </a:extLst>
              </p:cNvPr>
              <p:cNvSpPr>
                <a:spLocks/>
              </p:cNvSpPr>
              <p:nvPr/>
            </p:nvSpPr>
            <p:spPr bwMode="auto">
              <a:xfrm>
                <a:off x="567258" y="168151"/>
                <a:ext cx="230188" cy="258763"/>
              </a:xfrm>
              <a:custGeom>
                <a:avLst/>
                <a:gdLst>
                  <a:gd name="T0" fmla="*/ 184 w 289"/>
                  <a:gd name="T1" fmla="*/ 325 h 325"/>
                  <a:gd name="T2" fmla="*/ 289 w 289"/>
                  <a:gd name="T3" fmla="*/ 0 h 325"/>
                  <a:gd name="T4" fmla="*/ 197 w 289"/>
                  <a:gd name="T5" fmla="*/ 0 h 325"/>
                  <a:gd name="T6" fmla="*/ 143 w 289"/>
                  <a:gd name="T7" fmla="*/ 167 h 325"/>
                  <a:gd name="T8" fmla="*/ 135 w 289"/>
                  <a:gd name="T9" fmla="*/ 191 h 325"/>
                  <a:gd name="T10" fmla="*/ 135 w 289"/>
                  <a:gd name="T11" fmla="*/ 191 h 325"/>
                  <a:gd name="T12" fmla="*/ 135 w 289"/>
                  <a:gd name="T13" fmla="*/ 191 h 325"/>
                  <a:gd name="T14" fmla="*/ 135 w 289"/>
                  <a:gd name="T15" fmla="*/ 191 h 325"/>
                  <a:gd name="T16" fmla="*/ 135 w 289"/>
                  <a:gd name="T17" fmla="*/ 191 h 325"/>
                  <a:gd name="T18" fmla="*/ 135 w 289"/>
                  <a:gd name="T19" fmla="*/ 191 h 325"/>
                  <a:gd name="T20" fmla="*/ 135 w 289"/>
                  <a:gd name="T21" fmla="*/ 191 h 325"/>
                  <a:gd name="T22" fmla="*/ 128 w 289"/>
                  <a:gd name="T23" fmla="*/ 167 h 325"/>
                  <a:gd name="T24" fmla="*/ 91 w 289"/>
                  <a:gd name="T25" fmla="*/ 60 h 325"/>
                  <a:gd name="T26" fmla="*/ 0 w 289"/>
                  <a:gd name="T27" fmla="*/ 60 h 325"/>
                  <a:gd name="T28" fmla="*/ 90 w 289"/>
                  <a:gd name="T29" fmla="*/ 325 h 325"/>
                  <a:gd name="T30" fmla="*/ 184 w 289"/>
                  <a:gd name="T31"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9" h="325">
                    <a:moveTo>
                      <a:pt x="184" y="325"/>
                    </a:moveTo>
                    <a:lnTo>
                      <a:pt x="289" y="0"/>
                    </a:lnTo>
                    <a:lnTo>
                      <a:pt x="197" y="0"/>
                    </a:lnTo>
                    <a:lnTo>
                      <a:pt x="143" y="167"/>
                    </a:lnTo>
                    <a:lnTo>
                      <a:pt x="135" y="191"/>
                    </a:lnTo>
                    <a:lnTo>
                      <a:pt x="135" y="191"/>
                    </a:lnTo>
                    <a:lnTo>
                      <a:pt x="135" y="191"/>
                    </a:lnTo>
                    <a:lnTo>
                      <a:pt x="135" y="191"/>
                    </a:lnTo>
                    <a:lnTo>
                      <a:pt x="135" y="191"/>
                    </a:lnTo>
                    <a:lnTo>
                      <a:pt x="135" y="191"/>
                    </a:lnTo>
                    <a:lnTo>
                      <a:pt x="135" y="191"/>
                    </a:lnTo>
                    <a:lnTo>
                      <a:pt x="128" y="167"/>
                    </a:lnTo>
                    <a:lnTo>
                      <a:pt x="91" y="60"/>
                    </a:lnTo>
                    <a:lnTo>
                      <a:pt x="0" y="60"/>
                    </a:lnTo>
                    <a:lnTo>
                      <a:pt x="90" y="325"/>
                    </a:lnTo>
                    <a:lnTo>
                      <a:pt x="184" y="3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nvGrpSpPr>
            <p:cNvPr id="58" name="_VTT_logo_102019_04_white_on_dark_grey" hidden="1">
              <a:extLst>
                <a:ext uri="{FF2B5EF4-FFF2-40B4-BE49-F238E27FC236}">
                  <a16:creationId xmlns:a16="http://schemas.microsoft.com/office/drawing/2014/main" id="{09278B5C-192E-4F78-BBDB-676121DACF84}"/>
                </a:ext>
              </a:extLst>
            </p:cNvPr>
            <p:cNvGrpSpPr/>
            <p:nvPr/>
          </p:nvGrpSpPr>
          <p:grpSpPr>
            <a:xfrm>
              <a:off x="7909204" y="1770762"/>
              <a:ext cx="971550" cy="655638"/>
              <a:chOff x="379933" y="-15999"/>
              <a:chExt cx="971550" cy="655638"/>
            </a:xfrm>
          </p:grpSpPr>
          <p:sp>
            <p:nvSpPr>
              <p:cNvPr id="84" name="Box">
                <a:extLst>
                  <a:ext uri="{FF2B5EF4-FFF2-40B4-BE49-F238E27FC236}">
                    <a16:creationId xmlns:a16="http://schemas.microsoft.com/office/drawing/2014/main" id="{6569BF60-DA16-4BC2-9529-A8237B18DC49}"/>
                  </a:ext>
                </a:extLst>
              </p:cNvPr>
              <p:cNvSpPr>
                <a:spLocks noChangeArrowheads="1"/>
              </p:cNvSpPr>
              <p:nvPr/>
            </p:nvSpPr>
            <p:spPr bwMode="auto">
              <a:xfrm>
                <a:off x="379933" y="-15999"/>
                <a:ext cx="971550" cy="655638"/>
              </a:xfrm>
              <a:prstGeom prst="rect">
                <a:avLst/>
              </a:prstGeom>
              <a:solidFill>
                <a:srgbClr val="AFAFA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85" name="T2">
                <a:extLst>
                  <a:ext uri="{FF2B5EF4-FFF2-40B4-BE49-F238E27FC236}">
                    <a16:creationId xmlns:a16="http://schemas.microsoft.com/office/drawing/2014/main" id="{3983DC39-B6D1-41BC-A101-44CAF785BA37}"/>
                  </a:ext>
                </a:extLst>
              </p:cNvPr>
              <p:cNvSpPr>
                <a:spLocks/>
              </p:cNvSpPr>
              <p:nvPr/>
            </p:nvSpPr>
            <p:spPr bwMode="auto">
              <a:xfrm>
                <a:off x="1011758" y="168151"/>
                <a:ext cx="176213" cy="258763"/>
              </a:xfrm>
              <a:custGeom>
                <a:avLst/>
                <a:gdLst>
                  <a:gd name="T0" fmla="*/ 157 w 222"/>
                  <a:gd name="T1" fmla="*/ 325 h 325"/>
                  <a:gd name="T2" fmla="*/ 157 w 222"/>
                  <a:gd name="T3" fmla="*/ 78 h 325"/>
                  <a:gd name="T4" fmla="*/ 222 w 222"/>
                  <a:gd name="T5" fmla="*/ 78 h 325"/>
                  <a:gd name="T6" fmla="*/ 222 w 222"/>
                  <a:gd name="T7" fmla="*/ 0 h 325"/>
                  <a:gd name="T8" fmla="*/ 0 w 222"/>
                  <a:gd name="T9" fmla="*/ 0 h 325"/>
                  <a:gd name="T10" fmla="*/ 0 w 222"/>
                  <a:gd name="T11" fmla="*/ 78 h 325"/>
                  <a:gd name="T12" fmla="*/ 66 w 222"/>
                  <a:gd name="T13" fmla="*/ 78 h 325"/>
                  <a:gd name="T14" fmla="*/ 66 w 222"/>
                  <a:gd name="T15" fmla="*/ 325 h 325"/>
                  <a:gd name="T16" fmla="*/ 66 w 222"/>
                  <a:gd name="T17" fmla="*/ 325 h 325"/>
                  <a:gd name="T18" fmla="*/ 157 w 222"/>
                  <a:gd name="T19"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2" h="325">
                    <a:moveTo>
                      <a:pt x="157" y="325"/>
                    </a:moveTo>
                    <a:lnTo>
                      <a:pt x="157" y="78"/>
                    </a:lnTo>
                    <a:lnTo>
                      <a:pt x="222" y="78"/>
                    </a:lnTo>
                    <a:lnTo>
                      <a:pt x="222" y="0"/>
                    </a:lnTo>
                    <a:lnTo>
                      <a:pt x="0" y="0"/>
                    </a:lnTo>
                    <a:lnTo>
                      <a:pt x="0" y="78"/>
                    </a:lnTo>
                    <a:lnTo>
                      <a:pt x="66" y="78"/>
                    </a:lnTo>
                    <a:lnTo>
                      <a:pt x="66" y="325"/>
                    </a:lnTo>
                    <a:lnTo>
                      <a:pt x="66" y="325"/>
                    </a:lnTo>
                    <a:lnTo>
                      <a:pt x="157" y="3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86" name="T1">
                <a:extLst>
                  <a:ext uri="{FF2B5EF4-FFF2-40B4-BE49-F238E27FC236}">
                    <a16:creationId xmlns:a16="http://schemas.microsoft.com/office/drawing/2014/main" id="{F088BC4D-5BAE-4DBF-94B9-464EF3D1BB8B}"/>
                  </a:ext>
                </a:extLst>
              </p:cNvPr>
              <p:cNvSpPr>
                <a:spLocks/>
              </p:cNvSpPr>
              <p:nvPr/>
            </p:nvSpPr>
            <p:spPr bwMode="auto">
              <a:xfrm>
                <a:off x="799033" y="168151"/>
                <a:ext cx="193675" cy="258763"/>
              </a:xfrm>
              <a:custGeom>
                <a:avLst/>
                <a:gdLst>
                  <a:gd name="T0" fmla="*/ 88 w 244"/>
                  <a:gd name="T1" fmla="*/ 78 h 325"/>
                  <a:gd name="T2" fmla="*/ 88 w 244"/>
                  <a:gd name="T3" fmla="*/ 325 h 325"/>
                  <a:gd name="T4" fmla="*/ 179 w 244"/>
                  <a:gd name="T5" fmla="*/ 325 h 325"/>
                  <a:gd name="T6" fmla="*/ 179 w 244"/>
                  <a:gd name="T7" fmla="*/ 78 h 325"/>
                  <a:gd name="T8" fmla="*/ 244 w 244"/>
                  <a:gd name="T9" fmla="*/ 78 h 325"/>
                  <a:gd name="T10" fmla="*/ 244 w 244"/>
                  <a:gd name="T11" fmla="*/ 0 h 325"/>
                  <a:gd name="T12" fmla="*/ 25 w 244"/>
                  <a:gd name="T13" fmla="*/ 0 h 325"/>
                  <a:gd name="T14" fmla="*/ 0 w 244"/>
                  <a:gd name="T15" fmla="*/ 78 h 325"/>
                  <a:gd name="T16" fmla="*/ 88 w 244"/>
                  <a:gd name="T17" fmla="*/ 78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4" h="325">
                    <a:moveTo>
                      <a:pt x="88" y="78"/>
                    </a:moveTo>
                    <a:lnTo>
                      <a:pt x="88" y="325"/>
                    </a:lnTo>
                    <a:lnTo>
                      <a:pt x="179" y="325"/>
                    </a:lnTo>
                    <a:lnTo>
                      <a:pt x="179" y="78"/>
                    </a:lnTo>
                    <a:lnTo>
                      <a:pt x="244" y="78"/>
                    </a:lnTo>
                    <a:lnTo>
                      <a:pt x="244" y="0"/>
                    </a:lnTo>
                    <a:lnTo>
                      <a:pt x="25" y="0"/>
                    </a:lnTo>
                    <a:lnTo>
                      <a:pt x="0" y="78"/>
                    </a:lnTo>
                    <a:lnTo>
                      <a:pt x="88" y="7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87" name="V">
                <a:extLst>
                  <a:ext uri="{FF2B5EF4-FFF2-40B4-BE49-F238E27FC236}">
                    <a16:creationId xmlns:a16="http://schemas.microsoft.com/office/drawing/2014/main" id="{7720D016-4F65-48E7-8217-1D12BD8CC205}"/>
                  </a:ext>
                </a:extLst>
              </p:cNvPr>
              <p:cNvSpPr>
                <a:spLocks/>
              </p:cNvSpPr>
              <p:nvPr/>
            </p:nvSpPr>
            <p:spPr bwMode="auto">
              <a:xfrm>
                <a:off x="567258" y="168151"/>
                <a:ext cx="230188" cy="258763"/>
              </a:xfrm>
              <a:custGeom>
                <a:avLst/>
                <a:gdLst>
                  <a:gd name="T0" fmla="*/ 184 w 289"/>
                  <a:gd name="T1" fmla="*/ 325 h 325"/>
                  <a:gd name="T2" fmla="*/ 289 w 289"/>
                  <a:gd name="T3" fmla="*/ 0 h 325"/>
                  <a:gd name="T4" fmla="*/ 197 w 289"/>
                  <a:gd name="T5" fmla="*/ 0 h 325"/>
                  <a:gd name="T6" fmla="*/ 143 w 289"/>
                  <a:gd name="T7" fmla="*/ 167 h 325"/>
                  <a:gd name="T8" fmla="*/ 135 w 289"/>
                  <a:gd name="T9" fmla="*/ 191 h 325"/>
                  <a:gd name="T10" fmla="*/ 135 w 289"/>
                  <a:gd name="T11" fmla="*/ 191 h 325"/>
                  <a:gd name="T12" fmla="*/ 135 w 289"/>
                  <a:gd name="T13" fmla="*/ 191 h 325"/>
                  <a:gd name="T14" fmla="*/ 135 w 289"/>
                  <a:gd name="T15" fmla="*/ 191 h 325"/>
                  <a:gd name="T16" fmla="*/ 135 w 289"/>
                  <a:gd name="T17" fmla="*/ 191 h 325"/>
                  <a:gd name="T18" fmla="*/ 135 w 289"/>
                  <a:gd name="T19" fmla="*/ 191 h 325"/>
                  <a:gd name="T20" fmla="*/ 135 w 289"/>
                  <a:gd name="T21" fmla="*/ 191 h 325"/>
                  <a:gd name="T22" fmla="*/ 128 w 289"/>
                  <a:gd name="T23" fmla="*/ 167 h 325"/>
                  <a:gd name="T24" fmla="*/ 91 w 289"/>
                  <a:gd name="T25" fmla="*/ 60 h 325"/>
                  <a:gd name="T26" fmla="*/ 0 w 289"/>
                  <a:gd name="T27" fmla="*/ 60 h 325"/>
                  <a:gd name="T28" fmla="*/ 90 w 289"/>
                  <a:gd name="T29" fmla="*/ 325 h 325"/>
                  <a:gd name="T30" fmla="*/ 184 w 289"/>
                  <a:gd name="T31"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9" h="325">
                    <a:moveTo>
                      <a:pt x="184" y="325"/>
                    </a:moveTo>
                    <a:lnTo>
                      <a:pt x="289" y="0"/>
                    </a:lnTo>
                    <a:lnTo>
                      <a:pt x="197" y="0"/>
                    </a:lnTo>
                    <a:lnTo>
                      <a:pt x="143" y="167"/>
                    </a:lnTo>
                    <a:lnTo>
                      <a:pt x="135" y="191"/>
                    </a:lnTo>
                    <a:lnTo>
                      <a:pt x="135" y="191"/>
                    </a:lnTo>
                    <a:lnTo>
                      <a:pt x="135" y="191"/>
                    </a:lnTo>
                    <a:lnTo>
                      <a:pt x="135" y="191"/>
                    </a:lnTo>
                    <a:lnTo>
                      <a:pt x="135" y="191"/>
                    </a:lnTo>
                    <a:lnTo>
                      <a:pt x="135" y="191"/>
                    </a:lnTo>
                    <a:lnTo>
                      <a:pt x="135" y="191"/>
                    </a:lnTo>
                    <a:lnTo>
                      <a:pt x="128" y="167"/>
                    </a:lnTo>
                    <a:lnTo>
                      <a:pt x="91" y="60"/>
                    </a:lnTo>
                    <a:lnTo>
                      <a:pt x="0" y="60"/>
                    </a:lnTo>
                    <a:lnTo>
                      <a:pt x="90" y="325"/>
                    </a:lnTo>
                    <a:lnTo>
                      <a:pt x="184" y="3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nvGrpSpPr>
            <p:cNvPr id="59" name="_VTT_logo_102019_05_dark_grey_on_white" hidden="1">
              <a:extLst>
                <a:ext uri="{FF2B5EF4-FFF2-40B4-BE49-F238E27FC236}">
                  <a16:creationId xmlns:a16="http://schemas.microsoft.com/office/drawing/2014/main" id="{A8B88028-2C32-4FC1-84BA-8735FEDF37CD}"/>
                </a:ext>
              </a:extLst>
            </p:cNvPr>
            <p:cNvGrpSpPr/>
            <p:nvPr/>
          </p:nvGrpSpPr>
          <p:grpSpPr>
            <a:xfrm>
              <a:off x="7909204" y="1770762"/>
              <a:ext cx="971550" cy="655638"/>
              <a:chOff x="379933" y="-15999"/>
              <a:chExt cx="971550" cy="655638"/>
            </a:xfrm>
          </p:grpSpPr>
          <p:sp>
            <p:nvSpPr>
              <p:cNvPr id="80" name="Box">
                <a:extLst>
                  <a:ext uri="{FF2B5EF4-FFF2-40B4-BE49-F238E27FC236}">
                    <a16:creationId xmlns:a16="http://schemas.microsoft.com/office/drawing/2014/main" id="{B6B0626A-DCF1-4044-97F1-D006BEA5609D}"/>
                  </a:ext>
                </a:extLst>
              </p:cNvPr>
              <p:cNvSpPr>
                <a:spLocks noChangeArrowheads="1"/>
              </p:cNvSpPr>
              <p:nvPr/>
            </p:nvSpPr>
            <p:spPr bwMode="auto">
              <a:xfrm>
                <a:off x="379933" y="-15999"/>
                <a:ext cx="971550" cy="6556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81" name="T2">
                <a:extLst>
                  <a:ext uri="{FF2B5EF4-FFF2-40B4-BE49-F238E27FC236}">
                    <a16:creationId xmlns:a16="http://schemas.microsoft.com/office/drawing/2014/main" id="{40118182-5589-434B-986B-16A226384026}"/>
                  </a:ext>
                </a:extLst>
              </p:cNvPr>
              <p:cNvSpPr>
                <a:spLocks/>
              </p:cNvSpPr>
              <p:nvPr/>
            </p:nvSpPr>
            <p:spPr bwMode="auto">
              <a:xfrm>
                <a:off x="1011758" y="168151"/>
                <a:ext cx="176213" cy="258763"/>
              </a:xfrm>
              <a:custGeom>
                <a:avLst/>
                <a:gdLst>
                  <a:gd name="T0" fmla="*/ 157 w 222"/>
                  <a:gd name="T1" fmla="*/ 325 h 325"/>
                  <a:gd name="T2" fmla="*/ 157 w 222"/>
                  <a:gd name="T3" fmla="*/ 78 h 325"/>
                  <a:gd name="T4" fmla="*/ 222 w 222"/>
                  <a:gd name="T5" fmla="*/ 78 h 325"/>
                  <a:gd name="T6" fmla="*/ 222 w 222"/>
                  <a:gd name="T7" fmla="*/ 0 h 325"/>
                  <a:gd name="T8" fmla="*/ 0 w 222"/>
                  <a:gd name="T9" fmla="*/ 0 h 325"/>
                  <a:gd name="T10" fmla="*/ 0 w 222"/>
                  <a:gd name="T11" fmla="*/ 78 h 325"/>
                  <a:gd name="T12" fmla="*/ 66 w 222"/>
                  <a:gd name="T13" fmla="*/ 78 h 325"/>
                  <a:gd name="T14" fmla="*/ 66 w 222"/>
                  <a:gd name="T15" fmla="*/ 325 h 325"/>
                  <a:gd name="T16" fmla="*/ 66 w 222"/>
                  <a:gd name="T17" fmla="*/ 325 h 325"/>
                  <a:gd name="T18" fmla="*/ 157 w 222"/>
                  <a:gd name="T19"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2" h="325">
                    <a:moveTo>
                      <a:pt x="157" y="325"/>
                    </a:moveTo>
                    <a:lnTo>
                      <a:pt x="157" y="78"/>
                    </a:lnTo>
                    <a:lnTo>
                      <a:pt x="222" y="78"/>
                    </a:lnTo>
                    <a:lnTo>
                      <a:pt x="222" y="0"/>
                    </a:lnTo>
                    <a:lnTo>
                      <a:pt x="0" y="0"/>
                    </a:lnTo>
                    <a:lnTo>
                      <a:pt x="0" y="78"/>
                    </a:lnTo>
                    <a:lnTo>
                      <a:pt x="66" y="78"/>
                    </a:lnTo>
                    <a:lnTo>
                      <a:pt x="66" y="325"/>
                    </a:lnTo>
                    <a:lnTo>
                      <a:pt x="66" y="325"/>
                    </a:lnTo>
                    <a:lnTo>
                      <a:pt x="157" y="325"/>
                    </a:lnTo>
                    <a:close/>
                  </a:path>
                </a:pathLst>
              </a:custGeom>
              <a:solidFill>
                <a:srgbClr val="AFAFA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82" name="T1">
                <a:extLst>
                  <a:ext uri="{FF2B5EF4-FFF2-40B4-BE49-F238E27FC236}">
                    <a16:creationId xmlns:a16="http://schemas.microsoft.com/office/drawing/2014/main" id="{11E2139F-8BEC-4016-939D-A0FDD4465ACC}"/>
                  </a:ext>
                </a:extLst>
              </p:cNvPr>
              <p:cNvSpPr>
                <a:spLocks/>
              </p:cNvSpPr>
              <p:nvPr/>
            </p:nvSpPr>
            <p:spPr bwMode="auto">
              <a:xfrm>
                <a:off x="799033" y="168151"/>
                <a:ext cx="193675" cy="258763"/>
              </a:xfrm>
              <a:custGeom>
                <a:avLst/>
                <a:gdLst>
                  <a:gd name="T0" fmla="*/ 88 w 244"/>
                  <a:gd name="T1" fmla="*/ 78 h 325"/>
                  <a:gd name="T2" fmla="*/ 88 w 244"/>
                  <a:gd name="T3" fmla="*/ 325 h 325"/>
                  <a:gd name="T4" fmla="*/ 179 w 244"/>
                  <a:gd name="T5" fmla="*/ 325 h 325"/>
                  <a:gd name="T6" fmla="*/ 179 w 244"/>
                  <a:gd name="T7" fmla="*/ 78 h 325"/>
                  <a:gd name="T8" fmla="*/ 244 w 244"/>
                  <a:gd name="T9" fmla="*/ 78 h 325"/>
                  <a:gd name="T10" fmla="*/ 244 w 244"/>
                  <a:gd name="T11" fmla="*/ 0 h 325"/>
                  <a:gd name="T12" fmla="*/ 25 w 244"/>
                  <a:gd name="T13" fmla="*/ 0 h 325"/>
                  <a:gd name="T14" fmla="*/ 0 w 244"/>
                  <a:gd name="T15" fmla="*/ 78 h 325"/>
                  <a:gd name="T16" fmla="*/ 88 w 244"/>
                  <a:gd name="T17" fmla="*/ 78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4" h="325">
                    <a:moveTo>
                      <a:pt x="88" y="78"/>
                    </a:moveTo>
                    <a:lnTo>
                      <a:pt x="88" y="325"/>
                    </a:lnTo>
                    <a:lnTo>
                      <a:pt x="179" y="325"/>
                    </a:lnTo>
                    <a:lnTo>
                      <a:pt x="179" y="78"/>
                    </a:lnTo>
                    <a:lnTo>
                      <a:pt x="244" y="78"/>
                    </a:lnTo>
                    <a:lnTo>
                      <a:pt x="244" y="0"/>
                    </a:lnTo>
                    <a:lnTo>
                      <a:pt x="25" y="0"/>
                    </a:lnTo>
                    <a:lnTo>
                      <a:pt x="0" y="78"/>
                    </a:lnTo>
                    <a:lnTo>
                      <a:pt x="88" y="78"/>
                    </a:lnTo>
                    <a:close/>
                  </a:path>
                </a:pathLst>
              </a:custGeom>
              <a:solidFill>
                <a:srgbClr val="AFAFA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83" name="V">
                <a:extLst>
                  <a:ext uri="{FF2B5EF4-FFF2-40B4-BE49-F238E27FC236}">
                    <a16:creationId xmlns:a16="http://schemas.microsoft.com/office/drawing/2014/main" id="{90ACCE93-32D8-4C10-A704-52FDBC16B9C3}"/>
                  </a:ext>
                </a:extLst>
              </p:cNvPr>
              <p:cNvSpPr>
                <a:spLocks/>
              </p:cNvSpPr>
              <p:nvPr/>
            </p:nvSpPr>
            <p:spPr bwMode="auto">
              <a:xfrm>
                <a:off x="567258" y="168151"/>
                <a:ext cx="230188" cy="258763"/>
              </a:xfrm>
              <a:custGeom>
                <a:avLst/>
                <a:gdLst>
                  <a:gd name="T0" fmla="*/ 184 w 289"/>
                  <a:gd name="T1" fmla="*/ 325 h 325"/>
                  <a:gd name="T2" fmla="*/ 289 w 289"/>
                  <a:gd name="T3" fmla="*/ 0 h 325"/>
                  <a:gd name="T4" fmla="*/ 197 w 289"/>
                  <a:gd name="T5" fmla="*/ 0 h 325"/>
                  <a:gd name="T6" fmla="*/ 143 w 289"/>
                  <a:gd name="T7" fmla="*/ 167 h 325"/>
                  <a:gd name="T8" fmla="*/ 135 w 289"/>
                  <a:gd name="T9" fmla="*/ 191 h 325"/>
                  <a:gd name="T10" fmla="*/ 135 w 289"/>
                  <a:gd name="T11" fmla="*/ 191 h 325"/>
                  <a:gd name="T12" fmla="*/ 135 w 289"/>
                  <a:gd name="T13" fmla="*/ 191 h 325"/>
                  <a:gd name="T14" fmla="*/ 135 w 289"/>
                  <a:gd name="T15" fmla="*/ 191 h 325"/>
                  <a:gd name="T16" fmla="*/ 135 w 289"/>
                  <a:gd name="T17" fmla="*/ 191 h 325"/>
                  <a:gd name="T18" fmla="*/ 135 w 289"/>
                  <a:gd name="T19" fmla="*/ 191 h 325"/>
                  <a:gd name="T20" fmla="*/ 135 w 289"/>
                  <a:gd name="T21" fmla="*/ 191 h 325"/>
                  <a:gd name="T22" fmla="*/ 128 w 289"/>
                  <a:gd name="T23" fmla="*/ 167 h 325"/>
                  <a:gd name="T24" fmla="*/ 91 w 289"/>
                  <a:gd name="T25" fmla="*/ 60 h 325"/>
                  <a:gd name="T26" fmla="*/ 0 w 289"/>
                  <a:gd name="T27" fmla="*/ 60 h 325"/>
                  <a:gd name="T28" fmla="*/ 90 w 289"/>
                  <a:gd name="T29" fmla="*/ 325 h 325"/>
                  <a:gd name="T30" fmla="*/ 184 w 289"/>
                  <a:gd name="T31"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9" h="325">
                    <a:moveTo>
                      <a:pt x="184" y="325"/>
                    </a:moveTo>
                    <a:lnTo>
                      <a:pt x="289" y="0"/>
                    </a:lnTo>
                    <a:lnTo>
                      <a:pt x="197" y="0"/>
                    </a:lnTo>
                    <a:lnTo>
                      <a:pt x="143" y="167"/>
                    </a:lnTo>
                    <a:lnTo>
                      <a:pt x="135" y="191"/>
                    </a:lnTo>
                    <a:lnTo>
                      <a:pt x="135" y="191"/>
                    </a:lnTo>
                    <a:lnTo>
                      <a:pt x="135" y="191"/>
                    </a:lnTo>
                    <a:lnTo>
                      <a:pt x="135" y="191"/>
                    </a:lnTo>
                    <a:lnTo>
                      <a:pt x="135" y="191"/>
                    </a:lnTo>
                    <a:lnTo>
                      <a:pt x="135" y="191"/>
                    </a:lnTo>
                    <a:lnTo>
                      <a:pt x="135" y="191"/>
                    </a:lnTo>
                    <a:lnTo>
                      <a:pt x="128" y="167"/>
                    </a:lnTo>
                    <a:lnTo>
                      <a:pt x="91" y="60"/>
                    </a:lnTo>
                    <a:lnTo>
                      <a:pt x="0" y="60"/>
                    </a:lnTo>
                    <a:lnTo>
                      <a:pt x="90" y="325"/>
                    </a:lnTo>
                    <a:lnTo>
                      <a:pt x="184" y="325"/>
                    </a:lnTo>
                    <a:close/>
                  </a:path>
                </a:pathLst>
              </a:custGeom>
              <a:solidFill>
                <a:srgbClr val="AFAFA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nvGrpSpPr>
            <p:cNvPr id="60" name="_VTT_logo_102019_06_orange_blue_on_white">
              <a:extLst>
                <a:ext uri="{FF2B5EF4-FFF2-40B4-BE49-F238E27FC236}">
                  <a16:creationId xmlns:a16="http://schemas.microsoft.com/office/drawing/2014/main" id="{7F268ED9-374F-4AD0-A9FD-229F46FBD1B9}"/>
                </a:ext>
              </a:extLst>
            </p:cNvPr>
            <p:cNvGrpSpPr/>
            <p:nvPr/>
          </p:nvGrpSpPr>
          <p:grpSpPr>
            <a:xfrm>
              <a:off x="7909204" y="1770762"/>
              <a:ext cx="971550" cy="655638"/>
              <a:chOff x="379933" y="-15999"/>
              <a:chExt cx="971550" cy="655638"/>
            </a:xfrm>
          </p:grpSpPr>
          <p:sp>
            <p:nvSpPr>
              <p:cNvPr id="76" name="Box">
                <a:extLst>
                  <a:ext uri="{FF2B5EF4-FFF2-40B4-BE49-F238E27FC236}">
                    <a16:creationId xmlns:a16="http://schemas.microsoft.com/office/drawing/2014/main" id="{77BFAABC-9734-4B2D-8859-263721ECEDA1}"/>
                  </a:ext>
                </a:extLst>
              </p:cNvPr>
              <p:cNvSpPr>
                <a:spLocks noChangeArrowheads="1"/>
              </p:cNvSpPr>
              <p:nvPr/>
            </p:nvSpPr>
            <p:spPr bwMode="auto">
              <a:xfrm>
                <a:off x="379933" y="-15999"/>
                <a:ext cx="971550" cy="6556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77" name="T2">
                <a:extLst>
                  <a:ext uri="{FF2B5EF4-FFF2-40B4-BE49-F238E27FC236}">
                    <a16:creationId xmlns:a16="http://schemas.microsoft.com/office/drawing/2014/main" id="{743E542C-0F6B-47D6-BCAE-6DE2496DA682}"/>
                  </a:ext>
                </a:extLst>
              </p:cNvPr>
              <p:cNvSpPr>
                <a:spLocks/>
              </p:cNvSpPr>
              <p:nvPr/>
            </p:nvSpPr>
            <p:spPr bwMode="auto">
              <a:xfrm>
                <a:off x="1011758" y="168151"/>
                <a:ext cx="176213" cy="258763"/>
              </a:xfrm>
              <a:custGeom>
                <a:avLst/>
                <a:gdLst>
                  <a:gd name="T0" fmla="*/ 157 w 222"/>
                  <a:gd name="T1" fmla="*/ 325 h 325"/>
                  <a:gd name="T2" fmla="*/ 157 w 222"/>
                  <a:gd name="T3" fmla="*/ 78 h 325"/>
                  <a:gd name="T4" fmla="*/ 222 w 222"/>
                  <a:gd name="T5" fmla="*/ 78 h 325"/>
                  <a:gd name="T6" fmla="*/ 222 w 222"/>
                  <a:gd name="T7" fmla="*/ 0 h 325"/>
                  <a:gd name="T8" fmla="*/ 0 w 222"/>
                  <a:gd name="T9" fmla="*/ 0 h 325"/>
                  <a:gd name="T10" fmla="*/ 0 w 222"/>
                  <a:gd name="T11" fmla="*/ 78 h 325"/>
                  <a:gd name="T12" fmla="*/ 66 w 222"/>
                  <a:gd name="T13" fmla="*/ 78 h 325"/>
                  <a:gd name="T14" fmla="*/ 66 w 222"/>
                  <a:gd name="T15" fmla="*/ 325 h 325"/>
                  <a:gd name="T16" fmla="*/ 66 w 222"/>
                  <a:gd name="T17" fmla="*/ 325 h 325"/>
                  <a:gd name="T18" fmla="*/ 157 w 222"/>
                  <a:gd name="T19"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2" h="325">
                    <a:moveTo>
                      <a:pt x="157" y="325"/>
                    </a:moveTo>
                    <a:lnTo>
                      <a:pt x="157" y="78"/>
                    </a:lnTo>
                    <a:lnTo>
                      <a:pt x="222" y="78"/>
                    </a:lnTo>
                    <a:lnTo>
                      <a:pt x="222" y="0"/>
                    </a:lnTo>
                    <a:lnTo>
                      <a:pt x="0" y="0"/>
                    </a:lnTo>
                    <a:lnTo>
                      <a:pt x="0" y="78"/>
                    </a:lnTo>
                    <a:lnTo>
                      <a:pt x="66" y="78"/>
                    </a:lnTo>
                    <a:lnTo>
                      <a:pt x="66" y="325"/>
                    </a:lnTo>
                    <a:lnTo>
                      <a:pt x="66" y="325"/>
                    </a:lnTo>
                    <a:lnTo>
                      <a:pt x="157" y="325"/>
                    </a:lnTo>
                    <a:close/>
                  </a:path>
                </a:pathLst>
              </a:custGeom>
              <a:solidFill>
                <a:srgbClr val="0057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78" name="T1">
                <a:extLst>
                  <a:ext uri="{FF2B5EF4-FFF2-40B4-BE49-F238E27FC236}">
                    <a16:creationId xmlns:a16="http://schemas.microsoft.com/office/drawing/2014/main" id="{93326BF3-7E34-4141-B1F8-9472E9A66903}"/>
                  </a:ext>
                </a:extLst>
              </p:cNvPr>
              <p:cNvSpPr>
                <a:spLocks/>
              </p:cNvSpPr>
              <p:nvPr/>
            </p:nvSpPr>
            <p:spPr bwMode="auto">
              <a:xfrm>
                <a:off x="799033" y="168151"/>
                <a:ext cx="193675" cy="258763"/>
              </a:xfrm>
              <a:custGeom>
                <a:avLst/>
                <a:gdLst>
                  <a:gd name="T0" fmla="*/ 88 w 244"/>
                  <a:gd name="T1" fmla="*/ 78 h 325"/>
                  <a:gd name="T2" fmla="*/ 88 w 244"/>
                  <a:gd name="T3" fmla="*/ 325 h 325"/>
                  <a:gd name="T4" fmla="*/ 179 w 244"/>
                  <a:gd name="T5" fmla="*/ 325 h 325"/>
                  <a:gd name="T6" fmla="*/ 179 w 244"/>
                  <a:gd name="T7" fmla="*/ 78 h 325"/>
                  <a:gd name="T8" fmla="*/ 244 w 244"/>
                  <a:gd name="T9" fmla="*/ 78 h 325"/>
                  <a:gd name="T10" fmla="*/ 244 w 244"/>
                  <a:gd name="T11" fmla="*/ 0 h 325"/>
                  <a:gd name="T12" fmla="*/ 25 w 244"/>
                  <a:gd name="T13" fmla="*/ 0 h 325"/>
                  <a:gd name="T14" fmla="*/ 0 w 244"/>
                  <a:gd name="T15" fmla="*/ 78 h 325"/>
                  <a:gd name="T16" fmla="*/ 88 w 244"/>
                  <a:gd name="T17" fmla="*/ 78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4" h="325">
                    <a:moveTo>
                      <a:pt x="88" y="78"/>
                    </a:moveTo>
                    <a:lnTo>
                      <a:pt x="88" y="325"/>
                    </a:lnTo>
                    <a:lnTo>
                      <a:pt x="179" y="325"/>
                    </a:lnTo>
                    <a:lnTo>
                      <a:pt x="179" y="78"/>
                    </a:lnTo>
                    <a:lnTo>
                      <a:pt x="244" y="78"/>
                    </a:lnTo>
                    <a:lnTo>
                      <a:pt x="244" y="0"/>
                    </a:lnTo>
                    <a:lnTo>
                      <a:pt x="25" y="0"/>
                    </a:lnTo>
                    <a:lnTo>
                      <a:pt x="0" y="78"/>
                    </a:lnTo>
                    <a:lnTo>
                      <a:pt x="88" y="78"/>
                    </a:lnTo>
                    <a:close/>
                  </a:path>
                </a:pathLst>
              </a:custGeom>
              <a:solidFill>
                <a:srgbClr val="0057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79" name="V">
                <a:extLst>
                  <a:ext uri="{FF2B5EF4-FFF2-40B4-BE49-F238E27FC236}">
                    <a16:creationId xmlns:a16="http://schemas.microsoft.com/office/drawing/2014/main" id="{431776B7-1ACF-4C92-A54F-0C2A4FFF8EC1}"/>
                  </a:ext>
                </a:extLst>
              </p:cNvPr>
              <p:cNvSpPr>
                <a:spLocks/>
              </p:cNvSpPr>
              <p:nvPr/>
            </p:nvSpPr>
            <p:spPr bwMode="auto">
              <a:xfrm>
                <a:off x="567258" y="168151"/>
                <a:ext cx="230188" cy="258763"/>
              </a:xfrm>
              <a:custGeom>
                <a:avLst/>
                <a:gdLst>
                  <a:gd name="T0" fmla="*/ 184 w 289"/>
                  <a:gd name="T1" fmla="*/ 325 h 325"/>
                  <a:gd name="T2" fmla="*/ 289 w 289"/>
                  <a:gd name="T3" fmla="*/ 0 h 325"/>
                  <a:gd name="T4" fmla="*/ 197 w 289"/>
                  <a:gd name="T5" fmla="*/ 0 h 325"/>
                  <a:gd name="T6" fmla="*/ 143 w 289"/>
                  <a:gd name="T7" fmla="*/ 167 h 325"/>
                  <a:gd name="T8" fmla="*/ 135 w 289"/>
                  <a:gd name="T9" fmla="*/ 191 h 325"/>
                  <a:gd name="T10" fmla="*/ 135 w 289"/>
                  <a:gd name="T11" fmla="*/ 191 h 325"/>
                  <a:gd name="T12" fmla="*/ 135 w 289"/>
                  <a:gd name="T13" fmla="*/ 191 h 325"/>
                  <a:gd name="T14" fmla="*/ 135 w 289"/>
                  <a:gd name="T15" fmla="*/ 191 h 325"/>
                  <a:gd name="T16" fmla="*/ 135 w 289"/>
                  <a:gd name="T17" fmla="*/ 191 h 325"/>
                  <a:gd name="T18" fmla="*/ 135 w 289"/>
                  <a:gd name="T19" fmla="*/ 191 h 325"/>
                  <a:gd name="T20" fmla="*/ 135 w 289"/>
                  <a:gd name="T21" fmla="*/ 191 h 325"/>
                  <a:gd name="T22" fmla="*/ 128 w 289"/>
                  <a:gd name="T23" fmla="*/ 167 h 325"/>
                  <a:gd name="T24" fmla="*/ 91 w 289"/>
                  <a:gd name="T25" fmla="*/ 60 h 325"/>
                  <a:gd name="T26" fmla="*/ 0 w 289"/>
                  <a:gd name="T27" fmla="*/ 60 h 325"/>
                  <a:gd name="T28" fmla="*/ 90 w 289"/>
                  <a:gd name="T29" fmla="*/ 325 h 325"/>
                  <a:gd name="T30" fmla="*/ 184 w 289"/>
                  <a:gd name="T31"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9" h="325">
                    <a:moveTo>
                      <a:pt x="184" y="325"/>
                    </a:moveTo>
                    <a:lnTo>
                      <a:pt x="289" y="0"/>
                    </a:lnTo>
                    <a:lnTo>
                      <a:pt x="197" y="0"/>
                    </a:lnTo>
                    <a:lnTo>
                      <a:pt x="143" y="167"/>
                    </a:lnTo>
                    <a:lnTo>
                      <a:pt x="135" y="191"/>
                    </a:lnTo>
                    <a:lnTo>
                      <a:pt x="135" y="191"/>
                    </a:lnTo>
                    <a:lnTo>
                      <a:pt x="135" y="191"/>
                    </a:lnTo>
                    <a:lnTo>
                      <a:pt x="135" y="191"/>
                    </a:lnTo>
                    <a:lnTo>
                      <a:pt x="135" y="191"/>
                    </a:lnTo>
                    <a:lnTo>
                      <a:pt x="135" y="191"/>
                    </a:lnTo>
                    <a:lnTo>
                      <a:pt x="135" y="191"/>
                    </a:lnTo>
                    <a:lnTo>
                      <a:pt x="128" y="167"/>
                    </a:lnTo>
                    <a:lnTo>
                      <a:pt x="91" y="60"/>
                    </a:lnTo>
                    <a:lnTo>
                      <a:pt x="0" y="60"/>
                    </a:lnTo>
                    <a:lnTo>
                      <a:pt x="90" y="325"/>
                    </a:lnTo>
                    <a:lnTo>
                      <a:pt x="184" y="325"/>
                    </a:lnTo>
                    <a:close/>
                  </a:path>
                </a:pathLst>
              </a:custGeom>
              <a:solidFill>
                <a:srgbClr val="F06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nvGrpSpPr>
            <p:cNvPr id="61" name="_VTT_logo_102019_07_blue_on_white" hidden="1">
              <a:extLst>
                <a:ext uri="{FF2B5EF4-FFF2-40B4-BE49-F238E27FC236}">
                  <a16:creationId xmlns:a16="http://schemas.microsoft.com/office/drawing/2014/main" id="{C883E074-4B7F-4C26-8913-5CB0EAA74E2B}"/>
                </a:ext>
              </a:extLst>
            </p:cNvPr>
            <p:cNvGrpSpPr/>
            <p:nvPr/>
          </p:nvGrpSpPr>
          <p:grpSpPr>
            <a:xfrm>
              <a:off x="7909204" y="1770762"/>
              <a:ext cx="971550" cy="655638"/>
              <a:chOff x="379933" y="-15999"/>
              <a:chExt cx="971550" cy="655638"/>
            </a:xfrm>
          </p:grpSpPr>
          <p:sp>
            <p:nvSpPr>
              <p:cNvPr id="72" name="Box">
                <a:extLst>
                  <a:ext uri="{FF2B5EF4-FFF2-40B4-BE49-F238E27FC236}">
                    <a16:creationId xmlns:a16="http://schemas.microsoft.com/office/drawing/2014/main" id="{29BA44B4-E189-42EE-B447-55E7EBD8C202}"/>
                  </a:ext>
                </a:extLst>
              </p:cNvPr>
              <p:cNvSpPr>
                <a:spLocks noChangeArrowheads="1"/>
              </p:cNvSpPr>
              <p:nvPr/>
            </p:nvSpPr>
            <p:spPr bwMode="auto">
              <a:xfrm>
                <a:off x="379933" y="-15999"/>
                <a:ext cx="971550" cy="6556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73" name="T2">
                <a:extLst>
                  <a:ext uri="{FF2B5EF4-FFF2-40B4-BE49-F238E27FC236}">
                    <a16:creationId xmlns:a16="http://schemas.microsoft.com/office/drawing/2014/main" id="{E0D04978-6014-45BD-A2AC-6E9FAB55079F}"/>
                  </a:ext>
                </a:extLst>
              </p:cNvPr>
              <p:cNvSpPr>
                <a:spLocks/>
              </p:cNvSpPr>
              <p:nvPr/>
            </p:nvSpPr>
            <p:spPr bwMode="auto">
              <a:xfrm>
                <a:off x="1011758" y="168151"/>
                <a:ext cx="176213" cy="258763"/>
              </a:xfrm>
              <a:custGeom>
                <a:avLst/>
                <a:gdLst>
                  <a:gd name="T0" fmla="*/ 157 w 222"/>
                  <a:gd name="T1" fmla="*/ 325 h 325"/>
                  <a:gd name="T2" fmla="*/ 157 w 222"/>
                  <a:gd name="T3" fmla="*/ 78 h 325"/>
                  <a:gd name="T4" fmla="*/ 222 w 222"/>
                  <a:gd name="T5" fmla="*/ 78 h 325"/>
                  <a:gd name="T6" fmla="*/ 222 w 222"/>
                  <a:gd name="T7" fmla="*/ 0 h 325"/>
                  <a:gd name="T8" fmla="*/ 0 w 222"/>
                  <a:gd name="T9" fmla="*/ 0 h 325"/>
                  <a:gd name="T10" fmla="*/ 0 w 222"/>
                  <a:gd name="T11" fmla="*/ 78 h 325"/>
                  <a:gd name="T12" fmla="*/ 66 w 222"/>
                  <a:gd name="T13" fmla="*/ 78 h 325"/>
                  <a:gd name="T14" fmla="*/ 66 w 222"/>
                  <a:gd name="T15" fmla="*/ 325 h 325"/>
                  <a:gd name="T16" fmla="*/ 66 w 222"/>
                  <a:gd name="T17" fmla="*/ 325 h 325"/>
                  <a:gd name="T18" fmla="*/ 157 w 222"/>
                  <a:gd name="T19"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2" h="325">
                    <a:moveTo>
                      <a:pt x="157" y="325"/>
                    </a:moveTo>
                    <a:lnTo>
                      <a:pt x="157" y="78"/>
                    </a:lnTo>
                    <a:lnTo>
                      <a:pt x="222" y="78"/>
                    </a:lnTo>
                    <a:lnTo>
                      <a:pt x="222" y="0"/>
                    </a:lnTo>
                    <a:lnTo>
                      <a:pt x="0" y="0"/>
                    </a:lnTo>
                    <a:lnTo>
                      <a:pt x="0" y="78"/>
                    </a:lnTo>
                    <a:lnTo>
                      <a:pt x="66" y="78"/>
                    </a:lnTo>
                    <a:lnTo>
                      <a:pt x="66" y="325"/>
                    </a:lnTo>
                    <a:lnTo>
                      <a:pt x="66" y="325"/>
                    </a:lnTo>
                    <a:lnTo>
                      <a:pt x="157" y="325"/>
                    </a:lnTo>
                    <a:close/>
                  </a:path>
                </a:pathLst>
              </a:custGeom>
              <a:solidFill>
                <a:srgbClr val="0057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74" name="T1">
                <a:extLst>
                  <a:ext uri="{FF2B5EF4-FFF2-40B4-BE49-F238E27FC236}">
                    <a16:creationId xmlns:a16="http://schemas.microsoft.com/office/drawing/2014/main" id="{EE035892-7218-4034-AC89-DDCC1181A9DF}"/>
                  </a:ext>
                </a:extLst>
              </p:cNvPr>
              <p:cNvSpPr>
                <a:spLocks/>
              </p:cNvSpPr>
              <p:nvPr/>
            </p:nvSpPr>
            <p:spPr bwMode="auto">
              <a:xfrm>
                <a:off x="799033" y="168151"/>
                <a:ext cx="193675" cy="258763"/>
              </a:xfrm>
              <a:custGeom>
                <a:avLst/>
                <a:gdLst>
                  <a:gd name="T0" fmla="*/ 88 w 244"/>
                  <a:gd name="T1" fmla="*/ 78 h 325"/>
                  <a:gd name="T2" fmla="*/ 88 w 244"/>
                  <a:gd name="T3" fmla="*/ 325 h 325"/>
                  <a:gd name="T4" fmla="*/ 179 w 244"/>
                  <a:gd name="T5" fmla="*/ 325 h 325"/>
                  <a:gd name="T6" fmla="*/ 179 w 244"/>
                  <a:gd name="T7" fmla="*/ 78 h 325"/>
                  <a:gd name="T8" fmla="*/ 244 w 244"/>
                  <a:gd name="T9" fmla="*/ 78 h 325"/>
                  <a:gd name="T10" fmla="*/ 244 w 244"/>
                  <a:gd name="T11" fmla="*/ 0 h 325"/>
                  <a:gd name="T12" fmla="*/ 25 w 244"/>
                  <a:gd name="T13" fmla="*/ 0 h 325"/>
                  <a:gd name="T14" fmla="*/ 0 w 244"/>
                  <a:gd name="T15" fmla="*/ 78 h 325"/>
                  <a:gd name="T16" fmla="*/ 88 w 244"/>
                  <a:gd name="T17" fmla="*/ 78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4" h="325">
                    <a:moveTo>
                      <a:pt x="88" y="78"/>
                    </a:moveTo>
                    <a:lnTo>
                      <a:pt x="88" y="325"/>
                    </a:lnTo>
                    <a:lnTo>
                      <a:pt x="179" y="325"/>
                    </a:lnTo>
                    <a:lnTo>
                      <a:pt x="179" y="78"/>
                    </a:lnTo>
                    <a:lnTo>
                      <a:pt x="244" y="78"/>
                    </a:lnTo>
                    <a:lnTo>
                      <a:pt x="244" y="0"/>
                    </a:lnTo>
                    <a:lnTo>
                      <a:pt x="25" y="0"/>
                    </a:lnTo>
                    <a:lnTo>
                      <a:pt x="0" y="78"/>
                    </a:lnTo>
                    <a:lnTo>
                      <a:pt x="88" y="78"/>
                    </a:lnTo>
                    <a:close/>
                  </a:path>
                </a:pathLst>
              </a:custGeom>
              <a:solidFill>
                <a:srgbClr val="0057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75" name="V">
                <a:extLst>
                  <a:ext uri="{FF2B5EF4-FFF2-40B4-BE49-F238E27FC236}">
                    <a16:creationId xmlns:a16="http://schemas.microsoft.com/office/drawing/2014/main" id="{23247ED6-06E5-4102-8112-F366EDBF0E33}"/>
                  </a:ext>
                </a:extLst>
              </p:cNvPr>
              <p:cNvSpPr>
                <a:spLocks/>
              </p:cNvSpPr>
              <p:nvPr/>
            </p:nvSpPr>
            <p:spPr bwMode="auto">
              <a:xfrm>
                <a:off x="567258" y="168151"/>
                <a:ext cx="230188" cy="258763"/>
              </a:xfrm>
              <a:custGeom>
                <a:avLst/>
                <a:gdLst>
                  <a:gd name="T0" fmla="*/ 184 w 289"/>
                  <a:gd name="T1" fmla="*/ 325 h 325"/>
                  <a:gd name="T2" fmla="*/ 289 w 289"/>
                  <a:gd name="T3" fmla="*/ 0 h 325"/>
                  <a:gd name="T4" fmla="*/ 197 w 289"/>
                  <a:gd name="T5" fmla="*/ 0 h 325"/>
                  <a:gd name="T6" fmla="*/ 143 w 289"/>
                  <a:gd name="T7" fmla="*/ 167 h 325"/>
                  <a:gd name="T8" fmla="*/ 135 w 289"/>
                  <a:gd name="T9" fmla="*/ 191 h 325"/>
                  <a:gd name="T10" fmla="*/ 135 w 289"/>
                  <a:gd name="T11" fmla="*/ 191 h 325"/>
                  <a:gd name="T12" fmla="*/ 135 w 289"/>
                  <a:gd name="T13" fmla="*/ 191 h 325"/>
                  <a:gd name="T14" fmla="*/ 135 w 289"/>
                  <a:gd name="T15" fmla="*/ 191 h 325"/>
                  <a:gd name="T16" fmla="*/ 135 w 289"/>
                  <a:gd name="T17" fmla="*/ 191 h 325"/>
                  <a:gd name="T18" fmla="*/ 135 w 289"/>
                  <a:gd name="T19" fmla="*/ 191 h 325"/>
                  <a:gd name="T20" fmla="*/ 135 w 289"/>
                  <a:gd name="T21" fmla="*/ 191 h 325"/>
                  <a:gd name="T22" fmla="*/ 128 w 289"/>
                  <a:gd name="T23" fmla="*/ 167 h 325"/>
                  <a:gd name="T24" fmla="*/ 91 w 289"/>
                  <a:gd name="T25" fmla="*/ 60 h 325"/>
                  <a:gd name="T26" fmla="*/ 0 w 289"/>
                  <a:gd name="T27" fmla="*/ 60 h 325"/>
                  <a:gd name="T28" fmla="*/ 90 w 289"/>
                  <a:gd name="T29" fmla="*/ 325 h 325"/>
                  <a:gd name="T30" fmla="*/ 184 w 289"/>
                  <a:gd name="T31"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9" h="325">
                    <a:moveTo>
                      <a:pt x="184" y="325"/>
                    </a:moveTo>
                    <a:lnTo>
                      <a:pt x="289" y="0"/>
                    </a:lnTo>
                    <a:lnTo>
                      <a:pt x="197" y="0"/>
                    </a:lnTo>
                    <a:lnTo>
                      <a:pt x="143" y="167"/>
                    </a:lnTo>
                    <a:lnTo>
                      <a:pt x="135" y="191"/>
                    </a:lnTo>
                    <a:lnTo>
                      <a:pt x="135" y="191"/>
                    </a:lnTo>
                    <a:lnTo>
                      <a:pt x="135" y="191"/>
                    </a:lnTo>
                    <a:lnTo>
                      <a:pt x="135" y="191"/>
                    </a:lnTo>
                    <a:lnTo>
                      <a:pt x="135" y="191"/>
                    </a:lnTo>
                    <a:lnTo>
                      <a:pt x="135" y="191"/>
                    </a:lnTo>
                    <a:lnTo>
                      <a:pt x="135" y="191"/>
                    </a:lnTo>
                    <a:lnTo>
                      <a:pt x="128" y="167"/>
                    </a:lnTo>
                    <a:lnTo>
                      <a:pt x="91" y="60"/>
                    </a:lnTo>
                    <a:lnTo>
                      <a:pt x="0" y="60"/>
                    </a:lnTo>
                    <a:lnTo>
                      <a:pt x="90" y="325"/>
                    </a:lnTo>
                    <a:lnTo>
                      <a:pt x="184" y="325"/>
                    </a:lnTo>
                    <a:close/>
                  </a:path>
                </a:pathLst>
              </a:custGeom>
              <a:solidFill>
                <a:srgbClr val="0057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nvGrpSpPr>
            <p:cNvPr id="62" name="_VTT_logo_102019_08_black_on_white" hidden="1">
              <a:extLst>
                <a:ext uri="{FF2B5EF4-FFF2-40B4-BE49-F238E27FC236}">
                  <a16:creationId xmlns:a16="http://schemas.microsoft.com/office/drawing/2014/main" id="{581A3EAE-0BF4-4DB4-99A0-9F0A444764F2}"/>
                </a:ext>
              </a:extLst>
            </p:cNvPr>
            <p:cNvGrpSpPr/>
            <p:nvPr/>
          </p:nvGrpSpPr>
          <p:grpSpPr>
            <a:xfrm>
              <a:off x="7909204" y="1770762"/>
              <a:ext cx="971550" cy="655638"/>
              <a:chOff x="379933" y="-15999"/>
              <a:chExt cx="971550" cy="655638"/>
            </a:xfrm>
          </p:grpSpPr>
          <p:sp>
            <p:nvSpPr>
              <p:cNvPr id="68" name="Box">
                <a:extLst>
                  <a:ext uri="{FF2B5EF4-FFF2-40B4-BE49-F238E27FC236}">
                    <a16:creationId xmlns:a16="http://schemas.microsoft.com/office/drawing/2014/main" id="{564F7F01-2CC8-4016-85FB-BC695621C75D}"/>
                  </a:ext>
                </a:extLst>
              </p:cNvPr>
              <p:cNvSpPr>
                <a:spLocks noChangeArrowheads="1"/>
              </p:cNvSpPr>
              <p:nvPr/>
            </p:nvSpPr>
            <p:spPr bwMode="auto">
              <a:xfrm>
                <a:off x="379933" y="-15999"/>
                <a:ext cx="971550" cy="6556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69" name="T2">
                <a:extLst>
                  <a:ext uri="{FF2B5EF4-FFF2-40B4-BE49-F238E27FC236}">
                    <a16:creationId xmlns:a16="http://schemas.microsoft.com/office/drawing/2014/main" id="{46FBE607-9F92-4BD0-BAC7-693F640696C6}"/>
                  </a:ext>
                </a:extLst>
              </p:cNvPr>
              <p:cNvSpPr>
                <a:spLocks/>
              </p:cNvSpPr>
              <p:nvPr/>
            </p:nvSpPr>
            <p:spPr bwMode="auto">
              <a:xfrm>
                <a:off x="1011758" y="168151"/>
                <a:ext cx="176213" cy="258763"/>
              </a:xfrm>
              <a:custGeom>
                <a:avLst/>
                <a:gdLst>
                  <a:gd name="T0" fmla="*/ 157 w 222"/>
                  <a:gd name="T1" fmla="*/ 325 h 325"/>
                  <a:gd name="T2" fmla="*/ 157 w 222"/>
                  <a:gd name="T3" fmla="*/ 78 h 325"/>
                  <a:gd name="T4" fmla="*/ 222 w 222"/>
                  <a:gd name="T5" fmla="*/ 78 h 325"/>
                  <a:gd name="T6" fmla="*/ 222 w 222"/>
                  <a:gd name="T7" fmla="*/ 0 h 325"/>
                  <a:gd name="T8" fmla="*/ 0 w 222"/>
                  <a:gd name="T9" fmla="*/ 0 h 325"/>
                  <a:gd name="T10" fmla="*/ 0 w 222"/>
                  <a:gd name="T11" fmla="*/ 78 h 325"/>
                  <a:gd name="T12" fmla="*/ 66 w 222"/>
                  <a:gd name="T13" fmla="*/ 78 h 325"/>
                  <a:gd name="T14" fmla="*/ 66 w 222"/>
                  <a:gd name="T15" fmla="*/ 325 h 325"/>
                  <a:gd name="T16" fmla="*/ 66 w 222"/>
                  <a:gd name="T17" fmla="*/ 325 h 325"/>
                  <a:gd name="T18" fmla="*/ 157 w 222"/>
                  <a:gd name="T19"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2" h="325">
                    <a:moveTo>
                      <a:pt x="157" y="325"/>
                    </a:moveTo>
                    <a:lnTo>
                      <a:pt x="157" y="78"/>
                    </a:lnTo>
                    <a:lnTo>
                      <a:pt x="222" y="78"/>
                    </a:lnTo>
                    <a:lnTo>
                      <a:pt x="222" y="0"/>
                    </a:lnTo>
                    <a:lnTo>
                      <a:pt x="0" y="0"/>
                    </a:lnTo>
                    <a:lnTo>
                      <a:pt x="0" y="78"/>
                    </a:lnTo>
                    <a:lnTo>
                      <a:pt x="66" y="78"/>
                    </a:lnTo>
                    <a:lnTo>
                      <a:pt x="66" y="325"/>
                    </a:lnTo>
                    <a:lnTo>
                      <a:pt x="66" y="325"/>
                    </a:lnTo>
                    <a:lnTo>
                      <a:pt x="157" y="3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70" name="T1">
                <a:extLst>
                  <a:ext uri="{FF2B5EF4-FFF2-40B4-BE49-F238E27FC236}">
                    <a16:creationId xmlns:a16="http://schemas.microsoft.com/office/drawing/2014/main" id="{55723CF4-B0AC-4DF9-93C4-F9E3C29EEBA5}"/>
                  </a:ext>
                </a:extLst>
              </p:cNvPr>
              <p:cNvSpPr>
                <a:spLocks/>
              </p:cNvSpPr>
              <p:nvPr/>
            </p:nvSpPr>
            <p:spPr bwMode="auto">
              <a:xfrm>
                <a:off x="799033" y="168151"/>
                <a:ext cx="193675" cy="258763"/>
              </a:xfrm>
              <a:custGeom>
                <a:avLst/>
                <a:gdLst>
                  <a:gd name="T0" fmla="*/ 88 w 244"/>
                  <a:gd name="T1" fmla="*/ 78 h 325"/>
                  <a:gd name="T2" fmla="*/ 88 w 244"/>
                  <a:gd name="T3" fmla="*/ 325 h 325"/>
                  <a:gd name="T4" fmla="*/ 179 w 244"/>
                  <a:gd name="T5" fmla="*/ 325 h 325"/>
                  <a:gd name="T6" fmla="*/ 179 w 244"/>
                  <a:gd name="T7" fmla="*/ 78 h 325"/>
                  <a:gd name="T8" fmla="*/ 244 w 244"/>
                  <a:gd name="T9" fmla="*/ 78 h 325"/>
                  <a:gd name="T10" fmla="*/ 244 w 244"/>
                  <a:gd name="T11" fmla="*/ 0 h 325"/>
                  <a:gd name="T12" fmla="*/ 25 w 244"/>
                  <a:gd name="T13" fmla="*/ 0 h 325"/>
                  <a:gd name="T14" fmla="*/ 0 w 244"/>
                  <a:gd name="T15" fmla="*/ 78 h 325"/>
                  <a:gd name="T16" fmla="*/ 88 w 244"/>
                  <a:gd name="T17" fmla="*/ 78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4" h="325">
                    <a:moveTo>
                      <a:pt x="88" y="78"/>
                    </a:moveTo>
                    <a:lnTo>
                      <a:pt x="88" y="325"/>
                    </a:lnTo>
                    <a:lnTo>
                      <a:pt x="179" y="325"/>
                    </a:lnTo>
                    <a:lnTo>
                      <a:pt x="179" y="78"/>
                    </a:lnTo>
                    <a:lnTo>
                      <a:pt x="244" y="78"/>
                    </a:lnTo>
                    <a:lnTo>
                      <a:pt x="244" y="0"/>
                    </a:lnTo>
                    <a:lnTo>
                      <a:pt x="25" y="0"/>
                    </a:lnTo>
                    <a:lnTo>
                      <a:pt x="0" y="78"/>
                    </a:lnTo>
                    <a:lnTo>
                      <a:pt x="88" y="7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71" name="V">
                <a:extLst>
                  <a:ext uri="{FF2B5EF4-FFF2-40B4-BE49-F238E27FC236}">
                    <a16:creationId xmlns:a16="http://schemas.microsoft.com/office/drawing/2014/main" id="{E7292C30-87FF-42CD-9217-10BD7E0B3516}"/>
                  </a:ext>
                </a:extLst>
              </p:cNvPr>
              <p:cNvSpPr>
                <a:spLocks/>
              </p:cNvSpPr>
              <p:nvPr/>
            </p:nvSpPr>
            <p:spPr bwMode="auto">
              <a:xfrm>
                <a:off x="567258" y="168151"/>
                <a:ext cx="230188" cy="258763"/>
              </a:xfrm>
              <a:custGeom>
                <a:avLst/>
                <a:gdLst>
                  <a:gd name="T0" fmla="*/ 184 w 289"/>
                  <a:gd name="T1" fmla="*/ 325 h 325"/>
                  <a:gd name="T2" fmla="*/ 289 w 289"/>
                  <a:gd name="T3" fmla="*/ 0 h 325"/>
                  <a:gd name="T4" fmla="*/ 197 w 289"/>
                  <a:gd name="T5" fmla="*/ 0 h 325"/>
                  <a:gd name="T6" fmla="*/ 143 w 289"/>
                  <a:gd name="T7" fmla="*/ 167 h 325"/>
                  <a:gd name="T8" fmla="*/ 135 w 289"/>
                  <a:gd name="T9" fmla="*/ 191 h 325"/>
                  <a:gd name="T10" fmla="*/ 135 w 289"/>
                  <a:gd name="T11" fmla="*/ 191 h 325"/>
                  <a:gd name="T12" fmla="*/ 135 w 289"/>
                  <a:gd name="T13" fmla="*/ 191 h 325"/>
                  <a:gd name="T14" fmla="*/ 135 w 289"/>
                  <a:gd name="T15" fmla="*/ 191 h 325"/>
                  <a:gd name="T16" fmla="*/ 135 w 289"/>
                  <a:gd name="T17" fmla="*/ 191 h 325"/>
                  <a:gd name="T18" fmla="*/ 135 w 289"/>
                  <a:gd name="T19" fmla="*/ 191 h 325"/>
                  <a:gd name="T20" fmla="*/ 135 w 289"/>
                  <a:gd name="T21" fmla="*/ 191 h 325"/>
                  <a:gd name="T22" fmla="*/ 128 w 289"/>
                  <a:gd name="T23" fmla="*/ 167 h 325"/>
                  <a:gd name="T24" fmla="*/ 91 w 289"/>
                  <a:gd name="T25" fmla="*/ 60 h 325"/>
                  <a:gd name="T26" fmla="*/ 0 w 289"/>
                  <a:gd name="T27" fmla="*/ 60 h 325"/>
                  <a:gd name="T28" fmla="*/ 90 w 289"/>
                  <a:gd name="T29" fmla="*/ 325 h 325"/>
                  <a:gd name="T30" fmla="*/ 184 w 289"/>
                  <a:gd name="T31"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9" h="325">
                    <a:moveTo>
                      <a:pt x="184" y="325"/>
                    </a:moveTo>
                    <a:lnTo>
                      <a:pt x="289" y="0"/>
                    </a:lnTo>
                    <a:lnTo>
                      <a:pt x="197" y="0"/>
                    </a:lnTo>
                    <a:lnTo>
                      <a:pt x="143" y="167"/>
                    </a:lnTo>
                    <a:lnTo>
                      <a:pt x="135" y="191"/>
                    </a:lnTo>
                    <a:lnTo>
                      <a:pt x="135" y="191"/>
                    </a:lnTo>
                    <a:lnTo>
                      <a:pt x="135" y="191"/>
                    </a:lnTo>
                    <a:lnTo>
                      <a:pt x="135" y="191"/>
                    </a:lnTo>
                    <a:lnTo>
                      <a:pt x="135" y="191"/>
                    </a:lnTo>
                    <a:lnTo>
                      <a:pt x="135" y="191"/>
                    </a:lnTo>
                    <a:lnTo>
                      <a:pt x="135" y="191"/>
                    </a:lnTo>
                    <a:lnTo>
                      <a:pt x="128" y="167"/>
                    </a:lnTo>
                    <a:lnTo>
                      <a:pt x="91" y="60"/>
                    </a:lnTo>
                    <a:lnTo>
                      <a:pt x="0" y="60"/>
                    </a:lnTo>
                    <a:lnTo>
                      <a:pt x="90" y="325"/>
                    </a:lnTo>
                    <a:lnTo>
                      <a:pt x="184" y="3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nvGrpSpPr>
            <p:cNvPr id="63" name="_VTT_logo_102019_09_orange_on_white" hidden="1">
              <a:extLst>
                <a:ext uri="{FF2B5EF4-FFF2-40B4-BE49-F238E27FC236}">
                  <a16:creationId xmlns:a16="http://schemas.microsoft.com/office/drawing/2014/main" id="{DBC941E7-2B62-4B34-80F3-62587BFF30FC}"/>
                </a:ext>
              </a:extLst>
            </p:cNvPr>
            <p:cNvGrpSpPr/>
            <p:nvPr/>
          </p:nvGrpSpPr>
          <p:grpSpPr>
            <a:xfrm>
              <a:off x="7909204" y="1770762"/>
              <a:ext cx="971550" cy="655638"/>
              <a:chOff x="379933" y="-15999"/>
              <a:chExt cx="971550" cy="655638"/>
            </a:xfrm>
          </p:grpSpPr>
          <p:sp>
            <p:nvSpPr>
              <p:cNvPr id="64" name="Box">
                <a:extLst>
                  <a:ext uri="{FF2B5EF4-FFF2-40B4-BE49-F238E27FC236}">
                    <a16:creationId xmlns:a16="http://schemas.microsoft.com/office/drawing/2014/main" id="{CAF84982-0DB7-4D49-8FEE-EE8BC2262912}"/>
                  </a:ext>
                </a:extLst>
              </p:cNvPr>
              <p:cNvSpPr>
                <a:spLocks noChangeArrowheads="1"/>
              </p:cNvSpPr>
              <p:nvPr/>
            </p:nvSpPr>
            <p:spPr bwMode="auto">
              <a:xfrm>
                <a:off x="379933" y="-15999"/>
                <a:ext cx="971550" cy="6556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65" name="T2">
                <a:extLst>
                  <a:ext uri="{FF2B5EF4-FFF2-40B4-BE49-F238E27FC236}">
                    <a16:creationId xmlns:a16="http://schemas.microsoft.com/office/drawing/2014/main" id="{52493B93-6BBB-42EE-A460-FF6886D8F625}"/>
                  </a:ext>
                </a:extLst>
              </p:cNvPr>
              <p:cNvSpPr>
                <a:spLocks/>
              </p:cNvSpPr>
              <p:nvPr/>
            </p:nvSpPr>
            <p:spPr bwMode="auto">
              <a:xfrm>
                <a:off x="1011758" y="168151"/>
                <a:ext cx="176213" cy="258763"/>
              </a:xfrm>
              <a:custGeom>
                <a:avLst/>
                <a:gdLst>
                  <a:gd name="T0" fmla="*/ 157 w 222"/>
                  <a:gd name="T1" fmla="*/ 325 h 325"/>
                  <a:gd name="T2" fmla="*/ 157 w 222"/>
                  <a:gd name="T3" fmla="*/ 78 h 325"/>
                  <a:gd name="T4" fmla="*/ 222 w 222"/>
                  <a:gd name="T5" fmla="*/ 78 h 325"/>
                  <a:gd name="T6" fmla="*/ 222 w 222"/>
                  <a:gd name="T7" fmla="*/ 0 h 325"/>
                  <a:gd name="T8" fmla="*/ 0 w 222"/>
                  <a:gd name="T9" fmla="*/ 0 h 325"/>
                  <a:gd name="T10" fmla="*/ 0 w 222"/>
                  <a:gd name="T11" fmla="*/ 78 h 325"/>
                  <a:gd name="T12" fmla="*/ 66 w 222"/>
                  <a:gd name="T13" fmla="*/ 78 h 325"/>
                  <a:gd name="T14" fmla="*/ 66 w 222"/>
                  <a:gd name="T15" fmla="*/ 325 h 325"/>
                  <a:gd name="T16" fmla="*/ 66 w 222"/>
                  <a:gd name="T17" fmla="*/ 325 h 325"/>
                  <a:gd name="T18" fmla="*/ 157 w 222"/>
                  <a:gd name="T19"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2" h="325">
                    <a:moveTo>
                      <a:pt x="157" y="325"/>
                    </a:moveTo>
                    <a:lnTo>
                      <a:pt x="157" y="78"/>
                    </a:lnTo>
                    <a:lnTo>
                      <a:pt x="222" y="78"/>
                    </a:lnTo>
                    <a:lnTo>
                      <a:pt x="222" y="0"/>
                    </a:lnTo>
                    <a:lnTo>
                      <a:pt x="0" y="0"/>
                    </a:lnTo>
                    <a:lnTo>
                      <a:pt x="0" y="78"/>
                    </a:lnTo>
                    <a:lnTo>
                      <a:pt x="66" y="78"/>
                    </a:lnTo>
                    <a:lnTo>
                      <a:pt x="66" y="325"/>
                    </a:lnTo>
                    <a:lnTo>
                      <a:pt x="66" y="325"/>
                    </a:lnTo>
                    <a:lnTo>
                      <a:pt x="157" y="325"/>
                    </a:lnTo>
                    <a:close/>
                  </a:path>
                </a:pathLst>
              </a:custGeom>
              <a:solidFill>
                <a:srgbClr val="F06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66" name="T1">
                <a:extLst>
                  <a:ext uri="{FF2B5EF4-FFF2-40B4-BE49-F238E27FC236}">
                    <a16:creationId xmlns:a16="http://schemas.microsoft.com/office/drawing/2014/main" id="{78E82571-90C0-4F04-AFF2-5F2FE36DA201}"/>
                  </a:ext>
                </a:extLst>
              </p:cNvPr>
              <p:cNvSpPr>
                <a:spLocks/>
              </p:cNvSpPr>
              <p:nvPr/>
            </p:nvSpPr>
            <p:spPr bwMode="auto">
              <a:xfrm>
                <a:off x="799033" y="168151"/>
                <a:ext cx="193675" cy="258763"/>
              </a:xfrm>
              <a:custGeom>
                <a:avLst/>
                <a:gdLst>
                  <a:gd name="T0" fmla="*/ 88 w 244"/>
                  <a:gd name="T1" fmla="*/ 78 h 325"/>
                  <a:gd name="T2" fmla="*/ 88 w 244"/>
                  <a:gd name="T3" fmla="*/ 325 h 325"/>
                  <a:gd name="T4" fmla="*/ 179 w 244"/>
                  <a:gd name="T5" fmla="*/ 325 h 325"/>
                  <a:gd name="T6" fmla="*/ 179 w 244"/>
                  <a:gd name="T7" fmla="*/ 78 h 325"/>
                  <a:gd name="T8" fmla="*/ 244 w 244"/>
                  <a:gd name="T9" fmla="*/ 78 h 325"/>
                  <a:gd name="T10" fmla="*/ 244 w 244"/>
                  <a:gd name="T11" fmla="*/ 0 h 325"/>
                  <a:gd name="T12" fmla="*/ 25 w 244"/>
                  <a:gd name="T13" fmla="*/ 0 h 325"/>
                  <a:gd name="T14" fmla="*/ 0 w 244"/>
                  <a:gd name="T15" fmla="*/ 78 h 325"/>
                  <a:gd name="T16" fmla="*/ 88 w 244"/>
                  <a:gd name="T17" fmla="*/ 78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4" h="325">
                    <a:moveTo>
                      <a:pt x="88" y="78"/>
                    </a:moveTo>
                    <a:lnTo>
                      <a:pt x="88" y="325"/>
                    </a:lnTo>
                    <a:lnTo>
                      <a:pt x="179" y="325"/>
                    </a:lnTo>
                    <a:lnTo>
                      <a:pt x="179" y="78"/>
                    </a:lnTo>
                    <a:lnTo>
                      <a:pt x="244" y="78"/>
                    </a:lnTo>
                    <a:lnTo>
                      <a:pt x="244" y="0"/>
                    </a:lnTo>
                    <a:lnTo>
                      <a:pt x="25" y="0"/>
                    </a:lnTo>
                    <a:lnTo>
                      <a:pt x="0" y="78"/>
                    </a:lnTo>
                    <a:lnTo>
                      <a:pt x="88" y="78"/>
                    </a:lnTo>
                    <a:close/>
                  </a:path>
                </a:pathLst>
              </a:custGeom>
              <a:solidFill>
                <a:srgbClr val="F06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67" name="V">
                <a:extLst>
                  <a:ext uri="{FF2B5EF4-FFF2-40B4-BE49-F238E27FC236}">
                    <a16:creationId xmlns:a16="http://schemas.microsoft.com/office/drawing/2014/main" id="{C78FC27B-0831-4517-AE1A-D7B754A01893}"/>
                  </a:ext>
                </a:extLst>
              </p:cNvPr>
              <p:cNvSpPr>
                <a:spLocks/>
              </p:cNvSpPr>
              <p:nvPr/>
            </p:nvSpPr>
            <p:spPr bwMode="auto">
              <a:xfrm>
                <a:off x="567258" y="168151"/>
                <a:ext cx="230188" cy="258763"/>
              </a:xfrm>
              <a:custGeom>
                <a:avLst/>
                <a:gdLst>
                  <a:gd name="T0" fmla="*/ 184 w 289"/>
                  <a:gd name="T1" fmla="*/ 325 h 325"/>
                  <a:gd name="T2" fmla="*/ 289 w 289"/>
                  <a:gd name="T3" fmla="*/ 0 h 325"/>
                  <a:gd name="T4" fmla="*/ 197 w 289"/>
                  <a:gd name="T5" fmla="*/ 0 h 325"/>
                  <a:gd name="T6" fmla="*/ 143 w 289"/>
                  <a:gd name="T7" fmla="*/ 167 h 325"/>
                  <a:gd name="T8" fmla="*/ 135 w 289"/>
                  <a:gd name="T9" fmla="*/ 191 h 325"/>
                  <a:gd name="T10" fmla="*/ 135 w 289"/>
                  <a:gd name="T11" fmla="*/ 191 h 325"/>
                  <a:gd name="T12" fmla="*/ 135 w 289"/>
                  <a:gd name="T13" fmla="*/ 191 h 325"/>
                  <a:gd name="T14" fmla="*/ 135 w 289"/>
                  <a:gd name="T15" fmla="*/ 191 h 325"/>
                  <a:gd name="T16" fmla="*/ 135 w 289"/>
                  <a:gd name="T17" fmla="*/ 191 h 325"/>
                  <a:gd name="T18" fmla="*/ 135 w 289"/>
                  <a:gd name="T19" fmla="*/ 191 h 325"/>
                  <a:gd name="T20" fmla="*/ 135 w 289"/>
                  <a:gd name="T21" fmla="*/ 191 h 325"/>
                  <a:gd name="T22" fmla="*/ 128 w 289"/>
                  <a:gd name="T23" fmla="*/ 167 h 325"/>
                  <a:gd name="T24" fmla="*/ 91 w 289"/>
                  <a:gd name="T25" fmla="*/ 60 h 325"/>
                  <a:gd name="T26" fmla="*/ 0 w 289"/>
                  <a:gd name="T27" fmla="*/ 60 h 325"/>
                  <a:gd name="T28" fmla="*/ 90 w 289"/>
                  <a:gd name="T29" fmla="*/ 325 h 325"/>
                  <a:gd name="T30" fmla="*/ 184 w 289"/>
                  <a:gd name="T31"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9" h="325">
                    <a:moveTo>
                      <a:pt x="184" y="325"/>
                    </a:moveTo>
                    <a:lnTo>
                      <a:pt x="289" y="0"/>
                    </a:lnTo>
                    <a:lnTo>
                      <a:pt x="197" y="0"/>
                    </a:lnTo>
                    <a:lnTo>
                      <a:pt x="143" y="167"/>
                    </a:lnTo>
                    <a:lnTo>
                      <a:pt x="135" y="191"/>
                    </a:lnTo>
                    <a:lnTo>
                      <a:pt x="135" y="191"/>
                    </a:lnTo>
                    <a:lnTo>
                      <a:pt x="135" y="191"/>
                    </a:lnTo>
                    <a:lnTo>
                      <a:pt x="135" y="191"/>
                    </a:lnTo>
                    <a:lnTo>
                      <a:pt x="135" y="191"/>
                    </a:lnTo>
                    <a:lnTo>
                      <a:pt x="135" y="191"/>
                    </a:lnTo>
                    <a:lnTo>
                      <a:pt x="135" y="191"/>
                    </a:lnTo>
                    <a:lnTo>
                      <a:pt x="128" y="167"/>
                    </a:lnTo>
                    <a:lnTo>
                      <a:pt x="91" y="60"/>
                    </a:lnTo>
                    <a:lnTo>
                      <a:pt x="0" y="60"/>
                    </a:lnTo>
                    <a:lnTo>
                      <a:pt x="90" y="325"/>
                    </a:lnTo>
                    <a:lnTo>
                      <a:pt x="184" y="325"/>
                    </a:lnTo>
                    <a:close/>
                  </a:path>
                </a:pathLst>
              </a:custGeom>
              <a:solidFill>
                <a:srgbClr val="F06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pic>
        <p:nvPicPr>
          <p:cNvPr id="6" name="Picture 5">
            <a:extLst>
              <a:ext uri="{FF2B5EF4-FFF2-40B4-BE49-F238E27FC236}">
                <a16:creationId xmlns:a16="http://schemas.microsoft.com/office/drawing/2014/main" id="{85E6B082-C9E1-47AE-9822-61185D20D1E7}"/>
              </a:ext>
            </a:extLst>
          </p:cNvPr>
          <p:cNvPicPr>
            <a:picLocks noChangeAspect="1"/>
          </p:cNvPicPr>
          <p:nvPr/>
        </p:nvPicPr>
        <p:blipFill rotWithShape="1">
          <a:blip r:embed="rId2"/>
          <a:srcRect r="50017"/>
          <a:stretch/>
        </p:blipFill>
        <p:spPr>
          <a:xfrm>
            <a:off x="1" y="0"/>
            <a:ext cx="6096000" cy="6864109"/>
          </a:xfrm>
          <a:prstGeom prst="rect">
            <a:avLst/>
          </a:prstGeom>
        </p:spPr>
      </p:pic>
    </p:spTree>
    <p:extLst>
      <p:ext uri="{BB962C8B-B14F-4D97-AF65-F5344CB8AC3E}">
        <p14:creationId xmlns:p14="http://schemas.microsoft.com/office/powerpoint/2010/main" val="2650374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VTT 2020 Section Leaves 2a">
    <p:bg>
      <p:bgPr>
        <a:solidFill>
          <a:srgbClr val="005794"/>
        </a:solidFill>
        <a:effectLst/>
      </p:bgPr>
    </p:bg>
    <p:spTree>
      <p:nvGrpSpPr>
        <p:cNvPr id="1" name=""/>
        <p:cNvGrpSpPr/>
        <p:nvPr/>
      </p:nvGrpSpPr>
      <p:grpSpPr>
        <a:xfrm>
          <a:off x="0" y="0"/>
          <a:ext cx="0" cy="0"/>
          <a:chOff x="0" y="0"/>
          <a:chExt cx="0" cy="0"/>
        </a:xfrm>
      </p:grpSpPr>
      <p:sp>
        <p:nvSpPr>
          <p:cNvPr id="11" name="Date Placeholder 10">
            <a:extLst>
              <a:ext uri="{FF2B5EF4-FFF2-40B4-BE49-F238E27FC236}">
                <a16:creationId xmlns:a16="http://schemas.microsoft.com/office/drawing/2014/main" id="{DA8A46F0-EA68-4750-ACE3-D7D8C10CCD53}"/>
              </a:ext>
            </a:extLst>
          </p:cNvPr>
          <p:cNvSpPr>
            <a:spLocks noGrp="1"/>
          </p:cNvSpPr>
          <p:nvPr>
            <p:ph type="dt" sz="half" idx="10"/>
          </p:nvPr>
        </p:nvSpPr>
        <p:spPr/>
        <p:txBody>
          <a:bodyPr/>
          <a:lstStyle/>
          <a:p>
            <a:fld id="{6B0BD7C6-81A3-4947-A5E3-F6FC6DE8373A}" type="datetime1">
              <a:rPr lang="en-GB" smtClean="0"/>
              <a:t>08/10/2025</a:t>
            </a:fld>
            <a:endParaRPr lang="en-GB"/>
          </a:p>
        </p:txBody>
      </p:sp>
      <p:sp>
        <p:nvSpPr>
          <p:cNvPr id="12" name="Footer Placeholder 11">
            <a:extLst>
              <a:ext uri="{FF2B5EF4-FFF2-40B4-BE49-F238E27FC236}">
                <a16:creationId xmlns:a16="http://schemas.microsoft.com/office/drawing/2014/main" id="{17D450C2-1D85-4FD2-B576-5640F5C41B4D}"/>
              </a:ext>
            </a:extLst>
          </p:cNvPr>
          <p:cNvSpPr>
            <a:spLocks noGrp="1"/>
          </p:cNvSpPr>
          <p:nvPr>
            <p:ph type="ftr" sz="quarter" idx="11"/>
          </p:nvPr>
        </p:nvSpPr>
        <p:spPr/>
        <p:txBody>
          <a:bodyPr/>
          <a:lstStyle/>
          <a:p>
            <a:r>
              <a:rPr lang="en-GB"/>
              <a:t>VTT – beyond the obvious</a:t>
            </a:r>
          </a:p>
        </p:txBody>
      </p:sp>
      <p:sp>
        <p:nvSpPr>
          <p:cNvPr id="13" name="Slide Number Placeholder 12">
            <a:extLst>
              <a:ext uri="{FF2B5EF4-FFF2-40B4-BE49-F238E27FC236}">
                <a16:creationId xmlns:a16="http://schemas.microsoft.com/office/drawing/2014/main" id="{73EC6BDD-1A88-41D7-B1F6-5ADCD2081B3E}"/>
              </a:ext>
            </a:extLst>
          </p:cNvPr>
          <p:cNvSpPr>
            <a:spLocks noGrp="1"/>
          </p:cNvSpPr>
          <p:nvPr>
            <p:ph type="sldNum" sz="quarter" idx="12"/>
          </p:nvPr>
        </p:nvSpPr>
        <p:spPr/>
        <p:txBody>
          <a:bodyPr/>
          <a:lstStyle/>
          <a:p>
            <a:fld id="{B89A5CCE-AC13-A746-9A72-5D19050CC0B7}" type="slidenum">
              <a:rPr lang="en-GB" smtClean="0"/>
              <a:pPr/>
              <a:t>‹#›</a:t>
            </a:fld>
            <a:endParaRPr lang="en-GB"/>
          </a:p>
        </p:txBody>
      </p:sp>
      <p:sp>
        <p:nvSpPr>
          <p:cNvPr id="14" name="Title 13">
            <a:extLst>
              <a:ext uri="{FF2B5EF4-FFF2-40B4-BE49-F238E27FC236}">
                <a16:creationId xmlns:a16="http://schemas.microsoft.com/office/drawing/2014/main" id="{860AE5DB-41BA-4326-88BF-5DEF464DAD5F}"/>
              </a:ext>
            </a:extLst>
          </p:cNvPr>
          <p:cNvSpPr>
            <a:spLocks noGrp="1"/>
          </p:cNvSpPr>
          <p:nvPr>
            <p:ph type="title"/>
          </p:nvPr>
        </p:nvSpPr>
        <p:spPr/>
        <p:txBody>
          <a:bodyPr/>
          <a:lstStyle/>
          <a:p>
            <a:r>
              <a:rPr lang="en-GB" noProof="0"/>
              <a:t>Click to edit Master title style</a:t>
            </a:r>
          </a:p>
        </p:txBody>
      </p:sp>
      <p:grpSp>
        <p:nvGrpSpPr>
          <p:cNvPr id="54" name="VTT_LogoStack_v3_16092019 pienempi koko">
            <a:extLst>
              <a:ext uri="{FF2B5EF4-FFF2-40B4-BE49-F238E27FC236}">
                <a16:creationId xmlns:a16="http://schemas.microsoft.com/office/drawing/2014/main" id="{C93442E9-893A-4766-AF34-7D51E126EF62}"/>
              </a:ext>
            </a:extLst>
          </p:cNvPr>
          <p:cNvGrpSpPr/>
          <p:nvPr/>
        </p:nvGrpSpPr>
        <p:grpSpPr>
          <a:xfrm>
            <a:off x="10724687" y="1"/>
            <a:ext cx="1159391" cy="782400"/>
            <a:chOff x="7909204" y="1770762"/>
            <a:chExt cx="971550" cy="655638"/>
          </a:xfrm>
        </p:grpSpPr>
        <p:grpSp>
          <p:nvGrpSpPr>
            <p:cNvPr id="55" name="_VTT_logo_102019_01_white_on_orange" hidden="1">
              <a:extLst>
                <a:ext uri="{FF2B5EF4-FFF2-40B4-BE49-F238E27FC236}">
                  <a16:creationId xmlns:a16="http://schemas.microsoft.com/office/drawing/2014/main" id="{2B0D1BAE-51FA-41BB-8056-FC3EA751260A}"/>
                </a:ext>
              </a:extLst>
            </p:cNvPr>
            <p:cNvGrpSpPr/>
            <p:nvPr/>
          </p:nvGrpSpPr>
          <p:grpSpPr>
            <a:xfrm>
              <a:off x="7909204" y="1770762"/>
              <a:ext cx="971550" cy="655638"/>
              <a:chOff x="379933" y="-15999"/>
              <a:chExt cx="971550" cy="655638"/>
            </a:xfrm>
          </p:grpSpPr>
          <p:sp>
            <p:nvSpPr>
              <p:cNvPr id="96" name="Box">
                <a:extLst>
                  <a:ext uri="{FF2B5EF4-FFF2-40B4-BE49-F238E27FC236}">
                    <a16:creationId xmlns:a16="http://schemas.microsoft.com/office/drawing/2014/main" id="{F450D769-39F5-4B58-9F6C-1EEE49E522EF}"/>
                  </a:ext>
                </a:extLst>
              </p:cNvPr>
              <p:cNvSpPr>
                <a:spLocks noChangeArrowheads="1"/>
              </p:cNvSpPr>
              <p:nvPr/>
            </p:nvSpPr>
            <p:spPr bwMode="auto">
              <a:xfrm>
                <a:off x="379933" y="-15999"/>
                <a:ext cx="971550" cy="655638"/>
              </a:xfrm>
              <a:prstGeom prst="rect">
                <a:avLst/>
              </a:prstGeom>
              <a:solidFill>
                <a:srgbClr val="F06E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97" name="T2">
                <a:extLst>
                  <a:ext uri="{FF2B5EF4-FFF2-40B4-BE49-F238E27FC236}">
                    <a16:creationId xmlns:a16="http://schemas.microsoft.com/office/drawing/2014/main" id="{487496B3-7A81-4D42-AF83-4B0CCD03FAE3}"/>
                  </a:ext>
                </a:extLst>
              </p:cNvPr>
              <p:cNvSpPr>
                <a:spLocks/>
              </p:cNvSpPr>
              <p:nvPr/>
            </p:nvSpPr>
            <p:spPr bwMode="auto">
              <a:xfrm>
                <a:off x="1011758" y="168151"/>
                <a:ext cx="176213" cy="258763"/>
              </a:xfrm>
              <a:custGeom>
                <a:avLst/>
                <a:gdLst>
                  <a:gd name="T0" fmla="*/ 157 w 222"/>
                  <a:gd name="T1" fmla="*/ 325 h 325"/>
                  <a:gd name="T2" fmla="*/ 157 w 222"/>
                  <a:gd name="T3" fmla="*/ 78 h 325"/>
                  <a:gd name="T4" fmla="*/ 222 w 222"/>
                  <a:gd name="T5" fmla="*/ 78 h 325"/>
                  <a:gd name="T6" fmla="*/ 222 w 222"/>
                  <a:gd name="T7" fmla="*/ 0 h 325"/>
                  <a:gd name="T8" fmla="*/ 0 w 222"/>
                  <a:gd name="T9" fmla="*/ 0 h 325"/>
                  <a:gd name="T10" fmla="*/ 0 w 222"/>
                  <a:gd name="T11" fmla="*/ 78 h 325"/>
                  <a:gd name="T12" fmla="*/ 66 w 222"/>
                  <a:gd name="T13" fmla="*/ 78 h 325"/>
                  <a:gd name="T14" fmla="*/ 66 w 222"/>
                  <a:gd name="T15" fmla="*/ 325 h 325"/>
                  <a:gd name="T16" fmla="*/ 66 w 222"/>
                  <a:gd name="T17" fmla="*/ 325 h 325"/>
                  <a:gd name="T18" fmla="*/ 157 w 222"/>
                  <a:gd name="T19"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2" h="325">
                    <a:moveTo>
                      <a:pt x="157" y="325"/>
                    </a:moveTo>
                    <a:lnTo>
                      <a:pt x="157" y="78"/>
                    </a:lnTo>
                    <a:lnTo>
                      <a:pt x="222" y="78"/>
                    </a:lnTo>
                    <a:lnTo>
                      <a:pt x="222" y="0"/>
                    </a:lnTo>
                    <a:lnTo>
                      <a:pt x="0" y="0"/>
                    </a:lnTo>
                    <a:lnTo>
                      <a:pt x="0" y="78"/>
                    </a:lnTo>
                    <a:lnTo>
                      <a:pt x="66" y="78"/>
                    </a:lnTo>
                    <a:lnTo>
                      <a:pt x="66" y="325"/>
                    </a:lnTo>
                    <a:lnTo>
                      <a:pt x="66" y="325"/>
                    </a:lnTo>
                    <a:lnTo>
                      <a:pt x="157" y="3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98" name="T1">
                <a:extLst>
                  <a:ext uri="{FF2B5EF4-FFF2-40B4-BE49-F238E27FC236}">
                    <a16:creationId xmlns:a16="http://schemas.microsoft.com/office/drawing/2014/main" id="{FEACDBFF-039A-4708-9306-4C5EBE3641C6}"/>
                  </a:ext>
                </a:extLst>
              </p:cNvPr>
              <p:cNvSpPr>
                <a:spLocks/>
              </p:cNvSpPr>
              <p:nvPr/>
            </p:nvSpPr>
            <p:spPr bwMode="auto">
              <a:xfrm>
                <a:off x="799033" y="168151"/>
                <a:ext cx="193675" cy="258763"/>
              </a:xfrm>
              <a:custGeom>
                <a:avLst/>
                <a:gdLst>
                  <a:gd name="T0" fmla="*/ 88 w 244"/>
                  <a:gd name="T1" fmla="*/ 78 h 325"/>
                  <a:gd name="T2" fmla="*/ 88 w 244"/>
                  <a:gd name="T3" fmla="*/ 325 h 325"/>
                  <a:gd name="T4" fmla="*/ 179 w 244"/>
                  <a:gd name="T5" fmla="*/ 325 h 325"/>
                  <a:gd name="T6" fmla="*/ 179 w 244"/>
                  <a:gd name="T7" fmla="*/ 78 h 325"/>
                  <a:gd name="T8" fmla="*/ 244 w 244"/>
                  <a:gd name="T9" fmla="*/ 78 h 325"/>
                  <a:gd name="T10" fmla="*/ 244 w 244"/>
                  <a:gd name="T11" fmla="*/ 0 h 325"/>
                  <a:gd name="T12" fmla="*/ 25 w 244"/>
                  <a:gd name="T13" fmla="*/ 0 h 325"/>
                  <a:gd name="T14" fmla="*/ 0 w 244"/>
                  <a:gd name="T15" fmla="*/ 78 h 325"/>
                  <a:gd name="T16" fmla="*/ 88 w 244"/>
                  <a:gd name="T17" fmla="*/ 78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4" h="325">
                    <a:moveTo>
                      <a:pt x="88" y="78"/>
                    </a:moveTo>
                    <a:lnTo>
                      <a:pt x="88" y="325"/>
                    </a:lnTo>
                    <a:lnTo>
                      <a:pt x="179" y="325"/>
                    </a:lnTo>
                    <a:lnTo>
                      <a:pt x="179" y="78"/>
                    </a:lnTo>
                    <a:lnTo>
                      <a:pt x="244" y="78"/>
                    </a:lnTo>
                    <a:lnTo>
                      <a:pt x="244" y="0"/>
                    </a:lnTo>
                    <a:lnTo>
                      <a:pt x="25" y="0"/>
                    </a:lnTo>
                    <a:lnTo>
                      <a:pt x="0" y="78"/>
                    </a:lnTo>
                    <a:lnTo>
                      <a:pt x="88" y="7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99" name="V">
                <a:extLst>
                  <a:ext uri="{FF2B5EF4-FFF2-40B4-BE49-F238E27FC236}">
                    <a16:creationId xmlns:a16="http://schemas.microsoft.com/office/drawing/2014/main" id="{977194DD-DF94-4624-BA49-8B6D5A5F5BED}"/>
                  </a:ext>
                </a:extLst>
              </p:cNvPr>
              <p:cNvSpPr>
                <a:spLocks/>
              </p:cNvSpPr>
              <p:nvPr/>
            </p:nvSpPr>
            <p:spPr bwMode="auto">
              <a:xfrm>
                <a:off x="567258" y="168151"/>
                <a:ext cx="230188" cy="258763"/>
              </a:xfrm>
              <a:custGeom>
                <a:avLst/>
                <a:gdLst>
                  <a:gd name="T0" fmla="*/ 184 w 289"/>
                  <a:gd name="T1" fmla="*/ 325 h 325"/>
                  <a:gd name="T2" fmla="*/ 289 w 289"/>
                  <a:gd name="T3" fmla="*/ 0 h 325"/>
                  <a:gd name="T4" fmla="*/ 197 w 289"/>
                  <a:gd name="T5" fmla="*/ 0 h 325"/>
                  <a:gd name="T6" fmla="*/ 143 w 289"/>
                  <a:gd name="T7" fmla="*/ 167 h 325"/>
                  <a:gd name="T8" fmla="*/ 135 w 289"/>
                  <a:gd name="T9" fmla="*/ 191 h 325"/>
                  <a:gd name="T10" fmla="*/ 135 w 289"/>
                  <a:gd name="T11" fmla="*/ 191 h 325"/>
                  <a:gd name="T12" fmla="*/ 135 w 289"/>
                  <a:gd name="T13" fmla="*/ 191 h 325"/>
                  <a:gd name="T14" fmla="*/ 135 w 289"/>
                  <a:gd name="T15" fmla="*/ 191 h 325"/>
                  <a:gd name="T16" fmla="*/ 135 w 289"/>
                  <a:gd name="T17" fmla="*/ 191 h 325"/>
                  <a:gd name="T18" fmla="*/ 135 w 289"/>
                  <a:gd name="T19" fmla="*/ 191 h 325"/>
                  <a:gd name="T20" fmla="*/ 135 w 289"/>
                  <a:gd name="T21" fmla="*/ 191 h 325"/>
                  <a:gd name="T22" fmla="*/ 128 w 289"/>
                  <a:gd name="T23" fmla="*/ 167 h 325"/>
                  <a:gd name="T24" fmla="*/ 91 w 289"/>
                  <a:gd name="T25" fmla="*/ 60 h 325"/>
                  <a:gd name="T26" fmla="*/ 0 w 289"/>
                  <a:gd name="T27" fmla="*/ 60 h 325"/>
                  <a:gd name="T28" fmla="*/ 90 w 289"/>
                  <a:gd name="T29" fmla="*/ 325 h 325"/>
                  <a:gd name="T30" fmla="*/ 184 w 289"/>
                  <a:gd name="T31"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9" h="325">
                    <a:moveTo>
                      <a:pt x="184" y="325"/>
                    </a:moveTo>
                    <a:lnTo>
                      <a:pt x="289" y="0"/>
                    </a:lnTo>
                    <a:lnTo>
                      <a:pt x="197" y="0"/>
                    </a:lnTo>
                    <a:lnTo>
                      <a:pt x="143" y="167"/>
                    </a:lnTo>
                    <a:lnTo>
                      <a:pt x="135" y="191"/>
                    </a:lnTo>
                    <a:lnTo>
                      <a:pt x="135" y="191"/>
                    </a:lnTo>
                    <a:lnTo>
                      <a:pt x="135" y="191"/>
                    </a:lnTo>
                    <a:lnTo>
                      <a:pt x="135" y="191"/>
                    </a:lnTo>
                    <a:lnTo>
                      <a:pt x="135" y="191"/>
                    </a:lnTo>
                    <a:lnTo>
                      <a:pt x="135" y="191"/>
                    </a:lnTo>
                    <a:lnTo>
                      <a:pt x="135" y="191"/>
                    </a:lnTo>
                    <a:lnTo>
                      <a:pt x="128" y="167"/>
                    </a:lnTo>
                    <a:lnTo>
                      <a:pt x="91" y="60"/>
                    </a:lnTo>
                    <a:lnTo>
                      <a:pt x="0" y="60"/>
                    </a:lnTo>
                    <a:lnTo>
                      <a:pt x="90" y="325"/>
                    </a:lnTo>
                    <a:lnTo>
                      <a:pt x="184" y="3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nvGrpSpPr>
            <p:cNvPr id="56" name="_VTT_logo_102019_02_white_on_black" hidden="1">
              <a:extLst>
                <a:ext uri="{FF2B5EF4-FFF2-40B4-BE49-F238E27FC236}">
                  <a16:creationId xmlns:a16="http://schemas.microsoft.com/office/drawing/2014/main" id="{18131012-A2C0-40B4-81B6-B880D1CAFF42}"/>
                </a:ext>
              </a:extLst>
            </p:cNvPr>
            <p:cNvGrpSpPr/>
            <p:nvPr/>
          </p:nvGrpSpPr>
          <p:grpSpPr>
            <a:xfrm>
              <a:off x="7909204" y="1770762"/>
              <a:ext cx="971550" cy="655638"/>
              <a:chOff x="379933" y="-15999"/>
              <a:chExt cx="971550" cy="655638"/>
            </a:xfrm>
          </p:grpSpPr>
          <p:sp>
            <p:nvSpPr>
              <p:cNvPr id="92" name="Box">
                <a:extLst>
                  <a:ext uri="{FF2B5EF4-FFF2-40B4-BE49-F238E27FC236}">
                    <a16:creationId xmlns:a16="http://schemas.microsoft.com/office/drawing/2014/main" id="{922C2CB7-5C43-487F-9F4E-1541B32E71BE}"/>
                  </a:ext>
                </a:extLst>
              </p:cNvPr>
              <p:cNvSpPr>
                <a:spLocks noChangeArrowheads="1"/>
              </p:cNvSpPr>
              <p:nvPr/>
            </p:nvSpPr>
            <p:spPr bwMode="auto">
              <a:xfrm>
                <a:off x="379933" y="-15999"/>
                <a:ext cx="971550" cy="65563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93" name="T2">
                <a:extLst>
                  <a:ext uri="{FF2B5EF4-FFF2-40B4-BE49-F238E27FC236}">
                    <a16:creationId xmlns:a16="http://schemas.microsoft.com/office/drawing/2014/main" id="{43903D91-95C8-40A8-8E0B-BB6D4DB45A65}"/>
                  </a:ext>
                </a:extLst>
              </p:cNvPr>
              <p:cNvSpPr>
                <a:spLocks/>
              </p:cNvSpPr>
              <p:nvPr/>
            </p:nvSpPr>
            <p:spPr bwMode="auto">
              <a:xfrm>
                <a:off x="1011758" y="168151"/>
                <a:ext cx="176213" cy="258763"/>
              </a:xfrm>
              <a:custGeom>
                <a:avLst/>
                <a:gdLst>
                  <a:gd name="T0" fmla="*/ 157 w 222"/>
                  <a:gd name="T1" fmla="*/ 325 h 325"/>
                  <a:gd name="T2" fmla="*/ 157 w 222"/>
                  <a:gd name="T3" fmla="*/ 78 h 325"/>
                  <a:gd name="T4" fmla="*/ 222 w 222"/>
                  <a:gd name="T5" fmla="*/ 78 h 325"/>
                  <a:gd name="T6" fmla="*/ 222 w 222"/>
                  <a:gd name="T7" fmla="*/ 0 h 325"/>
                  <a:gd name="T8" fmla="*/ 0 w 222"/>
                  <a:gd name="T9" fmla="*/ 0 h 325"/>
                  <a:gd name="T10" fmla="*/ 0 w 222"/>
                  <a:gd name="T11" fmla="*/ 78 h 325"/>
                  <a:gd name="T12" fmla="*/ 66 w 222"/>
                  <a:gd name="T13" fmla="*/ 78 h 325"/>
                  <a:gd name="T14" fmla="*/ 66 w 222"/>
                  <a:gd name="T15" fmla="*/ 325 h 325"/>
                  <a:gd name="T16" fmla="*/ 66 w 222"/>
                  <a:gd name="T17" fmla="*/ 325 h 325"/>
                  <a:gd name="T18" fmla="*/ 157 w 222"/>
                  <a:gd name="T19"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2" h="325">
                    <a:moveTo>
                      <a:pt x="157" y="325"/>
                    </a:moveTo>
                    <a:lnTo>
                      <a:pt x="157" y="78"/>
                    </a:lnTo>
                    <a:lnTo>
                      <a:pt x="222" y="78"/>
                    </a:lnTo>
                    <a:lnTo>
                      <a:pt x="222" y="0"/>
                    </a:lnTo>
                    <a:lnTo>
                      <a:pt x="0" y="0"/>
                    </a:lnTo>
                    <a:lnTo>
                      <a:pt x="0" y="78"/>
                    </a:lnTo>
                    <a:lnTo>
                      <a:pt x="66" y="78"/>
                    </a:lnTo>
                    <a:lnTo>
                      <a:pt x="66" y="325"/>
                    </a:lnTo>
                    <a:lnTo>
                      <a:pt x="66" y="325"/>
                    </a:lnTo>
                    <a:lnTo>
                      <a:pt x="157" y="3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94" name="T1">
                <a:extLst>
                  <a:ext uri="{FF2B5EF4-FFF2-40B4-BE49-F238E27FC236}">
                    <a16:creationId xmlns:a16="http://schemas.microsoft.com/office/drawing/2014/main" id="{B994D5CA-3D36-47D4-BAB9-44A73CE98D2F}"/>
                  </a:ext>
                </a:extLst>
              </p:cNvPr>
              <p:cNvSpPr>
                <a:spLocks/>
              </p:cNvSpPr>
              <p:nvPr/>
            </p:nvSpPr>
            <p:spPr bwMode="auto">
              <a:xfrm>
                <a:off x="799033" y="168151"/>
                <a:ext cx="193675" cy="258763"/>
              </a:xfrm>
              <a:custGeom>
                <a:avLst/>
                <a:gdLst>
                  <a:gd name="T0" fmla="*/ 88 w 244"/>
                  <a:gd name="T1" fmla="*/ 78 h 325"/>
                  <a:gd name="T2" fmla="*/ 88 w 244"/>
                  <a:gd name="T3" fmla="*/ 325 h 325"/>
                  <a:gd name="T4" fmla="*/ 179 w 244"/>
                  <a:gd name="T5" fmla="*/ 325 h 325"/>
                  <a:gd name="T6" fmla="*/ 179 w 244"/>
                  <a:gd name="T7" fmla="*/ 78 h 325"/>
                  <a:gd name="T8" fmla="*/ 244 w 244"/>
                  <a:gd name="T9" fmla="*/ 78 h 325"/>
                  <a:gd name="T10" fmla="*/ 244 w 244"/>
                  <a:gd name="T11" fmla="*/ 0 h 325"/>
                  <a:gd name="T12" fmla="*/ 25 w 244"/>
                  <a:gd name="T13" fmla="*/ 0 h 325"/>
                  <a:gd name="T14" fmla="*/ 0 w 244"/>
                  <a:gd name="T15" fmla="*/ 78 h 325"/>
                  <a:gd name="T16" fmla="*/ 88 w 244"/>
                  <a:gd name="T17" fmla="*/ 78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4" h="325">
                    <a:moveTo>
                      <a:pt x="88" y="78"/>
                    </a:moveTo>
                    <a:lnTo>
                      <a:pt x="88" y="325"/>
                    </a:lnTo>
                    <a:lnTo>
                      <a:pt x="179" y="325"/>
                    </a:lnTo>
                    <a:lnTo>
                      <a:pt x="179" y="78"/>
                    </a:lnTo>
                    <a:lnTo>
                      <a:pt x="244" y="78"/>
                    </a:lnTo>
                    <a:lnTo>
                      <a:pt x="244" y="0"/>
                    </a:lnTo>
                    <a:lnTo>
                      <a:pt x="25" y="0"/>
                    </a:lnTo>
                    <a:lnTo>
                      <a:pt x="0" y="78"/>
                    </a:lnTo>
                    <a:lnTo>
                      <a:pt x="88" y="7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95" name="V">
                <a:extLst>
                  <a:ext uri="{FF2B5EF4-FFF2-40B4-BE49-F238E27FC236}">
                    <a16:creationId xmlns:a16="http://schemas.microsoft.com/office/drawing/2014/main" id="{993F4243-61F4-47EB-8B0D-B32BFD38D004}"/>
                  </a:ext>
                </a:extLst>
              </p:cNvPr>
              <p:cNvSpPr>
                <a:spLocks/>
              </p:cNvSpPr>
              <p:nvPr/>
            </p:nvSpPr>
            <p:spPr bwMode="auto">
              <a:xfrm>
                <a:off x="567258" y="168151"/>
                <a:ext cx="230188" cy="258763"/>
              </a:xfrm>
              <a:custGeom>
                <a:avLst/>
                <a:gdLst>
                  <a:gd name="T0" fmla="*/ 184 w 289"/>
                  <a:gd name="T1" fmla="*/ 325 h 325"/>
                  <a:gd name="T2" fmla="*/ 289 w 289"/>
                  <a:gd name="T3" fmla="*/ 0 h 325"/>
                  <a:gd name="T4" fmla="*/ 197 w 289"/>
                  <a:gd name="T5" fmla="*/ 0 h 325"/>
                  <a:gd name="T6" fmla="*/ 143 w 289"/>
                  <a:gd name="T7" fmla="*/ 167 h 325"/>
                  <a:gd name="T8" fmla="*/ 135 w 289"/>
                  <a:gd name="T9" fmla="*/ 191 h 325"/>
                  <a:gd name="T10" fmla="*/ 135 w 289"/>
                  <a:gd name="T11" fmla="*/ 191 h 325"/>
                  <a:gd name="T12" fmla="*/ 135 w 289"/>
                  <a:gd name="T13" fmla="*/ 191 h 325"/>
                  <a:gd name="T14" fmla="*/ 135 w 289"/>
                  <a:gd name="T15" fmla="*/ 191 h 325"/>
                  <a:gd name="T16" fmla="*/ 135 w 289"/>
                  <a:gd name="T17" fmla="*/ 191 h 325"/>
                  <a:gd name="T18" fmla="*/ 135 w 289"/>
                  <a:gd name="T19" fmla="*/ 191 h 325"/>
                  <a:gd name="T20" fmla="*/ 135 w 289"/>
                  <a:gd name="T21" fmla="*/ 191 h 325"/>
                  <a:gd name="T22" fmla="*/ 128 w 289"/>
                  <a:gd name="T23" fmla="*/ 167 h 325"/>
                  <a:gd name="T24" fmla="*/ 91 w 289"/>
                  <a:gd name="T25" fmla="*/ 60 h 325"/>
                  <a:gd name="T26" fmla="*/ 0 w 289"/>
                  <a:gd name="T27" fmla="*/ 60 h 325"/>
                  <a:gd name="T28" fmla="*/ 90 w 289"/>
                  <a:gd name="T29" fmla="*/ 325 h 325"/>
                  <a:gd name="T30" fmla="*/ 184 w 289"/>
                  <a:gd name="T31"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9" h="325">
                    <a:moveTo>
                      <a:pt x="184" y="325"/>
                    </a:moveTo>
                    <a:lnTo>
                      <a:pt x="289" y="0"/>
                    </a:lnTo>
                    <a:lnTo>
                      <a:pt x="197" y="0"/>
                    </a:lnTo>
                    <a:lnTo>
                      <a:pt x="143" y="167"/>
                    </a:lnTo>
                    <a:lnTo>
                      <a:pt x="135" y="191"/>
                    </a:lnTo>
                    <a:lnTo>
                      <a:pt x="135" y="191"/>
                    </a:lnTo>
                    <a:lnTo>
                      <a:pt x="135" y="191"/>
                    </a:lnTo>
                    <a:lnTo>
                      <a:pt x="135" y="191"/>
                    </a:lnTo>
                    <a:lnTo>
                      <a:pt x="135" y="191"/>
                    </a:lnTo>
                    <a:lnTo>
                      <a:pt x="135" y="191"/>
                    </a:lnTo>
                    <a:lnTo>
                      <a:pt x="135" y="191"/>
                    </a:lnTo>
                    <a:lnTo>
                      <a:pt x="128" y="167"/>
                    </a:lnTo>
                    <a:lnTo>
                      <a:pt x="91" y="60"/>
                    </a:lnTo>
                    <a:lnTo>
                      <a:pt x="0" y="60"/>
                    </a:lnTo>
                    <a:lnTo>
                      <a:pt x="90" y="325"/>
                    </a:lnTo>
                    <a:lnTo>
                      <a:pt x="184" y="3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nvGrpSpPr>
            <p:cNvPr id="57" name="_VTT_logo_102019_03_white_on_blue" hidden="1">
              <a:extLst>
                <a:ext uri="{FF2B5EF4-FFF2-40B4-BE49-F238E27FC236}">
                  <a16:creationId xmlns:a16="http://schemas.microsoft.com/office/drawing/2014/main" id="{C74EE1EA-9378-4FDD-B0A6-38F50B0B7BE9}"/>
                </a:ext>
              </a:extLst>
            </p:cNvPr>
            <p:cNvGrpSpPr/>
            <p:nvPr/>
          </p:nvGrpSpPr>
          <p:grpSpPr>
            <a:xfrm>
              <a:off x="7909204" y="1770762"/>
              <a:ext cx="971550" cy="655638"/>
              <a:chOff x="379933" y="-15999"/>
              <a:chExt cx="971550" cy="655638"/>
            </a:xfrm>
          </p:grpSpPr>
          <p:sp>
            <p:nvSpPr>
              <p:cNvPr id="88" name="Box">
                <a:extLst>
                  <a:ext uri="{FF2B5EF4-FFF2-40B4-BE49-F238E27FC236}">
                    <a16:creationId xmlns:a16="http://schemas.microsoft.com/office/drawing/2014/main" id="{477D22DD-3BB1-43DE-A2D8-4EFE94AA9B94}"/>
                  </a:ext>
                </a:extLst>
              </p:cNvPr>
              <p:cNvSpPr>
                <a:spLocks noChangeArrowheads="1"/>
              </p:cNvSpPr>
              <p:nvPr/>
            </p:nvSpPr>
            <p:spPr bwMode="auto">
              <a:xfrm>
                <a:off x="379933" y="-15999"/>
                <a:ext cx="971550" cy="655638"/>
              </a:xfrm>
              <a:prstGeom prst="rect">
                <a:avLst/>
              </a:prstGeom>
              <a:solidFill>
                <a:srgbClr val="00579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89" name="T2">
                <a:extLst>
                  <a:ext uri="{FF2B5EF4-FFF2-40B4-BE49-F238E27FC236}">
                    <a16:creationId xmlns:a16="http://schemas.microsoft.com/office/drawing/2014/main" id="{837A6B95-4335-441A-993A-942F99A24FF9}"/>
                  </a:ext>
                </a:extLst>
              </p:cNvPr>
              <p:cNvSpPr>
                <a:spLocks/>
              </p:cNvSpPr>
              <p:nvPr/>
            </p:nvSpPr>
            <p:spPr bwMode="auto">
              <a:xfrm>
                <a:off x="1011758" y="168151"/>
                <a:ext cx="176213" cy="258763"/>
              </a:xfrm>
              <a:custGeom>
                <a:avLst/>
                <a:gdLst>
                  <a:gd name="T0" fmla="*/ 157 w 222"/>
                  <a:gd name="T1" fmla="*/ 325 h 325"/>
                  <a:gd name="T2" fmla="*/ 157 w 222"/>
                  <a:gd name="T3" fmla="*/ 78 h 325"/>
                  <a:gd name="T4" fmla="*/ 222 w 222"/>
                  <a:gd name="T5" fmla="*/ 78 h 325"/>
                  <a:gd name="T6" fmla="*/ 222 w 222"/>
                  <a:gd name="T7" fmla="*/ 0 h 325"/>
                  <a:gd name="T8" fmla="*/ 0 w 222"/>
                  <a:gd name="T9" fmla="*/ 0 h 325"/>
                  <a:gd name="T10" fmla="*/ 0 w 222"/>
                  <a:gd name="T11" fmla="*/ 78 h 325"/>
                  <a:gd name="T12" fmla="*/ 66 w 222"/>
                  <a:gd name="T13" fmla="*/ 78 h 325"/>
                  <a:gd name="T14" fmla="*/ 66 w 222"/>
                  <a:gd name="T15" fmla="*/ 325 h 325"/>
                  <a:gd name="T16" fmla="*/ 66 w 222"/>
                  <a:gd name="T17" fmla="*/ 325 h 325"/>
                  <a:gd name="T18" fmla="*/ 157 w 222"/>
                  <a:gd name="T19"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2" h="325">
                    <a:moveTo>
                      <a:pt x="157" y="325"/>
                    </a:moveTo>
                    <a:lnTo>
                      <a:pt x="157" y="78"/>
                    </a:lnTo>
                    <a:lnTo>
                      <a:pt x="222" y="78"/>
                    </a:lnTo>
                    <a:lnTo>
                      <a:pt x="222" y="0"/>
                    </a:lnTo>
                    <a:lnTo>
                      <a:pt x="0" y="0"/>
                    </a:lnTo>
                    <a:lnTo>
                      <a:pt x="0" y="78"/>
                    </a:lnTo>
                    <a:lnTo>
                      <a:pt x="66" y="78"/>
                    </a:lnTo>
                    <a:lnTo>
                      <a:pt x="66" y="325"/>
                    </a:lnTo>
                    <a:lnTo>
                      <a:pt x="66" y="325"/>
                    </a:lnTo>
                    <a:lnTo>
                      <a:pt x="157" y="3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90" name="T1">
                <a:extLst>
                  <a:ext uri="{FF2B5EF4-FFF2-40B4-BE49-F238E27FC236}">
                    <a16:creationId xmlns:a16="http://schemas.microsoft.com/office/drawing/2014/main" id="{09417226-CC4E-4DF5-A1A3-B86E8AB8FAED}"/>
                  </a:ext>
                </a:extLst>
              </p:cNvPr>
              <p:cNvSpPr>
                <a:spLocks/>
              </p:cNvSpPr>
              <p:nvPr/>
            </p:nvSpPr>
            <p:spPr bwMode="auto">
              <a:xfrm>
                <a:off x="799033" y="168151"/>
                <a:ext cx="193675" cy="258763"/>
              </a:xfrm>
              <a:custGeom>
                <a:avLst/>
                <a:gdLst>
                  <a:gd name="T0" fmla="*/ 88 w 244"/>
                  <a:gd name="T1" fmla="*/ 78 h 325"/>
                  <a:gd name="T2" fmla="*/ 88 w 244"/>
                  <a:gd name="T3" fmla="*/ 325 h 325"/>
                  <a:gd name="T4" fmla="*/ 179 w 244"/>
                  <a:gd name="T5" fmla="*/ 325 h 325"/>
                  <a:gd name="T6" fmla="*/ 179 w 244"/>
                  <a:gd name="T7" fmla="*/ 78 h 325"/>
                  <a:gd name="T8" fmla="*/ 244 w 244"/>
                  <a:gd name="T9" fmla="*/ 78 h 325"/>
                  <a:gd name="T10" fmla="*/ 244 w 244"/>
                  <a:gd name="T11" fmla="*/ 0 h 325"/>
                  <a:gd name="T12" fmla="*/ 25 w 244"/>
                  <a:gd name="T13" fmla="*/ 0 h 325"/>
                  <a:gd name="T14" fmla="*/ 0 w 244"/>
                  <a:gd name="T15" fmla="*/ 78 h 325"/>
                  <a:gd name="T16" fmla="*/ 88 w 244"/>
                  <a:gd name="T17" fmla="*/ 78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4" h="325">
                    <a:moveTo>
                      <a:pt x="88" y="78"/>
                    </a:moveTo>
                    <a:lnTo>
                      <a:pt x="88" y="325"/>
                    </a:lnTo>
                    <a:lnTo>
                      <a:pt x="179" y="325"/>
                    </a:lnTo>
                    <a:lnTo>
                      <a:pt x="179" y="78"/>
                    </a:lnTo>
                    <a:lnTo>
                      <a:pt x="244" y="78"/>
                    </a:lnTo>
                    <a:lnTo>
                      <a:pt x="244" y="0"/>
                    </a:lnTo>
                    <a:lnTo>
                      <a:pt x="25" y="0"/>
                    </a:lnTo>
                    <a:lnTo>
                      <a:pt x="0" y="78"/>
                    </a:lnTo>
                    <a:lnTo>
                      <a:pt x="88" y="7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91" name="V">
                <a:extLst>
                  <a:ext uri="{FF2B5EF4-FFF2-40B4-BE49-F238E27FC236}">
                    <a16:creationId xmlns:a16="http://schemas.microsoft.com/office/drawing/2014/main" id="{1AC4276E-BAF1-4418-926D-087A24E3B5F5}"/>
                  </a:ext>
                </a:extLst>
              </p:cNvPr>
              <p:cNvSpPr>
                <a:spLocks/>
              </p:cNvSpPr>
              <p:nvPr/>
            </p:nvSpPr>
            <p:spPr bwMode="auto">
              <a:xfrm>
                <a:off x="567258" y="168151"/>
                <a:ext cx="230188" cy="258763"/>
              </a:xfrm>
              <a:custGeom>
                <a:avLst/>
                <a:gdLst>
                  <a:gd name="T0" fmla="*/ 184 w 289"/>
                  <a:gd name="T1" fmla="*/ 325 h 325"/>
                  <a:gd name="T2" fmla="*/ 289 w 289"/>
                  <a:gd name="T3" fmla="*/ 0 h 325"/>
                  <a:gd name="T4" fmla="*/ 197 w 289"/>
                  <a:gd name="T5" fmla="*/ 0 h 325"/>
                  <a:gd name="T6" fmla="*/ 143 w 289"/>
                  <a:gd name="T7" fmla="*/ 167 h 325"/>
                  <a:gd name="T8" fmla="*/ 135 w 289"/>
                  <a:gd name="T9" fmla="*/ 191 h 325"/>
                  <a:gd name="T10" fmla="*/ 135 w 289"/>
                  <a:gd name="T11" fmla="*/ 191 h 325"/>
                  <a:gd name="T12" fmla="*/ 135 w 289"/>
                  <a:gd name="T13" fmla="*/ 191 h 325"/>
                  <a:gd name="T14" fmla="*/ 135 w 289"/>
                  <a:gd name="T15" fmla="*/ 191 h 325"/>
                  <a:gd name="T16" fmla="*/ 135 w 289"/>
                  <a:gd name="T17" fmla="*/ 191 h 325"/>
                  <a:gd name="T18" fmla="*/ 135 w 289"/>
                  <a:gd name="T19" fmla="*/ 191 h 325"/>
                  <a:gd name="T20" fmla="*/ 135 w 289"/>
                  <a:gd name="T21" fmla="*/ 191 h 325"/>
                  <a:gd name="T22" fmla="*/ 128 w 289"/>
                  <a:gd name="T23" fmla="*/ 167 h 325"/>
                  <a:gd name="T24" fmla="*/ 91 w 289"/>
                  <a:gd name="T25" fmla="*/ 60 h 325"/>
                  <a:gd name="T26" fmla="*/ 0 w 289"/>
                  <a:gd name="T27" fmla="*/ 60 h 325"/>
                  <a:gd name="T28" fmla="*/ 90 w 289"/>
                  <a:gd name="T29" fmla="*/ 325 h 325"/>
                  <a:gd name="T30" fmla="*/ 184 w 289"/>
                  <a:gd name="T31"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9" h="325">
                    <a:moveTo>
                      <a:pt x="184" y="325"/>
                    </a:moveTo>
                    <a:lnTo>
                      <a:pt x="289" y="0"/>
                    </a:lnTo>
                    <a:lnTo>
                      <a:pt x="197" y="0"/>
                    </a:lnTo>
                    <a:lnTo>
                      <a:pt x="143" y="167"/>
                    </a:lnTo>
                    <a:lnTo>
                      <a:pt x="135" y="191"/>
                    </a:lnTo>
                    <a:lnTo>
                      <a:pt x="135" y="191"/>
                    </a:lnTo>
                    <a:lnTo>
                      <a:pt x="135" y="191"/>
                    </a:lnTo>
                    <a:lnTo>
                      <a:pt x="135" y="191"/>
                    </a:lnTo>
                    <a:lnTo>
                      <a:pt x="135" y="191"/>
                    </a:lnTo>
                    <a:lnTo>
                      <a:pt x="135" y="191"/>
                    </a:lnTo>
                    <a:lnTo>
                      <a:pt x="135" y="191"/>
                    </a:lnTo>
                    <a:lnTo>
                      <a:pt x="128" y="167"/>
                    </a:lnTo>
                    <a:lnTo>
                      <a:pt x="91" y="60"/>
                    </a:lnTo>
                    <a:lnTo>
                      <a:pt x="0" y="60"/>
                    </a:lnTo>
                    <a:lnTo>
                      <a:pt x="90" y="325"/>
                    </a:lnTo>
                    <a:lnTo>
                      <a:pt x="184" y="3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nvGrpSpPr>
            <p:cNvPr id="58" name="_VTT_logo_102019_04_white_on_dark_grey" hidden="1">
              <a:extLst>
                <a:ext uri="{FF2B5EF4-FFF2-40B4-BE49-F238E27FC236}">
                  <a16:creationId xmlns:a16="http://schemas.microsoft.com/office/drawing/2014/main" id="{25CDB1C1-9E05-477A-BC54-CECB0952BB2E}"/>
                </a:ext>
              </a:extLst>
            </p:cNvPr>
            <p:cNvGrpSpPr/>
            <p:nvPr/>
          </p:nvGrpSpPr>
          <p:grpSpPr>
            <a:xfrm>
              <a:off x="7909204" y="1770762"/>
              <a:ext cx="971550" cy="655638"/>
              <a:chOff x="379933" y="-15999"/>
              <a:chExt cx="971550" cy="655638"/>
            </a:xfrm>
          </p:grpSpPr>
          <p:sp>
            <p:nvSpPr>
              <p:cNvPr id="84" name="Box">
                <a:extLst>
                  <a:ext uri="{FF2B5EF4-FFF2-40B4-BE49-F238E27FC236}">
                    <a16:creationId xmlns:a16="http://schemas.microsoft.com/office/drawing/2014/main" id="{FAE2C296-84B3-4723-B951-077FFD08B45C}"/>
                  </a:ext>
                </a:extLst>
              </p:cNvPr>
              <p:cNvSpPr>
                <a:spLocks noChangeArrowheads="1"/>
              </p:cNvSpPr>
              <p:nvPr/>
            </p:nvSpPr>
            <p:spPr bwMode="auto">
              <a:xfrm>
                <a:off x="379933" y="-15999"/>
                <a:ext cx="971550" cy="655638"/>
              </a:xfrm>
              <a:prstGeom prst="rect">
                <a:avLst/>
              </a:prstGeom>
              <a:solidFill>
                <a:srgbClr val="AFAFA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85" name="T2">
                <a:extLst>
                  <a:ext uri="{FF2B5EF4-FFF2-40B4-BE49-F238E27FC236}">
                    <a16:creationId xmlns:a16="http://schemas.microsoft.com/office/drawing/2014/main" id="{82607EC8-1B24-4A00-B043-5E8CEDD124DD}"/>
                  </a:ext>
                </a:extLst>
              </p:cNvPr>
              <p:cNvSpPr>
                <a:spLocks/>
              </p:cNvSpPr>
              <p:nvPr/>
            </p:nvSpPr>
            <p:spPr bwMode="auto">
              <a:xfrm>
                <a:off x="1011758" y="168151"/>
                <a:ext cx="176213" cy="258763"/>
              </a:xfrm>
              <a:custGeom>
                <a:avLst/>
                <a:gdLst>
                  <a:gd name="T0" fmla="*/ 157 w 222"/>
                  <a:gd name="T1" fmla="*/ 325 h 325"/>
                  <a:gd name="T2" fmla="*/ 157 w 222"/>
                  <a:gd name="T3" fmla="*/ 78 h 325"/>
                  <a:gd name="T4" fmla="*/ 222 w 222"/>
                  <a:gd name="T5" fmla="*/ 78 h 325"/>
                  <a:gd name="T6" fmla="*/ 222 w 222"/>
                  <a:gd name="T7" fmla="*/ 0 h 325"/>
                  <a:gd name="T8" fmla="*/ 0 w 222"/>
                  <a:gd name="T9" fmla="*/ 0 h 325"/>
                  <a:gd name="T10" fmla="*/ 0 w 222"/>
                  <a:gd name="T11" fmla="*/ 78 h 325"/>
                  <a:gd name="T12" fmla="*/ 66 w 222"/>
                  <a:gd name="T13" fmla="*/ 78 h 325"/>
                  <a:gd name="T14" fmla="*/ 66 w 222"/>
                  <a:gd name="T15" fmla="*/ 325 h 325"/>
                  <a:gd name="T16" fmla="*/ 66 w 222"/>
                  <a:gd name="T17" fmla="*/ 325 h 325"/>
                  <a:gd name="T18" fmla="*/ 157 w 222"/>
                  <a:gd name="T19"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2" h="325">
                    <a:moveTo>
                      <a:pt x="157" y="325"/>
                    </a:moveTo>
                    <a:lnTo>
                      <a:pt x="157" y="78"/>
                    </a:lnTo>
                    <a:lnTo>
                      <a:pt x="222" y="78"/>
                    </a:lnTo>
                    <a:lnTo>
                      <a:pt x="222" y="0"/>
                    </a:lnTo>
                    <a:lnTo>
                      <a:pt x="0" y="0"/>
                    </a:lnTo>
                    <a:lnTo>
                      <a:pt x="0" y="78"/>
                    </a:lnTo>
                    <a:lnTo>
                      <a:pt x="66" y="78"/>
                    </a:lnTo>
                    <a:lnTo>
                      <a:pt x="66" y="325"/>
                    </a:lnTo>
                    <a:lnTo>
                      <a:pt x="66" y="325"/>
                    </a:lnTo>
                    <a:lnTo>
                      <a:pt x="157" y="3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86" name="T1">
                <a:extLst>
                  <a:ext uri="{FF2B5EF4-FFF2-40B4-BE49-F238E27FC236}">
                    <a16:creationId xmlns:a16="http://schemas.microsoft.com/office/drawing/2014/main" id="{9D586128-9646-4B8A-B983-C3A7D9DBC37F}"/>
                  </a:ext>
                </a:extLst>
              </p:cNvPr>
              <p:cNvSpPr>
                <a:spLocks/>
              </p:cNvSpPr>
              <p:nvPr/>
            </p:nvSpPr>
            <p:spPr bwMode="auto">
              <a:xfrm>
                <a:off x="799033" y="168151"/>
                <a:ext cx="193675" cy="258763"/>
              </a:xfrm>
              <a:custGeom>
                <a:avLst/>
                <a:gdLst>
                  <a:gd name="T0" fmla="*/ 88 w 244"/>
                  <a:gd name="T1" fmla="*/ 78 h 325"/>
                  <a:gd name="T2" fmla="*/ 88 w 244"/>
                  <a:gd name="T3" fmla="*/ 325 h 325"/>
                  <a:gd name="T4" fmla="*/ 179 w 244"/>
                  <a:gd name="T5" fmla="*/ 325 h 325"/>
                  <a:gd name="T6" fmla="*/ 179 w 244"/>
                  <a:gd name="T7" fmla="*/ 78 h 325"/>
                  <a:gd name="T8" fmla="*/ 244 w 244"/>
                  <a:gd name="T9" fmla="*/ 78 h 325"/>
                  <a:gd name="T10" fmla="*/ 244 w 244"/>
                  <a:gd name="T11" fmla="*/ 0 h 325"/>
                  <a:gd name="T12" fmla="*/ 25 w 244"/>
                  <a:gd name="T13" fmla="*/ 0 h 325"/>
                  <a:gd name="T14" fmla="*/ 0 w 244"/>
                  <a:gd name="T15" fmla="*/ 78 h 325"/>
                  <a:gd name="T16" fmla="*/ 88 w 244"/>
                  <a:gd name="T17" fmla="*/ 78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4" h="325">
                    <a:moveTo>
                      <a:pt x="88" y="78"/>
                    </a:moveTo>
                    <a:lnTo>
                      <a:pt x="88" y="325"/>
                    </a:lnTo>
                    <a:lnTo>
                      <a:pt x="179" y="325"/>
                    </a:lnTo>
                    <a:lnTo>
                      <a:pt x="179" y="78"/>
                    </a:lnTo>
                    <a:lnTo>
                      <a:pt x="244" y="78"/>
                    </a:lnTo>
                    <a:lnTo>
                      <a:pt x="244" y="0"/>
                    </a:lnTo>
                    <a:lnTo>
                      <a:pt x="25" y="0"/>
                    </a:lnTo>
                    <a:lnTo>
                      <a:pt x="0" y="78"/>
                    </a:lnTo>
                    <a:lnTo>
                      <a:pt x="88" y="7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87" name="V">
                <a:extLst>
                  <a:ext uri="{FF2B5EF4-FFF2-40B4-BE49-F238E27FC236}">
                    <a16:creationId xmlns:a16="http://schemas.microsoft.com/office/drawing/2014/main" id="{2CE09972-015A-485A-B392-21F0015E885A}"/>
                  </a:ext>
                </a:extLst>
              </p:cNvPr>
              <p:cNvSpPr>
                <a:spLocks/>
              </p:cNvSpPr>
              <p:nvPr/>
            </p:nvSpPr>
            <p:spPr bwMode="auto">
              <a:xfrm>
                <a:off x="567258" y="168151"/>
                <a:ext cx="230188" cy="258763"/>
              </a:xfrm>
              <a:custGeom>
                <a:avLst/>
                <a:gdLst>
                  <a:gd name="T0" fmla="*/ 184 w 289"/>
                  <a:gd name="T1" fmla="*/ 325 h 325"/>
                  <a:gd name="T2" fmla="*/ 289 w 289"/>
                  <a:gd name="T3" fmla="*/ 0 h 325"/>
                  <a:gd name="T4" fmla="*/ 197 w 289"/>
                  <a:gd name="T5" fmla="*/ 0 h 325"/>
                  <a:gd name="T6" fmla="*/ 143 w 289"/>
                  <a:gd name="T7" fmla="*/ 167 h 325"/>
                  <a:gd name="T8" fmla="*/ 135 w 289"/>
                  <a:gd name="T9" fmla="*/ 191 h 325"/>
                  <a:gd name="T10" fmla="*/ 135 w 289"/>
                  <a:gd name="T11" fmla="*/ 191 h 325"/>
                  <a:gd name="T12" fmla="*/ 135 w 289"/>
                  <a:gd name="T13" fmla="*/ 191 h 325"/>
                  <a:gd name="T14" fmla="*/ 135 w 289"/>
                  <a:gd name="T15" fmla="*/ 191 h 325"/>
                  <a:gd name="T16" fmla="*/ 135 w 289"/>
                  <a:gd name="T17" fmla="*/ 191 h 325"/>
                  <a:gd name="T18" fmla="*/ 135 w 289"/>
                  <a:gd name="T19" fmla="*/ 191 h 325"/>
                  <a:gd name="T20" fmla="*/ 135 w 289"/>
                  <a:gd name="T21" fmla="*/ 191 h 325"/>
                  <a:gd name="T22" fmla="*/ 128 w 289"/>
                  <a:gd name="T23" fmla="*/ 167 h 325"/>
                  <a:gd name="T24" fmla="*/ 91 w 289"/>
                  <a:gd name="T25" fmla="*/ 60 h 325"/>
                  <a:gd name="T26" fmla="*/ 0 w 289"/>
                  <a:gd name="T27" fmla="*/ 60 h 325"/>
                  <a:gd name="T28" fmla="*/ 90 w 289"/>
                  <a:gd name="T29" fmla="*/ 325 h 325"/>
                  <a:gd name="T30" fmla="*/ 184 w 289"/>
                  <a:gd name="T31"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9" h="325">
                    <a:moveTo>
                      <a:pt x="184" y="325"/>
                    </a:moveTo>
                    <a:lnTo>
                      <a:pt x="289" y="0"/>
                    </a:lnTo>
                    <a:lnTo>
                      <a:pt x="197" y="0"/>
                    </a:lnTo>
                    <a:lnTo>
                      <a:pt x="143" y="167"/>
                    </a:lnTo>
                    <a:lnTo>
                      <a:pt x="135" y="191"/>
                    </a:lnTo>
                    <a:lnTo>
                      <a:pt x="135" y="191"/>
                    </a:lnTo>
                    <a:lnTo>
                      <a:pt x="135" y="191"/>
                    </a:lnTo>
                    <a:lnTo>
                      <a:pt x="135" y="191"/>
                    </a:lnTo>
                    <a:lnTo>
                      <a:pt x="135" y="191"/>
                    </a:lnTo>
                    <a:lnTo>
                      <a:pt x="135" y="191"/>
                    </a:lnTo>
                    <a:lnTo>
                      <a:pt x="135" y="191"/>
                    </a:lnTo>
                    <a:lnTo>
                      <a:pt x="128" y="167"/>
                    </a:lnTo>
                    <a:lnTo>
                      <a:pt x="91" y="60"/>
                    </a:lnTo>
                    <a:lnTo>
                      <a:pt x="0" y="60"/>
                    </a:lnTo>
                    <a:lnTo>
                      <a:pt x="90" y="325"/>
                    </a:lnTo>
                    <a:lnTo>
                      <a:pt x="184" y="3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nvGrpSpPr>
            <p:cNvPr id="59" name="_VTT_logo_102019_05_dark_grey_on_white" hidden="1">
              <a:extLst>
                <a:ext uri="{FF2B5EF4-FFF2-40B4-BE49-F238E27FC236}">
                  <a16:creationId xmlns:a16="http://schemas.microsoft.com/office/drawing/2014/main" id="{B21AA702-F384-4CC5-A033-B5DD5A2A417C}"/>
                </a:ext>
              </a:extLst>
            </p:cNvPr>
            <p:cNvGrpSpPr/>
            <p:nvPr/>
          </p:nvGrpSpPr>
          <p:grpSpPr>
            <a:xfrm>
              <a:off x="7909204" y="1770762"/>
              <a:ext cx="971550" cy="655638"/>
              <a:chOff x="379933" y="-15999"/>
              <a:chExt cx="971550" cy="655638"/>
            </a:xfrm>
          </p:grpSpPr>
          <p:sp>
            <p:nvSpPr>
              <p:cNvPr id="80" name="Box">
                <a:extLst>
                  <a:ext uri="{FF2B5EF4-FFF2-40B4-BE49-F238E27FC236}">
                    <a16:creationId xmlns:a16="http://schemas.microsoft.com/office/drawing/2014/main" id="{45C86849-DBDE-470A-A784-45EAA343F03F}"/>
                  </a:ext>
                </a:extLst>
              </p:cNvPr>
              <p:cNvSpPr>
                <a:spLocks noChangeArrowheads="1"/>
              </p:cNvSpPr>
              <p:nvPr/>
            </p:nvSpPr>
            <p:spPr bwMode="auto">
              <a:xfrm>
                <a:off x="379933" y="-15999"/>
                <a:ext cx="971550" cy="6556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81" name="T2">
                <a:extLst>
                  <a:ext uri="{FF2B5EF4-FFF2-40B4-BE49-F238E27FC236}">
                    <a16:creationId xmlns:a16="http://schemas.microsoft.com/office/drawing/2014/main" id="{815091A5-B25B-4087-BBCA-B79129E41E14}"/>
                  </a:ext>
                </a:extLst>
              </p:cNvPr>
              <p:cNvSpPr>
                <a:spLocks/>
              </p:cNvSpPr>
              <p:nvPr/>
            </p:nvSpPr>
            <p:spPr bwMode="auto">
              <a:xfrm>
                <a:off x="1011758" y="168151"/>
                <a:ext cx="176213" cy="258763"/>
              </a:xfrm>
              <a:custGeom>
                <a:avLst/>
                <a:gdLst>
                  <a:gd name="T0" fmla="*/ 157 w 222"/>
                  <a:gd name="T1" fmla="*/ 325 h 325"/>
                  <a:gd name="T2" fmla="*/ 157 w 222"/>
                  <a:gd name="T3" fmla="*/ 78 h 325"/>
                  <a:gd name="T4" fmla="*/ 222 w 222"/>
                  <a:gd name="T5" fmla="*/ 78 h 325"/>
                  <a:gd name="T6" fmla="*/ 222 w 222"/>
                  <a:gd name="T7" fmla="*/ 0 h 325"/>
                  <a:gd name="T8" fmla="*/ 0 w 222"/>
                  <a:gd name="T9" fmla="*/ 0 h 325"/>
                  <a:gd name="T10" fmla="*/ 0 w 222"/>
                  <a:gd name="T11" fmla="*/ 78 h 325"/>
                  <a:gd name="T12" fmla="*/ 66 w 222"/>
                  <a:gd name="T13" fmla="*/ 78 h 325"/>
                  <a:gd name="T14" fmla="*/ 66 w 222"/>
                  <a:gd name="T15" fmla="*/ 325 h 325"/>
                  <a:gd name="T16" fmla="*/ 66 w 222"/>
                  <a:gd name="T17" fmla="*/ 325 h 325"/>
                  <a:gd name="T18" fmla="*/ 157 w 222"/>
                  <a:gd name="T19"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2" h="325">
                    <a:moveTo>
                      <a:pt x="157" y="325"/>
                    </a:moveTo>
                    <a:lnTo>
                      <a:pt x="157" y="78"/>
                    </a:lnTo>
                    <a:lnTo>
                      <a:pt x="222" y="78"/>
                    </a:lnTo>
                    <a:lnTo>
                      <a:pt x="222" y="0"/>
                    </a:lnTo>
                    <a:lnTo>
                      <a:pt x="0" y="0"/>
                    </a:lnTo>
                    <a:lnTo>
                      <a:pt x="0" y="78"/>
                    </a:lnTo>
                    <a:lnTo>
                      <a:pt x="66" y="78"/>
                    </a:lnTo>
                    <a:lnTo>
                      <a:pt x="66" y="325"/>
                    </a:lnTo>
                    <a:lnTo>
                      <a:pt x="66" y="325"/>
                    </a:lnTo>
                    <a:lnTo>
                      <a:pt x="157" y="325"/>
                    </a:lnTo>
                    <a:close/>
                  </a:path>
                </a:pathLst>
              </a:custGeom>
              <a:solidFill>
                <a:srgbClr val="AFAFA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82" name="T1">
                <a:extLst>
                  <a:ext uri="{FF2B5EF4-FFF2-40B4-BE49-F238E27FC236}">
                    <a16:creationId xmlns:a16="http://schemas.microsoft.com/office/drawing/2014/main" id="{51A8714B-0537-44A9-A670-D2B7CA470838}"/>
                  </a:ext>
                </a:extLst>
              </p:cNvPr>
              <p:cNvSpPr>
                <a:spLocks/>
              </p:cNvSpPr>
              <p:nvPr/>
            </p:nvSpPr>
            <p:spPr bwMode="auto">
              <a:xfrm>
                <a:off x="799033" y="168151"/>
                <a:ext cx="193675" cy="258763"/>
              </a:xfrm>
              <a:custGeom>
                <a:avLst/>
                <a:gdLst>
                  <a:gd name="T0" fmla="*/ 88 w 244"/>
                  <a:gd name="T1" fmla="*/ 78 h 325"/>
                  <a:gd name="T2" fmla="*/ 88 w 244"/>
                  <a:gd name="T3" fmla="*/ 325 h 325"/>
                  <a:gd name="T4" fmla="*/ 179 w 244"/>
                  <a:gd name="T5" fmla="*/ 325 h 325"/>
                  <a:gd name="T6" fmla="*/ 179 w 244"/>
                  <a:gd name="T7" fmla="*/ 78 h 325"/>
                  <a:gd name="T8" fmla="*/ 244 w 244"/>
                  <a:gd name="T9" fmla="*/ 78 h 325"/>
                  <a:gd name="T10" fmla="*/ 244 w 244"/>
                  <a:gd name="T11" fmla="*/ 0 h 325"/>
                  <a:gd name="T12" fmla="*/ 25 w 244"/>
                  <a:gd name="T13" fmla="*/ 0 h 325"/>
                  <a:gd name="T14" fmla="*/ 0 w 244"/>
                  <a:gd name="T15" fmla="*/ 78 h 325"/>
                  <a:gd name="T16" fmla="*/ 88 w 244"/>
                  <a:gd name="T17" fmla="*/ 78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4" h="325">
                    <a:moveTo>
                      <a:pt x="88" y="78"/>
                    </a:moveTo>
                    <a:lnTo>
                      <a:pt x="88" y="325"/>
                    </a:lnTo>
                    <a:lnTo>
                      <a:pt x="179" y="325"/>
                    </a:lnTo>
                    <a:lnTo>
                      <a:pt x="179" y="78"/>
                    </a:lnTo>
                    <a:lnTo>
                      <a:pt x="244" y="78"/>
                    </a:lnTo>
                    <a:lnTo>
                      <a:pt x="244" y="0"/>
                    </a:lnTo>
                    <a:lnTo>
                      <a:pt x="25" y="0"/>
                    </a:lnTo>
                    <a:lnTo>
                      <a:pt x="0" y="78"/>
                    </a:lnTo>
                    <a:lnTo>
                      <a:pt x="88" y="78"/>
                    </a:lnTo>
                    <a:close/>
                  </a:path>
                </a:pathLst>
              </a:custGeom>
              <a:solidFill>
                <a:srgbClr val="AFAFA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83" name="V">
                <a:extLst>
                  <a:ext uri="{FF2B5EF4-FFF2-40B4-BE49-F238E27FC236}">
                    <a16:creationId xmlns:a16="http://schemas.microsoft.com/office/drawing/2014/main" id="{73E602F0-C3B8-4961-A048-7EE136B9179B}"/>
                  </a:ext>
                </a:extLst>
              </p:cNvPr>
              <p:cNvSpPr>
                <a:spLocks/>
              </p:cNvSpPr>
              <p:nvPr/>
            </p:nvSpPr>
            <p:spPr bwMode="auto">
              <a:xfrm>
                <a:off x="567258" y="168151"/>
                <a:ext cx="230188" cy="258763"/>
              </a:xfrm>
              <a:custGeom>
                <a:avLst/>
                <a:gdLst>
                  <a:gd name="T0" fmla="*/ 184 w 289"/>
                  <a:gd name="T1" fmla="*/ 325 h 325"/>
                  <a:gd name="T2" fmla="*/ 289 w 289"/>
                  <a:gd name="T3" fmla="*/ 0 h 325"/>
                  <a:gd name="T4" fmla="*/ 197 w 289"/>
                  <a:gd name="T5" fmla="*/ 0 h 325"/>
                  <a:gd name="T6" fmla="*/ 143 w 289"/>
                  <a:gd name="T7" fmla="*/ 167 h 325"/>
                  <a:gd name="T8" fmla="*/ 135 w 289"/>
                  <a:gd name="T9" fmla="*/ 191 h 325"/>
                  <a:gd name="T10" fmla="*/ 135 w 289"/>
                  <a:gd name="T11" fmla="*/ 191 h 325"/>
                  <a:gd name="T12" fmla="*/ 135 w 289"/>
                  <a:gd name="T13" fmla="*/ 191 h 325"/>
                  <a:gd name="T14" fmla="*/ 135 w 289"/>
                  <a:gd name="T15" fmla="*/ 191 h 325"/>
                  <a:gd name="T16" fmla="*/ 135 w 289"/>
                  <a:gd name="T17" fmla="*/ 191 h 325"/>
                  <a:gd name="T18" fmla="*/ 135 w 289"/>
                  <a:gd name="T19" fmla="*/ 191 h 325"/>
                  <a:gd name="T20" fmla="*/ 135 w 289"/>
                  <a:gd name="T21" fmla="*/ 191 h 325"/>
                  <a:gd name="T22" fmla="*/ 128 w 289"/>
                  <a:gd name="T23" fmla="*/ 167 h 325"/>
                  <a:gd name="T24" fmla="*/ 91 w 289"/>
                  <a:gd name="T25" fmla="*/ 60 h 325"/>
                  <a:gd name="T26" fmla="*/ 0 w 289"/>
                  <a:gd name="T27" fmla="*/ 60 h 325"/>
                  <a:gd name="T28" fmla="*/ 90 w 289"/>
                  <a:gd name="T29" fmla="*/ 325 h 325"/>
                  <a:gd name="T30" fmla="*/ 184 w 289"/>
                  <a:gd name="T31"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9" h="325">
                    <a:moveTo>
                      <a:pt x="184" y="325"/>
                    </a:moveTo>
                    <a:lnTo>
                      <a:pt x="289" y="0"/>
                    </a:lnTo>
                    <a:lnTo>
                      <a:pt x="197" y="0"/>
                    </a:lnTo>
                    <a:lnTo>
                      <a:pt x="143" y="167"/>
                    </a:lnTo>
                    <a:lnTo>
                      <a:pt x="135" y="191"/>
                    </a:lnTo>
                    <a:lnTo>
                      <a:pt x="135" y="191"/>
                    </a:lnTo>
                    <a:lnTo>
                      <a:pt x="135" y="191"/>
                    </a:lnTo>
                    <a:lnTo>
                      <a:pt x="135" y="191"/>
                    </a:lnTo>
                    <a:lnTo>
                      <a:pt x="135" y="191"/>
                    </a:lnTo>
                    <a:lnTo>
                      <a:pt x="135" y="191"/>
                    </a:lnTo>
                    <a:lnTo>
                      <a:pt x="135" y="191"/>
                    </a:lnTo>
                    <a:lnTo>
                      <a:pt x="128" y="167"/>
                    </a:lnTo>
                    <a:lnTo>
                      <a:pt x="91" y="60"/>
                    </a:lnTo>
                    <a:lnTo>
                      <a:pt x="0" y="60"/>
                    </a:lnTo>
                    <a:lnTo>
                      <a:pt x="90" y="325"/>
                    </a:lnTo>
                    <a:lnTo>
                      <a:pt x="184" y="325"/>
                    </a:lnTo>
                    <a:close/>
                  </a:path>
                </a:pathLst>
              </a:custGeom>
              <a:solidFill>
                <a:srgbClr val="AFAFA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nvGrpSpPr>
            <p:cNvPr id="60" name="_VTT_logo_102019_06_orange_blue_on_white" hidden="1">
              <a:extLst>
                <a:ext uri="{FF2B5EF4-FFF2-40B4-BE49-F238E27FC236}">
                  <a16:creationId xmlns:a16="http://schemas.microsoft.com/office/drawing/2014/main" id="{1E8CD6A9-219C-4EE3-9BBD-B5DAFAE1FA8B}"/>
                </a:ext>
              </a:extLst>
            </p:cNvPr>
            <p:cNvGrpSpPr/>
            <p:nvPr/>
          </p:nvGrpSpPr>
          <p:grpSpPr>
            <a:xfrm>
              <a:off x="7909204" y="1770762"/>
              <a:ext cx="971550" cy="655638"/>
              <a:chOff x="379933" y="-15999"/>
              <a:chExt cx="971550" cy="655638"/>
            </a:xfrm>
          </p:grpSpPr>
          <p:sp>
            <p:nvSpPr>
              <p:cNvPr id="76" name="Box">
                <a:extLst>
                  <a:ext uri="{FF2B5EF4-FFF2-40B4-BE49-F238E27FC236}">
                    <a16:creationId xmlns:a16="http://schemas.microsoft.com/office/drawing/2014/main" id="{14659D72-E292-44D9-B84C-2446C345E43B}"/>
                  </a:ext>
                </a:extLst>
              </p:cNvPr>
              <p:cNvSpPr>
                <a:spLocks noChangeArrowheads="1"/>
              </p:cNvSpPr>
              <p:nvPr/>
            </p:nvSpPr>
            <p:spPr bwMode="auto">
              <a:xfrm>
                <a:off x="379933" y="-15999"/>
                <a:ext cx="971550" cy="6556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77" name="T2">
                <a:extLst>
                  <a:ext uri="{FF2B5EF4-FFF2-40B4-BE49-F238E27FC236}">
                    <a16:creationId xmlns:a16="http://schemas.microsoft.com/office/drawing/2014/main" id="{8B09AC25-009E-492A-B4DA-A75798EDB6FA}"/>
                  </a:ext>
                </a:extLst>
              </p:cNvPr>
              <p:cNvSpPr>
                <a:spLocks/>
              </p:cNvSpPr>
              <p:nvPr/>
            </p:nvSpPr>
            <p:spPr bwMode="auto">
              <a:xfrm>
                <a:off x="1011758" y="168151"/>
                <a:ext cx="176213" cy="258763"/>
              </a:xfrm>
              <a:custGeom>
                <a:avLst/>
                <a:gdLst>
                  <a:gd name="T0" fmla="*/ 157 w 222"/>
                  <a:gd name="T1" fmla="*/ 325 h 325"/>
                  <a:gd name="T2" fmla="*/ 157 w 222"/>
                  <a:gd name="T3" fmla="*/ 78 h 325"/>
                  <a:gd name="T4" fmla="*/ 222 w 222"/>
                  <a:gd name="T5" fmla="*/ 78 h 325"/>
                  <a:gd name="T6" fmla="*/ 222 w 222"/>
                  <a:gd name="T7" fmla="*/ 0 h 325"/>
                  <a:gd name="T8" fmla="*/ 0 w 222"/>
                  <a:gd name="T9" fmla="*/ 0 h 325"/>
                  <a:gd name="T10" fmla="*/ 0 w 222"/>
                  <a:gd name="T11" fmla="*/ 78 h 325"/>
                  <a:gd name="T12" fmla="*/ 66 w 222"/>
                  <a:gd name="T13" fmla="*/ 78 h 325"/>
                  <a:gd name="T14" fmla="*/ 66 w 222"/>
                  <a:gd name="T15" fmla="*/ 325 h 325"/>
                  <a:gd name="T16" fmla="*/ 66 w 222"/>
                  <a:gd name="T17" fmla="*/ 325 h 325"/>
                  <a:gd name="T18" fmla="*/ 157 w 222"/>
                  <a:gd name="T19"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2" h="325">
                    <a:moveTo>
                      <a:pt x="157" y="325"/>
                    </a:moveTo>
                    <a:lnTo>
                      <a:pt x="157" y="78"/>
                    </a:lnTo>
                    <a:lnTo>
                      <a:pt x="222" y="78"/>
                    </a:lnTo>
                    <a:lnTo>
                      <a:pt x="222" y="0"/>
                    </a:lnTo>
                    <a:lnTo>
                      <a:pt x="0" y="0"/>
                    </a:lnTo>
                    <a:lnTo>
                      <a:pt x="0" y="78"/>
                    </a:lnTo>
                    <a:lnTo>
                      <a:pt x="66" y="78"/>
                    </a:lnTo>
                    <a:lnTo>
                      <a:pt x="66" y="325"/>
                    </a:lnTo>
                    <a:lnTo>
                      <a:pt x="66" y="325"/>
                    </a:lnTo>
                    <a:lnTo>
                      <a:pt x="157" y="325"/>
                    </a:lnTo>
                    <a:close/>
                  </a:path>
                </a:pathLst>
              </a:custGeom>
              <a:solidFill>
                <a:srgbClr val="0057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78" name="T1">
                <a:extLst>
                  <a:ext uri="{FF2B5EF4-FFF2-40B4-BE49-F238E27FC236}">
                    <a16:creationId xmlns:a16="http://schemas.microsoft.com/office/drawing/2014/main" id="{297325AF-E46A-44EA-B2B1-65664E778BB7}"/>
                  </a:ext>
                </a:extLst>
              </p:cNvPr>
              <p:cNvSpPr>
                <a:spLocks/>
              </p:cNvSpPr>
              <p:nvPr/>
            </p:nvSpPr>
            <p:spPr bwMode="auto">
              <a:xfrm>
                <a:off x="799033" y="168151"/>
                <a:ext cx="193675" cy="258763"/>
              </a:xfrm>
              <a:custGeom>
                <a:avLst/>
                <a:gdLst>
                  <a:gd name="T0" fmla="*/ 88 w 244"/>
                  <a:gd name="T1" fmla="*/ 78 h 325"/>
                  <a:gd name="T2" fmla="*/ 88 w 244"/>
                  <a:gd name="T3" fmla="*/ 325 h 325"/>
                  <a:gd name="T4" fmla="*/ 179 w 244"/>
                  <a:gd name="T5" fmla="*/ 325 h 325"/>
                  <a:gd name="T6" fmla="*/ 179 w 244"/>
                  <a:gd name="T7" fmla="*/ 78 h 325"/>
                  <a:gd name="T8" fmla="*/ 244 w 244"/>
                  <a:gd name="T9" fmla="*/ 78 h 325"/>
                  <a:gd name="T10" fmla="*/ 244 w 244"/>
                  <a:gd name="T11" fmla="*/ 0 h 325"/>
                  <a:gd name="T12" fmla="*/ 25 w 244"/>
                  <a:gd name="T13" fmla="*/ 0 h 325"/>
                  <a:gd name="T14" fmla="*/ 0 w 244"/>
                  <a:gd name="T15" fmla="*/ 78 h 325"/>
                  <a:gd name="T16" fmla="*/ 88 w 244"/>
                  <a:gd name="T17" fmla="*/ 78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4" h="325">
                    <a:moveTo>
                      <a:pt x="88" y="78"/>
                    </a:moveTo>
                    <a:lnTo>
                      <a:pt x="88" y="325"/>
                    </a:lnTo>
                    <a:lnTo>
                      <a:pt x="179" y="325"/>
                    </a:lnTo>
                    <a:lnTo>
                      <a:pt x="179" y="78"/>
                    </a:lnTo>
                    <a:lnTo>
                      <a:pt x="244" y="78"/>
                    </a:lnTo>
                    <a:lnTo>
                      <a:pt x="244" y="0"/>
                    </a:lnTo>
                    <a:lnTo>
                      <a:pt x="25" y="0"/>
                    </a:lnTo>
                    <a:lnTo>
                      <a:pt x="0" y="78"/>
                    </a:lnTo>
                    <a:lnTo>
                      <a:pt x="88" y="78"/>
                    </a:lnTo>
                    <a:close/>
                  </a:path>
                </a:pathLst>
              </a:custGeom>
              <a:solidFill>
                <a:srgbClr val="0057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79" name="V">
                <a:extLst>
                  <a:ext uri="{FF2B5EF4-FFF2-40B4-BE49-F238E27FC236}">
                    <a16:creationId xmlns:a16="http://schemas.microsoft.com/office/drawing/2014/main" id="{EB880EFF-2F30-4AC9-89B6-330704466683}"/>
                  </a:ext>
                </a:extLst>
              </p:cNvPr>
              <p:cNvSpPr>
                <a:spLocks/>
              </p:cNvSpPr>
              <p:nvPr/>
            </p:nvSpPr>
            <p:spPr bwMode="auto">
              <a:xfrm>
                <a:off x="567258" y="168151"/>
                <a:ext cx="230188" cy="258763"/>
              </a:xfrm>
              <a:custGeom>
                <a:avLst/>
                <a:gdLst>
                  <a:gd name="T0" fmla="*/ 184 w 289"/>
                  <a:gd name="T1" fmla="*/ 325 h 325"/>
                  <a:gd name="T2" fmla="*/ 289 w 289"/>
                  <a:gd name="T3" fmla="*/ 0 h 325"/>
                  <a:gd name="T4" fmla="*/ 197 w 289"/>
                  <a:gd name="T5" fmla="*/ 0 h 325"/>
                  <a:gd name="T6" fmla="*/ 143 w 289"/>
                  <a:gd name="T7" fmla="*/ 167 h 325"/>
                  <a:gd name="T8" fmla="*/ 135 w 289"/>
                  <a:gd name="T9" fmla="*/ 191 h 325"/>
                  <a:gd name="T10" fmla="*/ 135 w 289"/>
                  <a:gd name="T11" fmla="*/ 191 h 325"/>
                  <a:gd name="T12" fmla="*/ 135 w 289"/>
                  <a:gd name="T13" fmla="*/ 191 h 325"/>
                  <a:gd name="T14" fmla="*/ 135 w 289"/>
                  <a:gd name="T15" fmla="*/ 191 h 325"/>
                  <a:gd name="T16" fmla="*/ 135 w 289"/>
                  <a:gd name="T17" fmla="*/ 191 h 325"/>
                  <a:gd name="T18" fmla="*/ 135 w 289"/>
                  <a:gd name="T19" fmla="*/ 191 h 325"/>
                  <a:gd name="T20" fmla="*/ 135 w 289"/>
                  <a:gd name="T21" fmla="*/ 191 h 325"/>
                  <a:gd name="T22" fmla="*/ 128 w 289"/>
                  <a:gd name="T23" fmla="*/ 167 h 325"/>
                  <a:gd name="T24" fmla="*/ 91 w 289"/>
                  <a:gd name="T25" fmla="*/ 60 h 325"/>
                  <a:gd name="T26" fmla="*/ 0 w 289"/>
                  <a:gd name="T27" fmla="*/ 60 h 325"/>
                  <a:gd name="T28" fmla="*/ 90 w 289"/>
                  <a:gd name="T29" fmla="*/ 325 h 325"/>
                  <a:gd name="T30" fmla="*/ 184 w 289"/>
                  <a:gd name="T31"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9" h="325">
                    <a:moveTo>
                      <a:pt x="184" y="325"/>
                    </a:moveTo>
                    <a:lnTo>
                      <a:pt x="289" y="0"/>
                    </a:lnTo>
                    <a:lnTo>
                      <a:pt x="197" y="0"/>
                    </a:lnTo>
                    <a:lnTo>
                      <a:pt x="143" y="167"/>
                    </a:lnTo>
                    <a:lnTo>
                      <a:pt x="135" y="191"/>
                    </a:lnTo>
                    <a:lnTo>
                      <a:pt x="135" y="191"/>
                    </a:lnTo>
                    <a:lnTo>
                      <a:pt x="135" y="191"/>
                    </a:lnTo>
                    <a:lnTo>
                      <a:pt x="135" y="191"/>
                    </a:lnTo>
                    <a:lnTo>
                      <a:pt x="135" y="191"/>
                    </a:lnTo>
                    <a:lnTo>
                      <a:pt x="135" y="191"/>
                    </a:lnTo>
                    <a:lnTo>
                      <a:pt x="135" y="191"/>
                    </a:lnTo>
                    <a:lnTo>
                      <a:pt x="128" y="167"/>
                    </a:lnTo>
                    <a:lnTo>
                      <a:pt x="91" y="60"/>
                    </a:lnTo>
                    <a:lnTo>
                      <a:pt x="0" y="60"/>
                    </a:lnTo>
                    <a:lnTo>
                      <a:pt x="90" y="325"/>
                    </a:lnTo>
                    <a:lnTo>
                      <a:pt x="184" y="325"/>
                    </a:lnTo>
                    <a:close/>
                  </a:path>
                </a:pathLst>
              </a:custGeom>
              <a:solidFill>
                <a:srgbClr val="F06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nvGrpSpPr>
            <p:cNvPr id="61" name="_VTT_logo_102019_07_blue_on_white">
              <a:extLst>
                <a:ext uri="{FF2B5EF4-FFF2-40B4-BE49-F238E27FC236}">
                  <a16:creationId xmlns:a16="http://schemas.microsoft.com/office/drawing/2014/main" id="{BA964CD4-5B17-475E-BB4C-EAD58AAA3816}"/>
                </a:ext>
              </a:extLst>
            </p:cNvPr>
            <p:cNvGrpSpPr/>
            <p:nvPr/>
          </p:nvGrpSpPr>
          <p:grpSpPr>
            <a:xfrm>
              <a:off x="7909204" y="1770762"/>
              <a:ext cx="971550" cy="655638"/>
              <a:chOff x="379933" y="-15999"/>
              <a:chExt cx="971550" cy="655638"/>
            </a:xfrm>
          </p:grpSpPr>
          <p:sp>
            <p:nvSpPr>
              <p:cNvPr id="72" name="Box">
                <a:extLst>
                  <a:ext uri="{FF2B5EF4-FFF2-40B4-BE49-F238E27FC236}">
                    <a16:creationId xmlns:a16="http://schemas.microsoft.com/office/drawing/2014/main" id="{50AC91F6-853F-4320-B051-C719BA981212}"/>
                  </a:ext>
                </a:extLst>
              </p:cNvPr>
              <p:cNvSpPr>
                <a:spLocks noChangeArrowheads="1"/>
              </p:cNvSpPr>
              <p:nvPr/>
            </p:nvSpPr>
            <p:spPr bwMode="auto">
              <a:xfrm>
                <a:off x="379933" y="-15999"/>
                <a:ext cx="971550" cy="6556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73" name="T2">
                <a:extLst>
                  <a:ext uri="{FF2B5EF4-FFF2-40B4-BE49-F238E27FC236}">
                    <a16:creationId xmlns:a16="http://schemas.microsoft.com/office/drawing/2014/main" id="{6A426C2F-CCDB-4ABF-A956-CAB6440623CD}"/>
                  </a:ext>
                </a:extLst>
              </p:cNvPr>
              <p:cNvSpPr>
                <a:spLocks/>
              </p:cNvSpPr>
              <p:nvPr/>
            </p:nvSpPr>
            <p:spPr bwMode="auto">
              <a:xfrm>
                <a:off x="1011758" y="168151"/>
                <a:ext cx="176213" cy="258763"/>
              </a:xfrm>
              <a:custGeom>
                <a:avLst/>
                <a:gdLst>
                  <a:gd name="T0" fmla="*/ 157 w 222"/>
                  <a:gd name="T1" fmla="*/ 325 h 325"/>
                  <a:gd name="T2" fmla="*/ 157 w 222"/>
                  <a:gd name="T3" fmla="*/ 78 h 325"/>
                  <a:gd name="T4" fmla="*/ 222 w 222"/>
                  <a:gd name="T5" fmla="*/ 78 h 325"/>
                  <a:gd name="T6" fmla="*/ 222 w 222"/>
                  <a:gd name="T7" fmla="*/ 0 h 325"/>
                  <a:gd name="T8" fmla="*/ 0 w 222"/>
                  <a:gd name="T9" fmla="*/ 0 h 325"/>
                  <a:gd name="T10" fmla="*/ 0 w 222"/>
                  <a:gd name="T11" fmla="*/ 78 h 325"/>
                  <a:gd name="T12" fmla="*/ 66 w 222"/>
                  <a:gd name="T13" fmla="*/ 78 h 325"/>
                  <a:gd name="T14" fmla="*/ 66 w 222"/>
                  <a:gd name="T15" fmla="*/ 325 h 325"/>
                  <a:gd name="T16" fmla="*/ 66 w 222"/>
                  <a:gd name="T17" fmla="*/ 325 h 325"/>
                  <a:gd name="T18" fmla="*/ 157 w 222"/>
                  <a:gd name="T19"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2" h="325">
                    <a:moveTo>
                      <a:pt x="157" y="325"/>
                    </a:moveTo>
                    <a:lnTo>
                      <a:pt x="157" y="78"/>
                    </a:lnTo>
                    <a:lnTo>
                      <a:pt x="222" y="78"/>
                    </a:lnTo>
                    <a:lnTo>
                      <a:pt x="222" y="0"/>
                    </a:lnTo>
                    <a:lnTo>
                      <a:pt x="0" y="0"/>
                    </a:lnTo>
                    <a:lnTo>
                      <a:pt x="0" y="78"/>
                    </a:lnTo>
                    <a:lnTo>
                      <a:pt x="66" y="78"/>
                    </a:lnTo>
                    <a:lnTo>
                      <a:pt x="66" y="325"/>
                    </a:lnTo>
                    <a:lnTo>
                      <a:pt x="66" y="325"/>
                    </a:lnTo>
                    <a:lnTo>
                      <a:pt x="157" y="325"/>
                    </a:lnTo>
                    <a:close/>
                  </a:path>
                </a:pathLst>
              </a:custGeom>
              <a:solidFill>
                <a:srgbClr val="0057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74" name="T1">
                <a:extLst>
                  <a:ext uri="{FF2B5EF4-FFF2-40B4-BE49-F238E27FC236}">
                    <a16:creationId xmlns:a16="http://schemas.microsoft.com/office/drawing/2014/main" id="{9B40EF0B-A1BB-4A03-9A9E-2533F5307852}"/>
                  </a:ext>
                </a:extLst>
              </p:cNvPr>
              <p:cNvSpPr>
                <a:spLocks/>
              </p:cNvSpPr>
              <p:nvPr/>
            </p:nvSpPr>
            <p:spPr bwMode="auto">
              <a:xfrm>
                <a:off x="799033" y="168151"/>
                <a:ext cx="193675" cy="258763"/>
              </a:xfrm>
              <a:custGeom>
                <a:avLst/>
                <a:gdLst>
                  <a:gd name="T0" fmla="*/ 88 w 244"/>
                  <a:gd name="T1" fmla="*/ 78 h 325"/>
                  <a:gd name="T2" fmla="*/ 88 w 244"/>
                  <a:gd name="T3" fmla="*/ 325 h 325"/>
                  <a:gd name="T4" fmla="*/ 179 w 244"/>
                  <a:gd name="T5" fmla="*/ 325 h 325"/>
                  <a:gd name="T6" fmla="*/ 179 w 244"/>
                  <a:gd name="T7" fmla="*/ 78 h 325"/>
                  <a:gd name="T8" fmla="*/ 244 w 244"/>
                  <a:gd name="T9" fmla="*/ 78 h 325"/>
                  <a:gd name="T10" fmla="*/ 244 w 244"/>
                  <a:gd name="T11" fmla="*/ 0 h 325"/>
                  <a:gd name="T12" fmla="*/ 25 w 244"/>
                  <a:gd name="T13" fmla="*/ 0 h 325"/>
                  <a:gd name="T14" fmla="*/ 0 w 244"/>
                  <a:gd name="T15" fmla="*/ 78 h 325"/>
                  <a:gd name="T16" fmla="*/ 88 w 244"/>
                  <a:gd name="T17" fmla="*/ 78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4" h="325">
                    <a:moveTo>
                      <a:pt x="88" y="78"/>
                    </a:moveTo>
                    <a:lnTo>
                      <a:pt x="88" y="325"/>
                    </a:lnTo>
                    <a:lnTo>
                      <a:pt x="179" y="325"/>
                    </a:lnTo>
                    <a:lnTo>
                      <a:pt x="179" y="78"/>
                    </a:lnTo>
                    <a:lnTo>
                      <a:pt x="244" y="78"/>
                    </a:lnTo>
                    <a:lnTo>
                      <a:pt x="244" y="0"/>
                    </a:lnTo>
                    <a:lnTo>
                      <a:pt x="25" y="0"/>
                    </a:lnTo>
                    <a:lnTo>
                      <a:pt x="0" y="78"/>
                    </a:lnTo>
                    <a:lnTo>
                      <a:pt x="88" y="78"/>
                    </a:lnTo>
                    <a:close/>
                  </a:path>
                </a:pathLst>
              </a:custGeom>
              <a:solidFill>
                <a:srgbClr val="0057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75" name="V">
                <a:extLst>
                  <a:ext uri="{FF2B5EF4-FFF2-40B4-BE49-F238E27FC236}">
                    <a16:creationId xmlns:a16="http://schemas.microsoft.com/office/drawing/2014/main" id="{0F8B72E3-7A26-4E2E-806A-52B6F14AC8CE}"/>
                  </a:ext>
                </a:extLst>
              </p:cNvPr>
              <p:cNvSpPr>
                <a:spLocks/>
              </p:cNvSpPr>
              <p:nvPr/>
            </p:nvSpPr>
            <p:spPr bwMode="auto">
              <a:xfrm>
                <a:off x="567258" y="168151"/>
                <a:ext cx="230188" cy="258763"/>
              </a:xfrm>
              <a:custGeom>
                <a:avLst/>
                <a:gdLst>
                  <a:gd name="T0" fmla="*/ 184 w 289"/>
                  <a:gd name="T1" fmla="*/ 325 h 325"/>
                  <a:gd name="T2" fmla="*/ 289 w 289"/>
                  <a:gd name="T3" fmla="*/ 0 h 325"/>
                  <a:gd name="T4" fmla="*/ 197 w 289"/>
                  <a:gd name="T5" fmla="*/ 0 h 325"/>
                  <a:gd name="T6" fmla="*/ 143 w 289"/>
                  <a:gd name="T7" fmla="*/ 167 h 325"/>
                  <a:gd name="T8" fmla="*/ 135 w 289"/>
                  <a:gd name="T9" fmla="*/ 191 h 325"/>
                  <a:gd name="T10" fmla="*/ 135 w 289"/>
                  <a:gd name="T11" fmla="*/ 191 h 325"/>
                  <a:gd name="T12" fmla="*/ 135 w 289"/>
                  <a:gd name="T13" fmla="*/ 191 h 325"/>
                  <a:gd name="T14" fmla="*/ 135 w 289"/>
                  <a:gd name="T15" fmla="*/ 191 h 325"/>
                  <a:gd name="T16" fmla="*/ 135 w 289"/>
                  <a:gd name="T17" fmla="*/ 191 h 325"/>
                  <a:gd name="T18" fmla="*/ 135 w 289"/>
                  <a:gd name="T19" fmla="*/ 191 h 325"/>
                  <a:gd name="T20" fmla="*/ 135 w 289"/>
                  <a:gd name="T21" fmla="*/ 191 h 325"/>
                  <a:gd name="T22" fmla="*/ 128 w 289"/>
                  <a:gd name="T23" fmla="*/ 167 h 325"/>
                  <a:gd name="T24" fmla="*/ 91 w 289"/>
                  <a:gd name="T25" fmla="*/ 60 h 325"/>
                  <a:gd name="T26" fmla="*/ 0 w 289"/>
                  <a:gd name="T27" fmla="*/ 60 h 325"/>
                  <a:gd name="T28" fmla="*/ 90 w 289"/>
                  <a:gd name="T29" fmla="*/ 325 h 325"/>
                  <a:gd name="T30" fmla="*/ 184 w 289"/>
                  <a:gd name="T31"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9" h="325">
                    <a:moveTo>
                      <a:pt x="184" y="325"/>
                    </a:moveTo>
                    <a:lnTo>
                      <a:pt x="289" y="0"/>
                    </a:lnTo>
                    <a:lnTo>
                      <a:pt x="197" y="0"/>
                    </a:lnTo>
                    <a:lnTo>
                      <a:pt x="143" y="167"/>
                    </a:lnTo>
                    <a:lnTo>
                      <a:pt x="135" y="191"/>
                    </a:lnTo>
                    <a:lnTo>
                      <a:pt x="135" y="191"/>
                    </a:lnTo>
                    <a:lnTo>
                      <a:pt x="135" y="191"/>
                    </a:lnTo>
                    <a:lnTo>
                      <a:pt x="135" y="191"/>
                    </a:lnTo>
                    <a:lnTo>
                      <a:pt x="135" y="191"/>
                    </a:lnTo>
                    <a:lnTo>
                      <a:pt x="135" y="191"/>
                    </a:lnTo>
                    <a:lnTo>
                      <a:pt x="135" y="191"/>
                    </a:lnTo>
                    <a:lnTo>
                      <a:pt x="128" y="167"/>
                    </a:lnTo>
                    <a:lnTo>
                      <a:pt x="91" y="60"/>
                    </a:lnTo>
                    <a:lnTo>
                      <a:pt x="0" y="60"/>
                    </a:lnTo>
                    <a:lnTo>
                      <a:pt x="90" y="325"/>
                    </a:lnTo>
                    <a:lnTo>
                      <a:pt x="184" y="325"/>
                    </a:lnTo>
                    <a:close/>
                  </a:path>
                </a:pathLst>
              </a:custGeom>
              <a:solidFill>
                <a:srgbClr val="0057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nvGrpSpPr>
            <p:cNvPr id="62" name="_VTT_logo_102019_08_black_on_white" hidden="1">
              <a:extLst>
                <a:ext uri="{FF2B5EF4-FFF2-40B4-BE49-F238E27FC236}">
                  <a16:creationId xmlns:a16="http://schemas.microsoft.com/office/drawing/2014/main" id="{3310B779-4292-4D48-B59C-2D7F35C6A7B0}"/>
                </a:ext>
              </a:extLst>
            </p:cNvPr>
            <p:cNvGrpSpPr/>
            <p:nvPr/>
          </p:nvGrpSpPr>
          <p:grpSpPr>
            <a:xfrm>
              <a:off x="7909204" y="1770762"/>
              <a:ext cx="971550" cy="655638"/>
              <a:chOff x="379933" y="-15999"/>
              <a:chExt cx="971550" cy="655638"/>
            </a:xfrm>
          </p:grpSpPr>
          <p:sp>
            <p:nvSpPr>
              <p:cNvPr id="68" name="Box">
                <a:extLst>
                  <a:ext uri="{FF2B5EF4-FFF2-40B4-BE49-F238E27FC236}">
                    <a16:creationId xmlns:a16="http://schemas.microsoft.com/office/drawing/2014/main" id="{DCA56630-EB2A-41D1-91E5-CDEE6600EBBE}"/>
                  </a:ext>
                </a:extLst>
              </p:cNvPr>
              <p:cNvSpPr>
                <a:spLocks noChangeArrowheads="1"/>
              </p:cNvSpPr>
              <p:nvPr/>
            </p:nvSpPr>
            <p:spPr bwMode="auto">
              <a:xfrm>
                <a:off x="379933" y="-15999"/>
                <a:ext cx="971550" cy="6556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69" name="T2">
                <a:extLst>
                  <a:ext uri="{FF2B5EF4-FFF2-40B4-BE49-F238E27FC236}">
                    <a16:creationId xmlns:a16="http://schemas.microsoft.com/office/drawing/2014/main" id="{D787079C-B96F-41F4-96C4-D7ED8898A307}"/>
                  </a:ext>
                </a:extLst>
              </p:cNvPr>
              <p:cNvSpPr>
                <a:spLocks/>
              </p:cNvSpPr>
              <p:nvPr/>
            </p:nvSpPr>
            <p:spPr bwMode="auto">
              <a:xfrm>
                <a:off x="1011758" y="168151"/>
                <a:ext cx="176213" cy="258763"/>
              </a:xfrm>
              <a:custGeom>
                <a:avLst/>
                <a:gdLst>
                  <a:gd name="T0" fmla="*/ 157 w 222"/>
                  <a:gd name="T1" fmla="*/ 325 h 325"/>
                  <a:gd name="T2" fmla="*/ 157 w 222"/>
                  <a:gd name="T3" fmla="*/ 78 h 325"/>
                  <a:gd name="T4" fmla="*/ 222 w 222"/>
                  <a:gd name="T5" fmla="*/ 78 h 325"/>
                  <a:gd name="T6" fmla="*/ 222 w 222"/>
                  <a:gd name="T7" fmla="*/ 0 h 325"/>
                  <a:gd name="T8" fmla="*/ 0 w 222"/>
                  <a:gd name="T9" fmla="*/ 0 h 325"/>
                  <a:gd name="T10" fmla="*/ 0 w 222"/>
                  <a:gd name="T11" fmla="*/ 78 h 325"/>
                  <a:gd name="T12" fmla="*/ 66 w 222"/>
                  <a:gd name="T13" fmla="*/ 78 h 325"/>
                  <a:gd name="T14" fmla="*/ 66 w 222"/>
                  <a:gd name="T15" fmla="*/ 325 h 325"/>
                  <a:gd name="T16" fmla="*/ 66 w 222"/>
                  <a:gd name="T17" fmla="*/ 325 h 325"/>
                  <a:gd name="T18" fmla="*/ 157 w 222"/>
                  <a:gd name="T19"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2" h="325">
                    <a:moveTo>
                      <a:pt x="157" y="325"/>
                    </a:moveTo>
                    <a:lnTo>
                      <a:pt x="157" y="78"/>
                    </a:lnTo>
                    <a:lnTo>
                      <a:pt x="222" y="78"/>
                    </a:lnTo>
                    <a:lnTo>
                      <a:pt x="222" y="0"/>
                    </a:lnTo>
                    <a:lnTo>
                      <a:pt x="0" y="0"/>
                    </a:lnTo>
                    <a:lnTo>
                      <a:pt x="0" y="78"/>
                    </a:lnTo>
                    <a:lnTo>
                      <a:pt x="66" y="78"/>
                    </a:lnTo>
                    <a:lnTo>
                      <a:pt x="66" y="325"/>
                    </a:lnTo>
                    <a:lnTo>
                      <a:pt x="66" y="325"/>
                    </a:lnTo>
                    <a:lnTo>
                      <a:pt x="157" y="3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70" name="T1">
                <a:extLst>
                  <a:ext uri="{FF2B5EF4-FFF2-40B4-BE49-F238E27FC236}">
                    <a16:creationId xmlns:a16="http://schemas.microsoft.com/office/drawing/2014/main" id="{2C0974C8-0FCC-4D7F-9FAA-EA78F830F0C3}"/>
                  </a:ext>
                </a:extLst>
              </p:cNvPr>
              <p:cNvSpPr>
                <a:spLocks/>
              </p:cNvSpPr>
              <p:nvPr/>
            </p:nvSpPr>
            <p:spPr bwMode="auto">
              <a:xfrm>
                <a:off x="799033" y="168151"/>
                <a:ext cx="193675" cy="258763"/>
              </a:xfrm>
              <a:custGeom>
                <a:avLst/>
                <a:gdLst>
                  <a:gd name="T0" fmla="*/ 88 w 244"/>
                  <a:gd name="T1" fmla="*/ 78 h 325"/>
                  <a:gd name="T2" fmla="*/ 88 w 244"/>
                  <a:gd name="T3" fmla="*/ 325 h 325"/>
                  <a:gd name="T4" fmla="*/ 179 w 244"/>
                  <a:gd name="T5" fmla="*/ 325 h 325"/>
                  <a:gd name="T6" fmla="*/ 179 w 244"/>
                  <a:gd name="T7" fmla="*/ 78 h 325"/>
                  <a:gd name="T8" fmla="*/ 244 w 244"/>
                  <a:gd name="T9" fmla="*/ 78 h 325"/>
                  <a:gd name="T10" fmla="*/ 244 w 244"/>
                  <a:gd name="T11" fmla="*/ 0 h 325"/>
                  <a:gd name="T12" fmla="*/ 25 w 244"/>
                  <a:gd name="T13" fmla="*/ 0 h 325"/>
                  <a:gd name="T14" fmla="*/ 0 w 244"/>
                  <a:gd name="T15" fmla="*/ 78 h 325"/>
                  <a:gd name="T16" fmla="*/ 88 w 244"/>
                  <a:gd name="T17" fmla="*/ 78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4" h="325">
                    <a:moveTo>
                      <a:pt x="88" y="78"/>
                    </a:moveTo>
                    <a:lnTo>
                      <a:pt x="88" y="325"/>
                    </a:lnTo>
                    <a:lnTo>
                      <a:pt x="179" y="325"/>
                    </a:lnTo>
                    <a:lnTo>
                      <a:pt x="179" y="78"/>
                    </a:lnTo>
                    <a:lnTo>
                      <a:pt x="244" y="78"/>
                    </a:lnTo>
                    <a:lnTo>
                      <a:pt x="244" y="0"/>
                    </a:lnTo>
                    <a:lnTo>
                      <a:pt x="25" y="0"/>
                    </a:lnTo>
                    <a:lnTo>
                      <a:pt x="0" y="78"/>
                    </a:lnTo>
                    <a:lnTo>
                      <a:pt x="88" y="7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71" name="V">
                <a:extLst>
                  <a:ext uri="{FF2B5EF4-FFF2-40B4-BE49-F238E27FC236}">
                    <a16:creationId xmlns:a16="http://schemas.microsoft.com/office/drawing/2014/main" id="{A307E6CD-FF08-46C3-B021-7E5784E1667A}"/>
                  </a:ext>
                </a:extLst>
              </p:cNvPr>
              <p:cNvSpPr>
                <a:spLocks/>
              </p:cNvSpPr>
              <p:nvPr/>
            </p:nvSpPr>
            <p:spPr bwMode="auto">
              <a:xfrm>
                <a:off x="567258" y="168151"/>
                <a:ext cx="230188" cy="258763"/>
              </a:xfrm>
              <a:custGeom>
                <a:avLst/>
                <a:gdLst>
                  <a:gd name="T0" fmla="*/ 184 w 289"/>
                  <a:gd name="T1" fmla="*/ 325 h 325"/>
                  <a:gd name="T2" fmla="*/ 289 w 289"/>
                  <a:gd name="T3" fmla="*/ 0 h 325"/>
                  <a:gd name="T4" fmla="*/ 197 w 289"/>
                  <a:gd name="T5" fmla="*/ 0 h 325"/>
                  <a:gd name="T6" fmla="*/ 143 w 289"/>
                  <a:gd name="T7" fmla="*/ 167 h 325"/>
                  <a:gd name="T8" fmla="*/ 135 w 289"/>
                  <a:gd name="T9" fmla="*/ 191 h 325"/>
                  <a:gd name="T10" fmla="*/ 135 w 289"/>
                  <a:gd name="T11" fmla="*/ 191 h 325"/>
                  <a:gd name="T12" fmla="*/ 135 w 289"/>
                  <a:gd name="T13" fmla="*/ 191 h 325"/>
                  <a:gd name="T14" fmla="*/ 135 w 289"/>
                  <a:gd name="T15" fmla="*/ 191 h 325"/>
                  <a:gd name="T16" fmla="*/ 135 w 289"/>
                  <a:gd name="T17" fmla="*/ 191 h 325"/>
                  <a:gd name="T18" fmla="*/ 135 w 289"/>
                  <a:gd name="T19" fmla="*/ 191 h 325"/>
                  <a:gd name="T20" fmla="*/ 135 w 289"/>
                  <a:gd name="T21" fmla="*/ 191 h 325"/>
                  <a:gd name="T22" fmla="*/ 128 w 289"/>
                  <a:gd name="T23" fmla="*/ 167 h 325"/>
                  <a:gd name="T24" fmla="*/ 91 w 289"/>
                  <a:gd name="T25" fmla="*/ 60 h 325"/>
                  <a:gd name="T26" fmla="*/ 0 w 289"/>
                  <a:gd name="T27" fmla="*/ 60 h 325"/>
                  <a:gd name="T28" fmla="*/ 90 w 289"/>
                  <a:gd name="T29" fmla="*/ 325 h 325"/>
                  <a:gd name="T30" fmla="*/ 184 w 289"/>
                  <a:gd name="T31"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9" h="325">
                    <a:moveTo>
                      <a:pt x="184" y="325"/>
                    </a:moveTo>
                    <a:lnTo>
                      <a:pt x="289" y="0"/>
                    </a:lnTo>
                    <a:lnTo>
                      <a:pt x="197" y="0"/>
                    </a:lnTo>
                    <a:lnTo>
                      <a:pt x="143" y="167"/>
                    </a:lnTo>
                    <a:lnTo>
                      <a:pt x="135" y="191"/>
                    </a:lnTo>
                    <a:lnTo>
                      <a:pt x="135" y="191"/>
                    </a:lnTo>
                    <a:lnTo>
                      <a:pt x="135" y="191"/>
                    </a:lnTo>
                    <a:lnTo>
                      <a:pt x="135" y="191"/>
                    </a:lnTo>
                    <a:lnTo>
                      <a:pt x="135" y="191"/>
                    </a:lnTo>
                    <a:lnTo>
                      <a:pt x="135" y="191"/>
                    </a:lnTo>
                    <a:lnTo>
                      <a:pt x="135" y="191"/>
                    </a:lnTo>
                    <a:lnTo>
                      <a:pt x="128" y="167"/>
                    </a:lnTo>
                    <a:lnTo>
                      <a:pt x="91" y="60"/>
                    </a:lnTo>
                    <a:lnTo>
                      <a:pt x="0" y="60"/>
                    </a:lnTo>
                    <a:lnTo>
                      <a:pt x="90" y="325"/>
                    </a:lnTo>
                    <a:lnTo>
                      <a:pt x="184" y="3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nvGrpSpPr>
            <p:cNvPr id="63" name="_VTT_logo_102019_09_orange_on_white" hidden="1">
              <a:extLst>
                <a:ext uri="{FF2B5EF4-FFF2-40B4-BE49-F238E27FC236}">
                  <a16:creationId xmlns:a16="http://schemas.microsoft.com/office/drawing/2014/main" id="{88C1BEA5-7F57-4ADA-B058-CC5259B56F76}"/>
                </a:ext>
              </a:extLst>
            </p:cNvPr>
            <p:cNvGrpSpPr/>
            <p:nvPr/>
          </p:nvGrpSpPr>
          <p:grpSpPr>
            <a:xfrm>
              <a:off x="7909204" y="1770762"/>
              <a:ext cx="971550" cy="655638"/>
              <a:chOff x="379933" y="-15999"/>
              <a:chExt cx="971550" cy="655638"/>
            </a:xfrm>
          </p:grpSpPr>
          <p:sp>
            <p:nvSpPr>
              <p:cNvPr id="64" name="Box">
                <a:extLst>
                  <a:ext uri="{FF2B5EF4-FFF2-40B4-BE49-F238E27FC236}">
                    <a16:creationId xmlns:a16="http://schemas.microsoft.com/office/drawing/2014/main" id="{E47E2696-EB15-47F4-A069-5E4B1BEEFF0E}"/>
                  </a:ext>
                </a:extLst>
              </p:cNvPr>
              <p:cNvSpPr>
                <a:spLocks noChangeArrowheads="1"/>
              </p:cNvSpPr>
              <p:nvPr/>
            </p:nvSpPr>
            <p:spPr bwMode="auto">
              <a:xfrm>
                <a:off x="379933" y="-15999"/>
                <a:ext cx="971550" cy="6556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65" name="T2">
                <a:extLst>
                  <a:ext uri="{FF2B5EF4-FFF2-40B4-BE49-F238E27FC236}">
                    <a16:creationId xmlns:a16="http://schemas.microsoft.com/office/drawing/2014/main" id="{5D9D2D0B-7957-43D2-9ACB-385EE001F41B}"/>
                  </a:ext>
                </a:extLst>
              </p:cNvPr>
              <p:cNvSpPr>
                <a:spLocks/>
              </p:cNvSpPr>
              <p:nvPr/>
            </p:nvSpPr>
            <p:spPr bwMode="auto">
              <a:xfrm>
                <a:off x="1011758" y="168151"/>
                <a:ext cx="176213" cy="258763"/>
              </a:xfrm>
              <a:custGeom>
                <a:avLst/>
                <a:gdLst>
                  <a:gd name="T0" fmla="*/ 157 w 222"/>
                  <a:gd name="T1" fmla="*/ 325 h 325"/>
                  <a:gd name="T2" fmla="*/ 157 w 222"/>
                  <a:gd name="T3" fmla="*/ 78 h 325"/>
                  <a:gd name="T4" fmla="*/ 222 w 222"/>
                  <a:gd name="T5" fmla="*/ 78 h 325"/>
                  <a:gd name="T6" fmla="*/ 222 w 222"/>
                  <a:gd name="T7" fmla="*/ 0 h 325"/>
                  <a:gd name="T8" fmla="*/ 0 w 222"/>
                  <a:gd name="T9" fmla="*/ 0 h 325"/>
                  <a:gd name="T10" fmla="*/ 0 w 222"/>
                  <a:gd name="T11" fmla="*/ 78 h 325"/>
                  <a:gd name="T12" fmla="*/ 66 w 222"/>
                  <a:gd name="T13" fmla="*/ 78 h 325"/>
                  <a:gd name="T14" fmla="*/ 66 w 222"/>
                  <a:gd name="T15" fmla="*/ 325 h 325"/>
                  <a:gd name="T16" fmla="*/ 66 w 222"/>
                  <a:gd name="T17" fmla="*/ 325 h 325"/>
                  <a:gd name="T18" fmla="*/ 157 w 222"/>
                  <a:gd name="T19"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2" h="325">
                    <a:moveTo>
                      <a:pt x="157" y="325"/>
                    </a:moveTo>
                    <a:lnTo>
                      <a:pt x="157" y="78"/>
                    </a:lnTo>
                    <a:lnTo>
                      <a:pt x="222" y="78"/>
                    </a:lnTo>
                    <a:lnTo>
                      <a:pt x="222" y="0"/>
                    </a:lnTo>
                    <a:lnTo>
                      <a:pt x="0" y="0"/>
                    </a:lnTo>
                    <a:lnTo>
                      <a:pt x="0" y="78"/>
                    </a:lnTo>
                    <a:lnTo>
                      <a:pt x="66" y="78"/>
                    </a:lnTo>
                    <a:lnTo>
                      <a:pt x="66" y="325"/>
                    </a:lnTo>
                    <a:lnTo>
                      <a:pt x="66" y="325"/>
                    </a:lnTo>
                    <a:lnTo>
                      <a:pt x="157" y="325"/>
                    </a:lnTo>
                    <a:close/>
                  </a:path>
                </a:pathLst>
              </a:custGeom>
              <a:solidFill>
                <a:srgbClr val="F06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66" name="T1">
                <a:extLst>
                  <a:ext uri="{FF2B5EF4-FFF2-40B4-BE49-F238E27FC236}">
                    <a16:creationId xmlns:a16="http://schemas.microsoft.com/office/drawing/2014/main" id="{6FE26F72-C01E-4B19-A335-8E3A7AF321FE}"/>
                  </a:ext>
                </a:extLst>
              </p:cNvPr>
              <p:cNvSpPr>
                <a:spLocks/>
              </p:cNvSpPr>
              <p:nvPr/>
            </p:nvSpPr>
            <p:spPr bwMode="auto">
              <a:xfrm>
                <a:off x="799033" y="168151"/>
                <a:ext cx="193675" cy="258763"/>
              </a:xfrm>
              <a:custGeom>
                <a:avLst/>
                <a:gdLst>
                  <a:gd name="T0" fmla="*/ 88 w 244"/>
                  <a:gd name="T1" fmla="*/ 78 h 325"/>
                  <a:gd name="T2" fmla="*/ 88 w 244"/>
                  <a:gd name="T3" fmla="*/ 325 h 325"/>
                  <a:gd name="T4" fmla="*/ 179 w 244"/>
                  <a:gd name="T5" fmla="*/ 325 h 325"/>
                  <a:gd name="T6" fmla="*/ 179 w 244"/>
                  <a:gd name="T7" fmla="*/ 78 h 325"/>
                  <a:gd name="T8" fmla="*/ 244 w 244"/>
                  <a:gd name="T9" fmla="*/ 78 h 325"/>
                  <a:gd name="T10" fmla="*/ 244 w 244"/>
                  <a:gd name="T11" fmla="*/ 0 h 325"/>
                  <a:gd name="T12" fmla="*/ 25 w 244"/>
                  <a:gd name="T13" fmla="*/ 0 h 325"/>
                  <a:gd name="T14" fmla="*/ 0 w 244"/>
                  <a:gd name="T15" fmla="*/ 78 h 325"/>
                  <a:gd name="T16" fmla="*/ 88 w 244"/>
                  <a:gd name="T17" fmla="*/ 78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4" h="325">
                    <a:moveTo>
                      <a:pt x="88" y="78"/>
                    </a:moveTo>
                    <a:lnTo>
                      <a:pt x="88" y="325"/>
                    </a:lnTo>
                    <a:lnTo>
                      <a:pt x="179" y="325"/>
                    </a:lnTo>
                    <a:lnTo>
                      <a:pt x="179" y="78"/>
                    </a:lnTo>
                    <a:lnTo>
                      <a:pt x="244" y="78"/>
                    </a:lnTo>
                    <a:lnTo>
                      <a:pt x="244" y="0"/>
                    </a:lnTo>
                    <a:lnTo>
                      <a:pt x="25" y="0"/>
                    </a:lnTo>
                    <a:lnTo>
                      <a:pt x="0" y="78"/>
                    </a:lnTo>
                    <a:lnTo>
                      <a:pt x="88" y="78"/>
                    </a:lnTo>
                    <a:close/>
                  </a:path>
                </a:pathLst>
              </a:custGeom>
              <a:solidFill>
                <a:srgbClr val="F06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67" name="V">
                <a:extLst>
                  <a:ext uri="{FF2B5EF4-FFF2-40B4-BE49-F238E27FC236}">
                    <a16:creationId xmlns:a16="http://schemas.microsoft.com/office/drawing/2014/main" id="{B611D556-3D09-421D-B429-AA40B911A0D4}"/>
                  </a:ext>
                </a:extLst>
              </p:cNvPr>
              <p:cNvSpPr>
                <a:spLocks/>
              </p:cNvSpPr>
              <p:nvPr/>
            </p:nvSpPr>
            <p:spPr bwMode="auto">
              <a:xfrm>
                <a:off x="567258" y="168151"/>
                <a:ext cx="230188" cy="258763"/>
              </a:xfrm>
              <a:custGeom>
                <a:avLst/>
                <a:gdLst>
                  <a:gd name="T0" fmla="*/ 184 w 289"/>
                  <a:gd name="T1" fmla="*/ 325 h 325"/>
                  <a:gd name="T2" fmla="*/ 289 w 289"/>
                  <a:gd name="T3" fmla="*/ 0 h 325"/>
                  <a:gd name="T4" fmla="*/ 197 w 289"/>
                  <a:gd name="T5" fmla="*/ 0 h 325"/>
                  <a:gd name="T6" fmla="*/ 143 w 289"/>
                  <a:gd name="T7" fmla="*/ 167 h 325"/>
                  <a:gd name="T8" fmla="*/ 135 w 289"/>
                  <a:gd name="T9" fmla="*/ 191 h 325"/>
                  <a:gd name="T10" fmla="*/ 135 w 289"/>
                  <a:gd name="T11" fmla="*/ 191 h 325"/>
                  <a:gd name="T12" fmla="*/ 135 w 289"/>
                  <a:gd name="T13" fmla="*/ 191 h 325"/>
                  <a:gd name="T14" fmla="*/ 135 w 289"/>
                  <a:gd name="T15" fmla="*/ 191 h 325"/>
                  <a:gd name="T16" fmla="*/ 135 w 289"/>
                  <a:gd name="T17" fmla="*/ 191 h 325"/>
                  <a:gd name="T18" fmla="*/ 135 w 289"/>
                  <a:gd name="T19" fmla="*/ 191 h 325"/>
                  <a:gd name="T20" fmla="*/ 135 w 289"/>
                  <a:gd name="T21" fmla="*/ 191 h 325"/>
                  <a:gd name="T22" fmla="*/ 128 w 289"/>
                  <a:gd name="T23" fmla="*/ 167 h 325"/>
                  <a:gd name="T24" fmla="*/ 91 w 289"/>
                  <a:gd name="T25" fmla="*/ 60 h 325"/>
                  <a:gd name="T26" fmla="*/ 0 w 289"/>
                  <a:gd name="T27" fmla="*/ 60 h 325"/>
                  <a:gd name="T28" fmla="*/ 90 w 289"/>
                  <a:gd name="T29" fmla="*/ 325 h 325"/>
                  <a:gd name="T30" fmla="*/ 184 w 289"/>
                  <a:gd name="T31"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9" h="325">
                    <a:moveTo>
                      <a:pt x="184" y="325"/>
                    </a:moveTo>
                    <a:lnTo>
                      <a:pt x="289" y="0"/>
                    </a:lnTo>
                    <a:lnTo>
                      <a:pt x="197" y="0"/>
                    </a:lnTo>
                    <a:lnTo>
                      <a:pt x="143" y="167"/>
                    </a:lnTo>
                    <a:lnTo>
                      <a:pt x="135" y="191"/>
                    </a:lnTo>
                    <a:lnTo>
                      <a:pt x="135" y="191"/>
                    </a:lnTo>
                    <a:lnTo>
                      <a:pt x="135" y="191"/>
                    </a:lnTo>
                    <a:lnTo>
                      <a:pt x="135" y="191"/>
                    </a:lnTo>
                    <a:lnTo>
                      <a:pt x="135" y="191"/>
                    </a:lnTo>
                    <a:lnTo>
                      <a:pt x="135" y="191"/>
                    </a:lnTo>
                    <a:lnTo>
                      <a:pt x="135" y="191"/>
                    </a:lnTo>
                    <a:lnTo>
                      <a:pt x="128" y="167"/>
                    </a:lnTo>
                    <a:lnTo>
                      <a:pt x="91" y="60"/>
                    </a:lnTo>
                    <a:lnTo>
                      <a:pt x="0" y="60"/>
                    </a:lnTo>
                    <a:lnTo>
                      <a:pt x="90" y="325"/>
                    </a:lnTo>
                    <a:lnTo>
                      <a:pt x="184" y="325"/>
                    </a:lnTo>
                    <a:close/>
                  </a:path>
                </a:pathLst>
              </a:custGeom>
              <a:solidFill>
                <a:srgbClr val="F06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pic>
        <p:nvPicPr>
          <p:cNvPr id="3" name="Picture 2" descr="A close up of a building&#10;&#10;Description automatically generated">
            <a:extLst>
              <a:ext uri="{FF2B5EF4-FFF2-40B4-BE49-F238E27FC236}">
                <a16:creationId xmlns:a16="http://schemas.microsoft.com/office/drawing/2014/main" id="{52D98A77-ABE4-4394-AE88-BA2D43D2A2A0}"/>
              </a:ext>
            </a:extLst>
          </p:cNvPr>
          <p:cNvPicPr>
            <a:picLocks noChangeAspect="1"/>
          </p:cNvPicPr>
          <p:nvPr/>
        </p:nvPicPr>
        <p:blipFill rotWithShape="1">
          <a:blip r:embed="rId2"/>
          <a:srcRect r="49972"/>
          <a:stretch/>
        </p:blipFill>
        <p:spPr>
          <a:xfrm>
            <a:off x="0" y="0"/>
            <a:ext cx="6096000" cy="6858000"/>
          </a:xfrm>
          <a:prstGeom prst="rect">
            <a:avLst/>
          </a:prstGeom>
        </p:spPr>
      </p:pic>
    </p:spTree>
    <p:extLst>
      <p:ext uri="{BB962C8B-B14F-4D97-AF65-F5344CB8AC3E}">
        <p14:creationId xmlns:p14="http://schemas.microsoft.com/office/powerpoint/2010/main" val="4178090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VTT 2020 Section Leaves 3a">
    <p:bg>
      <p:bgPr>
        <a:solidFill>
          <a:srgbClr val="005794"/>
        </a:solidFill>
        <a:effectLst/>
      </p:bgPr>
    </p:bg>
    <p:spTree>
      <p:nvGrpSpPr>
        <p:cNvPr id="1" name=""/>
        <p:cNvGrpSpPr/>
        <p:nvPr/>
      </p:nvGrpSpPr>
      <p:grpSpPr>
        <a:xfrm>
          <a:off x="0" y="0"/>
          <a:ext cx="0" cy="0"/>
          <a:chOff x="0" y="0"/>
          <a:chExt cx="0" cy="0"/>
        </a:xfrm>
      </p:grpSpPr>
      <p:sp>
        <p:nvSpPr>
          <p:cNvPr id="11" name="Date Placeholder 10">
            <a:extLst>
              <a:ext uri="{FF2B5EF4-FFF2-40B4-BE49-F238E27FC236}">
                <a16:creationId xmlns:a16="http://schemas.microsoft.com/office/drawing/2014/main" id="{DA8A46F0-EA68-4750-ACE3-D7D8C10CCD53}"/>
              </a:ext>
            </a:extLst>
          </p:cNvPr>
          <p:cNvSpPr>
            <a:spLocks noGrp="1"/>
          </p:cNvSpPr>
          <p:nvPr>
            <p:ph type="dt" sz="half" idx="10"/>
          </p:nvPr>
        </p:nvSpPr>
        <p:spPr/>
        <p:txBody>
          <a:bodyPr/>
          <a:lstStyle/>
          <a:p>
            <a:fld id="{537E6E76-830B-4527-8BFC-003AA449F308}" type="datetime1">
              <a:rPr lang="en-GB" smtClean="0"/>
              <a:t>08/10/2025</a:t>
            </a:fld>
            <a:endParaRPr lang="en-GB"/>
          </a:p>
        </p:txBody>
      </p:sp>
      <p:sp>
        <p:nvSpPr>
          <p:cNvPr id="12" name="Footer Placeholder 11">
            <a:extLst>
              <a:ext uri="{FF2B5EF4-FFF2-40B4-BE49-F238E27FC236}">
                <a16:creationId xmlns:a16="http://schemas.microsoft.com/office/drawing/2014/main" id="{17D450C2-1D85-4FD2-B576-5640F5C41B4D}"/>
              </a:ext>
            </a:extLst>
          </p:cNvPr>
          <p:cNvSpPr>
            <a:spLocks noGrp="1"/>
          </p:cNvSpPr>
          <p:nvPr>
            <p:ph type="ftr" sz="quarter" idx="11"/>
          </p:nvPr>
        </p:nvSpPr>
        <p:spPr/>
        <p:txBody>
          <a:bodyPr/>
          <a:lstStyle/>
          <a:p>
            <a:r>
              <a:rPr lang="en-GB"/>
              <a:t>VTT – beyond the obvious</a:t>
            </a:r>
          </a:p>
        </p:txBody>
      </p:sp>
      <p:sp>
        <p:nvSpPr>
          <p:cNvPr id="13" name="Slide Number Placeholder 12">
            <a:extLst>
              <a:ext uri="{FF2B5EF4-FFF2-40B4-BE49-F238E27FC236}">
                <a16:creationId xmlns:a16="http://schemas.microsoft.com/office/drawing/2014/main" id="{73EC6BDD-1A88-41D7-B1F6-5ADCD2081B3E}"/>
              </a:ext>
            </a:extLst>
          </p:cNvPr>
          <p:cNvSpPr>
            <a:spLocks noGrp="1"/>
          </p:cNvSpPr>
          <p:nvPr>
            <p:ph type="sldNum" sz="quarter" idx="12"/>
          </p:nvPr>
        </p:nvSpPr>
        <p:spPr/>
        <p:txBody>
          <a:bodyPr/>
          <a:lstStyle/>
          <a:p>
            <a:fld id="{B89A5CCE-AC13-A746-9A72-5D19050CC0B7}" type="slidenum">
              <a:rPr lang="en-GB" smtClean="0"/>
              <a:pPr/>
              <a:t>‹#›</a:t>
            </a:fld>
            <a:endParaRPr lang="en-GB"/>
          </a:p>
        </p:txBody>
      </p:sp>
      <p:sp>
        <p:nvSpPr>
          <p:cNvPr id="14" name="Title 13">
            <a:extLst>
              <a:ext uri="{FF2B5EF4-FFF2-40B4-BE49-F238E27FC236}">
                <a16:creationId xmlns:a16="http://schemas.microsoft.com/office/drawing/2014/main" id="{860AE5DB-41BA-4326-88BF-5DEF464DAD5F}"/>
              </a:ext>
            </a:extLst>
          </p:cNvPr>
          <p:cNvSpPr>
            <a:spLocks noGrp="1"/>
          </p:cNvSpPr>
          <p:nvPr>
            <p:ph type="title"/>
          </p:nvPr>
        </p:nvSpPr>
        <p:spPr/>
        <p:txBody>
          <a:bodyPr/>
          <a:lstStyle/>
          <a:p>
            <a:r>
              <a:rPr lang="en-GB" noProof="0"/>
              <a:t>Click to edit Master title style</a:t>
            </a:r>
          </a:p>
        </p:txBody>
      </p:sp>
      <p:grpSp>
        <p:nvGrpSpPr>
          <p:cNvPr id="54" name="VTT_LogoStack_v3_16092019 pienempi koko">
            <a:extLst>
              <a:ext uri="{FF2B5EF4-FFF2-40B4-BE49-F238E27FC236}">
                <a16:creationId xmlns:a16="http://schemas.microsoft.com/office/drawing/2014/main" id="{49E17F8C-8CC3-49F7-8AF7-DAC1912B2C8F}"/>
              </a:ext>
            </a:extLst>
          </p:cNvPr>
          <p:cNvGrpSpPr/>
          <p:nvPr/>
        </p:nvGrpSpPr>
        <p:grpSpPr>
          <a:xfrm>
            <a:off x="10724687" y="1"/>
            <a:ext cx="1159391" cy="782400"/>
            <a:chOff x="7909204" y="1770762"/>
            <a:chExt cx="971550" cy="655638"/>
          </a:xfrm>
        </p:grpSpPr>
        <p:grpSp>
          <p:nvGrpSpPr>
            <p:cNvPr id="55" name="_VTT_logo_102019_01_white_on_orange" hidden="1">
              <a:extLst>
                <a:ext uri="{FF2B5EF4-FFF2-40B4-BE49-F238E27FC236}">
                  <a16:creationId xmlns:a16="http://schemas.microsoft.com/office/drawing/2014/main" id="{AA8AFFD1-3E85-4FE0-8B01-FD21F54F224E}"/>
                </a:ext>
              </a:extLst>
            </p:cNvPr>
            <p:cNvGrpSpPr/>
            <p:nvPr/>
          </p:nvGrpSpPr>
          <p:grpSpPr>
            <a:xfrm>
              <a:off x="7909204" y="1770762"/>
              <a:ext cx="971550" cy="655638"/>
              <a:chOff x="379933" y="-15999"/>
              <a:chExt cx="971550" cy="655638"/>
            </a:xfrm>
          </p:grpSpPr>
          <p:sp>
            <p:nvSpPr>
              <p:cNvPr id="96" name="Box">
                <a:extLst>
                  <a:ext uri="{FF2B5EF4-FFF2-40B4-BE49-F238E27FC236}">
                    <a16:creationId xmlns:a16="http://schemas.microsoft.com/office/drawing/2014/main" id="{D7947204-F6D2-4750-A2F2-758DAC15C081}"/>
                  </a:ext>
                </a:extLst>
              </p:cNvPr>
              <p:cNvSpPr>
                <a:spLocks noChangeArrowheads="1"/>
              </p:cNvSpPr>
              <p:nvPr/>
            </p:nvSpPr>
            <p:spPr bwMode="auto">
              <a:xfrm>
                <a:off x="379933" y="-15999"/>
                <a:ext cx="971550" cy="655638"/>
              </a:xfrm>
              <a:prstGeom prst="rect">
                <a:avLst/>
              </a:prstGeom>
              <a:solidFill>
                <a:srgbClr val="F06E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97" name="T2">
                <a:extLst>
                  <a:ext uri="{FF2B5EF4-FFF2-40B4-BE49-F238E27FC236}">
                    <a16:creationId xmlns:a16="http://schemas.microsoft.com/office/drawing/2014/main" id="{FC869CC1-00C0-4D40-9949-453F46EEED73}"/>
                  </a:ext>
                </a:extLst>
              </p:cNvPr>
              <p:cNvSpPr>
                <a:spLocks/>
              </p:cNvSpPr>
              <p:nvPr/>
            </p:nvSpPr>
            <p:spPr bwMode="auto">
              <a:xfrm>
                <a:off x="1011758" y="168151"/>
                <a:ext cx="176213" cy="258763"/>
              </a:xfrm>
              <a:custGeom>
                <a:avLst/>
                <a:gdLst>
                  <a:gd name="T0" fmla="*/ 157 w 222"/>
                  <a:gd name="T1" fmla="*/ 325 h 325"/>
                  <a:gd name="T2" fmla="*/ 157 w 222"/>
                  <a:gd name="T3" fmla="*/ 78 h 325"/>
                  <a:gd name="T4" fmla="*/ 222 w 222"/>
                  <a:gd name="T5" fmla="*/ 78 h 325"/>
                  <a:gd name="T6" fmla="*/ 222 w 222"/>
                  <a:gd name="T7" fmla="*/ 0 h 325"/>
                  <a:gd name="T8" fmla="*/ 0 w 222"/>
                  <a:gd name="T9" fmla="*/ 0 h 325"/>
                  <a:gd name="T10" fmla="*/ 0 w 222"/>
                  <a:gd name="T11" fmla="*/ 78 h 325"/>
                  <a:gd name="T12" fmla="*/ 66 w 222"/>
                  <a:gd name="T13" fmla="*/ 78 h 325"/>
                  <a:gd name="T14" fmla="*/ 66 w 222"/>
                  <a:gd name="T15" fmla="*/ 325 h 325"/>
                  <a:gd name="T16" fmla="*/ 66 w 222"/>
                  <a:gd name="T17" fmla="*/ 325 h 325"/>
                  <a:gd name="T18" fmla="*/ 157 w 222"/>
                  <a:gd name="T19"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2" h="325">
                    <a:moveTo>
                      <a:pt x="157" y="325"/>
                    </a:moveTo>
                    <a:lnTo>
                      <a:pt x="157" y="78"/>
                    </a:lnTo>
                    <a:lnTo>
                      <a:pt x="222" y="78"/>
                    </a:lnTo>
                    <a:lnTo>
                      <a:pt x="222" y="0"/>
                    </a:lnTo>
                    <a:lnTo>
                      <a:pt x="0" y="0"/>
                    </a:lnTo>
                    <a:lnTo>
                      <a:pt x="0" y="78"/>
                    </a:lnTo>
                    <a:lnTo>
                      <a:pt x="66" y="78"/>
                    </a:lnTo>
                    <a:lnTo>
                      <a:pt x="66" y="325"/>
                    </a:lnTo>
                    <a:lnTo>
                      <a:pt x="66" y="325"/>
                    </a:lnTo>
                    <a:lnTo>
                      <a:pt x="157" y="3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98" name="T1">
                <a:extLst>
                  <a:ext uri="{FF2B5EF4-FFF2-40B4-BE49-F238E27FC236}">
                    <a16:creationId xmlns:a16="http://schemas.microsoft.com/office/drawing/2014/main" id="{0262AD58-8930-48E2-9BB8-17F6CA5814A0}"/>
                  </a:ext>
                </a:extLst>
              </p:cNvPr>
              <p:cNvSpPr>
                <a:spLocks/>
              </p:cNvSpPr>
              <p:nvPr/>
            </p:nvSpPr>
            <p:spPr bwMode="auto">
              <a:xfrm>
                <a:off x="799033" y="168151"/>
                <a:ext cx="193675" cy="258763"/>
              </a:xfrm>
              <a:custGeom>
                <a:avLst/>
                <a:gdLst>
                  <a:gd name="T0" fmla="*/ 88 w 244"/>
                  <a:gd name="T1" fmla="*/ 78 h 325"/>
                  <a:gd name="T2" fmla="*/ 88 w 244"/>
                  <a:gd name="T3" fmla="*/ 325 h 325"/>
                  <a:gd name="T4" fmla="*/ 179 w 244"/>
                  <a:gd name="T5" fmla="*/ 325 h 325"/>
                  <a:gd name="T6" fmla="*/ 179 w 244"/>
                  <a:gd name="T7" fmla="*/ 78 h 325"/>
                  <a:gd name="T8" fmla="*/ 244 w 244"/>
                  <a:gd name="T9" fmla="*/ 78 h 325"/>
                  <a:gd name="T10" fmla="*/ 244 w 244"/>
                  <a:gd name="T11" fmla="*/ 0 h 325"/>
                  <a:gd name="T12" fmla="*/ 25 w 244"/>
                  <a:gd name="T13" fmla="*/ 0 h 325"/>
                  <a:gd name="T14" fmla="*/ 0 w 244"/>
                  <a:gd name="T15" fmla="*/ 78 h 325"/>
                  <a:gd name="T16" fmla="*/ 88 w 244"/>
                  <a:gd name="T17" fmla="*/ 78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4" h="325">
                    <a:moveTo>
                      <a:pt x="88" y="78"/>
                    </a:moveTo>
                    <a:lnTo>
                      <a:pt x="88" y="325"/>
                    </a:lnTo>
                    <a:lnTo>
                      <a:pt x="179" y="325"/>
                    </a:lnTo>
                    <a:lnTo>
                      <a:pt x="179" y="78"/>
                    </a:lnTo>
                    <a:lnTo>
                      <a:pt x="244" y="78"/>
                    </a:lnTo>
                    <a:lnTo>
                      <a:pt x="244" y="0"/>
                    </a:lnTo>
                    <a:lnTo>
                      <a:pt x="25" y="0"/>
                    </a:lnTo>
                    <a:lnTo>
                      <a:pt x="0" y="78"/>
                    </a:lnTo>
                    <a:lnTo>
                      <a:pt x="88" y="7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99" name="V">
                <a:extLst>
                  <a:ext uri="{FF2B5EF4-FFF2-40B4-BE49-F238E27FC236}">
                    <a16:creationId xmlns:a16="http://schemas.microsoft.com/office/drawing/2014/main" id="{D33B4CE7-4035-40A0-99BB-A92F114EB7A1}"/>
                  </a:ext>
                </a:extLst>
              </p:cNvPr>
              <p:cNvSpPr>
                <a:spLocks/>
              </p:cNvSpPr>
              <p:nvPr/>
            </p:nvSpPr>
            <p:spPr bwMode="auto">
              <a:xfrm>
                <a:off x="567258" y="168151"/>
                <a:ext cx="230188" cy="258763"/>
              </a:xfrm>
              <a:custGeom>
                <a:avLst/>
                <a:gdLst>
                  <a:gd name="T0" fmla="*/ 184 w 289"/>
                  <a:gd name="T1" fmla="*/ 325 h 325"/>
                  <a:gd name="T2" fmla="*/ 289 w 289"/>
                  <a:gd name="T3" fmla="*/ 0 h 325"/>
                  <a:gd name="T4" fmla="*/ 197 w 289"/>
                  <a:gd name="T5" fmla="*/ 0 h 325"/>
                  <a:gd name="T6" fmla="*/ 143 w 289"/>
                  <a:gd name="T7" fmla="*/ 167 h 325"/>
                  <a:gd name="T8" fmla="*/ 135 w 289"/>
                  <a:gd name="T9" fmla="*/ 191 h 325"/>
                  <a:gd name="T10" fmla="*/ 135 w 289"/>
                  <a:gd name="T11" fmla="*/ 191 h 325"/>
                  <a:gd name="T12" fmla="*/ 135 w 289"/>
                  <a:gd name="T13" fmla="*/ 191 h 325"/>
                  <a:gd name="T14" fmla="*/ 135 w 289"/>
                  <a:gd name="T15" fmla="*/ 191 h 325"/>
                  <a:gd name="T16" fmla="*/ 135 w 289"/>
                  <a:gd name="T17" fmla="*/ 191 h 325"/>
                  <a:gd name="T18" fmla="*/ 135 w 289"/>
                  <a:gd name="T19" fmla="*/ 191 h 325"/>
                  <a:gd name="T20" fmla="*/ 135 w 289"/>
                  <a:gd name="T21" fmla="*/ 191 h 325"/>
                  <a:gd name="T22" fmla="*/ 128 w 289"/>
                  <a:gd name="T23" fmla="*/ 167 h 325"/>
                  <a:gd name="T24" fmla="*/ 91 w 289"/>
                  <a:gd name="T25" fmla="*/ 60 h 325"/>
                  <a:gd name="T26" fmla="*/ 0 w 289"/>
                  <a:gd name="T27" fmla="*/ 60 h 325"/>
                  <a:gd name="T28" fmla="*/ 90 w 289"/>
                  <a:gd name="T29" fmla="*/ 325 h 325"/>
                  <a:gd name="T30" fmla="*/ 184 w 289"/>
                  <a:gd name="T31"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9" h="325">
                    <a:moveTo>
                      <a:pt x="184" y="325"/>
                    </a:moveTo>
                    <a:lnTo>
                      <a:pt x="289" y="0"/>
                    </a:lnTo>
                    <a:lnTo>
                      <a:pt x="197" y="0"/>
                    </a:lnTo>
                    <a:lnTo>
                      <a:pt x="143" y="167"/>
                    </a:lnTo>
                    <a:lnTo>
                      <a:pt x="135" y="191"/>
                    </a:lnTo>
                    <a:lnTo>
                      <a:pt x="135" y="191"/>
                    </a:lnTo>
                    <a:lnTo>
                      <a:pt x="135" y="191"/>
                    </a:lnTo>
                    <a:lnTo>
                      <a:pt x="135" y="191"/>
                    </a:lnTo>
                    <a:lnTo>
                      <a:pt x="135" y="191"/>
                    </a:lnTo>
                    <a:lnTo>
                      <a:pt x="135" y="191"/>
                    </a:lnTo>
                    <a:lnTo>
                      <a:pt x="135" y="191"/>
                    </a:lnTo>
                    <a:lnTo>
                      <a:pt x="128" y="167"/>
                    </a:lnTo>
                    <a:lnTo>
                      <a:pt x="91" y="60"/>
                    </a:lnTo>
                    <a:lnTo>
                      <a:pt x="0" y="60"/>
                    </a:lnTo>
                    <a:lnTo>
                      <a:pt x="90" y="325"/>
                    </a:lnTo>
                    <a:lnTo>
                      <a:pt x="184" y="3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nvGrpSpPr>
            <p:cNvPr id="56" name="_VTT_logo_102019_02_white_on_black" hidden="1">
              <a:extLst>
                <a:ext uri="{FF2B5EF4-FFF2-40B4-BE49-F238E27FC236}">
                  <a16:creationId xmlns:a16="http://schemas.microsoft.com/office/drawing/2014/main" id="{271231CC-F7A9-4B89-82A4-96C3F05A9FE5}"/>
                </a:ext>
              </a:extLst>
            </p:cNvPr>
            <p:cNvGrpSpPr/>
            <p:nvPr/>
          </p:nvGrpSpPr>
          <p:grpSpPr>
            <a:xfrm>
              <a:off x="7909204" y="1770762"/>
              <a:ext cx="971550" cy="655638"/>
              <a:chOff x="379933" y="-15999"/>
              <a:chExt cx="971550" cy="655638"/>
            </a:xfrm>
          </p:grpSpPr>
          <p:sp>
            <p:nvSpPr>
              <p:cNvPr id="92" name="Box">
                <a:extLst>
                  <a:ext uri="{FF2B5EF4-FFF2-40B4-BE49-F238E27FC236}">
                    <a16:creationId xmlns:a16="http://schemas.microsoft.com/office/drawing/2014/main" id="{3AAE349E-259A-417A-936C-EE8561D7D042}"/>
                  </a:ext>
                </a:extLst>
              </p:cNvPr>
              <p:cNvSpPr>
                <a:spLocks noChangeArrowheads="1"/>
              </p:cNvSpPr>
              <p:nvPr/>
            </p:nvSpPr>
            <p:spPr bwMode="auto">
              <a:xfrm>
                <a:off x="379933" y="-15999"/>
                <a:ext cx="971550" cy="65563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93" name="T2">
                <a:extLst>
                  <a:ext uri="{FF2B5EF4-FFF2-40B4-BE49-F238E27FC236}">
                    <a16:creationId xmlns:a16="http://schemas.microsoft.com/office/drawing/2014/main" id="{6769FD80-3685-4983-8847-99C68766BE7B}"/>
                  </a:ext>
                </a:extLst>
              </p:cNvPr>
              <p:cNvSpPr>
                <a:spLocks/>
              </p:cNvSpPr>
              <p:nvPr/>
            </p:nvSpPr>
            <p:spPr bwMode="auto">
              <a:xfrm>
                <a:off x="1011758" y="168151"/>
                <a:ext cx="176213" cy="258763"/>
              </a:xfrm>
              <a:custGeom>
                <a:avLst/>
                <a:gdLst>
                  <a:gd name="T0" fmla="*/ 157 w 222"/>
                  <a:gd name="T1" fmla="*/ 325 h 325"/>
                  <a:gd name="T2" fmla="*/ 157 w 222"/>
                  <a:gd name="T3" fmla="*/ 78 h 325"/>
                  <a:gd name="T4" fmla="*/ 222 w 222"/>
                  <a:gd name="T5" fmla="*/ 78 h 325"/>
                  <a:gd name="T6" fmla="*/ 222 w 222"/>
                  <a:gd name="T7" fmla="*/ 0 h 325"/>
                  <a:gd name="T8" fmla="*/ 0 w 222"/>
                  <a:gd name="T9" fmla="*/ 0 h 325"/>
                  <a:gd name="T10" fmla="*/ 0 w 222"/>
                  <a:gd name="T11" fmla="*/ 78 h 325"/>
                  <a:gd name="T12" fmla="*/ 66 w 222"/>
                  <a:gd name="T13" fmla="*/ 78 h 325"/>
                  <a:gd name="T14" fmla="*/ 66 w 222"/>
                  <a:gd name="T15" fmla="*/ 325 h 325"/>
                  <a:gd name="T16" fmla="*/ 66 w 222"/>
                  <a:gd name="T17" fmla="*/ 325 h 325"/>
                  <a:gd name="T18" fmla="*/ 157 w 222"/>
                  <a:gd name="T19"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2" h="325">
                    <a:moveTo>
                      <a:pt x="157" y="325"/>
                    </a:moveTo>
                    <a:lnTo>
                      <a:pt x="157" y="78"/>
                    </a:lnTo>
                    <a:lnTo>
                      <a:pt x="222" y="78"/>
                    </a:lnTo>
                    <a:lnTo>
                      <a:pt x="222" y="0"/>
                    </a:lnTo>
                    <a:lnTo>
                      <a:pt x="0" y="0"/>
                    </a:lnTo>
                    <a:lnTo>
                      <a:pt x="0" y="78"/>
                    </a:lnTo>
                    <a:lnTo>
                      <a:pt x="66" y="78"/>
                    </a:lnTo>
                    <a:lnTo>
                      <a:pt x="66" y="325"/>
                    </a:lnTo>
                    <a:lnTo>
                      <a:pt x="66" y="325"/>
                    </a:lnTo>
                    <a:lnTo>
                      <a:pt x="157" y="3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94" name="T1">
                <a:extLst>
                  <a:ext uri="{FF2B5EF4-FFF2-40B4-BE49-F238E27FC236}">
                    <a16:creationId xmlns:a16="http://schemas.microsoft.com/office/drawing/2014/main" id="{BE567B1A-CAAE-4839-9171-010A1EA2A3AE}"/>
                  </a:ext>
                </a:extLst>
              </p:cNvPr>
              <p:cNvSpPr>
                <a:spLocks/>
              </p:cNvSpPr>
              <p:nvPr/>
            </p:nvSpPr>
            <p:spPr bwMode="auto">
              <a:xfrm>
                <a:off x="799033" y="168151"/>
                <a:ext cx="193675" cy="258763"/>
              </a:xfrm>
              <a:custGeom>
                <a:avLst/>
                <a:gdLst>
                  <a:gd name="T0" fmla="*/ 88 w 244"/>
                  <a:gd name="T1" fmla="*/ 78 h 325"/>
                  <a:gd name="T2" fmla="*/ 88 w 244"/>
                  <a:gd name="T3" fmla="*/ 325 h 325"/>
                  <a:gd name="T4" fmla="*/ 179 w 244"/>
                  <a:gd name="T5" fmla="*/ 325 h 325"/>
                  <a:gd name="T6" fmla="*/ 179 w 244"/>
                  <a:gd name="T7" fmla="*/ 78 h 325"/>
                  <a:gd name="T8" fmla="*/ 244 w 244"/>
                  <a:gd name="T9" fmla="*/ 78 h 325"/>
                  <a:gd name="T10" fmla="*/ 244 w 244"/>
                  <a:gd name="T11" fmla="*/ 0 h 325"/>
                  <a:gd name="T12" fmla="*/ 25 w 244"/>
                  <a:gd name="T13" fmla="*/ 0 h 325"/>
                  <a:gd name="T14" fmla="*/ 0 w 244"/>
                  <a:gd name="T15" fmla="*/ 78 h 325"/>
                  <a:gd name="T16" fmla="*/ 88 w 244"/>
                  <a:gd name="T17" fmla="*/ 78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4" h="325">
                    <a:moveTo>
                      <a:pt x="88" y="78"/>
                    </a:moveTo>
                    <a:lnTo>
                      <a:pt x="88" y="325"/>
                    </a:lnTo>
                    <a:lnTo>
                      <a:pt x="179" y="325"/>
                    </a:lnTo>
                    <a:lnTo>
                      <a:pt x="179" y="78"/>
                    </a:lnTo>
                    <a:lnTo>
                      <a:pt x="244" y="78"/>
                    </a:lnTo>
                    <a:lnTo>
                      <a:pt x="244" y="0"/>
                    </a:lnTo>
                    <a:lnTo>
                      <a:pt x="25" y="0"/>
                    </a:lnTo>
                    <a:lnTo>
                      <a:pt x="0" y="78"/>
                    </a:lnTo>
                    <a:lnTo>
                      <a:pt x="88" y="7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95" name="V">
                <a:extLst>
                  <a:ext uri="{FF2B5EF4-FFF2-40B4-BE49-F238E27FC236}">
                    <a16:creationId xmlns:a16="http://schemas.microsoft.com/office/drawing/2014/main" id="{4625D9C0-51B5-421E-BDD6-2DC146F850EF}"/>
                  </a:ext>
                </a:extLst>
              </p:cNvPr>
              <p:cNvSpPr>
                <a:spLocks/>
              </p:cNvSpPr>
              <p:nvPr/>
            </p:nvSpPr>
            <p:spPr bwMode="auto">
              <a:xfrm>
                <a:off x="567258" y="168151"/>
                <a:ext cx="230188" cy="258763"/>
              </a:xfrm>
              <a:custGeom>
                <a:avLst/>
                <a:gdLst>
                  <a:gd name="T0" fmla="*/ 184 w 289"/>
                  <a:gd name="T1" fmla="*/ 325 h 325"/>
                  <a:gd name="T2" fmla="*/ 289 w 289"/>
                  <a:gd name="T3" fmla="*/ 0 h 325"/>
                  <a:gd name="T4" fmla="*/ 197 w 289"/>
                  <a:gd name="T5" fmla="*/ 0 h 325"/>
                  <a:gd name="T6" fmla="*/ 143 w 289"/>
                  <a:gd name="T7" fmla="*/ 167 h 325"/>
                  <a:gd name="T8" fmla="*/ 135 w 289"/>
                  <a:gd name="T9" fmla="*/ 191 h 325"/>
                  <a:gd name="T10" fmla="*/ 135 w 289"/>
                  <a:gd name="T11" fmla="*/ 191 h 325"/>
                  <a:gd name="T12" fmla="*/ 135 w 289"/>
                  <a:gd name="T13" fmla="*/ 191 h 325"/>
                  <a:gd name="T14" fmla="*/ 135 w 289"/>
                  <a:gd name="T15" fmla="*/ 191 h 325"/>
                  <a:gd name="T16" fmla="*/ 135 w 289"/>
                  <a:gd name="T17" fmla="*/ 191 h 325"/>
                  <a:gd name="T18" fmla="*/ 135 w 289"/>
                  <a:gd name="T19" fmla="*/ 191 h 325"/>
                  <a:gd name="T20" fmla="*/ 135 w 289"/>
                  <a:gd name="T21" fmla="*/ 191 h 325"/>
                  <a:gd name="T22" fmla="*/ 128 w 289"/>
                  <a:gd name="T23" fmla="*/ 167 h 325"/>
                  <a:gd name="T24" fmla="*/ 91 w 289"/>
                  <a:gd name="T25" fmla="*/ 60 h 325"/>
                  <a:gd name="T26" fmla="*/ 0 w 289"/>
                  <a:gd name="T27" fmla="*/ 60 h 325"/>
                  <a:gd name="T28" fmla="*/ 90 w 289"/>
                  <a:gd name="T29" fmla="*/ 325 h 325"/>
                  <a:gd name="T30" fmla="*/ 184 w 289"/>
                  <a:gd name="T31"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9" h="325">
                    <a:moveTo>
                      <a:pt x="184" y="325"/>
                    </a:moveTo>
                    <a:lnTo>
                      <a:pt x="289" y="0"/>
                    </a:lnTo>
                    <a:lnTo>
                      <a:pt x="197" y="0"/>
                    </a:lnTo>
                    <a:lnTo>
                      <a:pt x="143" y="167"/>
                    </a:lnTo>
                    <a:lnTo>
                      <a:pt x="135" y="191"/>
                    </a:lnTo>
                    <a:lnTo>
                      <a:pt x="135" y="191"/>
                    </a:lnTo>
                    <a:lnTo>
                      <a:pt x="135" y="191"/>
                    </a:lnTo>
                    <a:lnTo>
                      <a:pt x="135" y="191"/>
                    </a:lnTo>
                    <a:lnTo>
                      <a:pt x="135" y="191"/>
                    </a:lnTo>
                    <a:lnTo>
                      <a:pt x="135" y="191"/>
                    </a:lnTo>
                    <a:lnTo>
                      <a:pt x="135" y="191"/>
                    </a:lnTo>
                    <a:lnTo>
                      <a:pt x="128" y="167"/>
                    </a:lnTo>
                    <a:lnTo>
                      <a:pt x="91" y="60"/>
                    </a:lnTo>
                    <a:lnTo>
                      <a:pt x="0" y="60"/>
                    </a:lnTo>
                    <a:lnTo>
                      <a:pt x="90" y="325"/>
                    </a:lnTo>
                    <a:lnTo>
                      <a:pt x="184" y="3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nvGrpSpPr>
            <p:cNvPr id="57" name="_VTT_logo_102019_03_white_on_blue" hidden="1">
              <a:extLst>
                <a:ext uri="{FF2B5EF4-FFF2-40B4-BE49-F238E27FC236}">
                  <a16:creationId xmlns:a16="http://schemas.microsoft.com/office/drawing/2014/main" id="{82CFA7C6-1A33-4FAA-A0EA-F1441F9615F2}"/>
                </a:ext>
              </a:extLst>
            </p:cNvPr>
            <p:cNvGrpSpPr/>
            <p:nvPr/>
          </p:nvGrpSpPr>
          <p:grpSpPr>
            <a:xfrm>
              <a:off x="7909204" y="1770762"/>
              <a:ext cx="971550" cy="655638"/>
              <a:chOff x="379933" y="-15999"/>
              <a:chExt cx="971550" cy="655638"/>
            </a:xfrm>
          </p:grpSpPr>
          <p:sp>
            <p:nvSpPr>
              <p:cNvPr id="88" name="Box">
                <a:extLst>
                  <a:ext uri="{FF2B5EF4-FFF2-40B4-BE49-F238E27FC236}">
                    <a16:creationId xmlns:a16="http://schemas.microsoft.com/office/drawing/2014/main" id="{8F87568A-72F5-477A-93CF-FCAB30EAAE29}"/>
                  </a:ext>
                </a:extLst>
              </p:cNvPr>
              <p:cNvSpPr>
                <a:spLocks noChangeArrowheads="1"/>
              </p:cNvSpPr>
              <p:nvPr/>
            </p:nvSpPr>
            <p:spPr bwMode="auto">
              <a:xfrm>
                <a:off x="379933" y="-15999"/>
                <a:ext cx="971550" cy="655638"/>
              </a:xfrm>
              <a:prstGeom prst="rect">
                <a:avLst/>
              </a:prstGeom>
              <a:solidFill>
                <a:srgbClr val="00579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89" name="T2">
                <a:extLst>
                  <a:ext uri="{FF2B5EF4-FFF2-40B4-BE49-F238E27FC236}">
                    <a16:creationId xmlns:a16="http://schemas.microsoft.com/office/drawing/2014/main" id="{003B3B7F-1893-4870-A610-0AC9968C37D5}"/>
                  </a:ext>
                </a:extLst>
              </p:cNvPr>
              <p:cNvSpPr>
                <a:spLocks/>
              </p:cNvSpPr>
              <p:nvPr/>
            </p:nvSpPr>
            <p:spPr bwMode="auto">
              <a:xfrm>
                <a:off x="1011758" y="168151"/>
                <a:ext cx="176213" cy="258763"/>
              </a:xfrm>
              <a:custGeom>
                <a:avLst/>
                <a:gdLst>
                  <a:gd name="T0" fmla="*/ 157 w 222"/>
                  <a:gd name="T1" fmla="*/ 325 h 325"/>
                  <a:gd name="T2" fmla="*/ 157 w 222"/>
                  <a:gd name="T3" fmla="*/ 78 h 325"/>
                  <a:gd name="T4" fmla="*/ 222 w 222"/>
                  <a:gd name="T5" fmla="*/ 78 h 325"/>
                  <a:gd name="T6" fmla="*/ 222 w 222"/>
                  <a:gd name="T7" fmla="*/ 0 h 325"/>
                  <a:gd name="T8" fmla="*/ 0 w 222"/>
                  <a:gd name="T9" fmla="*/ 0 h 325"/>
                  <a:gd name="T10" fmla="*/ 0 w 222"/>
                  <a:gd name="T11" fmla="*/ 78 h 325"/>
                  <a:gd name="T12" fmla="*/ 66 w 222"/>
                  <a:gd name="T13" fmla="*/ 78 h 325"/>
                  <a:gd name="T14" fmla="*/ 66 w 222"/>
                  <a:gd name="T15" fmla="*/ 325 h 325"/>
                  <a:gd name="T16" fmla="*/ 66 w 222"/>
                  <a:gd name="T17" fmla="*/ 325 h 325"/>
                  <a:gd name="T18" fmla="*/ 157 w 222"/>
                  <a:gd name="T19"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2" h="325">
                    <a:moveTo>
                      <a:pt x="157" y="325"/>
                    </a:moveTo>
                    <a:lnTo>
                      <a:pt x="157" y="78"/>
                    </a:lnTo>
                    <a:lnTo>
                      <a:pt x="222" y="78"/>
                    </a:lnTo>
                    <a:lnTo>
                      <a:pt x="222" y="0"/>
                    </a:lnTo>
                    <a:lnTo>
                      <a:pt x="0" y="0"/>
                    </a:lnTo>
                    <a:lnTo>
                      <a:pt x="0" y="78"/>
                    </a:lnTo>
                    <a:lnTo>
                      <a:pt x="66" y="78"/>
                    </a:lnTo>
                    <a:lnTo>
                      <a:pt x="66" y="325"/>
                    </a:lnTo>
                    <a:lnTo>
                      <a:pt x="66" y="325"/>
                    </a:lnTo>
                    <a:lnTo>
                      <a:pt x="157" y="3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90" name="T1">
                <a:extLst>
                  <a:ext uri="{FF2B5EF4-FFF2-40B4-BE49-F238E27FC236}">
                    <a16:creationId xmlns:a16="http://schemas.microsoft.com/office/drawing/2014/main" id="{96B2A2E4-6DE4-4080-A7BA-97AE927DE282}"/>
                  </a:ext>
                </a:extLst>
              </p:cNvPr>
              <p:cNvSpPr>
                <a:spLocks/>
              </p:cNvSpPr>
              <p:nvPr/>
            </p:nvSpPr>
            <p:spPr bwMode="auto">
              <a:xfrm>
                <a:off x="799033" y="168151"/>
                <a:ext cx="193675" cy="258763"/>
              </a:xfrm>
              <a:custGeom>
                <a:avLst/>
                <a:gdLst>
                  <a:gd name="T0" fmla="*/ 88 w 244"/>
                  <a:gd name="T1" fmla="*/ 78 h 325"/>
                  <a:gd name="T2" fmla="*/ 88 w 244"/>
                  <a:gd name="T3" fmla="*/ 325 h 325"/>
                  <a:gd name="T4" fmla="*/ 179 w 244"/>
                  <a:gd name="T5" fmla="*/ 325 h 325"/>
                  <a:gd name="T6" fmla="*/ 179 w 244"/>
                  <a:gd name="T7" fmla="*/ 78 h 325"/>
                  <a:gd name="T8" fmla="*/ 244 w 244"/>
                  <a:gd name="T9" fmla="*/ 78 h 325"/>
                  <a:gd name="T10" fmla="*/ 244 w 244"/>
                  <a:gd name="T11" fmla="*/ 0 h 325"/>
                  <a:gd name="T12" fmla="*/ 25 w 244"/>
                  <a:gd name="T13" fmla="*/ 0 h 325"/>
                  <a:gd name="T14" fmla="*/ 0 w 244"/>
                  <a:gd name="T15" fmla="*/ 78 h 325"/>
                  <a:gd name="T16" fmla="*/ 88 w 244"/>
                  <a:gd name="T17" fmla="*/ 78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4" h="325">
                    <a:moveTo>
                      <a:pt x="88" y="78"/>
                    </a:moveTo>
                    <a:lnTo>
                      <a:pt x="88" y="325"/>
                    </a:lnTo>
                    <a:lnTo>
                      <a:pt x="179" y="325"/>
                    </a:lnTo>
                    <a:lnTo>
                      <a:pt x="179" y="78"/>
                    </a:lnTo>
                    <a:lnTo>
                      <a:pt x="244" y="78"/>
                    </a:lnTo>
                    <a:lnTo>
                      <a:pt x="244" y="0"/>
                    </a:lnTo>
                    <a:lnTo>
                      <a:pt x="25" y="0"/>
                    </a:lnTo>
                    <a:lnTo>
                      <a:pt x="0" y="78"/>
                    </a:lnTo>
                    <a:lnTo>
                      <a:pt x="88" y="7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91" name="V">
                <a:extLst>
                  <a:ext uri="{FF2B5EF4-FFF2-40B4-BE49-F238E27FC236}">
                    <a16:creationId xmlns:a16="http://schemas.microsoft.com/office/drawing/2014/main" id="{D9E70B2F-E163-4C3F-9CF3-49B5CF3808C1}"/>
                  </a:ext>
                </a:extLst>
              </p:cNvPr>
              <p:cNvSpPr>
                <a:spLocks/>
              </p:cNvSpPr>
              <p:nvPr/>
            </p:nvSpPr>
            <p:spPr bwMode="auto">
              <a:xfrm>
                <a:off x="567258" y="168151"/>
                <a:ext cx="230188" cy="258763"/>
              </a:xfrm>
              <a:custGeom>
                <a:avLst/>
                <a:gdLst>
                  <a:gd name="T0" fmla="*/ 184 w 289"/>
                  <a:gd name="T1" fmla="*/ 325 h 325"/>
                  <a:gd name="T2" fmla="*/ 289 w 289"/>
                  <a:gd name="T3" fmla="*/ 0 h 325"/>
                  <a:gd name="T4" fmla="*/ 197 w 289"/>
                  <a:gd name="T5" fmla="*/ 0 h 325"/>
                  <a:gd name="T6" fmla="*/ 143 w 289"/>
                  <a:gd name="T7" fmla="*/ 167 h 325"/>
                  <a:gd name="T8" fmla="*/ 135 w 289"/>
                  <a:gd name="T9" fmla="*/ 191 h 325"/>
                  <a:gd name="T10" fmla="*/ 135 w 289"/>
                  <a:gd name="T11" fmla="*/ 191 h 325"/>
                  <a:gd name="T12" fmla="*/ 135 w 289"/>
                  <a:gd name="T13" fmla="*/ 191 h 325"/>
                  <a:gd name="T14" fmla="*/ 135 w 289"/>
                  <a:gd name="T15" fmla="*/ 191 h 325"/>
                  <a:gd name="T16" fmla="*/ 135 w 289"/>
                  <a:gd name="T17" fmla="*/ 191 h 325"/>
                  <a:gd name="T18" fmla="*/ 135 w 289"/>
                  <a:gd name="T19" fmla="*/ 191 h 325"/>
                  <a:gd name="T20" fmla="*/ 135 w 289"/>
                  <a:gd name="T21" fmla="*/ 191 h 325"/>
                  <a:gd name="T22" fmla="*/ 128 w 289"/>
                  <a:gd name="T23" fmla="*/ 167 h 325"/>
                  <a:gd name="T24" fmla="*/ 91 w 289"/>
                  <a:gd name="T25" fmla="*/ 60 h 325"/>
                  <a:gd name="T26" fmla="*/ 0 w 289"/>
                  <a:gd name="T27" fmla="*/ 60 h 325"/>
                  <a:gd name="T28" fmla="*/ 90 w 289"/>
                  <a:gd name="T29" fmla="*/ 325 h 325"/>
                  <a:gd name="T30" fmla="*/ 184 w 289"/>
                  <a:gd name="T31"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9" h="325">
                    <a:moveTo>
                      <a:pt x="184" y="325"/>
                    </a:moveTo>
                    <a:lnTo>
                      <a:pt x="289" y="0"/>
                    </a:lnTo>
                    <a:lnTo>
                      <a:pt x="197" y="0"/>
                    </a:lnTo>
                    <a:lnTo>
                      <a:pt x="143" y="167"/>
                    </a:lnTo>
                    <a:lnTo>
                      <a:pt x="135" y="191"/>
                    </a:lnTo>
                    <a:lnTo>
                      <a:pt x="135" y="191"/>
                    </a:lnTo>
                    <a:lnTo>
                      <a:pt x="135" y="191"/>
                    </a:lnTo>
                    <a:lnTo>
                      <a:pt x="135" y="191"/>
                    </a:lnTo>
                    <a:lnTo>
                      <a:pt x="135" y="191"/>
                    </a:lnTo>
                    <a:lnTo>
                      <a:pt x="135" y="191"/>
                    </a:lnTo>
                    <a:lnTo>
                      <a:pt x="135" y="191"/>
                    </a:lnTo>
                    <a:lnTo>
                      <a:pt x="128" y="167"/>
                    </a:lnTo>
                    <a:lnTo>
                      <a:pt x="91" y="60"/>
                    </a:lnTo>
                    <a:lnTo>
                      <a:pt x="0" y="60"/>
                    </a:lnTo>
                    <a:lnTo>
                      <a:pt x="90" y="325"/>
                    </a:lnTo>
                    <a:lnTo>
                      <a:pt x="184" y="3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nvGrpSpPr>
            <p:cNvPr id="58" name="_VTT_logo_102019_04_white_on_dark_grey" hidden="1">
              <a:extLst>
                <a:ext uri="{FF2B5EF4-FFF2-40B4-BE49-F238E27FC236}">
                  <a16:creationId xmlns:a16="http://schemas.microsoft.com/office/drawing/2014/main" id="{16250D1C-A81F-4A56-969F-EECB8A9A3DB9}"/>
                </a:ext>
              </a:extLst>
            </p:cNvPr>
            <p:cNvGrpSpPr/>
            <p:nvPr/>
          </p:nvGrpSpPr>
          <p:grpSpPr>
            <a:xfrm>
              <a:off x="7909204" y="1770762"/>
              <a:ext cx="971550" cy="655638"/>
              <a:chOff x="379933" y="-15999"/>
              <a:chExt cx="971550" cy="655638"/>
            </a:xfrm>
          </p:grpSpPr>
          <p:sp>
            <p:nvSpPr>
              <p:cNvPr id="84" name="Box">
                <a:extLst>
                  <a:ext uri="{FF2B5EF4-FFF2-40B4-BE49-F238E27FC236}">
                    <a16:creationId xmlns:a16="http://schemas.microsoft.com/office/drawing/2014/main" id="{06128D72-6BD0-42C5-A4C7-721BCC0EEC49}"/>
                  </a:ext>
                </a:extLst>
              </p:cNvPr>
              <p:cNvSpPr>
                <a:spLocks noChangeArrowheads="1"/>
              </p:cNvSpPr>
              <p:nvPr/>
            </p:nvSpPr>
            <p:spPr bwMode="auto">
              <a:xfrm>
                <a:off x="379933" y="-15999"/>
                <a:ext cx="971550" cy="655638"/>
              </a:xfrm>
              <a:prstGeom prst="rect">
                <a:avLst/>
              </a:prstGeom>
              <a:solidFill>
                <a:srgbClr val="AFAFA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85" name="T2">
                <a:extLst>
                  <a:ext uri="{FF2B5EF4-FFF2-40B4-BE49-F238E27FC236}">
                    <a16:creationId xmlns:a16="http://schemas.microsoft.com/office/drawing/2014/main" id="{F408EA68-DF9D-4F21-AA90-363B1D13B317}"/>
                  </a:ext>
                </a:extLst>
              </p:cNvPr>
              <p:cNvSpPr>
                <a:spLocks/>
              </p:cNvSpPr>
              <p:nvPr/>
            </p:nvSpPr>
            <p:spPr bwMode="auto">
              <a:xfrm>
                <a:off x="1011758" y="168151"/>
                <a:ext cx="176213" cy="258763"/>
              </a:xfrm>
              <a:custGeom>
                <a:avLst/>
                <a:gdLst>
                  <a:gd name="T0" fmla="*/ 157 w 222"/>
                  <a:gd name="T1" fmla="*/ 325 h 325"/>
                  <a:gd name="T2" fmla="*/ 157 w 222"/>
                  <a:gd name="T3" fmla="*/ 78 h 325"/>
                  <a:gd name="T4" fmla="*/ 222 w 222"/>
                  <a:gd name="T5" fmla="*/ 78 h 325"/>
                  <a:gd name="T6" fmla="*/ 222 w 222"/>
                  <a:gd name="T7" fmla="*/ 0 h 325"/>
                  <a:gd name="T8" fmla="*/ 0 w 222"/>
                  <a:gd name="T9" fmla="*/ 0 h 325"/>
                  <a:gd name="T10" fmla="*/ 0 w 222"/>
                  <a:gd name="T11" fmla="*/ 78 h 325"/>
                  <a:gd name="T12" fmla="*/ 66 w 222"/>
                  <a:gd name="T13" fmla="*/ 78 h 325"/>
                  <a:gd name="T14" fmla="*/ 66 w 222"/>
                  <a:gd name="T15" fmla="*/ 325 h 325"/>
                  <a:gd name="T16" fmla="*/ 66 w 222"/>
                  <a:gd name="T17" fmla="*/ 325 h 325"/>
                  <a:gd name="T18" fmla="*/ 157 w 222"/>
                  <a:gd name="T19"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2" h="325">
                    <a:moveTo>
                      <a:pt x="157" y="325"/>
                    </a:moveTo>
                    <a:lnTo>
                      <a:pt x="157" y="78"/>
                    </a:lnTo>
                    <a:lnTo>
                      <a:pt x="222" y="78"/>
                    </a:lnTo>
                    <a:lnTo>
                      <a:pt x="222" y="0"/>
                    </a:lnTo>
                    <a:lnTo>
                      <a:pt x="0" y="0"/>
                    </a:lnTo>
                    <a:lnTo>
                      <a:pt x="0" y="78"/>
                    </a:lnTo>
                    <a:lnTo>
                      <a:pt x="66" y="78"/>
                    </a:lnTo>
                    <a:lnTo>
                      <a:pt x="66" y="325"/>
                    </a:lnTo>
                    <a:lnTo>
                      <a:pt x="66" y="325"/>
                    </a:lnTo>
                    <a:lnTo>
                      <a:pt x="157" y="3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86" name="T1">
                <a:extLst>
                  <a:ext uri="{FF2B5EF4-FFF2-40B4-BE49-F238E27FC236}">
                    <a16:creationId xmlns:a16="http://schemas.microsoft.com/office/drawing/2014/main" id="{74A7F14F-2CFB-40FB-A180-44CCF708EEDE}"/>
                  </a:ext>
                </a:extLst>
              </p:cNvPr>
              <p:cNvSpPr>
                <a:spLocks/>
              </p:cNvSpPr>
              <p:nvPr/>
            </p:nvSpPr>
            <p:spPr bwMode="auto">
              <a:xfrm>
                <a:off x="799033" y="168151"/>
                <a:ext cx="193675" cy="258763"/>
              </a:xfrm>
              <a:custGeom>
                <a:avLst/>
                <a:gdLst>
                  <a:gd name="T0" fmla="*/ 88 w 244"/>
                  <a:gd name="T1" fmla="*/ 78 h 325"/>
                  <a:gd name="T2" fmla="*/ 88 w 244"/>
                  <a:gd name="T3" fmla="*/ 325 h 325"/>
                  <a:gd name="T4" fmla="*/ 179 w 244"/>
                  <a:gd name="T5" fmla="*/ 325 h 325"/>
                  <a:gd name="T6" fmla="*/ 179 w 244"/>
                  <a:gd name="T7" fmla="*/ 78 h 325"/>
                  <a:gd name="T8" fmla="*/ 244 w 244"/>
                  <a:gd name="T9" fmla="*/ 78 h 325"/>
                  <a:gd name="T10" fmla="*/ 244 w 244"/>
                  <a:gd name="T11" fmla="*/ 0 h 325"/>
                  <a:gd name="T12" fmla="*/ 25 w 244"/>
                  <a:gd name="T13" fmla="*/ 0 h 325"/>
                  <a:gd name="T14" fmla="*/ 0 w 244"/>
                  <a:gd name="T15" fmla="*/ 78 h 325"/>
                  <a:gd name="T16" fmla="*/ 88 w 244"/>
                  <a:gd name="T17" fmla="*/ 78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4" h="325">
                    <a:moveTo>
                      <a:pt x="88" y="78"/>
                    </a:moveTo>
                    <a:lnTo>
                      <a:pt x="88" y="325"/>
                    </a:lnTo>
                    <a:lnTo>
                      <a:pt x="179" y="325"/>
                    </a:lnTo>
                    <a:lnTo>
                      <a:pt x="179" y="78"/>
                    </a:lnTo>
                    <a:lnTo>
                      <a:pt x="244" y="78"/>
                    </a:lnTo>
                    <a:lnTo>
                      <a:pt x="244" y="0"/>
                    </a:lnTo>
                    <a:lnTo>
                      <a:pt x="25" y="0"/>
                    </a:lnTo>
                    <a:lnTo>
                      <a:pt x="0" y="78"/>
                    </a:lnTo>
                    <a:lnTo>
                      <a:pt x="88" y="7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87" name="V">
                <a:extLst>
                  <a:ext uri="{FF2B5EF4-FFF2-40B4-BE49-F238E27FC236}">
                    <a16:creationId xmlns:a16="http://schemas.microsoft.com/office/drawing/2014/main" id="{8C567F7B-019E-4DED-B646-9AC19DA4532B}"/>
                  </a:ext>
                </a:extLst>
              </p:cNvPr>
              <p:cNvSpPr>
                <a:spLocks/>
              </p:cNvSpPr>
              <p:nvPr/>
            </p:nvSpPr>
            <p:spPr bwMode="auto">
              <a:xfrm>
                <a:off x="567258" y="168151"/>
                <a:ext cx="230188" cy="258763"/>
              </a:xfrm>
              <a:custGeom>
                <a:avLst/>
                <a:gdLst>
                  <a:gd name="T0" fmla="*/ 184 w 289"/>
                  <a:gd name="T1" fmla="*/ 325 h 325"/>
                  <a:gd name="T2" fmla="*/ 289 w 289"/>
                  <a:gd name="T3" fmla="*/ 0 h 325"/>
                  <a:gd name="T4" fmla="*/ 197 w 289"/>
                  <a:gd name="T5" fmla="*/ 0 h 325"/>
                  <a:gd name="T6" fmla="*/ 143 w 289"/>
                  <a:gd name="T7" fmla="*/ 167 h 325"/>
                  <a:gd name="T8" fmla="*/ 135 w 289"/>
                  <a:gd name="T9" fmla="*/ 191 h 325"/>
                  <a:gd name="T10" fmla="*/ 135 w 289"/>
                  <a:gd name="T11" fmla="*/ 191 h 325"/>
                  <a:gd name="T12" fmla="*/ 135 w 289"/>
                  <a:gd name="T13" fmla="*/ 191 h 325"/>
                  <a:gd name="T14" fmla="*/ 135 w 289"/>
                  <a:gd name="T15" fmla="*/ 191 h 325"/>
                  <a:gd name="T16" fmla="*/ 135 w 289"/>
                  <a:gd name="T17" fmla="*/ 191 h 325"/>
                  <a:gd name="T18" fmla="*/ 135 w 289"/>
                  <a:gd name="T19" fmla="*/ 191 h 325"/>
                  <a:gd name="T20" fmla="*/ 135 w 289"/>
                  <a:gd name="T21" fmla="*/ 191 h 325"/>
                  <a:gd name="T22" fmla="*/ 128 w 289"/>
                  <a:gd name="T23" fmla="*/ 167 h 325"/>
                  <a:gd name="T24" fmla="*/ 91 w 289"/>
                  <a:gd name="T25" fmla="*/ 60 h 325"/>
                  <a:gd name="T26" fmla="*/ 0 w 289"/>
                  <a:gd name="T27" fmla="*/ 60 h 325"/>
                  <a:gd name="T28" fmla="*/ 90 w 289"/>
                  <a:gd name="T29" fmla="*/ 325 h 325"/>
                  <a:gd name="T30" fmla="*/ 184 w 289"/>
                  <a:gd name="T31"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9" h="325">
                    <a:moveTo>
                      <a:pt x="184" y="325"/>
                    </a:moveTo>
                    <a:lnTo>
                      <a:pt x="289" y="0"/>
                    </a:lnTo>
                    <a:lnTo>
                      <a:pt x="197" y="0"/>
                    </a:lnTo>
                    <a:lnTo>
                      <a:pt x="143" y="167"/>
                    </a:lnTo>
                    <a:lnTo>
                      <a:pt x="135" y="191"/>
                    </a:lnTo>
                    <a:lnTo>
                      <a:pt x="135" y="191"/>
                    </a:lnTo>
                    <a:lnTo>
                      <a:pt x="135" y="191"/>
                    </a:lnTo>
                    <a:lnTo>
                      <a:pt x="135" y="191"/>
                    </a:lnTo>
                    <a:lnTo>
                      <a:pt x="135" y="191"/>
                    </a:lnTo>
                    <a:lnTo>
                      <a:pt x="135" y="191"/>
                    </a:lnTo>
                    <a:lnTo>
                      <a:pt x="135" y="191"/>
                    </a:lnTo>
                    <a:lnTo>
                      <a:pt x="128" y="167"/>
                    </a:lnTo>
                    <a:lnTo>
                      <a:pt x="91" y="60"/>
                    </a:lnTo>
                    <a:lnTo>
                      <a:pt x="0" y="60"/>
                    </a:lnTo>
                    <a:lnTo>
                      <a:pt x="90" y="325"/>
                    </a:lnTo>
                    <a:lnTo>
                      <a:pt x="184" y="3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nvGrpSpPr>
            <p:cNvPr id="59" name="_VTT_logo_102019_05_dark_grey_on_white" hidden="1">
              <a:extLst>
                <a:ext uri="{FF2B5EF4-FFF2-40B4-BE49-F238E27FC236}">
                  <a16:creationId xmlns:a16="http://schemas.microsoft.com/office/drawing/2014/main" id="{183B0727-127E-48EB-8119-4CBDE3787C33}"/>
                </a:ext>
              </a:extLst>
            </p:cNvPr>
            <p:cNvGrpSpPr/>
            <p:nvPr/>
          </p:nvGrpSpPr>
          <p:grpSpPr>
            <a:xfrm>
              <a:off x="7909204" y="1770762"/>
              <a:ext cx="971550" cy="655638"/>
              <a:chOff x="379933" y="-15999"/>
              <a:chExt cx="971550" cy="655638"/>
            </a:xfrm>
          </p:grpSpPr>
          <p:sp>
            <p:nvSpPr>
              <p:cNvPr id="80" name="Box">
                <a:extLst>
                  <a:ext uri="{FF2B5EF4-FFF2-40B4-BE49-F238E27FC236}">
                    <a16:creationId xmlns:a16="http://schemas.microsoft.com/office/drawing/2014/main" id="{ED2C3636-BAB5-4EEE-BAB7-936193A3B010}"/>
                  </a:ext>
                </a:extLst>
              </p:cNvPr>
              <p:cNvSpPr>
                <a:spLocks noChangeArrowheads="1"/>
              </p:cNvSpPr>
              <p:nvPr/>
            </p:nvSpPr>
            <p:spPr bwMode="auto">
              <a:xfrm>
                <a:off x="379933" y="-15999"/>
                <a:ext cx="971550" cy="6556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81" name="T2">
                <a:extLst>
                  <a:ext uri="{FF2B5EF4-FFF2-40B4-BE49-F238E27FC236}">
                    <a16:creationId xmlns:a16="http://schemas.microsoft.com/office/drawing/2014/main" id="{0F00CA85-886D-4010-AA2F-56EE03229674}"/>
                  </a:ext>
                </a:extLst>
              </p:cNvPr>
              <p:cNvSpPr>
                <a:spLocks/>
              </p:cNvSpPr>
              <p:nvPr/>
            </p:nvSpPr>
            <p:spPr bwMode="auto">
              <a:xfrm>
                <a:off x="1011758" y="168151"/>
                <a:ext cx="176213" cy="258763"/>
              </a:xfrm>
              <a:custGeom>
                <a:avLst/>
                <a:gdLst>
                  <a:gd name="T0" fmla="*/ 157 w 222"/>
                  <a:gd name="T1" fmla="*/ 325 h 325"/>
                  <a:gd name="T2" fmla="*/ 157 w 222"/>
                  <a:gd name="T3" fmla="*/ 78 h 325"/>
                  <a:gd name="T4" fmla="*/ 222 w 222"/>
                  <a:gd name="T5" fmla="*/ 78 h 325"/>
                  <a:gd name="T6" fmla="*/ 222 w 222"/>
                  <a:gd name="T7" fmla="*/ 0 h 325"/>
                  <a:gd name="T8" fmla="*/ 0 w 222"/>
                  <a:gd name="T9" fmla="*/ 0 h 325"/>
                  <a:gd name="T10" fmla="*/ 0 w 222"/>
                  <a:gd name="T11" fmla="*/ 78 h 325"/>
                  <a:gd name="T12" fmla="*/ 66 w 222"/>
                  <a:gd name="T13" fmla="*/ 78 h 325"/>
                  <a:gd name="T14" fmla="*/ 66 w 222"/>
                  <a:gd name="T15" fmla="*/ 325 h 325"/>
                  <a:gd name="T16" fmla="*/ 66 w 222"/>
                  <a:gd name="T17" fmla="*/ 325 h 325"/>
                  <a:gd name="T18" fmla="*/ 157 w 222"/>
                  <a:gd name="T19"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2" h="325">
                    <a:moveTo>
                      <a:pt x="157" y="325"/>
                    </a:moveTo>
                    <a:lnTo>
                      <a:pt x="157" y="78"/>
                    </a:lnTo>
                    <a:lnTo>
                      <a:pt x="222" y="78"/>
                    </a:lnTo>
                    <a:lnTo>
                      <a:pt x="222" y="0"/>
                    </a:lnTo>
                    <a:lnTo>
                      <a:pt x="0" y="0"/>
                    </a:lnTo>
                    <a:lnTo>
                      <a:pt x="0" y="78"/>
                    </a:lnTo>
                    <a:lnTo>
                      <a:pt x="66" y="78"/>
                    </a:lnTo>
                    <a:lnTo>
                      <a:pt x="66" y="325"/>
                    </a:lnTo>
                    <a:lnTo>
                      <a:pt x="66" y="325"/>
                    </a:lnTo>
                    <a:lnTo>
                      <a:pt x="157" y="325"/>
                    </a:lnTo>
                    <a:close/>
                  </a:path>
                </a:pathLst>
              </a:custGeom>
              <a:solidFill>
                <a:srgbClr val="AFAFA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82" name="T1">
                <a:extLst>
                  <a:ext uri="{FF2B5EF4-FFF2-40B4-BE49-F238E27FC236}">
                    <a16:creationId xmlns:a16="http://schemas.microsoft.com/office/drawing/2014/main" id="{8F566B85-901B-49B7-96A2-138B9F6485D0}"/>
                  </a:ext>
                </a:extLst>
              </p:cNvPr>
              <p:cNvSpPr>
                <a:spLocks/>
              </p:cNvSpPr>
              <p:nvPr/>
            </p:nvSpPr>
            <p:spPr bwMode="auto">
              <a:xfrm>
                <a:off x="799033" y="168151"/>
                <a:ext cx="193675" cy="258763"/>
              </a:xfrm>
              <a:custGeom>
                <a:avLst/>
                <a:gdLst>
                  <a:gd name="T0" fmla="*/ 88 w 244"/>
                  <a:gd name="T1" fmla="*/ 78 h 325"/>
                  <a:gd name="T2" fmla="*/ 88 w 244"/>
                  <a:gd name="T3" fmla="*/ 325 h 325"/>
                  <a:gd name="T4" fmla="*/ 179 w 244"/>
                  <a:gd name="T5" fmla="*/ 325 h 325"/>
                  <a:gd name="T6" fmla="*/ 179 w 244"/>
                  <a:gd name="T7" fmla="*/ 78 h 325"/>
                  <a:gd name="T8" fmla="*/ 244 w 244"/>
                  <a:gd name="T9" fmla="*/ 78 h 325"/>
                  <a:gd name="T10" fmla="*/ 244 w 244"/>
                  <a:gd name="T11" fmla="*/ 0 h 325"/>
                  <a:gd name="T12" fmla="*/ 25 w 244"/>
                  <a:gd name="T13" fmla="*/ 0 h 325"/>
                  <a:gd name="T14" fmla="*/ 0 w 244"/>
                  <a:gd name="T15" fmla="*/ 78 h 325"/>
                  <a:gd name="T16" fmla="*/ 88 w 244"/>
                  <a:gd name="T17" fmla="*/ 78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4" h="325">
                    <a:moveTo>
                      <a:pt x="88" y="78"/>
                    </a:moveTo>
                    <a:lnTo>
                      <a:pt x="88" y="325"/>
                    </a:lnTo>
                    <a:lnTo>
                      <a:pt x="179" y="325"/>
                    </a:lnTo>
                    <a:lnTo>
                      <a:pt x="179" y="78"/>
                    </a:lnTo>
                    <a:lnTo>
                      <a:pt x="244" y="78"/>
                    </a:lnTo>
                    <a:lnTo>
                      <a:pt x="244" y="0"/>
                    </a:lnTo>
                    <a:lnTo>
                      <a:pt x="25" y="0"/>
                    </a:lnTo>
                    <a:lnTo>
                      <a:pt x="0" y="78"/>
                    </a:lnTo>
                    <a:lnTo>
                      <a:pt x="88" y="78"/>
                    </a:lnTo>
                    <a:close/>
                  </a:path>
                </a:pathLst>
              </a:custGeom>
              <a:solidFill>
                <a:srgbClr val="AFAFA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83" name="V">
                <a:extLst>
                  <a:ext uri="{FF2B5EF4-FFF2-40B4-BE49-F238E27FC236}">
                    <a16:creationId xmlns:a16="http://schemas.microsoft.com/office/drawing/2014/main" id="{693B6A57-C64F-4B2E-A1FB-ADE53CBF0F06}"/>
                  </a:ext>
                </a:extLst>
              </p:cNvPr>
              <p:cNvSpPr>
                <a:spLocks/>
              </p:cNvSpPr>
              <p:nvPr/>
            </p:nvSpPr>
            <p:spPr bwMode="auto">
              <a:xfrm>
                <a:off x="567258" y="168151"/>
                <a:ext cx="230188" cy="258763"/>
              </a:xfrm>
              <a:custGeom>
                <a:avLst/>
                <a:gdLst>
                  <a:gd name="T0" fmla="*/ 184 w 289"/>
                  <a:gd name="T1" fmla="*/ 325 h 325"/>
                  <a:gd name="T2" fmla="*/ 289 w 289"/>
                  <a:gd name="T3" fmla="*/ 0 h 325"/>
                  <a:gd name="T4" fmla="*/ 197 w 289"/>
                  <a:gd name="T5" fmla="*/ 0 h 325"/>
                  <a:gd name="T6" fmla="*/ 143 w 289"/>
                  <a:gd name="T7" fmla="*/ 167 h 325"/>
                  <a:gd name="T8" fmla="*/ 135 w 289"/>
                  <a:gd name="T9" fmla="*/ 191 h 325"/>
                  <a:gd name="T10" fmla="*/ 135 w 289"/>
                  <a:gd name="T11" fmla="*/ 191 h 325"/>
                  <a:gd name="T12" fmla="*/ 135 w 289"/>
                  <a:gd name="T13" fmla="*/ 191 h 325"/>
                  <a:gd name="T14" fmla="*/ 135 w 289"/>
                  <a:gd name="T15" fmla="*/ 191 h 325"/>
                  <a:gd name="T16" fmla="*/ 135 w 289"/>
                  <a:gd name="T17" fmla="*/ 191 h 325"/>
                  <a:gd name="T18" fmla="*/ 135 w 289"/>
                  <a:gd name="T19" fmla="*/ 191 h 325"/>
                  <a:gd name="T20" fmla="*/ 135 w 289"/>
                  <a:gd name="T21" fmla="*/ 191 h 325"/>
                  <a:gd name="T22" fmla="*/ 128 w 289"/>
                  <a:gd name="T23" fmla="*/ 167 h 325"/>
                  <a:gd name="T24" fmla="*/ 91 w 289"/>
                  <a:gd name="T25" fmla="*/ 60 h 325"/>
                  <a:gd name="T26" fmla="*/ 0 w 289"/>
                  <a:gd name="T27" fmla="*/ 60 h 325"/>
                  <a:gd name="T28" fmla="*/ 90 w 289"/>
                  <a:gd name="T29" fmla="*/ 325 h 325"/>
                  <a:gd name="T30" fmla="*/ 184 w 289"/>
                  <a:gd name="T31"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9" h="325">
                    <a:moveTo>
                      <a:pt x="184" y="325"/>
                    </a:moveTo>
                    <a:lnTo>
                      <a:pt x="289" y="0"/>
                    </a:lnTo>
                    <a:lnTo>
                      <a:pt x="197" y="0"/>
                    </a:lnTo>
                    <a:lnTo>
                      <a:pt x="143" y="167"/>
                    </a:lnTo>
                    <a:lnTo>
                      <a:pt x="135" y="191"/>
                    </a:lnTo>
                    <a:lnTo>
                      <a:pt x="135" y="191"/>
                    </a:lnTo>
                    <a:lnTo>
                      <a:pt x="135" y="191"/>
                    </a:lnTo>
                    <a:lnTo>
                      <a:pt x="135" y="191"/>
                    </a:lnTo>
                    <a:lnTo>
                      <a:pt x="135" y="191"/>
                    </a:lnTo>
                    <a:lnTo>
                      <a:pt x="135" y="191"/>
                    </a:lnTo>
                    <a:lnTo>
                      <a:pt x="135" y="191"/>
                    </a:lnTo>
                    <a:lnTo>
                      <a:pt x="128" y="167"/>
                    </a:lnTo>
                    <a:lnTo>
                      <a:pt x="91" y="60"/>
                    </a:lnTo>
                    <a:lnTo>
                      <a:pt x="0" y="60"/>
                    </a:lnTo>
                    <a:lnTo>
                      <a:pt x="90" y="325"/>
                    </a:lnTo>
                    <a:lnTo>
                      <a:pt x="184" y="325"/>
                    </a:lnTo>
                    <a:close/>
                  </a:path>
                </a:pathLst>
              </a:custGeom>
              <a:solidFill>
                <a:srgbClr val="AFAFA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nvGrpSpPr>
            <p:cNvPr id="60" name="_VTT_logo_102019_06_orange_blue_on_white" hidden="1">
              <a:extLst>
                <a:ext uri="{FF2B5EF4-FFF2-40B4-BE49-F238E27FC236}">
                  <a16:creationId xmlns:a16="http://schemas.microsoft.com/office/drawing/2014/main" id="{A58B6EDF-72B2-45B3-82A4-F31D2D51B023}"/>
                </a:ext>
              </a:extLst>
            </p:cNvPr>
            <p:cNvGrpSpPr/>
            <p:nvPr/>
          </p:nvGrpSpPr>
          <p:grpSpPr>
            <a:xfrm>
              <a:off x="7909204" y="1770762"/>
              <a:ext cx="971550" cy="655638"/>
              <a:chOff x="379933" y="-15999"/>
              <a:chExt cx="971550" cy="655638"/>
            </a:xfrm>
          </p:grpSpPr>
          <p:sp>
            <p:nvSpPr>
              <p:cNvPr id="76" name="Box">
                <a:extLst>
                  <a:ext uri="{FF2B5EF4-FFF2-40B4-BE49-F238E27FC236}">
                    <a16:creationId xmlns:a16="http://schemas.microsoft.com/office/drawing/2014/main" id="{6D5EEE0E-6164-419F-A8F4-D1B2635C4E6D}"/>
                  </a:ext>
                </a:extLst>
              </p:cNvPr>
              <p:cNvSpPr>
                <a:spLocks noChangeArrowheads="1"/>
              </p:cNvSpPr>
              <p:nvPr/>
            </p:nvSpPr>
            <p:spPr bwMode="auto">
              <a:xfrm>
                <a:off x="379933" y="-15999"/>
                <a:ext cx="971550" cy="6556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77" name="T2">
                <a:extLst>
                  <a:ext uri="{FF2B5EF4-FFF2-40B4-BE49-F238E27FC236}">
                    <a16:creationId xmlns:a16="http://schemas.microsoft.com/office/drawing/2014/main" id="{C20B262B-1EA6-4EC0-84DA-BB26F4E6EDE4}"/>
                  </a:ext>
                </a:extLst>
              </p:cNvPr>
              <p:cNvSpPr>
                <a:spLocks/>
              </p:cNvSpPr>
              <p:nvPr/>
            </p:nvSpPr>
            <p:spPr bwMode="auto">
              <a:xfrm>
                <a:off x="1011758" y="168151"/>
                <a:ext cx="176213" cy="258763"/>
              </a:xfrm>
              <a:custGeom>
                <a:avLst/>
                <a:gdLst>
                  <a:gd name="T0" fmla="*/ 157 w 222"/>
                  <a:gd name="T1" fmla="*/ 325 h 325"/>
                  <a:gd name="T2" fmla="*/ 157 w 222"/>
                  <a:gd name="T3" fmla="*/ 78 h 325"/>
                  <a:gd name="T4" fmla="*/ 222 w 222"/>
                  <a:gd name="T5" fmla="*/ 78 h 325"/>
                  <a:gd name="T6" fmla="*/ 222 w 222"/>
                  <a:gd name="T7" fmla="*/ 0 h 325"/>
                  <a:gd name="T8" fmla="*/ 0 w 222"/>
                  <a:gd name="T9" fmla="*/ 0 h 325"/>
                  <a:gd name="T10" fmla="*/ 0 w 222"/>
                  <a:gd name="T11" fmla="*/ 78 h 325"/>
                  <a:gd name="T12" fmla="*/ 66 w 222"/>
                  <a:gd name="T13" fmla="*/ 78 h 325"/>
                  <a:gd name="T14" fmla="*/ 66 w 222"/>
                  <a:gd name="T15" fmla="*/ 325 h 325"/>
                  <a:gd name="T16" fmla="*/ 66 w 222"/>
                  <a:gd name="T17" fmla="*/ 325 h 325"/>
                  <a:gd name="T18" fmla="*/ 157 w 222"/>
                  <a:gd name="T19"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2" h="325">
                    <a:moveTo>
                      <a:pt x="157" y="325"/>
                    </a:moveTo>
                    <a:lnTo>
                      <a:pt x="157" y="78"/>
                    </a:lnTo>
                    <a:lnTo>
                      <a:pt x="222" y="78"/>
                    </a:lnTo>
                    <a:lnTo>
                      <a:pt x="222" y="0"/>
                    </a:lnTo>
                    <a:lnTo>
                      <a:pt x="0" y="0"/>
                    </a:lnTo>
                    <a:lnTo>
                      <a:pt x="0" y="78"/>
                    </a:lnTo>
                    <a:lnTo>
                      <a:pt x="66" y="78"/>
                    </a:lnTo>
                    <a:lnTo>
                      <a:pt x="66" y="325"/>
                    </a:lnTo>
                    <a:lnTo>
                      <a:pt x="66" y="325"/>
                    </a:lnTo>
                    <a:lnTo>
                      <a:pt x="157" y="325"/>
                    </a:lnTo>
                    <a:close/>
                  </a:path>
                </a:pathLst>
              </a:custGeom>
              <a:solidFill>
                <a:srgbClr val="0057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78" name="T1">
                <a:extLst>
                  <a:ext uri="{FF2B5EF4-FFF2-40B4-BE49-F238E27FC236}">
                    <a16:creationId xmlns:a16="http://schemas.microsoft.com/office/drawing/2014/main" id="{635DC123-DB99-497A-8C83-21CAF6999727}"/>
                  </a:ext>
                </a:extLst>
              </p:cNvPr>
              <p:cNvSpPr>
                <a:spLocks/>
              </p:cNvSpPr>
              <p:nvPr/>
            </p:nvSpPr>
            <p:spPr bwMode="auto">
              <a:xfrm>
                <a:off x="799033" y="168151"/>
                <a:ext cx="193675" cy="258763"/>
              </a:xfrm>
              <a:custGeom>
                <a:avLst/>
                <a:gdLst>
                  <a:gd name="T0" fmla="*/ 88 w 244"/>
                  <a:gd name="T1" fmla="*/ 78 h 325"/>
                  <a:gd name="T2" fmla="*/ 88 w 244"/>
                  <a:gd name="T3" fmla="*/ 325 h 325"/>
                  <a:gd name="T4" fmla="*/ 179 w 244"/>
                  <a:gd name="T5" fmla="*/ 325 h 325"/>
                  <a:gd name="T6" fmla="*/ 179 w 244"/>
                  <a:gd name="T7" fmla="*/ 78 h 325"/>
                  <a:gd name="T8" fmla="*/ 244 w 244"/>
                  <a:gd name="T9" fmla="*/ 78 h 325"/>
                  <a:gd name="T10" fmla="*/ 244 w 244"/>
                  <a:gd name="T11" fmla="*/ 0 h 325"/>
                  <a:gd name="T12" fmla="*/ 25 w 244"/>
                  <a:gd name="T13" fmla="*/ 0 h 325"/>
                  <a:gd name="T14" fmla="*/ 0 w 244"/>
                  <a:gd name="T15" fmla="*/ 78 h 325"/>
                  <a:gd name="T16" fmla="*/ 88 w 244"/>
                  <a:gd name="T17" fmla="*/ 78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4" h="325">
                    <a:moveTo>
                      <a:pt x="88" y="78"/>
                    </a:moveTo>
                    <a:lnTo>
                      <a:pt x="88" y="325"/>
                    </a:lnTo>
                    <a:lnTo>
                      <a:pt x="179" y="325"/>
                    </a:lnTo>
                    <a:lnTo>
                      <a:pt x="179" y="78"/>
                    </a:lnTo>
                    <a:lnTo>
                      <a:pt x="244" y="78"/>
                    </a:lnTo>
                    <a:lnTo>
                      <a:pt x="244" y="0"/>
                    </a:lnTo>
                    <a:lnTo>
                      <a:pt x="25" y="0"/>
                    </a:lnTo>
                    <a:lnTo>
                      <a:pt x="0" y="78"/>
                    </a:lnTo>
                    <a:lnTo>
                      <a:pt x="88" y="78"/>
                    </a:lnTo>
                    <a:close/>
                  </a:path>
                </a:pathLst>
              </a:custGeom>
              <a:solidFill>
                <a:srgbClr val="0057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79" name="V">
                <a:extLst>
                  <a:ext uri="{FF2B5EF4-FFF2-40B4-BE49-F238E27FC236}">
                    <a16:creationId xmlns:a16="http://schemas.microsoft.com/office/drawing/2014/main" id="{EE2C47B7-EFD2-451C-B480-06A6BD218866}"/>
                  </a:ext>
                </a:extLst>
              </p:cNvPr>
              <p:cNvSpPr>
                <a:spLocks/>
              </p:cNvSpPr>
              <p:nvPr/>
            </p:nvSpPr>
            <p:spPr bwMode="auto">
              <a:xfrm>
                <a:off x="567258" y="168151"/>
                <a:ext cx="230188" cy="258763"/>
              </a:xfrm>
              <a:custGeom>
                <a:avLst/>
                <a:gdLst>
                  <a:gd name="T0" fmla="*/ 184 w 289"/>
                  <a:gd name="T1" fmla="*/ 325 h 325"/>
                  <a:gd name="T2" fmla="*/ 289 w 289"/>
                  <a:gd name="T3" fmla="*/ 0 h 325"/>
                  <a:gd name="T4" fmla="*/ 197 w 289"/>
                  <a:gd name="T5" fmla="*/ 0 h 325"/>
                  <a:gd name="T6" fmla="*/ 143 w 289"/>
                  <a:gd name="T7" fmla="*/ 167 h 325"/>
                  <a:gd name="T8" fmla="*/ 135 w 289"/>
                  <a:gd name="T9" fmla="*/ 191 h 325"/>
                  <a:gd name="T10" fmla="*/ 135 w 289"/>
                  <a:gd name="T11" fmla="*/ 191 h 325"/>
                  <a:gd name="T12" fmla="*/ 135 w 289"/>
                  <a:gd name="T13" fmla="*/ 191 h 325"/>
                  <a:gd name="T14" fmla="*/ 135 w 289"/>
                  <a:gd name="T15" fmla="*/ 191 h 325"/>
                  <a:gd name="T16" fmla="*/ 135 w 289"/>
                  <a:gd name="T17" fmla="*/ 191 h 325"/>
                  <a:gd name="T18" fmla="*/ 135 w 289"/>
                  <a:gd name="T19" fmla="*/ 191 h 325"/>
                  <a:gd name="T20" fmla="*/ 135 w 289"/>
                  <a:gd name="T21" fmla="*/ 191 h 325"/>
                  <a:gd name="T22" fmla="*/ 128 w 289"/>
                  <a:gd name="T23" fmla="*/ 167 h 325"/>
                  <a:gd name="T24" fmla="*/ 91 w 289"/>
                  <a:gd name="T25" fmla="*/ 60 h 325"/>
                  <a:gd name="T26" fmla="*/ 0 w 289"/>
                  <a:gd name="T27" fmla="*/ 60 h 325"/>
                  <a:gd name="T28" fmla="*/ 90 w 289"/>
                  <a:gd name="T29" fmla="*/ 325 h 325"/>
                  <a:gd name="T30" fmla="*/ 184 w 289"/>
                  <a:gd name="T31"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9" h="325">
                    <a:moveTo>
                      <a:pt x="184" y="325"/>
                    </a:moveTo>
                    <a:lnTo>
                      <a:pt x="289" y="0"/>
                    </a:lnTo>
                    <a:lnTo>
                      <a:pt x="197" y="0"/>
                    </a:lnTo>
                    <a:lnTo>
                      <a:pt x="143" y="167"/>
                    </a:lnTo>
                    <a:lnTo>
                      <a:pt x="135" y="191"/>
                    </a:lnTo>
                    <a:lnTo>
                      <a:pt x="135" y="191"/>
                    </a:lnTo>
                    <a:lnTo>
                      <a:pt x="135" y="191"/>
                    </a:lnTo>
                    <a:lnTo>
                      <a:pt x="135" y="191"/>
                    </a:lnTo>
                    <a:lnTo>
                      <a:pt x="135" y="191"/>
                    </a:lnTo>
                    <a:lnTo>
                      <a:pt x="135" y="191"/>
                    </a:lnTo>
                    <a:lnTo>
                      <a:pt x="135" y="191"/>
                    </a:lnTo>
                    <a:lnTo>
                      <a:pt x="128" y="167"/>
                    </a:lnTo>
                    <a:lnTo>
                      <a:pt x="91" y="60"/>
                    </a:lnTo>
                    <a:lnTo>
                      <a:pt x="0" y="60"/>
                    </a:lnTo>
                    <a:lnTo>
                      <a:pt x="90" y="325"/>
                    </a:lnTo>
                    <a:lnTo>
                      <a:pt x="184" y="325"/>
                    </a:lnTo>
                    <a:close/>
                  </a:path>
                </a:pathLst>
              </a:custGeom>
              <a:solidFill>
                <a:srgbClr val="F06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nvGrpSpPr>
            <p:cNvPr id="61" name="_VTT_logo_102019_07_blue_on_white">
              <a:extLst>
                <a:ext uri="{FF2B5EF4-FFF2-40B4-BE49-F238E27FC236}">
                  <a16:creationId xmlns:a16="http://schemas.microsoft.com/office/drawing/2014/main" id="{83D22A02-6CEA-4AEB-B1CE-84DF871FBA72}"/>
                </a:ext>
              </a:extLst>
            </p:cNvPr>
            <p:cNvGrpSpPr/>
            <p:nvPr/>
          </p:nvGrpSpPr>
          <p:grpSpPr>
            <a:xfrm>
              <a:off x="7909204" y="1770762"/>
              <a:ext cx="971550" cy="655638"/>
              <a:chOff x="379933" y="-15999"/>
              <a:chExt cx="971550" cy="655638"/>
            </a:xfrm>
          </p:grpSpPr>
          <p:sp>
            <p:nvSpPr>
              <p:cNvPr id="72" name="Box">
                <a:extLst>
                  <a:ext uri="{FF2B5EF4-FFF2-40B4-BE49-F238E27FC236}">
                    <a16:creationId xmlns:a16="http://schemas.microsoft.com/office/drawing/2014/main" id="{120552A6-8E86-41F4-9A91-045EBF19BB2D}"/>
                  </a:ext>
                </a:extLst>
              </p:cNvPr>
              <p:cNvSpPr>
                <a:spLocks noChangeArrowheads="1"/>
              </p:cNvSpPr>
              <p:nvPr/>
            </p:nvSpPr>
            <p:spPr bwMode="auto">
              <a:xfrm>
                <a:off x="379933" y="-15999"/>
                <a:ext cx="971550" cy="6556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73" name="T2">
                <a:extLst>
                  <a:ext uri="{FF2B5EF4-FFF2-40B4-BE49-F238E27FC236}">
                    <a16:creationId xmlns:a16="http://schemas.microsoft.com/office/drawing/2014/main" id="{E159F035-D6F7-4E99-8D87-3E597834D386}"/>
                  </a:ext>
                </a:extLst>
              </p:cNvPr>
              <p:cNvSpPr>
                <a:spLocks/>
              </p:cNvSpPr>
              <p:nvPr/>
            </p:nvSpPr>
            <p:spPr bwMode="auto">
              <a:xfrm>
                <a:off x="1011758" y="168151"/>
                <a:ext cx="176213" cy="258763"/>
              </a:xfrm>
              <a:custGeom>
                <a:avLst/>
                <a:gdLst>
                  <a:gd name="T0" fmla="*/ 157 w 222"/>
                  <a:gd name="T1" fmla="*/ 325 h 325"/>
                  <a:gd name="T2" fmla="*/ 157 w 222"/>
                  <a:gd name="T3" fmla="*/ 78 h 325"/>
                  <a:gd name="T4" fmla="*/ 222 w 222"/>
                  <a:gd name="T5" fmla="*/ 78 h 325"/>
                  <a:gd name="T6" fmla="*/ 222 w 222"/>
                  <a:gd name="T7" fmla="*/ 0 h 325"/>
                  <a:gd name="T8" fmla="*/ 0 w 222"/>
                  <a:gd name="T9" fmla="*/ 0 h 325"/>
                  <a:gd name="T10" fmla="*/ 0 w 222"/>
                  <a:gd name="T11" fmla="*/ 78 h 325"/>
                  <a:gd name="T12" fmla="*/ 66 w 222"/>
                  <a:gd name="T13" fmla="*/ 78 h 325"/>
                  <a:gd name="T14" fmla="*/ 66 w 222"/>
                  <a:gd name="T15" fmla="*/ 325 h 325"/>
                  <a:gd name="T16" fmla="*/ 66 w 222"/>
                  <a:gd name="T17" fmla="*/ 325 h 325"/>
                  <a:gd name="T18" fmla="*/ 157 w 222"/>
                  <a:gd name="T19"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2" h="325">
                    <a:moveTo>
                      <a:pt x="157" y="325"/>
                    </a:moveTo>
                    <a:lnTo>
                      <a:pt x="157" y="78"/>
                    </a:lnTo>
                    <a:lnTo>
                      <a:pt x="222" y="78"/>
                    </a:lnTo>
                    <a:lnTo>
                      <a:pt x="222" y="0"/>
                    </a:lnTo>
                    <a:lnTo>
                      <a:pt x="0" y="0"/>
                    </a:lnTo>
                    <a:lnTo>
                      <a:pt x="0" y="78"/>
                    </a:lnTo>
                    <a:lnTo>
                      <a:pt x="66" y="78"/>
                    </a:lnTo>
                    <a:lnTo>
                      <a:pt x="66" y="325"/>
                    </a:lnTo>
                    <a:lnTo>
                      <a:pt x="66" y="325"/>
                    </a:lnTo>
                    <a:lnTo>
                      <a:pt x="157" y="325"/>
                    </a:lnTo>
                    <a:close/>
                  </a:path>
                </a:pathLst>
              </a:custGeom>
              <a:solidFill>
                <a:srgbClr val="0057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74" name="T1">
                <a:extLst>
                  <a:ext uri="{FF2B5EF4-FFF2-40B4-BE49-F238E27FC236}">
                    <a16:creationId xmlns:a16="http://schemas.microsoft.com/office/drawing/2014/main" id="{8459344C-41E8-44C4-9FB8-D9A1BD73E983}"/>
                  </a:ext>
                </a:extLst>
              </p:cNvPr>
              <p:cNvSpPr>
                <a:spLocks/>
              </p:cNvSpPr>
              <p:nvPr/>
            </p:nvSpPr>
            <p:spPr bwMode="auto">
              <a:xfrm>
                <a:off x="799033" y="168151"/>
                <a:ext cx="193675" cy="258763"/>
              </a:xfrm>
              <a:custGeom>
                <a:avLst/>
                <a:gdLst>
                  <a:gd name="T0" fmla="*/ 88 w 244"/>
                  <a:gd name="T1" fmla="*/ 78 h 325"/>
                  <a:gd name="T2" fmla="*/ 88 w 244"/>
                  <a:gd name="T3" fmla="*/ 325 h 325"/>
                  <a:gd name="T4" fmla="*/ 179 w 244"/>
                  <a:gd name="T5" fmla="*/ 325 h 325"/>
                  <a:gd name="T6" fmla="*/ 179 w 244"/>
                  <a:gd name="T7" fmla="*/ 78 h 325"/>
                  <a:gd name="T8" fmla="*/ 244 w 244"/>
                  <a:gd name="T9" fmla="*/ 78 h 325"/>
                  <a:gd name="T10" fmla="*/ 244 w 244"/>
                  <a:gd name="T11" fmla="*/ 0 h 325"/>
                  <a:gd name="T12" fmla="*/ 25 w 244"/>
                  <a:gd name="T13" fmla="*/ 0 h 325"/>
                  <a:gd name="T14" fmla="*/ 0 w 244"/>
                  <a:gd name="T15" fmla="*/ 78 h 325"/>
                  <a:gd name="T16" fmla="*/ 88 w 244"/>
                  <a:gd name="T17" fmla="*/ 78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4" h="325">
                    <a:moveTo>
                      <a:pt x="88" y="78"/>
                    </a:moveTo>
                    <a:lnTo>
                      <a:pt x="88" y="325"/>
                    </a:lnTo>
                    <a:lnTo>
                      <a:pt x="179" y="325"/>
                    </a:lnTo>
                    <a:lnTo>
                      <a:pt x="179" y="78"/>
                    </a:lnTo>
                    <a:lnTo>
                      <a:pt x="244" y="78"/>
                    </a:lnTo>
                    <a:lnTo>
                      <a:pt x="244" y="0"/>
                    </a:lnTo>
                    <a:lnTo>
                      <a:pt x="25" y="0"/>
                    </a:lnTo>
                    <a:lnTo>
                      <a:pt x="0" y="78"/>
                    </a:lnTo>
                    <a:lnTo>
                      <a:pt x="88" y="78"/>
                    </a:lnTo>
                    <a:close/>
                  </a:path>
                </a:pathLst>
              </a:custGeom>
              <a:solidFill>
                <a:srgbClr val="0057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75" name="V">
                <a:extLst>
                  <a:ext uri="{FF2B5EF4-FFF2-40B4-BE49-F238E27FC236}">
                    <a16:creationId xmlns:a16="http://schemas.microsoft.com/office/drawing/2014/main" id="{47342B4B-3166-4107-9EC5-A634E1FA45C0}"/>
                  </a:ext>
                </a:extLst>
              </p:cNvPr>
              <p:cNvSpPr>
                <a:spLocks/>
              </p:cNvSpPr>
              <p:nvPr/>
            </p:nvSpPr>
            <p:spPr bwMode="auto">
              <a:xfrm>
                <a:off x="567258" y="168151"/>
                <a:ext cx="230188" cy="258763"/>
              </a:xfrm>
              <a:custGeom>
                <a:avLst/>
                <a:gdLst>
                  <a:gd name="T0" fmla="*/ 184 w 289"/>
                  <a:gd name="T1" fmla="*/ 325 h 325"/>
                  <a:gd name="T2" fmla="*/ 289 w 289"/>
                  <a:gd name="T3" fmla="*/ 0 h 325"/>
                  <a:gd name="T4" fmla="*/ 197 w 289"/>
                  <a:gd name="T5" fmla="*/ 0 h 325"/>
                  <a:gd name="T6" fmla="*/ 143 w 289"/>
                  <a:gd name="T7" fmla="*/ 167 h 325"/>
                  <a:gd name="T8" fmla="*/ 135 w 289"/>
                  <a:gd name="T9" fmla="*/ 191 h 325"/>
                  <a:gd name="T10" fmla="*/ 135 w 289"/>
                  <a:gd name="T11" fmla="*/ 191 h 325"/>
                  <a:gd name="T12" fmla="*/ 135 w 289"/>
                  <a:gd name="T13" fmla="*/ 191 h 325"/>
                  <a:gd name="T14" fmla="*/ 135 w 289"/>
                  <a:gd name="T15" fmla="*/ 191 h 325"/>
                  <a:gd name="T16" fmla="*/ 135 w 289"/>
                  <a:gd name="T17" fmla="*/ 191 h 325"/>
                  <a:gd name="T18" fmla="*/ 135 w 289"/>
                  <a:gd name="T19" fmla="*/ 191 h 325"/>
                  <a:gd name="T20" fmla="*/ 135 w 289"/>
                  <a:gd name="T21" fmla="*/ 191 h 325"/>
                  <a:gd name="T22" fmla="*/ 128 w 289"/>
                  <a:gd name="T23" fmla="*/ 167 h 325"/>
                  <a:gd name="T24" fmla="*/ 91 w 289"/>
                  <a:gd name="T25" fmla="*/ 60 h 325"/>
                  <a:gd name="T26" fmla="*/ 0 w 289"/>
                  <a:gd name="T27" fmla="*/ 60 h 325"/>
                  <a:gd name="T28" fmla="*/ 90 w 289"/>
                  <a:gd name="T29" fmla="*/ 325 h 325"/>
                  <a:gd name="T30" fmla="*/ 184 w 289"/>
                  <a:gd name="T31"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9" h="325">
                    <a:moveTo>
                      <a:pt x="184" y="325"/>
                    </a:moveTo>
                    <a:lnTo>
                      <a:pt x="289" y="0"/>
                    </a:lnTo>
                    <a:lnTo>
                      <a:pt x="197" y="0"/>
                    </a:lnTo>
                    <a:lnTo>
                      <a:pt x="143" y="167"/>
                    </a:lnTo>
                    <a:lnTo>
                      <a:pt x="135" y="191"/>
                    </a:lnTo>
                    <a:lnTo>
                      <a:pt x="135" y="191"/>
                    </a:lnTo>
                    <a:lnTo>
                      <a:pt x="135" y="191"/>
                    </a:lnTo>
                    <a:lnTo>
                      <a:pt x="135" y="191"/>
                    </a:lnTo>
                    <a:lnTo>
                      <a:pt x="135" y="191"/>
                    </a:lnTo>
                    <a:lnTo>
                      <a:pt x="135" y="191"/>
                    </a:lnTo>
                    <a:lnTo>
                      <a:pt x="135" y="191"/>
                    </a:lnTo>
                    <a:lnTo>
                      <a:pt x="128" y="167"/>
                    </a:lnTo>
                    <a:lnTo>
                      <a:pt x="91" y="60"/>
                    </a:lnTo>
                    <a:lnTo>
                      <a:pt x="0" y="60"/>
                    </a:lnTo>
                    <a:lnTo>
                      <a:pt x="90" y="325"/>
                    </a:lnTo>
                    <a:lnTo>
                      <a:pt x="184" y="325"/>
                    </a:lnTo>
                    <a:close/>
                  </a:path>
                </a:pathLst>
              </a:custGeom>
              <a:solidFill>
                <a:srgbClr val="0057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nvGrpSpPr>
            <p:cNvPr id="62" name="_VTT_logo_102019_08_black_on_white" hidden="1">
              <a:extLst>
                <a:ext uri="{FF2B5EF4-FFF2-40B4-BE49-F238E27FC236}">
                  <a16:creationId xmlns:a16="http://schemas.microsoft.com/office/drawing/2014/main" id="{974FEABE-DCB2-40CC-9CB7-BFFF666A10C5}"/>
                </a:ext>
              </a:extLst>
            </p:cNvPr>
            <p:cNvGrpSpPr/>
            <p:nvPr/>
          </p:nvGrpSpPr>
          <p:grpSpPr>
            <a:xfrm>
              <a:off x="7909204" y="1770762"/>
              <a:ext cx="971550" cy="655638"/>
              <a:chOff x="379933" y="-15999"/>
              <a:chExt cx="971550" cy="655638"/>
            </a:xfrm>
          </p:grpSpPr>
          <p:sp>
            <p:nvSpPr>
              <p:cNvPr id="68" name="Box">
                <a:extLst>
                  <a:ext uri="{FF2B5EF4-FFF2-40B4-BE49-F238E27FC236}">
                    <a16:creationId xmlns:a16="http://schemas.microsoft.com/office/drawing/2014/main" id="{A5971215-2DC5-4FE9-8052-F975B0E8E8EE}"/>
                  </a:ext>
                </a:extLst>
              </p:cNvPr>
              <p:cNvSpPr>
                <a:spLocks noChangeArrowheads="1"/>
              </p:cNvSpPr>
              <p:nvPr/>
            </p:nvSpPr>
            <p:spPr bwMode="auto">
              <a:xfrm>
                <a:off x="379933" y="-15999"/>
                <a:ext cx="971550" cy="6556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69" name="T2">
                <a:extLst>
                  <a:ext uri="{FF2B5EF4-FFF2-40B4-BE49-F238E27FC236}">
                    <a16:creationId xmlns:a16="http://schemas.microsoft.com/office/drawing/2014/main" id="{DDC37846-3E60-4BD5-99BA-B4F8896A5A74}"/>
                  </a:ext>
                </a:extLst>
              </p:cNvPr>
              <p:cNvSpPr>
                <a:spLocks/>
              </p:cNvSpPr>
              <p:nvPr/>
            </p:nvSpPr>
            <p:spPr bwMode="auto">
              <a:xfrm>
                <a:off x="1011758" y="168151"/>
                <a:ext cx="176213" cy="258763"/>
              </a:xfrm>
              <a:custGeom>
                <a:avLst/>
                <a:gdLst>
                  <a:gd name="T0" fmla="*/ 157 w 222"/>
                  <a:gd name="T1" fmla="*/ 325 h 325"/>
                  <a:gd name="T2" fmla="*/ 157 w 222"/>
                  <a:gd name="T3" fmla="*/ 78 h 325"/>
                  <a:gd name="T4" fmla="*/ 222 w 222"/>
                  <a:gd name="T5" fmla="*/ 78 h 325"/>
                  <a:gd name="T6" fmla="*/ 222 w 222"/>
                  <a:gd name="T7" fmla="*/ 0 h 325"/>
                  <a:gd name="T8" fmla="*/ 0 w 222"/>
                  <a:gd name="T9" fmla="*/ 0 h 325"/>
                  <a:gd name="T10" fmla="*/ 0 w 222"/>
                  <a:gd name="T11" fmla="*/ 78 h 325"/>
                  <a:gd name="T12" fmla="*/ 66 w 222"/>
                  <a:gd name="T13" fmla="*/ 78 h 325"/>
                  <a:gd name="T14" fmla="*/ 66 w 222"/>
                  <a:gd name="T15" fmla="*/ 325 h 325"/>
                  <a:gd name="T16" fmla="*/ 66 w 222"/>
                  <a:gd name="T17" fmla="*/ 325 h 325"/>
                  <a:gd name="T18" fmla="*/ 157 w 222"/>
                  <a:gd name="T19"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2" h="325">
                    <a:moveTo>
                      <a:pt x="157" y="325"/>
                    </a:moveTo>
                    <a:lnTo>
                      <a:pt x="157" y="78"/>
                    </a:lnTo>
                    <a:lnTo>
                      <a:pt x="222" y="78"/>
                    </a:lnTo>
                    <a:lnTo>
                      <a:pt x="222" y="0"/>
                    </a:lnTo>
                    <a:lnTo>
                      <a:pt x="0" y="0"/>
                    </a:lnTo>
                    <a:lnTo>
                      <a:pt x="0" y="78"/>
                    </a:lnTo>
                    <a:lnTo>
                      <a:pt x="66" y="78"/>
                    </a:lnTo>
                    <a:lnTo>
                      <a:pt x="66" y="325"/>
                    </a:lnTo>
                    <a:lnTo>
                      <a:pt x="66" y="325"/>
                    </a:lnTo>
                    <a:lnTo>
                      <a:pt x="157" y="3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70" name="T1">
                <a:extLst>
                  <a:ext uri="{FF2B5EF4-FFF2-40B4-BE49-F238E27FC236}">
                    <a16:creationId xmlns:a16="http://schemas.microsoft.com/office/drawing/2014/main" id="{5236A744-AC76-4D16-B683-48ADBAFD4CE5}"/>
                  </a:ext>
                </a:extLst>
              </p:cNvPr>
              <p:cNvSpPr>
                <a:spLocks/>
              </p:cNvSpPr>
              <p:nvPr/>
            </p:nvSpPr>
            <p:spPr bwMode="auto">
              <a:xfrm>
                <a:off x="799033" y="168151"/>
                <a:ext cx="193675" cy="258763"/>
              </a:xfrm>
              <a:custGeom>
                <a:avLst/>
                <a:gdLst>
                  <a:gd name="T0" fmla="*/ 88 w 244"/>
                  <a:gd name="T1" fmla="*/ 78 h 325"/>
                  <a:gd name="T2" fmla="*/ 88 w 244"/>
                  <a:gd name="T3" fmla="*/ 325 h 325"/>
                  <a:gd name="T4" fmla="*/ 179 w 244"/>
                  <a:gd name="T5" fmla="*/ 325 h 325"/>
                  <a:gd name="T6" fmla="*/ 179 w 244"/>
                  <a:gd name="T7" fmla="*/ 78 h 325"/>
                  <a:gd name="T8" fmla="*/ 244 w 244"/>
                  <a:gd name="T9" fmla="*/ 78 h 325"/>
                  <a:gd name="T10" fmla="*/ 244 w 244"/>
                  <a:gd name="T11" fmla="*/ 0 h 325"/>
                  <a:gd name="T12" fmla="*/ 25 w 244"/>
                  <a:gd name="T13" fmla="*/ 0 h 325"/>
                  <a:gd name="T14" fmla="*/ 0 w 244"/>
                  <a:gd name="T15" fmla="*/ 78 h 325"/>
                  <a:gd name="T16" fmla="*/ 88 w 244"/>
                  <a:gd name="T17" fmla="*/ 78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4" h="325">
                    <a:moveTo>
                      <a:pt x="88" y="78"/>
                    </a:moveTo>
                    <a:lnTo>
                      <a:pt x="88" y="325"/>
                    </a:lnTo>
                    <a:lnTo>
                      <a:pt x="179" y="325"/>
                    </a:lnTo>
                    <a:lnTo>
                      <a:pt x="179" y="78"/>
                    </a:lnTo>
                    <a:lnTo>
                      <a:pt x="244" y="78"/>
                    </a:lnTo>
                    <a:lnTo>
                      <a:pt x="244" y="0"/>
                    </a:lnTo>
                    <a:lnTo>
                      <a:pt x="25" y="0"/>
                    </a:lnTo>
                    <a:lnTo>
                      <a:pt x="0" y="78"/>
                    </a:lnTo>
                    <a:lnTo>
                      <a:pt x="88" y="7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71" name="V">
                <a:extLst>
                  <a:ext uri="{FF2B5EF4-FFF2-40B4-BE49-F238E27FC236}">
                    <a16:creationId xmlns:a16="http://schemas.microsoft.com/office/drawing/2014/main" id="{74A95757-BFDF-4A5E-85BE-4B3815E4CED6}"/>
                  </a:ext>
                </a:extLst>
              </p:cNvPr>
              <p:cNvSpPr>
                <a:spLocks/>
              </p:cNvSpPr>
              <p:nvPr/>
            </p:nvSpPr>
            <p:spPr bwMode="auto">
              <a:xfrm>
                <a:off x="567258" y="168151"/>
                <a:ext cx="230188" cy="258763"/>
              </a:xfrm>
              <a:custGeom>
                <a:avLst/>
                <a:gdLst>
                  <a:gd name="T0" fmla="*/ 184 w 289"/>
                  <a:gd name="T1" fmla="*/ 325 h 325"/>
                  <a:gd name="T2" fmla="*/ 289 w 289"/>
                  <a:gd name="T3" fmla="*/ 0 h 325"/>
                  <a:gd name="T4" fmla="*/ 197 w 289"/>
                  <a:gd name="T5" fmla="*/ 0 h 325"/>
                  <a:gd name="T6" fmla="*/ 143 w 289"/>
                  <a:gd name="T7" fmla="*/ 167 h 325"/>
                  <a:gd name="T8" fmla="*/ 135 w 289"/>
                  <a:gd name="T9" fmla="*/ 191 h 325"/>
                  <a:gd name="T10" fmla="*/ 135 w 289"/>
                  <a:gd name="T11" fmla="*/ 191 h 325"/>
                  <a:gd name="T12" fmla="*/ 135 w 289"/>
                  <a:gd name="T13" fmla="*/ 191 h 325"/>
                  <a:gd name="T14" fmla="*/ 135 w 289"/>
                  <a:gd name="T15" fmla="*/ 191 h 325"/>
                  <a:gd name="T16" fmla="*/ 135 w 289"/>
                  <a:gd name="T17" fmla="*/ 191 h 325"/>
                  <a:gd name="T18" fmla="*/ 135 w 289"/>
                  <a:gd name="T19" fmla="*/ 191 h 325"/>
                  <a:gd name="T20" fmla="*/ 135 w 289"/>
                  <a:gd name="T21" fmla="*/ 191 h 325"/>
                  <a:gd name="T22" fmla="*/ 128 w 289"/>
                  <a:gd name="T23" fmla="*/ 167 h 325"/>
                  <a:gd name="T24" fmla="*/ 91 w 289"/>
                  <a:gd name="T25" fmla="*/ 60 h 325"/>
                  <a:gd name="T26" fmla="*/ 0 w 289"/>
                  <a:gd name="T27" fmla="*/ 60 h 325"/>
                  <a:gd name="T28" fmla="*/ 90 w 289"/>
                  <a:gd name="T29" fmla="*/ 325 h 325"/>
                  <a:gd name="T30" fmla="*/ 184 w 289"/>
                  <a:gd name="T31"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9" h="325">
                    <a:moveTo>
                      <a:pt x="184" y="325"/>
                    </a:moveTo>
                    <a:lnTo>
                      <a:pt x="289" y="0"/>
                    </a:lnTo>
                    <a:lnTo>
                      <a:pt x="197" y="0"/>
                    </a:lnTo>
                    <a:lnTo>
                      <a:pt x="143" y="167"/>
                    </a:lnTo>
                    <a:lnTo>
                      <a:pt x="135" y="191"/>
                    </a:lnTo>
                    <a:lnTo>
                      <a:pt x="135" y="191"/>
                    </a:lnTo>
                    <a:lnTo>
                      <a:pt x="135" y="191"/>
                    </a:lnTo>
                    <a:lnTo>
                      <a:pt x="135" y="191"/>
                    </a:lnTo>
                    <a:lnTo>
                      <a:pt x="135" y="191"/>
                    </a:lnTo>
                    <a:lnTo>
                      <a:pt x="135" y="191"/>
                    </a:lnTo>
                    <a:lnTo>
                      <a:pt x="135" y="191"/>
                    </a:lnTo>
                    <a:lnTo>
                      <a:pt x="128" y="167"/>
                    </a:lnTo>
                    <a:lnTo>
                      <a:pt x="91" y="60"/>
                    </a:lnTo>
                    <a:lnTo>
                      <a:pt x="0" y="60"/>
                    </a:lnTo>
                    <a:lnTo>
                      <a:pt x="90" y="325"/>
                    </a:lnTo>
                    <a:lnTo>
                      <a:pt x="184" y="3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nvGrpSpPr>
            <p:cNvPr id="63" name="_VTT_logo_102019_09_orange_on_white" hidden="1">
              <a:extLst>
                <a:ext uri="{FF2B5EF4-FFF2-40B4-BE49-F238E27FC236}">
                  <a16:creationId xmlns:a16="http://schemas.microsoft.com/office/drawing/2014/main" id="{8ECE1C1B-ED77-4372-A155-26754B3D1C7F}"/>
                </a:ext>
              </a:extLst>
            </p:cNvPr>
            <p:cNvGrpSpPr/>
            <p:nvPr/>
          </p:nvGrpSpPr>
          <p:grpSpPr>
            <a:xfrm>
              <a:off x="7909204" y="1770762"/>
              <a:ext cx="971550" cy="655638"/>
              <a:chOff x="379933" y="-15999"/>
              <a:chExt cx="971550" cy="655638"/>
            </a:xfrm>
          </p:grpSpPr>
          <p:sp>
            <p:nvSpPr>
              <p:cNvPr id="64" name="Box">
                <a:extLst>
                  <a:ext uri="{FF2B5EF4-FFF2-40B4-BE49-F238E27FC236}">
                    <a16:creationId xmlns:a16="http://schemas.microsoft.com/office/drawing/2014/main" id="{1CD54C24-EB64-4F6E-824B-CD9D1641A76D}"/>
                  </a:ext>
                </a:extLst>
              </p:cNvPr>
              <p:cNvSpPr>
                <a:spLocks noChangeArrowheads="1"/>
              </p:cNvSpPr>
              <p:nvPr/>
            </p:nvSpPr>
            <p:spPr bwMode="auto">
              <a:xfrm>
                <a:off x="379933" y="-15999"/>
                <a:ext cx="971550" cy="6556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65" name="T2">
                <a:extLst>
                  <a:ext uri="{FF2B5EF4-FFF2-40B4-BE49-F238E27FC236}">
                    <a16:creationId xmlns:a16="http://schemas.microsoft.com/office/drawing/2014/main" id="{53BBF974-B9DF-4F7E-83C9-87DE5A3544CF}"/>
                  </a:ext>
                </a:extLst>
              </p:cNvPr>
              <p:cNvSpPr>
                <a:spLocks/>
              </p:cNvSpPr>
              <p:nvPr/>
            </p:nvSpPr>
            <p:spPr bwMode="auto">
              <a:xfrm>
                <a:off x="1011758" y="168151"/>
                <a:ext cx="176213" cy="258763"/>
              </a:xfrm>
              <a:custGeom>
                <a:avLst/>
                <a:gdLst>
                  <a:gd name="T0" fmla="*/ 157 w 222"/>
                  <a:gd name="T1" fmla="*/ 325 h 325"/>
                  <a:gd name="T2" fmla="*/ 157 w 222"/>
                  <a:gd name="T3" fmla="*/ 78 h 325"/>
                  <a:gd name="T4" fmla="*/ 222 w 222"/>
                  <a:gd name="T5" fmla="*/ 78 h 325"/>
                  <a:gd name="T6" fmla="*/ 222 w 222"/>
                  <a:gd name="T7" fmla="*/ 0 h 325"/>
                  <a:gd name="T8" fmla="*/ 0 w 222"/>
                  <a:gd name="T9" fmla="*/ 0 h 325"/>
                  <a:gd name="T10" fmla="*/ 0 w 222"/>
                  <a:gd name="T11" fmla="*/ 78 h 325"/>
                  <a:gd name="T12" fmla="*/ 66 w 222"/>
                  <a:gd name="T13" fmla="*/ 78 h 325"/>
                  <a:gd name="T14" fmla="*/ 66 w 222"/>
                  <a:gd name="T15" fmla="*/ 325 h 325"/>
                  <a:gd name="T16" fmla="*/ 66 w 222"/>
                  <a:gd name="T17" fmla="*/ 325 h 325"/>
                  <a:gd name="T18" fmla="*/ 157 w 222"/>
                  <a:gd name="T19"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2" h="325">
                    <a:moveTo>
                      <a:pt x="157" y="325"/>
                    </a:moveTo>
                    <a:lnTo>
                      <a:pt x="157" y="78"/>
                    </a:lnTo>
                    <a:lnTo>
                      <a:pt x="222" y="78"/>
                    </a:lnTo>
                    <a:lnTo>
                      <a:pt x="222" y="0"/>
                    </a:lnTo>
                    <a:lnTo>
                      <a:pt x="0" y="0"/>
                    </a:lnTo>
                    <a:lnTo>
                      <a:pt x="0" y="78"/>
                    </a:lnTo>
                    <a:lnTo>
                      <a:pt x="66" y="78"/>
                    </a:lnTo>
                    <a:lnTo>
                      <a:pt x="66" y="325"/>
                    </a:lnTo>
                    <a:lnTo>
                      <a:pt x="66" y="325"/>
                    </a:lnTo>
                    <a:lnTo>
                      <a:pt x="157" y="325"/>
                    </a:lnTo>
                    <a:close/>
                  </a:path>
                </a:pathLst>
              </a:custGeom>
              <a:solidFill>
                <a:srgbClr val="F06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66" name="T1">
                <a:extLst>
                  <a:ext uri="{FF2B5EF4-FFF2-40B4-BE49-F238E27FC236}">
                    <a16:creationId xmlns:a16="http://schemas.microsoft.com/office/drawing/2014/main" id="{2F8B1C10-9D8A-4A4E-83DF-89B91A389C92}"/>
                  </a:ext>
                </a:extLst>
              </p:cNvPr>
              <p:cNvSpPr>
                <a:spLocks/>
              </p:cNvSpPr>
              <p:nvPr/>
            </p:nvSpPr>
            <p:spPr bwMode="auto">
              <a:xfrm>
                <a:off x="799033" y="168151"/>
                <a:ext cx="193675" cy="258763"/>
              </a:xfrm>
              <a:custGeom>
                <a:avLst/>
                <a:gdLst>
                  <a:gd name="T0" fmla="*/ 88 w 244"/>
                  <a:gd name="T1" fmla="*/ 78 h 325"/>
                  <a:gd name="T2" fmla="*/ 88 w 244"/>
                  <a:gd name="T3" fmla="*/ 325 h 325"/>
                  <a:gd name="T4" fmla="*/ 179 w 244"/>
                  <a:gd name="T5" fmla="*/ 325 h 325"/>
                  <a:gd name="T6" fmla="*/ 179 w 244"/>
                  <a:gd name="T7" fmla="*/ 78 h 325"/>
                  <a:gd name="T8" fmla="*/ 244 w 244"/>
                  <a:gd name="T9" fmla="*/ 78 h 325"/>
                  <a:gd name="T10" fmla="*/ 244 w 244"/>
                  <a:gd name="T11" fmla="*/ 0 h 325"/>
                  <a:gd name="T12" fmla="*/ 25 w 244"/>
                  <a:gd name="T13" fmla="*/ 0 h 325"/>
                  <a:gd name="T14" fmla="*/ 0 w 244"/>
                  <a:gd name="T15" fmla="*/ 78 h 325"/>
                  <a:gd name="T16" fmla="*/ 88 w 244"/>
                  <a:gd name="T17" fmla="*/ 78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4" h="325">
                    <a:moveTo>
                      <a:pt x="88" y="78"/>
                    </a:moveTo>
                    <a:lnTo>
                      <a:pt x="88" y="325"/>
                    </a:lnTo>
                    <a:lnTo>
                      <a:pt x="179" y="325"/>
                    </a:lnTo>
                    <a:lnTo>
                      <a:pt x="179" y="78"/>
                    </a:lnTo>
                    <a:lnTo>
                      <a:pt x="244" y="78"/>
                    </a:lnTo>
                    <a:lnTo>
                      <a:pt x="244" y="0"/>
                    </a:lnTo>
                    <a:lnTo>
                      <a:pt x="25" y="0"/>
                    </a:lnTo>
                    <a:lnTo>
                      <a:pt x="0" y="78"/>
                    </a:lnTo>
                    <a:lnTo>
                      <a:pt x="88" y="78"/>
                    </a:lnTo>
                    <a:close/>
                  </a:path>
                </a:pathLst>
              </a:custGeom>
              <a:solidFill>
                <a:srgbClr val="F06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67" name="V">
                <a:extLst>
                  <a:ext uri="{FF2B5EF4-FFF2-40B4-BE49-F238E27FC236}">
                    <a16:creationId xmlns:a16="http://schemas.microsoft.com/office/drawing/2014/main" id="{167B5B69-862A-4C52-8F79-591395767C8C}"/>
                  </a:ext>
                </a:extLst>
              </p:cNvPr>
              <p:cNvSpPr>
                <a:spLocks/>
              </p:cNvSpPr>
              <p:nvPr/>
            </p:nvSpPr>
            <p:spPr bwMode="auto">
              <a:xfrm>
                <a:off x="567258" y="168151"/>
                <a:ext cx="230188" cy="258763"/>
              </a:xfrm>
              <a:custGeom>
                <a:avLst/>
                <a:gdLst>
                  <a:gd name="T0" fmla="*/ 184 w 289"/>
                  <a:gd name="T1" fmla="*/ 325 h 325"/>
                  <a:gd name="T2" fmla="*/ 289 w 289"/>
                  <a:gd name="T3" fmla="*/ 0 h 325"/>
                  <a:gd name="T4" fmla="*/ 197 w 289"/>
                  <a:gd name="T5" fmla="*/ 0 h 325"/>
                  <a:gd name="T6" fmla="*/ 143 w 289"/>
                  <a:gd name="T7" fmla="*/ 167 h 325"/>
                  <a:gd name="T8" fmla="*/ 135 w 289"/>
                  <a:gd name="T9" fmla="*/ 191 h 325"/>
                  <a:gd name="T10" fmla="*/ 135 w 289"/>
                  <a:gd name="T11" fmla="*/ 191 h 325"/>
                  <a:gd name="T12" fmla="*/ 135 w 289"/>
                  <a:gd name="T13" fmla="*/ 191 h 325"/>
                  <a:gd name="T14" fmla="*/ 135 w 289"/>
                  <a:gd name="T15" fmla="*/ 191 h 325"/>
                  <a:gd name="T16" fmla="*/ 135 w 289"/>
                  <a:gd name="T17" fmla="*/ 191 h 325"/>
                  <a:gd name="T18" fmla="*/ 135 w 289"/>
                  <a:gd name="T19" fmla="*/ 191 h 325"/>
                  <a:gd name="T20" fmla="*/ 135 w 289"/>
                  <a:gd name="T21" fmla="*/ 191 h 325"/>
                  <a:gd name="T22" fmla="*/ 128 w 289"/>
                  <a:gd name="T23" fmla="*/ 167 h 325"/>
                  <a:gd name="T24" fmla="*/ 91 w 289"/>
                  <a:gd name="T25" fmla="*/ 60 h 325"/>
                  <a:gd name="T26" fmla="*/ 0 w 289"/>
                  <a:gd name="T27" fmla="*/ 60 h 325"/>
                  <a:gd name="T28" fmla="*/ 90 w 289"/>
                  <a:gd name="T29" fmla="*/ 325 h 325"/>
                  <a:gd name="T30" fmla="*/ 184 w 289"/>
                  <a:gd name="T31"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9" h="325">
                    <a:moveTo>
                      <a:pt x="184" y="325"/>
                    </a:moveTo>
                    <a:lnTo>
                      <a:pt x="289" y="0"/>
                    </a:lnTo>
                    <a:lnTo>
                      <a:pt x="197" y="0"/>
                    </a:lnTo>
                    <a:lnTo>
                      <a:pt x="143" y="167"/>
                    </a:lnTo>
                    <a:lnTo>
                      <a:pt x="135" y="191"/>
                    </a:lnTo>
                    <a:lnTo>
                      <a:pt x="135" y="191"/>
                    </a:lnTo>
                    <a:lnTo>
                      <a:pt x="135" y="191"/>
                    </a:lnTo>
                    <a:lnTo>
                      <a:pt x="135" y="191"/>
                    </a:lnTo>
                    <a:lnTo>
                      <a:pt x="135" y="191"/>
                    </a:lnTo>
                    <a:lnTo>
                      <a:pt x="135" y="191"/>
                    </a:lnTo>
                    <a:lnTo>
                      <a:pt x="135" y="191"/>
                    </a:lnTo>
                    <a:lnTo>
                      <a:pt x="128" y="167"/>
                    </a:lnTo>
                    <a:lnTo>
                      <a:pt x="91" y="60"/>
                    </a:lnTo>
                    <a:lnTo>
                      <a:pt x="0" y="60"/>
                    </a:lnTo>
                    <a:lnTo>
                      <a:pt x="90" y="325"/>
                    </a:lnTo>
                    <a:lnTo>
                      <a:pt x="184" y="325"/>
                    </a:lnTo>
                    <a:close/>
                  </a:path>
                </a:pathLst>
              </a:custGeom>
              <a:solidFill>
                <a:srgbClr val="F06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pic>
        <p:nvPicPr>
          <p:cNvPr id="4" name="Picture 3" descr="A picture containing plane, airplane, row, building&#10;&#10;Description automatically generated">
            <a:extLst>
              <a:ext uri="{FF2B5EF4-FFF2-40B4-BE49-F238E27FC236}">
                <a16:creationId xmlns:a16="http://schemas.microsoft.com/office/drawing/2014/main" id="{413585A3-0F54-4273-936B-D3D6C4D09632}"/>
              </a:ext>
            </a:extLst>
          </p:cNvPr>
          <p:cNvPicPr>
            <a:picLocks noChangeAspect="1"/>
          </p:cNvPicPr>
          <p:nvPr/>
        </p:nvPicPr>
        <p:blipFill rotWithShape="1">
          <a:blip r:embed="rId2"/>
          <a:srcRect r="49972"/>
          <a:stretch/>
        </p:blipFill>
        <p:spPr>
          <a:xfrm>
            <a:off x="0" y="0"/>
            <a:ext cx="6096000" cy="6858000"/>
          </a:xfrm>
          <a:prstGeom prst="rect">
            <a:avLst/>
          </a:prstGeom>
        </p:spPr>
      </p:pic>
    </p:spTree>
    <p:extLst>
      <p:ext uri="{BB962C8B-B14F-4D97-AF65-F5344CB8AC3E}">
        <p14:creationId xmlns:p14="http://schemas.microsoft.com/office/powerpoint/2010/main" val="1295893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VTT 2020 Section Leaves 3b">
    <p:bg>
      <p:bgPr>
        <a:solidFill>
          <a:srgbClr val="F06E00"/>
        </a:solidFill>
        <a:effectLst/>
      </p:bgPr>
    </p:bg>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860AE5DB-41BA-4326-88BF-5DEF464DAD5F}"/>
              </a:ext>
            </a:extLst>
          </p:cNvPr>
          <p:cNvSpPr>
            <a:spLocks noGrp="1"/>
          </p:cNvSpPr>
          <p:nvPr>
            <p:ph type="title"/>
          </p:nvPr>
        </p:nvSpPr>
        <p:spPr/>
        <p:txBody>
          <a:bodyPr/>
          <a:lstStyle/>
          <a:p>
            <a:r>
              <a:rPr lang="en-GB" noProof="0"/>
              <a:t>Click to edit Master title style</a:t>
            </a:r>
          </a:p>
        </p:txBody>
      </p:sp>
      <p:sp>
        <p:nvSpPr>
          <p:cNvPr id="2" name="Date Placeholder 1">
            <a:extLst>
              <a:ext uri="{FF2B5EF4-FFF2-40B4-BE49-F238E27FC236}">
                <a16:creationId xmlns:a16="http://schemas.microsoft.com/office/drawing/2014/main" id="{09E6E897-10B2-47C3-AE2E-A5A1B3295338}"/>
              </a:ext>
            </a:extLst>
          </p:cNvPr>
          <p:cNvSpPr>
            <a:spLocks noGrp="1"/>
          </p:cNvSpPr>
          <p:nvPr>
            <p:ph type="dt" sz="half" idx="10"/>
          </p:nvPr>
        </p:nvSpPr>
        <p:spPr/>
        <p:txBody>
          <a:bodyPr/>
          <a:lstStyle/>
          <a:p>
            <a:fld id="{0EA0A988-89E3-4116-83FA-83972D4B33DD}" type="datetime1">
              <a:rPr lang="en-GB" smtClean="0"/>
              <a:t>08/10/2025</a:t>
            </a:fld>
            <a:endParaRPr lang="en-GB"/>
          </a:p>
        </p:txBody>
      </p:sp>
      <p:sp>
        <p:nvSpPr>
          <p:cNvPr id="3" name="Footer Placeholder 2">
            <a:extLst>
              <a:ext uri="{FF2B5EF4-FFF2-40B4-BE49-F238E27FC236}">
                <a16:creationId xmlns:a16="http://schemas.microsoft.com/office/drawing/2014/main" id="{A082C5B9-1AF8-4648-B038-8D48878F5B29}"/>
              </a:ext>
            </a:extLst>
          </p:cNvPr>
          <p:cNvSpPr>
            <a:spLocks noGrp="1"/>
          </p:cNvSpPr>
          <p:nvPr>
            <p:ph type="ftr" sz="quarter" idx="11"/>
          </p:nvPr>
        </p:nvSpPr>
        <p:spPr/>
        <p:txBody>
          <a:bodyPr/>
          <a:lstStyle/>
          <a:p>
            <a:r>
              <a:rPr lang="en-GB"/>
              <a:t>VTT – beyond the obvious</a:t>
            </a:r>
          </a:p>
        </p:txBody>
      </p:sp>
      <p:sp>
        <p:nvSpPr>
          <p:cNvPr id="4" name="Slide Number Placeholder 3">
            <a:extLst>
              <a:ext uri="{FF2B5EF4-FFF2-40B4-BE49-F238E27FC236}">
                <a16:creationId xmlns:a16="http://schemas.microsoft.com/office/drawing/2014/main" id="{6EAA2AFE-FF66-4EC9-B378-EB3A3FF6DBA1}"/>
              </a:ext>
            </a:extLst>
          </p:cNvPr>
          <p:cNvSpPr>
            <a:spLocks noGrp="1"/>
          </p:cNvSpPr>
          <p:nvPr>
            <p:ph type="sldNum" sz="quarter" idx="12"/>
          </p:nvPr>
        </p:nvSpPr>
        <p:spPr/>
        <p:txBody>
          <a:bodyPr/>
          <a:lstStyle/>
          <a:p>
            <a:fld id="{B89A5CCE-AC13-A746-9A72-5D19050CC0B7}" type="slidenum">
              <a:rPr lang="en-GB" smtClean="0"/>
              <a:pPr/>
              <a:t>‹#›</a:t>
            </a:fld>
            <a:endParaRPr lang="en-GB"/>
          </a:p>
        </p:txBody>
      </p:sp>
      <p:grpSp>
        <p:nvGrpSpPr>
          <p:cNvPr id="53" name="VTT_LogoStack_v3_16092019 pienempi koko">
            <a:extLst>
              <a:ext uri="{FF2B5EF4-FFF2-40B4-BE49-F238E27FC236}">
                <a16:creationId xmlns:a16="http://schemas.microsoft.com/office/drawing/2014/main" id="{ED7888B1-60D2-4B6C-A377-6B2694358345}"/>
              </a:ext>
            </a:extLst>
          </p:cNvPr>
          <p:cNvGrpSpPr/>
          <p:nvPr/>
        </p:nvGrpSpPr>
        <p:grpSpPr>
          <a:xfrm>
            <a:off x="10724687" y="1"/>
            <a:ext cx="1159391" cy="782400"/>
            <a:chOff x="7909204" y="1770762"/>
            <a:chExt cx="971550" cy="655638"/>
          </a:xfrm>
        </p:grpSpPr>
        <p:grpSp>
          <p:nvGrpSpPr>
            <p:cNvPr id="55" name="_VTT_logo_102019_01_white_on_orange" hidden="1">
              <a:extLst>
                <a:ext uri="{FF2B5EF4-FFF2-40B4-BE49-F238E27FC236}">
                  <a16:creationId xmlns:a16="http://schemas.microsoft.com/office/drawing/2014/main" id="{3482FFF5-3095-4C6C-B772-7F1366E8AF1C}"/>
                </a:ext>
              </a:extLst>
            </p:cNvPr>
            <p:cNvGrpSpPr/>
            <p:nvPr/>
          </p:nvGrpSpPr>
          <p:grpSpPr>
            <a:xfrm>
              <a:off x="7909204" y="1770762"/>
              <a:ext cx="971550" cy="655638"/>
              <a:chOff x="379933" y="-15999"/>
              <a:chExt cx="971550" cy="655638"/>
            </a:xfrm>
          </p:grpSpPr>
          <p:sp>
            <p:nvSpPr>
              <p:cNvPr id="96" name="Box">
                <a:extLst>
                  <a:ext uri="{FF2B5EF4-FFF2-40B4-BE49-F238E27FC236}">
                    <a16:creationId xmlns:a16="http://schemas.microsoft.com/office/drawing/2014/main" id="{F0F5A364-CC0F-495E-B73C-F22AFDC889E8}"/>
                  </a:ext>
                </a:extLst>
              </p:cNvPr>
              <p:cNvSpPr>
                <a:spLocks noChangeArrowheads="1"/>
              </p:cNvSpPr>
              <p:nvPr/>
            </p:nvSpPr>
            <p:spPr bwMode="auto">
              <a:xfrm>
                <a:off x="379933" y="-15999"/>
                <a:ext cx="971550" cy="655638"/>
              </a:xfrm>
              <a:prstGeom prst="rect">
                <a:avLst/>
              </a:prstGeom>
              <a:solidFill>
                <a:srgbClr val="F06E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97" name="T2">
                <a:extLst>
                  <a:ext uri="{FF2B5EF4-FFF2-40B4-BE49-F238E27FC236}">
                    <a16:creationId xmlns:a16="http://schemas.microsoft.com/office/drawing/2014/main" id="{A74AF3A3-4528-4C6A-96CB-28F4844802C1}"/>
                  </a:ext>
                </a:extLst>
              </p:cNvPr>
              <p:cNvSpPr>
                <a:spLocks/>
              </p:cNvSpPr>
              <p:nvPr/>
            </p:nvSpPr>
            <p:spPr bwMode="auto">
              <a:xfrm>
                <a:off x="1011758" y="168151"/>
                <a:ext cx="176213" cy="258763"/>
              </a:xfrm>
              <a:custGeom>
                <a:avLst/>
                <a:gdLst>
                  <a:gd name="T0" fmla="*/ 157 w 222"/>
                  <a:gd name="T1" fmla="*/ 325 h 325"/>
                  <a:gd name="T2" fmla="*/ 157 w 222"/>
                  <a:gd name="T3" fmla="*/ 78 h 325"/>
                  <a:gd name="T4" fmla="*/ 222 w 222"/>
                  <a:gd name="T5" fmla="*/ 78 h 325"/>
                  <a:gd name="T6" fmla="*/ 222 w 222"/>
                  <a:gd name="T7" fmla="*/ 0 h 325"/>
                  <a:gd name="T8" fmla="*/ 0 w 222"/>
                  <a:gd name="T9" fmla="*/ 0 h 325"/>
                  <a:gd name="T10" fmla="*/ 0 w 222"/>
                  <a:gd name="T11" fmla="*/ 78 h 325"/>
                  <a:gd name="T12" fmla="*/ 66 w 222"/>
                  <a:gd name="T13" fmla="*/ 78 h 325"/>
                  <a:gd name="T14" fmla="*/ 66 w 222"/>
                  <a:gd name="T15" fmla="*/ 325 h 325"/>
                  <a:gd name="T16" fmla="*/ 66 w 222"/>
                  <a:gd name="T17" fmla="*/ 325 h 325"/>
                  <a:gd name="T18" fmla="*/ 157 w 222"/>
                  <a:gd name="T19"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2" h="325">
                    <a:moveTo>
                      <a:pt x="157" y="325"/>
                    </a:moveTo>
                    <a:lnTo>
                      <a:pt x="157" y="78"/>
                    </a:lnTo>
                    <a:lnTo>
                      <a:pt x="222" y="78"/>
                    </a:lnTo>
                    <a:lnTo>
                      <a:pt x="222" y="0"/>
                    </a:lnTo>
                    <a:lnTo>
                      <a:pt x="0" y="0"/>
                    </a:lnTo>
                    <a:lnTo>
                      <a:pt x="0" y="78"/>
                    </a:lnTo>
                    <a:lnTo>
                      <a:pt x="66" y="78"/>
                    </a:lnTo>
                    <a:lnTo>
                      <a:pt x="66" y="325"/>
                    </a:lnTo>
                    <a:lnTo>
                      <a:pt x="66" y="325"/>
                    </a:lnTo>
                    <a:lnTo>
                      <a:pt x="157" y="3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98" name="T1">
                <a:extLst>
                  <a:ext uri="{FF2B5EF4-FFF2-40B4-BE49-F238E27FC236}">
                    <a16:creationId xmlns:a16="http://schemas.microsoft.com/office/drawing/2014/main" id="{2FF7F8C1-C4B0-4CB1-BE33-552ED2280051}"/>
                  </a:ext>
                </a:extLst>
              </p:cNvPr>
              <p:cNvSpPr>
                <a:spLocks/>
              </p:cNvSpPr>
              <p:nvPr/>
            </p:nvSpPr>
            <p:spPr bwMode="auto">
              <a:xfrm>
                <a:off x="799033" y="168151"/>
                <a:ext cx="193675" cy="258763"/>
              </a:xfrm>
              <a:custGeom>
                <a:avLst/>
                <a:gdLst>
                  <a:gd name="T0" fmla="*/ 88 w 244"/>
                  <a:gd name="T1" fmla="*/ 78 h 325"/>
                  <a:gd name="T2" fmla="*/ 88 w 244"/>
                  <a:gd name="T3" fmla="*/ 325 h 325"/>
                  <a:gd name="T4" fmla="*/ 179 w 244"/>
                  <a:gd name="T5" fmla="*/ 325 h 325"/>
                  <a:gd name="T6" fmla="*/ 179 w 244"/>
                  <a:gd name="T7" fmla="*/ 78 h 325"/>
                  <a:gd name="T8" fmla="*/ 244 w 244"/>
                  <a:gd name="T9" fmla="*/ 78 h 325"/>
                  <a:gd name="T10" fmla="*/ 244 w 244"/>
                  <a:gd name="T11" fmla="*/ 0 h 325"/>
                  <a:gd name="T12" fmla="*/ 25 w 244"/>
                  <a:gd name="T13" fmla="*/ 0 h 325"/>
                  <a:gd name="T14" fmla="*/ 0 w 244"/>
                  <a:gd name="T15" fmla="*/ 78 h 325"/>
                  <a:gd name="T16" fmla="*/ 88 w 244"/>
                  <a:gd name="T17" fmla="*/ 78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4" h="325">
                    <a:moveTo>
                      <a:pt x="88" y="78"/>
                    </a:moveTo>
                    <a:lnTo>
                      <a:pt x="88" y="325"/>
                    </a:lnTo>
                    <a:lnTo>
                      <a:pt x="179" y="325"/>
                    </a:lnTo>
                    <a:lnTo>
                      <a:pt x="179" y="78"/>
                    </a:lnTo>
                    <a:lnTo>
                      <a:pt x="244" y="78"/>
                    </a:lnTo>
                    <a:lnTo>
                      <a:pt x="244" y="0"/>
                    </a:lnTo>
                    <a:lnTo>
                      <a:pt x="25" y="0"/>
                    </a:lnTo>
                    <a:lnTo>
                      <a:pt x="0" y="78"/>
                    </a:lnTo>
                    <a:lnTo>
                      <a:pt x="88" y="7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99" name="V">
                <a:extLst>
                  <a:ext uri="{FF2B5EF4-FFF2-40B4-BE49-F238E27FC236}">
                    <a16:creationId xmlns:a16="http://schemas.microsoft.com/office/drawing/2014/main" id="{887FF275-6F61-4FEC-B5C0-887C88DF42D2}"/>
                  </a:ext>
                </a:extLst>
              </p:cNvPr>
              <p:cNvSpPr>
                <a:spLocks/>
              </p:cNvSpPr>
              <p:nvPr/>
            </p:nvSpPr>
            <p:spPr bwMode="auto">
              <a:xfrm>
                <a:off x="567258" y="168151"/>
                <a:ext cx="230188" cy="258763"/>
              </a:xfrm>
              <a:custGeom>
                <a:avLst/>
                <a:gdLst>
                  <a:gd name="T0" fmla="*/ 184 w 289"/>
                  <a:gd name="T1" fmla="*/ 325 h 325"/>
                  <a:gd name="T2" fmla="*/ 289 w 289"/>
                  <a:gd name="T3" fmla="*/ 0 h 325"/>
                  <a:gd name="T4" fmla="*/ 197 w 289"/>
                  <a:gd name="T5" fmla="*/ 0 h 325"/>
                  <a:gd name="T6" fmla="*/ 143 w 289"/>
                  <a:gd name="T7" fmla="*/ 167 h 325"/>
                  <a:gd name="T8" fmla="*/ 135 w 289"/>
                  <a:gd name="T9" fmla="*/ 191 h 325"/>
                  <a:gd name="T10" fmla="*/ 135 w 289"/>
                  <a:gd name="T11" fmla="*/ 191 h 325"/>
                  <a:gd name="T12" fmla="*/ 135 w 289"/>
                  <a:gd name="T13" fmla="*/ 191 h 325"/>
                  <a:gd name="T14" fmla="*/ 135 w 289"/>
                  <a:gd name="T15" fmla="*/ 191 h 325"/>
                  <a:gd name="T16" fmla="*/ 135 w 289"/>
                  <a:gd name="T17" fmla="*/ 191 h 325"/>
                  <a:gd name="T18" fmla="*/ 135 w 289"/>
                  <a:gd name="T19" fmla="*/ 191 h 325"/>
                  <a:gd name="T20" fmla="*/ 135 w 289"/>
                  <a:gd name="T21" fmla="*/ 191 h 325"/>
                  <a:gd name="T22" fmla="*/ 128 w 289"/>
                  <a:gd name="T23" fmla="*/ 167 h 325"/>
                  <a:gd name="T24" fmla="*/ 91 w 289"/>
                  <a:gd name="T25" fmla="*/ 60 h 325"/>
                  <a:gd name="T26" fmla="*/ 0 w 289"/>
                  <a:gd name="T27" fmla="*/ 60 h 325"/>
                  <a:gd name="T28" fmla="*/ 90 w 289"/>
                  <a:gd name="T29" fmla="*/ 325 h 325"/>
                  <a:gd name="T30" fmla="*/ 184 w 289"/>
                  <a:gd name="T31"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9" h="325">
                    <a:moveTo>
                      <a:pt x="184" y="325"/>
                    </a:moveTo>
                    <a:lnTo>
                      <a:pt x="289" y="0"/>
                    </a:lnTo>
                    <a:lnTo>
                      <a:pt x="197" y="0"/>
                    </a:lnTo>
                    <a:lnTo>
                      <a:pt x="143" y="167"/>
                    </a:lnTo>
                    <a:lnTo>
                      <a:pt x="135" y="191"/>
                    </a:lnTo>
                    <a:lnTo>
                      <a:pt x="135" y="191"/>
                    </a:lnTo>
                    <a:lnTo>
                      <a:pt x="135" y="191"/>
                    </a:lnTo>
                    <a:lnTo>
                      <a:pt x="135" y="191"/>
                    </a:lnTo>
                    <a:lnTo>
                      <a:pt x="135" y="191"/>
                    </a:lnTo>
                    <a:lnTo>
                      <a:pt x="135" y="191"/>
                    </a:lnTo>
                    <a:lnTo>
                      <a:pt x="135" y="191"/>
                    </a:lnTo>
                    <a:lnTo>
                      <a:pt x="128" y="167"/>
                    </a:lnTo>
                    <a:lnTo>
                      <a:pt x="91" y="60"/>
                    </a:lnTo>
                    <a:lnTo>
                      <a:pt x="0" y="60"/>
                    </a:lnTo>
                    <a:lnTo>
                      <a:pt x="90" y="325"/>
                    </a:lnTo>
                    <a:lnTo>
                      <a:pt x="184" y="3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nvGrpSpPr>
            <p:cNvPr id="56" name="_VTT_logo_102019_02_white_on_black" hidden="1">
              <a:extLst>
                <a:ext uri="{FF2B5EF4-FFF2-40B4-BE49-F238E27FC236}">
                  <a16:creationId xmlns:a16="http://schemas.microsoft.com/office/drawing/2014/main" id="{40ADE357-4DE8-41CB-89FF-D9ADA2CC4C82}"/>
                </a:ext>
              </a:extLst>
            </p:cNvPr>
            <p:cNvGrpSpPr/>
            <p:nvPr/>
          </p:nvGrpSpPr>
          <p:grpSpPr>
            <a:xfrm>
              <a:off x="7909204" y="1770762"/>
              <a:ext cx="971550" cy="655638"/>
              <a:chOff x="379933" y="-15999"/>
              <a:chExt cx="971550" cy="655638"/>
            </a:xfrm>
          </p:grpSpPr>
          <p:sp>
            <p:nvSpPr>
              <p:cNvPr id="92" name="Box">
                <a:extLst>
                  <a:ext uri="{FF2B5EF4-FFF2-40B4-BE49-F238E27FC236}">
                    <a16:creationId xmlns:a16="http://schemas.microsoft.com/office/drawing/2014/main" id="{5CF0DF42-24B4-42D9-90D1-8D48728654B7}"/>
                  </a:ext>
                </a:extLst>
              </p:cNvPr>
              <p:cNvSpPr>
                <a:spLocks noChangeArrowheads="1"/>
              </p:cNvSpPr>
              <p:nvPr/>
            </p:nvSpPr>
            <p:spPr bwMode="auto">
              <a:xfrm>
                <a:off x="379933" y="-15999"/>
                <a:ext cx="971550" cy="65563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93" name="T2">
                <a:extLst>
                  <a:ext uri="{FF2B5EF4-FFF2-40B4-BE49-F238E27FC236}">
                    <a16:creationId xmlns:a16="http://schemas.microsoft.com/office/drawing/2014/main" id="{1C74A558-D393-4A28-9520-659ECD1534AC}"/>
                  </a:ext>
                </a:extLst>
              </p:cNvPr>
              <p:cNvSpPr>
                <a:spLocks/>
              </p:cNvSpPr>
              <p:nvPr/>
            </p:nvSpPr>
            <p:spPr bwMode="auto">
              <a:xfrm>
                <a:off x="1011758" y="168151"/>
                <a:ext cx="176213" cy="258763"/>
              </a:xfrm>
              <a:custGeom>
                <a:avLst/>
                <a:gdLst>
                  <a:gd name="T0" fmla="*/ 157 w 222"/>
                  <a:gd name="T1" fmla="*/ 325 h 325"/>
                  <a:gd name="T2" fmla="*/ 157 w 222"/>
                  <a:gd name="T3" fmla="*/ 78 h 325"/>
                  <a:gd name="T4" fmla="*/ 222 w 222"/>
                  <a:gd name="T5" fmla="*/ 78 h 325"/>
                  <a:gd name="T6" fmla="*/ 222 w 222"/>
                  <a:gd name="T7" fmla="*/ 0 h 325"/>
                  <a:gd name="T8" fmla="*/ 0 w 222"/>
                  <a:gd name="T9" fmla="*/ 0 h 325"/>
                  <a:gd name="T10" fmla="*/ 0 w 222"/>
                  <a:gd name="T11" fmla="*/ 78 h 325"/>
                  <a:gd name="T12" fmla="*/ 66 w 222"/>
                  <a:gd name="T13" fmla="*/ 78 h 325"/>
                  <a:gd name="T14" fmla="*/ 66 w 222"/>
                  <a:gd name="T15" fmla="*/ 325 h 325"/>
                  <a:gd name="T16" fmla="*/ 66 w 222"/>
                  <a:gd name="T17" fmla="*/ 325 h 325"/>
                  <a:gd name="T18" fmla="*/ 157 w 222"/>
                  <a:gd name="T19"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2" h="325">
                    <a:moveTo>
                      <a:pt x="157" y="325"/>
                    </a:moveTo>
                    <a:lnTo>
                      <a:pt x="157" y="78"/>
                    </a:lnTo>
                    <a:lnTo>
                      <a:pt x="222" y="78"/>
                    </a:lnTo>
                    <a:lnTo>
                      <a:pt x="222" y="0"/>
                    </a:lnTo>
                    <a:lnTo>
                      <a:pt x="0" y="0"/>
                    </a:lnTo>
                    <a:lnTo>
                      <a:pt x="0" y="78"/>
                    </a:lnTo>
                    <a:lnTo>
                      <a:pt x="66" y="78"/>
                    </a:lnTo>
                    <a:lnTo>
                      <a:pt x="66" y="325"/>
                    </a:lnTo>
                    <a:lnTo>
                      <a:pt x="66" y="325"/>
                    </a:lnTo>
                    <a:lnTo>
                      <a:pt x="157" y="3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94" name="T1">
                <a:extLst>
                  <a:ext uri="{FF2B5EF4-FFF2-40B4-BE49-F238E27FC236}">
                    <a16:creationId xmlns:a16="http://schemas.microsoft.com/office/drawing/2014/main" id="{865466FF-82D6-4320-A0E4-5920450F18F3}"/>
                  </a:ext>
                </a:extLst>
              </p:cNvPr>
              <p:cNvSpPr>
                <a:spLocks/>
              </p:cNvSpPr>
              <p:nvPr/>
            </p:nvSpPr>
            <p:spPr bwMode="auto">
              <a:xfrm>
                <a:off x="799033" y="168151"/>
                <a:ext cx="193675" cy="258763"/>
              </a:xfrm>
              <a:custGeom>
                <a:avLst/>
                <a:gdLst>
                  <a:gd name="T0" fmla="*/ 88 w 244"/>
                  <a:gd name="T1" fmla="*/ 78 h 325"/>
                  <a:gd name="T2" fmla="*/ 88 w 244"/>
                  <a:gd name="T3" fmla="*/ 325 h 325"/>
                  <a:gd name="T4" fmla="*/ 179 w 244"/>
                  <a:gd name="T5" fmla="*/ 325 h 325"/>
                  <a:gd name="T6" fmla="*/ 179 w 244"/>
                  <a:gd name="T7" fmla="*/ 78 h 325"/>
                  <a:gd name="T8" fmla="*/ 244 w 244"/>
                  <a:gd name="T9" fmla="*/ 78 h 325"/>
                  <a:gd name="T10" fmla="*/ 244 w 244"/>
                  <a:gd name="T11" fmla="*/ 0 h 325"/>
                  <a:gd name="T12" fmla="*/ 25 w 244"/>
                  <a:gd name="T13" fmla="*/ 0 h 325"/>
                  <a:gd name="T14" fmla="*/ 0 w 244"/>
                  <a:gd name="T15" fmla="*/ 78 h 325"/>
                  <a:gd name="T16" fmla="*/ 88 w 244"/>
                  <a:gd name="T17" fmla="*/ 78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4" h="325">
                    <a:moveTo>
                      <a:pt x="88" y="78"/>
                    </a:moveTo>
                    <a:lnTo>
                      <a:pt x="88" y="325"/>
                    </a:lnTo>
                    <a:lnTo>
                      <a:pt x="179" y="325"/>
                    </a:lnTo>
                    <a:lnTo>
                      <a:pt x="179" y="78"/>
                    </a:lnTo>
                    <a:lnTo>
                      <a:pt x="244" y="78"/>
                    </a:lnTo>
                    <a:lnTo>
                      <a:pt x="244" y="0"/>
                    </a:lnTo>
                    <a:lnTo>
                      <a:pt x="25" y="0"/>
                    </a:lnTo>
                    <a:lnTo>
                      <a:pt x="0" y="78"/>
                    </a:lnTo>
                    <a:lnTo>
                      <a:pt x="88" y="7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95" name="V">
                <a:extLst>
                  <a:ext uri="{FF2B5EF4-FFF2-40B4-BE49-F238E27FC236}">
                    <a16:creationId xmlns:a16="http://schemas.microsoft.com/office/drawing/2014/main" id="{6DEF9BF1-8FBA-4EBA-A642-74FBF51481BA}"/>
                  </a:ext>
                </a:extLst>
              </p:cNvPr>
              <p:cNvSpPr>
                <a:spLocks/>
              </p:cNvSpPr>
              <p:nvPr/>
            </p:nvSpPr>
            <p:spPr bwMode="auto">
              <a:xfrm>
                <a:off x="567258" y="168151"/>
                <a:ext cx="230188" cy="258763"/>
              </a:xfrm>
              <a:custGeom>
                <a:avLst/>
                <a:gdLst>
                  <a:gd name="T0" fmla="*/ 184 w 289"/>
                  <a:gd name="T1" fmla="*/ 325 h 325"/>
                  <a:gd name="T2" fmla="*/ 289 w 289"/>
                  <a:gd name="T3" fmla="*/ 0 h 325"/>
                  <a:gd name="T4" fmla="*/ 197 w 289"/>
                  <a:gd name="T5" fmla="*/ 0 h 325"/>
                  <a:gd name="T6" fmla="*/ 143 w 289"/>
                  <a:gd name="T7" fmla="*/ 167 h 325"/>
                  <a:gd name="T8" fmla="*/ 135 w 289"/>
                  <a:gd name="T9" fmla="*/ 191 h 325"/>
                  <a:gd name="T10" fmla="*/ 135 w 289"/>
                  <a:gd name="T11" fmla="*/ 191 h 325"/>
                  <a:gd name="T12" fmla="*/ 135 w 289"/>
                  <a:gd name="T13" fmla="*/ 191 h 325"/>
                  <a:gd name="T14" fmla="*/ 135 w 289"/>
                  <a:gd name="T15" fmla="*/ 191 h 325"/>
                  <a:gd name="T16" fmla="*/ 135 w 289"/>
                  <a:gd name="T17" fmla="*/ 191 h 325"/>
                  <a:gd name="T18" fmla="*/ 135 w 289"/>
                  <a:gd name="T19" fmla="*/ 191 h 325"/>
                  <a:gd name="T20" fmla="*/ 135 w 289"/>
                  <a:gd name="T21" fmla="*/ 191 h 325"/>
                  <a:gd name="T22" fmla="*/ 128 w 289"/>
                  <a:gd name="T23" fmla="*/ 167 h 325"/>
                  <a:gd name="T24" fmla="*/ 91 w 289"/>
                  <a:gd name="T25" fmla="*/ 60 h 325"/>
                  <a:gd name="T26" fmla="*/ 0 w 289"/>
                  <a:gd name="T27" fmla="*/ 60 h 325"/>
                  <a:gd name="T28" fmla="*/ 90 w 289"/>
                  <a:gd name="T29" fmla="*/ 325 h 325"/>
                  <a:gd name="T30" fmla="*/ 184 w 289"/>
                  <a:gd name="T31"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9" h="325">
                    <a:moveTo>
                      <a:pt x="184" y="325"/>
                    </a:moveTo>
                    <a:lnTo>
                      <a:pt x="289" y="0"/>
                    </a:lnTo>
                    <a:lnTo>
                      <a:pt x="197" y="0"/>
                    </a:lnTo>
                    <a:lnTo>
                      <a:pt x="143" y="167"/>
                    </a:lnTo>
                    <a:lnTo>
                      <a:pt x="135" y="191"/>
                    </a:lnTo>
                    <a:lnTo>
                      <a:pt x="135" y="191"/>
                    </a:lnTo>
                    <a:lnTo>
                      <a:pt x="135" y="191"/>
                    </a:lnTo>
                    <a:lnTo>
                      <a:pt x="135" y="191"/>
                    </a:lnTo>
                    <a:lnTo>
                      <a:pt x="135" y="191"/>
                    </a:lnTo>
                    <a:lnTo>
                      <a:pt x="135" y="191"/>
                    </a:lnTo>
                    <a:lnTo>
                      <a:pt x="135" y="191"/>
                    </a:lnTo>
                    <a:lnTo>
                      <a:pt x="128" y="167"/>
                    </a:lnTo>
                    <a:lnTo>
                      <a:pt x="91" y="60"/>
                    </a:lnTo>
                    <a:lnTo>
                      <a:pt x="0" y="60"/>
                    </a:lnTo>
                    <a:lnTo>
                      <a:pt x="90" y="325"/>
                    </a:lnTo>
                    <a:lnTo>
                      <a:pt x="184" y="3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nvGrpSpPr>
            <p:cNvPr id="57" name="_VTT_logo_102019_03_white_on_blue" hidden="1">
              <a:extLst>
                <a:ext uri="{FF2B5EF4-FFF2-40B4-BE49-F238E27FC236}">
                  <a16:creationId xmlns:a16="http://schemas.microsoft.com/office/drawing/2014/main" id="{48E9C701-B09D-44EB-8C14-F2034DAB2C67}"/>
                </a:ext>
              </a:extLst>
            </p:cNvPr>
            <p:cNvGrpSpPr/>
            <p:nvPr/>
          </p:nvGrpSpPr>
          <p:grpSpPr>
            <a:xfrm>
              <a:off x="7909204" y="1770762"/>
              <a:ext cx="971550" cy="655638"/>
              <a:chOff x="379933" y="-15999"/>
              <a:chExt cx="971550" cy="655638"/>
            </a:xfrm>
          </p:grpSpPr>
          <p:sp>
            <p:nvSpPr>
              <p:cNvPr id="88" name="Box">
                <a:extLst>
                  <a:ext uri="{FF2B5EF4-FFF2-40B4-BE49-F238E27FC236}">
                    <a16:creationId xmlns:a16="http://schemas.microsoft.com/office/drawing/2014/main" id="{883F0C89-5C00-4706-9C95-997F700365B9}"/>
                  </a:ext>
                </a:extLst>
              </p:cNvPr>
              <p:cNvSpPr>
                <a:spLocks noChangeArrowheads="1"/>
              </p:cNvSpPr>
              <p:nvPr/>
            </p:nvSpPr>
            <p:spPr bwMode="auto">
              <a:xfrm>
                <a:off x="379933" y="-15999"/>
                <a:ext cx="971550" cy="655638"/>
              </a:xfrm>
              <a:prstGeom prst="rect">
                <a:avLst/>
              </a:prstGeom>
              <a:solidFill>
                <a:srgbClr val="00579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89" name="T2">
                <a:extLst>
                  <a:ext uri="{FF2B5EF4-FFF2-40B4-BE49-F238E27FC236}">
                    <a16:creationId xmlns:a16="http://schemas.microsoft.com/office/drawing/2014/main" id="{BC68D2FD-F3B2-4C61-B7F3-DB49BFD44B75}"/>
                  </a:ext>
                </a:extLst>
              </p:cNvPr>
              <p:cNvSpPr>
                <a:spLocks/>
              </p:cNvSpPr>
              <p:nvPr/>
            </p:nvSpPr>
            <p:spPr bwMode="auto">
              <a:xfrm>
                <a:off x="1011758" y="168151"/>
                <a:ext cx="176213" cy="258763"/>
              </a:xfrm>
              <a:custGeom>
                <a:avLst/>
                <a:gdLst>
                  <a:gd name="T0" fmla="*/ 157 w 222"/>
                  <a:gd name="T1" fmla="*/ 325 h 325"/>
                  <a:gd name="T2" fmla="*/ 157 w 222"/>
                  <a:gd name="T3" fmla="*/ 78 h 325"/>
                  <a:gd name="T4" fmla="*/ 222 w 222"/>
                  <a:gd name="T5" fmla="*/ 78 h 325"/>
                  <a:gd name="T6" fmla="*/ 222 w 222"/>
                  <a:gd name="T7" fmla="*/ 0 h 325"/>
                  <a:gd name="T8" fmla="*/ 0 w 222"/>
                  <a:gd name="T9" fmla="*/ 0 h 325"/>
                  <a:gd name="T10" fmla="*/ 0 w 222"/>
                  <a:gd name="T11" fmla="*/ 78 h 325"/>
                  <a:gd name="T12" fmla="*/ 66 w 222"/>
                  <a:gd name="T13" fmla="*/ 78 h 325"/>
                  <a:gd name="T14" fmla="*/ 66 w 222"/>
                  <a:gd name="T15" fmla="*/ 325 h 325"/>
                  <a:gd name="T16" fmla="*/ 66 w 222"/>
                  <a:gd name="T17" fmla="*/ 325 h 325"/>
                  <a:gd name="T18" fmla="*/ 157 w 222"/>
                  <a:gd name="T19"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2" h="325">
                    <a:moveTo>
                      <a:pt x="157" y="325"/>
                    </a:moveTo>
                    <a:lnTo>
                      <a:pt x="157" y="78"/>
                    </a:lnTo>
                    <a:lnTo>
                      <a:pt x="222" y="78"/>
                    </a:lnTo>
                    <a:lnTo>
                      <a:pt x="222" y="0"/>
                    </a:lnTo>
                    <a:lnTo>
                      <a:pt x="0" y="0"/>
                    </a:lnTo>
                    <a:lnTo>
                      <a:pt x="0" y="78"/>
                    </a:lnTo>
                    <a:lnTo>
                      <a:pt x="66" y="78"/>
                    </a:lnTo>
                    <a:lnTo>
                      <a:pt x="66" y="325"/>
                    </a:lnTo>
                    <a:lnTo>
                      <a:pt x="66" y="325"/>
                    </a:lnTo>
                    <a:lnTo>
                      <a:pt x="157" y="3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90" name="T1">
                <a:extLst>
                  <a:ext uri="{FF2B5EF4-FFF2-40B4-BE49-F238E27FC236}">
                    <a16:creationId xmlns:a16="http://schemas.microsoft.com/office/drawing/2014/main" id="{2D27FD79-389B-4FF7-A768-97F194E5B6D5}"/>
                  </a:ext>
                </a:extLst>
              </p:cNvPr>
              <p:cNvSpPr>
                <a:spLocks/>
              </p:cNvSpPr>
              <p:nvPr/>
            </p:nvSpPr>
            <p:spPr bwMode="auto">
              <a:xfrm>
                <a:off x="799033" y="168151"/>
                <a:ext cx="193675" cy="258763"/>
              </a:xfrm>
              <a:custGeom>
                <a:avLst/>
                <a:gdLst>
                  <a:gd name="T0" fmla="*/ 88 w 244"/>
                  <a:gd name="T1" fmla="*/ 78 h 325"/>
                  <a:gd name="T2" fmla="*/ 88 w 244"/>
                  <a:gd name="T3" fmla="*/ 325 h 325"/>
                  <a:gd name="T4" fmla="*/ 179 w 244"/>
                  <a:gd name="T5" fmla="*/ 325 h 325"/>
                  <a:gd name="T6" fmla="*/ 179 w 244"/>
                  <a:gd name="T7" fmla="*/ 78 h 325"/>
                  <a:gd name="T8" fmla="*/ 244 w 244"/>
                  <a:gd name="T9" fmla="*/ 78 h 325"/>
                  <a:gd name="T10" fmla="*/ 244 w 244"/>
                  <a:gd name="T11" fmla="*/ 0 h 325"/>
                  <a:gd name="T12" fmla="*/ 25 w 244"/>
                  <a:gd name="T13" fmla="*/ 0 h 325"/>
                  <a:gd name="T14" fmla="*/ 0 w 244"/>
                  <a:gd name="T15" fmla="*/ 78 h 325"/>
                  <a:gd name="T16" fmla="*/ 88 w 244"/>
                  <a:gd name="T17" fmla="*/ 78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4" h="325">
                    <a:moveTo>
                      <a:pt x="88" y="78"/>
                    </a:moveTo>
                    <a:lnTo>
                      <a:pt x="88" y="325"/>
                    </a:lnTo>
                    <a:lnTo>
                      <a:pt x="179" y="325"/>
                    </a:lnTo>
                    <a:lnTo>
                      <a:pt x="179" y="78"/>
                    </a:lnTo>
                    <a:lnTo>
                      <a:pt x="244" y="78"/>
                    </a:lnTo>
                    <a:lnTo>
                      <a:pt x="244" y="0"/>
                    </a:lnTo>
                    <a:lnTo>
                      <a:pt x="25" y="0"/>
                    </a:lnTo>
                    <a:lnTo>
                      <a:pt x="0" y="78"/>
                    </a:lnTo>
                    <a:lnTo>
                      <a:pt x="88" y="7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91" name="V">
                <a:extLst>
                  <a:ext uri="{FF2B5EF4-FFF2-40B4-BE49-F238E27FC236}">
                    <a16:creationId xmlns:a16="http://schemas.microsoft.com/office/drawing/2014/main" id="{398CF753-3B2C-4ED0-A08C-4336BF5EF56A}"/>
                  </a:ext>
                </a:extLst>
              </p:cNvPr>
              <p:cNvSpPr>
                <a:spLocks/>
              </p:cNvSpPr>
              <p:nvPr/>
            </p:nvSpPr>
            <p:spPr bwMode="auto">
              <a:xfrm>
                <a:off x="567258" y="168151"/>
                <a:ext cx="230188" cy="258763"/>
              </a:xfrm>
              <a:custGeom>
                <a:avLst/>
                <a:gdLst>
                  <a:gd name="T0" fmla="*/ 184 w 289"/>
                  <a:gd name="T1" fmla="*/ 325 h 325"/>
                  <a:gd name="T2" fmla="*/ 289 w 289"/>
                  <a:gd name="T3" fmla="*/ 0 h 325"/>
                  <a:gd name="T4" fmla="*/ 197 w 289"/>
                  <a:gd name="T5" fmla="*/ 0 h 325"/>
                  <a:gd name="T6" fmla="*/ 143 w 289"/>
                  <a:gd name="T7" fmla="*/ 167 h 325"/>
                  <a:gd name="T8" fmla="*/ 135 w 289"/>
                  <a:gd name="T9" fmla="*/ 191 h 325"/>
                  <a:gd name="T10" fmla="*/ 135 w 289"/>
                  <a:gd name="T11" fmla="*/ 191 h 325"/>
                  <a:gd name="T12" fmla="*/ 135 w 289"/>
                  <a:gd name="T13" fmla="*/ 191 h 325"/>
                  <a:gd name="T14" fmla="*/ 135 w 289"/>
                  <a:gd name="T15" fmla="*/ 191 h 325"/>
                  <a:gd name="T16" fmla="*/ 135 w 289"/>
                  <a:gd name="T17" fmla="*/ 191 h 325"/>
                  <a:gd name="T18" fmla="*/ 135 w 289"/>
                  <a:gd name="T19" fmla="*/ 191 h 325"/>
                  <a:gd name="T20" fmla="*/ 135 w 289"/>
                  <a:gd name="T21" fmla="*/ 191 h 325"/>
                  <a:gd name="T22" fmla="*/ 128 w 289"/>
                  <a:gd name="T23" fmla="*/ 167 h 325"/>
                  <a:gd name="T24" fmla="*/ 91 w 289"/>
                  <a:gd name="T25" fmla="*/ 60 h 325"/>
                  <a:gd name="T26" fmla="*/ 0 w 289"/>
                  <a:gd name="T27" fmla="*/ 60 h 325"/>
                  <a:gd name="T28" fmla="*/ 90 w 289"/>
                  <a:gd name="T29" fmla="*/ 325 h 325"/>
                  <a:gd name="T30" fmla="*/ 184 w 289"/>
                  <a:gd name="T31"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9" h="325">
                    <a:moveTo>
                      <a:pt x="184" y="325"/>
                    </a:moveTo>
                    <a:lnTo>
                      <a:pt x="289" y="0"/>
                    </a:lnTo>
                    <a:lnTo>
                      <a:pt x="197" y="0"/>
                    </a:lnTo>
                    <a:lnTo>
                      <a:pt x="143" y="167"/>
                    </a:lnTo>
                    <a:lnTo>
                      <a:pt x="135" y="191"/>
                    </a:lnTo>
                    <a:lnTo>
                      <a:pt x="135" y="191"/>
                    </a:lnTo>
                    <a:lnTo>
                      <a:pt x="135" y="191"/>
                    </a:lnTo>
                    <a:lnTo>
                      <a:pt x="135" y="191"/>
                    </a:lnTo>
                    <a:lnTo>
                      <a:pt x="135" y="191"/>
                    </a:lnTo>
                    <a:lnTo>
                      <a:pt x="135" y="191"/>
                    </a:lnTo>
                    <a:lnTo>
                      <a:pt x="135" y="191"/>
                    </a:lnTo>
                    <a:lnTo>
                      <a:pt x="128" y="167"/>
                    </a:lnTo>
                    <a:lnTo>
                      <a:pt x="91" y="60"/>
                    </a:lnTo>
                    <a:lnTo>
                      <a:pt x="0" y="60"/>
                    </a:lnTo>
                    <a:lnTo>
                      <a:pt x="90" y="325"/>
                    </a:lnTo>
                    <a:lnTo>
                      <a:pt x="184" y="3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nvGrpSpPr>
            <p:cNvPr id="58" name="_VTT_logo_102019_04_white_on_dark_grey" hidden="1">
              <a:extLst>
                <a:ext uri="{FF2B5EF4-FFF2-40B4-BE49-F238E27FC236}">
                  <a16:creationId xmlns:a16="http://schemas.microsoft.com/office/drawing/2014/main" id="{1C8B5C3B-FA2C-417C-8977-A6E85BDFCCE7}"/>
                </a:ext>
              </a:extLst>
            </p:cNvPr>
            <p:cNvGrpSpPr/>
            <p:nvPr/>
          </p:nvGrpSpPr>
          <p:grpSpPr>
            <a:xfrm>
              <a:off x="7909204" y="1770762"/>
              <a:ext cx="971550" cy="655638"/>
              <a:chOff x="379933" y="-15999"/>
              <a:chExt cx="971550" cy="655638"/>
            </a:xfrm>
          </p:grpSpPr>
          <p:sp>
            <p:nvSpPr>
              <p:cNvPr id="84" name="Box">
                <a:extLst>
                  <a:ext uri="{FF2B5EF4-FFF2-40B4-BE49-F238E27FC236}">
                    <a16:creationId xmlns:a16="http://schemas.microsoft.com/office/drawing/2014/main" id="{DA301182-0D90-4F39-A840-797C962E8711}"/>
                  </a:ext>
                </a:extLst>
              </p:cNvPr>
              <p:cNvSpPr>
                <a:spLocks noChangeArrowheads="1"/>
              </p:cNvSpPr>
              <p:nvPr/>
            </p:nvSpPr>
            <p:spPr bwMode="auto">
              <a:xfrm>
                <a:off x="379933" y="-15999"/>
                <a:ext cx="971550" cy="655638"/>
              </a:xfrm>
              <a:prstGeom prst="rect">
                <a:avLst/>
              </a:prstGeom>
              <a:solidFill>
                <a:srgbClr val="AFAFA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85" name="T2">
                <a:extLst>
                  <a:ext uri="{FF2B5EF4-FFF2-40B4-BE49-F238E27FC236}">
                    <a16:creationId xmlns:a16="http://schemas.microsoft.com/office/drawing/2014/main" id="{51617CF1-B483-47C5-BD0B-13ADC973C246}"/>
                  </a:ext>
                </a:extLst>
              </p:cNvPr>
              <p:cNvSpPr>
                <a:spLocks/>
              </p:cNvSpPr>
              <p:nvPr/>
            </p:nvSpPr>
            <p:spPr bwMode="auto">
              <a:xfrm>
                <a:off x="1011758" y="168151"/>
                <a:ext cx="176213" cy="258763"/>
              </a:xfrm>
              <a:custGeom>
                <a:avLst/>
                <a:gdLst>
                  <a:gd name="T0" fmla="*/ 157 w 222"/>
                  <a:gd name="T1" fmla="*/ 325 h 325"/>
                  <a:gd name="T2" fmla="*/ 157 w 222"/>
                  <a:gd name="T3" fmla="*/ 78 h 325"/>
                  <a:gd name="T4" fmla="*/ 222 w 222"/>
                  <a:gd name="T5" fmla="*/ 78 h 325"/>
                  <a:gd name="T6" fmla="*/ 222 w 222"/>
                  <a:gd name="T7" fmla="*/ 0 h 325"/>
                  <a:gd name="T8" fmla="*/ 0 w 222"/>
                  <a:gd name="T9" fmla="*/ 0 h 325"/>
                  <a:gd name="T10" fmla="*/ 0 w 222"/>
                  <a:gd name="T11" fmla="*/ 78 h 325"/>
                  <a:gd name="T12" fmla="*/ 66 w 222"/>
                  <a:gd name="T13" fmla="*/ 78 h 325"/>
                  <a:gd name="T14" fmla="*/ 66 w 222"/>
                  <a:gd name="T15" fmla="*/ 325 h 325"/>
                  <a:gd name="T16" fmla="*/ 66 w 222"/>
                  <a:gd name="T17" fmla="*/ 325 h 325"/>
                  <a:gd name="T18" fmla="*/ 157 w 222"/>
                  <a:gd name="T19"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2" h="325">
                    <a:moveTo>
                      <a:pt x="157" y="325"/>
                    </a:moveTo>
                    <a:lnTo>
                      <a:pt x="157" y="78"/>
                    </a:lnTo>
                    <a:lnTo>
                      <a:pt x="222" y="78"/>
                    </a:lnTo>
                    <a:lnTo>
                      <a:pt x="222" y="0"/>
                    </a:lnTo>
                    <a:lnTo>
                      <a:pt x="0" y="0"/>
                    </a:lnTo>
                    <a:lnTo>
                      <a:pt x="0" y="78"/>
                    </a:lnTo>
                    <a:lnTo>
                      <a:pt x="66" y="78"/>
                    </a:lnTo>
                    <a:lnTo>
                      <a:pt x="66" y="325"/>
                    </a:lnTo>
                    <a:lnTo>
                      <a:pt x="66" y="325"/>
                    </a:lnTo>
                    <a:lnTo>
                      <a:pt x="157" y="3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86" name="T1">
                <a:extLst>
                  <a:ext uri="{FF2B5EF4-FFF2-40B4-BE49-F238E27FC236}">
                    <a16:creationId xmlns:a16="http://schemas.microsoft.com/office/drawing/2014/main" id="{B63549C7-81EC-40DF-B6A9-73FE3FB65809}"/>
                  </a:ext>
                </a:extLst>
              </p:cNvPr>
              <p:cNvSpPr>
                <a:spLocks/>
              </p:cNvSpPr>
              <p:nvPr/>
            </p:nvSpPr>
            <p:spPr bwMode="auto">
              <a:xfrm>
                <a:off x="799033" y="168151"/>
                <a:ext cx="193675" cy="258763"/>
              </a:xfrm>
              <a:custGeom>
                <a:avLst/>
                <a:gdLst>
                  <a:gd name="T0" fmla="*/ 88 w 244"/>
                  <a:gd name="T1" fmla="*/ 78 h 325"/>
                  <a:gd name="T2" fmla="*/ 88 w 244"/>
                  <a:gd name="T3" fmla="*/ 325 h 325"/>
                  <a:gd name="T4" fmla="*/ 179 w 244"/>
                  <a:gd name="T5" fmla="*/ 325 h 325"/>
                  <a:gd name="T6" fmla="*/ 179 w 244"/>
                  <a:gd name="T7" fmla="*/ 78 h 325"/>
                  <a:gd name="T8" fmla="*/ 244 w 244"/>
                  <a:gd name="T9" fmla="*/ 78 h 325"/>
                  <a:gd name="T10" fmla="*/ 244 w 244"/>
                  <a:gd name="T11" fmla="*/ 0 h 325"/>
                  <a:gd name="T12" fmla="*/ 25 w 244"/>
                  <a:gd name="T13" fmla="*/ 0 h 325"/>
                  <a:gd name="T14" fmla="*/ 0 w 244"/>
                  <a:gd name="T15" fmla="*/ 78 h 325"/>
                  <a:gd name="T16" fmla="*/ 88 w 244"/>
                  <a:gd name="T17" fmla="*/ 78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4" h="325">
                    <a:moveTo>
                      <a:pt x="88" y="78"/>
                    </a:moveTo>
                    <a:lnTo>
                      <a:pt x="88" y="325"/>
                    </a:lnTo>
                    <a:lnTo>
                      <a:pt x="179" y="325"/>
                    </a:lnTo>
                    <a:lnTo>
                      <a:pt x="179" y="78"/>
                    </a:lnTo>
                    <a:lnTo>
                      <a:pt x="244" y="78"/>
                    </a:lnTo>
                    <a:lnTo>
                      <a:pt x="244" y="0"/>
                    </a:lnTo>
                    <a:lnTo>
                      <a:pt x="25" y="0"/>
                    </a:lnTo>
                    <a:lnTo>
                      <a:pt x="0" y="78"/>
                    </a:lnTo>
                    <a:lnTo>
                      <a:pt x="88" y="7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87" name="V">
                <a:extLst>
                  <a:ext uri="{FF2B5EF4-FFF2-40B4-BE49-F238E27FC236}">
                    <a16:creationId xmlns:a16="http://schemas.microsoft.com/office/drawing/2014/main" id="{9AF60628-5EAC-484E-8E94-1CCFDBCC7B4D}"/>
                  </a:ext>
                </a:extLst>
              </p:cNvPr>
              <p:cNvSpPr>
                <a:spLocks/>
              </p:cNvSpPr>
              <p:nvPr/>
            </p:nvSpPr>
            <p:spPr bwMode="auto">
              <a:xfrm>
                <a:off x="567258" y="168151"/>
                <a:ext cx="230188" cy="258763"/>
              </a:xfrm>
              <a:custGeom>
                <a:avLst/>
                <a:gdLst>
                  <a:gd name="T0" fmla="*/ 184 w 289"/>
                  <a:gd name="T1" fmla="*/ 325 h 325"/>
                  <a:gd name="T2" fmla="*/ 289 w 289"/>
                  <a:gd name="T3" fmla="*/ 0 h 325"/>
                  <a:gd name="T4" fmla="*/ 197 w 289"/>
                  <a:gd name="T5" fmla="*/ 0 h 325"/>
                  <a:gd name="T6" fmla="*/ 143 w 289"/>
                  <a:gd name="T7" fmla="*/ 167 h 325"/>
                  <a:gd name="T8" fmla="*/ 135 w 289"/>
                  <a:gd name="T9" fmla="*/ 191 h 325"/>
                  <a:gd name="T10" fmla="*/ 135 w 289"/>
                  <a:gd name="T11" fmla="*/ 191 h 325"/>
                  <a:gd name="T12" fmla="*/ 135 w 289"/>
                  <a:gd name="T13" fmla="*/ 191 h 325"/>
                  <a:gd name="T14" fmla="*/ 135 w 289"/>
                  <a:gd name="T15" fmla="*/ 191 h 325"/>
                  <a:gd name="T16" fmla="*/ 135 w 289"/>
                  <a:gd name="T17" fmla="*/ 191 h 325"/>
                  <a:gd name="T18" fmla="*/ 135 w 289"/>
                  <a:gd name="T19" fmla="*/ 191 h 325"/>
                  <a:gd name="T20" fmla="*/ 135 w 289"/>
                  <a:gd name="T21" fmla="*/ 191 h 325"/>
                  <a:gd name="T22" fmla="*/ 128 w 289"/>
                  <a:gd name="T23" fmla="*/ 167 h 325"/>
                  <a:gd name="T24" fmla="*/ 91 w 289"/>
                  <a:gd name="T25" fmla="*/ 60 h 325"/>
                  <a:gd name="T26" fmla="*/ 0 w 289"/>
                  <a:gd name="T27" fmla="*/ 60 h 325"/>
                  <a:gd name="T28" fmla="*/ 90 w 289"/>
                  <a:gd name="T29" fmla="*/ 325 h 325"/>
                  <a:gd name="T30" fmla="*/ 184 w 289"/>
                  <a:gd name="T31"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9" h="325">
                    <a:moveTo>
                      <a:pt x="184" y="325"/>
                    </a:moveTo>
                    <a:lnTo>
                      <a:pt x="289" y="0"/>
                    </a:lnTo>
                    <a:lnTo>
                      <a:pt x="197" y="0"/>
                    </a:lnTo>
                    <a:lnTo>
                      <a:pt x="143" y="167"/>
                    </a:lnTo>
                    <a:lnTo>
                      <a:pt x="135" y="191"/>
                    </a:lnTo>
                    <a:lnTo>
                      <a:pt x="135" y="191"/>
                    </a:lnTo>
                    <a:lnTo>
                      <a:pt x="135" y="191"/>
                    </a:lnTo>
                    <a:lnTo>
                      <a:pt x="135" y="191"/>
                    </a:lnTo>
                    <a:lnTo>
                      <a:pt x="135" y="191"/>
                    </a:lnTo>
                    <a:lnTo>
                      <a:pt x="135" y="191"/>
                    </a:lnTo>
                    <a:lnTo>
                      <a:pt x="135" y="191"/>
                    </a:lnTo>
                    <a:lnTo>
                      <a:pt x="128" y="167"/>
                    </a:lnTo>
                    <a:lnTo>
                      <a:pt x="91" y="60"/>
                    </a:lnTo>
                    <a:lnTo>
                      <a:pt x="0" y="60"/>
                    </a:lnTo>
                    <a:lnTo>
                      <a:pt x="90" y="325"/>
                    </a:lnTo>
                    <a:lnTo>
                      <a:pt x="184" y="3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nvGrpSpPr>
            <p:cNvPr id="59" name="_VTT_logo_102019_05_dark_grey_on_white" hidden="1">
              <a:extLst>
                <a:ext uri="{FF2B5EF4-FFF2-40B4-BE49-F238E27FC236}">
                  <a16:creationId xmlns:a16="http://schemas.microsoft.com/office/drawing/2014/main" id="{B983AD6B-FE01-449A-97E1-EA111AF5EBCB}"/>
                </a:ext>
              </a:extLst>
            </p:cNvPr>
            <p:cNvGrpSpPr/>
            <p:nvPr/>
          </p:nvGrpSpPr>
          <p:grpSpPr>
            <a:xfrm>
              <a:off x="7909204" y="1770762"/>
              <a:ext cx="971550" cy="655638"/>
              <a:chOff x="379933" y="-15999"/>
              <a:chExt cx="971550" cy="655638"/>
            </a:xfrm>
          </p:grpSpPr>
          <p:sp>
            <p:nvSpPr>
              <p:cNvPr id="80" name="Box">
                <a:extLst>
                  <a:ext uri="{FF2B5EF4-FFF2-40B4-BE49-F238E27FC236}">
                    <a16:creationId xmlns:a16="http://schemas.microsoft.com/office/drawing/2014/main" id="{57EC4635-3231-45F1-BAC0-20728F49878F}"/>
                  </a:ext>
                </a:extLst>
              </p:cNvPr>
              <p:cNvSpPr>
                <a:spLocks noChangeArrowheads="1"/>
              </p:cNvSpPr>
              <p:nvPr/>
            </p:nvSpPr>
            <p:spPr bwMode="auto">
              <a:xfrm>
                <a:off x="379933" y="-15999"/>
                <a:ext cx="971550" cy="6556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81" name="T2">
                <a:extLst>
                  <a:ext uri="{FF2B5EF4-FFF2-40B4-BE49-F238E27FC236}">
                    <a16:creationId xmlns:a16="http://schemas.microsoft.com/office/drawing/2014/main" id="{A8957C9D-2AA8-4BB9-BE56-CB2D7D4564AA}"/>
                  </a:ext>
                </a:extLst>
              </p:cNvPr>
              <p:cNvSpPr>
                <a:spLocks/>
              </p:cNvSpPr>
              <p:nvPr/>
            </p:nvSpPr>
            <p:spPr bwMode="auto">
              <a:xfrm>
                <a:off x="1011758" y="168151"/>
                <a:ext cx="176213" cy="258763"/>
              </a:xfrm>
              <a:custGeom>
                <a:avLst/>
                <a:gdLst>
                  <a:gd name="T0" fmla="*/ 157 w 222"/>
                  <a:gd name="T1" fmla="*/ 325 h 325"/>
                  <a:gd name="T2" fmla="*/ 157 w 222"/>
                  <a:gd name="T3" fmla="*/ 78 h 325"/>
                  <a:gd name="T4" fmla="*/ 222 w 222"/>
                  <a:gd name="T5" fmla="*/ 78 h 325"/>
                  <a:gd name="T6" fmla="*/ 222 w 222"/>
                  <a:gd name="T7" fmla="*/ 0 h 325"/>
                  <a:gd name="T8" fmla="*/ 0 w 222"/>
                  <a:gd name="T9" fmla="*/ 0 h 325"/>
                  <a:gd name="T10" fmla="*/ 0 w 222"/>
                  <a:gd name="T11" fmla="*/ 78 h 325"/>
                  <a:gd name="T12" fmla="*/ 66 w 222"/>
                  <a:gd name="T13" fmla="*/ 78 h 325"/>
                  <a:gd name="T14" fmla="*/ 66 w 222"/>
                  <a:gd name="T15" fmla="*/ 325 h 325"/>
                  <a:gd name="T16" fmla="*/ 66 w 222"/>
                  <a:gd name="T17" fmla="*/ 325 h 325"/>
                  <a:gd name="T18" fmla="*/ 157 w 222"/>
                  <a:gd name="T19"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2" h="325">
                    <a:moveTo>
                      <a:pt x="157" y="325"/>
                    </a:moveTo>
                    <a:lnTo>
                      <a:pt x="157" y="78"/>
                    </a:lnTo>
                    <a:lnTo>
                      <a:pt x="222" y="78"/>
                    </a:lnTo>
                    <a:lnTo>
                      <a:pt x="222" y="0"/>
                    </a:lnTo>
                    <a:lnTo>
                      <a:pt x="0" y="0"/>
                    </a:lnTo>
                    <a:lnTo>
                      <a:pt x="0" y="78"/>
                    </a:lnTo>
                    <a:lnTo>
                      <a:pt x="66" y="78"/>
                    </a:lnTo>
                    <a:lnTo>
                      <a:pt x="66" y="325"/>
                    </a:lnTo>
                    <a:lnTo>
                      <a:pt x="66" y="325"/>
                    </a:lnTo>
                    <a:lnTo>
                      <a:pt x="157" y="325"/>
                    </a:lnTo>
                    <a:close/>
                  </a:path>
                </a:pathLst>
              </a:custGeom>
              <a:solidFill>
                <a:srgbClr val="AFAFA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82" name="T1">
                <a:extLst>
                  <a:ext uri="{FF2B5EF4-FFF2-40B4-BE49-F238E27FC236}">
                    <a16:creationId xmlns:a16="http://schemas.microsoft.com/office/drawing/2014/main" id="{09AB4630-736F-4CE4-8037-C6BCD7E5E2FA}"/>
                  </a:ext>
                </a:extLst>
              </p:cNvPr>
              <p:cNvSpPr>
                <a:spLocks/>
              </p:cNvSpPr>
              <p:nvPr/>
            </p:nvSpPr>
            <p:spPr bwMode="auto">
              <a:xfrm>
                <a:off x="799033" y="168151"/>
                <a:ext cx="193675" cy="258763"/>
              </a:xfrm>
              <a:custGeom>
                <a:avLst/>
                <a:gdLst>
                  <a:gd name="T0" fmla="*/ 88 w 244"/>
                  <a:gd name="T1" fmla="*/ 78 h 325"/>
                  <a:gd name="T2" fmla="*/ 88 w 244"/>
                  <a:gd name="T3" fmla="*/ 325 h 325"/>
                  <a:gd name="T4" fmla="*/ 179 w 244"/>
                  <a:gd name="T5" fmla="*/ 325 h 325"/>
                  <a:gd name="T6" fmla="*/ 179 w 244"/>
                  <a:gd name="T7" fmla="*/ 78 h 325"/>
                  <a:gd name="T8" fmla="*/ 244 w 244"/>
                  <a:gd name="T9" fmla="*/ 78 h 325"/>
                  <a:gd name="T10" fmla="*/ 244 w 244"/>
                  <a:gd name="T11" fmla="*/ 0 h 325"/>
                  <a:gd name="T12" fmla="*/ 25 w 244"/>
                  <a:gd name="T13" fmla="*/ 0 h 325"/>
                  <a:gd name="T14" fmla="*/ 0 w 244"/>
                  <a:gd name="T15" fmla="*/ 78 h 325"/>
                  <a:gd name="T16" fmla="*/ 88 w 244"/>
                  <a:gd name="T17" fmla="*/ 78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4" h="325">
                    <a:moveTo>
                      <a:pt x="88" y="78"/>
                    </a:moveTo>
                    <a:lnTo>
                      <a:pt x="88" y="325"/>
                    </a:lnTo>
                    <a:lnTo>
                      <a:pt x="179" y="325"/>
                    </a:lnTo>
                    <a:lnTo>
                      <a:pt x="179" y="78"/>
                    </a:lnTo>
                    <a:lnTo>
                      <a:pt x="244" y="78"/>
                    </a:lnTo>
                    <a:lnTo>
                      <a:pt x="244" y="0"/>
                    </a:lnTo>
                    <a:lnTo>
                      <a:pt x="25" y="0"/>
                    </a:lnTo>
                    <a:lnTo>
                      <a:pt x="0" y="78"/>
                    </a:lnTo>
                    <a:lnTo>
                      <a:pt x="88" y="78"/>
                    </a:lnTo>
                    <a:close/>
                  </a:path>
                </a:pathLst>
              </a:custGeom>
              <a:solidFill>
                <a:srgbClr val="AFAFA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83" name="V">
                <a:extLst>
                  <a:ext uri="{FF2B5EF4-FFF2-40B4-BE49-F238E27FC236}">
                    <a16:creationId xmlns:a16="http://schemas.microsoft.com/office/drawing/2014/main" id="{BE2EF10C-3384-4B05-AD8C-3E00EDFC3971}"/>
                  </a:ext>
                </a:extLst>
              </p:cNvPr>
              <p:cNvSpPr>
                <a:spLocks/>
              </p:cNvSpPr>
              <p:nvPr/>
            </p:nvSpPr>
            <p:spPr bwMode="auto">
              <a:xfrm>
                <a:off x="567258" y="168151"/>
                <a:ext cx="230188" cy="258763"/>
              </a:xfrm>
              <a:custGeom>
                <a:avLst/>
                <a:gdLst>
                  <a:gd name="T0" fmla="*/ 184 w 289"/>
                  <a:gd name="T1" fmla="*/ 325 h 325"/>
                  <a:gd name="T2" fmla="*/ 289 w 289"/>
                  <a:gd name="T3" fmla="*/ 0 h 325"/>
                  <a:gd name="T4" fmla="*/ 197 w 289"/>
                  <a:gd name="T5" fmla="*/ 0 h 325"/>
                  <a:gd name="T6" fmla="*/ 143 w 289"/>
                  <a:gd name="T7" fmla="*/ 167 h 325"/>
                  <a:gd name="T8" fmla="*/ 135 w 289"/>
                  <a:gd name="T9" fmla="*/ 191 h 325"/>
                  <a:gd name="T10" fmla="*/ 135 w 289"/>
                  <a:gd name="T11" fmla="*/ 191 h 325"/>
                  <a:gd name="T12" fmla="*/ 135 w 289"/>
                  <a:gd name="T13" fmla="*/ 191 h 325"/>
                  <a:gd name="T14" fmla="*/ 135 w 289"/>
                  <a:gd name="T15" fmla="*/ 191 h 325"/>
                  <a:gd name="T16" fmla="*/ 135 w 289"/>
                  <a:gd name="T17" fmla="*/ 191 h 325"/>
                  <a:gd name="T18" fmla="*/ 135 w 289"/>
                  <a:gd name="T19" fmla="*/ 191 h 325"/>
                  <a:gd name="T20" fmla="*/ 135 w 289"/>
                  <a:gd name="T21" fmla="*/ 191 h 325"/>
                  <a:gd name="T22" fmla="*/ 128 w 289"/>
                  <a:gd name="T23" fmla="*/ 167 h 325"/>
                  <a:gd name="T24" fmla="*/ 91 w 289"/>
                  <a:gd name="T25" fmla="*/ 60 h 325"/>
                  <a:gd name="T26" fmla="*/ 0 w 289"/>
                  <a:gd name="T27" fmla="*/ 60 h 325"/>
                  <a:gd name="T28" fmla="*/ 90 w 289"/>
                  <a:gd name="T29" fmla="*/ 325 h 325"/>
                  <a:gd name="T30" fmla="*/ 184 w 289"/>
                  <a:gd name="T31"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9" h="325">
                    <a:moveTo>
                      <a:pt x="184" y="325"/>
                    </a:moveTo>
                    <a:lnTo>
                      <a:pt x="289" y="0"/>
                    </a:lnTo>
                    <a:lnTo>
                      <a:pt x="197" y="0"/>
                    </a:lnTo>
                    <a:lnTo>
                      <a:pt x="143" y="167"/>
                    </a:lnTo>
                    <a:lnTo>
                      <a:pt x="135" y="191"/>
                    </a:lnTo>
                    <a:lnTo>
                      <a:pt x="135" y="191"/>
                    </a:lnTo>
                    <a:lnTo>
                      <a:pt x="135" y="191"/>
                    </a:lnTo>
                    <a:lnTo>
                      <a:pt x="135" y="191"/>
                    </a:lnTo>
                    <a:lnTo>
                      <a:pt x="135" y="191"/>
                    </a:lnTo>
                    <a:lnTo>
                      <a:pt x="135" y="191"/>
                    </a:lnTo>
                    <a:lnTo>
                      <a:pt x="135" y="191"/>
                    </a:lnTo>
                    <a:lnTo>
                      <a:pt x="128" y="167"/>
                    </a:lnTo>
                    <a:lnTo>
                      <a:pt x="91" y="60"/>
                    </a:lnTo>
                    <a:lnTo>
                      <a:pt x="0" y="60"/>
                    </a:lnTo>
                    <a:lnTo>
                      <a:pt x="90" y="325"/>
                    </a:lnTo>
                    <a:lnTo>
                      <a:pt x="184" y="325"/>
                    </a:lnTo>
                    <a:close/>
                  </a:path>
                </a:pathLst>
              </a:custGeom>
              <a:solidFill>
                <a:srgbClr val="AFAFA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nvGrpSpPr>
            <p:cNvPr id="60" name="_VTT_logo_102019_06_orange_blue_on_white" hidden="1">
              <a:extLst>
                <a:ext uri="{FF2B5EF4-FFF2-40B4-BE49-F238E27FC236}">
                  <a16:creationId xmlns:a16="http://schemas.microsoft.com/office/drawing/2014/main" id="{686D20FD-A2F5-4181-AAB1-F384D322B8A5}"/>
                </a:ext>
              </a:extLst>
            </p:cNvPr>
            <p:cNvGrpSpPr/>
            <p:nvPr/>
          </p:nvGrpSpPr>
          <p:grpSpPr>
            <a:xfrm>
              <a:off x="7909204" y="1770762"/>
              <a:ext cx="971550" cy="655638"/>
              <a:chOff x="379933" y="-15999"/>
              <a:chExt cx="971550" cy="655638"/>
            </a:xfrm>
          </p:grpSpPr>
          <p:sp>
            <p:nvSpPr>
              <p:cNvPr id="76" name="Box">
                <a:extLst>
                  <a:ext uri="{FF2B5EF4-FFF2-40B4-BE49-F238E27FC236}">
                    <a16:creationId xmlns:a16="http://schemas.microsoft.com/office/drawing/2014/main" id="{C2E34A56-1427-4EA5-AA02-8480BC25DE9B}"/>
                  </a:ext>
                </a:extLst>
              </p:cNvPr>
              <p:cNvSpPr>
                <a:spLocks noChangeArrowheads="1"/>
              </p:cNvSpPr>
              <p:nvPr/>
            </p:nvSpPr>
            <p:spPr bwMode="auto">
              <a:xfrm>
                <a:off x="379933" y="-15999"/>
                <a:ext cx="971550" cy="6556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77" name="T2">
                <a:extLst>
                  <a:ext uri="{FF2B5EF4-FFF2-40B4-BE49-F238E27FC236}">
                    <a16:creationId xmlns:a16="http://schemas.microsoft.com/office/drawing/2014/main" id="{DBF301D7-F116-4CE1-9F16-5E56E494FE55}"/>
                  </a:ext>
                </a:extLst>
              </p:cNvPr>
              <p:cNvSpPr>
                <a:spLocks/>
              </p:cNvSpPr>
              <p:nvPr/>
            </p:nvSpPr>
            <p:spPr bwMode="auto">
              <a:xfrm>
                <a:off x="1011758" y="168151"/>
                <a:ext cx="176213" cy="258763"/>
              </a:xfrm>
              <a:custGeom>
                <a:avLst/>
                <a:gdLst>
                  <a:gd name="T0" fmla="*/ 157 w 222"/>
                  <a:gd name="T1" fmla="*/ 325 h 325"/>
                  <a:gd name="T2" fmla="*/ 157 w 222"/>
                  <a:gd name="T3" fmla="*/ 78 h 325"/>
                  <a:gd name="T4" fmla="*/ 222 w 222"/>
                  <a:gd name="T5" fmla="*/ 78 h 325"/>
                  <a:gd name="T6" fmla="*/ 222 w 222"/>
                  <a:gd name="T7" fmla="*/ 0 h 325"/>
                  <a:gd name="T8" fmla="*/ 0 w 222"/>
                  <a:gd name="T9" fmla="*/ 0 h 325"/>
                  <a:gd name="T10" fmla="*/ 0 w 222"/>
                  <a:gd name="T11" fmla="*/ 78 h 325"/>
                  <a:gd name="T12" fmla="*/ 66 w 222"/>
                  <a:gd name="T13" fmla="*/ 78 h 325"/>
                  <a:gd name="T14" fmla="*/ 66 w 222"/>
                  <a:gd name="T15" fmla="*/ 325 h 325"/>
                  <a:gd name="T16" fmla="*/ 66 w 222"/>
                  <a:gd name="T17" fmla="*/ 325 h 325"/>
                  <a:gd name="T18" fmla="*/ 157 w 222"/>
                  <a:gd name="T19"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2" h="325">
                    <a:moveTo>
                      <a:pt x="157" y="325"/>
                    </a:moveTo>
                    <a:lnTo>
                      <a:pt x="157" y="78"/>
                    </a:lnTo>
                    <a:lnTo>
                      <a:pt x="222" y="78"/>
                    </a:lnTo>
                    <a:lnTo>
                      <a:pt x="222" y="0"/>
                    </a:lnTo>
                    <a:lnTo>
                      <a:pt x="0" y="0"/>
                    </a:lnTo>
                    <a:lnTo>
                      <a:pt x="0" y="78"/>
                    </a:lnTo>
                    <a:lnTo>
                      <a:pt x="66" y="78"/>
                    </a:lnTo>
                    <a:lnTo>
                      <a:pt x="66" y="325"/>
                    </a:lnTo>
                    <a:lnTo>
                      <a:pt x="66" y="325"/>
                    </a:lnTo>
                    <a:lnTo>
                      <a:pt x="157" y="325"/>
                    </a:lnTo>
                    <a:close/>
                  </a:path>
                </a:pathLst>
              </a:custGeom>
              <a:solidFill>
                <a:srgbClr val="0057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78" name="T1">
                <a:extLst>
                  <a:ext uri="{FF2B5EF4-FFF2-40B4-BE49-F238E27FC236}">
                    <a16:creationId xmlns:a16="http://schemas.microsoft.com/office/drawing/2014/main" id="{35B0F1D8-1D6F-4E32-9A99-C2AE608120FA}"/>
                  </a:ext>
                </a:extLst>
              </p:cNvPr>
              <p:cNvSpPr>
                <a:spLocks/>
              </p:cNvSpPr>
              <p:nvPr/>
            </p:nvSpPr>
            <p:spPr bwMode="auto">
              <a:xfrm>
                <a:off x="799033" y="168151"/>
                <a:ext cx="193675" cy="258763"/>
              </a:xfrm>
              <a:custGeom>
                <a:avLst/>
                <a:gdLst>
                  <a:gd name="T0" fmla="*/ 88 w 244"/>
                  <a:gd name="T1" fmla="*/ 78 h 325"/>
                  <a:gd name="T2" fmla="*/ 88 w 244"/>
                  <a:gd name="T3" fmla="*/ 325 h 325"/>
                  <a:gd name="T4" fmla="*/ 179 w 244"/>
                  <a:gd name="T5" fmla="*/ 325 h 325"/>
                  <a:gd name="T6" fmla="*/ 179 w 244"/>
                  <a:gd name="T7" fmla="*/ 78 h 325"/>
                  <a:gd name="T8" fmla="*/ 244 w 244"/>
                  <a:gd name="T9" fmla="*/ 78 h 325"/>
                  <a:gd name="T10" fmla="*/ 244 w 244"/>
                  <a:gd name="T11" fmla="*/ 0 h 325"/>
                  <a:gd name="T12" fmla="*/ 25 w 244"/>
                  <a:gd name="T13" fmla="*/ 0 h 325"/>
                  <a:gd name="T14" fmla="*/ 0 w 244"/>
                  <a:gd name="T15" fmla="*/ 78 h 325"/>
                  <a:gd name="T16" fmla="*/ 88 w 244"/>
                  <a:gd name="T17" fmla="*/ 78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4" h="325">
                    <a:moveTo>
                      <a:pt x="88" y="78"/>
                    </a:moveTo>
                    <a:lnTo>
                      <a:pt x="88" y="325"/>
                    </a:lnTo>
                    <a:lnTo>
                      <a:pt x="179" y="325"/>
                    </a:lnTo>
                    <a:lnTo>
                      <a:pt x="179" y="78"/>
                    </a:lnTo>
                    <a:lnTo>
                      <a:pt x="244" y="78"/>
                    </a:lnTo>
                    <a:lnTo>
                      <a:pt x="244" y="0"/>
                    </a:lnTo>
                    <a:lnTo>
                      <a:pt x="25" y="0"/>
                    </a:lnTo>
                    <a:lnTo>
                      <a:pt x="0" y="78"/>
                    </a:lnTo>
                    <a:lnTo>
                      <a:pt x="88" y="78"/>
                    </a:lnTo>
                    <a:close/>
                  </a:path>
                </a:pathLst>
              </a:custGeom>
              <a:solidFill>
                <a:srgbClr val="0057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79" name="V">
                <a:extLst>
                  <a:ext uri="{FF2B5EF4-FFF2-40B4-BE49-F238E27FC236}">
                    <a16:creationId xmlns:a16="http://schemas.microsoft.com/office/drawing/2014/main" id="{8605B595-0187-4348-9C3C-34EBCF9B4E09}"/>
                  </a:ext>
                </a:extLst>
              </p:cNvPr>
              <p:cNvSpPr>
                <a:spLocks/>
              </p:cNvSpPr>
              <p:nvPr/>
            </p:nvSpPr>
            <p:spPr bwMode="auto">
              <a:xfrm>
                <a:off x="567258" y="168151"/>
                <a:ext cx="230188" cy="258763"/>
              </a:xfrm>
              <a:custGeom>
                <a:avLst/>
                <a:gdLst>
                  <a:gd name="T0" fmla="*/ 184 w 289"/>
                  <a:gd name="T1" fmla="*/ 325 h 325"/>
                  <a:gd name="T2" fmla="*/ 289 w 289"/>
                  <a:gd name="T3" fmla="*/ 0 h 325"/>
                  <a:gd name="T4" fmla="*/ 197 w 289"/>
                  <a:gd name="T5" fmla="*/ 0 h 325"/>
                  <a:gd name="T6" fmla="*/ 143 w 289"/>
                  <a:gd name="T7" fmla="*/ 167 h 325"/>
                  <a:gd name="T8" fmla="*/ 135 w 289"/>
                  <a:gd name="T9" fmla="*/ 191 h 325"/>
                  <a:gd name="T10" fmla="*/ 135 w 289"/>
                  <a:gd name="T11" fmla="*/ 191 h 325"/>
                  <a:gd name="T12" fmla="*/ 135 w 289"/>
                  <a:gd name="T13" fmla="*/ 191 h 325"/>
                  <a:gd name="T14" fmla="*/ 135 w 289"/>
                  <a:gd name="T15" fmla="*/ 191 h 325"/>
                  <a:gd name="T16" fmla="*/ 135 w 289"/>
                  <a:gd name="T17" fmla="*/ 191 h 325"/>
                  <a:gd name="T18" fmla="*/ 135 w 289"/>
                  <a:gd name="T19" fmla="*/ 191 h 325"/>
                  <a:gd name="T20" fmla="*/ 135 w 289"/>
                  <a:gd name="T21" fmla="*/ 191 h 325"/>
                  <a:gd name="T22" fmla="*/ 128 w 289"/>
                  <a:gd name="T23" fmla="*/ 167 h 325"/>
                  <a:gd name="T24" fmla="*/ 91 w 289"/>
                  <a:gd name="T25" fmla="*/ 60 h 325"/>
                  <a:gd name="T26" fmla="*/ 0 w 289"/>
                  <a:gd name="T27" fmla="*/ 60 h 325"/>
                  <a:gd name="T28" fmla="*/ 90 w 289"/>
                  <a:gd name="T29" fmla="*/ 325 h 325"/>
                  <a:gd name="T30" fmla="*/ 184 w 289"/>
                  <a:gd name="T31"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9" h="325">
                    <a:moveTo>
                      <a:pt x="184" y="325"/>
                    </a:moveTo>
                    <a:lnTo>
                      <a:pt x="289" y="0"/>
                    </a:lnTo>
                    <a:lnTo>
                      <a:pt x="197" y="0"/>
                    </a:lnTo>
                    <a:lnTo>
                      <a:pt x="143" y="167"/>
                    </a:lnTo>
                    <a:lnTo>
                      <a:pt x="135" y="191"/>
                    </a:lnTo>
                    <a:lnTo>
                      <a:pt x="135" y="191"/>
                    </a:lnTo>
                    <a:lnTo>
                      <a:pt x="135" y="191"/>
                    </a:lnTo>
                    <a:lnTo>
                      <a:pt x="135" y="191"/>
                    </a:lnTo>
                    <a:lnTo>
                      <a:pt x="135" y="191"/>
                    </a:lnTo>
                    <a:lnTo>
                      <a:pt x="135" y="191"/>
                    </a:lnTo>
                    <a:lnTo>
                      <a:pt x="135" y="191"/>
                    </a:lnTo>
                    <a:lnTo>
                      <a:pt x="128" y="167"/>
                    </a:lnTo>
                    <a:lnTo>
                      <a:pt x="91" y="60"/>
                    </a:lnTo>
                    <a:lnTo>
                      <a:pt x="0" y="60"/>
                    </a:lnTo>
                    <a:lnTo>
                      <a:pt x="90" y="325"/>
                    </a:lnTo>
                    <a:lnTo>
                      <a:pt x="184" y="325"/>
                    </a:lnTo>
                    <a:close/>
                  </a:path>
                </a:pathLst>
              </a:custGeom>
              <a:solidFill>
                <a:srgbClr val="F06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nvGrpSpPr>
            <p:cNvPr id="61" name="_VTT_logo_102019_07_blue_on_white" hidden="1">
              <a:extLst>
                <a:ext uri="{FF2B5EF4-FFF2-40B4-BE49-F238E27FC236}">
                  <a16:creationId xmlns:a16="http://schemas.microsoft.com/office/drawing/2014/main" id="{573C239A-692F-4B2A-950F-5782B12FE54B}"/>
                </a:ext>
              </a:extLst>
            </p:cNvPr>
            <p:cNvGrpSpPr/>
            <p:nvPr/>
          </p:nvGrpSpPr>
          <p:grpSpPr>
            <a:xfrm>
              <a:off x="7909204" y="1770762"/>
              <a:ext cx="971550" cy="655638"/>
              <a:chOff x="379933" y="-15999"/>
              <a:chExt cx="971550" cy="655638"/>
            </a:xfrm>
          </p:grpSpPr>
          <p:sp>
            <p:nvSpPr>
              <p:cNvPr id="72" name="Box">
                <a:extLst>
                  <a:ext uri="{FF2B5EF4-FFF2-40B4-BE49-F238E27FC236}">
                    <a16:creationId xmlns:a16="http://schemas.microsoft.com/office/drawing/2014/main" id="{183EE0F5-E8FD-4CA2-8EB3-1F77E0D22693}"/>
                  </a:ext>
                </a:extLst>
              </p:cNvPr>
              <p:cNvSpPr>
                <a:spLocks noChangeArrowheads="1"/>
              </p:cNvSpPr>
              <p:nvPr/>
            </p:nvSpPr>
            <p:spPr bwMode="auto">
              <a:xfrm>
                <a:off x="379933" y="-15999"/>
                <a:ext cx="971550" cy="6556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73" name="T2">
                <a:extLst>
                  <a:ext uri="{FF2B5EF4-FFF2-40B4-BE49-F238E27FC236}">
                    <a16:creationId xmlns:a16="http://schemas.microsoft.com/office/drawing/2014/main" id="{588401D3-95B6-46D3-89E5-FC2F4D9864A5}"/>
                  </a:ext>
                </a:extLst>
              </p:cNvPr>
              <p:cNvSpPr>
                <a:spLocks/>
              </p:cNvSpPr>
              <p:nvPr/>
            </p:nvSpPr>
            <p:spPr bwMode="auto">
              <a:xfrm>
                <a:off x="1011758" y="168151"/>
                <a:ext cx="176213" cy="258763"/>
              </a:xfrm>
              <a:custGeom>
                <a:avLst/>
                <a:gdLst>
                  <a:gd name="T0" fmla="*/ 157 w 222"/>
                  <a:gd name="T1" fmla="*/ 325 h 325"/>
                  <a:gd name="T2" fmla="*/ 157 w 222"/>
                  <a:gd name="T3" fmla="*/ 78 h 325"/>
                  <a:gd name="T4" fmla="*/ 222 w 222"/>
                  <a:gd name="T5" fmla="*/ 78 h 325"/>
                  <a:gd name="T6" fmla="*/ 222 w 222"/>
                  <a:gd name="T7" fmla="*/ 0 h 325"/>
                  <a:gd name="T8" fmla="*/ 0 w 222"/>
                  <a:gd name="T9" fmla="*/ 0 h 325"/>
                  <a:gd name="T10" fmla="*/ 0 w 222"/>
                  <a:gd name="T11" fmla="*/ 78 h 325"/>
                  <a:gd name="T12" fmla="*/ 66 w 222"/>
                  <a:gd name="T13" fmla="*/ 78 h 325"/>
                  <a:gd name="T14" fmla="*/ 66 w 222"/>
                  <a:gd name="T15" fmla="*/ 325 h 325"/>
                  <a:gd name="T16" fmla="*/ 66 w 222"/>
                  <a:gd name="T17" fmla="*/ 325 h 325"/>
                  <a:gd name="T18" fmla="*/ 157 w 222"/>
                  <a:gd name="T19"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2" h="325">
                    <a:moveTo>
                      <a:pt x="157" y="325"/>
                    </a:moveTo>
                    <a:lnTo>
                      <a:pt x="157" y="78"/>
                    </a:lnTo>
                    <a:lnTo>
                      <a:pt x="222" y="78"/>
                    </a:lnTo>
                    <a:lnTo>
                      <a:pt x="222" y="0"/>
                    </a:lnTo>
                    <a:lnTo>
                      <a:pt x="0" y="0"/>
                    </a:lnTo>
                    <a:lnTo>
                      <a:pt x="0" y="78"/>
                    </a:lnTo>
                    <a:lnTo>
                      <a:pt x="66" y="78"/>
                    </a:lnTo>
                    <a:lnTo>
                      <a:pt x="66" y="325"/>
                    </a:lnTo>
                    <a:lnTo>
                      <a:pt x="66" y="325"/>
                    </a:lnTo>
                    <a:lnTo>
                      <a:pt x="157" y="325"/>
                    </a:lnTo>
                    <a:close/>
                  </a:path>
                </a:pathLst>
              </a:custGeom>
              <a:solidFill>
                <a:srgbClr val="0057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74" name="T1">
                <a:extLst>
                  <a:ext uri="{FF2B5EF4-FFF2-40B4-BE49-F238E27FC236}">
                    <a16:creationId xmlns:a16="http://schemas.microsoft.com/office/drawing/2014/main" id="{20487D08-3CC7-4C88-B408-9D7AD0572AE4}"/>
                  </a:ext>
                </a:extLst>
              </p:cNvPr>
              <p:cNvSpPr>
                <a:spLocks/>
              </p:cNvSpPr>
              <p:nvPr/>
            </p:nvSpPr>
            <p:spPr bwMode="auto">
              <a:xfrm>
                <a:off x="799033" y="168151"/>
                <a:ext cx="193675" cy="258763"/>
              </a:xfrm>
              <a:custGeom>
                <a:avLst/>
                <a:gdLst>
                  <a:gd name="T0" fmla="*/ 88 w 244"/>
                  <a:gd name="T1" fmla="*/ 78 h 325"/>
                  <a:gd name="T2" fmla="*/ 88 w 244"/>
                  <a:gd name="T3" fmla="*/ 325 h 325"/>
                  <a:gd name="T4" fmla="*/ 179 w 244"/>
                  <a:gd name="T5" fmla="*/ 325 h 325"/>
                  <a:gd name="T6" fmla="*/ 179 w 244"/>
                  <a:gd name="T7" fmla="*/ 78 h 325"/>
                  <a:gd name="T8" fmla="*/ 244 w 244"/>
                  <a:gd name="T9" fmla="*/ 78 h 325"/>
                  <a:gd name="T10" fmla="*/ 244 w 244"/>
                  <a:gd name="T11" fmla="*/ 0 h 325"/>
                  <a:gd name="T12" fmla="*/ 25 w 244"/>
                  <a:gd name="T13" fmla="*/ 0 h 325"/>
                  <a:gd name="T14" fmla="*/ 0 w 244"/>
                  <a:gd name="T15" fmla="*/ 78 h 325"/>
                  <a:gd name="T16" fmla="*/ 88 w 244"/>
                  <a:gd name="T17" fmla="*/ 78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4" h="325">
                    <a:moveTo>
                      <a:pt x="88" y="78"/>
                    </a:moveTo>
                    <a:lnTo>
                      <a:pt x="88" y="325"/>
                    </a:lnTo>
                    <a:lnTo>
                      <a:pt x="179" y="325"/>
                    </a:lnTo>
                    <a:lnTo>
                      <a:pt x="179" y="78"/>
                    </a:lnTo>
                    <a:lnTo>
                      <a:pt x="244" y="78"/>
                    </a:lnTo>
                    <a:lnTo>
                      <a:pt x="244" y="0"/>
                    </a:lnTo>
                    <a:lnTo>
                      <a:pt x="25" y="0"/>
                    </a:lnTo>
                    <a:lnTo>
                      <a:pt x="0" y="78"/>
                    </a:lnTo>
                    <a:lnTo>
                      <a:pt x="88" y="78"/>
                    </a:lnTo>
                    <a:close/>
                  </a:path>
                </a:pathLst>
              </a:custGeom>
              <a:solidFill>
                <a:srgbClr val="0057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75" name="V">
                <a:extLst>
                  <a:ext uri="{FF2B5EF4-FFF2-40B4-BE49-F238E27FC236}">
                    <a16:creationId xmlns:a16="http://schemas.microsoft.com/office/drawing/2014/main" id="{C487F028-6C0D-4DCC-8F12-24BD401FC95A}"/>
                  </a:ext>
                </a:extLst>
              </p:cNvPr>
              <p:cNvSpPr>
                <a:spLocks/>
              </p:cNvSpPr>
              <p:nvPr/>
            </p:nvSpPr>
            <p:spPr bwMode="auto">
              <a:xfrm>
                <a:off x="567258" y="168151"/>
                <a:ext cx="230188" cy="258763"/>
              </a:xfrm>
              <a:custGeom>
                <a:avLst/>
                <a:gdLst>
                  <a:gd name="T0" fmla="*/ 184 w 289"/>
                  <a:gd name="T1" fmla="*/ 325 h 325"/>
                  <a:gd name="T2" fmla="*/ 289 w 289"/>
                  <a:gd name="T3" fmla="*/ 0 h 325"/>
                  <a:gd name="T4" fmla="*/ 197 w 289"/>
                  <a:gd name="T5" fmla="*/ 0 h 325"/>
                  <a:gd name="T6" fmla="*/ 143 w 289"/>
                  <a:gd name="T7" fmla="*/ 167 h 325"/>
                  <a:gd name="T8" fmla="*/ 135 w 289"/>
                  <a:gd name="T9" fmla="*/ 191 h 325"/>
                  <a:gd name="T10" fmla="*/ 135 w 289"/>
                  <a:gd name="T11" fmla="*/ 191 h 325"/>
                  <a:gd name="T12" fmla="*/ 135 w 289"/>
                  <a:gd name="T13" fmla="*/ 191 h 325"/>
                  <a:gd name="T14" fmla="*/ 135 w 289"/>
                  <a:gd name="T15" fmla="*/ 191 h 325"/>
                  <a:gd name="T16" fmla="*/ 135 w 289"/>
                  <a:gd name="T17" fmla="*/ 191 h 325"/>
                  <a:gd name="T18" fmla="*/ 135 w 289"/>
                  <a:gd name="T19" fmla="*/ 191 h 325"/>
                  <a:gd name="T20" fmla="*/ 135 w 289"/>
                  <a:gd name="T21" fmla="*/ 191 h 325"/>
                  <a:gd name="T22" fmla="*/ 128 w 289"/>
                  <a:gd name="T23" fmla="*/ 167 h 325"/>
                  <a:gd name="T24" fmla="*/ 91 w 289"/>
                  <a:gd name="T25" fmla="*/ 60 h 325"/>
                  <a:gd name="T26" fmla="*/ 0 w 289"/>
                  <a:gd name="T27" fmla="*/ 60 h 325"/>
                  <a:gd name="T28" fmla="*/ 90 w 289"/>
                  <a:gd name="T29" fmla="*/ 325 h 325"/>
                  <a:gd name="T30" fmla="*/ 184 w 289"/>
                  <a:gd name="T31"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9" h="325">
                    <a:moveTo>
                      <a:pt x="184" y="325"/>
                    </a:moveTo>
                    <a:lnTo>
                      <a:pt x="289" y="0"/>
                    </a:lnTo>
                    <a:lnTo>
                      <a:pt x="197" y="0"/>
                    </a:lnTo>
                    <a:lnTo>
                      <a:pt x="143" y="167"/>
                    </a:lnTo>
                    <a:lnTo>
                      <a:pt x="135" y="191"/>
                    </a:lnTo>
                    <a:lnTo>
                      <a:pt x="135" y="191"/>
                    </a:lnTo>
                    <a:lnTo>
                      <a:pt x="135" y="191"/>
                    </a:lnTo>
                    <a:lnTo>
                      <a:pt x="135" y="191"/>
                    </a:lnTo>
                    <a:lnTo>
                      <a:pt x="135" y="191"/>
                    </a:lnTo>
                    <a:lnTo>
                      <a:pt x="135" y="191"/>
                    </a:lnTo>
                    <a:lnTo>
                      <a:pt x="135" y="191"/>
                    </a:lnTo>
                    <a:lnTo>
                      <a:pt x="128" y="167"/>
                    </a:lnTo>
                    <a:lnTo>
                      <a:pt x="91" y="60"/>
                    </a:lnTo>
                    <a:lnTo>
                      <a:pt x="0" y="60"/>
                    </a:lnTo>
                    <a:lnTo>
                      <a:pt x="90" y="325"/>
                    </a:lnTo>
                    <a:lnTo>
                      <a:pt x="184" y="325"/>
                    </a:lnTo>
                    <a:close/>
                  </a:path>
                </a:pathLst>
              </a:custGeom>
              <a:solidFill>
                <a:srgbClr val="0057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nvGrpSpPr>
            <p:cNvPr id="62" name="_VTT_logo_102019_08_black_on_white" hidden="1">
              <a:extLst>
                <a:ext uri="{FF2B5EF4-FFF2-40B4-BE49-F238E27FC236}">
                  <a16:creationId xmlns:a16="http://schemas.microsoft.com/office/drawing/2014/main" id="{2CD09F2B-7749-496A-911E-276961FE0D27}"/>
                </a:ext>
              </a:extLst>
            </p:cNvPr>
            <p:cNvGrpSpPr/>
            <p:nvPr/>
          </p:nvGrpSpPr>
          <p:grpSpPr>
            <a:xfrm>
              <a:off x="7909204" y="1770762"/>
              <a:ext cx="971550" cy="655638"/>
              <a:chOff x="379933" y="-15999"/>
              <a:chExt cx="971550" cy="655638"/>
            </a:xfrm>
          </p:grpSpPr>
          <p:sp>
            <p:nvSpPr>
              <p:cNvPr id="68" name="Box">
                <a:extLst>
                  <a:ext uri="{FF2B5EF4-FFF2-40B4-BE49-F238E27FC236}">
                    <a16:creationId xmlns:a16="http://schemas.microsoft.com/office/drawing/2014/main" id="{4854D60C-677A-497E-A3EC-C10E68CCD48D}"/>
                  </a:ext>
                </a:extLst>
              </p:cNvPr>
              <p:cNvSpPr>
                <a:spLocks noChangeArrowheads="1"/>
              </p:cNvSpPr>
              <p:nvPr/>
            </p:nvSpPr>
            <p:spPr bwMode="auto">
              <a:xfrm>
                <a:off x="379933" y="-15999"/>
                <a:ext cx="971550" cy="6556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69" name="T2">
                <a:extLst>
                  <a:ext uri="{FF2B5EF4-FFF2-40B4-BE49-F238E27FC236}">
                    <a16:creationId xmlns:a16="http://schemas.microsoft.com/office/drawing/2014/main" id="{44A271D6-D29B-472F-9751-1669D80FB2E1}"/>
                  </a:ext>
                </a:extLst>
              </p:cNvPr>
              <p:cNvSpPr>
                <a:spLocks/>
              </p:cNvSpPr>
              <p:nvPr/>
            </p:nvSpPr>
            <p:spPr bwMode="auto">
              <a:xfrm>
                <a:off x="1011758" y="168151"/>
                <a:ext cx="176213" cy="258763"/>
              </a:xfrm>
              <a:custGeom>
                <a:avLst/>
                <a:gdLst>
                  <a:gd name="T0" fmla="*/ 157 w 222"/>
                  <a:gd name="T1" fmla="*/ 325 h 325"/>
                  <a:gd name="T2" fmla="*/ 157 w 222"/>
                  <a:gd name="T3" fmla="*/ 78 h 325"/>
                  <a:gd name="T4" fmla="*/ 222 w 222"/>
                  <a:gd name="T5" fmla="*/ 78 h 325"/>
                  <a:gd name="T6" fmla="*/ 222 w 222"/>
                  <a:gd name="T7" fmla="*/ 0 h 325"/>
                  <a:gd name="T8" fmla="*/ 0 w 222"/>
                  <a:gd name="T9" fmla="*/ 0 h 325"/>
                  <a:gd name="T10" fmla="*/ 0 w 222"/>
                  <a:gd name="T11" fmla="*/ 78 h 325"/>
                  <a:gd name="T12" fmla="*/ 66 w 222"/>
                  <a:gd name="T13" fmla="*/ 78 h 325"/>
                  <a:gd name="T14" fmla="*/ 66 w 222"/>
                  <a:gd name="T15" fmla="*/ 325 h 325"/>
                  <a:gd name="T16" fmla="*/ 66 w 222"/>
                  <a:gd name="T17" fmla="*/ 325 h 325"/>
                  <a:gd name="T18" fmla="*/ 157 w 222"/>
                  <a:gd name="T19"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2" h="325">
                    <a:moveTo>
                      <a:pt x="157" y="325"/>
                    </a:moveTo>
                    <a:lnTo>
                      <a:pt x="157" y="78"/>
                    </a:lnTo>
                    <a:lnTo>
                      <a:pt x="222" y="78"/>
                    </a:lnTo>
                    <a:lnTo>
                      <a:pt x="222" y="0"/>
                    </a:lnTo>
                    <a:lnTo>
                      <a:pt x="0" y="0"/>
                    </a:lnTo>
                    <a:lnTo>
                      <a:pt x="0" y="78"/>
                    </a:lnTo>
                    <a:lnTo>
                      <a:pt x="66" y="78"/>
                    </a:lnTo>
                    <a:lnTo>
                      <a:pt x="66" y="325"/>
                    </a:lnTo>
                    <a:lnTo>
                      <a:pt x="66" y="325"/>
                    </a:lnTo>
                    <a:lnTo>
                      <a:pt x="157" y="3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70" name="T1">
                <a:extLst>
                  <a:ext uri="{FF2B5EF4-FFF2-40B4-BE49-F238E27FC236}">
                    <a16:creationId xmlns:a16="http://schemas.microsoft.com/office/drawing/2014/main" id="{057F60AE-503F-4040-899A-BBC4C544BC3C}"/>
                  </a:ext>
                </a:extLst>
              </p:cNvPr>
              <p:cNvSpPr>
                <a:spLocks/>
              </p:cNvSpPr>
              <p:nvPr/>
            </p:nvSpPr>
            <p:spPr bwMode="auto">
              <a:xfrm>
                <a:off x="799033" y="168151"/>
                <a:ext cx="193675" cy="258763"/>
              </a:xfrm>
              <a:custGeom>
                <a:avLst/>
                <a:gdLst>
                  <a:gd name="T0" fmla="*/ 88 w 244"/>
                  <a:gd name="T1" fmla="*/ 78 h 325"/>
                  <a:gd name="T2" fmla="*/ 88 w 244"/>
                  <a:gd name="T3" fmla="*/ 325 h 325"/>
                  <a:gd name="T4" fmla="*/ 179 w 244"/>
                  <a:gd name="T5" fmla="*/ 325 h 325"/>
                  <a:gd name="T6" fmla="*/ 179 w 244"/>
                  <a:gd name="T7" fmla="*/ 78 h 325"/>
                  <a:gd name="T8" fmla="*/ 244 w 244"/>
                  <a:gd name="T9" fmla="*/ 78 h 325"/>
                  <a:gd name="T10" fmla="*/ 244 w 244"/>
                  <a:gd name="T11" fmla="*/ 0 h 325"/>
                  <a:gd name="T12" fmla="*/ 25 w 244"/>
                  <a:gd name="T13" fmla="*/ 0 h 325"/>
                  <a:gd name="T14" fmla="*/ 0 w 244"/>
                  <a:gd name="T15" fmla="*/ 78 h 325"/>
                  <a:gd name="T16" fmla="*/ 88 w 244"/>
                  <a:gd name="T17" fmla="*/ 78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4" h="325">
                    <a:moveTo>
                      <a:pt x="88" y="78"/>
                    </a:moveTo>
                    <a:lnTo>
                      <a:pt x="88" y="325"/>
                    </a:lnTo>
                    <a:lnTo>
                      <a:pt x="179" y="325"/>
                    </a:lnTo>
                    <a:lnTo>
                      <a:pt x="179" y="78"/>
                    </a:lnTo>
                    <a:lnTo>
                      <a:pt x="244" y="78"/>
                    </a:lnTo>
                    <a:lnTo>
                      <a:pt x="244" y="0"/>
                    </a:lnTo>
                    <a:lnTo>
                      <a:pt x="25" y="0"/>
                    </a:lnTo>
                    <a:lnTo>
                      <a:pt x="0" y="78"/>
                    </a:lnTo>
                    <a:lnTo>
                      <a:pt x="88" y="7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71" name="V">
                <a:extLst>
                  <a:ext uri="{FF2B5EF4-FFF2-40B4-BE49-F238E27FC236}">
                    <a16:creationId xmlns:a16="http://schemas.microsoft.com/office/drawing/2014/main" id="{2561E12C-4857-45F7-AD96-1FD83E6ACC22}"/>
                  </a:ext>
                </a:extLst>
              </p:cNvPr>
              <p:cNvSpPr>
                <a:spLocks/>
              </p:cNvSpPr>
              <p:nvPr/>
            </p:nvSpPr>
            <p:spPr bwMode="auto">
              <a:xfrm>
                <a:off x="567258" y="168151"/>
                <a:ext cx="230188" cy="258763"/>
              </a:xfrm>
              <a:custGeom>
                <a:avLst/>
                <a:gdLst>
                  <a:gd name="T0" fmla="*/ 184 w 289"/>
                  <a:gd name="T1" fmla="*/ 325 h 325"/>
                  <a:gd name="T2" fmla="*/ 289 w 289"/>
                  <a:gd name="T3" fmla="*/ 0 h 325"/>
                  <a:gd name="T4" fmla="*/ 197 w 289"/>
                  <a:gd name="T5" fmla="*/ 0 h 325"/>
                  <a:gd name="T6" fmla="*/ 143 w 289"/>
                  <a:gd name="T7" fmla="*/ 167 h 325"/>
                  <a:gd name="T8" fmla="*/ 135 w 289"/>
                  <a:gd name="T9" fmla="*/ 191 h 325"/>
                  <a:gd name="T10" fmla="*/ 135 w 289"/>
                  <a:gd name="T11" fmla="*/ 191 h 325"/>
                  <a:gd name="T12" fmla="*/ 135 w 289"/>
                  <a:gd name="T13" fmla="*/ 191 h 325"/>
                  <a:gd name="T14" fmla="*/ 135 w 289"/>
                  <a:gd name="T15" fmla="*/ 191 h 325"/>
                  <a:gd name="T16" fmla="*/ 135 w 289"/>
                  <a:gd name="T17" fmla="*/ 191 h 325"/>
                  <a:gd name="T18" fmla="*/ 135 w 289"/>
                  <a:gd name="T19" fmla="*/ 191 h 325"/>
                  <a:gd name="T20" fmla="*/ 135 w 289"/>
                  <a:gd name="T21" fmla="*/ 191 h 325"/>
                  <a:gd name="T22" fmla="*/ 128 w 289"/>
                  <a:gd name="T23" fmla="*/ 167 h 325"/>
                  <a:gd name="T24" fmla="*/ 91 w 289"/>
                  <a:gd name="T25" fmla="*/ 60 h 325"/>
                  <a:gd name="T26" fmla="*/ 0 w 289"/>
                  <a:gd name="T27" fmla="*/ 60 h 325"/>
                  <a:gd name="T28" fmla="*/ 90 w 289"/>
                  <a:gd name="T29" fmla="*/ 325 h 325"/>
                  <a:gd name="T30" fmla="*/ 184 w 289"/>
                  <a:gd name="T31"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9" h="325">
                    <a:moveTo>
                      <a:pt x="184" y="325"/>
                    </a:moveTo>
                    <a:lnTo>
                      <a:pt x="289" y="0"/>
                    </a:lnTo>
                    <a:lnTo>
                      <a:pt x="197" y="0"/>
                    </a:lnTo>
                    <a:lnTo>
                      <a:pt x="143" y="167"/>
                    </a:lnTo>
                    <a:lnTo>
                      <a:pt x="135" y="191"/>
                    </a:lnTo>
                    <a:lnTo>
                      <a:pt x="135" y="191"/>
                    </a:lnTo>
                    <a:lnTo>
                      <a:pt x="135" y="191"/>
                    </a:lnTo>
                    <a:lnTo>
                      <a:pt x="135" y="191"/>
                    </a:lnTo>
                    <a:lnTo>
                      <a:pt x="135" y="191"/>
                    </a:lnTo>
                    <a:lnTo>
                      <a:pt x="135" y="191"/>
                    </a:lnTo>
                    <a:lnTo>
                      <a:pt x="135" y="191"/>
                    </a:lnTo>
                    <a:lnTo>
                      <a:pt x="128" y="167"/>
                    </a:lnTo>
                    <a:lnTo>
                      <a:pt x="91" y="60"/>
                    </a:lnTo>
                    <a:lnTo>
                      <a:pt x="0" y="60"/>
                    </a:lnTo>
                    <a:lnTo>
                      <a:pt x="90" y="325"/>
                    </a:lnTo>
                    <a:lnTo>
                      <a:pt x="184" y="3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nvGrpSpPr>
            <p:cNvPr id="63" name="_VTT_logo_102019_09_orange_on_white">
              <a:extLst>
                <a:ext uri="{FF2B5EF4-FFF2-40B4-BE49-F238E27FC236}">
                  <a16:creationId xmlns:a16="http://schemas.microsoft.com/office/drawing/2014/main" id="{3A27177D-A18E-447F-ABD4-8F70C58C890E}"/>
                </a:ext>
              </a:extLst>
            </p:cNvPr>
            <p:cNvGrpSpPr/>
            <p:nvPr/>
          </p:nvGrpSpPr>
          <p:grpSpPr>
            <a:xfrm>
              <a:off x="7909204" y="1770762"/>
              <a:ext cx="971550" cy="655638"/>
              <a:chOff x="379933" y="-15999"/>
              <a:chExt cx="971550" cy="655638"/>
            </a:xfrm>
          </p:grpSpPr>
          <p:sp>
            <p:nvSpPr>
              <p:cNvPr id="64" name="Box">
                <a:extLst>
                  <a:ext uri="{FF2B5EF4-FFF2-40B4-BE49-F238E27FC236}">
                    <a16:creationId xmlns:a16="http://schemas.microsoft.com/office/drawing/2014/main" id="{E533AD30-B6F7-420D-B355-5EF80D401FDE}"/>
                  </a:ext>
                </a:extLst>
              </p:cNvPr>
              <p:cNvSpPr>
                <a:spLocks noChangeArrowheads="1"/>
              </p:cNvSpPr>
              <p:nvPr/>
            </p:nvSpPr>
            <p:spPr bwMode="auto">
              <a:xfrm>
                <a:off x="379933" y="-15999"/>
                <a:ext cx="971550" cy="6556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65" name="T2">
                <a:extLst>
                  <a:ext uri="{FF2B5EF4-FFF2-40B4-BE49-F238E27FC236}">
                    <a16:creationId xmlns:a16="http://schemas.microsoft.com/office/drawing/2014/main" id="{289DEC2A-7D8E-4372-93BC-072D18B4AD66}"/>
                  </a:ext>
                </a:extLst>
              </p:cNvPr>
              <p:cNvSpPr>
                <a:spLocks/>
              </p:cNvSpPr>
              <p:nvPr/>
            </p:nvSpPr>
            <p:spPr bwMode="auto">
              <a:xfrm>
                <a:off x="1011758" y="168151"/>
                <a:ext cx="176213" cy="258763"/>
              </a:xfrm>
              <a:custGeom>
                <a:avLst/>
                <a:gdLst>
                  <a:gd name="T0" fmla="*/ 157 w 222"/>
                  <a:gd name="T1" fmla="*/ 325 h 325"/>
                  <a:gd name="T2" fmla="*/ 157 w 222"/>
                  <a:gd name="T3" fmla="*/ 78 h 325"/>
                  <a:gd name="T4" fmla="*/ 222 w 222"/>
                  <a:gd name="T5" fmla="*/ 78 h 325"/>
                  <a:gd name="T6" fmla="*/ 222 w 222"/>
                  <a:gd name="T7" fmla="*/ 0 h 325"/>
                  <a:gd name="T8" fmla="*/ 0 w 222"/>
                  <a:gd name="T9" fmla="*/ 0 h 325"/>
                  <a:gd name="T10" fmla="*/ 0 w 222"/>
                  <a:gd name="T11" fmla="*/ 78 h 325"/>
                  <a:gd name="T12" fmla="*/ 66 w 222"/>
                  <a:gd name="T13" fmla="*/ 78 h 325"/>
                  <a:gd name="T14" fmla="*/ 66 w 222"/>
                  <a:gd name="T15" fmla="*/ 325 h 325"/>
                  <a:gd name="T16" fmla="*/ 66 w 222"/>
                  <a:gd name="T17" fmla="*/ 325 h 325"/>
                  <a:gd name="T18" fmla="*/ 157 w 222"/>
                  <a:gd name="T19"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2" h="325">
                    <a:moveTo>
                      <a:pt x="157" y="325"/>
                    </a:moveTo>
                    <a:lnTo>
                      <a:pt x="157" y="78"/>
                    </a:lnTo>
                    <a:lnTo>
                      <a:pt x="222" y="78"/>
                    </a:lnTo>
                    <a:lnTo>
                      <a:pt x="222" y="0"/>
                    </a:lnTo>
                    <a:lnTo>
                      <a:pt x="0" y="0"/>
                    </a:lnTo>
                    <a:lnTo>
                      <a:pt x="0" y="78"/>
                    </a:lnTo>
                    <a:lnTo>
                      <a:pt x="66" y="78"/>
                    </a:lnTo>
                    <a:lnTo>
                      <a:pt x="66" y="325"/>
                    </a:lnTo>
                    <a:lnTo>
                      <a:pt x="66" y="325"/>
                    </a:lnTo>
                    <a:lnTo>
                      <a:pt x="157" y="325"/>
                    </a:lnTo>
                    <a:close/>
                  </a:path>
                </a:pathLst>
              </a:custGeom>
              <a:solidFill>
                <a:srgbClr val="F06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66" name="T1">
                <a:extLst>
                  <a:ext uri="{FF2B5EF4-FFF2-40B4-BE49-F238E27FC236}">
                    <a16:creationId xmlns:a16="http://schemas.microsoft.com/office/drawing/2014/main" id="{F3679482-56C0-4849-82CA-78A3662C5EB8}"/>
                  </a:ext>
                </a:extLst>
              </p:cNvPr>
              <p:cNvSpPr>
                <a:spLocks/>
              </p:cNvSpPr>
              <p:nvPr/>
            </p:nvSpPr>
            <p:spPr bwMode="auto">
              <a:xfrm>
                <a:off x="799033" y="168151"/>
                <a:ext cx="193675" cy="258763"/>
              </a:xfrm>
              <a:custGeom>
                <a:avLst/>
                <a:gdLst>
                  <a:gd name="T0" fmla="*/ 88 w 244"/>
                  <a:gd name="T1" fmla="*/ 78 h 325"/>
                  <a:gd name="T2" fmla="*/ 88 w 244"/>
                  <a:gd name="T3" fmla="*/ 325 h 325"/>
                  <a:gd name="T4" fmla="*/ 179 w 244"/>
                  <a:gd name="T5" fmla="*/ 325 h 325"/>
                  <a:gd name="T6" fmla="*/ 179 w 244"/>
                  <a:gd name="T7" fmla="*/ 78 h 325"/>
                  <a:gd name="T8" fmla="*/ 244 w 244"/>
                  <a:gd name="T9" fmla="*/ 78 h 325"/>
                  <a:gd name="T10" fmla="*/ 244 w 244"/>
                  <a:gd name="T11" fmla="*/ 0 h 325"/>
                  <a:gd name="T12" fmla="*/ 25 w 244"/>
                  <a:gd name="T13" fmla="*/ 0 h 325"/>
                  <a:gd name="T14" fmla="*/ 0 w 244"/>
                  <a:gd name="T15" fmla="*/ 78 h 325"/>
                  <a:gd name="T16" fmla="*/ 88 w 244"/>
                  <a:gd name="T17" fmla="*/ 78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4" h="325">
                    <a:moveTo>
                      <a:pt x="88" y="78"/>
                    </a:moveTo>
                    <a:lnTo>
                      <a:pt x="88" y="325"/>
                    </a:lnTo>
                    <a:lnTo>
                      <a:pt x="179" y="325"/>
                    </a:lnTo>
                    <a:lnTo>
                      <a:pt x="179" y="78"/>
                    </a:lnTo>
                    <a:lnTo>
                      <a:pt x="244" y="78"/>
                    </a:lnTo>
                    <a:lnTo>
                      <a:pt x="244" y="0"/>
                    </a:lnTo>
                    <a:lnTo>
                      <a:pt x="25" y="0"/>
                    </a:lnTo>
                    <a:lnTo>
                      <a:pt x="0" y="78"/>
                    </a:lnTo>
                    <a:lnTo>
                      <a:pt x="88" y="78"/>
                    </a:lnTo>
                    <a:close/>
                  </a:path>
                </a:pathLst>
              </a:custGeom>
              <a:solidFill>
                <a:srgbClr val="F06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67" name="V">
                <a:extLst>
                  <a:ext uri="{FF2B5EF4-FFF2-40B4-BE49-F238E27FC236}">
                    <a16:creationId xmlns:a16="http://schemas.microsoft.com/office/drawing/2014/main" id="{90A71D1A-E8E4-4E5B-B0D5-66AC811815E4}"/>
                  </a:ext>
                </a:extLst>
              </p:cNvPr>
              <p:cNvSpPr>
                <a:spLocks/>
              </p:cNvSpPr>
              <p:nvPr/>
            </p:nvSpPr>
            <p:spPr bwMode="auto">
              <a:xfrm>
                <a:off x="567258" y="168151"/>
                <a:ext cx="230188" cy="258763"/>
              </a:xfrm>
              <a:custGeom>
                <a:avLst/>
                <a:gdLst>
                  <a:gd name="T0" fmla="*/ 184 w 289"/>
                  <a:gd name="T1" fmla="*/ 325 h 325"/>
                  <a:gd name="T2" fmla="*/ 289 w 289"/>
                  <a:gd name="T3" fmla="*/ 0 h 325"/>
                  <a:gd name="T4" fmla="*/ 197 w 289"/>
                  <a:gd name="T5" fmla="*/ 0 h 325"/>
                  <a:gd name="T6" fmla="*/ 143 w 289"/>
                  <a:gd name="T7" fmla="*/ 167 h 325"/>
                  <a:gd name="T8" fmla="*/ 135 w 289"/>
                  <a:gd name="T9" fmla="*/ 191 h 325"/>
                  <a:gd name="T10" fmla="*/ 135 w 289"/>
                  <a:gd name="T11" fmla="*/ 191 h 325"/>
                  <a:gd name="T12" fmla="*/ 135 w 289"/>
                  <a:gd name="T13" fmla="*/ 191 h 325"/>
                  <a:gd name="T14" fmla="*/ 135 w 289"/>
                  <a:gd name="T15" fmla="*/ 191 h 325"/>
                  <a:gd name="T16" fmla="*/ 135 w 289"/>
                  <a:gd name="T17" fmla="*/ 191 h 325"/>
                  <a:gd name="T18" fmla="*/ 135 w 289"/>
                  <a:gd name="T19" fmla="*/ 191 h 325"/>
                  <a:gd name="T20" fmla="*/ 135 w 289"/>
                  <a:gd name="T21" fmla="*/ 191 h 325"/>
                  <a:gd name="T22" fmla="*/ 128 w 289"/>
                  <a:gd name="T23" fmla="*/ 167 h 325"/>
                  <a:gd name="T24" fmla="*/ 91 w 289"/>
                  <a:gd name="T25" fmla="*/ 60 h 325"/>
                  <a:gd name="T26" fmla="*/ 0 w 289"/>
                  <a:gd name="T27" fmla="*/ 60 h 325"/>
                  <a:gd name="T28" fmla="*/ 90 w 289"/>
                  <a:gd name="T29" fmla="*/ 325 h 325"/>
                  <a:gd name="T30" fmla="*/ 184 w 289"/>
                  <a:gd name="T31"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9" h="325">
                    <a:moveTo>
                      <a:pt x="184" y="325"/>
                    </a:moveTo>
                    <a:lnTo>
                      <a:pt x="289" y="0"/>
                    </a:lnTo>
                    <a:lnTo>
                      <a:pt x="197" y="0"/>
                    </a:lnTo>
                    <a:lnTo>
                      <a:pt x="143" y="167"/>
                    </a:lnTo>
                    <a:lnTo>
                      <a:pt x="135" y="191"/>
                    </a:lnTo>
                    <a:lnTo>
                      <a:pt x="135" y="191"/>
                    </a:lnTo>
                    <a:lnTo>
                      <a:pt x="135" y="191"/>
                    </a:lnTo>
                    <a:lnTo>
                      <a:pt x="135" y="191"/>
                    </a:lnTo>
                    <a:lnTo>
                      <a:pt x="135" y="191"/>
                    </a:lnTo>
                    <a:lnTo>
                      <a:pt x="135" y="191"/>
                    </a:lnTo>
                    <a:lnTo>
                      <a:pt x="135" y="191"/>
                    </a:lnTo>
                    <a:lnTo>
                      <a:pt x="128" y="167"/>
                    </a:lnTo>
                    <a:lnTo>
                      <a:pt x="91" y="60"/>
                    </a:lnTo>
                    <a:lnTo>
                      <a:pt x="0" y="60"/>
                    </a:lnTo>
                    <a:lnTo>
                      <a:pt x="90" y="325"/>
                    </a:lnTo>
                    <a:lnTo>
                      <a:pt x="184" y="325"/>
                    </a:lnTo>
                    <a:close/>
                  </a:path>
                </a:pathLst>
              </a:custGeom>
              <a:solidFill>
                <a:srgbClr val="F06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pic>
        <p:nvPicPr>
          <p:cNvPr id="54" name="Picture 53" descr="A picture containing plane, airplane, row, building&#10;&#10;Description automatically generated">
            <a:extLst>
              <a:ext uri="{FF2B5EF4-FFF2-40B4-BE49-F238E27FC236}">
                <a16:creationId xmlns:a16="http://schemas.microsoft.com/office/drawing/2014/main" id="{61195D47-CEBE-476C-A0E2-2E068548FED1}"/>
              </a:ext>
            </a:extLst>
          </p:cNvPr>
          <p:cNvPicPr>
            <a:picLocks noChangeAspect="1"/>
          </p:cNvPicPr>
          <p:nvPr/>
        </p:nvPicPr>
        <p:blipFill rotWithShape="1">
          <a:blip r:embed="rId2"/>
          <a:srcRect r="49972"/>
          <a:stretch/>
        </p:blipFill>
        <p:spPr>
          <a:xfrm>
            <a:off x="0" y="0"/>
            <a:ext cx="6096000" cy="6858000"/>
          </a:xfrm>
          <a:prstGeom prst="rect">
            <a:avLst/>
          </a:prstGeom>
        </p:spPr>
      </p:pic>
    </p:spTree>
    <p:extLst>
      <p:ext uri="{BB962C8B-B14F-4D97-AF65-F5344CB8AC3E}">
        <p14:creationId xmlns:p14="http://schemas.microsoft.com/office/powerpoint/2010/main" val="427644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VTT 2020 Section Leaves 4a">
    <p:spTree>
      <p:nvGrpSpPr>
        <p:cNvPr id="1" name=""/>
        <p:cNvGrpSpPr/>
        <p:nvPr/>
      </p:nvGrpSpPr>
      <p:grpSpPr>
        <a:xfrm>
          <a:off x="0" y="0"/>
          <a:ext cx="0" cy="0"/>
          <a:chOff x="0" y="0"/>
          <a:chExt cx="0" cy="0"/>
        </a:xfrm>
      </p:grpSpPr>
      <p:sp>
        <p:nvSpPr>
          <p:cNvPr id="100" name="Freeform: Shape 99">
            <a:extLst>
              <a:ext uri="{FF2B5EF4-FFF2-40B4-BE49-F238E27FC236}">
                <a16:creationId xmlns:a16="http://schemas.microsoft.com/office/drawing/2014/main" id="{33BA9D67-B73A-406A-B912-8A6CB4904EFB}"/>
              </a:ext>
            </a:extLst>
          </p:cNvPr>
          <p:cNvSpPr/>
          <p:nvPr/>
        </p:nvSpPr>
        <p:spPr>
          <a:xfrm>
            <a:off x="7314869" y="2"/>
            <a:ext cx="4860292" cy="6861217"/>
          </a:xfrm>
          <a:custGeom>
            <a:avLst/>
            <a:gdLst>
              <a:gd name="connsiteX0" fmla="*/ 0 w 3556000"/>
              <a:gd name="connsiteY0" fmla="*/ 0 h 5143500"/>
              <a:gd name="connsiteX1" fmla="*/ 1848308 w 3556000"/>
              <a:gd name="connsiteY1" fmla="*/ 3165361 h 5143500"/>
              <a:gd name="connsiteX2" fmla="*/ 1847787 w 3556000"/>
              <a:gd name="connsiteY2" fmla="*/ 3165412 h 5143500"/>
              <a:gd name="connsiteX3" fmla="*/ 2561577 w 3556000"/>
              <a:gd name="connsiteY3" fmla="*/ 5143627 h 5143500"/>
              <a:gd name="connsiteX4" fmla="*/ 3568611 w 3556000"/>
              <a:gd name="connsiteY4" fmla="*/ 5143627 h 5143500"/>
              <a:gd name="connsiteX5" fmla="*/ 3568611 w 3556000"/>
              <a:gd name="connsiteY5" fmla="*/ 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56000" h="5143500">
                <a:moveTo>
                  <a:pt x="0" y="0"/>
                </a:moveTo>
                <a:cubicBezTo>
                  <a:pt x="1013041" y="887955"/>
                  <a:pt x="1488389" y="1916367"/>
                  <a:pt x="1848308" y="3165361"/>
                </a:cubicBezTo>
                <a:lnTo>
                  <a:pt x="1847787" y="3165412"/>
                </a:lnTo>
                <a:lnTo>
                  <a:pt x="2561577" y="5143627"/>
                </a:lnTo>
                <a:lnTo>
                  <a:pt x="3568611" y="5143627"/>
                </a:lnTo>
                <a:lnTo>
                  <a:pt x="3568611" y="0"/>
                </a:lnTo>
                <a:close/>
              </a:path>
            </a:pathLst>
          </a:custGeom>
          <a:solidFill>
            <a:srgbClr val="005794"/>
          </a:solidFill>
          <a:ln w="12700" cap="flat">
            <a:noFill/>
            <a:prstDash val="solid"/>
            <a:miter/>
          </a:ln>
        </p:spPr>
        <p:txBody>
          <a:bodyPr rtlCol="0" anchor="ctr"/>
          <a:lstStyle/>
          <a:p>
            <a:endParaRPr lang="en-GB" sz="2400"/>
          </a:p>
        </p:txBody>
      </p:sp>
      <p:sp>
        <p:nvSpPr>
          <p:cNvPr id="101" name="Freeform: Shape 100">
            <a:extLst>
              <a:ext uri="{FF2B5EF4-FFF2-40B4-BE49-F238E27FC236}">
                <a16:creationId xmlns:a16="http://schemas.microsoft.com/office/drawing/2014/main" id="{686F9680-03B2-4172-8A7F-7F08C03C1100}"/>
              </a:ext>
            </a:extLst>
          </p:cNvPr>
          <p:cNvSpPr/>
          <p:nvPr/>
        </p:nvSpPr>
        <p:spPr>
          <a:xfrm>
            <a:off x="-2115" y="4040406"/>
            <a:ext cx="10855147" cy="2820812"/>
          </a:xfrm>
          <a:custGeom>
            <a:avLst/>
            <a:gdLst>
              <a:gd name="connsiteX0" fmla="*/ 0 w 8128000"/>
              <a:gd name="connsiteY0" fmla="*/ 0 h 2349500"/>
              <a:gd name="connsiteX1" fmla="*/ 0 w 8128000"/>
              <a:gd name="connsiteY1" fmla="*/ 610514 h 2349500"/>
              <a:gd name="connsiteX2" fmla="*/ 2099600 w 8128000"/>
              <a:gd name="connsiteY2" fmla="*/ 2355202 h 2349500"/>
              <a:gd name="connsiteX3" fmla="*/ 8137002 w 8128000"/>
              <a:gd name="connsiteY3" fmla="*/ 2338515 h 2349500"/>
              <a:gd name="connsiteX4" fmla="*/ 7423212 w 8128000"/>
              <a:gd name="connsiteY4" fmla="*/ 360299 h 2349500"/>
              <a:gd name="connsiteX5" fmla="*/ 0 w 8128000"/>
              <a:gd name="connsiteY5" fmla="*/ 0 h 2349500"/>
              <a:gd name="connsiteX0" fmla="*/ 0 w 8213892"/>
              <a:gd name="connsiteY0" fmla="*/ 0 h 2355202"/>
              <a:gd name="connsiteX1" fmla="*/ 76890 w 8213892"/>
              <a:gd name="connsiteY1" fmla="*/ 610514 h 2355202"/>
              <a:gd name="connsiteX2" fmla="*/ 2176490 w 8213892"/>
              <a:gd name="connsiteY2" fmla="*/ 2355202 h 2355202"/>
              <a:gd name="connsiteX3" fmla="*/ 8213892 w 8213892"/>
              <a:gd name="connsiteY3" fmla="*/ 2338515 h 2355202"/>
              <a:gd name="connsiteX4" fmla="*/ 7500102 w 8213892"/>
              <a:gd name="connsiteY4" fmla="*/ 360299 h 2355202"/>
              <a:gd name="connsiteX5" fmla="*/ 0 w 8213892"/>
              <a:gd name="connsiteY5" fmla="*/ 0 h 2355202"/>
              <a:gd name="connsiteX0" fmla="*/ 0 w 8207206"/>
              <a:gd name="connsiteY0" fmla="*/ 0 h 2375188"/>
              <a:gd name="connsiteX1" fmla="*/ 70204 w 8207206"/>
              <a:gd name="connsiteY1" fmla="*/ 630500 h 2375188"/>
              <a:gd name="connsiteX2" fmla="*/ 2169804 w 8207206"/>
              <a:gd name="connsiteY2" fmla="*/ 2375188 h 2375188"/>
              <a:gd name="connsiteX3" fmla="*/ 8207206 w 8207206"/>
              <a:gd name="connsiteY3" fmla="*/ 2358501 h 2375188"/>
              <a:gd name="connsiteX4" fmla="*/ 7493416 w 8207206"/>
              <a:gd name="connsiteY4" fmla="*/ 380285 h 2375188"/>
              <a:gd name="connsiteX5" fmla="*/ 0 w 8207206"/>
              <a:gd name="connsiteY5" fmla="*/ 0 h 2375188"/>
              <a:gd name="connsiteX0" fmla="*/ 0 w 8207206"/>
              <a:gd name="connsiteY0" fmla="*/ 0 h 2375188"/>
              <a:gd name="connsiteX1" fmla="*/ 6686 w 8207206"/>
              <a:gd name="connsiteY1" fmla="*/ 620506 h 2375188"/>
              <a:gd name="connsiteX2" fmla="*/ 2169804 w 8207206"/>
              <a:gd name="connsiteY2" fmla="*/ 2375188 h 2375188"/>
              <a:gd name="connsiteX3" fmla="*/ 8207206 w 8207206"/>
              <a:gd name="connsiteY3" fmla="*/ 2358501 h 2375188"/>
              <a:gd name="connsiteX4" fmla="*/ 7493416 w 8207206"/>
              <a:gd name="connsiteY4" fmla="*/ 380285 h 2375188"/>
              <a:gd name="connsiteX5" fmla="*/ 0 w 8207206"/>
              <a:gd name="connsiteY5" fmla="*/ 0 h 2375188"/>
              <a:gd name="connsiteX0" fmla="*/ 0 w 8207206"/>
              <a:gd name="connsiteY0" fmla="*/ 0 h 2358501"/>
              <a:gd name="connsiteX1" fmla="*/ 6686 w 8207206"/>
              <a:gd name="connsiteY1" fmla="*/ 620506 h 2358501"/>
              <a:gd name="connsiteX2" fmla="*/ 2143060 w 8207206"/>
              <a:gd name="connsiteY2" fmla="*/ 2055407 h 2358501"/>
              <a:gd name="connsiteX3" fmla="*/ 8207206 w 8207206"/>
              <a:gd name="connsiteY3" fmla="*/ 2358501 h 2358501"/>
              <a:gd name="connsiteX4" fmla="*/ 7493416 w 8207206"/>
              <a:gd name="connsiteY4" fmla="*/ 380285 h 2358501"/>
              <a:gd name="connsiteX5" fmla="*/ 0 w 8207206"/>
              <a:gd name="connsiteY5" fmla="*/ 0 h 2358501"/>
              <a:gd name="connsiteX0" fmla="*/ 0 w 8207206"/>
              <a:gd name="connsiteY0" fmla="*/ 0 h 2358501"/>
              <a:gd name="connsiteX1" fmla="*/ 6686 w 8207206"/>
              <a:gd name="connsiteY1" fmla="*/ 620506 h 2358501"/>
              <a:gd name="connsiteX2" fmla="*/ 2129687 w 8207206"/>
              <a:gd name="connsiteY2" fmla="*/ 2088718 h 2358501"/>
              <a:gd name="connsiteX3" fmla="*/ 8207206 w 8207206"/>
              <a:gd name="connsiteY3" fmla="*/ 2358501 h 2358501"/>
              <a:gd name="connsiteX4" fmla="*/ 7493416 w 8207206"/>
              <a:gd name="connsiteY4" fmla="*/ 380285 h 2358501"/>
              <a:gd name="connsiteX5" fmla="*/ 0 w 8207206"/>
              <a:gd name="connsiteY5" fmla="*/ 0 h 2358501"/>
              <a:gd name="connsiteX0" fmla="*/ 0 w 8207206"/>
              <a:gd name="connsiteY0" fmla="*/ 0 h 2358501"/>
              <a:gd name="connsiteX1" fmla="*/ 6686 w 8207206"/>
              <a:gd name="connsiteY1" fmla="*/ 620506 h 2358501"/>
              <a:gd name="connsiteX2" fmla="*/ 2142363 w 8207206"/>
              <a:gd name="connsiteY2" fmla="*/ 2033460 h 2358501"/>
              <a:gd name="connsiteX3" fmla="*/ 8207206 w 8207206"/>
              <a:gd name="connsiteY3" fmla="*/ 2358501 h 2358501"/>
              <a:gd name="connsiteX4" fmla="*/ 7493416 w 8207206"/>
              <a:gd name="connsiteY4" fmla="*/ 380285 h 2358501"/>
              <a:gd name="connsiteX5" fmla="*/ 0 w 8207206"/>
              <a:gd name="connsiteY5" fmla="*/ 0 h 2358501"/>
              <a:gd name="connsiteX0" fmla="*/ 0 w 8207206"/>
              <a:gd name="connsiteY0" fmla="*/ 0 h 2358501"/>
              <a:gd name="connsiteX1" fmla="*/ 6686 w 8207206"/>
              <a:gd name="connsiteY1" fmla="*/ 620506 h 2358501"/>
              <a:gd name="connsiteX2" fmla="*/ 2128103 w 8207206"/>
              <a:gd name="connsiteY2" fmla="*/ 2087139 h 2358501"/>
              <a:gd name="connsiteX3" fmla="*/ 8207206 w 8207206"/>
              <a:gd name="connsiteY3" fmla="*/ 2358501 h 2358501"/>
              <a:gd name="connsiteX4" fmla="*/ 7493416 w 8207206"/>
              <a:gd name="connsiteY4" fmla="*/ 380285 h 2358501"/>
              <a:gd name="connsiteX5" fmla="*/ 0 w 8207206"/>
              <a:gd name="connsiteY5" fmla="*/ 0 h 2358501"/>
              <a:gd name="connsiteX0" fmla="*/ 0 w 8207206"/>
              <a:gd name="connsiteY0" fmla="*/ 0 h 2358501"/>
              <a:gd name="connsiteX1" fmla="*/ 6686 w 8207206"/>
              <a:gd name="connsiteY1" fmla="*/ 620506 h 2358501"/>
              <a:gd name="connsiteX2" fmla="*/ 2142363 w 8207206"/>
              <a:gd name="connsiteY2" fmla="*/ 2055564 h 2358501"/>
              <a:gd name="connsiteX3" fmla="*/ 8207206 w 8207206"/>
              <a:gd name="connsiteY3" fmla="*/ 2358501 h 2358501"/>
              <a:gd name="connsiteX4" fmla="*/ 7493416 w 8207206"/>
              <a:gd name="connsiteY4" fmla="*/ 380285 h 2358501"/>
              <a:gd name="connsiteX5" fmla="*/ 0 w 8207206"/>
              <a:gd name="connsiteY5" fmla="*/ 0 h 2358501"/>
              <a:gd name="connsiteX0" fmla="*/ 0 w 8207206"/>
              <a:gd name="connsiteY0" fmla="*/ 0 h 2358501"/>
              <a:gd name="connsiteX1" fmla="*/ 6686 w 8207206"/>
              <a:gd name="connsiteY1" fmla="*/ 620506 h 2358501"/>
              <a:gd name="connsiteX2" fmla="*/ 2120181 w 8207206"/>
              <a:gd name="connsiteY2" fmla="*/ 2083982 h 2358501"/>
              <a:gd name="connsiteX3" fmla="*/ 8207206 w 8207206"/>
              <a:gd name="connsiteY3" fmla="*/ 2358501 h 2358501"/>
              <a:gd name="connsiteX4" fmla="*/ 7493416 w 8207206"/>
              <a:gd name="connsiteY4" fmla="*/ 380285 h 2358501"/>
              <a:gd name="connsiteX5" fmla="*/ 0 w 8207206"/>
              <a:gd name="connsiteY5" fmla="*/ 0 h 2358501"/>
              <a:gd name="connsiteX0" fmla="*/ 0 w 8046529"/>
              <a:gd name="connsiteY0" fmla="*/ 0 h 2083982"/>
              <a:gd name="connsiteX1" fmla="*/ 6686 w 8046529"/>
              <a:gd name="connsiteY1" fmla="*/ 620506 h 2083982"/>
              <a:gd name="connsiteX2" fmla="*/ 2120181 w 8046529"/>
              <a:gd name="connsiteY2" fmla="*/ 2083982 h 2083982"/>
              <a:gd name="connsiteX3" fmla="*/ 8046529 w 8046529"/>
              <a:gd name="connsiteY3" fmla="*/ 2057509 h 2083982"/>
              <a:gd name="connsiteX4" fmla="*/ 7493416 w 8046529"/>
              <a:gd name="connsiteY4" fmla="*/ 380285 h 2083982"/>
              <a:gd name="connsiteX5" fmla="*/ 0 w 8046529"/>
              <a:gd name="connsiteY5" fmla="*/ 0 h 2083982"/>
              <a:gd name="connsiteX0" fmla="*/ 0 w 7891252"/>
              <a:gd name="connsiteY0" fmla="*/ 0 h 2142763"/>
              <a:gd name="connsiteX1" fmla="*/ 6686 w 7891252"/>
              <a:gd name="connsiteY1" fmla="*/ 620506 h 2142763"/>
              <a:gd name="connsiteX2" fmla="*/ 2120181 w 7891252"/>
              <a:gd name="connsiteY2" fmla="*/ 2083982 h 2142763"/>
              <a:gd name="connsiteX3" fmla="*/ 7891252 w 7891252"/>
              <a:gd name="connsiteY3" fmla="*/ 2142763 h 2142763"/>
              <a:gd name="connsiteX4" fmla="*/ 7493416 w 7891252"/>
              <a:gd name="connsiteY4" fmla="*/ 380285 h 2142763"/>
              <a:gd name="connsiteX5" fmla="*/ 0 w 7891252"/>
              <a:gd name="connsiteY5" fmla="*/ 0 h 2142763"/>
              <a:gd name="connsiteX0" fmla="*/ 0 w 8125751"/>
              <a:gd name="connsiteY0" fmla="*/ 0 h 2085927"/>
              <a:gd name="connsiteX1" fmla="*/ 6686 w 8125751"/>
              <a:gd name="connsiteY1" fmla="*/ 620506 h 2085927"/>
              <a:gd name="connsiteX2" fmla="*/ 2120181 w 8125751"/>
              <a:gd name="connsiteY2" fmla="*/ 2083982 h 2085927"/>
              <a:gd name="connsiteX3" fmla="*/ 8125751 w 8125751"/>
              <a:gd name="connsiteY3" fmla="*/ 2085927 h 2085927"/>
              <a:gd name="connsiteX4" fmla="*/ 7493416 w 8125751"/>
              <a:gd name="connsiteY4" fmla="*/ 380285 h 2085927"/>
              <a:gd name="connsiteX5" fmla="*/ 0 w 8125751"/>
              <a:gd name="connsiteY5" fmla="*/ 0 h 2085927"/>
              <a:gd name="connsiteX0" fmla="*/ 10968 w 8119289"/>
              <a:gd name="connsiteY0" fmla="*/ 0 h 2059088"/>
              <a:gd name="connsiteX1" fmla="*/ 224 w 8119289"/>
              <a:gd name="connsiteY1" fmla="*/ 593667 h 2059088"/>
              <a:gd name="connsiteX2" fmla="*/ 2113719 w 8119289"/>
              <a:gd name="connsiteY2" fmla="*/ 2057143 h 2059088"/>
              <a:gd name="connsiteX3" fmla="*/ 8119289 w 8119289"/>
              <a:gd name="connsiteY3" fmla="*/ 2059088 h 2059088"/>
              <a:gd name="connsiteX4" fmla="*/ 7486954 w 8119289"/>
              <a:gd name="connsiteY4" fmla="*/ 353446 h 2059088"/>
              <a:gd name="connsiteX5" fmla="*/ 10968 w 8119289"/>
              <a:gd name="connsiteY5" fmla="*/ 0 h 2059088"/>
              <a:gd name="connsiteX0" fmla="*/ 0 w 8120998"/>
              <a:gd name="connsiteY0" fmla="*/ 0 h 2085928"/>
              <a:gd name="connsiteX1" fmla="*/ 1933 w 8120998"/>
              <a:gd name="connsiteY1" fmla="*/ 620507 h 2085928"/>
              <a:gd name="connsiteX2" fmla="*/ 2115428 w 8120998"/>
              <a:gd name="connsiteY2" fmla="*/ 2083983 h 2085928"/>
              <a:gd name="connsiteX3" fmla="*/ 8120998 w 8120998"/>
              <a:gd name="connsiteY3" fmla="*/ 2085928 h 2085928"/>
              <a:gd name="connsiteX4" fmla="*/ 7488663 w 8120998"/>
              <a:gd name="connsiteY4" fmla="*/ 380286 h 2085928"/>
              <a:gd name="connsiteX5" fmla="*/ 0 w 8120998"/>
              <a:gd name="connsiteY5" fmla="*/ 0 h 2085928"/>
              <a:gd name="connsiteX0" fmla="*/ 53586 w 8119128"/>
              <a:gd name="connsiteY0" fmla="*/ 0 h 2049617"/>
              <a:gd name="connsiteX1" fmla="*/ 63 w 8119128"/>
              <a:gd name="connsiteY1" fmla="*/ 584196 h 2049617"/>
              <a:gd name="connsiteX2" fmla="*/ 2113558 w 8119128"/>
              <a:gd name="connsiteY2" fmla="*/ 2047672 h 2049617"/>
              <a:gd name="connsiteX3" fmla="*/ 8119128 w 8119128"/>
              <a:gd name="connsiteY3" fmla="*/ 2049617 h 2049617"/>
              <a:gd name="connsiteX4" fmla="*/ 7486793 w 8119128"/>
              <a:gd name="connsiteY4" fmla="*/ 343975 h 2049617"/>
              <a:gd name="connsiteX5" fmla="*/ 53586 w 8119128"/>
              <a:gd name="connsiteY5" fmla="*/ 0 h 2049617"/>
              <a:gd name="connsiteX0" fmla="*/ 338 w 8119751"/>
              <a:gd name="connsiteY0" fmla="*/ 0 h 2087508"/>
              <a:gd name="connsiteX1" fmla="*/ 686 w 8119751"/>
              <a:gd name="connsiteY1" fmla="*/ 622087 h 2087508"/>
              <a:gd name="connsiteX2" fmla="*/ 2114181 w 8119751"/>
              <a:gd name="connsiteY2" fmla="*/ 2085563 h 2087508"/>
              <a:gd name="connsiteX3" fmla="*/ 8119751 w 8119751"/>
              <a:gd name="connsiteY3" fmla="*/ 2087508 h 2087508"/>
              <a:gd name="connsiteX4" fmla="*/ 7487416 w 8119751"/>
              <a:gd name="connsiteY4" fmla="*/ 381866 h 2087508"/>
              <a:gd name="connsiteX5" fmla="*/ 338 w 8119751"/>
              <a:gd name="connsiteY5" fmla="*/ 0 h 2087508"/>
              <a:gd name="connsiteX0" fmla="*/ 591 w 8120004"/>
              <a:gd name="connsiteY0" fmla="*/ 38593 h 2126101"/>
              <a:gd name="connsiteX1" fmla="*/ 939 w 8120004"/>
              <a:gd name="connsiteY1" fmla="*/ 660680 h 2126101"/>
              <a:gd name="connsiteX2" fmla="*/ 2114434 w 8120004"/>
              <a:gd name="connsiteY2" fmla="*/ 2124156 h 2126101"/>
              <a:gd name="connsiteX3" fmla="*/ 8120004 w 8120004"/>
              <a:gd name="connsiteY3" fmla="*/ 2126101 h 2126101"/>
              <a:gd name="connsiteX4" fmla="*/ 7487669 w 8120004"/>
              <a:gd name="connsiteY4" fmla="*/ 420459 h 2126101"/>
              <a:gd name="connsiteX5" fmla="*/ 591 w 8120004"/>
              <a:gd name="connsiteY5" fmla="*/ 38593 h 2126101"/>
              <a:gd name="connsiteX0" fmla="*/ 339 w 8119752"/>
              <a:gd name="connsiteY0" fmla="*/ 4561 h 2092069"/>
              <a:gd name="connsiteX1" fmla="*/ 687 w 8119752"/>
              <a:gd name="connsiteY1" fmla="*/ 626648 h 2092069"/>
              <a:gd name="connsiteX2" fmla="*/ 2114182 w 8119752"/>
              <a:gd name="connsiteY2" fmla="*/ 2090124 h 2092069"/>
              <a:gd name="connsiteX3" fmla="*/ 8119752 w 8119752"/>
              <a:gd name="connsiteY3" fmla="*/ 2092069 h 2092069"/>
              <a:gd name="connsiteX4" fmla="*/ 7487417 w 8119752"/>
              <a:gd name="connsiteY4" fmla="*/ 386427 h 2092069"/>
              <a:gd name="connsiteX5" fmla="*/ 339 w 8119752"/>
              <a:gd name="connsiteY5" fmla="*/ 4561 h 2092069"/>
              <a:gd name="connsiteX0" fmla="*/ 339 w 8119752"/>
              <a:gd name="connsiteY0" fmla="*/ 0 h 2087508"/>
              <a:gd name="connsiteX1" fmla="*/ 687 w 8119752"/>
              <a:gd name="connsiteY1" fmla="*/ 622087 h 2087508"/>
              <a:gd name="connsiteX2" fmla="*/ 2114182 w 8119752"/>
              <a:gd name="connsiteY2" fmla="*/ 2085563 h 2087508"/>
              <a:gd name="connsiteX3" fmla="*/ 8119752 w 8119752"/>
              <a:gd name="connsiteY3" fmla="*/ 2087508 h 2087508"/>
              <a:gd name="connsiteX4" fmla="*/ 7487417 w 8119752"/>
              <a:gd name="connsiteY4" fmla="*/ 381866 h 2087508"/>
              <a:gd name="connsiteX5" fmla="*/ 339 w 8119752"/>
              <a:gd name="connsiteY5" fmla="*/ 0 h 2087508"/>
              <a:gd name="connsiteX0" fmla="*/ 339 w 8119752"/>
              <a:gd name="connsiteY0" fmla="*/ 0 h 2087508"/>
              <a:gd name="connsiteX1" fmla="*/ 687 w 8119752"/>
              <a:gd name="connsiteY1" fmla="*/ 622087 h 2087508"/>
              <a:gd name="connsiteX2" fmla="*/ 2114182 w 8119752"/>
              <a:gd name="connsiteY2" fmla="*/ 2085563 h 2087508"/>
              <a:gd name="connsiteX3" fmla="*/ 8119752 w 8119752"/>
              <a:gd name="connsiteY3" fmla="*/ 2087508 h 2087508"/>
              <a:gd name="connsiteX4" fmla="*/ 7487417 w 8119752"/>
              <a:gd name="connsiteY4" fmla="*/ 381866 h 2087508"/>
              <a:gd name="connsiteX5" fmla="*/ 339 w 8119752"/>
              <a:gd name="connsiteY5" fmla="*/ 0 h 2087508"/>
              <a:gd name="connsiteX0" fmla="*/ 0 w 8122582"/>
              <a:gd name="connsiteY0" fmla="*/ 0 h 2087508"/>
              <a:gd name="connsiteX1" fmla="*/ 3517 w 8122582"/>
              <a:gd name="connsiteY1" fmla="*/ 622087 h 2087508"/>
              <a:gd name="connsiteX2" fmla="*/ 2117012 w 8122582"/>
              <a:gd name="connsiteY2" fmla="*/ 2085563 h 2087508"/>
              <a:gd name="connsiteX3" fmla="*/ 8122582 w 8122582"/>
              <a:gd name="connsiteY3" fmla="*/ 2087508 h 2087508"/>
              <a:gd name="connsiteX4" fmla="*/ 7490247 w 8122582"/>
              <a:gd name="connsiteY4" fmla="*/ 381866 h 2087508"/>
              <a:gd name="connsiteX5" fmla="*/ 0 w 8122582"/>
              <a:gd name="connsiteY5" fmla="*/ 0 h 2087508"/>
              <a:gd name="connsiteX0" fmla="*/ 37766 w 8119151"/>
              <a:gd name="connsiteY0" fmla="*/ 0 h 2076457"/>
              <a:gd name="connsiteX1" fmla="*/ 86 w 8119151"/>
              <a:gd name="connsiteY1" fmla="*/ 611036 h 2076457"/>
              <a:gd name="connsiteX2" fmla="*/ 2113581 w 8119151"/>
              <a:gd name="connsiteY2" fmla="*/ 2074512 h 2076457"/>
              <a:gd name="connsiteX3" fmla="*/ 8119151 w 8119151"/>
              <a:gd name="connsiteY3" fmla="*/ 2076457 h 2076457"/>
              <a:gd name="connsiteX4" fmla="*/ 7486816 w 8119151"/>
              <a:gd name="connsiteY4" fmla="*/ 370815 h 2076457"/>
              <a:gd name="connsiteX5" fmla="*/ 37766 w 8119151"/>
              <a:gd name="connsiteY5" fmla="*/ 0 h 2076457"/>
              <a:gd name="connsiteX0" fmla="*/ 0 w 8124165"/>
              <a:gd name="connsiteY0" fmla="*/ 0 h 2084350"/>
              <a:gd name="connsiteX1" fmla="*/ 5100 w 8124165"/>
              <a:gd name="connsiteY1" fmla="*/ 618929 h 2084350"/>
              <a:gd name="connsiteX2" fmla="*/ 2118595 w 8124165"/>
              <a:gd name="connsiteY2" fmla="*/ 2082405 h 2084350"/>
              <a:gd name="connsiteX3" fmla="*/ 8124165 w 8124165"/>
              <a:gd name="connsiteY3" fmla="*/ 2084350 h 2084350"/>
              <a:gd name="connsiteX4" fmla="*/ 7491830 w 8124165"/>
              <a:gd name="connsiteY4" fmla="*/ 378708 h 2084350"/>
              <a:gd name="connsiteX5" fmla="*/ 0 w 8124165"/>
              <a:gd name="connsiteY5" fmla="*/ 0 h 2084350"/>
              <a:gd name="connsiteX0" fmla="*/ 0 w 8124165"/>
              <a:gd name="connsiteY0" fmla="*/ 0 h 2084350"/>
              <a:gd name="connsiteX1" fmla="*/ 5100 w 8124165"/>
              <a:gd name="connsiteY1" fmla="*/ 618929 h 2084350"/>
              <a:gd name="connsiteX2" fmla="*/ 2118595 w 8124165"/>
              <a:gd name="connsiteY2" fmla="*/ 2082405 h 2084350"/>
              <a:gd name="connsiteX3" fmla="*/ 8124165 w 8124165"/>
              <a:gd name="connsiteY3" fmla="*/ 2084350 h 2084350"/>
              <a:gd name="connsiteX4" fmla="*/ 7491830 w 8124165"/>
              <a:gd name="connsiteY4" fmla="*/ 378708 h 2084350"/>
              <a:gd name="connsiteX5" fmla="*/ 0 w 8124165"/>
              <a:gd name="connsiteY5" fmla="*/ 0 h 2084350"/>
              <a:gd name="connsiteX0" fmla="*/ 0 w 8124165"/>
              <a:gd name="connsiteY0" fmla="*/ 0 h 2084350"/>
              <a:gd name="connsiteX1" fmla="*/ 5100 w 8124165"/>
              <a:gd name="connsiteY1" fmla="*/ 618929 h 2084350"/>
              <a:gd name="connsiteX2" fmla="*/ 2118595 w 8124165"/>
              <a:gd name="connsiteY2" fmla="*/ 2082405 h 2084350"/>
              <a:gd name="connsiteX3" fmla="*/ 8124165 w 8124165"/>
              <a:gd name="connsiteY3" fmla="*/ 2084350 h 2084350"/>
              <a:gd name="connsiteX4" fmla="*/ 7491830 w 8124165"/>
              <a:gd name="connsiteY4" fmla="*/ 378708 h 2084350"/>
              <a:gd name="connsiteX5" fmla="*/ 0 w 8124165"/>
              <a:gd name="connsiteY5" fmla="*/ 0 h 2084350"/>
              <a:gd name="connsiteX0" fmla="*/ 0 w 8124165"/>
              <a:gd name="connsiteY0" fmla="*/ 4208 h 2088558"/>
              <a:gd name="connsiteX1" fmla="*/ 5100 w 8124165"/>
              <a:gd name="connsiteY1" fmla="*/ 623137 h 2088558"/>
              <a:gd name="connsiteX2" fmla="*/ 2118595 w 8124165"/>
              <a:gd name="connsiteY2" fmla="*/ 2086613 h 2088558"/>
              <a:gd name="connsiteX3" fmla="*/ 8124165 w 8124165"/>
              <a:gd name="connsiteY3" fmla="*/ 2088558 h 2088558"/>
              <a:gd name="connsiteX4" fmla="*/ 7491830 w 8124165"/>
              <a:gd name="connsiteY4" fmla="*/ 382916 h 2088558"/>
              <a:gd name="connsiteX5" fmla="*/ 0 w 8124165"/>
              <a:gd name="connsiteY5" fmla="*/ 4208 h 2088558"/>
              <a:gd name="connsiteX0" fmla="*/ 0 w 8124165"/>
              <a:gd name="connsiteY0" fmla="*/ 4200 h 2090130"/>
              <a:gd name="connsiteX1" fmla="*/ 5100 w 8124165"/>
              <a:gd name="connsiteY1" fmla="*/ 624709 h 2090130"/>
              <a:gd name="connsiteX2" fmla="*/ 2118595 w 8124165"/>
              <a:gd name="connsiteY2" fmla="*/ 2088185 h 2090130"/>
              <a:gd name="connsiteX3" fmla="*/ 8124165 w 8124165"/>
              <a:gd name="connsiteY3" fmla="*/ 2090130 h 2090130"/>
              <a:gd name="connsiteX4" fmla="*/ 7491830 w 8124165"/>
              <a:gd name="connsiteY4" fmla="*/ 384488 h 2090130"/>
              <a:gd name="connsiteX5" fmla="*/ 0 w 8124165"/>
              <a:gd name="connsiteY5" fmla="*/ 4200 h 2090130"/>
              <a:gd name="connsiteX0" fmla="*/ 0 w 8120995"/>
              <a:gd name="connsiteY0" fmla="*/ 4166 h 2096411"/>
              <a:gd name="connsiteX1" fmla="*/ 1930 w 8120995"/>
              <a:gd name="connsiteY1" fmla="*/ 630990 h 2096411"/>
              <a:gd name="connsiteX2" fmla="*/ 2115425 w 8120995"/>
              <a:gd name="connsiteY2" fmla="*/ 2094466 h 2096411"/>
              <a:gd name="connsiteX3" fmla="*/ 8120995 w 8120995"/>
              <a:gd name="connsiteY3" fmla="*/ 2096411 h 2096411"/>
              <a:gd name="connsiteX4" fmla="*/ 7488660 w 8120995"/>
              <a:gd name="connsiteY4" fmla="*/ 390769 h 2096411"/>
              <a:gd name="connsiteX5" fmla="*/ 0 w 8120995"/>
              <a:gd name="connsiteY5" fmla="*/ 4166 h 2096411"/>
              <a:gd name="connsiteX0" fmla="*/ 0 w 8122580"/>
              <a:gd name="connsiteY0" fmla="*/ 4029 h 2123113"/>
              <a:gd name="connsiteX1" fmla="*/ 3515 w 8122580"/>
              <a:gd name="connsiteY1" fmla="*/ 657692 h 2123113"/>
              <a:gd name="connsiteX2" fmla="*/ 2117010 w 8122580"/>
              <a:gd name="connsiteY2" fmla="*/ 2121168 h 2123113"/>
              <a:gd name="connsiteX3" fmla="*/ 8122580 w 8122580"/>
              <a:gd name="connsiteY3" fmla="*/ 2123113 h 2123113"/>
              <a:gd name="connsiteX4" fmla="*/ 7490245 w 8122580"/>
              <a:gd name="connsiteY4" fmla="*/ 417471 h 2123113"/>
              <a:gd name="connsiteX5" fmla="*/ 0 w 8122580"/>
              <a:gd name="connsiteY5" fmla="*/ 4029 h 2123113"/>
              <a:gd name="connsiteX0" fmla="*/ 0 w 8122580"/>
              <a:gd name="connsiteY0" fmla="*/ 4029 h 2123113"/>
              <a:gd name="connsiteX1" fmla="*/ 3515 w 8122580"/>
              <a:gd name="connsiteY1" fmla="*/ 657692 h 2123113"/>
              <a:gd name="connsiteX2" fmla="*/ 2117010 w 8122580"/>
              <a:gd name="connsiteY2" fmla="*/ 2121168 h 2123113"/>
              <a:gd name="connsiteX3" fmla="*/ 8122580 w 8122580"/>
              <a:gd name="connsiteY3" fmla="*/ 2123113 h 2123113"/>
              <a:gd name="connsiteX4" fmla="*/ 7490245 w 8122580"/>
              <a:gd name="connsiteY4" fmla="*/ 417471 h 2123113"/>
              <a:gd name="connsiteX5" fmla="*/ 0 w 8122580"/>
              <a:gd name="connsiteY5" fmla="*/ 4029 h 2123113"/>
              <a:gd name="connsiteX0" fmla="*/ 340 w 8122920"/>
              <a:gd name="connsiteY0" fmla="*/ 4029 h 2123113"/>
              <a:gd name="connsiteX1" fmla="*/ 686 w 8122920"/>
              <a:gd name="connsiteY1" fmla="*/ 656114 h 2123113"/>
              <a:gd name="connsiteX2" fmla="*/ 2117350 w 8122920"/>
              <a:gd name="connsiteY2" fmla="*/ 2121168 h 2123113"/>
              <a:gd name="connsiteX3" fmla="*/ 8122920 w 8122920"/>
              <a:gd name="connsiteY3" fmla="*/ 2123113 h 2123113"/>
              <a:gd name="connsiteX4" fmla="*/ 7490585 w 8122920"/>
              <a:gd name="connsiteY4" fmla="*/ 417471 h 2123113"/>
              <a:gd name="connsiteX5" fmla="*/ 340 w 8122920"/>
              <a:gd name="connsiteY5" fmla="*/ 4029 h 2123113"/>
              <a:gd name="connsiteX0" fmla="*/ 340 w 8122920"/>
              <a:gd name="connsiteY0" fmla="*/ 4029 h 2123113"/>
              <a:gd name="connsiteX1" fmla="*/ 686 w 8122920"/>
              <a:gd name="connsiteY1" fmla="*/ 656114 h 2123113"/>
              <a:gd name="connsiteX2" fmla="*/ 2117350 w 8122920"/>
              <a:gd name="connsiteY2" fmla="*/ 2121168 h 2123113"/>
              <a:gd name="connsiteX3" fmla="*/ 8122920 w 8122920"/>
              <a:gd name="connsiteY3" fmla="*/ 2123113 h 2123113"/>
              <a:gd name="connsiteX4" fmla="*/ 7490585 w 8122920"/>
              <a:gd name="connsiteY4" fmla="*/ 417471 h 2123113"/>
              <a:gd name="connsiteX5" fmla="*/ 340 w 8122920"/>
              <a:gd name="connsiteY5" fmla="*/ 4029 h 2123113"/>
              <a:gd name="connsiteX0" fmla="*/ 0 w 8124165"/>
              <a:gd name="connsiteY0" fmla="*/ 4029 h 2123113"/>
              <a:gd name="connsiteX1" fmla="*/ 1931 w 8124165"/>
              <a:gd name="connsiteY1" fmla="*/ 656114 h 2123113"/>
              <a:gd name="connsiteX2" fmla="*/ 2118595 w 8124165"/>
              <a:gd name="connsiteY2" fmla="*/ 2121168 h 2123113"/>
              <a:gd name="connsiteX3" fmla="*/ 8124165 w 8124165"/>
              <a:gd name="connsiteY3" fmla="*/ 2123113 h 2123113"/>
              <a:gd name="connsiteX4" fmla="*/ 7491830 w 8124165"/>
              <a:gd name="connsiteY4" fmla="*/ 417471 h 2123113"/>
              <a:gd name="connsiteX5" fmla="*/ 0 w 8124165"/>
              <a:gd name="connsiteY5" fmla="*/ 4029 h 2123113"/>
              <a:gd name="connsiteX0" fmla="*/ 0 w 8124165"/>
              <a:gd name="connsiteY0" fmla="*/ 4029 h 2124410"/>
              <a:gd name="connsiteX1" fmla="*/ 1931 w 8124165"/>
              <a:gd name="connsiteY1" fmla="*/ 656114 h 2124410"/>
              <a:gd name="connsiteX2" fmla="*/ 2116968 w 8124165"/>
              <a:gd name="connsiteY2" fmla="*/ 2124410 h 2124410"/>
              <a:gd name="connsiteX3" fmla="*/ 8124165 w 8124165"/>
              <a:gd name="connsiteY3" fmla="*/ 2123113 h 2124410"/>
              <a:gd name="connsiteX4" fmla="*/ 7491830 w 8124165"/>
              <a:gd name="connsiteY4" fmla="*/ 417471 h 2124410"/>
              <a:gd name="connsiteX5" fmla="*/ 0 w 8124165"/>
              <a:gd name="connsiteY5" fmla="*/ 4029 h 2124410"/>
              <a:gd name="connsiteX0" fmla="*/ 0 w 8124165"/>
              <a:gd name="connsiteY0" fmla="*/ 4029 h 2124410"/>
              <a:gd name="connsiteX1" fmla="*/ 1931 w 8124165"/>
              <a:gd name="connsiteY1" fmla="*/ 656114 h 2124410"/>
              <a:gd name="connsiteX2" fmla="*/ 2116968 w 8124165"/>
              <a:gd name="connsiteY2" fmla="*/ 2124410 h 2124410"/>
              <a:gd name="connsiteX3" fmla="*/ 8124165 w 8124165"/>
              <a:gd name="connsiteY3" fmla="*/ 2123113 h 2124410"/>
              <a:gd name="connsiteX4" fmla="*/ 7491830 w 8124165"/>
              <a:gd name="connsiteY4" fmla="*/ 417471 h 2124410"/>
              <a:gd name="connsiteX5" fmla="*/ 0 w 8124165"/>
              <a:gd name="connsiteY5" fmla="*/ 4029 h 2124410"/>
              <a:gd name="connsiteX0" fmla="*/ 0 w 8124165"/>
              <a:gd name="connsiteY0" fmla="*/ 4029 h 2124410"/>
              <a:gd name="connsiteX1" fmla="*/ 1931 w 8124165"/>
              <a:gd name="connsiteY1" fmla="*/ 656114 h 2124410"/>
              <a:gd name="connsiteX2" fmla="*/ 2116968 w 8124165"/>
              <a:gd name="connsiteY2" fmla="*/ 2124410 h 2124410"/>
              <a:gd name="connsiteX3" fmla="*/ 8124165 w 8124165"/>
              <a:gd name="connsiteY3" fmla="*/ 2123113 h 2124410"/>
              <a:gd name="connsiteX4" fmla="*/ 7491830 w 8124165"/>
              <a:gd name="connsiteY4" fmla="*/ 417471 h 2124410"/>
              <a:gd name="connsiteX5" fmla="*/ 0 w 8124165"/>
              <a:gd name="connsiteY5" fmla="*/ 4029 h 2124410"/>
              <a:gd name="connsiteX0" fmla="*/ 0 w 8124165"/>
              <a:gd name="connsiteY0" fmla="*/ 4029 h 2124410"/>
              <a:gd name="connsiteX1" fmla="*/ 1931 w 8124165"/>
              <a:gd name="connsiteY1" fmla="*/ 656114 h 2124410"/>
              <a:gd name="connsiteX2" fmla="*/ 2116968 w 8124165"/>
              <a:gd name="connsiteY2" fmla="*/ 2124410 h 2124410"/>
              <a:gd name="connsiteX3" fmla="*/ 8124165 w 8124165"/>
              <a:gd name="connsiteY3" fmla="*/ 2123113 h 2124410"/>
              <a:gd name="connsiteX4" fmla="*/ 7491830 w 8124165"/>
              <a:gd name="connsiteY4" fmla="*/ 417471 h 2124410"/>
              <a:gd name="connsiteX5" fmla="*/ 0 w 8124165"/>
              <a:gd name="connsiteY5" fmla="*/ 4029 h 2124410"/>
              <a:gd name="connsiteX0" fmla="*/ 9408 w 8122482"/>
              <a:gd name="connsiteY0" fmla="*/ 4693 h 2009824"/>
              <a:gd name="connsiteX1" fmla="*/ 248 w 8122482"/>
              <a:gd name="connsiteY1" fmla="*/ 541528 h 2009824"/>
              <a:gd name="connsiteX2" fmla="*/ 2115285 w 8122482"/>
              <a:gd name="connsiteY2" fmla="*/ 2009824 h 2009824"/>
              <a:gd name="connsiteX3" fmla="*/ 8122482 w 8122482"/>
              <a:gd name="connsiteY3" fmla="*/ 2008527 h 2009824"/>
              <a:gd name="connsiteX4" fmla="*/ 7490147 w 8122482"/>
              <a:gd name="connsiteY4" fmla="*/ 302885 h 2009824"/>
              <a:gd name="connsiteX5" fmla="*/ 9408 w 8122482"/>
              <a:gd name="connsiteY5" fmla="*/ 4693 h 2009824"/>
              <a:gd name="connsiteX0" fmla="*/ 0 w 8128919"/>
              <a:gd name="connsiteY0" fmla="*/ 4133 h 2103991"/>
              <a:gd name="connsiteX1" fmla="*/ 6685 w 8128919"/>
              <a:gd name="connsiteY1" fmla="*/ 635695 h 2103991"/>
              <a:gd name="connsiteX2" fmla="*/ 2121722 w 8128919"/>
              <a:gd name="connsiteY2" fmla="*/ 2103991 h 2103991"/>
              <a:gd name="connsiteX3" fmla="*/ 8128919 w 8128919"/>
              <a:gd name="connsiteY3" fmla="*/ 2102694 h 2103991"/>
              <a:gd name="connsiteX4" fmla="*/ 7496584 w 8128919"/>
              <a:gd name="connsiteY4" fmla="*/ 397052 h 2103991"/>
              <a:gd name="connsiteX5" fmla="*/ 0 w 8128919"/>
              <a:gd name="connsiteY5" fmla="*/ 4133 h 2103991"/>
              <a:gd name="connsiteX0" fmla="*/ 0 w 8128919"/>
              <a:gd name="connsiteY0" fmla="*/ 4133 h 2103991"/>
              <a:gd name="connsiteX1" fmla="*/ 6685 w 8128919"/>
              <a:gd name="connsiteY1" fmla="*/ 635695 h 2103991"/>
              <a:gd name="connsiteX2" fmla="*/ 2121722 w 8128919"/>
              <a:gd name="connsiteY2" fmla="*/ 2103991 h 2103991"/>
              <a:gd name="connsiteX3" fmla="*/ 8128919 w 8128919"/>
              <a:gd name="connsiteY3" fmla="*/ 2102694 h 2103991"/>
              <a:gd name="connsiteX4" fmla="*/ 7496584 w 8128919"/>
              <a:gd name="connsiteY4" fmla="*/ 397052 h 2103991"/>
              <a:gd name="connsiteX5" fmla="*/ 0 w 8128919"/>
              <a:gd name="connsiteY5" fmla="*/ 4133 h 2103991"/>
              <a:gd name="connsiteX0" fmla="*/ 0 w 8128919"/>
              <a:gd name="connsiteY0" fmla="*/ 4133 h 2103991"/>
              <a:gd name="connsiteX1" fmla="*/ 6685 w 8128919"/>
              <a:gd name="connsiteY1" fmla="*/ 635695 h 2103991"/>
              <a:gd name="connsiteX2" fmla="*/ 2121722 w 8128919"/>
              <a:gd name="connsiteY2" fmla="*/ 2103991 h 2103991"/>
              <a:gd name="connsiteX3" fmla="*/ 8128919 w 8128919"/>
              <a:gd name="connsiteY3" fmla="*/ 2102694 h 2103991"/>
              <a:gd name="connsiteX4" fmla="*/ 7496584 w 8128919"/>
              <a:gd name="connsiteY4" fmla="*/ 397052 h 2103991"/>
              <a:gd name="connsiteX5" fmla="*/ 0 w 8128919"/>
              <a:gd name="connsiteY5" fmla="*/ 4133 h 2103991"/>
              <a:gd name="connsiteX0" fmla="*/ 14076 w 8122397"/>
              <a:gd name="connsiteY0" fmla="*/ 4109 h 2108703"/>
              <a:gd name="connsiteX1" fmla="*/ 163 w 8122397"/>
              <a:gd name="connsiteY1" fmla="*/ 640407 h 2108703"/>
              <a:gd name="connsiteX2" fmla="*/ 2115200 w 8122397"/>
              <a:gd name="connsiteY2" fmla="*/ 2108703 h 2108703"/>
              <a:gd name="connsiteX3" fmla="*/ 8122397 w 8122397"/>
              <a:gd name="connsiteY3" fmla="*/ 2107406 h 2108703"/>
              <a:gd name="connsiteX4" fmla="*/ 7490062 w 8122397"/>
              <a:gd name="connsiteY4" fmla="*/ 401764 h 2108703"/>
              <a:gd name="connsiteX5" fmla="*/ 14076 w 8122397"/>
              <a:gd name="connsiteY5" fmla="*/ 4109 h 2108703"/>
              <a:gd name="connsiteX0" fmla="*/ 21931 w 8130252"/>
              <a:gd name="connsiteY0" fmla="*/ 4109 h 2108703"/>
              <a:gd name="connsiteX1" fmla="*/ 8018 w 8130252"/>
              <a:gd name="connsiteY1" fmla="*/ 640407 h 2108703"/>
              <a:gd name="connsiteX2" fmla="*/ 2123055 w 8130252"/>
              <a:gd name="connsiteY2" fmla="*/ 2108703 h 2108703"/>
              <a:gd name="connsiteX3" fmla="*/ 8130252 w 8130252"/>
              <a:gd name="connsiteY3" fmla="*/ 2107406 h 2108703"/>
              <a:gd name="connsiteX4" fmla="*/ 7497917 w 8130252"/>
              <a:gd name="connsiteY4" fmla="*/ 401764 h 2108703"/>
              <a:gd name="connsiteX5" fmla="*/ 21931 w 8130252"/>
              <a:gd name="connsiteY5" fmla="*/ 4109 h 2108703"/>
              <a:gd name="connsiteX0" fmla="*/ 13872 w 8150714"/>
              <a:gd name="connsiteY0" fmla="*/ 4006 h 2129124"/>
              <a:gd name="connsiteX1" fmla="*/ 28480 w 8150714"/>
              <a:gd name="connsiteY1" fmla="*/ 660828 h 2129124"/>
              <a:gd name="connsiteX2" fmla="*/ 2143517 w 8150714"/>
              <a:gd name="connsiteY2" fmla="*/ 2129124 h 2129124"/>
              <a:gd name="connsiteX3" fmla="*/ 8150714 w 8150714"/>
              <a:gd name="connsiteY3" fmla="*/ 2127827 h 2129124"/>
              <a:gd name="connsiteX4" fmla="*/ 7518379 w 8150714"/>
              <a:gd name="connsiteY4" fmla="*/ 422185 h 2129124"/>
              <a:gd name="connsiteX5" fmla="*/ 13872 w 8150714"/>
              <a:gd name="connsiteY5" fmla="*/ 4006 h 2129124"/>
              <a:gd name="connsiteX0" fmla="*/ 0 w 8136842"/>
              <a:gd name="connsiteY0" fmla="*/ 4006 h 2129124"/>
              <a:gd name="connsiteX1" fmla="*/ 14608 w 8136842"/>
              <a:gd name="connsiteY1" fmla="*/ 660828 h 2129124"/>
              <a:gd name="connsiteX2" fmla="*/ 2129645 w 8136842"/>
              <a:gd name="connsiteY2" fmla="*/ 2129124 h 2129124"/>
              <a:gd name="connsiteX3" fmla="*/ 8136842 w 8136842"/>
              <a:gd name="connsiteY3" fmla="*/ 2127827 h 2129124"/>
              <a:gd name="connsiteX4" fmla="*/ 7504507 w 8136842"/>
              <a:gd name="connsiteY4" fmla="*/ 422185 h 2129124"/>
              <a:gd name="connsiteX5" fmla="*/ 0 w 8136842"/>
              <a:gd name="connsiteY5" fmla="*/ 4006 h 2129124"/>
              <a:gd name="connsiteX0" fmla="*/ 0 w 8125750"/>
              <a:gd name="connsiteY0" fmla="*/ 4006 h 2129124"/>
              <a:gd name="connsiteX1" fmla="*/ 3516 w 8125750"/>
              <a:gd name="connsiteY1" fmla="*/ 660828 h 2129124"/>
              <a:gd name="connsiteX2" fmla="*/ 2118553 w 8125750"/>
              <a:gd name="connsiteY2" fmla="*/ 2129124 h 2129124"/>
              <a:gd name="connsiteX3" fmla="*/ 8125750 w 8125750"/>
              <a:gd name="connsiteY3" fmla="*/ 2127827 h 2129124"/>
              <a:gd name="connsiteX4" fmla="*/ 7493415 w 8125750"/>
              <a:gd name="connsiteY4" fmla="*/ 422185 h 2129124"/>
              <a:gd name="connsiteX5" fmla="*/ 0 w 8125750"/>
              <a:gd name="connsiteY5" fmla="*/ 4006 h 2129124"/>
              <a:gd name="connsiteX0" fmla="*/ 0 w 8135257"/>
              <a:gd name="connsiteY0" fmla="*/ 3968 h 2136981"/>
              <a:gd name="connsiteX1" fmla="*/ 13023 w 8135257"/>
              <a:gd name="connsiteY1" fmla="*/ 668685 h 2136981"/>
              <a:gd name="connsiteX2" fmla="*/ 2128060 w 8135257"/>
              <a:gd name="connsiteY2" fmla="*/ 2136981 h 2136981"/>
              <a:gd name="connsiteX3" fmla="*/ 8135257 w 8135257"/>
              <a:gd name="connsiteY3" fmla="*/ 2135684 h 2136981"/>
              <a:gd name="connsiteX4" fmla="*/ 7502922 w 8135257"/>
              <a:gd name="connsiteY4" fmla="*/ 430042 h 2136981"/>
              <a:gd name="connsiteX5" fmla="*/ 0 w 8135257"/>
              <a:gd name="connsiteY5" fmla="*/ 3968 h 2136981"/>
              <a:gd name="connsiteX0" fmla="*/ 0 w 8128919"/>
              <a:gd name="connsiteY0" fmla="*/ 4038 h 2122841"/>
              <a:gd name="connsiteX1" fmla="*/ 6685 w 8128919"/>
              <a:gd name="connsiteY1" fmla="*/ 654545 h 2122841"/>
              <a:gd name="connsiteX2" fmla="*/ 2121722 w 8128919"/>
              <a:gd name="connsiteY2" fmla="*/ 2122841 h 2122841"/>
              <a:gd name="connsiteX3" fmla="*/ 8128919 w 8128919"/>
              <a:gd name="connsiteY3" fmla="*/ 2121544 h 2122841"/>
              <a:gd name="connsiteX4" fmla="*/ 7496584 w 8128919"/>
              <a:gd name="connsiteY4" fmla="*/ 415902 h 2122841"/>
              <a:gd name="connsiteX5" fmla="*/ 0 w 8128919"/>
              <a:gd name="connsiteY5" fmla="*/ 4038 h 2122841"/>
              <a:gd name="connsiteX0" fmla="*/ 0 w 8128919"/>
              <a:gd name="connsiteY0" fmla="*/ 4038 h 2122841"/>
              <a:gd name="connsiteX1" fmla="*/ 93831 w 8128919"/>
              <a:gd name="connsiteY1" fmla="*/ 730327 h 2122841"/>
              <a:gd name="connsiteX2" fmla="*/ 2121722 w 8128919"/>
              <a:gd name="connsiteY2" fmla="*/ 2122841 h 2122841"/>
              <a:gd name="connsiteX3" fmla="*/ 8128919 w 8128919"/>
              <a:gd name="connsiteY3" fmla="*/ 2121544 h 2122841"/>
              <a:gd name="connsiteX4" fmla="*/ 7496584 w 8128919"/>
              <a:gd name="connsiteY4" fmla="*/ 415902 h 2122841"/>
              <a:gd name="connsiteX5" fmla="*/ 0 w 8128919"/>
              <a:gd name="connsiteY5" fmla="*/ 4038 h 2122841"/>
              <a:gd name="connsiteX0" fmla="*/ 0 w 8128919"/>
              <a:gd name="connsiteY0" fmla="*/ 4314 h 2071017"/>
              <a:gd name="connsiteX1" fmla="*/ 93831 w 8128919"/>
              <a:gd name="connsiteY1" fmla="*/ 678503 h 2071017"/>
              <a:gd name="connsiteX2" fmla="*/ 2121722 w 8128919"/>
              <a:gd name="connsiteY2" fmla="*/ 2071017 h 2071017"/>
              <a:gd name="connsiteX3" fmla="*/ 8128919 w 8128919"/>
              <a:gd name="connsiteY3" fmla="*/ 2069720 h 2071017"/>
              <a:gd name="connsiteX4" fmla="*/ 7496584 w 8128919"/>
              <a:gd name="connsiteY4" fmla="*/ 364078 h 2071017"/>
              <a:gd name="connsiteX5" fmla="*/ 0 w 8128919"/>
              <a:gd name="connsiteY5" fmla="*/ 4314 h 2071017"/>
              <a:gd name="connsiteX0" fmla="*/ 0 w 8117827"/>
              <a:gd name="connsiteY0" fmla="*/ 4150 h 2100850"/>
              <a:gd name="connsiteX1" fmla="*/ 82739 w 8117827"/>
              <a:gd name="connsiteY1" fmla="*/ 708336 h 2100850"/>
              <a:gd name="connsiteX2" fmla="*/ 2110630 w 8117827"/>
              <a:gd name="connsiteY2" fmla="*/ 2100850 h 2100850"/>
              <a:gd name="connsiteX3" fmla="*/ 8117827 w 8117827"/>
              <a:gd name="connsiteY3" fmla="*/ 2099553 h 2100850"/>
              <a:gd name="connsiteX4" fmla="*/ 7485492 w 8117827"/>
              <a:gd name="connsiteY4" fmla="*/ 393911 h 2100850"/>
              <a:gd name="connsiteX5" fmla="*/ 0 w 8117827"/>
              <a:gd name="connsiteY5" fmla="*/ 4150 h 2100850"/>
              <a:gd name="connsiteX0" fmla="*/ 0 w 8125750"/>
              <a:gd name="connsiteY0" fmla="*/ 4133 h 2103990"/>
              <a:gd name="connsiteX1" fmla="*/ 90662 w 8125750"/>
              <a:gd name="connsiteY1" fmla="*/ 711476 h 2103990"/>
              <a:gd name="connsiteX2" fmla="*/ 2118553 w 8125750"/>
              <a:gd name="connsiteY2" fmla="*/ 2103990 h 2103990"/>
              <a:gd name="connsiteX3" fmla="*/ 8125750 w 8125750"/>
              <a:gd name="connsiteY3" fmla="*/ 2102693 h 2103990"/>
              <a:gd name="connsiteX4" fmla="*/ 7493415 w 8125750"/>
              <a:gd name="connsiteY4" fmla="*/ 397051 h 2103990"/>
              <a:gd name="connsiteX5" fmla="*/ 0 w 8125750"/>
              <a:gd name="connsiteY5" fmla="*/ 4133 h 2103990"/>
              <a:gd name="connsiteX0" fmla="*/ 0 w 8125750"/>
              <a:gd name="connsiteY0" fmla="*/ 4133 h 2103990"/>
              <a:gd name="connsiteX1" fmla="*/ 1932 w 8125750"/>
              <a:gd name="connsiteY1" fmla="*/ 629379 h 2103990"/>
              <a:gd name="connsiteX2" fmla="*/ 2118553 w 8125750"/>
              <a:gd name="connsiteY2" fmla="*/ 2103990 h 2103990"/>
              <a:gd name="connsiteX3" fmla="*/ 8125750 w 8125750"/>
              <a:gd name="connsiteY3" fmla="*/ 2102693 h 2103990"/>
              <a:gd name="connsiteX4" fmla="*/ 7493415 w 8125750"/>
              <a:gd name="connsiteY4" fmla="*/ 397051 h 2103990"/>
              <a:gd name="connsiteX5" fmla="*/ 0 w 8125750"/>
              <a:gd name="connsiteY5" fmla="*/ 4133 h 2103990"/>
              <a:gd name="connsiteX0" fmla="*/ 0 w 8125750"/>
              <a:gd name="connsiteY0" fmla="*/ 4133 h 2103990"/>
              <a:gd name="connsiteX1" fmla="*/ 1932 w 8125750"/>
              <a:gd name="connsiteY1" fmla="*/ 629379 h 2103990"/>
              <a:gd name="connsiteX2" fmla="*/ 2118553 w 8125750"/>
              <a:gd name="connsiteY2" fmla="*/ 2103990 h 2103990"/>
              <a:gd name="connsiteX3" fmla="*/ 8125750 w 8125750"/>
              <a:gd name="connsiteY3" fmla="*/ 2102693 h 2103990"/>
              <a:gd name="connsiteX4" fmla="*/ 7493415 w 8125750"/>
              <a:gd name="connsiteY4" fmla="*/ 397051 h 2103990"/>
              <a:gd name="connsiteX5" fmla="*/ 0 w 8125750"/>
              <a:gd name="connsiteY5" fmla="*/ 4133 h 2103990"/>
              <a:gd name="connsiteX0" fmla="*/ 0 w 8125750"/>
              <a:gd name="connsiteY0" fmla="*/ 4133 h 2103990"/>
              <a:gd name="connsiteX1" fmla="*/ 3517 w 8125750"/>
              <a:gd name="connsiteY1" fmla="*/ 629379 h 2103990"/>
              <a:gd name="connsiteX2" fmla="*/ 2118553 w 8125750"/>
              <a:gd name="connsiteY2" fmla="*/ 2103990 h 2103990"/>
              <a:gd name="connsiteX3" fmla="*/ 8125750 w 8125750"/>
              <a:gd name="connsiteY3" fmla="*/ 2102693 h 2103990"/>
              <a:gd name="connsiteX4" fmla="*/ 7493415 w 8125750"/>
              <a:gd name="connsiteY4" fmla="*/ 397051 h 2103990"/>
              <a:gd name="connsiteX5" fmla="*/ 0 w 8125750"/>
              <a:gd name="connsiteY5" fmla="*/ 4133 h 2103990"/>
              <a:gd name="connsiteX0" fmla="*/ 0 w 8125750"/>
              <a:gd name="connsiteY0" fmla="*/ 4133 h 2103990"/>
              <a:gd name="connsiteX1" fmla="*/ 3517 w 8125750"/>
              <a:gd name="connsiteY1" fmla="*/ 629379 h 2103990"/>
              <a:gd name="connsiteX2" fmla="*/ 2118553 w 8125750"/>
              <a:gd name="connsiteY2" fmla="*/ 2103990 h 2103990"/>
              <a:gd name="connsiteX3" fmla="*/ 8125750 w 8125750"/>
              <a:gd name="connsiteY3" fmla="*/ 2102693 h 2103990"/>
              <a:gd name="connsiteX4" fmla="*/ 7493415 w 8125750"/>
              <a:gd name="connsiteY4" fmla="*/ 397051 h 2103990"/>
              <a:gd name="connsiteX5" fmla="*/ 0 w 8125750"/>
              <a:gd name="connsiteY5" fmla="*/ 4133 h 2103990"/>
              <a:gd name="connsiteX0" fmla="*/ 0 w 8125750"/>
              <a:gd name="connsiteY0" fmla="*/ 4133 h 2103990"/>
              <a:gd name="connsiteX1" fmla="*/ 1932 w 8125750"/>
              <a:gd name="connsiteY1" fmla="*/ 630959 h 2103990"/>
              <a:gd name="connsiteX2" fmla="*/ 2118553 w 8125750"/>
              <a:gd name="connsiteY2" fmla="*/ 2103990 h 2103990"/>
              <a:gd name="connsiteX3" fmla="*/ 8125750 w 8125750"/>
              <a:gd name="connsiteY3" fmla="*/ 2102693 h 2103990"/>
              <a:gd name="connsiteX4" fmla="*/ 7493415 w 8125750"/>
              <a:gd name="connsiteY4" fmla="*/ 397051 h 2103990"/>
              <a:gd name="connsiteX5" fmla="*/ 0 w 8125750"/>
              <a:gd name="connsiteY5" fmla="*/ 4133 h 2103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25750" h="2103990">
                <a:moveTo>
                  <a:pt x="0" y="4133"/>
                </a:moveTo>
                <a:cubicBezTo>
                  <a:pt x="3814" y="918262"/>
                  <a:pt x="-1881" y="-115820"/>
                  <a:pt x="1932" y="630959"/>
                </a:cubicBezTo>
                <a:lnTo>
                  <a:pt x="2118553" y="2103990"/>
                </a:lnTo>
                <a:lnTo>
                  <a:pt x="8125750" y="2102693"/>
                </a:lnTo>
                <a:cubicBezTo>
                  <a:pt x="7867234" y="1548137"/>
                  <a:pt x="7701384" y="993579"/>
                  <a:pt x="7493415" y="397051"/>
                </a:cubicBezTo>
                <a:cubicBezTo>
                  <a:pt x="4747839" y="697774"/>
                  <a:pt x="3747500" y="-62275"/>
                  <a:pt x="0" y="4133"/>
                </a:cubicBezTo>
                <a:close/>
              </a:path>
            </a:pathLst>
          </a:custGeom>
          <a:solidFill>
            <a:srgbClr val="000000"/>
          </a:solidFill>
          <a:ln w="12700" cap="flat">
            <a:noFill/>
            <a:prstDash val="solid"/>
            <a:miter/>
          </a:ln>
        </p:spPr>
        <p:txBody>
          <a:bodyPr rtlCol="0" anchor="ctr"/>
          <a:lstStyle/>
          <a:p>
            <a:endParaRPr lang="en-GB" sz="2400"/>
          </a:p>
        </p:txBody>
      </p:sp>
      <p:sp>
        <p:nvSpPr>
          <p:cNvPr id="102" name="Freeform: Shape 101">
            <a:extLst>
              <a:ext uri="{FF2B5EF4-FFF2-40B4-BE49-F238E27FC236}">
                <a16:creationId xmlns:a16="http://schemas.microsoft.com/office/drawing/2014/main" id="{29F61834-24BD-458A-8A15-CC660E8081C8}"/>
              </a:ext>
            </a:extLst>
          </p:cNvPr>
          <p:cNvSpPr/>
          <p:nvPr/>
        </p:nvSpPr>
        <p:spPr>
          <a:xfrm>
            <a:off x="-1893" y="1"/>
            <a:ext cx="10010021" cy="4810127"/>
          </a:xfrm>
          <a:custGeom>
            <a:avLst/>
            <a:gdLst>
              <a:gd name="connsiteX0" fmla="*/ 7423212 w 7416800"/>
              <a:gd name="connsiteY0" fmla="*/ 3165412 h 3340100"/>
              <a:gd name="connsiteX1" fmla="*/ 7423732 w 7416800"/>
              <a:gd name="connsiteY1" fmla="*/ 3165361 h 3340100"/>
              <a:gd name="connsiteX2" fmla="*/ 5575425 w 7416800"/>
              <a:gd name="connsiteY2" fmla="*/ 0 h 3340100"/>
              <a:gd name="connsiteX3" fmla="*/ 0 w 7416800"/>
              <a:gd name="connsiteY3" fmla="*/ 0 h 3340100"/>
              <a:gd name="connsiteX4" fmla="*/ 0 w 7416800"/>
              <a:gd name="connsiteY4" fmla="*/ 2805113 h 3340100"/>
              <a:gd name="connsiteX5" fmla="*/ 7423212 w 7416800"/>
              <a:gd name="connsiteY5" fmla="*/ 3165412 h 3340100"/>
              <a:gd name="connsiteX0" fmla="*/ 7480044 w 7480044"/>
              <a:gd name="connsiteY0" fmla="*/ 3401359 h 3525322"/>
              <a:gd name="connsiteX1" fmla="*/ 7423732 w 7480044"/>
              <a:gd name="connsiteY1" fmla="*/ 3165361 h 3525322"/>
              <a:gd name="connsiteX2" fmla="*/ 5575425 w 7480044"/>
              <a:gd name="connsiteY2" fmla="*/ 0 h 3525322"/>
              <a:gd name="connsiteX3" fmla="*/ 0 w 7480044"/>
              <a:gd name="connsiteY3" fmla="*/ 0 h 3525322"/>
              <a:gd name="connsiteX4" fmla="*/ 0 w 7480044"/>
              <a:gd name="connsiteY4" fmla="*/ 2805113 h 3525322"/>
              <a:gd name="connsiteX5" fmla="*/ 7480044 w 7480044"/>
              <a:gd name="connsiteY5" fmla="*/ 3401359 h 3525322"/>
              <a:gd name="connsiteX0" fmla="*/ 7486730 w 7486730"/>
              <a:gd name="connsiteY0" fmla="*/ 3408005 h 3530710"/>
              <a:gd name="connsiteX1" fmla="*/ 7423732 w 7486730"/>
              <a:gd name="connsiteY1" fmla="*/ 3165361 h 3530710"/>
              <a:gd name="connsiteX2" fmla="*/ 5575425 w 7486730"/>
              <a:gd name="connsiteY2" fmla="*/ 0 h 3530710"/>
              <a:gd name="connsiteX3" fmla="*/ 0 w 7486730"/>
              <a:gd name="connsiteY3" fmla="*/ 0 h 3530710"/>
              <a:gd name="connsiteX4" fmla="*/ 0 w 7486730"/>
              <a:gd name="connsiteY4" fmla="*/ 2805113 h 3530710"/>
              <a:gd name="connsiteX5" fmla="*/ 7486730 w 7486730"/>
              <a:gd name="connsiteY5" fmla="*/ 3408005 h 3530710"/>
              <a:gd name="connsiteX0" fmla="*/ 7490074 w 7490074"/>
              <a:gd name="connsiteY0" fmla="*/ 3408005 h 3584469"/>
              <a:gd name="connsiteX1" fmla="*/ 7427076 w 7490074"/>
              <a:gd name="connsiteY1" fmla="*/ 3165361 h 3584469"/>
              <a:gd name="connsiteX2" fmla="*/ 5578769 w 7490074"/>
              <a:gd name="connsiteY2" fmla="*/ 0 h 3584469"/>
              <a:gd name="connsiteX3" fmla="*/ 3344 w 7490074"/>
              <a:gd name="connsiteY3" fmla="*/ 0 h 3584469"/>
              <a:gd name="connsiteX4" fmla="*/ 0 w 7490074"/>
              <a:gd name="connsiteY4" fmla="*/ 3021120 h 3584469"/>
              <a:gd name="connsiteX5" fmla="*/ 7490074 w 7490074"/>
              <a:gd name="connsiteY5" fmla="*/ 3408005 h 3584469"/>
              <a:gd name="connsiteX0" fmla="*/ 7486746 w 7486746"/>
              <a:gd name="connsiteY0" fmla="*/ 3408005 h 3578542"/>
              <a:gd name="connsiteX1" fmla="*/ 7423748 w 7486746"/>
              <a:gd name="connsiteY1" fmla="*/ 3165361 h 3578542"/>
              <a:gd name="connsiteX2" fmla="*/ 5575441 w 7486746"/>
              <a:gd name="connsiteY2" fmla="*/ 0 h 3578542"/>
              <a:gd name="connsiteX3" fmla="*/ 16 w 7486746"/>
              <a:gd name="connsiteY3" fmla="*/ 0 h 3578542"/>
              <a:gd name="connsiteX4" fmla="*/ 58466 w 7486746"/>
              <a:gd name="connsiteY4" fmla="*/ 3002219 h 3578542"/>
              <a:gd name="connsiteX5" fmla="*/ 7486746 w 7486746"/>
              <a:gd name="connsiteY5" fmla="*/ 3408005 h 3578542"/>
              <a:gd name="connsiteX0" fmla="*/ 7486736 w 7486736"/>
              <a:gd name="connsiteY0" fmla="*/ 3408005 h 3533156"/>
              <a:gd name="connsiteX1" fmla="*/ 7423738 w 7486736"/>
              <a:gd name="connsiteY1" fmla="*/ 3165361 h 3533156"/>
              <a:gd name="connsiteX2" fmla="*/ 5575431 w 7486736"/>
              <a:gd name="connsiteY2" fmla="*/ 0 h 3533156"/>
              <a:gd name="connsiteX3" fmla="*/ 6 w 7486736"/>
              <a:gd name="connsiteY3" fmla="*/ 0 h 3533156"/>
              <a:gd name="connsiteX4" fmla="*/ 159861 w 7486736"/>
              <a:gd name="connsiteY4" fmla="*/ 2817939 h 3533156"/>
              <a:gd name="connsiteX5" fmla="*/ 7486736 w 7486736"/>
              <a:gd name="connsiteY5" fmla="*/ 3408005 h 3533156"/>
              <a:gd name="connsiteX0" fmla="*/ 7486736 w 7486736"/>
              <a:gd name="connsiteY0" fmla="*/ 3408005 h 3537228"/>
              <a:gd name="connsiteX1" fmla="*/ 7423738 w 7486736"/>
              <a:gd name="connsiteY1" fmla="*/ 3165361 h 3537228"/>
              <a:gd name="connsiteX2" fmla="*/ 5575431 w 7486736"/>
              <a:gd name="connsiteY2" fmla="*/ 0 h 3537228"/>
              <a:gd name="connsiteX3" fmla="*/ 6 w 7486736"/>
              <a:gd name="connsiteY3" fmla="*/ 0 h 3537228"/>
              <a:gd name="connsiteX4" fmla="*/ 158276 w 7486736"/>
              <a:gd name="connsiteY4" fmla="*/ 2838415 h 3537228"/>
              <a:gd name="connsiteX5" fmla="*/ 7486736 w 7486736"/>
              <a:gd name="connsiteY5" fmla="*/ 3408005 h 3537228"/>
              <a:gd name="connsiteX0" fmla="*/ 7486945 w 7486945"/>
              <a:gd name="connsiteY0" fmla="*/ 3408005 h 3581473"/>
              <a:gd name="connsiteX1" fmla="*/ 7423947 w 7486945"/>
              <a:gd name="connsiteY1" fmla="*/ 3165361 h 3581473"/>
              <a:gd name="connsiteX2" fmla="*/ 5575640 w 7486945"/>
              <a:gd name="connsiteY2" fmla="*/ 0 h 3581473"/>
              <a:gd name="connsiteX3" fmla="*/ 215 w 7486945"/>
              <a:gd name="connsiteY3" fmla="*/ 0 h 3581473"/>
              <a:gd name="connsiteX4" fmla="*/ 1623 w 7486945"/>
              <a:gd name="connsiteY4" fmla="*/ 3011671 h 3581473"/>
              <a:gd name="connsiteX5" fmla="*/ 7486945 w 7486945"/>
              <a:gd name="connsiteY5" fmla="*/ 3408005 h 3581473"/>
              <a:gd name="connsiteX0" fmla="*/ 7488491 w 7488491"/>
              <a:gd name="connsiteY0" fmla="*/ 3408005 h 3581473"/>
              <a:gd name="connsiteX1" fmla="*/ 7425493 w 7488491"/>
              <a:gd name="connsiteY1" fmla="*/ 3165361 h 3581473"/>
              <a:gd name="connsiteX2" fmla="*/ 5577186 w 7488491"/>
              <a:gd name="connsiteY2" fmla="*/ 0 h 3581473"/>
              <a:gd name="connsiteX3" fmla="*/ 1761 w 7488491"/>
              <a:gd name="connsiteY3" fmla="*/ 0 h 3581473"/>
              <a:gd name="connsiteX4" fmla="*/ 0 w 7488491"/>
              <a:gd name="connsiteY4" fmla="*/ 3011671 h 3581473"/>
              <a:gd name="connsiteX5" fmla="*/ 7488491 w 7488491"/>
              <a:gd name="connsiteY5" fmla="*/ 3408005 h 3581473"/>
              <a:gd name="connsiteX0" fmla="*/ 7490118 w 7490118"/>
              <a:gd name="connsiteY0" fmla="*/ 3408006 h 3581473"/>
              <a:gd name="connsiteX1" fmla="*/ 7425493 w 7490118"/>
              <a:gd name="connsiteY1" fmla="*/ 3165361 h 3581473"/>
              <a:gd name="connsiteX2" fmla="*/ 5577186 w 7490118"/>
              <a:gd name="connsiteY2" fmla="*/ 0 h 3581473"/>
              <a:gd name="connsiteX3" fmla="*/ 1761 w 7490118"/>
              <a:gd name="connsiteY3" fmla="*/ 0 h 3581473"/>
              <a:gd name="connsiteX4" fmla="*/ 0 w 7490118"/>
              <a:gd name="connsiteY4" fmla="*/ 3011671 h 3581473"/>
              <a:gd name="connsiteX5" fmla="*/ 7490118 w 7490118"/>
              <a:gd name="connsiteY5" fmla="*/ 3408006 h 3581473"/>
              <a:gd name="connsiteX0" fmla="*/ 7491703 w 7491703"/>
              <a:gd name="connsiteY0" fmla="*/ 3411157 h 3583640"/>
              <a:gd name="connsiteX1" fmla="*/ 7425493 w 7491703"/>
              <a:gd name="connsiteY1" fmla="*/ 3165361 h 3583640"/>
              <a:gd name="connsiteX2" fmla="*/ 5577186 w 7491703"/>
              <a:gd name="connsiteY2" fmla="*/ 0 h 3583640"/>
              <a:gd name="connsiteX3" fmla="*/ 1761 w 7491703"/>
              <a:gd name="connsiteY3" fmla="*/ 0 h 3583640"/>
              <a:gd name="connsiteX4" fmla="*/ 0 w 7491703"/>
              <a:gd name="connsiteY4" fmla="*/ 3011671 h 3583640"/>
              <a:gd name="connsiteX5" fmla="*/ 7491703 w 7491703"/>
              <a:gd name="connsiteY5" fmla="*/ 3411157 h 3583640"/>
              <a:gd name="connsiteX0" fmla="*/ 7491703 w 7491703"/>
              <a:gd name="connsiteY0" fmla="*/ 3404857 h 3579315"/>
              <a:gd name="connsiteX1" fmla="*/ 7425493 w 7491703"/>
              <a:gd name="connsiteY1" fmla="*/ 3165361 h 3579315"/>
              <a:gd name="connsiteX2" fmla="*/ 5577186 w 7491703"/>
              <a:gd name="connsiteY2" fmla="*/ 0 h 3579315"/>
              <a:gd name="connsiteX3" fmla="*/ 1761 w 7491703"/>
              <a:gd name="connsiteY3" fmla="*/ 0 h 3579315"/>
              <a:gd name="connsiteX4" fmla="*/ 0 w 7491703"/>
              <a:gd name="connsiteY4" fmla="*/ 3011671 h 3579315"/>
              <a:gd name="connsiteX5" fmla="*/ 7491703 w 7491703"/>
              <a:gd name="connsiteY5" fmla="*/ 3404857 h 3579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91703" h="3579315">
                <a:moveTo>
                  <a:pt x="7491703" y="3404857"/>
                </a:moveTo>
                <a:cubicBezTo>
                  <a:pt x="7491876" y="3404840"/>
                  <a:pt x="7425320" y="3165378"/>
                  <a:pt x="7425493" y="3165361"/>
                </a:cubicBezTo>
                <a:cubicBezTo>
                  <a:pt x="7065575" y="1916367"/>
                  <a:pt x="6590227" y="887955"/>
                  <a:pt x="5577186" y="0"/>
                </a:cubicBezTo>
                <a:lnTo>
                  <a:pt x="1761" y="0"/>
                </a:lnTo>
                <a:cubicBezTo>
                  <a:pt x="646" y="1007040"/>
                  <a:pt x="1115" y="2004631"/>
                  <a:pt x="0" y="3011671"/>
                </a:cubicBezTo>
                <a:cubicBezTo>
                  <a:pt x="2356991" y="3643940"/>
                  <a:pt x="4746127" y="3705580"/>
                  <a:pt x="7491703" y="3404857"/>
                </a:cubicBezTo>
                <a:close/>
              </a:path>
            </a:pathLst>
          </a:custGeom>
          <a:solidFill>
            <a:srgbClr val="F06E00"/>
          </a:solidFill>
          <a:ln w="12700" cap="flat">
            <a:noFill/>
            <a:prstDash val="solid"/>
            <a:miter/>
          </a:ln>
        </p:spPr>
        <p:txBody>
          <a:bodyPr rtlCol="0" anchor="ctr"/>
          <a:lstStyle/>
          <a:p>
            <a:endParaRPr lang="en-GB" sz="2400"/>
          </a:p>
        </p:txBody>
      </p:sp>
      <p:sp>
        <p:nvSpPr>
          <p:cNvPr id="103" name="Freeform: Shape 102">
            <a:extLst>
              <a:ext uri="{FF2B5EF4-FFF2-40B4-BE49-F238E27FC236}">
                <a16:creationId xmlns:a16="http://schemas.microsoft.com/office/drawing/2014/main" id="{4796CFAA-0D32-4926-9F4B-CE34DEC51BD1}"/>
              </a:ext>
            </a:extLst>
          </p:cNvPr>
          <p:cNvSpPr/>
          <p:nvPr/>
        </p:nvSpPr>
        <p:spPr>
          <a:xfrm>
            <a:off x="2" y="4877557"/>
            <a:ext cx="2836831" cy="1984403"/>
          </a:xfrm>
          <a:custGeom>
            <a:avLst/>
            <a:gdLst>
              <a:gd name="connsiteX0" fmla="*/ 0 w 2095500"/>
              <a:gd name="connsiteY0" fmla="*/ 1745717 h 1739900"/>
              <a:gd name="connsiteX1" fmla="*/ 2100834 w 2095500"/>
              <a:gd name="connsiteY1" fmla="*/ 1745717 h 1739900"/>
              <a:gd name="connsiteX2" fmla="*/ 2099602 w 2095500"/>
              <a:gd name="connsiteY2" fmla="*/ 1744688 h 1739900"/>
              <a:gd name="connsiteX3" fmla="*/ 0 w 2095500"/>
              <a:gd name="connsiteY3" fmla="*/ 0 h 1739900"/>
              <a:gd name="connsiteX4" fmla="*/ 0 w 2095500"/>
              <a:gd name="connsiteY4" fmla="*/ 1745717 h 1739900"/>
              <a:gd name="connsiteX0" fmla="*/ 0 w 2100834"/>
              <a:gd name="connsiteY0" fmla="*/ 1745717 h 1745717"/>
              <a:gd name="connsiteX1" fmla="*/ 2100834 w 2100834"/>
              <a:gd name="connsiteY1" fmla="*/ 1745717 h 1745717"/>
              <a:gd name="connsiteX2" fmla="*/ 2089708 w 2100834"/>
              <a:gd name="connsiteY2" fmla="*/ 1464880 h 1745717"/>
              <a:gd name="connsiteX3" fmla="*/ 0 w 2100834"/>
              <a:gd name="connsiteY3" fmla="*/ 0 h 1745717"/>
              <a:gd name="connsiteX4" fmla="*/ 0 w 2100834"/>
              <a:gd name="connsiteY4" fmla="*/ 1745717 h 1745717"/>
              <a:gd name="connsiteX0" fmla="*/ 0 w 2089708"/>
              <a:gd name="connsiteY0" fmla="*/ 1745717 h 1745717"/>
              <a:gd name="connsiteX1" fmla="*/ 2089708 w 2089708"/>
              <a:gd name="connsiteY1" fmla="*/ 1464880 h 1745717"/>
              <a:gd name="connsiteX2" fmla="*/ 0 w 2089708"/>
              <a:gd name="connsiteY2" fmla="*/ 0 h 1745717"/>
              <a:gd name="connsiteX3" fmla="*/ 0 w 2089708"/>
              <a:gd name="connsiteY3" fmla="*/ 1745717 h 1745717"/>
              <a:gd name="connsiteX0" fmla="*/ 131927 w 2089708"/>
              <a:gd name="connsiteY0" fmla="*/ 1186100 h 1464880"/>
              <a:gd name="connsiteX1" fmla="*/ 2089708 w 2089708"/>
              <a:gd name="connsiteY1" fmla="*/ 1464880 h 1464880"/>
              <a:gd name="connsiteX2" fmla="*/ 0 w 2089708"/>
              <a:gd name="connsiteY2" fmla="*/ 0 h 1464880"/>
              <a:gd name="connsiteX3" fmla="*/ 131927 w 2089708"/>
              <a:gd name="connsiteY3" fmla="*/ 1186100 h 1464880"/>
              <a:gd name="connsiteX0" fmla="*/ 0 w 2089708"/>
              <a:gd name="connsiteY0" fmla="*/ 1465908 h 1465908"/>
              <a:gd name="connsiteX1" fmla="*/ 2089708 w 2089708"/>
              <a:gd name="connsiteY1" fmla="*/ 1464880 h 1465908"/>
              <a:gd name="connsiteX2" fmla="*/ 0 w 2089708"/>
              <a:gd name="connsiteY2" fmla="*/ 0 h 1465908"/>
              <a:gd name="connsiteX3" fmla="*/ 0 w 2089708"/>
              <a:gd name="connsiteY3" fmla="*/ 1465908 h 1465908"/>
              <a:gd name="connsiteX0" fmla="*/ 28138 w 2089708"/>
              <a:gd name="connsiteY0" fmla="*/ 1470645 h 1470645"/>
              <a:gd name="connsiteX1" fmla="*/ 2089708 w 2089708"/>
              <a:gd name="connsiteY1" fmla="*/ 1464880 h 1470645"/>
              <a:gd name="connsiteX2" fmla="*/ 0 w 2089708"/>
              <a:gd name="connsiteY2" fmla="*/ 0 h 1470645"/>
              <a:gd name="connsiteX3" fmla="*/ 28138 w 2089708"/>
              <a:gd name="connsiteY3" fmla="*/ 1470645 h 1470645"/>
              <a:gd name="connsiteX0" fmla="*/ 0 w 2091271"/>
              <a:gd name="connsiteY0" fmla="*/ 1469067 h 1469067"/>
              <a:gd name="connsiteX1" fmla="*/ 2091271 w 2091271"/>
              <a:gd name="connsiteY1" fmla="*/ 1464880 h 1469067"/>
              <a:gd name="connsiteX2" fmla="*/ 1563 w 2091271"/>
              <a:gd name="connsiteY2" fmla="*/ 0 h 1469067"/>
              <a:gd name="connsiteX3" fmla="*/ 0 w 2091271"/>
              <a:gd name="connsiteY3" fmla="*/ 1469067 h 1469067"/>
              <a:gd name="connsiteX0" fmla="*/ 0 w 2091271"/>
              <a:gd name="connsiteY0" fmla="*/ 1469067 h 1469617"/>
              <a:gd name="connsiteX1" fmla="*/ 2091271 w 2091271"/>
              <a:gd name="connsiteY1" fmla="*/ 1469617 h 1469617"/>
              <a:gd name="connsiteX2" fmla="*/ 1563 w 2091271"/>
              <a:gd name="connsiteY2" fmla="*/ 0 h 1469617"/>
              <a:gd name="connsiteX3" fmla="*/ 0 w 2091271"/>
              <a:gd name="connsiteY3" fmla="*/ 1469067 h 1469617"/>
              <a:gd name="connsiteX0" fmla="*/ 0 w 2094397"/>
              <a:gd name="connsiteY0" fmla="*/ 1469067 h 1469617"/>
              <a:gd name="connsiteX1" fmla="*/ 2094397 w 2094397"/>
              <a:gd name="connsiteY1" fmla="*/ 1469617 h 1469617"/>
              <a:gd name="connsiteX2" fmla="*/ 1563 w 2094397"/>
              <a:gd name="connsiteY2" fmla="*/ 0 h 1469617"/>
              <a:gd name="connsiteX3" fmla="*/ 0 w 2094397"/>
              <a:gd name="connsiteY3" fmla="*/ 1469067 h 1469617"/>
              <a:gd name="connsiteX0" fmla="*/ 64091 w 2092834"/>
              <a:gd name="connsiteY0" fmla="*/ 1405916 h 1469617"/>
              <a:gd name="connsiteX1" fmla="*/ 2092834 w 2092834"/>
              <a:gd name="connsiteY1" fmla="*/ 1469617 h 1469617"/>
              <a:gd name="connsiteX2" fmla="*/ 0 w 2092834"/>
              <a:gd name="connsiteY2" fmla="*/ 0 h 1469617"/>
              <a:gd name="connsiteX3" fmla="*/ 64091 w 2092834"/>
              <a:gd name="connsiteY3" fmla="*/ 1405916 h 1469617"/>
              <a:gd name="connsiteX0" fmla="*/ 0 w 2094397"/>
              <a:gd name="connsiteY0" fmla="*/ 1472225 h 1472225"/>
              <a:gd name="connsiteX1" fmla="*/ 2094397 w 2094397"/>
              <a:gd name="connsiteY1" fmla="*/ 1469617 h 1472225"/>
              <a:gd name="connsiteX2" fmla="*/ 1563 w 2094397"/>
              <a:gd name="connsiteY2" fmla="*/ 0 h 1472225"/>
              <a:gd name="connsiteX3" fmla="*/ 0 w 2094397"/>
              <a:gd name="connsiteY3" fmla="*/ 1472225 h 1472225"/>
              <a:gd name="connsiteX0" fmla="*/ 0 w 2097523"/>
              <a:gd name="connsiteY0" fmla="*/ 1472225 h 1472225"/>
              <a:gd name="connsiteX1" fmla="*/ 2097523 w 2097523"/>
              <a:gd name="connsiteY1" fmla="*/ 1469617 h 1472225"/>
              <a:gd name="connsiteX2" fmla="*/ 1563 w 2097523"/>
              <a:gd name="connsiteY2" fmla="*/ 0 h 1472225"/>
              <a:gd name="connsiteX3" fmla="*/ 0 w 2097523"/>
              <a:gd name="connsiteY3" fmla="*/ 1472225 h 1472225"/>
              <a:gd name="connsiteX0" fmla="*/ 0 w 2097523"/>
              <a:gd name="connsiteY0" fmla="*/ 1472225 h 1472225"/>
              <a:gd name="connsiteX1" fmla="*/ 2097523 w 2097523"/>
              <a:gd name="connsiteY1" fmla="*/ 1469617 h 1472225"/>
              <a:gd name="connsiteX2" fmla="*/ 1563 w 2097523"/>
              <a:gd name="connsiteY2" fmla="*/ 0 h 1472225"/>
              <a:gd name="connsiteX3" fmla="*/ 0 w 2097523"/>
              <a:gd name="connsiteY3" fmla="*/ 1472225 h 1472225"/>
              <a:gd name="connsiteX0" fmla="*/ 1576 w 2099099"/>
              <a:gd name="connsiteY0" fmla="*/ 1476968 h 1476968"/>
              <a:gd name="connsiteX1" fmla="*/ 2099099 w 2099099"/>
              <a:gd name="connsiteY1" fmla="*/ 1474360 h 1476968"/>
              <a:gd name="connsiteX2" fmla="*/ 0 w 2099099"/>
              <a:gd name="connsiteY2" fmla="*/ 0 h 1476968"/>
              <a:gd name="connsiteX3" fmla="*/ 1576 w 2099099"/>
              <a:gd name="connsiteY3" fmla="*/ 1476968 h 1476968"/>
              <a:gd name="connsiteX0" fmla="*/ 46 w 2097569"/>
              <a:gd name="connsiteY0" fmla="*/ 1478550 h 1478550"/>
              <a:gd name="connsiteX1" fmla="*/ 2097569 w 2097569"/>
              <a:gd name="connsiteY1" fmla="*/ 1475942 h 1478550"/>
              <a:gd name="connsiteX2" fmla="*/ 3180 w 2097569"/>
              <a:gd name="connsiteY2" fmla="*/ 0 h 1478550"/>
              <a:gd name="connsiteX3" fmla="*/ 46 w 2097569"/>
              <a:gd name="connsiteY3" fmla="*/ 1478550 h 1478550"/>
              <a:gd name="connsiteX0" fmla="*/ 152 w 2097675"/>
              <a:gd name="connsiteY0" fmla="*/ 1481712 h 1481712"/>
              <a:gd name="connsiteX1" fmla="*/ 2097675 w 2097675"/>
              <a:gd name="connsiteY1" fmla="*/ 1479104 h 1481712"/>
              <a:gd name="connsiteX2" fmla="*/ 147 w 2097675"/>
              <a:gd name="connsiteY2" fmla="*/ 0 h 1481712"/>
              <a:gd name="connsiteX3" fmla="*/ 152 w 2097675"/>
              <a:gd name="connsiteY3" fmla="*/ 1481712 h 1481712"/>
              <a:gd name="connsiteX0" fmla="*/ 152 w 2100815"/>
              <a:gd name="connsiteY0" fmla="*/ 1481712 h 1481712"/>
              <a:gd name="connsiteX1" fmla="*/ 2100815 w 2100815"/>
              <a:gd name="connsiteY1" fmla="*/ 1480684 h 1481712"/>
              <a:gd name="connsiteX2" fmla="*/ 147 w 2100815"/>
              <a:gd name="connsiteY2" fmla="*/ 0 h 1481712"/>
              <a:gd name="connsiteX3" fmla="*/ 152 w 2100815"/>
              <a:gd name="connsiteY3" fmla="*/ 1481712 h 1481712"/>
              <a:gd name="connsiteX0" fmla="*/ 152 w 2103955"/>
              <a:gd name="connsiteY0" fmla="*/ 1481712 h 1482266"/>
              <a:gd name="connsiteX1" fmla="*/ 2103955 w 2103955"/>
              <a:gd name="connsiteY1" fmla="*/ 1482266 h 1482266"/>
              <a:gd name="connsiteX2" fmla="*/ 147 w 2103955"/>
              <a:gd name="connsiteY2" fmla="*/ 0 h 1482266"/>
              <a:gd name="connsiteX3" fmla="*/ 152 w 2103955"/>
              <a:gd name="connsiteY3" fmla="*/ 1481712 h 1482266"/>
            </a:gdLst>
            <a:ahLst/>
            <a:cxnLst>
              <a:cxn ang="0">
                <a:pos x="connsiteX0" y="connsiteY0"/>
              </a:cxn>
              <a:cxn ang="0">
                <a:pos x="connsiteX1" y="connsiteY1"/>
              </a:cxn>
              <a:cxn ang="0">
                <a:pos x="connsiteX2" y="connsiteY2"/>
              </a:cxn>
              <a:cxn ang="0">
                <a:pos x="connsiteX3" y="connsiteY3"/>
              </a:cxn>
            </a:cxnLst>
            <a:rect l="l" t="t" r="r" b="b"/>
            <a:pathLst>
              <a:path w="2103955" h="1482266">
                <a:moveTo>
                  <a:pt x="152" y="1481712"/>
                </a:moveTo>
                <a:lnTo>
                  <a:pt x="2103955" y="1482266"/>
                </a:lnTo>
                <a:lnTo>
                  <a:pt x="147" y="0"/>
                </a:lnTo>
                <a:cubicBezTo>
                  <a:pt x="672" y="492323"/>
                  <a:pt x="-373" y="989389"/>
                  <a:pt x="152" y="1481712"/>
                </a:cubicBezTo>
                <a:close/>
              </a:path>
            </a:pathLst>
          </a:custGeom>
          <a:solidFill>
            <a:srgbClr val="005794"/>
          </a:solidFill>
          <a:ln w="12700" cap="flat">
            <a:noFill/>
            <a:prstDash val="solid"/>
            <a:miter/>
          </a:ln>
        </p:spPr>
        <p:txBody>
          <a:bodyPr rtlCol="0" anchor="ctr"/>
          <a:lstStyle/>
          <a:p>
            <a:endParaRPr lang="en-GB" sz="2400"/>
          </a:p>
        </p:txBody>
      </p:sp>
      <p:grpSp>
        <p:nvGrpSpPr>
          <p:cNvPr id="59" name="VTT_LogoStack_v3_16092019 pienempi koko">
            <a:extLst>
              <a:ext uri="{FF2B5EF4-FFF2-40B4-BE49-F238E27FC236}">
                <a16:creationId xmlns:a16="http://schemas.microsoft.com/office/drawing/2014/main" id="{61C9CC72-FB54-4003-A16E-AAA9A84E18DB}"/>
              </a:ext>
            </a:extLst>
          </p:cNvPr>
          <p:cNvGrpSpPr/>
          <p:nvPr/>
        </p:nvGrpSpPr>
        <p:grpSpPr>
          <a:xfrm>
            <a:off x="10724687" y="1"/>
            <a:ext cx="1159391" cy="782400"/>
            <a:chOff x="7909204" y="1770762"/>
            <a:chExt cx="971550" cy="655638"/>
          </a:xfrm>
        </p:grpSpPr>
        <p:grpSp>
          <p:nvGrpSpPr>
            <p:cNvPr id="60" name="_VTT_logo_102019_01_white_on_orange">
              <a:extLst>
                <a:ext uri="{FF2B5EF4-FFF2-40B4-BE49-F238E27FC236}">
                  <a16:creationId xmlns:a16="http://schemas.microsoft.com/office/drawing/2014/main" id="{7B68C704-44AD-416E-8F19-EE7A09B421C6}"/>
                </a:ext>
              </a:extLst>
            </p:cNvPr>
            <p:cNvGrpSpPr/>
            <p:nvPr/>
          </p:nvGrpSpPr>
          <p:grpSpPr>
            <a:xfrm>
              <a:off x="7909204" y="1770762"/>
              <a:ext cx="971550" cy="655638"/>
              <a:chOff x="379933" y="-15999"/>
              <a:chExt cx="971550" cy="655638"/>
            </a:xfrm>
          </p:grpSpPr>
          <p:sp>
            <p:nvSpPr>
              <p:cNvPr id="147" name="Box">
                <a:extLst>
                  <a:ext uri="{FF2B5EF4-FFF2-40B4-BE49-F238E27FC236}">
                    <a16:creationId xmlns:a16="http://schemas.microsoft.com/office/drawing/2014/main" id="{436D84F9-A5D2-4925-88DC-7310B3D5174D}"/>
                  </a:ext>
                </a:extLst>
              </p:cNvPr>
              <p:cNvSpPr>
                <a:spLocks noChangeArrowheads="1"/>
              </p:cNvSpPr>
              <p:nvPr/>
            </p:nvSpPr>
            <p:spPr bwMode="auto">
              <a:xfrm>
                <a:off x="379933" y="-15999"/>
                <a:ext cx="971550" cy="655638"/>
              </a:xfrm>
              <a:prstGeom prst="rect">
                <a:avLst/>
              </a:prstGeom>
              <a:solidFill>
                <a:srgbClr val="F06E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48" name="T2">
                <a:extLst>
                  <a:ext uri="{FF2B5EF4-FFF2-40B4-BE49-F238E27FC236}">
                    <a16:creationId xmlns:a16="http://schemas.microsoft.com/office/drawing/2014/main" id="{B4D0A590-083A-4AF9-A991-DE03B2C099B9}"/>
                  </a:ext>
                </a:extLst>
              </p:cNvPr>
              <p:cNvSpPr>
                <a:spLocks/>
              </p:cNvSpPr>
              <p:nvPr/>
            </p:nvSpPr>
            <p:spPr bwMode="auto">
              <a:xfrm>
                <a:off x="1011758" y="168151"/>
                <a:ext cx="176213" cy="258763"/>
              </a:xfrm>
              <a:custGeom>
                <a:avLst/>
                <a:gdLst>
                  <a:gd name="T0" fmla="*/ 157 w 222"/>
                  <a:gd name="T1" fmla="*/ 325 h 325"/>
                  <a:gd name="T2" fmla="*/ 157 w 222"/>
                  <a:gd name="T3" fmla="*/ 78 h 325"/>
                  <a:gd name="T4" fmla="*/ 222 w 222"/>
                  <a:gd name="T5" fmla="*/ 78 h 325"/>
                  <a:gd name="T6" fmla="*/ 222 w 222"/>
                  <a:gd name="T7" fmla="*/ 0 h 325"/>
                  <a:gd name="T8" fmla="*/ 0 w 222"/>
                  <a:gd name="T9" fmla="*/ 0 h 325"/>
                  <a:gd name="T10" fmla="*/ 0 w 222"/>
                  <a:gd name="T11" fmla="*/ 78 h 325"/>
                  <a:gd name="T12" fmla="*/ 66 w 222"/>
                  <a:gd name="T13" fmla="*/ 78 h 325"/>
                  <a:gd name="T14" fmla="*/ 66 w 222"/>
                  <a:gd name="T15" fmla="*/ 325 h 325"/>
                  <a:gd name="T16" fmla="*/ 66 w 222"/>
                  <a:gd name="T17" fmla="*/ 325 h 325"/>
                  <a:gd name="T18" fmla="*/ 157 w 222"/>
                  <a:gd name="T19"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2" h="325">
                    <a:moveTo>
                      <a:pt x="157" y="325"/>
                    </a:moveTo>
                    <a:lnTo>
                      <a:pt x="157" y="78"/>
                    </a:lnTo>
                    <a:lnTo>
                      <a:pt x="222" y="78"/>
                    </a:lnTo>
                    <a:lnTo>
                      <a:pt x="222" y="0"/>
                    </a:lnTo>
                    <a:lnTo>
                      <a:pt x="0" y="0"/>
                    </a:lnTo>
                    <a:lnTo>
                      <a:pt x="0" y="78"/>
                    </a:lnTo>
                    <a:lnTo>
                      <a:pt x="66" y="78"/>
                    </a:lnTo>
                    <a:lnTo>
                      <a:pt x="66" y="325"/>
                    </a:lnTo>
                    <a:lnTo>
                      <a:pt x="66" y="325"/>
                    </a:lnTo>
                    <a:lnTo>
                      <a:pt x="157" y="3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49" name="T1">
                <a:extLst>
                  <a:ext uri="{FF2B5EF4-FFF2-40B4-BE49-F238E27FC236}">
                    <a16:creationId xmlns:a16="http://schemas.microsoft.com/office/drawing/2014/main" id="{E5255A99-CE5D-47B3-8A11-437FE8786DF3}"/>
                  </a:ext>
                </a:extLst>
              </p:cNvPr>
              <p:cNvSpPr>
                <a:spLocks/>
              </p:cNvSpPr>
              <p:nvPr/>
            </p:nvSpPr>
            <p:spPr bwMode="auto">
              <a:xfrm>
                <a:off x="799033" y="168151"/>
                <a:ext cx="193675" cy="258763"/>
              </a:xfrm>
              <a:custGeom>
                <a:avLst/>
                <a:gdLst>
                  <a:gd name="T0" fmla="*/ 88 w 244"/>
                  <a:gd name="T1" fmla="*/ 78 h 325"/>
                  <a:gd name="T2" fmla="*/ 88 w 244"/>
                  <a:gd name="T3" fmla="*/ 325 h 325"/>
                  <a:gd name="T4" fmla="*/ 179 w 244"/>
                  <a:gd name="T5" fmla="*/ 325 h 325"/>
                  <a:gd name="T6" fmla="*/ 179 w 244"/>
                  <a:gd name="T7" fmla="*/ 78 h 325"/>
                  <a:gd name="T8" fmla="*/ 244 w 244"/>
                  <a:gd name="T9" fmla="*/ 78 h 325"/>
                  <a:gd name="T10" fmla="*/ 244 w 244"/>
                  <a:gd name="T11" fmla="*/ 0 h 325"/>
                  <a:gd name="T12" fmla="*/ 25 w 244"/>
                  <a:gd name="T13" fmla="*/ 0 h 325"/>
                  <a:gd name="T14" fmla="*/ 0 w 244"/>
                  <a:gd name="T15" fmla="*/ 78 h 325"/>
                  <a:gd name="T16" fmla="*/ 88 w 244"/>
                  <a:gd name="T17" fmla="*/ 78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4" h="325">
                    <a:moveTo>
                      <a:pt x="88" y="78"/>
                    </a:moveTo>
                    <a:lnTo>
                      <a:pt x="88" y="325"/>
                    </a:lnTo>
                    <a:lnTo>
                      <a:pt x="179" y="325"/>
                    </a:lnTo>
                    <a:lnTo>
                      <a:pt x="179" y="78"/>
                    </a:lnTo>
                    <a:lnTo>
                      <a:pt x="244" y="78"/>
                    </a:lnTo>
                    <a:lnTo>
                      <a:pt x="244" y="0"/>
                    </a:lnTo>
                    <a:lnTo>
                      <a:pt x="25" y="0"/>
                    </a:lnTo>
                    <a:lnTo>
                      <a:pt x="0" y="78"/>
                    </a:lnTo>
                    <a:lnTo>
                      <a:pt x="88" y="7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50" name="V">
                <a:extLst>
                  <a:ext uri="{FF2B5EF4-FFF2-40B4-BE49-F238E27FC236}">
                    <a16:creationId xmlns:a16="http://schemas.microsoft.com/office/drawing/2014/main" id="{557317C0-32B2-4805-AF49-3D2786147936}"/>
                  </a:ext>
                </a:extLst>
              </p:cNvPr>
              <p:cNvSpPr>
                <a:spLocks/>
              </p:cNvSpPr>
              <p:nvPr/>
            </p:nvSpPr>
            <p:spPr bwMode="auto">
              <a:xfrm>
                <a:off x="567258" y="168151"/>
                <a:ext cx="230188" cy="258763"/>
              </a:xfrm>
              <a:custGeom>
                <a:avLst/>
                <a:gdLst>
                  <a:gd name="T0" fmla="*/ 184 w 289"/>
                  <a:gd name="T1" fmla="*/ 325 h 325"/>
                  <a:gd name="T2" fmla="*/ 289 w 289"/>
                  <a:gd name="T3" fmla="*/ 0 h 325"/>
                  <a:gd name="T4" fmla="*/ 197 w 289"/>
                  <a:gd name="T5" fmla="*/ 0 h 325"/>
                  <a:gd name="T6" fmla="*/ 143 w 289"/>
                  <a:gd name="T7" fmla="*/ 167 h 325"/>
                  <a:gd name="T8" fmla="*/ 135 w 289"/>
                  <a:gd name="T9" fmla="*/ 191 h 325"/>
                  <a:gd name="T10" fmla="*/ 135 w 289"/>
                  <a:gd name="T11" fmla="*/ 191 h 325"/>
                  <a:gd name="T12" fmla="*/ 135 w 289"/>
                  <a:gd name="T13" fmla="*/ 191 h 325"/>
                  <a:gd name="T14" fmla="*/ 135 w 289"/>
                  <a:gd name="T15" fmla="*/ 191 h 325"/>
                  <a:gd name="T16" fmla="*/ 135 w 289"/>
                  <a:gd name="T17" fmla="*/ 191 h 325"/>
                  <a:gd name="T18" fmla="*/ 135 w 289"/>
                  <a:gd name="T19" fmla="*/ 191 h 325"/>
                  <a:gd name="T20" fmla="*/ 135 w 289"/>
                  <a:gd name="T21" fmla="*/ 191 h 325"/>
                  <a:gd name="T22" fmla="*/ 128 w 289"/>
                  <a:gd name="T23" fmla="*/ 167 h 325"/>
                  <a:gd name="T24" fmla="*/ 91 w 289"/>
                  <a:gd name="T25" fmla="*/ 60 h 325"/>
                  <a:gd name="T26" fmla="*/ 0 w 289"/>
                  <a:gd name="T27" fmla="*/ 60 h 325"/>
                  <a:gd name="T28" fmla="*/ 90 w 289"/>
                  <a:gd name="T29" fmla="*/ 325 h 325"/>
                  <a:gd name="T30" fmla="*/ 184 w 289"/>
                  <a:gd name="T31"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9" h="325">
                    <a:moveTo>
                      <a:pt x="184" y="325"/>
                    </a:moveTo>
                    <a:lnTo>
                      <a:pt x="289" y="0"/>
                    </a:lnTo>
                    <a:lnTo>
                      <a:pt x="197" y="0"/>
                    </a:lnTo>
                    <a:lnTo>
                      <a:pt x="143" y="167"/>
                    </a:lnTo>
                    <a:lnTo>
                      <a:pt x="135" y="191"/>
                    </a:lnTo>
                    <a:lnTo>
                      <a:pt x="135" y="191"/>
                    </a:lnTo>
                    <a:lnTo>
                      <a:pt x="135" y="191"/>
                    </a:lnTo>
                    <a:lnTo>
                      <a:pt x="135" y="191"/>
                    </a:lnTo>
                    <a:lnTo>
                      <a:pt x="135" y="191"/>
                    </a:lnTo>
                    <a:lnTo>
                      <a:pt x="135" y="191"/>
                    </a:lnTo>
                    <a:lnTo>
                      <a:pt x="135" y="191"/>
                    </a:lnTo>
                    <a:lnTo>
                      <a:pt x="128" y="167"/>
                    </a:lnTo>
                    <a:lnTo>
                      <a:pt x="91" y="60"/>
                    </a:lnTo>
                    <a:lnTo>
                      <a:pt x="0" y="60"/>
                    </a:lnTo>
                    <a:lnTo>
                      <a:pt x="90" y="325"/>
                    </a:lnTo>
                    <a:lnTo>
                      <a:pt x="184" y="3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nvGrpSpPr>
            <p:cNvPr id="61" name="_VTT_logo_102019_02_white_on_black" hidden="1">
              <a:extLst>
                <a:ext uri="{FF2B5EF4-FFF2-40B4-BE49-F238E27FC236}">
                  <a16:creationId xmlns:a16="http://schemas.microsoft.com/office/drawing/2014/main" id="{B3B21029-2974-4A2B-9D72-D099D649C7D5}"/>
                </a:ext>
              </a:extLst>
            </p:cNvPr>
            <p:cNvGrpSpPr/>
            <p:nvPr/>
          </p:nvGrpSpPr>
          <p:grpSpPr>
            <a:xfrm>
              <a:off x="7909204" y="1770762"/>
              <a:ext cx="971550" cy="655638"/>
              <a:chOff x="379933" y="-15999"/>
              <a:chExt cx="971550" cy="655638"/>
            </a:xfrm>
          </p:grpSpPr>
          <p:sp>
            <p:nvSpPr>
              <p:cNvPr id="97" name="Box">
                <a:extLst>
                  <a:ext uri="{FF2B5EF4-FFF2-40B4-BE49-F238E27FC236}">
                    <a16:creationId xmlns:a16="http://schemas.microsoft.com/office/drawing/2014/main" id="{6DCC60E0-A01A-4EBE-A0E0-52EAA7889C2E}"/>
                  </a:ext>
                </a:extLst>
              </p:cNvPr>
              <p:cNvSpPr>
                <a:spLocks noChangeArrowheads="1"/>
              </p:cNvSpPr>
              <p:nvPr/>
            </p:nvSpPr>
            <p:spPr bwMode="auto">
              <a:xfrm>
                <a:off x="379933" y="-15999"/>
                <a:ext cx="971550" cy="65563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98" name="T2">
                <a:extLst>
                  <a:ext uri="{FF2B5EF4-FFF2-40B4-BE49-F238E27FC236}">
                    <a16:creationId xmlns:a16="http://schemas.microsoft.com/office/drawing/2014/main" id="{CD6593AE-9B1D-4F30-BCFB-65291E019021}"/>
                  </a:ext>
                </a:extLst>
              </p:cNvPr>
              <p:cNvSpPr>
                <a:spLocks/>
              </p:cNvSpPr>
              <p:nvPr/>
            </p:nvSpPr>
            <p:spPr bwMode="auto">
              <a:xfrm>
                <a:off x="1011758" y="168151"/>
                <a:ext cx="176213" cy="258763"/>
              </a:xfrm>
              <a:custGeom>
                <a:avLst/>
                <a:gdLst>
                  <a:gd name="T0" fmla="*/ 157 w 222"/>
                  <a:gd name="T1" fmla="*/ 325 h 325"/>
                  <a:gd name="T2" fmla="*/ 157 w 222"/>
                  <a:gd name="T3" fmla="*/ 78 h 325"/>
                  <a:gd name="T4" fmla="*/ 222 w 222"/>
                  <a:gd name="T5" fmla="*/ 78 h 325"/>
                  <a:gd name="T6" fmla="*/ 222 w 222"/>
                  <a:gd name="T7" fmla="*/ 0 h 325"/>
                  <a:gd name="T8" fmla="*/ 0 w 222"/>
                  <a:gd name="T9" fmla="*/ 0 h 325"/>
                  <a:gd name="T10" fmla="*/ 0 w 222"/>
                  <a:gd name="T11" fmla="*/ 78 h 325"/>
                  <a:gd name="T12" fmla="*/ 66 w 222"/>
                  <a:gd name="T13" fmla="*/ 78 h 325"/>
                  <a:gd name="T14" fmla="*/ 66 w 222"/>
                  <a:gd name="T15" fmla="*/ 325 h 325"/>
                  <a:gd name="T16" fmla="*/ 66 w 222"/>
                  <a:gd name="T17" fmla="*/ 325 h 325"/>
                  <a:gd name="T18" fmla="*/ 157 w 222"/>
                  <a:gd name="T19"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2" h="325">
                    <a:moveTo>
                      <a:pt x="157" y="325"/>
                    </a:moveTo>
                    <a:lnTo>
                      <a:pt x="157" y="78"/>
                    </a:lnTo>
                    <a:lnTo>
                      <a:pt x="222" y="78"/>
                    </a:lnTo>
                    <a:lnTo>
                      <a:pt x="222" y="0"/>
                    </a:lnTo>
                    <a:lnTo>
                      <a:pt x="0" y="0"/>
                    </a:lnTo>
                    <a:lnTo>
                      <a:pt x="0" y="78"/>
                    </a:lnTo>
                    <a:lnTo>
                      <a:pt x="66" y="78"/>
                    </a:lnTo>
                    <a:lnTo>
                      <a:pt x="66" y="325"/>
                    </a:lnTo>
                    <a:lnTo>
                      <a:pt x="66" y="325"/>
                    </a:lnTo>
                    <a:lnTo>
                      <a:pt x="157" y="3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99" name="T1">
                <a:extLst>
                  <a:ext uri="{FF2B5EF4-FFF2-40B4-BE49-F238E27FC236}">
                    <a16:creationId xmlns:a16="http://schemas.microsoft.com/office/drawing/2014/main" id="{8F4213A3-410C-4A8A-86D1-C5A4CCDF3D23}"/>
                  </a:ext>
                </a:extLst>
              </p:cNvPr>
              <p:cNvSpPr>
                <a:spLocks/>
              </p:cNvSpPr>
              <p:nvPr/>
            </p:nvSpPr>
            <p:spPr bwMode="auto">
              <a:xfrm>
                <a:off x="799033" y="168151"/>
                <a:ext cx="193675" cy="258763"/>
              </a:xfrm>
              <a:custGeom>
                <a:avLst/>
                <a:gdLst>
                  <a:gd name="T0" fmla="*/ 88 w 244"/>
                  <a:gd name="T1" fmla="*/ 78 h 325"/>
                  <a:gd name="T2" fmla="*/ 88 w 244"/>
                  <a:gd name="T3" fmla="*/ 325 h 325"/>
                  <a:gd name="T4" fmla="*/ 179 w 244"/>
                  <a:gd name="T5" fmla="*/ 325 h 325"/>
                  <a:gd name="T6" fmla="*/ 179 w 244"/>
                  <a:gd name="T7" fmla="*/ 78 h 325"/>
                  <a:gd name="T8" fmla="*/ 244 w 244"/>
                  <a:gd name="T9" fmla="*/ 78 h 325"/>
                  <a:gd name="T10" fmla="*/ 244 w 244"/>
                  <a:gd name="T11" fmla="*/ 0 h 325"/>
                  <a:gd name="T12" fmla="*/ 25 w 244"/>
                  <a:gd name="T13" fmla="*/ 0 h 325"/>
                  <a:gd name="T14" fmla="*/ 0 w 244"/>
                  <a:gd name="T15" fmla="*/ 78 h 325"/>
                  <a:gd name="T16" fmla="*/ 88 w 244"/>
                  <a:gd name="T17" fmla="*/ 78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4" h="325">
                    <a:moveTo>
                      <a:pt x="88" y="78"/>
                    </a:moveTo>
                    <a:lnTo>
                      <a:pt x="88" y="325"/>
                    </a:lnTo>
                    <a:lnTo>
                      <a:pt x="179" y="325"/>
                    </a:lnTo>
                    <a:lnTo>
                      <a:pt x="179" y="78"/>
                    </a:lnTo>
                    <a:lnTo>
                      <a:pt x="244" y="78"/>
                    </a:lnTo>
                    <a:lnTo>
                      <a:pt x="244" y="0"/>
                    </a:lnTo>
                    <a:lnTo>
                      <a:pt x="25" y="0"/>
                    </a:lnTo>
                    <a:lnTo>
                      <a:pt x="0" y="78"/>
                    </a:lnTo>
                    <a:lnTo>
                      <a:pt x="88" y="7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46" name="V">
                <a:extLst>
                  <a:ext uri="{FF2B5EF4-FFF2-40B4-BE49-F238E27FC236}">
                    <a16:creationId xmlns:a16="http://schemas.microsoft.com/office/drawing/2014/main" id="{08E2F63A-B8E8-4234-A2E2-D25A8D165D8C}"/>
                  </a:ext>
                </a:extLst>
              </p:cNvPr>
              <p:cNvSpPr>
                <a:spLocks/>
              </p:cNvSpPr>
              <p:nvPr/>
            </p:nvSpPr>
            <p:spPr bwMode="auto">
              <a:xfrm>
                <a:off x="567258" y="168151"/>
                <a:ext cx="230188" cy="258763"/>
              </a:xfrm>
              <a:custGeom>
                <a:avLst/>
                <a:gdLst>
                  <a:gd name="T0" fmla="*/ 184 w 289"/>
                  <a:gd name="T1" fmla="*/ 325 h 325"/>
                  <a:gd name="T2" fmla="*/ 289 w 289"/>
                  <a:gd name="T3" fmla="*/ 0 h 325"/>
                  <a:gd name="T4" fmla="*/ 197 w 289"/>
                  <a:gd name="T5" fmla="*/ 0 h 325"/>
                  <a:gd name="T6" fmla="*/ 143 w 289"/>
                  <a:gd name="T7" fmla="*/ 167 h 325"/>
                  <a:gd name="T8" fmla="*/ 135 w 289"/>
                  <a:gd name="T9" fmla="*/ 191 h 325"/>
                  <a:gd name="T10" fmla="*/ 135 w 289"/>
                  <a:gd name="T11" fmla="*/ 191 h 325"/>
                  <a:gd name="T12" fmla="*/ 135 w 289"/>
                  <a:gd name="T13" fmla="*/ 191 h 325"/>
                  <a:gd name="T14" fmla="*/ 135 w 289"/>
                  <a:gd name="T15" fmla="*/ 191 h 325"/>
                  <a:gd name="T16" fmla="*/ 135 w 289"/>
                  <a:gd name="T17" fmla="*/ 191 h 325"/>
                  <a:gd name="T18" fmla="*/ 135 w 289"/>
                  <a:gd name="T19" fmla="*/ 191 h 325"/>
                  <a:gd name="T20" fmla="*/ 135 w 289"/>
                  <a:gd name="T21" fmla="*/ 191 h 325"/>
                  <a:gd name="T22" fmla="*/ 128 w 289"/>
                  <a:gd name="T23" fmla="*/ 167 h 325"/>
                  <a:gd name="T24" fmla="*/ 91 w 289"/>
                  <a:gd name="T25" fmla="*/ 60 h 325"/>
                  <a:gd name="T26" fmla="*/ 0 w 289"/>
                  <a:gd name="T27" fmla="*/ 60 h 325"/>
                  <a:gd name="T28" fmla="*/ 90 w 289"/>
                  <a:gd name="T29" fmla="*/ 325 h 325"/>
                  <a:gd name="T30" fmla="*/ 184 w 289"/>
                  <a:gd name="T31"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9" h="325">
                    <a:moveTo>
                      <a:pt x="184" y="325"/>
                    </a:moveTo>
                    <a:lnTo>
                      <a:pt x="289" y="0"/>
                    </a:lnTo>
                    <a:lnTo>
                      <a:pt x="197" y="0"/>
                    </a:lnTo>
                    <a:lnTo>
                      <a:pt x="143" y="167"/>
                    </a:lnTo>
                    <a:lnTo>
                      <a:pt x="135" y="191"/>
                    </a:lnTo>
                    <a:lnTo>
                      <a:pt x="135" y="191"/>
                    </a:lnTo>
                    <a:lnTo>
                      <a:pt x="135" y="191"/>
                    </a:lnTo>
                    <a:lnTo>
                      <a:pt x="135" y="191"/>
                    </a:lnTo>
                    <a:lnTo>
                      <a:pt x="135" y="191"/>
                    </a:lnTo>
                    <a:lnTo>
                      <a:pt x="135" y="191"/>
                    </a:lnTo>
                    <a:lnTo>
                      <a:pt x="135" y="191"/>
                    </a:lnTo>
                    <a:lnTo>
                      <a:pt x="128" y="167"/>
                    </a:lnTo>
                    <a:lnTo>
                      <a:pt x="91" y="60"/>
                    </a:lnTo>
                    <a:lnTo>
                      <a:pt x="0" y="60"/>
                    </a:lnTo>
                    <a:lnTo>
                      <a:pt x="90" y="325"/>
                    </a:lnTo>
                    <a:lnTo>
                      <a:pt x="184" y="3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nvGrpSpPr>
            <p:cNvPr id="62" name="_VTT_logo_102019_03_white_on_blue" hidden="1">
              <a:extLst>
                <a:ext uri="{FF2B5EF4-FFF2-40B4-BE49-F238E27FC236}">
                  <a16:creationId xmlns:a16="http://schemas.microsoft.com/office/drawing/2014/main" id="{B02C0F3D-988F-4EB7-A2BA-952CC10F657E}"/>
                </a:ext>
              </a:extLst>
            </p:cNvPr>
            <p:cNvGrpSpPr/>
            <p:nvPr/>
          </p:nvGrpSpPr>
          <p:grpSpPr>
            <a:xfrm>
              <a:off x="7909204" y="1770762"/>
              <a:ext cx="971550" cy="655638"/>
              <a:chOff x="379933" y="-15999"/>
              <a:chExt cx="971550" cy="655638"/>
            </a:xfrm>
          </p:grpSpPr>
          <p:sp>
            <p:nvSpPr>
              <p:cNvPr id="93" name="Box">
                <a:extLst>
                  <a:ext uri="{FF2B5EF4-FFF2-40B4-BE49-F238E27FC236}">
                    <a16:creationId xmlns:a16="http://schemas.microsoft.com/office/drawing/2014/main" id="{2F2F64D9-7737-4191-A463-DD72A6887ABB}"/>
                  </a:ext>
                </a:extLst>
              </p:cNvPr>
              <p:cNvSpPr>
                <a:spLocks noChangeArrowheads="1"/>
              </p:cNvSpPr>
              <p:nvPr/>
            </p:nvSpPr>
            <p:spPr bwMode="auto">
              <a:xfrm>
                <a:off x="379933" y="-15999"/>
                <a:ext cx="971550" cy="655638"/>
              </a:xfrm>
              <a:prstGeom prst="rect">
                <a:avLst/>
              </a:prstGeom>
              <a:solidFill>
                <a:srgbClr val="00579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94" name="T2">
                <a:extLst>
                  <a:ext uri="{FF2B5EF4-FFF2-40B4-BE49-F238E27FC236}">
                    <a16:creationId xmlns:a16="http://schemas.microsoft.com/office/drawing/2014/main" id="{5B06F09E-ED63-4EA8-BF5E-D3149BAD6B66}"/>
                  </a:ext>
                </a:extLst>
              </p:cNvPr>
              <p:cNvSpPr>
                <a:spLocks/>
              </p:cNvSpPr>
              <p:nvPr/>
            </p:nvSpPr>
            <p:spPr bwMode="auto">
              <a:xfrm>
                <a:off x="1011758" y="168151"/>
                <a:ext cx="176213" cy="258763"/>
              </a:xfrm>
              <a:custGeom>
                <a:avLst/>
                <a:gdLst>
                  <a:gd name="T0" fmla="*/ 157 w 222"/>
                  <a:gd name="T1" fmla="*/ 325 h 325"/>
                  <a:gd name="T2" fmla="*/ 157 w 222"/>
                  <a:gd name="T3" fmla="*/ 78 h 325"/>
                  <a:gd name="T4" fmla="*/ 222 w 222"/>
                  <a:gd name="T5" fmla="*/ 78 h 325"/>
                  <a:gd name="T6" fmla="*/ 222 w 222"/>
                  <a:gd name="T7" fmla="*/ 0 h 325"/>
                  <a:gd name="T8" fmla="*/ 0 w 222"/>
                  <a:gd name="T9" fmla="*/ 0 h 325"/>
                  <a:gd name="T10" fmla="*/ 0 w 222"/>
                  <a:gd name="T11" fmla="*/ 78 h 325"/>
                  <a:gd name="T12" fmla="*/ 66 w 222"/>
                  <a:gd name="T13" fmla="*/ 78 h 325"/>
                  <a:gd name="T14" fmla="*/ 66 w 222"/>
                  <a:gd name="T15" fmla="*/ 325 h 325"/>
                  <a:gd name="T16" fmla="*/ 66 w 222"/>
                  <a:gd name="T17" fmla="*/ 325 h 325"/>
                  <a:gd name="T18" fmla="*/ 157 w 222"/>
                  <a:gd name="T19"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2" h="325">
                    <a:moveTo>
                      <a:pt x="157" y="325"/>
                    </a:moveTo>
                    <a:lnTo>
                      <a:pt x="157" y="78"/>
                    </a:lnTo>
                    <a:lnTo>
                      <a:pt x="222" y="78"/>
                    </a:lnTo>
                    <a:lnTo>
                      <a:pt x="222" y="0"/>
                    </a:lnTo>
                    <a:lnTo>
                      <a:pt x="0" y="0"/>
                    </a:lnTo>
                    <a:lnTo>
                      <a:pt x="0" y="78"/>
                    </a:lnTo>
                    <a:lnTo>
                      <a:pt x="66" y="78"/>
                    </a:lnTo>
                    <a:lnTo>
                      <a:pt x="66" y="325"/>
                    </a:lnTo>
                    <a:lnTo>
                      <a:pt x="66" y="325"/>
                    </a:lnTo>
                    <a:lnTo>
                      <a:pt x="157" y="3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95" name="T1">
                <a:extLst>
                  <a:ext uri="{FF2B5EF4-FFF2-40B4-BE49-F238E27FC236}">
                    <a16:creationId xmlns:a16="http://schemas.microsoft.com/office/drawing/2014/main" id="{1E4A1191-3BC9-4804-9B39-C667F27A3E34}"/>
                  </a:ext>
                </a:extLst>
              </p:cNvPr>
              <p:cNvSpPr>
                <a:spLocks/>
              </p:cNvSpPr>
              <p:nvPr/>
            </p:nvSpPr>
            <p:spPr bwMode="auto">
              <a:xfrm>
                <a:off x="799033" y="168151"/>
                <a:ext cx="193675" cy="258763"/>
              </a:xfrm>
              <a:custGeom>
                <a:avLst/>
                <a:gdLst>
                  <a:gd name="T0" fmla="*/ 88 w 244"/>
                  <a:gd name="T1" fmla="*/ 78 h 325"/>
                  <a:gd name="T2" fmla="*/ 88 w 244"/>
                  <a:gd name="T3" fmla="*/ 325 h 325"/>
                  <a:gd name="T4" fmla="*/ 179 w 244"/>
                  <a:gd name="T5" fmla="*/ 325 h 325"/>
                  <a:gd name="T6" fmla="*/ 179 w 244"/>
                  <a:gd name="T7" fmla="*/ 78 h 325"/>
                  <a:gd name="T8" fmla="*/ 244 w 244"/>
                  <a:gd name="T9" fmla="*/ 78 h 325"/>
                  <a:gd name="T10" fmla="*/ 244 w 244"/>
                  <a:gd name="T11" fmla="*/ 0 h 325"/>
                  <a:gd name="T12" fmla="*/ 25 w 244"/>
                  <a:gd name="T13" fmla="*/ 0 h 325"/>
                  <a:gd name="T14" fmla="*/ 0 w 244"/>
                  <a:gd name="T15" fmla="*/ 78 h 325"/>
                  <a:gd name="T16" fmla="*/ 88 w 244"/>
                  <a:gd name="T17" fmla="*/ 78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4" h="325">
                    <a:moveTo>
                      <a:pt x="88" y="78"/>
                    </a:moveTo>
                    <a:lnTo>
                      <a:pt x="88" y="325"/>
                    </a:lnTo>
                    <a:lnTo>
                      <a:pt x="179" y="325"/>
                    </a:lnTo>
                    <a:lnTo>
                      <a:pt x="179" y="78"/>
                    </a:lnTo>
                    <a:lnTo>
                      <a:pt x="244" y="78"/>
                    </a:lnTo>
                    <a:lnTo>
                      <a:pt x="244" y="0"/>
                    </a:lnTo>
                    <a:lnTo>
                      <a:pt x="25" y="0"/>
                    </a:lnTo>
                    <a:lnTo>
                      <a:pt x="0" y="78"/>
                    </a:lnTo>
                    <a:lnTo>
                      <a:pt x="88" y="7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96" name="V">
                <a:extLst>
                  <a:ext uri="{FF2B5EF4-FFF2-40B4-BE49-F238E27FC236}">
                    <a16:creationId xmlns:a16="http://schemas.microsoft.com/office/drawing/2014/main" id="{C8BBF692-69A6-4662-ACBA-124D2FA7CAC9}"/>
                  </a:ext>
                </a:extLst>
              </p:cNvPr>
              <p:cNvSpPr>
                <a:spLocks/>
              </p:cNvSpPr>
              <p:nvPr/>
            </p:nvSpPr>
            <p:spPr bwMode="auto">
              <a:xfrm>
                <a:off x="567258" y="168151"/>
                <a:ext cx="230188" cy="258763"/>
              </a:xfrm>
              <a:custGeom>
                <a:avLst/>
                <a:gdLst>
                  <a:gd name="T0" fmla="*/ 184 w 289"/>
                  <a:gd name="T1" fmla="*/ 325 h 325"/>
                  <a:gd name="T2" fmla="*/ 289 w 289"/>
                  <a:gd name="T3" fmla="*/ 0 h 325"/>
                  <a:gd name="T4" fmla="*/ 197 w 289"/>
                  <a:gd name="T5" fmla="*/ 0 h 325"/>
                  <a:gd name="T6" fmla="*/ 143 w 289"/>
                  <a:gd name="T7" fmla="*/ 167 h 325"/>
                  <a:gd name="T8" fmla="*/ 135 w 289"/>
                  <a:gd name="T9" fmla="*/ 191 h 325"/>
                  <a:gd name="T10" fmla="*/ 135 w 289"/>
                  <a:gd name="T11" fmla="*/ 191 h 325"/>
                  <a:gd name="T12" fmla="*/ 135 w 289"/>
                  <a:gd name="T13" fmla="*/ 191 h 325"/>
                  <a:gd name="T14" fmla="*/ 135 w 289"/>
                  <a:gd name="T15" fmla="*/ 191 h 325"/>
                  <a:gd name="T16" fmla="*/ 135 w 289"/>
                  <a:gd name="T17" fmla="*/ 191 h 325"/>
                  <a:gd name="T18" fmla="*/ 135 w 289"/>
                  <a:gd name="T19" fmla="*/ 191 h 325"/>
                  <a:gd name="T20" fmla="*/ 135 w 289"/>
                  <a:gd name="T21" fmla="*/ 191 h 325"/>
                  <a:gd name="T22" fmla="*/ 128 w 289"/>
                  <a:gd name="T23" fmla="*/ 167 h 325"/>
                  <a:gd name="T24" fmla="*/ 91 w 289"/>
                  <a:gd name="T25" fmla="*/ 60 h 325"/>
                  <a:gd name="T26" fmla="*/ 0 w 289"/>
                  <a:gd name="T27" fmla="*/ 60 h 325"/>
                  <a:gd name="T28" fmla="*/ 90 w 289"/>
                  <a:gd name="T29" fmla="*/ 325 h 325"/>
                  <a:gd name="T30" fmla="*/ 184 w 289"/>
                  <a:gd name="T31"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9" h="325">
                    <a:moveTo>
                      <a:pt x="184" y="325"/>
                    </a:moveTo>
                    <a:lnTo>
                      <a:pt x="289" y="0"/>
                    </a:lnTo>
                    <a:lnTo>
                      <a:pt x="197" y="0"/>
                    </a:lnTo>
                    <a:lnTo>
                      <a:pt x="143" y="167"/>
                    </a:lnTo>
                    <a:lnTo>
                      <a:pt x="135" y="191"/>
                    </a:lnTo>
                    <a:lnTo>
                      <a:pt x="135" y="191"/>
                    </a:lnTo>
                    <a:lnTo>
                      <a:pt x="135" y="191"/>
                    </a:lnTo>
                    <a:lnTo>
                      <a:pt x="135" y="191"/>
                    </a:lnTo>
                    <a:lnTo>
                      <a:pt x="135" y="191"/>
                    </a:lnTo>
                    <a:lnTo>
                      <a:pt x="135" y="191"/>
                    </a:lnTo>
                    <a:lnTo>
                      <a:pt x="135" y="191"/>
                    </a:lnTo>
                    <a:lnTo>
                      <a:pt x="128" y="167"/>
                    </a:lnTo>
                    <a:lnTo>
                      <a:pt x="91" y="60"/>
                    </a:lnTo>
                    <a:lnTo>
                      <a:pt x="0" y="60"/>
                    </a:lnTo>
                    <a:lnTo>
                      <a:pt x="90" y="325"/>
                    </a:lnTo>
                    <a:lnTo>
                      <a:pt x="184" y="3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nvGrpSpPr>
            <p:cNvPr id="63" name="_VTT_logo_102019_04_white_on_dark_grey" hidden="1">
              <a:extLst>
                <a:ext uri="{FF2B5EF4-FFF2-40B4-BE49-F238E27FC236}">
                  <a16:creationId xmlns:a16="http://schemas.microsoft.com/office/drawing/2014/main" id="{6AC2A8F6-B53E-4F69-BE80-AB65A06F3F82}"/>
                </a:ext>
              </a:extLst>
            </p:cNvPr>
            <p:cNvGrpSpPr/>
            <p:nvPr/>
          </p:nvGrpSpPr>
          <p:grpSpPr>
            <a:xfrm>
              <a:off x="7909204" y="1770762"/>
              <a:ext cx="971550" cy="655638"/>
              <a:chOff x="379933" y="-15999"/>
              <a:chExt cx="971550" cy="655638"/>
            </a:xfrm>
          </p:grpSpPr>
          <p:sp>
            <p:nvSpPr>
              <p:cNvPr id="89" name="Box">
                <a:extLst>
                  <a:ext uri="{FF2B5EF4-FFF2-40B4-BE49-F238E27FC236}">
                    <a16:creationId xmlns:a16="http://schemas.microsoft.com/office/drawing/2014/main" id="{803558E1-2154-40E2-990D-D17959694EF3}"/>
                  </a:ext>
                </a:extLst>
              </p:cNvPr>
              <p:cNvSpPr>
                <a:spLocks noChangeArrowheads="1"/>
              </p:cNvSpPr>
              <p:nvPr/>
            </p:nvSpPr>
            <p:spPr bwMode="auto">
              <a:xfrm>
                <a:off x="379933" y="-15999"/>
                <a:ext cx="971550" cy="655638"/>
              </a:xfrm>
              <a:prstGeom prst="rect">
                <a:avLst/>
              </a:prstGeom>
              <a:solidFill>
                <a:srgbClr val="AFAFA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90" name="T2">
                <a:extLst>
                  <a:ext uri="{FF2B5EF4-FFF2-40B4-BE49-F238E27FC236}">
                    <a16:creationId xmlns:a16="http://schemas.microsoft.com/office/drawing/2014/main" id="{8A6EA477-1623-43B1-90B0-8C9FE57EAE44}"/>
                  </a:ext>
                </a:extLst>
              </p:cNvPr>
              <p:cNvSpPr>
                <a:spLocks/>
              </p:cNvSpPr>
              <p:nvPr/>
            </p:nvSpPr>
            <p:spPr bwMode="auto">
              <a:xfrm>
                <a:off x="1011758" y="168151"/>
                <a:ext cx="176213" cy="258763"/>
              </a:xfrm>
              <a:custGeom>
                <a:avLst/>
                <a:gdLst>
                  <a:gd name="T0" fmla="*/ 157 w 222"/>
                  <a:gd name="T1" fmla="*/ 325 h 325"/>
                  <a:gd name="T2" fmla="*/ 157 w 222"/>
                  <a:gd name="T3" fmla="*/ 78 h 325"/>
                  <a:gd name="T4" fmla="*/ 222 w 222"/>
                  <a:gd name="T5" fmla="*/ 78 h 325"/>
                  <a:gd name="T6" fmla="*/ 222 w 222"/>
                  <a:gd name="T7" fmla="*/ 0 h 325"/>
                  <a:gd name="T8" fmla="*/ 0 w 222"/>
                  <a:gd name="T9" fmla="*/ 0 h 325"/>
                  <a:gd name="T10" fmla="*/ 0 w 222"/>
                  <a:gd name="T11" fmla="*/ 78 h 325"/>
                  <a:gd name="T12" fmla="*/ 66 w 222"/>
                  <a:gd name="T13" fmla="*/ 78 h 325"/>
                  <a:gd name="T14" fmla="*/ 66 w 222"/>
                  <a:gd name="T15" fmla="*/ 325 h 325"/>
                  <a:gd name="T16" fmla="*/ 66 w 222"/>
                  <a:gd name="T17" fmla="*/ 325 h 325"/>
                  <a:gd name="T18" fmla="*/ 157 w 222"/>
                  <a:gd name="T19"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2" h="325">
                    <a:moveTo>
                      <a:pt x="157" y="325"/>
                    </a:moveTo>
                    <a:lnTo>
                      <a:pt x="157" y="78"/>
                    </a:lnTo>
                    <a:lnTo>
                      <a:pt x="222" y="78"/>
                    </a:lnTo>
                    <a:lnTo>
                      <a:pt x="222" y="0"/>
                    </a:lnTo>
                    <a:lnTo>
                      <a:pt x="0" y="0"/>
                    </a:lnTo>
                    <a:lnTo>
                      <a:pt x="0" y="78"/>
                    </a:lnTo>
                    <a:lnTo>
                      <a:pt x="66" y="78"/>
                    </a:lnTo>
                    <a:lnTo>
                      <a:pt x="66" y="325"/>
                    </a:lnTo>
                    <a:lnTo>
                      <a:pt x="66" y="325"/>
                    </a:lnTo>
                    <a:lnTo>
                      <a:pt x="157" y="3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91" name="T1">
                <a:extLst>
                  <a:ext uri="{FF2B5EF4-FFF2-40B4-BE49-F238E27FC236}">
                    <a16:creationId xmlns:a16="http://schemas.microsoft.com/office/drawing/2014/main" id="{0464359D-5629-4A83-86BC-2F4490D9A9C4}"/>
                  </a:ext>
                </a:extLst>
              </p:cNvPr>
              <p:cNvSpPr>
                <a:spLocks/>
              </p:cNvSpPr>
              <p:nvPr/>
            </p:nvSpPr>
            <p:spPr bwMode="auto">
              <a:xfrm>
                <a:off x="799033" y="168151"/>
                <a:ext cx="193675" cy="258763"/>
              </a:xfrm>
              <a:custGeom>
                <a:avLst/>
                <a:gdLst>
                  <a:gd name="T0" fmla="*/ 88 w 244"/>
                  <a:gd name="T1" fmla="*/ 78 h 325"/>
                  <a:gd name="T2" fmla="*/ 88 w 244"/>
                  <a:gd name="T3" fmla="*/ 325 h 325"/>
                  <a:gd name="T4" fmla="*/ 179 w 244"/>
                  <a:gd name="T5" fmla="*/ 325 h 325"/>
                  <a:gd name="T6" fmla="*/ 179 w 244"/>
                  <a:gd name="T7" fmla="*/ 78 h 325"/>
                  <a:gd name="T8" fmla="*/ 244 w 244"/>
                  <a:gd name="T9" fmla="*/ 78 h 325"/>
                  <a:gd name="T10" fmla="*/ 244 w 244"/>
                  <a:gd name="T11" fmla="*/ 0 h 325"/>
                  <a:gd name="T12" fmla="*/ 25 w 244"/>
                  <a:gd name="T13" fmla="*/ 0 h 325"/>
                  <a:gd name="T14" fmla="*/ 0 w 244"/>
                  <a:gd name="T15" fmla="*/ 78 h 325"/>
                  <a:gd name="T16" fmla="*/ 88 w 244"/>
                  <a:gd name="T17" fmla="*/ 78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4" h="325">
                    <a:moveTo>
                      <a:pt x="88" y="78"/>
                    </a:moveTo>
                    <a:lnTo>
                      <a:pt x="88" y="325"/>
                    </a:lnTo>
                    <a:lnTo>
                      <a:pt x="179" y="325"/>
                    </a:lnTo>
                    <a:lnTo>
                      <a:pt x="179" y="78"/>
                    </a:lnTo>
                    <a:lnTo>
                      <a:pt x="244" y="78"/>
                    </a:lnTo>
                    <a:lnTo>
                      <a:pt x="244" y="0"/>
                    </a:lnTo>
                    <a:lnTo>
                      <a:pt x="25" y="0"/>
                    </a:lnTo>
                    <a:lnTo>
                      <a:pt x="0" y="78"/>
                    </a:lnTo>
                    <a:lnTo>
                      <a:pt x="88" y="7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92" name="V">
                <a:extLst>
                  <a:ext uri="{FF2B5EF4-FFF2-40B4-BE49-F238E27FC236}">
                    <a16:creationId xmlns:a16="http://schemas.microsoft.com/office/drawing/2014/main" id="{DAECE879-64CD-4A7F-86F2-B6B2A0EA187E}"/>
                  </a:ext>
                </a:extLst>
              </p:cNvPr>
              <p:cNvSpPr>
                <a:spLocks/>
              </p:cNvSpPr>
              <p:nvPr/>
            </p:nvSpPr>
            <p:spPr bwMode="auto">
              <a:xfrm>
                <a:off x="567258" y="168151"/>
                <a:ext cx="230188" cy="258763"/>
              </a:xfrm>
              <a:custGeom>
                <a:avLst/>
                <a:gdLst>
                  <a:gd name="T0" fmla="*/ 184 w 289"/>
                  <a:gd name="T1" fmla="*/ 325 h 325"/>
                  <a:gd name="T2" fmla="*/ 289 w 289"/>
                  <a:gd name="T3" fmla="*/ 0 h 325"/>
                  <a:gd name="T4" fmla="*/ 197 w 289"/>
                  <a:gd name="T5" fmla="*/ 0 h 325"/>
                  <a:gd name="T6" fmla="*/ 143 w 289"/>
                  <a:gd name="T7" fmla="*/ 167 h 325"/>
                  <a:gd name="T8" fmla="*/ 135 w 289"/>
                  <a:gd name="T9" fmla="*/ 191 h 325"/>
                  <a:gd name="T10" fmla="*/ 135 w 289"/>
                  <a:gd name="T11" fmla="*/ 191 h 325"/>
                  <a:gd name="T12" fmla="*/ 135 w 289"/>
                  <a:gd name="T13" fmla="*/ 191 h 325"/>
                  <a:gd name="T14" fmla="*/ 135 w 289"/>
                  <a:gd name="T15" fmla="*/ 191 h 325"/>
                  <a:gd name="T16" fmla="*/ 135 w 289"/>
                  <a:gd name="T17" fmla="*/ 191 h 325"/>
                  <a:gd name="T18" fmla="*/ 135 w 289"/>
                  <a:gd name="T19" fmla="*/ 191 h 325"/>
                  <a:gd name="T20" fmla="*/ 135 w 289"/>
                  <a:gd name="T21" fmla="*/ 191 h 325"/>
                  <a:gd name="T22" fmla="*/ 128 w 289"/>
                  <a:gd name="T23" fmla="*/ 167 h 325"/>
                  <a:gd name="T24" fmla="*/ 91 w 289"/>
                  <a:gd name="T25" fmla="*/ 60 h 325"/>
                  <a:gd name="T26" fmla="*/ 0 w 289"/>
                  <a:gd name="T27" fmla="*/ 60 h 325"/>
                  <a:gd name="T28" fmla="*/ 90 w 289"/>
                  <a:gd name="T29" fmla="*/ 325 h 325"/>
                  <a:gd name="T30" fmla="*/ 184 w 289"/>
                  <a:gd name="T31"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9" h="325">
                    <a:moveTo>
                      <a:pt x="184" y="325"/>
                    </a:moveTo>
                    <a:lnTo>
                      <a:pt x="289" y="0"/>
                    </a:lnTo>
                    <a:lnTo>
                      <a:pt x="197" y="0"/>
                    </a:lnTo>
                    <a:lnTo>
                      <a:pt x="143" y="167"/>
                    </a:lnTo>
                    <a:lnTo>
                      <a:pt x="135" y="191"/>
                    </a:lnTo>
                    <a:lnTo>
                      <a:pt x="135" y="191"/>
                    </a:lnTo>
                    <a:lnTo>
                      <a:pt x="135" y="191"/>
                    </a:lnTo>
                    <a:lnTo>
                      <a:pt x="135" y="191"/>
                    </a:lnTo>
                    <a:lnTo>
                      <a:pt x="135" y="191"/>
                    </a:lnTo>
                    <a:lnTo>
                      <a:pt x="135" y="191"/>
                    </a:lnTo>
                    <a:lnTo>
                      <a:pt x="135" y="191"/>
                    </a:lnTo>
                    <a:lnTo>
                      <a:pt x="128" y="167"/>
                    </a:lnTo>
                    <a:lnTo>
                      <a:pt x="91" y="60"/>
                    </a:lnTo>
                    <a:lnTo>
                      <a:pt x="0" y="60"/>
                    </a:lnTo>
                    <a:lnTo>
                      <a:pt x="90" y="325"/>
                    </a:lnTo>
                    <a:lnTo>
                      <a:pt x="184" y="3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nvGrpSpPr>
            <p:cNvPr id="64" name="_VTT_logo_102019_05_dark_grey_on_white" hidden="1">
              <a:extLst>
                <a:ext uri="{FF2B5EF4-FFF2-40B4-BE49-F238E27FC236}">
                  <a16:creationId xmlns:a16="http://schemas.microsoft.com/office/drawing/2014/main" id="{4280B94F-3A97-4E56-BA00-3EB6360D52BB}"/>
                </a:ext>
              </a:extLst>
            </p:cNvPr>
            <p:cNvGrpSpPr/>
            <p:nvPr/>
          </p:nvGrpSpPr>
          <p:grpSpPr>
            <a:xfrm>
              <a:off x="7909204" y="1770762"/>
              <a:ext cx="971550" cy="655638"/>
              <a:chOff x="379933" y="-15999"/>
              <a:chExt cx="971550" cy="655638"/>
            </a:xfrm>
          </p:grpSpPr>
          <p:sp>
            <p:nvSpPr>
              <p:cNvPr id="85" name="Box">
                <a:extLst>
                  <a:ext uri="{FF2B5EF4-FFF2-40B4-BE49-F238E27FC236}">
                    <a16:creationId xmlns:a16="http://schemas.microsoft.com/office/drawing/2014/main" id="{6E455D23-9ED0-4FA6-ADE9-29A261999C33}"/>
                  </a:ext>
                </a:extLst>
              </p:cNvPr>
              <p:cNvSpPr>
                <a:spLocks noChangeArrowheads="1"/>
              </p:cNvSpPr>
              <p:nvPr/>
            </p:nvSpPr>
            <p:spPr bwMode="auto">
              <a:xfrm>
                <a:off x="379933" y="-15999"/>
                <a:ext cx="971550" cy="6556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86" name="T2">
                <a:extLst>
                  <a:ext uri="{FF2B5EF4-FFF2-40B4-BE49-F238E27FC236}">
                    <a16:creationId xmlns:a16="http://schemas.microsoft.com/office/drawing/2014/main" id="{B8D8467C-3F1E-4904-97E0-C98CD421C1F6}"/>
                  </a:ext>
                </a:extLst>
              </p:cNvPr>
              <p:cNvSpPr>
                <a:spLocks/>
              </p:cNvSpPr>
              <p:nvPr/>
            </p:nvSpPr>
            <p:spPr bwMode="auto">
              <a:xfrm>
                <a:off x="1011758" y="168151"/>
                <a:ext cx="176213" cy="258763"/>
              </a:xfrm>
              <a:custGeom>
                <a:avLst/>
                <a:gdLst>
                  <a:gd name="T0" fmla="*/ 157 w 222"/>
                  <a:gd name="T1" fmla="*/ 325 h 325"/>
                  <a:gd name="T2" fmla="*/ 157 w 222"/>
                  <a:gd name="T3" fmla="*/ 78 h 325"/>
                  <a:gd name="T4" fmla="*/ 222 w 222"/>
                  <a:gd name="T5" fmla="*/ 78 h 325"/>
                  <a:gd name="T6" fmla="*/ 222 w 222"/>
                  <a:gd name="T7" fmla="*/ 0 h 325"/>
                  <a:gd name="T8" fmla="*/ 0 w 222"/>
                  <a:gd name="T9" fmla="*/ 0 h 325"/>
                  <a:gd name="T10" fmla="*/ 0 w 222"/>
                  <a:gd name="T11" fmla="*/ 78 h 325"/>
                  <a:gd name="T12" fmla="*/ 66 w 222"/>
                  <a:gd name="T13" fmla="*/ 78 h 325"/>
                  <a:gd name="T14" fmla="*/ 66 w 222"/>
                  <a:gd name="T15" fmla="*/ 325 h 325"/>
                  <a:gd name="T16" fmla="*/ 66 w 222"/>
                  <a:gd name="T17" fmla="*/ 325 h 325"/>
                  <a:gd name="T18" fmla="*/ 157 w 222"/>
                  <a:gd name="T19"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2" h="325">
                    <a:moveTo>
                      <a:pt x="157" y="325"/>
                    </a:moveTo>
                    <a:lnTo>
                      <a:pt x="157" y="78"/>
                    </a:lnTo>
                    <a:lnTo>
                      <a:pt x="222" y="78"/>
                    </a:lnTo>
                    <a:lnTo>
                      <a:pt x="222" y="0"/>
                    </a:lnTo>
                    <a:lnTo>
                      <a:pt x="0" y="0"/>
                    </a:lnTo>
                    <a:lnTo>
                      <a:pt x="0" y="78"/>
                    </a:lnTo>
                    <a:lnTo>
                      <a:pt x="66" y="78"/>
                    </a:lnTo>
                    <a:lnTo>
                      <a:pt x="66" y="325"/>
                    </a:lnTo>
                    <a:lnTo>
                      <a:pt x="66" y="325"/>
                    </a:lnTo>
                    <a:lnTo>
                      <a:pt x="157" y="325"/>
                    </a:lnTo>
                    <a:close/>
                  </a:path>
                </a:pathLst>
              </a:custGeom>
              <a:solidFill>
                <a:srgbClr val="AFAFA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87" name="T1">
                <a:extLst>
                  <a:ext uri="{FF2B5EF4-FFF2-40B4-BE49-F238E27FC236}">
                    <a16:creationId xmlns:a16="http://schemas.microsoft.com/office/drawing/2014/main" id="{E3F9D2E5-A715-4782-8B8F-995B7545913B}"/>
                  </a:ext>
                </a:extLst>
              </p:cNvPr>
              <p:cNvSpPr>
                <a:spLocks/>
              </p:cNvSpPr>
              <p:nvPr/>
            </p:nvSpPr>
            <p:spPr bwMode="auto">
              <a:xfrm>
                <a:off x="799033" y="168151"/>
                <a:ext cx="193675" cy="258763"/>
              </a:xfrm>
              <a:custGeom>
                <a:avLst/>
                <a:gdLst>
                  <a:gd name="T0" fmla="*/ 88 w 244"/>
                  <a:gd name="T1" fmla="*/ 78 h 325"/>
                  <a:gd name="T2" fmla="*/ 88 w 244"/>
                  <a:gd name="T3" fmla="*/ 325 h 325"/>
                  <a:gd name="T4" fmla="*/ 179 w 244"/>
                  <a:gd name="T5" fmla="*/ 325 h 325"/>
                  <a:gd name="T6" fmla="*/ 179 w 244"/>
                  <a:gd name="T7" fmla="*/ 78 h 325"/>
                  <a:gd name="T8" fmla="*/ 244 w 244"/>
                  <a:gd name="T9" fmla="*/ 78 h 325"/>
                  <a:gd name="T10" fmla="*/ 244 w 244"/>
                  <a:gd name="T11" fmla="*/ 0 h 325"/>
                  <a:gd name="T12" fmla="*/ 25 w 244"/>
                  <a:gd name="T13" fmla="*/ 0 h 325"/>
                  <a:gd name="T14" fmla="*/ 0 w 244"/>
                  <a:gd name="T15" fmla="*/ 78 h 325"/>
                  <a:gd name="T16" fmla="*/ 88 w 244"/>
                  <a:gd name="T17" fmla="*/ 78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4" h="325">
                    <a:moveTo>
                      <a:pt x="88" y="78"/>
                    </a:moveTo>
                    <a:lnTo>
                      <a:pt x="88" y="325"/>
                    </a:lnTo>
                    <a:lnTo>
                      <a:pt x="179" y="325"/>
                    </a:lnTo>
                    <a:lnTo>
                      <a:pt x="179" y="78"/>
                    </a:lnTo>
                    <a:lnTo>
                      <a:pt x="244" y="78"/>
                    </a:lnTo>
                    <a:lnTo>
                      <a:pt x="244" y="0"/>
                    </a:lnTo>
                    <a:lnTo>
                      <a:pt x="25" y="0"/>
                    </a:lnTo>
                    <a:lnTo>
                      <a:pt x="0" y="78"/>
                    </a:lnTo>
                    <a:lnTo>
                      <a:pt x="88" y="78"/>
                    </a:lnTo>
                    <a:close/>
                  </a:path>
                </a:pathLst>
              </a:custGeom>
              <a:solidFill>
                <a:srgbClr val="AFAFA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88" name="V">
                <a:extLst>
                  <a:ext uri="{FF2B5EF4-FFF2-40B4-BE49-F238E27FC236}">
                    <a16:creationId xmlns:a16="http://schemas.microsoft.com/office/drawing/2014/main" id="{7108ACC5-5797-4CF1-9230-5422F693A772}"/>
                  </a:ext>
                </a:extLst>
              </p:cNvPr>
              <p:cNvSpPr>
                <a:spLocks/>
              </p:cNvSpPr>
              <p:nvPr/>
            </p:nvSpPr>
            <p:spPr bwMode="auto">
              <a:xfrm>
                <a:off x="567258" y="168151"/>
                <a:ext cx="230188" cy="258763"/>
              </a:xfrm>
              <a:custGeom>
                <a:avLst/>
                <a:gdLst>
                  <a:gd name="T0" fmla="*/ 184 w 289"/>
                  <a:gd name="T1" fmla="*/ 325 h 325"/>
                  <a:gd name="T2" fmla="*/ 289 w 289"/>
                  <a:gd name="T3" fmla="*/ 0 h 325"/>
                  <a:gd name="T4" fmla="*/ 197 w 289"/>
                  <a:gd name="T5" fmla="*/ 0 h 325"/>
                  <a:gd name="T6" fmla="*/ 143 w 289"/>
                  <a:gd name="T7" fmla="*/ 167 h 325"/>
                  <a:gd name="T8" fmla="*/ 135 w 289"/>
                  <a:gd name="T9" fmla="*/ 191 h 325"/>
                  <a:gd name="T10" fmla="*/ 135 w 289"/>
                  <a:gd name="T11" fmla="*/ 191 h 325"/>
                  <a:gd name="T12" fmla="*/ 135 w 289"/>
                  <a:gd name="T13" fmla="*/ 191 h 325"/>
                  <a:gd name="T14" fmla="*/ 135 w 289"/>
                  <a:gd name="T15" fmla="*/ 191 h 325"/>
                  <a:gd name="T16" fmla="*/ 135 w 289"/>
                  <a:gd name="T17" fmla="*/ 191 h 325"/>
                  <a:gd name="T18" fmla="*/ 135 w 289"/>
                  <a:gd name="T19" fmla="*/ 191 h 325"/>
                  <a:gd name="T20" fmla="*/ 135 w 289"/>
                  <a:gd name="T21" fmla="*/ 191 h 325"/>
                  <a:gd name="T22" fmla="*/ 128 w 289"/>
                  <a:gd name="T23" fmla="*/ 167 h 325"/>
                  <a:gd name="T24" fmla="*/ 91 w 289"/>
                  <a:gd name="T25" fmla="*/ 60 h 325"/>
                  <a:gd name="T26" fmla="*/ 0 w 289"/>
                  <a:gd name="T27" fmla="*/ 60 h 325"/>
                  <a:gd name="T28" fmla="*/ 90 w 289"/>
                  <a:gd name="T29" fmla="*/ 325 h 325"/>
                  <a:gd name="T30" fmla="*/ 184 w 289"/>
                  <a:gd name="T31"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9" h="325">
                    <a:moveTo>
                      <a:pt x="184" y="325"/>
                    </a:moveTo>
                    <a:lnTo>
                      <a:pt x="289" y="0"/>
                    </a:lnTo>
                    <a:lnTo>
                      <a:pt x="197" y="0"/>
                    </a:lnTo>
                    <a:lnTo>
                      <a:pt x="143" y="167"/>
                    </a:lnTo>
                    <a:lnTo>
                      <a:pt x="135" y="191"/>
                    </a:lnTo>
                    <a:lnTo>
                      <a:pt x="135" y="191"/>
                    </a:lnTo>
                    <a:lnTo>
                      <a:pt x="135" y="191"/>
                    </a:lnTo>
                    <a:lnTo>
                      <a:pt x="135" y="191"/>
                    </a:lnTo>
                    <a:lnTo>
                      <a:pt x="135" y="191"/>
                    </a:lnTo>
                    <a:lnTo>
                      <a:pt x="135" y="191"/>
                    </a:lnTo>
                    <a:lnTo>
                      <a:pt x="135" y="191"/>
                    </a:lnTo>
                    <a:lnTo>
                      <a:pt x="128" y="167"/>
                    </a:lnTo>
                    <a:lnTo>
                      <a:pt x="91" y="60"/>
                    </a:lnTo>
                    <a:lnTo>
                      <a:pt x="0" y="60"/>
                    </a:lnTo>
                    <a:lnTo>
                      <a:pt x="90" y="325"/>
                    </a:lnTo>
                    <a:lnTo>
                      <a:pt x="184" y="325"/>
                    </a:lnTo>
                    <a:close/>
                  </a:path>
                </a:pathLst>
              </a:custGeom>
              <a:solidFill>
                <a:srgbClr val="AFAFA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nvGrpSpPr>
            <p:cNvPr id="65" name="_VTT_logo_102019_06_orange_blue_on_white" hidden="1">
              <a:extLst>
                <a:ext uri="{FF2B5EF4-FFF2-40B4-BE49-F238E27FC236}">
                  <a16:creationId xmlns:a16="http://schemas.microsoft.com/office/drawing/2014/main" id="{CC81D35C-8E65-43AC-A9BF-DECFCA1BF274}"/>
                </a:ext>
              </a:extLst>
            </p:cNvPr>
            <p:cNvGrpSpPr/>
            <p:nvPr/>
          </p:nvGrpSpPr>
          <p:grpSpPr>
            <a:xfrm>
              <a:off x="7909204" y="1770762"/>
              <a:ext cx="971550" cy="655638"/>
              <a:chOff x="379933" y="-15999"/>
              <a:chExt cx="971550" cy="655638"/>
            </a:xfrm>
          </p:grpSpPr>
          <p:sp>
            <p:nvSpPr>
              <p:cNvPr id="81" name="Box">
                <a:extLst>
                  <a:ext uri="{FF2B5EF4-FFF2-40B4-BE49-F238E27FC236}">
                    <a16:creationId xmlns:a16="http://schemas.microsoft.com/office/drawing/2014/main" id="{36BF4C0A-3C80-4563-A60B-D24BB5DD3827}"/>
                  </a:ext>
                </a:extLst>
              </p:cNvPr>
              <p:cNvSpPr>
                <a:spLocks noChangeArrowheads="1"/>
              </p:cNvSpPr>
              <p:nvPr/>
            </p:nvSpPr>
            <p:spPr bwMode="auto">
              <a:xfrm>
                <a:off x="379933" y="-15999"/>
                <a:ext cx="971550" cy="6556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82" name="T2">
                <a:extLst>
                  <a:ext uri="{FF2B5EF4-FFF2-40B4-BE49-F238E27FC236}">
                    <a16:creationId xmlns:a16="http://schemas.microsoft.com/office/drawing/2014/main" id="{EF0C3CA5-16E7-40CB-B5B2-CEDA8E4FDD90}"/>
                  </a:ext>
                </a:extLst>
              </p:cNvPr>
              <p:cNvSpPr>
                <a:spLocks/>
              </p:cNvSpPr>
              <p:nvPr/>
            </p:nvSpPr>
            <p:spPr bwMode="auto">
              <a:xfrm>
                <a:off x="1011758" y="168151"/>
                <a:ext cx="176213" cy="258763"/>
              </a:xfrm>
              <a:custGeom>
                <a:avLst/>
                <a:gdLst>
                  <a:gd name="T0" fmla="*/ 157 w 222"/>
                  <a:gd name="T1" fmla="*/ 325 h 325"/>
                  <a:gd name="T2" fmla="*/ 157 w 222"/>
                  <a:gd name="T3" fmla="*/ 78 h 325"/>
                  <a:gd name="T4" fmla="*/ 222 w 222"/>
                  <a:gd name="T5" fmla="*/ 78 h 325"/>
                  <a:gd name="T6" fmla="*/ 222 w 222"/>
                  <a:gd name="T7" fmla="*/ 0 h 325"/>
                  <a:gd name="T8" fmla="*/ 0 w 222"/>
                  <a:gd name="T9" fmla="*/ 0 h 325"/>
                  <a:gd name="T10" fmla="*/ 0 w 222"/>
                  <a:gd name="T11" fmla="*/ 78 h 325"/>
                  <a:gd name="T12" fmla="*/ 66 w 222"/>
                  <a:gd name="T13" fmla="*/ 78 h 325"/>
                  <a:gd name="T14" fmla="*/ 66 w 222"/>
                  <a:gd name="T15" fmla="*/ 325 h 325"/>
                  <a:gd name="T16" fmla="*/ 66 w 222"/>
                  <a:gd name="T17" fmla="*/ 325 h 325"/>
                  <a:gd name="T18" fmla="*/ 157 w 222"/>
                  <a:gd name="T19"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2" h="325">
                    <a:moveTo>
                      <a:pt x="157" y="325"/>
                    </a:moveTo>
                    <a:lnTo>
                      <a:pt x="157" y="78"/>
                    </a:lnTo>
                    <a:lnTo>
                      <a:pt x="222" y="78"/>
                    </a:lnTo>
                    <a:lnTo>
                      <a:pt x="222" y="0"/>
                    </a:lnTo>
                    <a:lnTo>
                      <a:pt x="0" y="0"/>
                    </a:lnTo>
                    <a:lnTo>
                      <a:pt x="0" y="78"/>
                    </a:lnTo>
                    <a:lnTo>
                      <a:pt x="66" y="78"/>
                    </a:lnTo>
                    <a:lnTo>
                      <a:pt x="66" y="325"/>
                    </a:lnTo>
                    <a:lnTo>
                      <a:pt x="66" y="325"/>
                    </a:lnTo>
                    <a:lnTo>
                      <a:pt x="157" y="325"/>
                    </a:lnTo>
                    <a:close/>
                  </a:path>
                </a:pathLst>
              </a:custGeom>
              <a:solidFill>
                <a:srgbClr val="0057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83" name="T1">
                <a:extLst>
                  <a:ext uri="{FF2B5EF4-FFF2-40B4-BE49-F238E27FC236}">
                    <a16:creationId xmlns:a16="http://schemas.microsoft.com/office/drawing/2014/main" id="{309487D2-8938-4929-B047-8C5E352E1600}"/>
                  </a:ext>
                </a:extLst>
              </p:cNvPr>
              <p:cNvSpPr>
                <a:spLocks/>
              </p:cNvSpPr>
              <p:nvPr/>
            </p:nvSpPr>
            <p:spPr bwMode="auto">
              <a:xfrm>
                <a:off x="799033" y="168151"/>
                <a:ext cx="193675" cy="258763"/>
              </a:xfrm>
              <a:custGeom>
                <a:avLst/>
                <a:gdLst>
                  <a:gd name="T0" fmla="*/ 88 w 244"/>
                  <a:gd name="T1" fmla="*/ 78 h 325"/>
                  <a:gd name="T2" fmla="*/ 88 w 244"/>
                  <a:gd name="T3" fmla="*/ 325 h 325"/>
                  <a:gd name="T4" fmla="*/ 179 w 244"/>
                  <a:gd name="T5" fmla="*/ 325 h 325"/>
                  <a:gd name="T6" fmla="*/ 179 w 244"/>
                  <a:gd name="T7" fmla="*/ 78 h 325"/>
                  <a:gd name="T8" fmla="*/ 244 w 244"/>
                  <a:gd name="T9" fmla="*/ 78 h 325"/>
                  <a:gd name="T10" fmla="*/ 244 w 244"/>
                  <a:gd name="T11" fmla="*/ 0 h 325"/>
                  <a:gd name="T12" fmla="*/ 25 w 244"/>
                  <a:gd name="T13" fmla="*/ 0 h 325"/>
                  <a:gd name="T14" fmla="*/ 0 w 244"/>
                  <a:gd name="T15" fmla="*/ 78 h 325"/>
                  <a:gd name="T16" fmla="*/ 88 w 244"/>
                  <a:gd name="T17" fmla="*/ 78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4" h="325">
                    <a:moveTo>
                      <a:pt x="88" y="78"/>
                    </a:moveTo>
                    <a:lnTo>
                      <a:pt x="88" y="325"/>
                    </a:lnTo>
                    <a:lnTo>
                      <a:pt x="179" y="325"/>
                    </a:lnTo>
                    <a:lnTo>
                      <a:pt x="179" y="78"/>
                    </a:lnTo>
                    <a:lnTo>
                      <a:pt x="244" y="78"/>
                    </a:lnTo>
                    <a:lnTo>
                      <a:pt x="244" y="0"/>
                    </a:lnTo>
                    <a:lnTo>
                      <a:pt x="25" y="0"/>
                    </a:lnTo>
                    <a:lnTo>
                      <a:pt x="0" y="78"/>
                    </a:lnTo>
                    <a:lnTo>
                      <a:pt x="88" y="78"/>
                    </a:lnTo>
                    <a:close/>
                  </a:path>
                </a:pathLst>
              </a:custGeom>
              <a:solidFill>
                <a:srgbClr val="0057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84" name="V">
                <a:extLst>
                  <a:ext uri="{FF2B5EF4-FFF2-40B4-BE49-F238E27FC236}">
                    <a16:creationId xmlns:a16="http://schemas.microsoft.com/office/drawing/2014/main" id="{36B74144-3245-42B9-9668-8D5A99293C0D}"/>
                  </a:ext>
                </a:extLst>
              </p:cNvPr>
              <p:cNvSpPr>
                <a:spLocks/>
              </p:cNvSpPr>
              <p:nvPr/>
            </p:nvSpPr>
            <p:spPr bwMode="auto">
              <a:xfrm>
                <a:off x="567258" y="168151"/>
                <a:ext cx="230188" cy="258763"/>
              </a:xfrm>
              <a:custGeom>
                <a:avLst/>
                <a:gdLst>
                  <a:gd name="T0" fmla="*/ 184 w 289"/>
                  <a:gd name="T1" fmla="*/ 325 h 325"/>
                  <a:gd name="T2" fmla="*/ 289 w 289"/>
                  <a:gd name="T3" fmla="*/ 0 h 325"/>
                  <a:gd name="T4" fmla="*/ 197 w 289"/>
                  <a:gd name="T5" fmla="*/ 0 h 325"/>
                  <a:gd name="T6" fmla="*/ 143 w 289"/>
                  <a:gd name="T7" fmla="*/ 167 h 325"/>
                  <a:gd name="T8" fmla="*/ 135 w 289"/>
                  <a:gd name="T9" fmla="*/ 191 h 325"/>
                  <a:gd name="T10" fmla="*/ 135 w 289"/>
                  <a:gd name="T11" fmla="*/ 191 h 325"/>
                  <a:gd name="T12" fmla="*/ 135 w 289"/>
                  <a:gd name="T13" fmla="*/ 191 h 325"/>
                  <a:gd name="T14" fmla="*/ 135 w 289"/>
                  <a:gd name="T15" fmla="*/ 191 h 325"/>
                  <a:gd name="T16" fmla="*/ 135 w 289"/>
                  <a:gd name="T17" fmla="*/ 191 h 325"/>
                  <a:gd name="T18" fmla="*/ 135 w 289"/>
                  <a:gd name="T19" fmla="*/ 191 h 325"/>
                  <a:gd name="T20" fmla="*/ 135 w 289"/>
                  <a:gd name="T21" fmla="*/ 191 h 325"/>
                  <a:gd name="T22" fmla="*/ 128 w 289"/>
                  <a:gd name="T23" fmla="*/ 167 h 325"/>
                  <a:gd name="T24" fmla="*/ 91 w 289"/>
                  <a:gd name="T25" fmla="*/ 60 h 325"/>
                  <a:gd name="T26" fmla="*/ 0 w 289"/>
                  <a:gd name="T27" fmla="*/ 60 h 325"/>
                  <a:gd name="T28" fmla="*/ 90 w 289"/>
                  <a:gd name="T29" fmla="*/ 325 h 325"/>
                  <a:gd name="T30" fmla="*/ 184 w 289"/>
                  <a:gd name="T31"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9" h="325">
                    <a:moveTo>
                      <a:pt x="184" y="325"/>
                    </a:moveTo>
                    <a:lnTo>
                      <a:pt x="289" y="0"/>
                    </a:lnTo>
                    <a:lnTo>
                      <a:pt x="197" y="0"/>
                    </a:lnTo>
                    <a:lnTo>
                      <a:pt x="143" y="167"/>
                    </a:lnTo>
                    <a:lnTo>
                      <a:pt x="135" y="191"/>
                    </a:lnTo>
                    <a:lnTo>
                      <a:pt x="135" y="191"/>
                    </a:lnTo>
                    <a:lnTo>
                      <a:pt x="135" y="191"/>
                    </a:lnTo>
                    <a:lnTo>
                      <a:pt x="135" y="191"/>
                    </a:lnTo>
                    <a:lnTo>
                      <a:pt x="135" y="191"/>
                    </a:lnTo>
                    <a:lnTo>
                      <a:pt x="135" y="191"/>
                    </a:lnTo>
                    <a:lnTo>
                      <a:pt x="135" y="191"/>
                    </a:lnTo>
                    <a:lnTo>
                      <a:pt x="128" y="167"/>
                    </a:lnTo>
                    <a:lnTo>
                      <a:pt x="91" y="60"/>
                    </a:lnTo>
                    <a:lnTo>
                      <a:pt x="0" y="60"/>
                    </a:lnTo>
                    <a:lnTo>
                      <a:pt x="90" y="325"/>
                    </a:lnTo>
                    <a:lnTo>
                      <a:pt x="184" y="325"/>
                    </a:lnTo>
                    <a:close/>
                  </a:path>
                </a:pathLst>
              </a:custGeom>
              <a:solidFill>
                <a:srgbClr val="F06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nvGrpSpPr>
            <p:cNvPr id="66" name="_VTT_logo_102019_07_blue_on_white" hidden="1">
              <a:extLst>
                <a:ext uri="{FF2B5EF4-FFF2-40B4-BE49-F238E27FC236}">
                  <a16:creationId xmlns:a16="http://schemas.microsoft.com/office/drawing/2014/main" id="{4BE21CF7-C8F4-4083-A24E-345E6D866AA9}"/>
                </a:ext>
              </a:extLst>
            </p:cNvPr>
            <p:cNvGrpSpPr/>
            <p:nvPr/>
          </p:nvGrpSpPr>
          <p:grpSpPr>
            <a:xfrm>
              <a:off x="7909204" y="1770762"/>
              <a:ext cx="971550" cy="655638"/>
              <a:chOff x="379933" y="-15999"/>
              <a:chExt cx="971550" cy="655638"/>
            </a:xfrm>
          </p:grpSpPr>
          <p:sp>
            <p:nvSpPr>
              <p:cNvPr id="77" name="Box">
                <a:extLst>
                  <a:ext uri="{FF2B5EF4-FFF2-40B4-BE49-F238E27FC236}">
                    <a16:creationId xmlns:a16="http://schemas.microsoft.com/office/drawing/2014/main" id="{45512B8D-F14E-40D3-BD3B-6D42DFEDC1EB}"/>
                  </a:ext>
                </a:extLst>
              </p:cNvPr>
              <p:cNvSpPr>
                <a:spLocks noChangeArrowheads="1"/>
              </p:cNvSpPr>
              <p:nvPr/>
            </p:nvSpPr>
            <p:spPr bwMode="auto">
              <a:xfrm>
                <a:off x="379933" y="-15999"/>
                <a:ext cx="971550" cy="6556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78" name="T2">
                <a:extLst>
                  <a:ext uri="{FF2B5EF4-FFF2-40B4-BE49-F238E27FC236}">
                    <a16:creationId xmlns:a16="http://schemas.microsoft.com/office/drawing/2014/main" id="{B837BC76-7ED7-4DED-92F4-8E61740C5EDC}"/>
                  </a:ext>
                </a:extLst>
              </p:cNvPr>
              <p:cNvSpPr>
                <a:spLocks/>
              </p:cNvSpPr>
              <p:nvPr/>
            </p:nvSpPr>
            <p:spPr bwMode="auto">
              <a:xfrm>
                <a:off x="1011758" y="168151"/>
                <a:ext cx="176213" cy="258763"/>
              </a:xfrm>
              <a:custGeom>
                <a:avLst/>
                <a:gdLst>
                  <a:gd name="T0" fmla="*/ 157 w 222"/>
                  <a:gd name="T1" fmla="*/ 325 h 325"/>
                  <a:gd name="T2" fmla="*/ 157 w 222"/>
                  <a:gd name="T3" fmla="*/ 78 h 325"/>
                  <a:gd name="T4" fmla="*/ 222 w 222"/>
                  <a:gd name="T5" fmla="*/ 78 h 325"/>
                  <a:gd name="T6" fmla="*/ 222 w 222"/>
                  <a:gd name="T7" fmla="*/ 0 h 325"/>
                  <a:gd name="T8" fmla="*/ 0 w 222"/>
                  <a:gd name="T9" fmla="*/ 0 h 325"/>
                  <a:gd name="T10" fmla="*/ 0 w 222"/>
                  <a:gd name="T11" fmla="*/ 78 h 325"/>
                  <a:gd name="T12" fmla="*/ 66 w 222"/>
                  <a:gd name="T13" fmla="*/ 78 h 325"/>
                  <a:gd name="T14" fmla="*/ 66 w 222"/>
                  <a:gd name="T15" fmla="*/ 325 h 325"/>
                  <a:gd name="T16" fmla="*/ 66 w 222"/>
                  <a:gd name="T17" fmla="*/ 325 h 325"/>
                  <a:gd name="T18" fmla="*/ 157 w 222"/>
                  <a:gd name="T19"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2" h="325">
                    <a:moveTo>
                      <a:pt x="157" y="325"/>
                    </a:moveTo>
                    <a:lnTo>
                      <a:pt x="157" y="78"/>
                    </a:lnTo>
                    <a:lnTo>
                      <a:pt x="222" y="78"/>
                    </a:lnTo>
                    <a:lnTo>
                      <a:pt x="222" y="0"/>
                    </a:lnTo>
                    <a:lnTo>
                      <a:pt x="0" y="0"/>
                    </a:lnTo>
                    <a:lnTo>
                      <a:pt x="0" y="78"/>
                    </a:lnTo>
                    <a:lnTo>
                      <a:pt x="66" y="78"/>
                    </a:lnTo>
                    <a:lnTo>
                      <a:pt x="66" y="325"/>
                    </a:lnTo>
                    <a:lnTo>
                      <a:pt x="66" y="325"/>
                    </a:lnTo>
                    <a:lnTo>
                      <a:pt x="157" y="325"/>
                    </a:lnTo>
                    <a:close/>
                  </a:path>
                </a:pathLst>
              </a:custGeom>
              <a:solidFill>
                <a:srgbClr val="0057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79" name="T1">
                <a:extLst>
                  <a:ext uri="{FF2B5EF4-FFF2-40B4-BE49-F238E27FC236}">
                    <a16:creationId xmlns:a16="http://schemas.microsoft.com/office/drawing/2014/main" id="{B111D801-09CF-4F8B-918B-FA7ECD1312C3}"/>
                  </a:ext>
                </a:extLst>
              </p:cNvPr>
              <p:cNvSpPr>
                <a:spLocks/>
              </p:cNvSpPr>
              <p:nvPr/>
            </p:nvSpPr>
            <p:spPr bwMode="auto">
              <a:xfrm>
                <a:off x="799033" y="168151"/>
                <a:ext cx="193675" cy="258763"/>
              </a:xfrm>
              <a:custGeom>
                <a:avLst/>
                <a:gdLst>
                  <a:gd name="T0" fmla="*/ 88 w 244"/>
                  <a:gd name="T1" fmla="*/ 78 h 325"/>
                  <a:gd name="T2" fmla="*/ 88 w 244"/>
                  <a:gd name="T3" fmla="*/ 325 h 325"/>
                  <a:gd name="T4" fmla="*/ 179 w 244"/>
                  <a:gd name="T5" fmla="*/ 325 h 325"/>
                  <a:gd name="T6" fmla="*/ 179 w 244"/>
                  <a:gd name="T7" fmla="*/ 78 h 325"/>
                  <a:gd name="T8" fmla="*/ 244 w 244"/>
                  <a:gd name="T9" fmla="*/ 78 h 325"/>
                  <a:gd name="T10" fmla="*/ 244 w 244"/>
                  <a:gd name="T11" fmla="*/ 0 h 325"/>
                  <a:gd name="T12" fmla="*/ 25 w 244"/>
                  <a:gd name="T13" fmla="*/ 0 h 325"/>
                  <a:gd name="T14" fmla="*/ 0 w 244"/>
                  <a:gd name="T15" fmla="*/ 78 h 325"/>
                  <a:gd name="T16" fmla="*/ 88 w 244"/>
                  <a:gd name="T17" fmla="*/ 78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4" h="325">
                    <a:moveTo>
                      <a:pt x="88" y="78"/>
                    </a:moveTo>
                    <a:lnTo>
                      <a:pt x="88" y="325"/>
                    </a:lnTo>
                    <a:lnTo>
                      <a:pt x="179" y="325"/>
                    </a:lnTo>
                    <a:lnTo>
                      <a:pt x="179" y="78"/>
                    </a:lnTo>
                    <a:lnTo>
                      <a:pt x="244" y="78"/>
                    </a:lnTo>
                    <a:lnTo>
                      <a:pt x="244" y="0"/>
                    </a:lnTo>
                    <a:lnTo>
                      <a:pt x="25" y="0"/>
                    </a:lnTo>
                    <a:lnTo>
                      <a:pt x="0" y="78"/>
                    </a:lnTo>
                    <a:lnTo>
                      <a:pt x="88" y="78"/>
                    </a:lnTo>
                    <a:close/>
                  </a:path>
                </a:pathLst>
              </a:custGeom>
              <a:solidFill>
                <a:srgbClr val="0057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80" name="V">
                <a:extLst>
                  <a:ext uri="{FF2B5EF4-FFF2-40B4-BE49-F238E27FC236}">
                    <a16:creationId xmlns:a16="http://schemas.microsoft.com/office/drawing/2014/main" id="{EC9D8F52-623B-43DE-A044-0A2BC60A15DE}"/>
                  </a:ext>
                </a:extLst>
              </p:cNvPr>
              <p:cNvSpPr>
                <a:spLocks/>
              </p:cNvSpPr>
              <p:nvPr/>
            </p:nvSpPr>
            <p:spPr bwMode="auto">
              <a:xfrm>
                <a:off x="567258" y="168151"/>
                <a:ext cx="230188" cy="258763"/>
              </a:xfrm>
              <a:custGeom>
                <a:avLst/>
                <a:gdLst>
                  <a:gd name="T0" fmla="*/ 184 w 289"/>
                  <a:gd name="T1" fmla="*/ 325 h 325"/>
                  <a:gd name="T2" fmla="*/ 289 w 289"/>
                  <a:gd name="T3" fmla="*/ 0 h 325"/>
                  <a:gd name="T4" fmla="*/ 197 w 289"/>
                  <a:gd name="T5" fmla="*/ 0 h 325"/>
                  <a:gd name="T6" fmla="*/ 143 w 289"/>
                  <a:gd name="T7" fmla="*/ 167 h 325"/>
                  <a:gd name="T8" fmla="*/ 135 w 289"/>
                  <a:gd name="T9" fmla="*/ 191 h 325"/>
                  <a:gd name="T10" fmla="*/ 135 w 289"/>
                  <a:gd name="T11" fmla="*/ 191 h 325"/>
                  <a:gd name="T12" fmla="*/ 135 w 289"/>
                  <a:gd name="T13" fmla="*/ 191 h 325"/>
                  <a:gd name="T14" fmla="*/ 135 w 289"/>
                  <a:gd name="T15" fmla="*/ 191 h 325"/>
                  <a:gd name="T16" fmla="*/ 135 w 289"/>
                  <a:gd name="T17" fmla="*/ 191 h 325"/>
                  <a:gd name="T18" fmla="*/ 135 w 289"/>
                  <a:gd name="T19" fmla="*/ 191 h 325"/>
                  <a:gd name="T20" fmla="*/ 135 w 289"/>
                  <a:gd name="T21" fmla="*/ 191 h 325"/>
                  <a:gd name="T22" fmla="*/ 128 w 289"/>
                  <a:gd name="T23" fmla="*/ 167 h 325"/>
                  <a:gd name="T24" fmla="*/ 91 w 289"/>
                  <a:gd name="T25" fmla="*/ 60 h 325"/>
                  <a:gd name="T26" fmla="*/ 0 w 289"/>
                  <a:gd name="T27" fmla="*/ 60 h 325"/>
                  <a:gd name="T28" fmla="*/ 90 w 289"/>
                  <a:gd name="T29" fmla="*/ 325 h 325"/>
                  <a:gd name="T30" fmla="*/ 184 w 289"/>
                  <a:gd name="T31"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9" h="325">
                    <a:moveTo>
                      <a:pt x="184" y="325"/>
                    </a:moveTo>
                    <a:lnTo>
                      <a:pt x="289" y="0"/>
                    </a:lnTo>
                    <a:lnTo>
                      <a:pt x="197" y="0"/>
                    </a:lnTo>
                    <a:lnTo>
                      <a:pt x="143" y="167"/>
                    </a:lnTo>
                    <a:lnTo>
                      <a:pt x="135" y="191"/>
                    </a:lnTo>
                    <a:lnTo>
                      <a:pt x="135" y="191"/>
                    </a:lnTo>
                    <a:lnTo>
                      <a:pt x="135" y="191"/>
                    </a:lnTo>
                    <a:lnTo>
                      <a:pt x="135" y="191"/>
                    </a:lnTo>
                    <a:lnTo>
                      <a:pt x="135" y="191"/>
                    </a:lnTo>
                    <a:lnTo>
                      <a:pt x="135" y="191"/>
                    </a:lnTo>
                    <a:lnTo>
                      <a:pt x="135" y="191"/>
                    </a:lnTo>
                    <a:lnTo>
                      <a:pt x="128" y="167"/>
                    </a:lnTo>
                    <a:lnTo>
                      <a:pt x="91" y="60"/>
                    </a:lnTo>
                    <a:lnTo>
                      <a:pt x="0" y="60"/>
                    </a:lnTo>
                    <a:lnTo>
                      <a:pt x="90" y="325"/>
                    </a:lnTo>
                    <a:lnTo>
                      <a:pt x="184" y="325"/>
                    </a:lnTo>
                    <a:close/>
                  </a:path>
                </a:pathLst>
              </a:custGeom>
              <a:solidFill>
                <a:srgbClr val="0057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nvGrpSpPr>
            <p:cNvPr id="67" name="_VTT_logo_102019_08_black_on_white" hidden="1">
              <a:extLst>
                <a:ext uri="{FF2B5EF4-FFF2-40B4-BE49-F238E27FC236}">
                  <a16:creationId xmlns:a16="http://schemas.microsoft.com/office/drawing/2014/main" id="{9AD42E58-6707-4A3D-8C30-1E0FBFEA7DB9}"/>
                </a:ext>
              </a:extLst>
            </p:cNvPr>
            <p:cNvGrpSpPr/>
            <p:nvPr/>
          </p:nvGrpSpPr>
          <p:grpSpPr>
            <a:xfrm>
              <a:off x="7909204" y="1770762"/>
              <a:ext cx="971550" cy="655638"/>
              <a:chOff x="379933" y="-15999"/>
              <a:chExt cx="971550" cy="655638"/>
            </a:xfrm>
          </p:grpSpPr>
          <p:sp>
            <p:nvSpPr>
              <p:cNvPr id="73" name="Box">
                <a:extLst>
                  <a:ext uri="{FF2B5EF4-FFF2-40B4-BE49-F238E27FC236}">
                    <a16:creationId xmlns:a16="http://schemas.microsoft.com/office/drawing/2014/main" id="{CEAD6265-C012-48D0-BA6A-5122F00DB4A0}"/>
                  </a:ext>
                </a:extLst>
              </p:cNvPr>
              <p:cNvSpPr>
                <a:spLocks noChangeArrowheads="1"/>
              </p:cNvSpPr>
              <p:nvPr/>
            </p:nvSpPr>
            <p:spPr bwMode="auto">
              <a:xfrm>
                <a:off x="379933" y="-15999"/>
                <a:ext cx="971550" cy="6556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74" name="T2">
                <a:extLst>
                  <a:ext uri="{FF2B5EF4-FFF2-40B4-BE49-F238E27FC236}">
                    <a16:creationId xmlns:a16="http://schemas.microsoft.com/office/drawing/2014/main" id="{216C8870-4AEC-48B6-9FC8-A15A24E2C7DA}"/>
                  </a:ext>
                </a:extLst>
              </p:cNvPr>
              <p:cNvSpPr>
                <a:spLocks/>
              </p:cNvSpPr>
              <p:nvPr/>
            </p:nvSpPr>
            <p:spPr bwMode="auto">
              <a:xfrm>
                <a:off x="1011758" y="168151"/>
                <a:ext cx="176213" cy="258763"/>
              </a:xfrm>
              <a:custGeom>
                <a:avLst/>
                <a:gdLst>
                  <a:gd name="T0" fmla="*/ 157 w 222"/>
                  <a:gd name="T1" fmla="*/ 325 h 325"/>
                  <a:gd name="T2" fmla="*/ 157 w 222"/>
                  <a:gd name="T3" fmla="*/ 78 h 325"/>
                  <a:gd name="T4" fmla="*/ 222 w 222"/>
                  <a:gd name="T5" fmla="*/ 78 h 325"/>
                  <a:gd name="T6" fmla="*/ 222 w 222"/>
                  <a:gd name="T7" fmla="*/ 0 h 325"/>
                  <a:gd name="T8" fmla="*/ 0 w 222"/>
                  <a:gd name="T9" fmla="*/ 0 h 325"/>
                  <a:gd name="T10" fmla="*/ 0 w 222"/>
                  <a:gd name="T11" fmla="*/ 78 h 325"/>
                  <a:gd name="T12" fmla="*/ 66 w 222"/>
                  <a:gd name="T13" fmla="*/ 78 h 325"/>
                  <a:gd name="T14" fmla="*/ 66 w 222"/>
                  <a:gd name="T15" fmla="*/ 325 h 325"/>
                  <a:gd name="T16" fmla="*/ 66 w 222"/>
                  <a:gd name="T17" fmla="*/ 325 h 325"/>
                  <a:gd name="T18" fmla="*/ 157 w 222"/>
                  <a:gd name="T19"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2" h="325">
                    <a:moveTo>
                      <a:pt x="157" y="325"/>
                    </a:moveTo>
                    <a:lnTo>
                      <a:pt x="157" y="78"/>
                    </a:lnTo>
                    <a:lnTo>
                      <a:pt x="222" y="78"/>
                    </a:lnTo>
                    <a:lnTo>
                      <a:pt x="222" y="0"/>
                    </a:lnTo>
                    <a:lnTo>
                      <a:pt x="0" y="0"/>
                    </a:lnTo>
                    <a:lnTo>
                      <a:pt x="0" y="78"/>
                    </a:lnTo>
                    <a:lnTo>
                      <a:pt x="66" y="78"/>
                    </a:lnTo>
                    <a:lnTo>
                      <a:pt x="66" y="325"/>
                    </a:lnTo>
                    <a:lnTo>
                      <a:pt x="66" y="325"/>
                    </a:lnTo>
                    <a:lnTo>
                      <a:pt x="157" y="3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75" name="T1">
                <a:extLst>
                  <a:ext uri="{FF2B5EF4-FFF2-40B4-BE49-F238E27FC236}">
                    <a16:creationId xmlns:a16="http://schemas.microsoft.com/office/drawing/2014/main" id="{B2E46E75-8789-4A38-AEF0-BC2ED89CD06E}"/>
                  </a:ext>
                </a:extLst>
              </p:cNvPr>
              <p:cNvSpPr>
                <a:spLocks/>
              </p:cNvSpPr>
              <p:nvPr/>
            </p:nvSpPr>
            <p:spPr bwMode="auto">
              <a:xfrm>
                <a:off x="799033" y="168151"/>
                <a:ext cx="193675" cy="258763"/>
              </a:xfrm>
              <a:custGeom>
                <a:avLst/>
                <a:gdLst>
                  <a:gd name="T0" fmla="*/ 88 w 244"/>
                  <a:gd name="T1" fmla="*/ 78 h 325"/>
                  <a:gd name="T2" fmla="*/ 88 w 244"/>
                  <a:gd name="T3" fmla="*/ 325 h 325"/>
                  <a:gd name="T4" fmla="*/ 179 w 244"/>
                  <a:gd name="T5" fmla="*/ 325 h 325"/>
                  <a:gd name="T6" fmla="*/ 179 w 244"/>
                  <a:gd name="T7" fmla="*/ 78 h 325"/>
                  <a:gd name="T8" fmla="*/ 244 w 244"/>
                  <a:gd name="T9" fmla="*/ 78 h 325"/>
                  <a:gd name="T10" fmla="*/ 244 w 244"/>
                  <a:gd name="T11" fmla="*/ 0 h 325"/>
                  <a:gd name="T12" fmla="*/ 25 w 244"/>
                  <a:gd name="T13" fmla="*/ 0 h 325"/>
                  <a:gd name="T14" fmla="*/ 0 w 244"/>
                  <a:gd name="T15" fmla="*/ 78 h 325"/>
                  <a:gd name="T16" fmla="*/ 88 w 244"/>
                  <a:gd name="T17" fmla="*/ 78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4" h="325">
                    <a:moveTo>
                      <a:pt x="88" y="78"/>
                    </a:moveTo>
                    <a:lnTo>
                      <a:pt x="88" y="325"/>
                    </a:lnTo>
                    <a:lnTo>
                      <a:pt x="179" y="325"/>
                    </a:lnTo>
                    <a:lnTo>
                      <a:pt x="179" y="78"/>
                    </a:lnTo>
                    <a:lnTo>
                      <a:pt x="244" y="78"/>
                    </a:lnTo>
                    <a:lnTo>
                      <a:pt x="244" y="0"/>
                    </a:lnTo>
                    <a:lnTo>
                      <a:pt x="25" y="0"/>
                    </a:lnTo>
                    <a:lnTo>
                      <a:pt x="0" y="78"/>
                    </a:lnTo>
                    <a:lnTo>
                      <a:pt x="88" y="7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76" name="V">
                <a:extLst>
                  <a:ext uri="{FF2B5EF4-FFF2-40B4-BE49-F238E27FC236}">
                    <a16:creationId xmlns:a16="http://schemas.microsoft.com/office/drawing/2014/main" id="{EF249076-39FB-48B4-9FEC-D50BDC1968A3}"/>
                  </a:ext>
                </a:extLst>
              </p:cNvPr>
              <p:cNvSpPr>
                <a:spLocks/>
              </p:cNvSpPr>
              <p:nvPr/>
            </p:nvSpPr>
            <p:spPr bwMode="auto">
              <a:xfrm>
                <a:off x="567258" y="168151"/>
                <a:ext cx="230188" cy="258763"/>
              </a:xfrm>
              <a:custGeom>
                <a:avLst/>
                <a:gdLst>
                  <a:gd name="T0" fmla="*/ 184 w 289"/>
                  <a:gd name="T1" fmla="*/ 325 h 325"/>
                  <a:gd name="T2" fmla="*/ 289 w 289"/>
                  <a:gd name="T3" fmla="*/ 0 h 325"/>
                  <a:gd name="T4" fmla="*/ 197 w 289"/>
                  <a:gd name="T5" fmla="*/ 0 h 325"/>
                  <a:gd name="T6" fmla="*/ 143 w 289"/>
                  <a:gd name="T7" fmla="*/ 167 h 325"/>
                  <a:gd name="T8" fmla="*/ 135 w 289"/>
                  <a:gd name="T9" fmla="*/ 191 h 325"/>
                  <a:gd name="T10" fmla="*/ 135 w 289"/>
                  <a:gd name="T11" fmla="*/ 191 h 325"/>
                  <a:gd name="T12" fmla="*/ 135 w 289"/>
                  <a:gd name="T13" fmla="*/ 191 h 325"/>
                  <a:gd name="T14" fmla="*/ 135 w 289"/>
                  <a:gd name="T15" fmla="*/ 191 h 325"/>
                  <a:gd name="T16" fmla="*/ 135 w 289"/>
                  <a:gd name="T17" fmla="*/ 191 h 325"/>
                  <a:gd name="T18" fmla="*/ 135 w 289"/>
                  <a:gd name="T19" fmla="*/ 191 h 325"/>
                  <a:gd name="T20" fmla="*/ 135 w 289"/>
                  <a:gd name="T21" fmla="*/ 191 h 325"/>
                  <a:gd name="T22" fmla="*/ 128 w 289"/>
                  <a:gd name="T23" fmla="*/ 167 h 325"/>
                  <a:gd name="T24" fmla="*/ 91 w 289"/>
                  <a:gd name="T25" fmla="*/ 60 h 325"/>
                  <a:gd name="T26" fmla="*/ 0 w 289"/>
                  <a:gd name="T27" fmla="*/ 60 h 325"/>
                  <a:gd name="T28" fmla="*/ 90 w 289"/>
                  <a:gd name="T29" fmla="*/ 325 h 325"/>
                  <a:gd name="T30" fmla="*/ 184 w 289"/>
                  <a:gd name="T31"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9" h="325">
                    <a:moveTo>
                      <a:pt x="184" y="325"/>
                    </a:moveTo>
                    <a:lnTo>
                      <a:pt x="289" y="0"/>
                    </a:lnTo>
                    <a:lnTo>
                      <a:pt x="197" y="0"/>
                    </a:lnTo>
                    <a:lnTo>
                      <a:pt x="143" y="167"/>
                    </a:lnTo>
                    <a:lnTo>
                      <a:pt x="135" y="191"/>
                    </a:lnTo>
                    <a:lnTo>
                      <a:pt x="135" y="191"/>
                    </a:lnTo>
                    <a:lnTo>
                      <a:pt x="135" y="191"/>
                    </a:lnTo>
                    <a:lnTo>
                      <a:pt x="135" y="191"/>
                    </a:lnTo>
                    <a:lnTo>
                      <a:pt x="135" y="191"/>
                    </a:lnTo>
                    <a:lnTo>
                      <a:pt x="135" y="191"/>
                    </a:lnTo>
                    <a:lnTo>
                      <a:pt x="135" y="191"/>
                    </a:lnTo>
                    <a:lnTo>
                      <a:pt x="128" y="167"/>
                    </a:lnTo>
                    <a:lnTo>
                      <a:pt x="91" y="60"/>
                    </a:lnTo>
                    <a:lnTo>
                      <a:pt x="0" y="60"/>
                    </a:lnTo>
                    <a:lnTo>
                      <a:pt x="90" y="325"/>
                    </a:lnTo>
                    <a:lnTo>
                      <a:pt x="184" y="3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nvGrpSpPr>
            <p:cNvPr id="68" name="_VTT_logo_102019_09_orange_on_white" hidden="1">
              <a:extLst>
                <a:ext uri="{FF2B5EF4-FFF2-40B4-BE49-F238E27FC236}">
                  <a16:creationId xmlns:a16="http://schemas.microsoft.com/office/drawing/2014/main" id="{283D0893-AE65-4FB5-BF54-62C6A196FF0A}"/>
                </a:ext>
              </a:extLst>
            </p:cNvPr>
            <p:cNvGrpSpPr/>
            <p:nvPr/>
          </p:nvGrpSpPr>
          <p:grpSpPr>
            <a:xfrm>
              <a:off x="7909204" y="1770762"/>
              <a:ext cx="971550" cy="655638"/>
              <a:chOff x="379933" y="-15999"/>
              <a:chExt cx="971550" cy="655638"/>
            </a:xfrm>
          </p:grpSpPr>
          <p:sp>
            <p:nvSpPr>
              <p:cNvPr id="69" name="Box">
                <a:extLst>
                  <a:ext uri="{FF2B5EF4-FFF2-40B4-BE49-F238E27FC236}">
                    <a16:creationId xmlns:a16="http://schemas.microsoft.com/office/drawing/2014/main" id="{AC560C12-21F7-4F2E-AB91-8D4DACEF615A}"/>
                  </a:ext>
                </a:extLst>
              </p:cNvPr>
              <p:cNvSpPr>
                <a:spLocks noChangeArrowheads="1"/>
              </p:cNvSpPr>
              <p:nvPr/>
            </p:nvSpPr>
            <p:spPr bwMode="auto">
              <a:xfrm>
                <a:off x="379933" y="-15999"/>
                <a:ext cx="971550" cy="6556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70" name="T2">
                <a:extLst>
                  <a:ext uri="{FF2B5EF4-FFF2-40B4-BE49-F238E27FC236}">
                    <a16:creationId xmlns:a16="http://schemas.microsoft.com/office/drawing/2014/main" id="{8A41E911-4EA4-4DA0-9FFB-6636F2D47B35}"/>
                  </a:ext>
                </a:extLst>
              </p:cNvPr>
              <p:cNvSpPr>
                <a:spLocks/>
              </p:cNvSpPr>
              <p:nvPr/>
            </p:nvSpPr>
            <p:spPr bwMode="auto">
              <a:xfrm>
                <a:off x="1011758" y="168151"/>
                <a:ext cx="176213" cy="258763"/>
              </a:xfrm>
              <a:custGeom>
                <a:avLst/>
                <a:gdLst>
                  <a:gd name="T0" fmla="*/ 157 w 222"/>
                  <a:gd name="T1" fmla="*/ 325 h 325"/>
                  <a:gd name="T2" fmla="*/ 157 w 222"/>
                  <a:gd name="T3" fmla="*/ 78 h 325"/>
                  <a:gd name="T4" fmla="*/ 222 w 222"/>
                  <a:gd name="T5" fmla="*/ 78 h 325"/>
                  <a:gd name="T6" fmla="*/ 222 w 222"/>
                  <a:gd name="T7" fmla="*/ 0 h 325"/>
                  <a:gd name="T8" fmla="*/ 0 w 222"/>
                  <a:gd name="T9" fmla="*/ 0 h 325"/>
                  <a:gd name="T10" fmla="*/ 0 w 222"/>
                  <a:gd name="T11" fmla="*/ 78 h 325"/>
                  <a:gd name="T12" fmla="*/ 66 w 222"/>
                  <a:gd name="T13" fmla="*/ 78 h 325"/>
                  <a:gd name="T14" fmla="*/ 66 w 222"/>
                  <a:gd name="T15" fmla="*/ 325 h 325"/>
                  <a:gd name="T16" fmla="*/ 66 w 222"/>
                  <a:gd name="T17" fmla="*/ 325 h 325"/>
                  <a:gd name="T18" fmla="*/ 157 w 222"/>
                  <a:gd name="T19"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2" h="325">
                    <a:moveTo>
                      <a:pt x="157" y="325"/>
                    </a:moveTo>
                    <a:lnTo>
                      <a:pt x="157" y="78"/>
                    </a:lnTo>
                    <a:lnTo>
                      <a:pt x="222" y="78"/>
                    </a:lnTo>
                    <a:lnTo>
                      <a:pt x="222" y="0"/>
                    </a:lnTo>
                    <a:lnTo>
                      <a:pt x="0" y="0"/>
                    </a:lnTo>
                    <a:lnTo>
                      <a:pt x="0" y="78"/>
                    </a:lnTo>
                    <a:lnTo>
                      <a:pt x="66" y="78"/>
                    </a:lnTo>
                    <a:lnTo>
                      <a:pt x="66" y="325"/>
                    </a:lnTo>
                    <a:lnTo>
                      <a:pt x="66" y="325"/>
                    </a:lnTo>
                    <a:lnTo>
                      <a:pt x="157" y="325"/>
                    </a:lnTo>
                    <a:close/>
                  </a:path>
                </a:pathLst>
              </a:custGeom>
              <a:solidFill>
                <a:srgbClr val="F06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71" name="T1">
                <a:extLst>
                  <a:ext uri="{FF2B5EF4-FFF2-40B4-BE49-F238E27FC236}">
                    <a16:creationId xmlns:a16="http://schemas.microsoft.com/office/drawing/2014/main" id="{1AAD41C6-B80B-4C30-A004-D3CE277FC4CF}"/>
                  </a:ext>
                </a:extLst>
              </p:cNvPr>
              <p:cNvSpPr>
                <a:spLocks/>
              </p:cNvSpPr>
              <p:nvPr/>
            </p:nvSpPr>
            <p:spPr bwMode="auto">
              <a:xfrm>
                <a:off x="799033" y="168151"/>
                <a:ext cx="193675" cy="258763"/>
              </a:xfrm>
              <a:custGeom>
                <a:avLst/>
                <a:gdLst>
                  <a:gd name="T0" fmla="*/ 88 w 244"/>
                  <a:gd name="T1" fmla="*/ 78 h 325"/>
                  <a:gd name="T2" fmla="*/ 88 w 244"/>
                  <a:gd name="T3" fmla="*/ 325 h 325"/>
                  <a:gd name="T4" fmla="*/ 179 w 244"/>
                  <a:gd name="T5" fmla="*/ 325 h 325"/>
                  <a:gd name="T6" fmla="*/ 179 w 244"/>
                  <a:gd name="T7" fmla="*/ 78 h 325"/>
                  <a:gd name="T8" fmla="*/ 244 w 244"/>
                  <a:gd name="T9" fmla="*/ 78 h 325"/>
                  <a:gd name="T10" fmla="*/ 244 w 244"/>
                  <a:gd name="T11" fmla="*/ 0 h 325"/>
                  <a:gd name="T12" fmla="*/ 25 w 244"/>
                  <a:gd name="T13" fmla="*/ 0 h 325"/>
                  <a:gd name="T14" fmla="*/ 0 w 244"/>
                  <a:gd name="T15" fmla="*/ 78 h 325"/>
                  <a:gd name="T16" fmla="*/ 88 w 244"/>
                  <a:gd name="T17" fmla="*/ 78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4" h="325">
                    <a:moveTo>
                      <a:pt x="88" y="78"/>
                    </a:moveTo>
                    <a:lnTo>
                      <a:pt x="88" y="325"/>
                    </a:lnTo>
                    <a:lnTo>
                      <a:pt x="179" y="325"/>
                    </a:lnTo>
                    <a:lnTo>
                      <a:pt x="179" y="78"/>
                    </a:lnTo>
                    <a:lnTo>
                      <a:pt x="244" y="78"/>
                    </a:lnTo>
                    <a:lnTo>
                      <a:pt x="244" y="0"/>
                    </a:lnTo>
                    <a:lnTo>
                      <a:pt x="25" y="0"/>
                    </a:lnTo>
                    <a:lnTo>
                      <a:pt x="0" y="78"/>
                    </a:lnTo>
                    <a:lnTo>
                      <a:pt x="88" y="78"/>
                    </a:lnTo>
                    <a:close/>
                  </a:path>
                </a:pathLst>
              </a:custGeom>
              <a:solidFill>
                <a:srgbClr val="F06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72" name="V">
                <a:extLst>
                  <a:ext uri="{FF2B5EF4-FFF2-40B4-BE49-F238E27FC236}">
                    <a16:creationId xmlns:a16="http://schemas.microsoft.com/office/drawing/2014/main" id="{2696DCC7-29E9-4468-B3D3-E9240B154949}"/>
                  </a:ext>
                </a:extLst>
              </p:cNvPr>
              <p:cNvSpPr>
                <a:spLocks/>
              </p:cNvSpPr>
              <p:nvPr/>
            </p:nvSpPr>
            <p:spPr bwMode="auto">
              <a:xfrm>
                <a:off x="567258" y="168151"/>
                <a:ext cx="230188" cy="258763"/>
              </a:xfrm>
              <a:custGeom>
                <a:avLst/>
                <a:gdLst>
                  <a:gd name="T0" fmla="*/ 184 w 289"/>
                  <a:gd name="T1" fmla="*/ 325 h 325"/>
                  <a:gd name="T2" fmla="*/ 289 w 289"/>
                  <a:gd name="T3" fmla="*/ 0 h 325"/>
                  <a:gd name="T4" fmla="*/ 197 w 289"/>
                  <a:gd name="T5" fmla="*/ 0 h 325"/>
                  <a:gd name="T6" fmla="*/ 143 w 289"/>
                  <a:gd name="T7" fmla="*/ 167 h 325"/>
                  <a:gd name="T8" fmla="*/ 135 w 289"/>
                  <a:gd name="T9" fmla="*/ 191 h 325"/>
                  <a:gd name="T10" fmla="*/ 135 w 289"/>
                  <a:gd name="T11" fmla="*/ 191 h 325"/>
                  <a:gd name="T12" fmla="*/ 135 w 289"/>
                  <a:gd name="T13" fmla="*/ 191 h 325"/>
                  <a:gd name="T14" fmla="*/ 135 w 289"/>
                  <a:gd name="T15" fmla="*/ 191 h 325"/>
                  <a:gd name="T16" fmla="*/ 135 w 289"/>
                  <a:gd name="T17" fmla="*/ 191 h 325"/>
                  <a:gd name="T18" fmla="*/ 135 w 289"/>
                  <a:gd name="T19" fmla="*/ 191 h 325"/>
                  <a:gd name="T20" fmla="*/ 135 w 289"/>
                  <a:gd name="T21" fmla="*/ 191 h 325"/>
                  <a:gd name="T22" fmla="*/ 128 w 289"/>
                  <a:gd name="T23" fmla="*/ 167 h 325"/>
                  <a:gd name="T24" fmla="*/ 91 w 289"/>
                  <a:gd name="T25" fmla="*/ 60 h 325"/>
                  <a:gd name="T26" fmla="*/ 0 w 289"/>
                  <a:gd name="T27" fmla="*/ 60 h 325"/>
                  <a:gd name="T28" fmla="*/ 90 w 289"/>
                  <a:gd name="T29" fmla="*/ 325 h 325"/>
                  <a:gd name="T30" fmla="*/ 184 w 289"/>
                  <a:gd name="T31"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9" h="325">
                    <a:moveTo>
                      <a:pt x="184" y="325"/>
                    </a:moveTo>
                    <a:lnTo>
                      <a:pt x="289" y="0"/>
                    </a:lnTo>
                    <a:lnTo>
                      <a:pt x="197" y="0"/>
                    </a:lnTo>
                    <a:lnTo>
                      <a:pt x="143" y="167"/>
                    </a:lnTo>
                    <a:lnTo>
                      <a:pt x="135" y="191"/>
                    </a:lnTo>
                    <a:lnTo>
                      <a:pt x="135" y="191"/>
                    </a:lnTo>
                    <a:lnTo>
                      <a:pt x="135" y="191"/>
                    </a:lnTo>
                    <a:lnTo>
                      <a:pt x="135" y="191"/>
                    </a:lnTo>
                    <a:lnTo>
                      <a:pt x="135" y="191"/>
                    </a:lnTo>
                    <a:lnTo>
                      <a:pt x="135" y="191"/>
                    </a:lnTo>
                    <a:lnTo>
                      <a:pt x="135" y="191"/>
                    </a:lnTo>
                    <a:lnTo>
                      <a:pt x="128" y="167"/>
                    </a:lnTo>
                    <a:lnTo>
                      <a:pt x="91" y="60"/>
                    </a:lnTo>
                    <a:lnTo>
                      <a:pt x="0" y="60"/>
                    </a:lnTo>
                    <a:lnTo>
                      <a:pt x="90" y="325"/>
                    </a:lnTo>
                    <a:lnTo>
                      <a:pt x="184" y="325"/>
                    </a:lnTo>
                    <a:close/>
                  </a:path>
                </a:pathLst>
              </a:custGeom>
              <a:solidFill>
                <a:srgbClr val="F06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sp>
        <p:nvSpPr>
          <p:cNvPr id="2" name="Title 1">
            <a:extLst>
              <a:ext uri="{FF2B5EF4-FFF2-40B4-BE49-F238E27FC236}">
                <a16:creationId xmlns:a16="http://schemas.microsoft.com/office/drawing/2014/main" id="{F6B3AD41-7055-4805-B84E-52A3DD32E0DB}"/>
              </a:ext>
            </a:extLst>
          </p:cNvPr>
          <p:cNvSpPr>
            <a:spLocks noGrp="1"/>
          </p:cNvSpPr>
          <p:nvPr>
            <p:ph type="title"/>
          </p:nvPr>
        </p:nvSpPr>
        <p:spPr>
          <a:xfrm>
            <a:off x="959999" y="2064000"/>
            <a:ext cx="8064000" cy="1920000"/>
          </a:xfrm>
        </p:spPr>
        <p:txBody>
          <a:bodyPr anchor="t" anchorCtr="0"/>
          <a:lstStyle>
            <a:lvl1pPr>
              <a:defRPr sz="4000">
                <a:solidFill>
                  <a:srgbClr val="FFFFFF"/>
                </a:solidFill>
              </a:defRPr>
            </a:lvl1pPr>
          </a:lstStyle>
          <a:p>
            <a:r>
              <a:rPr lang="en-GB" noProof="0"/>
              <a:t>Click to edit Master title style</a:t>
            </a:r>
          </a:p>
        </p:txBody>
      </p:sp>
      <p:sp>
        <p:nvSpPr>
          <p:cNvPr id="4" name="Date Placeholder 3">
            <a:extLst>
              <a:ext uri="{FF2B5EF4-FFF2-40B4-BE49-F238E27FC236}">
                <a16:creationId xmlns:a16="http://schemas.microsoft.com/office/drawing/2014/main" id="{673963C2-A42D-46AA-BA80-238BFE347EA6}"/>
              </a:ext>
            </a:extLst>
          </p:cNvPr>
          <p:cNvSpPr>
            <a:spLocks noGrp="1"/>
          </p:cNvSpPr>
          <p:nvPr>
            <p:ph type="dt" sz="half" idx="10"/>
          </p:nvPr>
        </p:nvSpPr>
        <p:spPr>
          <a:xfrm>
            <a:off x="960000" y="6470347"/>
            <a:ext cx="960000" cy="384000"/>
          </a:xfrm>
        </p:spPr>
        <p:txBody>
          <a:bodyPr/>
          <a:lstStyle/>
          <a:p>
            <a:fld id="{E31A9542-B02C-4E1D-8997-4E28AD02E87C}" type="datetime1">
              <a:rPr lang="en-GB" smtClean="0"/>
              <a:t>08/10/2025</a:t>
            </a:fld>
            <a:endParaRPr lang="en-GB"/>
          </a:p>
        </p:txBody>
      </p:sp>
      <p:sp>
        <p:nvSpPr>
          <p:cNvPr id="6" name="Footer Placeholder 5">
            <a:extLst>
              <a:ext uri="{FF2B5EF4-FFF2-40B4-BE49-F238E27FC236}">
                <a16:creationId xmlns:a16="http://schemas.microsoft.com/office/drawing/2014/main" id="{165AE77D-5B8B-4E69-9498-74AB075610AC}"/>
              </a:ext>
            </a:extLst>
          </p:cNvPr>
          <p:cNvSpPr>
            <a:spLocks noGrp="1"/>
          </p:cNvSpPr>
          <p:nvPr>
            <p:ph type="ftr" sz="quarter" idx="11"/>
          </p:nvPr>
        </p:nvSpPr>
        <p:spPr>
          <a:xfrm>
            <a:off x="1919999" y="6470400"/>
            <a:ext cx="8976000" cy="384000"/>
          </a:xfrm>
        </p:spPr>
        <p:txBody>
          <a:bodyPr/>
          <a:lstStyle/>
          <a:p>
            <a:r>
              <a:rPr lang="en-GB"/>
              <a:t>VTT – beyond the obvious</a:t>
            </a:r>
          </a:p>
        </p:txBody>
      </p:sp>
      <p:sp>
        <p:nvSpPr>
          <p:cNvPr id="8" name="Slide Number Placeholder 7">
            <a:extLst>
              <a:ext uri="{FF2B5EF4-FFF2-40B4-BE49-F238E27FC236}">
                <a16:creationId xmlns:a16="http://schemas.microsoft.com/office/drawing/2014/main" id="{60D141F8-BB4D-48F7-AC2B-066013DD67A3}"/>
              </a:ext>
            </a:extLst>
          </p:cNvPr>
          <p:cNvSpPr>
            <a:spLocks noGrp="1"/>
          </p:cNvSpPr>
          <p:nvPr>
            <p:ph type="sldNum" sz="quarter" idx="12"/>
          </p:nvPr>
        </p:nvSpPr>
        <p:spPr/>
        <p:txBody>
          <a:bodyPr/>
          <a:lstStyle/>
          <a:p>
            <a:fld id="{B89A5CCE-AC13-A746-9A72-5D19050CC0B7}" type="slidenum">
              <a:rPr lang="en-GB" smtClean="0"/>
              <a:pPr/>
              <a:t>‹#›</a:t>
            </a:fld>
            <a:endParaRPr lang="en-GB"/>
          </a:p>
        </p:txBody>
      </p:sp>
    </p:spTree>
    <p:extLst>
      <p:ext uri="{BB962C8B-B14F-4D97-AF65-F5344CB8AC3E}">
        <p14:creationId xmlns:p14="http://schemas.microsoft.com/office/powerpoint/2010/main" val="1271531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VTT 2020 Section Leaves 4b">
    <p:spTree>
      <p:nvGrpSpPr>
        <p:cNvPr id="1" name=""/>
        <p:cNvGrpSpPr/>
        <p:nvPr/>
      </p:nvGrpSpPr>
      <p:grpSpPr>
        <a:xfrm>
          <a:off x="0" y="0"/>
          <a:ext cx="0" cy="0"/>
          <a:chOff x="0" y="0"/>
          <a:chExt cx="0" cy="0"/>
        </a:xfrm>
      </p:grpSpPr>
      <p:sp>
        <p:nvSpPr>
          <p:cNvPr id="55" name="Freeform: Shape 54">
            <a:extLst>
              <a:ext uri="{FF2B5EF4-FFF2-40B4-BE49-F238E27FC236}">
                <a16:creationId xmlns:a16="http://schemas.microsoft.com/office/drawing/2014/main" id="{611CF883-AE6E-49EB-A5CD-1F5063B0E60B}"/>
              </a:ext>
            </a:extLst>
          </p:cNvPr>
          <p:cNvSpPr/>
          <p:nvPr/>
        </p:nvSpPr>
        <p:spPr>
          <a:xfrm>
            <a:off x="-2115" y="4040406"/>
            <a:ext cx="10855147" cy="2820812"/>
          </a:xfrm>
          <a:custGeom>
            <a:avLst/>
            <a:gdLst>
              <a:gd name="connsiteX0" fmla="*/ 0 w 8128000"/>
              <a:gd name="connsiteY0" fmla="*/ 0 h 2349500"/>
              <a:gd name="connsiteX1" fmla="*/ 0 w 8128000"/>
              <a:gd name="connsiteY1" fmla="*/ 610514 h 2349500"/>
              <a:gd name="connsiteX2" fmla="*/ 2099600 w 8128000"/>
              <a:gd name="connsiteY2" fmla="*/ 2355202 h 2349500"/>
              <a:gd name="connsiteX3" fmla="*/ 8137002 w 8128000"/>
              <a:gd name="connsiteY3" fmla="*/ 2338515 h 2349500"/>
              <a:gd name="connsiteX4" fmla="*/ 7423212 w 8128000"/>
              <a:gd name="connsiteY4" fmla="*/ 360299 h 2349500"/>
              <a:gd name="connsiteX5" fmla="*/ 0 w 8128000"/>
              <a:gd name="connsiteY5" fmla="*/ 0 h 2349500"/>
              <a:gd name="connsiteX0" fmla="*/ 0 w 8213892"/>
              <a:gd name="connsiteY0" fmla="*/ 0 h 2355202"/>
              <a:gd name="connsiteX1" fmla="*/ 76890 w 8213892"/>
              <a:gd name="connsiteY1" fmla="*/ 610514 h 2355202"/>
              <a:gd name="connsiteX2" fmla="*/ 2176490 w 8213892"/>
              <a:gd name="connsiteY2" fmla="*/ 2355202 h 2355202"/>
              <a:gd name="connsiteX3" fmla="*/ 8213892 w 8213892"/>
              <a:gd name="connsiteY3" fmla="*/ 2338515 h 2355202"/>
              <a:gd name="connsiteX4" fmla="*/ 7500102 w 8213892"/>
              <a:gd name="connsiteY4" fmla="*/ 360299 h 2355202"/>
              <a:gd name="connsiteX5" fmla="*/ 0 w 8213892"/>
              <a:gd name="connsiteY5" fmla="*/ 0 h 2355202"/>
              <a:gd name="connsiteX0" fmla="*/ 0 w 8207206"/>
              <a:gd name="connsiteY0" fmla="*/ 0 h 2375188"/>
              <a:gd name="connsiteX1" fmla="*/ 70204 w 8207206"/>
              <a:gd name="connsiteY1" fmla="*/ 630500 h 2375188"/>
              <a:gd name="connsiteX2" fmla="*/ 2169804 w 8207206"/>
              <a:gd name="connsiteY2" fmla="*/ 2375188 h 2375188"/>
              <a:gd name="connsiteX3" fmla="*/ 8207206 w 8207206"/>
              <a:gd name="connsiteY3" fmla="*/ 2358501 h 2375188"/>
              <a:gd name="connsiteX4" fmla="*/ 7493416 w 8207206"/>
              <a:gd name="connsiteY4" fmla="*/ 380285 h 2375188"/>
              <a:gd name="connsiteX5" fmla="*/ 0 w 8207206"/>
              <a:gd name="connsiteY5" fmla="*/ 0 h 2375188"/>
              <a:gd name="connsiteX0" fmla="*/ 0 w 8207206"/>
              <a:gd name="connsiteY0" fmla="*/ 0 h 2375188"/>
              <a:gd name="connsiteX1" fmla="*/ 6686 w 8207206"/>
              <a:gd name="connsiteY1" fmla="*/ 620506 h 2375188"/>
              <a:gd name="connsiteX2" fmla="*/ 2169804 w 8207206"/>
              <a:gd name="connsiteY2" fmla="*/ 2375188 h 2375188"/>
              <a:gd name="connsiteX3" fmla="*/ 8207206 w 8207206"/>
              <a:gd name="connsiteY3" fmla="*/ 2358501 h 2375188"/>
              <a:gd name="connsiteX4" fmla="*/ 7493416 w 8207206"/>
              <a:gd name="connsiteY4" fmla="*/ 380285 h 2375188"/>
              <a:gd name="connsiteX5" fmla="*/ 0 w 8207206"/>
              <a:gd name="connsiteY5" fmla="*/ 0 h 2375188"/>
              <a:gd name="connsiteX0" fmla="*/ 0 w 8207206"/>
              <a:gd name="connsiteY0" fmla="*/ 0 h 2358501"/>
              <a:gd name="connsiteX1" fmla="*/ 6686 w 8207206"/>
              <a:gd name="connsiteY1" fmla="*/ 620506 h 2358501"/>
              <a:gd name="connsiteX2" fmla="*/ 2143060 w 8207206"/>
              <a:gd name="connsiteY2" fmla="*/ 2055407 h 2358501"/>
              <a:gd name="connsiteX3" fmla="*/ 8207206 w 8207206"/>
              <a:gd name="connsiteY3" fmla="*/ 2358501 h 2358501"/>
              <a:gd name="connsiteX4" fmla="*/ 7493416 w 8207206"/>
              <a:gd name="connsiteY4" fmla="*/ 380285 h 2358501"/>
              <a:gd name="connsiteX5" fmla="*/ 0 w 8207206"/>
              <a:gd name="connsiteY5" fmla="*/ 0 h 2358501"/>
              <a:gd name="connsiteX0" fmla="*/ 0 w 8207206"/>
              <a:gd name="connsiteY0" fmla="*/ 0 h 2358501"/>
              <a:gd name="connsiteX1" fmla="*/ 6686 w 8207206"/>
              <a:gd name="connsiteY1" fmla="*/ 620506 h 2358501"/>
              <a:gd name="connsiteX2" fmla="*/ 2129687 w 8207206"/>
              <a:gd name="connsiteY2" fmla="*/ 2088718 h 2358501"/>
              <a:gd name="connsiteX3" fmla="*/ 8207206 w 8207206"/>
              <a:gd name="connsiteY3" fmla="*/ 2358501 h 2358501"/>
              <a:gd name="connsiteX4" fmla="*/ 7493416 w 8207206"/>
              <a:gd name="connsiteY4" fmla="*/ 380285 h 2358501"/>
              <a:gd name="connsiteX5" fmla="*/ 0 w 8207206"/>
              <a:gd name="connsiteY5" fmla="*/ 0 h 2358501"/>
              <a:gd name="connsiteX0" fmla="*/ 0 w 8207206"/>
              <a:gd name="connsiteY0" fmla="*/ 0 h 2358501"/>
              <a:gd name="connsiteX1" fmla="*/ 6686 w 8207206"/>
              <a:gd name="connsiteY1" fmla="*/ 620506 h 2358501"/>
              <a:gd name="connsiteX2" fmla="*/ 2142363 w 8207206"/>
              <a:gd name="connsiteY2" fmla="*/ 2033460 h 2358501"/>
              <a:gd name="connsiteX3" fmla="*/ 8207206 w 8207206"/>
              <a:gd name="connsiteY3" fmla="*/ 2358501 h 2358501"/>
              <a:gd name="connsiteX4" fmla="*/ 7493416 w 8207206"/>
              <a:gd name="connsiteY4" fmla="*/ 380285 h 2358501"/>
              <a:gd name="connsiteX5" fmla="*/ 0 w 8207206"/>
              <a:gd name="connsiteY5" fmla="*/ 0 h 2358501"/>
              <a:gd name="connsiteX0" fmla="*/ 0 w 8207206"/>
              <a:gd name="connsiteY0" fmla="*/ 0 h 2358501"/>
              <a:gd name="connsiteX1" fmla="*/ 6686 w 8207206"/>
              <a:gd name="connsiteY1" fmla="*/ 620506 h 2358501"/>
              <a:gd name="connsiteX2" fmla="*/ 2128103 w 8207206"/>
              <a:gd name="connsiteY2" fmla="*/ 2087139 h 2358501"/>
              <a:gd name="connsiteX3" fmla="*/ 8207206 w 8207206"/>
              <a:gd name="connsiteY3" fmla="*/ 2358501 h 2358501"/>
              <a:gd name="connsiteX4" fmla="*/ 7493416 w 8207206"/>
              <a:gd name="connsiteY4" fmla="*/ 380285 h 2358501"/>
              <a:gd name="connsiteX5" fmla="*/ 0 w 8207206"/>
              <a:gd name="connsiteY5" fmla="*/ 0 h 2358501"/>
              <a:gd name="connsiteX0" fmla="*/ 0 w 8207206"/>
              <a:gd name="connsiteY0" fmla="*/ 0 h 2358501"/>
              <a:gd name="connsiteX1" fmla="*/ 6686 w 8207206"/>
              <a:gd name="connsiteY1" fmla="*/ 620506 h 2358501"/>
              <a:gd name="connsiteX2" fmla="*/ 2142363 w 8207206"/>
              <a:gd name="connsiteY2" fmla="*/ 2055564 h 2358501"/>
              <a:gd name="connsiteX3" fmla="*/ 8207206 w 8207206"/>
              <a:gd name="connsiteY3" fmla="*/ 2358501 h 2358501"/>
              <a:gd name="connsiteX4" fmla="*/ 7493416 w 8207206"/>
              <a:gd name="connsiteY4" fmla="*/ 380285 h 2358501"/>
              <a:gd name="connsiteX5" fmla="*/ 0 w 8207206"/>
              <a:gd name="connsiteY5" fmla="*/ 0 h 2358501"/>
              <a:gd name="connsiteX0" fmla="*/ 0 w 8207206"/>
              <a:gd name="connsiteY0" fmla="*/ 0 h 2358501"/>
              <a:gd name="connsiteX1" fmla="*/ 6686 w 8207206"/>
              <a:gd name="connsiteY1" fmla="*/ 620506 h 2358501"/>
              <a:gd name="connsiteX2" fmla="*/ 2120181 w 8207206"/>
              <a:gd name="connsiteY2" fmla="*/ 2083982 h 2358501"/>
              <a:gd name="connsiteX3" fmla="*/ 8207206 w 8207206"/>
              <a:gd name="connsiteY3" fmla="*/ 2358501 h 2358501"/>
              <a:gd name="connsiteX4" fmla="*/ 7493416 w 8207206"/>
              <a:gd name="connsiteY4" fmla="*/ 380285 h 2358501"/>
              <a:gd name="connsiteX5" fmla="*/ 0 w 8207206"/>
              <a:gd name="connsiteY5" fmla="*/ 0 h 2358501"/>
              <a:gd name="connsiteX0" fmla="*/ 0 w 8046529"/>
              <a:gd name="connsiteY0" fmla="*/ 0 h 2083982"/>
              <a:gd name="connsiteX1" fmla="*/ 6686 w 8046529"/>
              <a:gd name="connsiteY1" fmla="*/ 620506 h 2083982"/>
              <a:gd name="connsiteX2" fmla="*/ 2120181 w 8046529"/>
              <a:gd name="connsiteY2" fmla="*/ 2083982 h 2083982"/>
              <a:gd name="connsiteX3" fmla="*/ 8046529 w 8046529"/>
              <a:gd name="connsiteY3" fmla="*/ 2057509 h 2083982"/>
              <a:gd name="connsiteX4" fmla="*/ 7493416 w 8046529"/>
              <a:gd name="connsiteY4" fmla="*/ 380285 h 2083982"/>
              <a:gd name="connsiteX5" fmla="*/ 0 w 8046529"/>
              <a:gd name="connsiteY5" fmla="*/ 0 h 2083982"/>
              <a:gd name="connsiteX0" fmla="*/ 0 w 7891252"/>
              <a:gd name="connsiteY0" fmla="*/ 0 h 2142763"/>
              <a:gd name="connsiteX1" fmla="*/ 6686 w 7891252"/>
              <a:gd name="connsiteY1" fmla="*/ 620506 h 2142763"/>
              <a:gd name="connsiteX2" fmla="*/ 2120181 w 7891252"/>
              <a:gd name="connsiteY2" fmla="*/ 2083982 h 2142763"/>
              <a:gd name="connsiteX3" fmla="*/ 7891252 w 7891252"/>
              <a:gd name="connsiteY3" fmla="*/ 2142763 h 2142763"/>
              <a:gd name="connsiteX4" fmla="*/ 7493416 w 7891252"/>
              <a:gd name="connsiteY4" fmla="*/ 380285 h 2142763"/>
              <a:gd name="connsiteX5" fmla="*/ 0 w 7891252"/>
              <a:gd name="connsiteY5" fmla="*/ 0 h 2142763"/>
              <a:gd name="connsiteX0" fmla="*/ 0 w 8125751"/>
              <a:gd name="connsiteY0" fmla="*/ 0 h 2085927"/>
              <a:gd name="connsiteX1" fmla="*/ 6686 w 8125751"/>
              <a:gd name="connsiteY1" fmla="*/ 620506 h 2085927"/>
              <a:gd name="connsiteX2" fmla="*/ 2120181 w 8125751"/>
              <a:gd name="connsiteY2" fmla="*/ 2083982 h 2085927"/>
              <a:gd name="connsiteX3" fmla="*/ 8125751 w 8125751"/>
              <a:gd name="connsiteY3" fmla="*/ 2085927 h 2085927"/>
              <a:gd name="connsiteX4" fmla="*/ 7493416 w 8125751"/>
              <a:gd name="connsiteY4" fmla="*/ 380285 h 2085927"/>
              <a:gd name="connsiteX5" fmla="*/ 0 w 8125751"/>
              <a:gd name="connsiteY5" fmla="*/ 0 h 2085927"/>
              <a:gd name="connsiteX0" fmla="*/ 10968 w 8119289"/>
              <a:gd name="connsiteY0" fmla="*/ 0 h 2059088"/>
              <a:gd name="connsiteX1" fmla="*/ 224 w 8119289"/>
              <a:gd name="connsiteY1" fmla="*/ 593667 h 2059088"/>
              <a:gd name="connsiteX2" fmla="*/ 2113719 w 8119289"/>
              <a:gd name="connsiteY2" fmla="*/ 2057143 h 2059088"/>
              <a:gd name="connsiteX3" fmla="*/ 8119289 w 8119289"/>
              <a:gd name="connsiteY3" fmla="*/ 2059088 h 2059088"/>
              <a:gd name="connsiteX4" fmla="*/ 7486954 w 8119289"/>
              <a:gd name="connsiteY4" fmla="*/ 353446 h 2059088"/>
              <a:gd name="connsiteX5" fmla="*/ 10968 w 8119289"/>
              <a:gd name="connsiteY5" fmla="*/ 0 h 2059088"/>
              <a:gd name="connsiteX0" fmla="*/ 0 w 8120998"/>
              <a:gd name="connsiteY0" fmla="*/ 0 h 2085928"/>
              <a:gd name="connsiteX1" fmla="*/ 1933 w 8120998"/>
              <a:gd name="connsiteY1" fmla="*/ 620507 h 2085928"/>
              <a:gd name="connsiteX2" fmla="*/ 2115428 w 8120998"/>
              <a:gd name="connsiteY2" fmla="*/ 2083983 h 2085928"/>
              <a:gd name="connsiteX3" fmla="*/ 8120998 w 8120998"/>
              <a:gd name="connsiteY3" fmla="*/ 2085928 h 2085928"/>
              <a:gd name="connsiteX4" fmla="*/ 7488663 w 8120998"/>
              <a:gd name="connsiteY4" fmla="*/ 380286 h 2085928"/>
              <a:gd name="connsiteX5" fmla="*/ 0 w 8120998"/>
              <a:gd name="connsiteY5" fmla="*/ 0 h 2085928"/>
              <a:gd name="connsiteX0" fmla="*/ 53586 w 8119128"/>
              <a:gd name="connsiteY0" fmla="*/ 0 h 2049617"/>
              <a:gd name="connsiteX1" fmla="*/ 63 w 8119128"/>
              <a:gd name="connsiteY1" fmla="*/ 584196 h 2049617"/>
              <a:gd name="connsiteX2" fmla="*/ 2113558 w 8119128"/>
              <a:gd name="connsiteY2" fmla="*/ 2047672 h 2049617"/>
              <a:gd name="connsiteX3" fmla="*/ 8119128 w 8119128"/>
              <a:gd name="connsiteY3" fmla="*/ 2049617 h 2049617"/>
              <a:gd name="connsiteX4" fmla="*/ 7486793 w 8119128"/>
              <a:gd name="connsiteY4" fmla="*/ 343975 h 2049617"/>
              <a:gd name="connsiteX5" fmla="*/ 53586 w 8119128"/>
              <a:gd name="connsiteY5" fmla="*/ 0 h 2049617"/>
              <a:gd name="connsiteX0" fmla="*/ 338 w 8119751"/>
              <a:gd name="connsiteY0" fmla="*/ 0 h 2087508"/>
              <a:gd name="connsiteX1" fmla="*/ 686 w 8119751"/>
              <a:gd name="connsiteY1" fmla="*/ 622087 h 2087508"/>
              <a:gd name="connsiteX2" fmla="*/ 2114181 w 8119751"/>
              <a:gd name="connsiteY2" fmla="*/ 2085563 h 2087508"/>
              <a:gd name="connsiteX3" fmla="*/ 8119751 w 8119751"/>
              <a:gd name="connsiteY3" fmla="*/ 2087508 h 2087508"/>
              <a:gd name="connsiteX4" fmla="*/ 7487416 w 8119751"/>
              <a:gd name="connsiteY4" fmla="*/ 381866 h 2087508"/>
              <a:gd name="connsiteX5" fmla="*/ 338 w 8119751"/>
              <a:gd name="connsiteY5" fmla="*/ 0 h 2087508"/>
              <a:gd name="connsiteX0" fmla="*/ 591 w 8120004"/>
              <a:gd name="connsiteY0" fmla="*/ 38593 h 2126101"/>
              <a:gd name="connsiteX1" fmla="*/ 939 w 8120004"/>
              <a:gd name="connsiteY1" fmla="*/ 660680 h 2126101"/>
              <a:gd name="connsiteX2" fmla="*/ 2114434 w 8120004"/>
              <a:gd name="connsiteY2" fmla="*/ 2124156 h 2126101"/>
              <a:gd name="connsiteX3" fmla="*/ 8120004 w 8120004"/>
              <a:gd name="connsiteY3" fmla="*/ 2126101 h 2126101"/>
              <a:gd name="connsiteX4" fmla="*/ 7487669 w 8120004"/>
              <a:gd name="connsiteY4" fmla="*/ 420459 h 2126101"/>
              <a:gd name="connsiteX5" fmla="*/ 591 w 8120004"/>
              <a:gd name="connsiteY5" fmla="*/ 38593 h 2126101"/>
              <a:gd name="connsiteX0" fmla="*/ 339 w 8119752"/>
              <a:gd name="connsiteY0" fmla="*/ 4561 h 2092069"/>
              <a:gd name="connsiteX1" fmla="*/ 687 w 8119752"/>
              <a:gd name="connsiteY1" fmla="*/ 626648 h 2092069"/>
              <a:gd name="connsiteX2" fmla="*/ 2114182 w 8119752"/>
              <a:gd name="connsiteY2" fmla="*/ 2090124 h 2092069"/>
              <a:gd name="connsiteX3" fmla="*/ 8119752 w 8119752"/>
              <a:gd name="connsiteY3" fmla="*/ 2092069 h 2092069"/>
              <a:gd name="connsiteX4" fmla="*/ 7487417 w 8119752"/>
              <a:gd name="connsiteY4" fmla="*/ 386427 h 2092069"/>
              <a:gd name="connsiteX5" fmla="*/ 339 w 8119752"/>
              <a:gd name="connsiteY5" fmla="*/ 4561 h 2092069"/>
              <a:gd name="connsiteX0" fmla="*/ 339 w 8119752"/>
              <a:gd name="connsiteY0" fmla="*/ 0 h 2087508"/>
              <a:gd name="connsiteX1" fmla="*/ 687 w 8119752"/>
              <a:gd name="connsiteY1" fmla="*/ 622087 h 2087508"/>
              <a:gd name="connsiteX2" fmla="*/ 2114182 w 8119752"/>
              <a:gd name="connsiteY2" fmla="*/ 2085563 h 2087508"/>
              <a:gd name="connsiteX3" fmla="*/ 8119752 w 8119752"/>
              <a:gd name="connsiteY3" fmla="*/ 2087508 h 2087508"/>
              <a:gd name="connsiteX4" fmla="*/ 7487417 w 8119752"/>
              <a:gd name="connsiteY4" fmla="*/ 381866 h 2087508"/>
              <a:gd name="connsiteX5" fmla="*/ 339 w 8119752"/>
              <a:gd name="connsiteY5" fmla="*/ 0 h 2087508"/>
              <a:gd name="connsiteX0" fmla="*/ 339 w 8119752"/>
              <a:gd name="connsiteY0" fmla="*/ 0 h 2087508"/>
              <a:gd name="connsiteX1" fmla="*/ 687 w 8119752"/>
              <a:gd name="connsiteY1" fmla="*/ 622087 h 2087508"/>
              <a:gd name="connsiteX2" fmla="*/ 2114182 w 8119752"/>
              <a:gd name="connsiteY2" fmla="*/ 2085563 h 2087508"/>
              <a:gd name="connsiteX3" fmla="*/ 8119752 w 8119752"/>
              <a:gd name="connsiteY3" fmla="*/ 2087508 h 2087508"/>
              <a:gd name="connsiteX4" fmla="*/ 7487417 w 8119752"/>
              <a:gd name="connsiteY4" fmla="*/ 381866 h 2087508"/>
              <a:gd name="connsiteX5" fmla="*/ 339 w 8119752"/>
              <a:gd name="connsiteY5" fmla="*/ 0 h 2087508"/>
              <a:gd name="connsiteX0" fmla="*/ 0 w 8122582"/>
              <a:gd name="connsiteY0" fmla="*/ 0 h 2087508"/>
              <a:gd name="connsiteX1" fmla="*/ 3517 w 8122582"/>
              <a:gd name="connsiteY1" fmla="*/ 622087 h 2087508"/>
              <a:gd name="connsiteX2" fmla="*/ 2117012 w 8122582"/>
              <a:gd name="connsiteY2" fmla="*/ 2085563 h 2087508"/>
              <a:gd name="connsiteX3" fmla="*/ 8122582 w 8122582"/>
              <a:gd name="connsiteY3" fmla="*/ 2087508 h 2087508"/>
              <a:gd name="connsiteX4" fmla="*/ 7490247 w 8122582"/>
              <a:gd name="connsiteY4" fmla="*/ 381866 h 2087508"/>
              <a:gd name="connsiteX5" fmla="*/ 0 w 8122582"/>
              <a:gd name="connsiteY5" fmla="*/ 0 h 2087508"/>
              <a:gd name="connsiteX0" fmla="*/ 37766 w 8119151"/>
              <a:gd name="connsiteY0" fmla="*/ 0 h 2076457"/>
              <a:gd name="connsiteX1" fmla="*/ 86 w 8119151"/>
              <a:gd name="connsiteY1" fmla="*/ 611036 h 2076457"/>
              <a:gd name="connsiteX2" fmla="*/ 2113581 w 8119151"/>
              <a:gd name="connsiteY2" fmla="*/ 2074512 h 2076457"/>
              <a:gd name="connsiteX3" fmla="*/ 8119151 w 8119151"/>
              <a:gd name="connsiteY3" fmla="*/ 2076457 h 2076457"/>
              <a:gd name="connsiteX4" fmla="*/ 7486816 w 8119151"/>
              <a:gd name="connsiteY4" fmla="*/ 370815 h 2076457"/>
              <a:gd name="connsiteX5" fmla="*/ 37766 w 8119151"/>
              <a:gd name="connsiteY5" fmla="*/ 0 h 2076457"/>
              <a:gd name="connsiteX0" fmla="*/ 0 w 8124165"/>
              <a:gd name="connsiteY0" fmla="*/ 0 h 2084350"/>
              <a:gd name="connsiteX1" fmla="*/ 5100 w 8124165"/>
              <a:gd name="connsiteY1" fmla="*/ 618929 h 2084350"/>
              <a:gd name="connsiteX2" fmla="*/ 2118595 w 8124165"/>
              <a:gd name="connsiteY2" fmla="*/ 2082405 h 2084350"/>
              <a:gd name="connsiteX3" fmla="*/ 8124165 w 8124165"/>
              <a:gd name="connsiteY3" fmla="*/ 2084350 h 2084350"/>
              <a:gd name="connsiteX4" fmla="*/ 7491830 w 8124165"/>
              <a:gd name="connsiteY4" fmla="*/ 378708 h 2084350"/>
              <a:gd name="connsiteX5" fmla="*/ 0 w 8124165"/>
              <a:gd name="connsiteY5" fmla="*/ 0 h 2084350"/>
              <a:gd name="connsiteX0" fmla="*/ 0 w 8124165"/>
              <a:gd name="connsiteY0" fmla="*/ 0 h 2084350"/>
              <a:gd name="connsiteX1" fmla="*/ 5100 w 8124165"/>
              <a:gd name="connsiteY1" fmla="*/ 618929 h 2084350"/>
              <a:gd name="connsiteX2" fmla="*/ 2118595 w 8124165"/>
              <a:gd name="connsiteY2" fmla="*/ 2082405 h 2084350"/>
              <a:gd name="connsiteX3" fmla="*/ 8124165 w 8124165"/>
              <a:gd name="connsiteY3" fmla="*/ 2084350 h 2084350"/>
              <a:gd name="connsiteX4" fmla="*/ 7491830 w 8124165"/>
              <a:gd name="connsiteY4" fmla="*/ 378708 h 2084350"/>
              <a:gd name="connsiteX5" fmla="*/ 0 w 8124165"/>
              <a:gd name="connsiteY5" fmla="*/ 0 h 2084350"/>
              <a:gd name="connsiteX0" fmla="*/ 0 w 8124165"/>
              <a:gd name="connsiteY0" fmla="*/ 0 h 2084350"/>
              <a:gd name="connsiteX1" fmla="*/ 5100 w 8124165"/>
              <a:gd name="connsiteY1" fmla="*/ 618929 h 2084350"/>
              <a:gd name="connsiteX2" fmla="*/ 2118595 w 8124165"/>
              <a:gd name="connsiteY2" fmla="*/ 2082405 h 2084350"/>
              <a:gd name="connsiteX3" fmla="*/ 8124165 w 8124165"/>
              <a:gd name="connsiteY3" fmla="*/ 2084350 h 2084350"/>
              <a:gd name="connsiteX4" fmla="*/ 7491830 w 8124165"/>
              <a:gd name="connsiteY4" fmla="*/ 378708 h 2084350"/>
              <a:gd name="connsiteX5" fmla="*/ 0 w 8124165"/>
              <a:gd name="connsiteY5" fmla="*/ 0 h 2084350"/>
              <a:gd name="connsiteX0" fmla="*/ 0 w 8124165"/>
              <a:gd name="connsiteY0" fmla="*/ 4208 h 2088558"/>
              <a:gd name="connsiteX1" fmla="*/ 5100 w 8124165"/>
              <a:gd name="connsiteY1" fmla="*/ 623137 h 2088558"/>
              <a:gd name="connsiteX2" fmla="*/ 2118595 w 8124165"/>
              <a:gd name="connsiteY2" fmla="*/ 2086613 h 2088558"/>
              <a:gd name="connsiteX3" fmla="*/ 8124165 w 8124165"/>
              <a:gd name="connsiteY3" fmla="*/ 2088558 h 2088558"/>
              <a:gd name="connsiteX4" fmla="*/ 7491830 w 8124165"/>
              <a:gd name="connsiteY4" fmla="*/ 382916 h 2088558"/>
              <a:gd name="connsiteX5" fmla="*/ 0 w 8124165"/>
              <a:gd name="connsiteY5" fmla="*/ 4208 h 2088558"/>
              <a:gd name="connsiteX0" fmla="*/ 0 w 8124165"/>
              <a:gd name="connsiteY0" fmla="*/ 4200 h 2090130"/>
              <a:gd name="connsiteX1" fmla="*/ 5100 w 8124165"/>
              <a:gd name="connsiteY1" fmla="*/ 624709 h 2090130"/>
              <a:gd name="connsiteX2" fmla="*/ 2118595 w 8124165"/>
              <a:gd name="connsiteY2" fmla="*/ 2088185 h 2090130"/>
              <a:gd name="connsiteX3" fmla="*/ 8124165 w 8124165"/>
              <a:gd name="connsiteY3" fmla="*/ 2090130 h 2090130"/>
              <a:gd name="connsiteX4" fmla="*/ 7491830 w 8124165"/>
              <a:gd name="connsiteY4" fmla="*/ 384488 h 2090130"/>
              <a:gd name="connsiteX5" fmla="*/ 0 w 8124165"/>
              <a:gd name="connsiteY5" fmla="*/ 4200 h 2090130"/>
              <a:gd name="connsiteX0" fmla="*/ 0 w 8120995"/>
              <a:gd name="connsiteY0" fmla="*/ 4166 h 2096411"/>
              <a:gd name="connsiteX1" fmla="*/ 1930 w 8120995"/>
              <a:gd name="connsiteY1" fmla="*/ 630990 h 2096411"/>
              <a:gd name="connsiteX2" fmla="*/ 2115425 w 8120995"/>
              <a:gd name="connsiteY2" fmla="*/ 2094466 h 2096411"/>
              <a:gd name="connsiteX3" fmla="*/ 8120995 w 8120995"/>
              <a:gd name="connsiteY3" fmla="*/ 2096411 h 2096411"/>
              <a:gd name="connsiteX4" fmla="*/ 7488660 w 8120995"/>
              <a:gd name="connsiteY4" fmla="*/ 390769 h 2096411"/>
              <a:gd name="connsiteX5" fmla="*/ 0 w 8120995"/>
              <a:gd name="connsiteY5" fmla="*/ 4166 h 2096411"/>
              <a:gd name="connsiteX0" fmla="*/ 0 w 8122580"/>
              <a:gd name="connsiteY0" fmla="*/ 4029 h 2123113"/>
              <a:gd name="connsiteX1" fmla="*/ 3515 w 8122580"/>
              <a:gd name="connsiteY1" fmla="*/ 657692 h 2123113"/>
              <a:gd name="connsiteX2" fmla="*/ 2117010 w 8122580"/>
              <a:gd name="connsiteY2" fmla="*/ 2121168 h 2123113"/>
              <a:gd name="connsiteX3" fmla="*/ 8122580 w 8122580"/>
              <a:gd name="connsiteY3" fmla="*/ 2123113 h 2123113"/>
              <a:gd name="connsiteX4" fmla="*/ 7490245 w 8122580"/>
              <a:gd name="connsiteY4" fmla="*/ 417471 h 2123113"/>
              <a:gd name="connsiteX5" fmla="*/ 0 w 8122580"/>
              <a:gd name="connsiteY5" fmla="*/ 4029 h 2123113"/>
              <a:gd name="connsiteX0" fmla="*/ 0 w 8122580"/>
              <a:gd name="connsiteY0" fmla="*/ 4029 h 2123113"/>
              <a:gd name="connsiteX1" fmla="*/ 3515 w 8122580"/>
              <a:gd name="connsiteY1" fmla="*/ 657692 h 2123113"/>
              <a:gd name="connsiteX2" fmla="*/ 2117010 w 8122580"/>
              <a:gd name="connsiteY2" fmla="*/ 2121168 h 2123113"/>
              <a:gd name="connsiteX3" fmla="*/ 8122580 w 8122580"/>
              <a:gd name="connsiteY3" fmla="*/ 2123113 h 2123113"/>
              <a:gd name="connsiteX4" fmla="*/ 7490245 w 8122580"/>
              <a:gd name="connsiteY4" fmla="*/ 417471 h 2123113"/>
              <a:gd name="connsiteX5" fmla="*/ 0 w 8122580"/>
              <a:gd name="connsiteY5" fmla="*/ 4029 h 2123113"/>
              <a:gd name="connsiteX0" fmla="*/ 340 w 8122920"/>
              <a:gd name="connsiteY0" fmla="*/ 4029 h 2123113"/>
              <a:gd name="connsiteX1" fmla="*/ 686 w 8122920"/>
              <a:gd name="connsiteY1" fmla="*/ 656114 h 2123113"/>
              <a:gd name="connsiteX2" fmla="*/ 2117350 w 8122920"/>
              <a:gd name="connsiteY2" fmla="*/ 2121168 h 2123113"/>
              <a:gd name="connsiteX3" fmla="*/ 8122920 w 8122920"/>
              <a:gd name="connsiteY3" fmla="*/ 2123113 h 2123113"/>
              <a:gd name="connsiteX4" fmla="*/ 7490585 w 8122920"/>
              <a:gd name="connsiteY4" fmla="*/ 417471 h 2123113"/>
              <a:gd name="connsiteX5" fmla="*/ 340 w 8122920"/>
              <a:gd name="connsiteY5" fmla="*/ 4029 h 2123113"/>
              <a:gd name="connsiteX0" fmla="*/ 340 w 8122920"/>
              <a:gd name="connsiteY0" fmla="*/ 4029 h 2123113"/>
              <a:gd name="connsiteX1" fmla="*/ 686 w 8122920"/>
              <a:gd name="connsiteY1" fmla="*/ 656114 h 2123113"/>
              <a:gd name="connsiteX2" fmla="*/ 2117350 w 8122920"/>
              <a:gd name="connsiteY2" fmla="*/ 2121168 h 2123113"/>
              <a:gd name="connsiteX3" fmla="*/ 8122920 w 8122920"/>
              <a:gd name="connsiteY3" fmla="*/ 2123113 h 2123113"/>
              <a:gd name="connsiteX4" fmla="*/ 7490585 w 8122920"/>
              <a:gd name="connsiteY4" fmla="*/ 417471 h 2123113"/>
              <a:gd name="connsiteX5" fmla="*/ 340 w 8122920"/>
              <a:gd name="connsiteY5" fmla="*/ 4029 h 2123113"/>
              <a:gd name="connsiteX0" fmla="*/ 0 w 8124165"/>
              <a:gd name="connsiteY0" fmla="*/ 4029 h 2123113"/>
              <a:gd name="connsiteX1" fmla="*/ 1931 w 8124165"/>
              <a:gd name="connsiteY1" fmla="*/ 656114 h 2123113"/>
              <a:gd name="connsiteX2" fmla="*/ 2118595 w 8124165"/>
              <a:gd name="connsiteY2" fmla="*/ 2121168 h 2123113"/>
              <a:gd name="connsiteX3" fmla="*/ 8124165 w 8124165"/>
              <a:gd name="connsiteY3" fmla="*/ 2123113 h 2123113"/>
              <a:gd name="connsiteX4" fmla="*/ 7491830 w 8124165"/>
              <a:gd name="connsiteY4" fmla="*/ 417471 h 2123113"/>
              <a:gd name="connsiteX5" fmla="*/ 0 w 8124165"/>
              <a:gd name="connsiteY5" fmla="*/ 4029 h 2123113"/>
              <a:gd name="connsiteX0" fmla="*/ 0 w 8124165"/>
              <a:gd name="connsiteY0" fmla="*/ 4029 h 2124410"/>
              <a:gd name="connsiteX1" fmla="*/ 1931 w 8124165"/>
              <a:gd name="connsiteY1" fmla="*/ 656114 h 2124410"/>
              <a:gd name="connsiteX2" fmla="*/ 2116968 w 8124165"/>
              <a:gd name="connsiteY2" fmla="*/ 2124410 h 2124410"/>
              <a:gd name="connsiteX3" fmla="*/ 8124165 w 8124165"/>
              <a:gd name="connsiteY3" fmla="*/ 2123113 h 2124410"/>
              <a:gd name="connsiteX4" fmla="*/ 7491830 w 8124165"/>
              <a:gd name="connsiteY4" fmla="*/ 417471 h 2124410"/>
              <a:gd name="connsiteX5" fmla="*/ 0 w 8124165"/>
              <a:gd name="connsiteY5" fmla="*/ 4029 h 2124410"/>
              <a:gd name="connsiteX0" fmla="*/ 0 w 8124165"/>
              <a:gd name="connsiteY0" fmla="*/ 4029 h 2124410"/>
              <a:gd name="connsiteX1" fmla="*/ 1931 w 8124165"/>
              <a:gd name="connsiteY1" fmla="*/ 656114 h 2124410"/>
              <a:gd name="connsiteX2" fmla="*/ 2116968 w 8124165"/>
              <a:gd name="connsiteY2" fmla="*/ 2124410 h 2124410"/>
              <a:gd name="connsiteX3" fmla="*/ 8124165 w 8124165"/>
              <a:gd name="connsiteY3" fmla="*/ 2123113 h 2124410"/>
              <a:gd name="connsiteX4" fmla="*/ 7491830 w 8124165"/>
              <a:gd name="connsiteY4" fmla="*/ 417471 h 2124410"/>
              <a:gd name="connsiteX5" fmla="*/ 0 w 8124165"/>
              <a:gd name="connsiteY5" fmla="*/ 4029 h 2124410"/>
              <a:gd name="connsiteX0" fmla="*/ 0 w 8124165"/>
              <a:gd name="connsiteY0" fmla="*/ 4029 h 2124410"/>
              <a:gd name="connsiteX1" fmla="*/ 1931 w 8124165"/>
              <a:gd name="connsiteY1" fmla="*/ 656114 h 2124410"/>
              <a:gd name="connsiteX2" fmla="*/ 2116968 w 8124165"/>
              <a:gd name="connsiteY2" fmla="*/ 2124410 h 2124410"/>
              <a:gd name="connsiteX3" fmla="*/ 8124165 w 8124165"/>
              <a:gd name="connsiteY3" fmla="*/ 2123113 h 2124410"/>
              <a:gd name="connsiteX4" fmla="*/ 7491830 w 8124165"/>
              <a:gd name="connsiteY4" fmla="*/ 417471 h 2124410"/>
              <a:gd name="connsiteX5" fmla="*/ 0 w 8124165"/>
              <a:gd name="connsiteY5" fmla="*/ 4029 h 2124410"/>
              <a:gd name="connsiteX0" fmla="*/ 0 w 8124165"/>
              <a:gd name="connsiteY0" fmla="*/ 4029 h 2124410"/>
              <a:gd name="connsiteX1" fmla="*/ 1931 w 8124165"/>
              <a:gd name="connsiteY1" fmla="*/ 656114 h 2124410"/>
              <a:gd name="connsiteX2" fmla="*/ 2116968 w 8124165"/>
              <a:gd name="connsiteY2" fmla="*/ 2124410 h 2124410"/>
              <a:gd name="connsiteX3" fmla="*/ 8124165 w 8124165"/>
              <a:gd name="connsiteY3" fmla="*/ 2123113 h 2124410"/>
              <a:gd name="connsiteX4" fmla="*/ 7491830 w 8124165"/>
              <a:gd name="connsiteY4" fmla="*/ 417471 h 2124410"/>
              <a:gd name="connsiteX5" fmla="*/ 0 w 8124165"/>
              <a:gd name="connsiteY5" fmla="*/ 4029 h 2124410"/>
              <a:gd name="connsiteX0" fmla="*/ 9408 w 8122482"/>
              <a:gd name="connsiteY0" fmla="*/ 4693 h 2009824"/>
              <a:gd name="connsiteX1" fmla="*/ 248 w 8122482"/>
              <a:gd name="connsiteY1" fmla="*/ 541528 h 2009824"/>
              <a:gd name="connsiteX2" fmla="*/ 2115285 w 8122482"/>
              <a:gd name="connsiteY2" fmla="*/ 2009824 h 2009824"/>
              <a:gd name="connsiteX3" fmla="*/ 8122482 w 8122482"/>
              <a:gd name="connsiteY3" fmla="*/ 2008527 h 2009824"/>
              <a:gd name="connsiteX4" fmla="*/ 7490147 w 8122482"/>
              <a:gd name="connsiteY4" fmla="*/ 302885 h 2009824"/>
              <a:gd name="connsiteX5" fmla="*/ 9408 w 8122482"/>
              <a:gd name="connsiteY5" fmla="*/ 4693 h 2009824"/>
              <a:gd name="connsiteX0" fmla="*/ 0 w 8128919"/>
              <a:gd name="connsiteY0" fmla="*/ 4133 h 2103991"/>
              <a:gd name="connsiteX1" fmla="*/ 6685 w 8128919"/>
              <a:gd name="connsiteY1" fmla="*/ 635695 h 2103991"/>
              <a:gd name="connsiteX2" fmla="*/ 2121722 w 8128919"/>
              <a:gd name="connsiteY2" fmla="*/ 2103991 h 2103991"/>
              <a:gd name="connsiteX3" fmla="*/ 8128919 w 8128919"/>
              <a:gd name="connsiteY3" fmla="*/ 2102694 h 2103991"/>
              <a:gd name="connsiteX4" fmla="*/ 7496584 w 8128919"/>
              <a:gd name="connsiteY4" fmla="*/ 397052 h 2103991"/>
              <a:gd name="connsiteX5" fmla="*/ 0 w 8128919"/>
              <a:gd name="connsiteY5" fmla="*/ 4133 h 2103991"/>
              <a:gd name="connsiteX0" fmla="*/ 0 w 8128919"/>
              <a:gd name="connsiteY0" fmla="*/ 4133 h 2103991"/>
              <a:gd name="connsiteX1" fmla="*/ 6685 w 8128919"/>
              <a:gd name="connsiteY1" fmla="*/ 635695 h 2103991"/>
              <a:gd name="connsiteX2" fmla="*/ 2121722 w 8128919"/>
              <a:gd name="connsiteY2" fmla="*/ 2103991 h 2103991"/>
              <a:gd name="connsiteX3" fmla="*/ 8128919 w 8128919"/>
              <a:gd name="connsiteY3" fmla="*/ 2102694 h 2103991"/>
              <a:gd name="connsiteX4" fmla="*/ 7496584 w 8128919"/>
              <a:gd name="connsiteY4" fmla="*/ 397052 h 2103991"/>
              <a:gd name="connsiteX5" fmla="*/ 0 w 8128919"/>
              <a:gd name="connsiteY5" fmla="*/ 4133 h 2103991"/>
              <a:gd name="connsiteX0" fmla="*/ 0 w 8128919"/>
              <a:gd name="connsiteY0" fmla="*/ 4133 h 2103991"/>
              <a:gd name="connsiteX1" fmla="*/ 6685 w 8128919"/>
              <a:gd name="connsiteY1" fmla="*/ 635695 h 2103991"/>
              <a:gd name="connsiteX2" fmla="*/ 2121722 w 8128919"/>
              <a:gd name="connsiteY2" fmla="*/ 2103991 h 2103991"/>
              <a:gd name="connsiteX3" fmla="*/ 8128919 w 8128919"/>
              <a:gd name="connsiteY3" fmla="*/ 2102694 h 2103991"/>
              <a:gd name="connsiteX4" fmla="*/ 7496584 w 8128919"/>
              <a:gd name="connsiteY4" fmla="*/ 397052 h 2103991"/>
              <a:gd name="connsiteX5" fmla="*/ 0 w 8128919"/>
              <a:gd name="connsiteY5" fmla="*/ 4133 h 2103991"/>
              <a:gd name="connsiteX0" fmla="*/ 14076 w 8122397"/>
              <a:gd name="connsiteY0" fmla="*/ 4109 h 2108703"/>
              <a:gd name="connsiteX1" fmla="*/ 163 w 8122397"/>
              <a:gd name="connsiteY1" fmla="*/ 640407 h 2108703"/>
              <a:gd name="connsiteX2" fmla="*/ 2115200 w 8122397"/>
              <a:gd name="connsiteY2" fmla="*/ 2108703 h 2108703"/>
              <a:gd name="connsiteX3" fmla="*/ 8122397 w 8122397"/>
              <a:gd name="connsiteY3" fmla="*/ 2107406 h 2108703"/>
              <a:gd name="connsiteX4" fmla="*/ 7490062 w 8122397"/>
              <a:gd name="connsiteY4" fmla="*/ 401764 h 2108703"/>
              <a:gd name="connsiteX5" fmla="*/ 14076 w 8122397"/>
              <a:gd name="connsiteY5" fmla="*/ 4109 h 2108703"/>
              <a:gd name="connsiteX0" fmla="*/ 21931 w 8130252"/>
              <a:gd name="connsiteY0" fmla="*/ 4109 h 2108703"/>
              <a:gd name="connsiteX1" fmla="*/ 8018 w 8130252"/>
              <a:gd name="connsiteY1" fmla="*/ 640407 h 2108703"/>
              <a:gd name="connsiteX2" fmla="*/ 2123055 w 8130252"/>
              <a:gd name="connsiteY2" fmla="*/ 2108703 h 2108703"/>
              <a:gd name="connsiteX3" fmla="*/ 8130252 w 8130252"/>
              <a:gd name="connsiteY3" fmla="*/ 2107406 h 2108703"/>
              <a:gd name="connsiteX4" fmla="*/ 7497917 w 8130252"/>
              <a:gd name="connsiteY4" fmla="*/ 401764 h 2108703"/>
              <a:gd name="connsiteX5" fmla="*/ 21931 w 8130252"/>
              <a:gd name="connsiteY5" fmla="*/ 4109 h 2108703"/>
              <a:gd name="connsiteX0" fmla="*/ 13872 w 8150714"/>
              <a:gd name="connsiteY0" fmla="*/ 4006 h 2129124"/>
              <a:gd name="connsiteX1" fmla="*/ 28480 w 8150714"/>
              <a:gd name="connsiteY1" fmla="*/ 660828 h 2129124"/>
              <a:gd name="connsiteX2" fmla="*/ 2143517 w 8150714"/>
              <a:gd name="connsiteY2" fmla="*/ 2129124 h 2129124"/>
              <a:gd name="connsiteX3" fmla="*/ 8150714 w 8150714"/>
              <a:gd name="connsiteY3" fmla="*/ 2127827 h 2129124"/>
              <a:gd name="connsiteX4" fmla="*/ 7518379 w 8150714"/>
              <a:gd name="connsiteY4" fmla="*/ 422185 h 2129124"/>
              <a:gd name="connsiteX5" fmla="*/ 13872 w 8150714"/>
              <a:gd name="connsiteY5" fmla="*/ 4006 h 2129124"/>
              <a:gd name="connsiteX0" fmla="*/ 0 w 8136842"/>
              <a:gd name="connsiteY0" fmla="*/ 4006 h 2129124"/>
              <a:gd name="connsiteX1" fmla="*/ 14608 w 8136842"/>
              <a:gd name="connsiteY1" fmla="*/ 660828 h 2129124"/>
              <a:gd name="connsiteX2" fmla="*/ 2129645 w 8136842"/>
              <a:gd name="connsiteY2" fmla="*/ 2129124 h 2129124"/>
              <a:gd name="connsiteX3" fmla="*/ 8136842 w 8136842"/>
              <a:gd name="connsiteY3" fmla="*/ 2127827 h 2129124"/>
              <a:gd name="connsiteX4" fmla="*/ 7504507 w 8136842"/>
              <a:gd name="connsiteY4" fmla="*/ 422185 h 2129124"/>
              <a:gd name="connsiteX5" fmla="*/ 0 w 8136842"/>
              <a:gd name="connsiteY5" fmla="*/ 4006 h 2129124"/>
              <a:gd name="connsiteX0" fmla="*/ 0 w 8125750"/>
              <a:gd name="connsiteY0" fmla="*/ 4006 h 2129124"/>
              <a:gd name="connsiteX1" fmla="*/ 3516 w 8125750"/>
              <a:gd name="connsiteY1" fmla="*/ 660828 h 2129124"/>
              <a:gd name="connsiteX2" fmla="*/ 2118553 w 8125750"/>
              <a:gd name="connsiteY2" fmla="*/ 2129124 h 2129124"/>
              <a:gd name="connsiteX3" fmla="*/ 8125750 w 8125750"/>
              <a:gd name="connsiteY3" fmla="*/ 2127827 h 2129124"/>
              <a:gd name="connsiteX4" fmla="*/ 7493415 w 8125750"/>
              <a:gd name="connsiteY4" fmla="*/ 422185 h 2129124"/>
              <a:gd name="connsiteX5" fmla="*/ 0 w 8125750"/>
              <a:gd name="connsiteY5" fmla="*/ 4006 h 2129124"/>
              <a:gd name="connsiteX0" fmla="*/ 0 w 8135257"/>
              <a:gd name="connsiteY0" fmla="*/ 3968 h 2136981"/>
              <a:gd name="connsiteX1" fmla="*/ 13023 w 8135257"/>
              <a:gd name="connsiteY1" fmla="*/ 668685 h 2136981"/>
              <a:gd name="connsiteX2" fmla="*/ 2128060 w 8135257"/>
              <a:gd name="connsiteY2" fmla="*/ 2136981 h 2136981"/>
              <a:gd name="connsiteX3" fmla="*/ 8135257 w 8135257"/>
              <a:gd name="connsiteY3" fmla="*/ 2135684 h 2136981"/>
              <a:gd name="connsiteX4" fmla="*/ 7502922 w 8135257"/>
              <a:gd name="connsiteY4" fmla="*/ 430042 h 2136981"/>
              <a:gd name="connsiteX5" fmla="*/ 0 w 8135257"/>
              <a:gd name="connsiteY5" fmla="*/ 3968 h 2136981"/>
              <a:gd name="connsiteX0" fmla="*/ 0 w 8128919"/>
              <a:gd name="connsiteY0" fmla="*/ 4038 h 2122841"/>
              <a:gd name="connsiteX1" fmla="*/ 6685 w 8128919"/>
              <a:gd name="connsiteY1" fmla="*/ 654545 h 2122841"/>
              <a:gd name="connsiteX2" fmla="*/ 2121722 w 8128919"/>
              <a:gd name="connsiteY2" fmla="*/ 2122841 h 2122841"/>
              <a:gd name="connsiteX3" fmla="*/ 8128919 w 8128919"/>
              <a:gd name="connsiteY3" fmla="*/ 2121544 h 2122841"/>
              <a:gd name="connsiteX4" fmla="*/ 7496584 w 8128919"/>
              <a:gd name="connsiteY4" fmla="*/ 415902 h 2122841"/>
              <a:gd name="connsiteX5" fmla="*/ 0 w 8128919"/>
              <a:gd name="connsiteY5" fmla="*/ 4038 h 2122841"/>
              <a:gd name="connsiteX0" fmla="*/ 0 w 8128919"/>
              <a:gd name="connsiteY0" fmla="*/ 4038 h 2122841"/>
              <a:gd name="connsiteX1" fmla="*/ 93831 w 8128919"/>
              <a:gd name="connsiteY1" fmla="*/ 730327 h 2122841"/>
              <a:gd name="connsiteX2" fmla="*/ 2121722 w 8128919"/>
              <a:gd name="connsiteY2" fmla="*/ 2122841 h 2122841"/>
              <a:gd name="connsiteX3" fmla="*/ 8128919 w 8128919"/>
              <a:gd name="connsiteY3" fmla="*/ 2121544 h 2122841"/>
              <a:gd name="connsiteX4" fmla="*/ 7496584 w 8128919"/>
              <a:gd name="connsiteY4" fmla="*/ 415902 h 2122841"/>
              <a:gd name="connsiteX5" fmla="*/ 0 w 8128919"/>
              <a:gd name="connsiteY5" fmla="*/ 4038 h 2122841"/>
              <a:gd name="connsiteX0" fmla="*/ 0 w 8128919"/>
              <a:gd name="connsiteY0" fmla="*/ 4314 h 2071017"/>
              <a:gd name="connsiteX1" fmla="*/ 93831 w 8128919"/>
              <a:gd name="connsiteY1" fmla="*/ 678503 h 2071017"/>
              <a:gd name="connsiteX2" fmla="*/ 2121722 w 8128919"/>
              <a:gd name="connsiteY2" fmla="*/ 2071017 h 2071017"/>
              <a:gd name="connsiteX3" fmla="*/ 8128919 w 8128919"/>
              <a:gd name="connsiteY3" fmla="*/ 2069720 h 2071017"/>
              <a:gd name="connsiteX4" fmla="*/ 7496584 w 8128919"/>
              <a:gd name="connsiteY4" fmla="*/ 364078 h 2071017"/>
              <a:gd name="connsiteX5" fmla="*/ 0 w 8128919"/>
              <a:gd name="connsiteY5" fmla="*/ 4314 h 2071017"/>
              <a:gd name="connsiteX0" fmla="*/ 0 w 8117827"/>
              <a:gd name="connsiteY0" fmla="*/ 4150 h 2100850"/>
              <a:gd name="connsiteX1" fmla="*/ 82739 w 8117827"/>
              <a:gd name="connsiteY1" fmla="*/ 708336 h 2100850"/>
              <a:gd name="connsiteX2" fmla="*/ 2110630 w 8117827"/>
              <a:gd name="connsiteY2" fmla="*/ 2100850 h 2100850"/>
              <a:gd name="connsiteX3" fmla="*/ 8117827 w 8117827"/>
              <a:gd name="connsiteY3" fmla="*/ 2099553 h 2100850"/>
              <a:gd name="connsiteX4" fmla="*/ 7485492 w 8117827"/>
              <a:gd name="connsiteY4" fmla="*/ 393911 h 2100850"/>
              <a:gd name="connsiteX5" fmla="*/ 0 w 8117827"/>
              <a:gd name="connsiteY5" fmla="*/ 4150 h 2100850"/>
              <a:gd name="connsiteX0" fmla="*/ 0 w 8125750"/>
              <a:gd name="connsiteY0" fmla="*/ 4133 h 2103990"/>
              <a:gd name="connsiteX1" fmla="*/ 90662 w 8125750"/>
              <a:gd name="connsiteY1" fmla="*/ 711476 h 2103990"/>
              <a:gd name="connsiteX2" fmla="*/ 2118553 w 8125750"/>
              <a:gd name="connsiteY2" fmla="*/ 2103990 h 2103990"/>
              <a:gd name="connsiteX3" fmla="*/ 8125750 w 8125750"/>
              <a:gd name="connsiteY3" fmla="*/ 2102693 h 2103990"/>
              <a:gd name="connsiteX4" fmla="*/ 7493415 w 8125750"/>
              <a:gd name="connsiteY4" fmla="*/ 397051 h 2103990"/>
              <a:gd name="connsiteX5" fmla="*/ 0 w 8125750"/>
              <a:gd name="connsiteY5" fmla="*/ 4133 h 2103990"/>
              <a:gd name="connsiteX0" fmla="*/ 0 w 8125750"/>
              <a:gd name="connsiteY0" fmla="*/ 4133 h 2103990"/>
              <a:gd name="connsiteX1" fmla="*/ 1932 w 8125750"/>
              <a:gd name="connsiteY1" fmla="*/ 629379 h 2103990"/>
              <a:gd name="connsiteX2" fmla="*/ 2118553 w 8125750"/>
              <a:gd name="connsiteY2" fmla="*/ 2103990 h 2103990"/>
              <a:gd name="connsiteX3" fmla="*/ 8125750 w 8125750"/>
              <a:gd name="connsiteY3" fmla="*/ 2102693 h 2103990"/>
              <a:gd name="connsiteX4" fmla="*/ 7493415 w 8125750"/>
              <a:gd name="connsiteY4" fmla="*/ 397051 h 2103990"/>
              <a:gd name="connsiteX5" fmla="*/ 0 w 8125750"/>
              <a:gd name="connsiteY5" fmla="*/ 4133 h 2103990"/>
              <a:gd name="connsiteX0" fmla="*/ 0 w 8125750"/>
              <a:gd name="connsiteY0" fmla="*/ 4133 h 2103990"/>
              <a:gd name="connsiteX1" fmla="*/ 1932 w 8125750"/>
              <a:gd name="connsiteY1" fmla="*/ 629379 h 2103990"/>
              <a:gd name="connsiteX2" fmla="*/ 2118553 w 8125750"/>
              <a:gd name="connsiteY2" fmla="*/ 2103990 h 2103990"/>
              <a:gd name="connsiteX3" fmla="*/ 8125750 w 8125750"/>
              <a:gd name="connsiteY3" fmla="*/ 2102693 h 2103990"/>
              <a:gd name="connsiteX4" fmla="*/ 7493415 w 8125750"/>
              <a:gd name="connsiteY4" fmla="*/ 397051 h 2103990"/>
              <a:gd name="connsiteX5" fmla="*/ 0 w 8125750"/>
              <a:gd name="connsiteY5" fmla="*/ 4133 h 2103990"/>
              <a:gd name="connsiteX0" fmla="*/ 0 w 8125750"/>
              <a:gd name="connsiteY0" fmla="*/ 4133 h 2103990"/>
              <a:gd name="connsiteX1" fmla="*/ 3517 w 8125750"/>
              <a:gd name="connsiteY1" fmla="*/ 629379 h 2103990"/>
              <a:gd name="connsiteX2" fmla="*/ 2118553 w 8125750"/>
              <a:gd name="connsiteY2" fmla="*/ 2103990 h 2103990"/>
              <a:gd name="connsiteX3" fmla="*/ 8125750 w 8125750"/>
              <a:gd name="connsiteY3" fmla="*/ 2102693 h 2103990"/>
              <a:gd name="connsiteX4" fmla="*/ 7493415 w 8125750"/>
              <a:gd name="connsiteY4" fmla="*/ 397051 h 2103990"/>
              <a:gd name="connsiteX5" fmla="*/ 0 w 8125750"/>
              <a:gd name="connsiteY5" fmla="*/ 4133 h 2103990"/>
              <a:gd name="connsiteX0" fmla="*/ 0 w 8125750"/>
              <a:gd name="connsiteY0" fmla="*/ 4133 h 2103990"/>
              <a:gd name="connsiteX1" fmla="*/ 3517 w 8125750"/>
              <a:gd name="connsiteY1" fmla="*/ 629379 h 2103990"/>
              <a:gd name="connsiteX2" fmla="*/ 2118553 w 8125750"/>
              <a:gd name="connsiteY2" fmla="*/ 2103990 h 2103990"/>
              <a:gd name="connsiteX3" fmla="*/ 8125750 w 8125750"/>
              <a:gd name="connsiteY3" fmla="*/ 2102693 h 2103990"/>
              <a:gd name="connsiteX4" fmla="*/ 7493415 w 8125750"/>
              <a:gd name="connsiteY4" fmla="*/ 397051 h 2103990"/>
              <a:gd name="connsiteX5" fmla="*/ 0 w 8125750"/>
              <a:gd name="connsiteY5" fmla="*/ 4133 h 2103990"/>
              <a:gd name="connsiteX0" fmla="*/ 0 w 8125750"/>
              <a:gd name="connsiteY0" fmla="*/ 4133 h 2103990"/>
              <a:gd name="connsiteX1" fmla="*/ 1932 w 8125750"/>
              <a:gd name="connsiteY1" fmla="*/ 630959 h 2103990"/>
              <a:gd name="connsiteX2" fmla="*/ 2118553 w 8125750"/>
              <a:gd name="connsiteY2" fmla="*/ 2103990 h 2103990"/>
              <a:gd name="connsiteX3" fmla="*/ 8125750 w 8125750"/>
              <a:gd name="connsiteY3" fmla="*/ 2102693 h 2103990"/>
              <a:gd name="connsiteX4" fmla="*/ 7493415 w 8125750"/>
              <a:gd name="connsiteY4" fmla="*/ 397051 h 2103990"/>
              <a:gd name="connsiteX5" fmla="*/ 0 w 8125750"/>
              <a:gd name="connsiteY5" fmla="*/ 4133 h 2103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25750" h="2103990">
                <a:moveTo>
                  <a:pt x="0" y="4133"/>
                </a:moveTo>
                <a:cubicBezTo>
                  <a:pt x="3814" y="918262"/>
                  <a:pt x="-1881" y="-115820"/>
                  <a:pt x="1932" y="630959"/>
                </a:cubicBezTo>
                <a:lnTo>
                  <a:pt x="2118553" y="2103990"/>
                </a:lnTo>
                <a:lnTo>
                  <a:pt x="8125750" y="2102693"/>
                </a:lnTo>
                <a:cubicBezTo>
                  <a:pt x="7867234" y="1548137"/>
                  <a:pt x="7701384" y="993579"/>
                  <a:pt x="7493415" y="397051"/>
                </a:cubicBezTo>
                <a:cubicBezTo>
                  <a:pt x="4747839" y="697774"/>
                  <a:pt x="3747500" y="-62275"/>
                  <a:pt x="0" y="4133"/>
                </a:cubicBezTo>
                <a:close/>
              </a:path>
            </a:pathLst>
          </a:custGeom>
          <a:solidFill>
            <a:srgbClr val="005794"/>
          </a:solidFill>
          <a:ln w="12700" cap="flat">
            <a:noFill/>
            <a:prstDash val="solid"/>
            <a:miter/>
          </a:ln>
        </p:spPr>
        <p:txBody>
          <a:bodyPr rtlCol="0" anchor="ctr"/>
          <a:lstStyle/>
          <a:p>
            <a:endParaRPr lang="en-GB" sz="2400"/>
          </a:p>
        </p:txBody>
      </p:sp>
      <p:sp>
        <p:nvSpPr>
          <p:cNvPr id="56" name="Freeform: Shape 55">
            <a:extLst>
              <a:ext uri="{FF2B5EF4-FFF2-40B4-BE49-F238E27FC236}">
                <a16:creationId xmlns:a16="http://schemas.microsoft.com/office/drawing/2014/main" id="{ECD07C4C-AE96-4EA5-B50B-3B0AE3AEE487}"/>
              </a:ext>
            </a:extLst>
          </p:cNvPr>
          <p:cNvSpPr/>
          <p:nvPr/>
        </p:nvSpPr>
        <p:spPr>
          <a:xfrm>
            <a:off x="-1893" y="1"/>
            <a:ext cx="10010021" cy="4810127"/>
          </a:xfrm>
          <a:custGeom>
            <a:avLst/>
            <a:gdLst>
              <a:gd name="connsiteX0" fmla="*/ 7423212 w 7416800"/>
              <a:gd name="connsiteY0" fmla="*/ 3165412 h 3340100"/>
              <a:gd name="connsiteX1" fmla="*/ 7423732 w 7416800"/>
              <a:gd name="connsiteY1" fmla="*/ 3165361 h 3340100"/>
              <a:gd name="connsiteX2" fmla="*/ 5575425 w 7416800"/>
              <a:gd name="connsiteY2" fmla="*/ 0 h 3340100"/>
              <a:gd name="connsiteX3" fmla="*/ 0 w 7416800"/>
              <a:gd name="connsiteY3" fmla="*/ 0 h 3340100"/>
              <a:gd name="connsiteX4" fmla="*/ 0 w 7416800"/>
              <a:gd name="connsiteY4" fmla="*/ 2805113 h 3340100"/>
              <a:gd name="connsiteX5" fmla="*/ 7423212 w 7416800"/>
              <a:gd name="connsiteY5" fmla="*/ 3165412 h 3340100"/>
              <a:gd name="connsiteX0" fmla="*/ 7480044 w 7480044"/>
              <a:gd name="connsiteY0" fmla="*/ 3401359 h 3525322"/>
              <a:gd name="connsiteX1" fmla="*/ 7423732 w 7480044"/>
              <a:gd name="connsiteY1" fmla="*/ 3165361 h 3525322"/>
              <a:gd name="connsiteX2" fmla="*/ 5575425 w 7480044"/>
              <a:gd name="connsiteY2" fmla="*/ 0 h 3525322"/>
              <a:gd name="connsiteX3" fmla="*/ 0 w 7480044"/>
              <a:gd name="connsiteY3" fmla="*/ 0 h 3525322"/>
              <a:gd name="connsiteX4" fmla="*/ 0 w 7480044"/>
              <a:gd name="connsiteY4" fmla="*/ 2805113 h 3525322"/>
              <a:gd name="connsiteX5" fmla="*/ 7480044 w 7480044"/>
              <a:gd name="connsiteY5" fmla="*/ 3401359 h 3525322"/>
              <a:gd name="connsiteX0" fmla="*/ 7486730 w 7486730"/>
              <a:gd name="connsiteY0" fmla="*/ 3408005 h 3530710"/>
              <a:gd name="connsiteX1" fmla="*/ 7423732 w 7486730"/>
              <a:gd name="connsiteY1" fmla="*/ 3165361 h 3530710"/>
              <a:gd name="connsiteX2" fmla="*/ 5575425 w 7486730"/>
              <a:gd name="connsiteY2" fmla="*/ 0 h 3530710"/>
              <a:gd name="connsiteX3" fmla="*/ 0 w 7486730"/>
              <a:gd name="connsiteY3" fmla="*/ 0 h 3530710"/>
              <a:gd name="connsiteX4" fmla="*/ 0 w 7486730"/>
              <a:gd name="connsiteY4" fmla="*/ 2805113 h 3530710"/>
              <a:gd name="connsiteX5" fmla="*/ 7486730 w 7486730"/>
              <a:gd name="connsiteY5" fmla="*/ 3408005 h 3530710"/>
              <a:gd name="connsiteX0" fmla="*/ 7490074 w 7490074"/>
              <a:gd name="connsiteY0" fmla="*/ 3408005 h 3584469"/>
              <a:gd name="connsiteX1" fmla="*/ 7427076 w 7490074"/>
              <a:gd name="connsiteY1" fmla="*/ 3165361 h 3584469"/>
              <a:gd name="connsiteX2" fmla="*/ 5578769 w 7490074"/>
              <a:gd name="connsiteY2" fmla="*/ 0 h 3584469"/>
              <a:gd name="connsiteX3" fmla="*/ 3344 w 7490074"/>
              <a:gd name="connsiteY3" fmla="*/ 0 h 3584469"/>
              <a:gd name="connsiteX4" fmla="*/ 0 w 7490074"/>
              <a:gd name="connsiteY4" fmla="*/ 3021120 h 3584469"/>
              <a:gd name="connsiteX5" fmla="*/ 7490074 w 7490074"/>
              <a:gd name="connsiteY5" fmla="*/ 3408005 h 3584469"/>
              <a:gd name="connsiteX0" fmla="*/ 7486746 w 7486746"/>
              <a:gd name="connsiteY0" fmla="*/ 3408005 h 3578542"/>
              <a:gd name="connsiteX1" fmla="*/ 7423748 w 7486746"/>
              <a:gd name="connsiteY1" fmla="*/ 3165361 h 3578542"/>
              <a:gd name="connsiteX2" fmla="*/ 5575441 w 7486746"/>
              <a:gd name="connsiteY2" fmla="*/ 0 h 3578542"/>
              <a:gd name="connsiteX3" fmla="*/ 16 w 7486746"/>
              <a:gd name="connsiteY3" fmla="*/ 0 h 3578542"/>
              <a:gd name="connsiteX4" fmla="*/ 58466 w 7486746"/>
              <a:gd name="connsiteY4" fmla="*/ 3002219 h 3578542"/>
              <a:gd name="connsiteX5" fmla="*/ 7486746 w 7486746"/>
              <a:gd name="connsiteY5" fmla="*/ 3408005 h 3578542"/>
              <a:gd name="connsiteX0" fmla="*/ 7486736 w 7486736"/>
              <a:gd name="connsiteY0" fmla="*/ 3408005 h 3533156"/>
              <a:gd name="connsiteX1" fmla="*/ 7423738 w 7486736"/>
              <a:gd name="connsiteY1" fmla="*/ 3165361 h 3533156"/>
              <a:gd name="connsiteX2" fmla="*/ 5575431 w 7486736"/>
              <a:gd name="connsiteY2" fmla="*/ 0 h 3533156"/>
              <a:gd name="connsiteX3" fmla="*/ 6 w 7486736"/>
              <a:gd name="connsiteY3" fmla="*/ 0 h 3533156"/>
              <a:gd name="connsiteX4" fmla="*/ 159861 w 7486736"/>
              <a:gd name="connsiteY4" fmla="*/ 2817939 h 3533156"/>
              <a:gd name="connsiteX5" fmla="*/ 7486736 w 7486736"/>
              <a:gd name="connsiteY5" fmla="*/ 3408005 h 3533156"/>
              <a:gd name="connsiteX0" fmla="*/ 7486736 w 7486736"/>
              <a:gd name="connsiteY0" fmla="*/ 3408005 h 3537228"/>
              <a:gd name="connsiteX1" fmla="*/ 7423738 w 7486736"/>
              <a:gd name="connsiteY1" fmla="*/ 3165361 h 3537228"/>
              <a:gd name="connsiteX2" fmla="*/ 5575431 w 7486736"/>
              <a:gd name="connsiteY2" fmla="*/ 0 h 3537228"/>
              <a:gd name="connsiteX3" fmla="*/ 6 w 7486736"/>
              <a:gd name="connsiteY3" fmla="*/ 0 h 3537228"/>
              <a:gd name="connsiteX4" fmla="*/ 158276 w 7486736"/>
              <a:gd name="connsiteY4" fmla="*/ 2838415 h 3537228"/>
              <a:gd name="connsiteX5" fmla="*/ 7486736 w 7486736"/>
              <a:gd name="connsiteY5" fmla="*/ 3408005 h 3537228"/>
              <a:gd name="connsiteX0" fmla="*/ 7486945 w 7486945"/>
              <a:gd name="connsiteY0" fmla="*/ 3408005 h 3581473"/>
              <a:gd name="connsiteX1" fmla="*/ 7423947 w 7486945"/>
              <a:gd name="connsiteY1" fmla="*/ 3165361 h 3581473"/>
              <a:gd name="connsiteX2" fmla="*/ 5575640 w 7486945"/>
              <a:gd name="connsiteY2" fmla="*/ 0 h 3581473"/>
              <a:gd name="connsiteX3" fmla="*/ 215 w 7486945"/>
              <a:gd name="connsiteY3" fmla="*/ 0 h 3581473"/>
              <a:gd name="connsiteX4" fmla="*/ 1623 w 7486945"/>
              <a:gd name="connsiteY4" fmla="*/ 3011671 h 3581473"/>
              <a:gd name="connsiteX5" fmla="*/ 7486945 w 7486945"/>
              <a:gd name="connsiteY5" fmla="*/ 3408005 h 3581473"/>
              <a:gd name="connsiteX0" fmla="*/ 7488491 w 7488491"/>
              <a:gd name="connsiteY0" fmla="*/ 3408005 h 3581473"/>
              <a:gd name="connsiteX1" fmla="*/ 7425493 w 7488491"/>
              <a:gd name="connsiteY1" fmla="*/ 3165361 h 3581473"/>
              <a:gd name="connsiteX2" fmla="*/ 5577186 w 7488491"/>
              <a:gd name="connsiteY2" fmla="*/ 0 h 3581473"/>
              <a:gd name="connsiteX3" fmla="*/ 1761 w 7488491"/>
              <a:gd name="connsiteY3" fmla="*/ 0 h 3581473"/>
              <a:gd name="connsiteX4" fmla="*/ 0 w 7488491"/>
              <a:gd name="connsiteY4" fmla="*/ 3011671 h 3581473"/>
              <a:gd name="connsiteX5" fmla="*/ 7488491 w 7488491"/>
              <a:gd name="connsiteY5" fmla="*/ 3408005 h 3581473"/>
              <a:gd name="connsiteX0" fmla="*/ 7490118 w 7490118"/>
              <a:gd name="connsiteY0" fmla="*/ 3408006 h 3581473"/>
              <a:gd name="connsiteX1" fmla="*/ 7425493 w 7490118"/>
              <a:gd name="connsiteY1" fmla="*/ 3165361 h 3581473"/>
              <a:gd name="connsiteX2" fmla="*/ 5577186 w 7490118"/>
              <a:gd name="connsiteY2" fmla="*/ 0 h 3581473"/>
              <a:gd name="connsiteX3" fmla="*/ 1761 w 7490118"/>
              <a:gd name="connsiteY3" fmla="*/ 0 h 3581473"/>
              <a:gd name="connsiteX4" fmla="*/ 0 w 7490118"/>
              <a:gd name="connsiteY4" fmla="*/ 3011671 h 3581473"/>
              <a:gd name="connsiteX5" fmla="*/ 7490118 w 7490118"/>
              <a:gd name="connsiteY5" fmla="*/ 3408006 h 3581473"/>
              <a:gd name="connsiteX0" fmla="*/ 7491703 w 7491703"/>
              <a:gd name="connsiteY0" fmla="*/ 3411157 h 3583640"/>
              <a:gd name="connsiteX1" fmla="*/ 7425493 w 7491703"/>
              <a:gd name="connsiteY1" fmla="*/ 3165361 h 3583640"/>
              <a:gd name="connsiteX2" fmla="*/ 5577186 w 7491703"/>
              <a:gd name="connsiteY2" fmla="*/ 0 h 3583640"/>
              <a:gd name="connsiteX3" fmla="*/ 1761 w 7491703"/>
              <a:gd name="connsiteY3" fmla="*/ 0 h 3583640"/>
              <a:gd name="connsiteX4" fmla="*/ 0 w 7491703"/>
              <a:gd name="connsiteY4" fmla="*/ 3011671 h 3583640"/>
              <a:gd name="connsiteX5" fmla="*/ 7491703 w 7491703"/>
              <a:gd name="connsiteY5" fmla="*/ 3411157 h 3583640"/>
              <a:gd name="connsiteX0" fmla="*/ 7491703 w 7491703"/>
              <a:gd name="connsiteY0" fmla="*/ 3404857 h 3579315"/>
              <a:gd name="connsiteX1" fmla="*/ 7425493 w 7491703"/>
              <a:gd name="connsiteY1" fmla="*/ 3165361 h 3579315"/>
              <a:gd name="connsiteX2" fmla="*/ 5577186 w 7491703"/>
              <a:gd name="connsiteY2" fmla="*/ 0 h 3579315"/>
              <a:gd name="connsiteX3" fmla="*/ 1761 w 7491703"/>
              <a:gd name="connsiteY3" fmla="*/ 0 h 3579315"/>
              <a:gd name="connsiteX4" fmla="*/ 0 w 7491703"/>
              <a:gd name="connsiteY4" fmla="*/ 3011671 h 3579315"/>
              <a:gd name="connsiteX5" fmla="*/ 7491703 w 7491703"/>
              <a:gd name="connsiteY5" fmla="*/ 3404857 h 3579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91703" h="3579315">
                <a:moveTo>
                  <a:pt x="7491703" y="3404857"/>
                </a:moveTo>
                <a:cubicBezTo>
                  <a:pt x="7491876" y="3404840"/>
                  <a:pt x="7425320" y="3165378"/>
                  <a:pt x="7425493" y="3165361"/>
                </a:cubicBezTo>
                <a:cubicBezTo>
                  <a:pt x="7065575" y="1916367"/>
                  <a:pt x="6590227" y="887955"/>
                  <a:pt x="5577186" y="0"/>
                </a:cubicBezTo>
                <a:lnTo>
                  <a:pt x="1761" y="0"/>
                </a:lnTo>
                <a:cubicBezTo>
                  <a:pt x="646" y="1007040"/>
                  <a:pt x="1115" y="2004631"/>
                  <a:pt x="0" y="3011671"/>
                </a:cubicBezTo>
                <a:cubicBezTo>
                  <a:pt x="2356991" y="3643940"/>
                  <a:pt x="4746127" y="3705580"/>
                  <a:pt x="7491703" y="3404857"/>
                </a:cubicBezTo>
                <a:close/>
              </a:path>
            </a:pathLst>
          </a:custGeom>
          <a:solidFill>
            <a:srgbClr val="005794"/>
          </a:solidFill>
          <a:ln w="12700" cap="flat">
            <a:noFill/>
            <a:prstDash val="solid"/>
            <a:miter/>
          </a:ln>
        </p:spPr>
        <p:txBody>
          <a:bodyPr rtlCol="0" anchor="ctr"/>
          <a:lstStyle/>
          <a:p>
            <a:endParaRPr lang="en-GB" sz="2400"/>
          </a:p>
        </p:txBody>
      </p:sp>
      <p:sp>
        <p:nvSpPr>
          <p:cNvPr id="103" name="Freeform: Shape 102">
            <a:extLst>
              <a:ext uri="{FF2B5EF4-FFF2-40B4-BE49-F238E27FC236}">
                <a16:creationId xmlns:a16="http://schemas.microsoft.com/office/drawing/2014/main" id="{4796CFAA-0D32-4926-9F4B-CE34DEC51BD1}"/>
              </a:ext>
            </a:extLst>
          </p:cNvPr>
          <p:cNvSpPr/>
          <p:nvPr/>
        </p:nvSpPr>
        <p:spPr>
          <a:xfrm>
            <a:off x="2" y="4877557"/>
            <a:ext cx="2836831" cy="1984403"/>
          </a:xfrm>
          <a:custGeom>
            <a:avLst/>
            <a:gdLst>
              <a:gd name="connsiteX0" fmla="*/ 0 w 2095500"/>
              <a:gd name="connsiteY0" fmla="*/ 1745717 h 1739900"/>
              <a:gd name="connsiteX1" fmla="*/ 2100834 w 2095500"/>
              <a:gd name="connsiteY1" fmla="*/ 1745717 h 1739900"/>
              <a:gd name="connsiteX2" fmla="*/ 2099602 w 2095500"/>
              <a:gd name="connsiteY2" fmla="*/ 1744688 h 1739900"/>
              <a:gd name="connsiteX3" fmla="*/ 0 w 2095500"/>
              <a:gd name="connsiteY3" fmla="*/ 0 h 1739900"/>
              <a:gd name="connsiteX4" fmla="*/ 0 w 2095500"/>
              <a:gd name="connsiteY4" fmla="*/ 1745717 h 1739900"/>
              <a:gd name="connsiteX0" fmla="*/ 0 w 2100834"/>
              <a:gd name="connsiteY0" fmla="*/ 1745717 h 1745717"/>
              <a:gd name="connsiteX1" fmla="*/ 2100834 w 2100834"/>
              <a:gd name="connsiteY1" fmla="*/ 1745717 h 1745717"/>
              <a:gd name="connsiteX2" fmla="*/ 2089708 w 2100834"/>
              <a:gd name="connsiteY2" fmla="*/ 1464880 h 1745717"/>
              <a:gd name="connsiteX3" fmla="*/ 0 w 2100834"/>
              <a:gd name="connsiteY3" fmla="*/ 0 h 1745717"/>
              <a:gd name="connsiteX4" fmla="*/ 0 w 2100834"/>
              <a:gd name="connsiteY4" fmla="*/ 1745717 h 1745717"/>
              <a:gd name="connsiteX0" fmla="*/ 0 w 2089708"/>
              <a:gd name="connsiteY0" fmla="*/ 1745717 h 1745717"/>
              <a:gd name="connsiteX1" fmla="*/ 2089708 w 2089708"/>
              <a:gd name="connsiteY1" fmla="*/ 1464880 h 1745717"/>
              <a:gd name="connsiteX2" fmla="*/ 0 w 2089708"/>
              <a:gd name="connsiteY2" fmla="*/ 0 h 1745717"/>
              <a:gd name="connsiteX3" fmla="*/ 0 w 2089708"/>
              <a:gd name="connsiteY3" fmla="*/ 1745717 h 1745717"/>
              <a:gd name="connsiteX0" fmla="*/ 131927 w 2089708"/>
              <a:gd name="connsiteY0" fmla="*/ 1186100 h 1464880"/>
              <a:gd name="connsiteX1" fmla="*/ 2089708 w 2089708"/>
              <a:gd name="connsiteY1" fmla="*/ 1464880 h 1464880"/>
              <a:gd name="connsiteX2" fmla="*/ 0 w 2089708"/>
              <a:gd name="connsiteY2" fmla="*/ 0 h 1464880"/>
              <a:gd name="connsiteX3" fmla="*/ 131927 w 2089708"/>
              <a:gd name="connsiteY3" fmla="*/ 1186100 h 1464880"/>
              <a:gd name="connsiteX0" fmla="*/ 0 w 2089708"/>
              <a:gd name="connsiteY0" fmla="*/ 1465908 h 1465908"/>
              <a:gd name="connsiteX1" fmla="*/ 2089708 w 2089708"/>
              <a:gd name="connsiteY1" fmla="*/ 1464880 h 1465908"/>
              <a:gd name="connsiteX2" fmla="*/ 0 w 2089708"/>
              <a:gd name="connsiteY2" fmla="*/ 0 h 1465908"/>
              <a:gd name="connsiteX3" fmla="*/ 0 w 2089708"/>
              <a:gd name="connsiteY3" fmla="*/ 1465908 h 1465908"/>
              <a:gd name="connsiteX0" fmla="*/ 28138 w 2089708"/>
              <a:gd name="connsiteY0" fmla="*/ 1470645 h 1470645"/>
              <a:gd name="connsiteX1" fmla="*/ 2089708 w 2089708"/>
              <a:gd name="connsiteY1" fmla="*/ 1464880 h 1470645"/>
              <a:gd name="connsiteX2" fmla="*/ 0 w 2089708"/>
              <a:gd name="connsiteY2" fmla="*/ 0 h 1470645"/>
              <a:gd name="connsiteX3" fmla="*/ 28138 w 2089708"/>
              <a:gd name="connsiteY3" fmla="*/ 1470645 h 1470645"/>
              <a:gd name="connsiteX0" fmla="*/ 0 w 2091271"/>
              <a:gd name="connsiteY0" fmla="*/ 1469067 h 1469067"/>
              <a:gd name="connsiteX1" fmla="*/ 2091271 w 2091271"/>
              <a:gd name="connsiteY1" fmla="*/ 1464880 h 1469067"/>
              <a:gd name="connsiteX2" fmla="*/ 1563 w 2091271"/>
              <a:gd name="connsiteY2" fmla="*/ 0 h 1469067"/>
              <a:gd name="connsiteX3" fmla="*/ 0 w 2091271"/>
              <a:gd name="connsiteY3" fmla="*/ 1469067 h 1469067"/>
              <a:gd name="connsiteX0" fmla="*/ 0 w 2091271"/>
              <a:gd name="connsiteY0" fmla="*/ 1469067 h 1469617"/>
              <a:gd name="connsiteX1" fmla="*/ 2091271 w 2091271"/>
              <a:gd name="connsiteY1" fmla="*/ 1469617 h 1469617"/>
              <a:gd name="connsiteX2" fmla="*/ 1563 w 2091271"/>
              <a:gd name="connsiteY2" fmla="*/ 0 h 1469617"/>
              <a:gd name="connsiteX3" fmla="*/ 0 w 2091271"/>
              <a:gd name="connsiteY3" fmla="*/ 1469067 h 1469617"/>
              <a:gd name="connsiteX0" fmla="*/ 0 w 2094397"/>
              <a:gd name="connsiteY0" fmla="*/ 1469067 h 1469617"/>
              <a:gd name="connsiteX1" fmla="*/ 2094397 w 2094397"/>
              <a:gd name="connsiteY1" fmla="*/ 1469617 h 1469617"/>
              <a:gd name="connsiteX2" fmla="*/ 1563 w 2094397"/>
              <a:gd name="connsiteY2" fmla="*/ 0 h 1469617"/>
              <a:gd name="connsiteX3" fmla="*/ 0 w 2094397"/>
              <a:gd name="connsiteY3" fmla="*/ 1469067 h 1469617"/>
              <a:gd name="connsiteX0" fmla="*/ 64091 w 2092834"/>
              <a:gd name="connsiteY0" fmla="*/ 1405916 h 1469617"/>
              <a:gd name="connsiteX1" fmla="*/ 2092834 w 2092834"/>
              <a:gd name="connsiteY1" fmla="*/ 1469617 h 1469617"/>
              <a:gd name="connsiteX2" fmla="*/ 0 w 2092834"/>
              <a:gd name="connsiteY2" fmla="*/ 0 h 1469617"/>
              <a:gd name="connsiteX3" fmla="*/ 64091 w 2092834"/>
              <a:gd name="connsiteY3" fmla="*/ 1405916 h 1469617"/>
              <a:gd name="connsiteX0" fmla="*/ 0 w 2094397"/>
              <a:gd name="connsiteY0" fmla="*/ 1472225 h 1472225"/>
              <a:gd name="connsiteX1" fmla="*/ 2094397 w 2094397"/>
              <a:gd name="connsiteY1" fmla="*/ 1469617 h 1472225"/>
              <a:gd name="connsiteX2" fmla="*/ 1563 w 2094397"/>
              <a:gd name="connsiteY2" fmla="*/ 0 h 1472225"/>
              <a:gd name="connsiteX3" fmla="*/ 0 w 2094397"/>
              <a:gd name="connsiteY3" fmla="*/ 1472225 h 1472225"/>
              <a:gd name="connsiteX0" fmla="*/ 0 w 2097523"/>
              <a:gd name="connsiteY0" fmla="*/ 1472225 h 1472225"/>
              <a:gd name="connsiteX1" fmla="*/ 2097523 w 2097523"/>
              <a:gd name="connsiteY1" fmla="*/ 1469617 h 1472225"/>
              <a:gd name="connsiteX2" fmla="*/ 1563 w 2097523"/>
              <a:gd name="connsiteY2" fmla="*/ 0 h 1472225"/>
              <a:gd name="connsiteX3" fmla="*/ 0 w 2097523"/>
              <a:gd name="connsiteY3" fmla="*/ 1472225 h 1472225"/>
              <a:gd name="connsiteX0" fmla="*/ 0 w 2097523"/>
              <a:gd name="connsiteY0" fmla="*/ 1472225 h 1472225"/>
              <a:gd name="connsiteX1" fmla="*/ 2097523 w 2097523"/>
              <a:gd name="connsiteY1" fmla="*/ 1469617 h 1472225"/>
              <a:gd name="connsiteX2" fmla="*/ 1563 w 2097523"/>
              <a:gd name="connsiteY2" fmla="*/ 0 h 1472225"/>
              <a:gd name="connsiteX3" fmla="*/ 0 w 2097523"/>
              <a:gd name="connsiteY3" fmla="*/ 1472225 h 1472225"/>
              <a:gd name="connsiteX0" fmla="*/ 1576 w 2099099"/>
              <a:gd name="connsiteY0" fmla="*/ 1476968 h 1476968"/>
              <a:gd name="connsiteX1" fmla="*/ 2099099 w 2099099"/>
              <a:gd name="connsiteY1" fmla="*/ 1474360 h 1476968"/>
              <a:gd name="connsiteX2" fmla="*/ 0 w 2099099"/>
              <a:gd name="connsiteY2" fmla="*/ 0 h 1476968"/>
              <a:gd name="connsiteX3" fmla="*/ 1576 w 2099099"/>
              <a:gd name="connsiteY3" fmla="*/ 1476968 h 1476968"/>
              <a:gd name="connsiteX0" fmla="*/ 46 w 2097569"/>
              <a:gd name="connsiteY0" fmla="*/ 1478550 h 1478550"/>
              <a:gd name="connsiteX1" fmla="*/ 2097569 w 2097569"/>
              <a:gd name="connsiteY1" fmla="*/ 1475942 h 1478550"/>
              <a:gd name="connsiteX2" fmla="*/ 3180 w 2097569"/>
              <a:gd name="connsiteY2" fmla="*/ 0 h 1478550"/>
              <a:gd name="connsiteX3" fmla="*/ 46 w 2097569"/>
              <a:gd name="connsiteY3" fmla="*/ 1478550 h 1478550"/>
              <a:gd name="connsiteX0" fmla="*/ 152 w 2097675"/>
              <a:gd name="connsiteY0" fmla="*/ 1481712 h 1481712"/>
              <a:gd name="connsiteX1" fmla="*/ 2097675 w 2097675"/>
              <a:gd name="connsiteY1" fmla="*/ 1479104 h 1481712"/>
              <a:gd name="connsiteX2" fmla="*/ 147 w 2097675"/>
              <a:gd name="connsiteY2" fmla="*/ 0 h 1481712"/>
              <a:gd name="connsiteX3" fmla="*/ 152 w 2097675"/>
              <a:gd name="connsiteY3" fmla="*/ 1481712 h 1481712"/>
              <a:gd name="connsiteX0" fmla="*/ 152 w 2100815"/>
              <a:gd name="connsiteY0" fmla="*/ 1481712 h 1481712"/>
              <a:gd name="connsiteX1" fmla="*/ 2100815 w 2100815"/>
              <a:gd name="connsiteY1" fmla="*/ 1480684 h 1481712"/>
              <a:gd name="connsiteX2" fmla="*/ 147 w 2100815"/>
              <a:gd name="connsiteY2" fmla="*/ 0 h 1481712"/>
              <a:gd name="connsiteX3" fmla="*/ 152 w 2100815"/>
              <a:gd name="connsiteY3" fmla="*/ 1481712 h 1481712"/>
              <a:gd name="connsiteX0" fmla="*/ 152 w 2103955"/>
              <a:gd name="connsiteY0" fmla="*/ 1481712 h 1482266"/>
              <a:gd name="connsiteX1" fmla="*/ 2103955 w 2103955"/>
              <a:gd name="connsiteY1" fmla="*/ 1482266 h 1482266"/>
              <a:gd name="connsiteX2" fmla="*/ 147 w 2103955"/>
              <a:gd name="connsiteY2" fmla="*/ 0 h 1482266"/>
              <a:gd name="connsiteX3" fmla="*/ 152 w 2103955"/>
              <a:gd name="connsiteY3" fmla="*/ 1481712 h 1482266"/>
            </a:gdLst>
            <a:ahLst/>
            <a:cxnLst>
              <a:cxn ang="0">
                <a:pos x="connsiteX0" y="connsiteY0"/>
              </a:cxn>
              <a:cxn ang="0">
                <a:pos x="connsiteX1" y="connsiteY1"/>
              </a:cxn>
              <a:cxn ang="0">
                <a:pos x="connsiteX2" y="connsiteY2"/>
              </a:cxn>
              <a:cxn ang="0">
                <a:pos x="connsiteX3" y="connsiteY3"/>
              </a:cxn>
            </a:cxnLst>
            <a:rect l="l" t="t" r="r" b="b"/>
            <a:pathLst>
              <a:path w="2103955" h="1482266">
                <a:moveTo>
                  <a:pt x="152" y="1481712"/>
                </a:moveTo>
                <a:lnTo>
                  <a:pt x="2103955" y="1482266"/>
                </a:lnTo>
                <a:lnTo>
                  <a:pt x="147" y="0"/>
                </a:lnTo>
                <a:cubicBezTo>
                  <a:pt x="672" y="492323"/>
                  <a:pt x="-373" y="989389"/>
                  <a:pt x="152" y="1481712"/>
                </a:cubicBezTo>
                <a:close/>
              </a:path>
            </a:pathLst>
          </a:custGeom>
          <a:solidFill>
            <a:srgbClr val="F06E00"/>
          </a:solidFill>
          <a:ln w="12700" cap="flat">
            <a:noFill/>
            <a:prstDash val="solid"/>
            <a:miter/>
          </a:ln>
        </p:spPr>
        <p:txBody>
          <a:bodyPr rtlCol="0" anchor="ctr"/>
          <a:lstStyle/>
          <a:p>
            <a:endParaRPr lang="en-GB" sz="2400"/>
          </a:p>
        </p:txBody>
      </p:sp>
      <p:grpSp>
        <p:nvGrpSpPr>
          <p:cNvPr id="59" name="VTT_LogoStack_v3_16092019 pienempi koko">
            <a:extLst>
              <a:ext uri="{FF2B5EF4-FFF2-40B4-BE49-F238E27FC236}">
                <a16:creationId xmlns:a16="http://schemas.microsoft.com/office/drawing/2014/main" id="{61C9CC72-FB54-4003-A16E-AAA9A84E18DB}"/>
              </a:ext>
            </a:extLst>
          </p:cNvPr>
          <p:cNvGrpSpPr/>
          <p:nvPr/>
        </p:nvGrpSpPr>
        <p:grpSpPr>
          <a:xfrm>
            <a:off x="10724687" y="1"/>
            <a:ext cx="1159391" cy="782400"/>
            <a:chOff x="7909204" y="1770762"/>
            <a:chExt cx="971550" cy="655638"/>
          </a:xfrm>
        </p:grpSpPr>
        <p:grpSp>
          <p:nvGrpSpPr>
            <p:cNvPr id="60" name="_VTT_logo_102019_01_white_on_orange">
              <a:extLst>
                <a:ext uri="{FF2B5EF4-FFF2-40B4-BE49-F238E27FC236}">
                  <a16:creationId xmlns:a16="http://schemas.microsoft.com/office/drawing/2014/main" id="{7B68C704-44AD-416E-8F19-EE7A09B421C6}"/>
                </a:ext>
              </a:extLst>
            </p:cNvPr>
            <p:cNvGrpSpPr/>
            <p:nvPr/>
          </p:nvGrpSpPr>
          <p:grpSpPr>
            <a:xfrm>
              <a:off x="7909204" y="1770762"/>
              <a:ext cx="971550" cy="655638"/>
              <a:chOff x="379933" y="-15999"/>
              <a:chExt cx="971550" cy="655638"/>
            </a:xfrm>
          </p:grpSpPr>
          <p:sp>
            <p:nvSpPr>
              <p:cNvPr id="147" name="Box">
                <a:extLst>
                  <a:ext uri="{FF2B5EF4-FFF2-40B4-BE49-F238E27FC236}">
                    <a16:creationId xmlns:a16="http://schemas.microsoft.com/office/drawing/2014/main" id="{436D84F9-A5D2-4925-88DC-7310B3D5174D}"/>
                  </a:ext>
                </a:extLst>
              </p:cNvPr>
              <p:cNvSpPr>
                <a:spLocks noChangeArrowheads="1"/>
              </p:cNvSpPr>
              <p:nvPr/>
            </p:nvSpPr>
            <p:spPr bwMode="auto">
              <a:xfrm>
                <a:off x="379933" y="-15999"/>
                <a:ext cx="971550" cy="655638"/>
              </a:xfrm>
              <a:prstGeom prst="rect">
                <a:avLst/>
              </a:prstGeom>
              <a:solidFill>
                <a:srgbClr val="F06E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48" name="T2">
                <a:extLst>
                  <a:ext uri="{FF2B5EF4-FFF2-40B4-BE49-F238E27FC236}">
                    <a16:creationId xmlns:a16="http://schemas.microsoft.com/office/drawing/2014/main" id="{B4D0A590-083A-4AF9-A991-DE03B2C099B9}"/>
                  </a:ext>
                </a:extLst>
              </p:cNvPr>
              <p:cNvSpPr>
                <a:spLocks/>
              </p:cNvSpPr>
              <p:nvPr/>
            </p:nvSpPr>
            <p:spPr bwMode="auto">
              <a:xfrm>
                <a:off x="1011758" y="168151"/>
                <a:ext cx="176213" cy="258763"/>
              </a:xfrm>
              <a:custGeom>
                <a:avLst/>
                <a:gdLst>
                  <a:gd name="T0" fmla="*/ 157 w 222"/>
                  <a:gd name="T1" fmla="*/ 325 h 325"/>
                  <a:gd name="T2" fmla="*/ 157 w 222"/>
                  <a:gd name="T3" fmla="*/ 78 h 325"/>
                  <a:gd name="T4" fmla="*/ 222 w 222"/>
                  <a:gd name="T5" fmla="*/ 78 h 325"/>
                  <a:gd name="T6" fmla="*/ 222 w 222"/>
                  <a:gd name="T7" fmla="*/ 0 h 325"/>
                  <a:gd name="T8" fmla="*/ 0 w 222"/>
                  <a:gd name="T9" fmla="*/ 0 h 325"/>
                  <a:gd name="T10" fmla="*/ 0 w 222"/>
                  <a:gd name="T11" fmla="*/ 78 h 325"/>
                  <a:gd name="T12" fmla="*/ 66 w 222"/>
                  <a:gd name="T13" fmla="*/ 78 h 325"/>
                  <a:gd name="T14" fmla="*/ 66 w 222"/>
                  <a:gd name="T15" fmla="*/ 325 h 325"/>
                  <a:gd name="T16" fmla="*/ 66 w 222"/>
                  <a:gd name="T17" fmla="*/ 325 h 325"/>
                  <a:gd name="T18" fmla="*/ 157 w 222"/>
                  <a:gd name="T19"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2" h="325">
                    <a:moveTo>
                      <a:pt x="157" y="325"/>
                    </a:moveTo>
                    <a:lnTo>
                      <a:pt x="157" y="78"/>
                    </a:lnTo>
                    <a:lnTo>
                      <a:pt x="222" y="78"/>
                    </a:lnTo>
                    <a:lnTo>
                      <a:pt x="222" y="0"/>
                    </a:lnTo>
                    <a:lnTo>
                      <a:pt x="0" y="0"/>
                    </a:lnTo>
                    <a:lnTo>
                      <a:pt x="0" y="78"/>
                    </a:lnTo>
                    <a:lnTo>
                      <a:pt x="66" y="78"/>
                    </a:lnTo>
                    <a:lnTo>
                      <a:pt x="66" y="325"/>
                    </a:lnTo>
                    <a:lnTo>
                      <a:pt x="66" y="325"/>
                    </a:lnTo>
                    <a:lnTo>
                      <a:pt x="157" y="3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49" name="T1">
                <a:extLst>
                  <a:ext uri="{FF2B5EF4-FFF2-40B4-BE49-F238E27FC236}">
                    <a16:creationId xmlns:a16="http://schemas.microsoft.com/office/drawing/2014/main" id="{E5255A99-CE5D-47B3-8A11-437FE8786DF3}"/>
                  </a:ext>
                </a:extLst>
              </p:cNvPr>
              <p:cNvSpPr>
                <a:spLocks/>
              </p:cNvSpPr>
              <p:nvPr/>
            </p:nvSpPr>
            <p:spPr bwMode="auto">
              <a:xfrm>
                <a:off x="799033" y="168151"/>
                <a:ext cx="193675" cy="258763"/>
              </a:xfrm>
              <a:custGeom>
                <a:avLst/>
                <a:gdLst>
                  <a:gd name="T0" fmla="*/ 88 w 244"/>
                  <a:gd name="T1" fmla="*/ 78 h 325"/>
                  <a:gd name="T2" fmla="*/ 88 w 244"/>
                  <a:gd name="T3" fmla="*/ 325 h 325"/>
                  <a:gd name="T4" fmla="*/ 179 w 244"/>
                  <a:gd name="T5" fmla="*/ 325 h 325"/>
                  <a:gd name="T6" fmla="*/ 179 w 244"/>
                  <a:gd name="T7" fmla="*/ 78 h 325"/>
                  <a:gd name="T8" fmla="*/ 244 w 244"/>
                  <a:gd name="T9" fmla="*/ 78 h 325"/>
                  <a:gd name="T10" fmla="*/ 244 w 244"/>
                  <a:gd name="T11" fmla="*/ 0 h 325"/>
                  <a:gd name="T12" fmla="*/ 25 w 244"/>
                  <a:gd name="T13" fmla="*/ 0 h 325"/>
                  <a:gd name="T14" fmla="*/ 0 w 244"/>
                  <a:gd name="T15" fmla="*/ 78 h 325"/>
                  <a:gd name="T16" fmla="*/ 88 w 244"/>
                  <a:gd name="T17" fmla="*/ 78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4" h="325">
                    <a:moveTo>
                      <a:pt x="88" y="78"/>
                    </a:moveTo>
                    <a:lnTo>
                      <a:pt x="88" y="325"/>
                    </a:lnTo>
                    <a:lnTo>
                      <a:pt x="179" y="325"/>
                    </a:lnTo>
                    <a:lnTo>
                      <a:pt x="179" y="78"/>
                    </a:lnTo>
                    <a:lnTo>
                      <a:pt x="244" y="78"/>
                    </a:lnTo>
                    <a:lnTo>
                      <a:pt x="244" y="0"/>
                    </a:lnTo>
                    <a:lnTo>
                      <a:pt x="25" y="0"/>
                    </a:lnTo>
                    <a:lnTo>
                      <a:pt x="0" y="78"/>
                    </a:lnTo>
                    <a:lnTo>
                      <a:pt x="88" y="7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50" name="V">
                <a:extLst>
                  <a:ext uri="{FF2B5EF4-FFF2-40B4-BE49-F238E27FC236}">
                    <a16:creationId xmlns:a16="http://schemas.microsoft.com/office/drawing/2014/main" id="{557317C0-32B2-4805-AF49-3D2786147936}"/>
                  </a:ext>
                </a:extLst>
              </p:cNvPr>
              <p:cNvSpPr>
                <a:spLocks/>
              </p:cNvSpPr>
              <p:nvPr/>
            </p:nvSpPr>
            <p:spPr bwMode="auto">
              <a:xfrm>
                <a:off x="567258" y="168151"/>
                <a:ext cx="230188" cy="258763"/>
              </a:xfrm>
              <a:custGeom>
                <a:avLst/>
                <a:gdLst>
                  <a:gd name="T0" fmla="*/ 184 w 289"/>
                  <a:gd name="T1" fmla="*/ 325 h 325"/>
                  <a:gd name="T2" fmla="*/ 289 w 289"/>
                  <a:gd name="T3" fmla="*/ 0 h 325"/>
                  <a:gd name="T4" fmla="*/ 197 w 289"/>
                  <a:gd name="T5" fmla="*/ 0 h 325"/>
                  <a:gd name="T6" fmla="*/ 143 w 289"/>
                  <a:gd name="T7" fmla="*/ 167 h 325"/>
                  <a:gd name="T8" fmla="*/ 135 w 289"/>
                  <a:gd name="T9" fmla="*/ 191 h 325"/>
                  <a:gd name="T10" fmla="*/ 135 w 289"/>
                  <a:gd name="T11" fmla="*/ 191 h 325"/>
                  <a:gd name="T12" fmla="*/ 135 w 289"/>
                  <a:gd name="T13" fmla="*/ 191 h 325"/>
                  <a:gd name="T14" fmla="*/ 135 w 289"/>
                  <a:gd name="T15" fmla="*/ 191 h 325"/>
                  <a:gd name="T16" fmla="*/ 135 w 289"/>
                  <a:gd name="T17" fmla="*/ 191 h 325"/>
                  <a:gd name="T18" fmla="*/ 135 w 289"/>
                  <a:gd name="T19" fmla="*/ 191 h 325"/>
                  <a:gd name="T20" fmla="*/ 135 w 289"/>
                  <a:gd name="T21" fmla="*/ 191 h 325"/>
                  <a:gd name="T22" fmla="*/ 128 w 289"/>
                  <a:gd name="T23" fmla="*/ 167 h 325"/>
                  <a:gd name="T24" fmla="*/ 91 w 289"/>
                  <a:gd name="T25" fmla="*/ 60 h 325"/>
                  <a:gd name="T26" fmla="*/ 0 w 289"/>
                  <a:gd name="T27" fmla="*/ 60 h 325"/>
                  <a:gd name="T28" fmla="*/ 90 w 289"/>
                  <a:gd name="T29" fmla="*/ 325 h 325"/>
                  <a:gd name="T30" fmla="*/ 184 w 289"/>
                  <a:gd name="T31"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9" h="325">
                    <a:moveTo>
                      <a:pt x="184" y="325"/>
                    </a:moveTo>
                    <a:lnTo>
                      <a:pt x="289" y="0"/>
                    </a:lnTo>
                    <a:lnTo>
                      <a:pt x="197" y="0"/>
                    </a:lnTo>
                    <a:lnTo>
                      <a:pt x="143" y="167"/>
                    </a:lnTo>
                    <a:lnTo>
                      <a:pt x="135" y="191"/>
                    </a:lnTo>
                    <a:lnTo>
                      <a:pt x="135" y="191"/>
                    </a:lnTo>
                    <a:lnTo>
                      <a:pt x="135" y="191"/>
                    </a:lnTo>
                    <a:lnTo>
                      <a:pt x="135" y="191"/>
                    </a:lnTo>
                    <a:lnTo>
                      <a:pt x="135" y="191"/>
                    </a:lnTo>
                    <a:lnTo>
                      <a:pt x="135" y="191"/>
                    </a:lnTo>
                    <a:lnTo>
                      <a:pt x="135" y="191"/>
                    </a:lnTo>
                    <a:lnTo>
                      <a:pt x="128" y="167"/>
                    </a:lnTo>
                    <a:lnTo>
                      <a:pt x="91" y="60"/>
                    </a:lnTo>
                    <a:lnTo>
                      <a:pt x="0" y="60"/>
                    </a:lnTo>
                    <a:lnTo>
                      <a:pt x="90" y="325"/>
                    </a:lnTo>
                    <a:lnTo>
                      <a:pt x="184" y="3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nvGrpSpPr>
            <p:cNvPr id="61" name="_VTT_logo_102019_02_white_on_black" hidden="1">
              <a:extLst>
                <a:ext uri="{FF2B5EF4-FFF2-40B4-BE49-F238E27FC236}">
                  <a16:creationId xmlns:a16="http://schemas.microsoft.com/office/drawing/2014/main" id="{B3B21029-2974-4A2B-9D72-D099D649C7D5}"/>
                </a:ext>
              </a:extLst>
            </p:cNvPr>
            <p:cNvGrpSpPr/>
            <p:nvPr/>
          </p:nvGrpSpPr>
          <p:grpSpPr>
            <a:xfrm>
              <a:off x="7909204" y="1770762"/>
              <a:ext cx="971550" cy="655638"/>
              <a:chOff x="379933" y="-15999"/>
              <a:chExt cx="971550" cy="655638"/>
            </a:xfrm>
          </p:grpSpPr>
          <p:sp>
            <p:nvSpPr>
              <p:cNvPr id="97" name="Box">
                <a:extLst>
                  <a:ext uri="{FF2B5EF4-FFF2-40B4-BE49-F238E27FC236}">
                    <a16:creationId xmlns:a16="http://schemas.microsoft.com/office/drawing/2014/main" id="{6DCC60E0-A01A-4EBE-A0E0-52EAA7889C2E}"/>
                  </a:ext>
                </a:extLst>
              </p:cNvPr>
              <p:cNvSpPr>
                <a:spLocks noChangeArrowheads="1"/>
              </p:cNvSpPr>
              <p:nvPr/>
            </p:nvSpPr>
            <p:spPr bwMode="auto">
              <a:xfrm>
                <a:off x="379933" y="-15999"/>
                <a:ext cx="971550" cy="65563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98" name="T2">
                <a:extLst>
                  <a:ext uri="{FF2B5EF4-FFF2-40B4-BE49-F238E27FC236}">
                    <a16:creationId xmlns:a16="http://schemas.microsoft.com/office/drawing/2014/main" id="{CD6593AE-9B1D-4F30-BCFB-65291E019021}"/>
                  </a:ext>
                </a:extLst>
              </p:cNvPr>
              <p:cNvSpPr>
                <a:spLocks/>
              </p:cNvSpPr>
              <p:nvPr/>
            </p:nvSpPr>
            <p:spPr bwMode="auto">
              <a:xfrm>
                <a:off x="1011758" y="168151"/>
                <a:ext cx="176213" cy="258763"/>
              </a:xfrm>
              <a:custGeom>
                <a:avLst/>
                <a:gdLst>
                  <a:gd name="T0" fmla="*/ 157 w 222"/>
                  <a:gd name="T1" fmla="*/ 325 h 325"/>
                  <a:gd name="T2" fmla="*/ 157 w 222"/>
                  <a:gd name="T3" fmla="*/ 78 h 325"/>
                  <a:gd name="T4" fmla="*/ 222 w 222"/>
                  <a:gd name="T5" fmla="*/ 78 h 325"/>
                  <a:gd name="T6" fmla="*/ 222 w 222"/>
                  <a:gd name="T7" fmla="*/ 0 h 325"/>
                  <a:gd name="T8" fmla="*/ 0 w 222"/>
                  <a:gd name="T9" fmla="*/ 0 h 325"/>
                  <a:gd name="T10" fmla="*/ 0 w 222"/>
                  <a:gd name="T11" fmla="*/ 78 h 325"/>
                  <a:gd name="T12" fmla="*/ 66 w 222"/>
                  <a:gd name="T13" fmla="*/ 78 h 325"/>
                  <a:gd name="T14" fmla="*/ 66 w 222"/>
                  <a:gd name="T15" fmla="*/ 325 h 325"/>
                  <a:gd name="T16" fmla="*/ 66 w 222"/>
                  <a:gd name="T17" fmla="*/ 325 h 325"/>
                  <a:gd name="T18" fmla="*/ 157 w 222"/>
                  <a:gd name="T19"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2" h="325">
                    <a:moveTo>
                      <a:pt x="157" y="325"/>
                    </a:moveTo>
                    <a:lnTo>
                      <a:pt x="157" y="78"/>
                    </a:lnTo>
                    <a:lnTo>
                      <a:pt x="222" y="78"/>
                    </a:lnTo>
                    <a:lnTo>
                      <a:pt x="222" y="0"/>
                    </a:lnTo>
                    <a:lnTo>
                      <a:pt x="0" y="0"/>
                    </a:lnTo>
                    <a:lnTo>
                      <a:pt x="0" y="78"/>
                    </a:lnTo>
                    <a:lnTo>
                      <a:pt x="66" y="78"/>
                    </a:lnTo>
                    <a:lnTo>
                      <a:pt x="66" y="325"/>
                    </a:lnTo>
                    <a:lnTo>
                      <a:pt x="66" y="325"/>
                    </a:lnTo>
                    <a:lnTo>
                      <a:pt x="157" y="3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99" name="T1">
                <a:extLst>
                  <a:ext uri="{FF2B5EF4-FFF2-40B4-BE49-F238E27FC236}">
                    <a16:creationId xmlns:a16="http://schemas.microsoft.com/office/drawing/2014/main" id="{8F4213A3-410C-4A8A-86D1-C5A4CCDF3D23}"/>
                  </a:ext>
                </a:extLst>
              </p:cNvPr>
              <p:cNvSpPr>
                <a:spLocks/>
              </p:cNvSpPr>
              <p:nvPr/>
            </p:nvSpPr>
            <p:spPr bwMode="auto">
              <a:xfrm>
                <a:off x="799033" y="168151"/>
                <a:ext cx="193675" cy="258763"/>
              </a:xfrm>
              <a:custGeom>
                <a:avLst/>
                <a:gdLst>
                  <a:gd name="T0" fmla="*/ 88 w 244"/>
                  <a:gd name="T1" fmla="*/ 78 h 325"/>
                  <a:gd name="T2" fmla="*/ 88 w 244"/>
                  <a:gd name="T3" fmla="*/ 325 h 325"/>
                  <a:gd name="T4" fmla="*/ 179 w 244"/>
                  <a:gd name="T5" fmla="*/ 325 h 325"/>
                  <a:gd name="T6" fmla="*/ 179 w 244"/>
                  <a:gd name="T7" fmla="*/ 78 h 325"/>
                  <a:gd name="T8" fmla="*/ 244 w 244"/>
                  <a:gd name="T9" fmla="*/ 78 h 325"/>
                  <a:gd name="T10" fmla="*/ 244 w 244"/>
                  <a:gd name="T11" fmla="*/ 0 h 325"/>
                  <a:gd name="T12" fmla="*/ 25 w 244"/>
                  <a:gd name="T13" fmla="*/ 0 h 325"/>
                  <a:gd name="T14" fmla="*/ 0 w 244"/>
                  <a:gd name="T15" fmla="*/ 78 h 325"/>
                  <a:gd name="T16" fmla="*/ 88 w 244"/>
                  <a:gd name="T17" fmla="*/ 78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4" h="325">
                    <a:moveTo>
                      <a:pt x="88" y="78"/>
                    </a:moveTo>
                    <a:lnTo>
                      <a:pt x="88" y="325"/>
                    </a:lnTo>
                    <a:lnTo>
                      <a:pt x="179" y="325"/>
                    </a:lnTo>
                    <a:lnTo>
                      <a:pt x="179" y="78"/>
                    </a:lnTo>
                    <a:lnTo>
                      <a:pt x="244" y="78"/>
                    </a:lnTo>
                    <a:lnTo>
                      <a:pt x="244" y="0"/>
                    </a:lnTo>
                    <a:lnTo>
                      <a:pt x="25" y="0"/>
                    </a:lnTo>
                    <a:lnTo>
                      <a:pt x="0" y="78"/>
                    </a:lnTo>
                    <a:lnTo>
                      <a:pt x="88" y="7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46" name="V">
                <a:extLst>
                  <a:ext uri="{FF2B5EF4-FFF2-40B4-BE49-F238E27FC236}">
                    <a16:creationId xmlns:a16="http://schemas.microsoft.com/office/drawing/2014/main" id="{08E2F63A-B8E8-4234-A2E2-D25A8D165D8C}"/>
                  </a:ext>
                </a:extLst>
              </p:cNvPr>
              <p:cNvSpPr>
                <a:spLocks/>
              </p:cNvSpPr>
              <p:nvPr/>
            </p:nvSpPr>
            <p:spPr bwMode="auto">
              <a:xfrm>
                <a:off x="567258" y="168151"/>
                <a:ext cx="230188" cy="258763"/>
              </a:xfrm>
              <a:custGeom>
                <a:avLst/>
                <a:gdLst>
                  <a:gd name="T0" fmla="*/ 184 w 289"/>
                  <a:gd name="T1" fmla="*/ 325 h 325"/>
                  <a:gd name="T2" fmla="*/ 289 w 289"/>
                  <a:gd name="T3" fmla="*/ 0 h 325"/>
                  <a:gd name="T4" fmla="*/ 197 w 289"/>
                  <a:gd name="T5" fmla="*/ 0 h 325"/>
                  <a:gd name="T6" fmla="*/ 143 w 289"/>
                  <a:gd name="T7" fmla="*/ 167 h 325"/>
                  <a:gd name="T8" fmla="*/ 135 w 289"/>
                  <a:gd name="T9" fmla="*/ 191 h 325"/>
                  <a:gd name="T10" fmla="*/ 135 w 289"/>
                  <a:gd name="T11" fmla="*/ 191 h 325"/>
                  <a:gd name="T12" fmla="*/ 135 w 289"/>
                  <a:gd name="T13" fmla="*/ 191 h 325"/>
                  <a:gd name="T14" fmla="*/ 135 w 289"/>
                  <a:gd name="T15" fmla="*/ 191 h 325"/>
                  <a:gd name="T16" fmla="*/ 135 w 289"/>
                  <a:gd name="T17" fmla="*/ 191 h 325"/>
                  <a:gd name="T18" fmla="*/ 135 w 289"/>
                  <a:gd name="T19" fmla="*/ 191 h 325"/>
                  <a:gd name="T20" fmla="*/ 135 w 289"/>
                  <a:gd name="T21" fmla="*/ 191 h 325"/>
                  <a:gd name="T22" fmla="*/ 128 w 289"/>
                  <a:gd name="T23" fmla="*/ 167 h 325"/>
                  <a:gd name="T24" fmla="*/ 91 w 289"/>
                  <a:gd name="T25" fmla="*/ 60 h 325"/>
                  <a:gd name="T26" fmla="*/ 0 w 289"/>
                  <a:gd name="T27" fmla="*/ 60 h 325"/>
                  <a:gd name="T28" fmla="*/ 90 w 289"/>
                  <a:gd name="T29" fmla="*/ 325 h 325"/>
                  <a:gd name="T30" fmla="*/ 184 w 289"/>
                  <a:gd name="T31"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9" h="325">
                    <a:moveTo>
                      <a:pt x="184" y="325"/>
                    </a:moveTo>
                    <a:lnTo>
                      <a:pt x="289" y="0"/>
                    </a:lnTo>
                    <a:lnTo>
                      <a:pt x="197" y="0"/>
                    </a:lnTo>
                    <a:lnTo>
                      <a:pt x="143" y="167"/>
                    </a:lnTo>
                    <a:lnTo>
                      <a:pt x="135" y="191"/>
                    </a:lnTo>
                    <a:lnTo>
                      <a:pt x="135" y="191"/>
                    </a:lnTo>
                    <a:lnTo>
                      <a:pt x="135" y="191"/>
                    </a:lnTo>
                    <a:lnTo>
                      <a:pt x="135" y="191"/>
                    </a:lnTo>
                    <a:lnTo>
                      <a:pt x="135" y="191"/>
                    </a:lnTo>
                    <a:lnTo>
                      <a:pt x="135" y="191"/>
                    </a:lnTo>
                    <a:lnTo>
                      <a:pt x="135" y="191"/>
                    </a:lnTo>
                    <a:lnTo>
                      <a:pt x="128" y="167"/>
                    </a:lnTo>
                    <a:lnTo>
                      <a:pt x="91" y="60"/>
                    </a:lnTo>
                    <a:lnTo>
                      <a:pt x="0" y="60"/>
                    </a:lnTo>
                    <a:lnTo>
                      <a:pt x="90" y="325"/>
                    </a:lnTo>
                    <a:lnTo>
                      <a:pt x="184" y="3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nvGrpSpPr>
            <p:cNvPr id="62" name="_VTT_logo_102019_03_white_on_blue" hidden="1">
              <a:extLst>
                <a:ext uri="{FF2B5EF4-FFF2-40B4-BE49-F238E27FC236}">
                  <a16:creationId xmlns:a16="http://schemas.microsoft.com/office/drawing/2014/main" id="{B02C0F3D-988F-4EB7-A2BA-952CC10F657E}"/>
                </a:ext>
              </a:extLst>
            </p:cNvPr>
            <p:cNvGrpSpPr/>
            <p:nvPr/>
          </p:nvGrpSpPr>
          <p:grpSpPr>
            <a:xfrm>
              <a:off x="7909204" y="1770762"/>
              <a:ext cx="971550" cy="655638"/>
              <a:chOff x="379933" y="-15999"/>
              <a:chExt cx="971550" cy="655638"/>
            </a:xfrm>
          </p:grpSpPr>
          <p:sp>
            <p:nvSpPr>
              <p:cNvPr id="93" name="Box">
                <a:extLst>
                  <a:ext uri="{FF2B5EF4-FFF2-40B4-BE49-F238E27FC236}">
                    <a16:creationId xmlns:a16="http://schemas.microsoft.com/office/drawing/2014/main" id="{2F2F64D9-7737-4191-A463-DD72A6887ABB}"/>
                  </a:ext>
                </a:extLst>
              </p:cNvPr>
              <p:cNvSpPr>
                <a:spLocks noChangeArrowheads="1"/>
              </p:cNvSpPr>
              <p:nvPr/>
            </p:nvSpPr>
            <p:spPr bwMode="auto">
              <a:xfrm>
                <a:off x="379933" y="-15999"/>
                <a:ext cx="971550" cy="655638"/>
              </a:xfrm>
              <a:prstGeom prst="rect">
                <a:avLst/>
              </a:prstGeom>
              <a:solidFill>
                <a:srgbClr val="00579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94" name="T2">
                <a:extLst>
                  <a:ext uri="{FF2B5EF4-FFF2-40B4-BE49-F238E27FC236}">
                    <a16:creationId xmlns:a16="http://schemas.microsoft.com/office/drawing/2014/main" id="{5B06F09E-ED63-4EA8-BF5E-D3149BAD6B66}"/>
                  </a:ext>
                </a:extLst>
              </p:cNvPr>
              <p:cNvSpPr>
                <a:spLocks/>
              </p:cNvSpPr>
              <p:nvPr/>
            </p:nvSpPr>
            <p:spPr bwMode="auto">
              <a:xfrm>
                <a:off x="1011758" y="168151"/>
                <a:ext cx="176213" cy="258763"/>
              </a:xfrm>
              <a:custGeom>
                <a:avLst/>
                <a:gdLst>
                  <a:gd name="T0" fmla="*/ 157 w 222"/>
                  <a:gd name="T1" fmla="*/ 325 h 325"/>
                  <a:gd name="T2" fmla="*/ 157 w 222"/>
                  <a:gd name="T3" fmla="*/ 78 h 325"/>
                  <a:gd name="T4" fmla="*/ 222 w 222"/>
                  <a:gd name="T5" fmla="*/ 78 h 325"/>
                  <a:gd name="T6" fmla="*/ 222 w 222"/>
                  <a:gd name="T7" fmla="*/ 0 h 325"/>
                  <a:gd name="T8" fmla="*/ 0 w 222"/>
                  <a:gd name="T9" fmla="*/ 0 h 325"/>
                  <a:gd name="T10" fmla="*/ 0 w 222"/>
                  <a:gd name="T11" fmla="*/ 78 h 325"/>
                  <a:gd name="T12" fmla="*/ 66 w 222"/>
                  <a:gd name="T13" fmla="*/ 78 h 325"/>
                  <a:gd name="T14" fmla="*/ 66 w 222"/>
                  <a:gd name="T15" fmla="*/ 325 h 325"/>
                  <a:gd name="T16" fmla="*/ 66 w 222"/>
                  <a:gd name="T17" fmla="*/ 325 h 325"/>
                  <a:gd name="T18" fmla="*/ 157 w 222"/>
                  <a:gd name="T19"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2" h="325">
                    <a:moveTo>
                      <a:pt x="157" y="325"/>
                    </a:moveTo>
                    <a:lnTo>
                      <a:pt x="157" y="78"/>
                    </a:lnTo>
                    <a:lnTo>
                      <a:pt x="222" y="78"/>
                    </a:lnTo>
                    <a:lnTo>
                      <a:pt x="222" y="0"/>
                    </a:lnTo>
                    <a:lnTo>
                      <a:pt x="0" y="0"/>
                    </a:lnTo>
                    <a:lnTo>
                      <a:pt x="0" y="78"/>
                    </a:lnTo>
                    <a:lnTo>
                      <a:pt x="66" y="78"/>
                    </a:lnTo>
                    <a:lnTo>
                      <a:pt x="66" y="325"/>
                    </a:lnTo>
                    <a:lnTo>
                      <a:pt x="66" y="325"/>
                    </a:lnTo>
                    <a:lnTo>
                      <a:pt x="157" y="3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95" name="T1">
                <a:extLst>
                  <a:ext uri="{FF2B5EF4-FFF2-40B4-BE49-F238E27FC236}">
                    <a16:creationId xmlns:a16="http://schemas.microsoft.com/office/drawing/2014/main" id="{1E4A1191-3BC9-4804-9B39-C667F27A3E34}"/>
                  </a:ext>
                </a:extLst>
              </p:cNvPr>
              <p:cNvSpPr>
                <a:spLocks/>
              </p:cNvSpPr>
              <p:nvPr/>
            </p:nvSpPr>
            <p:spPr bwMode="auto">
              <a:xfrm>
                <a:off x="799033" y="168151"/>
                <a:ext cx="193675" cy="258763"/>
              </a:xfrm>
              <a:custGeom>
                <a:avLst/>
                <a:gdLst>
                  <a:gd name="T0" fmla="*/ 88 w 244"/>
                  <a:gd name="T1" fmla="*/ 78 h 325"/>
                  <a:gd name="T2" fmla="*/ 88 w 244"/>
                  <a:gd name="T3" fmla="*/ 325 h 325"/>
                  <a:gd name="T4" fmla="*/ 179 w 244"/>
                  <a:gd name="T5" fmla="*/ 325 h 325"/>
                  <a:gd name="T6" fmla="*/ 179 w 244"/>
                  <a:gd name="T7" fmla="*/ 78 h 325"/>
                  <a:gd name="T8" fmla="*/ 244 w 244"/>
                  <a:gd name="T9" fmla="*/ 78 h 325"/>
                  <a:gd name="T10" fmla="*/ 244 w 244"/>
                  <a:gd name="T11" fmla="*/ 0 h 325"/>
                  <a:gd name="T12" fmla="*/ 25 w 244"/>
                  <a:gd name="T13" fmla="*/ 0 h 325"/>
                  <a:gd name="T14" fmla="*/ 0 w 244"/>
                  <a:gd name="T15" fmla="*/ 78 h 325"/>
                  <a:gd name="T16" fmla="*/ 88 w 244"/>
                  <a:gd name="T17" fmla="*/ 78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4" h="325">
                    <a:moveTo>
                      <a:pt x="88" y="78"/>
                    </a:moveTo>
                    <a:lnTo>
                      <a:pt x="88" y="325"/>
                    </a:lnTo>
                    <a:lnTo>
                      <a:pt x="179" y="325"/>
                    </a:lnTo>
                    <a:lnTo>
                      <a:pt x="179" y="78"/>
                    </a:lnTo>
                    <a:lnTo>
                      <a:pt x="244" y="78"/>
                    </a:lnTo>
                    <a:lnTo>
                      <a:pt x="244" y="0"/>
                    </a:lnTo>
                    <a:lnTo>
                      <a:pt x="25" y="0"/>
                    </a:lnTo>
                    <a:lnTo>
                      <a:pt x="0" y="78"/>
                    </a:lnTo>
                    <a:lnTo>
                      <a:pt x="88" y="7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96" name="V">
                <a:extLst>
                  <a:ext uri="{FF2B5EF4-FFF2-40B4-BE49-F238E27FC236}">
                    <a16:creationId xmlns:a16="http://schemas.microsoft.com/office/drawing/2014/main" id="{C8BBF692-69A6-4662-ACBA-124D2FA7CAC9}"/>
                  </a:ext>
                </a:extLst>
              </p:cNvPr>
              <p:cNvSpPr>
                <a:spLocks/>
              </p:cNvSpPr>
              <p:nvPr/>
            </p:nvSpPr>
            <p:spPr bwMode="auto">
              <a:xfrm>
                <a:off x="567258" y="168151"/>
                <a:ext cx="230188" cy="258763"/>
              </a:xfrm>
              <a:custGeom>
                <a:avLst/>
                <a:gdLst>
                  <a:gd name="T0" fmla="*/ 184 w 289"/>
                  <a:gd name="T1" fmla="*/ 325 h 325"/>
                  <a:gd name="T2" fmla="*/ 289 w 289"/>
                  <a:gd name="T3" fmla="*/ 0 h 325"/>
                  <a:gd name="T4" fmla="*/ 197 w 289"/>
                  <a:gd name="T5" fmla="*/ 0 h 325"/>
                  <a:gd name="T6" fmla="*/ 143 w 289"/>
                  <a:gd name="T7" fmla="*/ 167 h 325"/>
                  <a:gd name="T8" fmla="*/ 135 w 289"/>
                  <a:gd name="T9" fmla="*/ 191 h 325"/>
                  <a:gd name="T10" fmla="*/ 135 w 289"/>
                  <a:gd name="T11" fmla="*/ 191 h 325"/>
                  <a:gd name="T12" fmla="*/ 135 w 289"/>
                  <a:gd name="T13" fmla="*/ 191 h 325"/>
                  <a:gd name="T14" fmla="*/ 135 w 289"/>
                  <a:gd name="T15" fmla="*/ 191 h 325"/>
                  <a:gd name="T16" fmla="*/ 135 w 289"/>
                  <a:gd name="T17" fmla="*/ 191 h 325"/>
                  <a:gd name="T18" fmla="*/ 135 w 289"/>
                  <a:gd name="T19" fmla="*/ 191 h 325"/>
                  <a:gd name="T20" fmla="*/ 135 w 289"/>
                  <a:gd name="T21" fmla="*/ 191 h 325"/>
                  <a:gd name="T22" fmla="*/ 128 w 289"/>
                  <a:gd name="T23" fmla="*/ 167 h 325"/>
                  <a:gd name="T24" fmla="*/ 91 w 289"/>
                  <a:gd name="T25" fmla="*/ 60 h 325"/>
                  <a:gd name="T26" fmla="*/ 0 w 289"/>
                  <a:gd name="T27" fmla="*/ 60 h 325"/>
                  <a:gd name="T28" fmla="*/ 90 w 289"/>
                  <a:gd name="T29" fmla="*/ 325 h 325"/>
                  <a:gd name="T30" fmla="*/ 184 w 289"/>
                  <a:gd name="T31"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9" h="325">
                    <a:moveTo>
                      <a:pt x="184" y="325"/>
                    </a:moveTo>
                    <a:lnTo>
                      <a:pt x="289" y="0"/>
                    </a:lnTo>
                    <a:lnTo>
                      <a:pt x="197" y="0"/>
                    </a:lnTo>
                    <a:lnTo>
                      <a:pt x="143" y="167"/>
                    </a:lnTo>
                    <a:lnTo>
                      <a:pt x="135" y="191"/>
                    </a:lnTo>
                    <a:lnTo>
                      <a:pt x="135" y="191"/>
                    </a:lnTo>
                    <a:lnTo>
                      <a:pt x="135" y="191"/>
                    </a:lnTo>
                    <a:lnTo>
                      <a:pt x="135" y="191"/>
                    </a:lnTo>
                    <a:lnTo>
                      <a:pt x="135" y="191"/>
                    </a:lnTo>
                    <a:lnTo>
                      <a:pt x="135" y="191"/>
                    </a:lnTo>
                    <a:lnTo>
                      <a:pt x="135" y="191"/>
                    </a:lnTo>
                    <a:lnTo>
                      <a:pt x="128" y="167"/>
                    </a:lnTo>
                    <a:lnTo>
                      <a:pt x="91" y="60"/>
                    </a:lnTo>
                    <a:lnTo>
                      <a:pt x="0" y="60"/>
                    </a:lnTo>
                    <a:lnTo>
                      <a:pt x="90" y="325"/>
                    </a:lnTo>
                    <a:lnTo>
                      <a:pt x="184" y="3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nvGrpSpPr>
            <p:cNvPr id="63" name="_VTT_logo_102019_04_white_on_dark_grey" hidden="1">
              <a:extLst>
                <a:ext uri="{FF2B5EF4-FFF2-40B4-BE49-F238E27FC236}">
                  <a16:creationId xmlns:a16="http://schemas.microsoft.com/office/drawing/2014/main" id="{6AC2A8F6-B53E-4F69-BE80-AB65A06F3F82}"/>
                </a:ext>
              </a:extLst>
            </p:cNvPr>
            <p:cNvGrpSpPr/>
            <p:nvPr/>
          </p:nvGrpSpPr>
          <p:grpSpPr>
            <a:xfrm>
              <a:off x="7909204" y="1770762"/>
              <a:ext cx="971550" cy="655638"/>
              <a:chOff x="379933" y="-15999"/>
              <a:chExt cx="971550" cy="655638"/>
            </a:xfrm>
          </p:grpSpPr>
          <p:sp>
            <p:nvSpPr>
              <p:cNvPr id="89" name="Box">
                <a:extLst>
                  <a:ext uri="{FF2B5EF4-FFF2-40B4-BE49-F238E27FC236}">
                    <a16:creationId xmlns:a16="http://schemas.microsoft.com/office/drawing/2014/main" id="{803558E1-2154-40E2-990D-D17959694EF3}"/>
                  </a:ext>
                </a:extLst>
              </p:cNvPr>
              <p:cNvSpPr>
                <a:spLocks noChangeArrowheads="1"/>
              </p:cNvSpPr>
              <p:nvPr/>
            </p:nvSpPr>
            <p:spPr bwMode="auto">
              <a:xfrm>
                <a:off x="379933" y="-15999"/>
                <a:ext cx="971550" cy="655638"/>
              </a:xfrm>
              <a:prstGeom prst="rect">
                <a:avLst/>
              </a:prstGeom>
              <a:solidFill>
                <a:srgbClr val="AFAFA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90" name="T2">
                <a:extLst>
                  <a:ext uri="{FF2B5EF4-FFF2-40B4-BE49-F238E27FC236}">
                    <a16:creationId xmlns:a16="http://schemas.microsoft.com/office/drawing/2014/main" id="{8A6EA477-1623-43B1-90B0-8C9FE57EAE44}"/>
                  </a:ext>
                </a:extLst>
              </p:cNvPr>
              <p:cNvSpPr>
                <a:spLocks/>
              </p:cNvSpPr>
              <p:nvPr/>
            </p:nvSpPr>
            <p:spPr bwMode="auto">
              <a:xfrm>
                <a:off x="1011758" y="168151"/>
                <a:ext cx="176213" cy="258763"/>
              </a:xfrm>
              <a:custGeom>
                <a:avLst/>
                <a:gdLst>
                  <a:gd name="T0" fmla="*/ 157 w 222"/>
                  <a:gd name="T1" fmla="*/ 325 h 325"/>
                  <a:gd name="T2" fmla="*/ 157 w 222"/>
                  <a:gd name="T3" fmla="*/ 78 h 325"/>
                  <a:gd name="T4" fmla="*/ 222 w 222"/>
                  <a:gd name="T5" fmla="*/ 78 h 325"/>
                  <a:gd name="T6" fmla="*/ 222 w 222"/>
                  <a:gd name="T7" fmla="*/ 0 h 325"/>
                  <a:gd name="T8" fmla="*/ 0 w 222"/>
                  <a:gd name="T9" fmla="*/ 0 h 325"/>
                  <a:gd name="T10" fmla="*/ 0 w 222"/>
                  <a:gd name="T11" fmla="*/ 78 h 325"/>
                  <a:gd name="T12" fmla="*/ 66 w 222"/>
                  <a:gd name="T13" fmla="*/ 78 h 325"/>
                  <a:gd name="T14" fmla="*/ 66 w 222"/>
                  <a:gd name="T15" fmla="*/ 325 h 325"/>
                  <a:gd name="T16" fmla="*/ 66 w 222"/>
                  <a:gd name="T17" fmla="*/ 325 h 325"/>
                  <a:gd name="T18" fmla="*/ 157 w 222"/>
                  <a:gd name="T19"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2" h="325">
                    <a:moveTo>
                      <a:pt x="157" y="325"/>
                    </a:moveTo>
                    <a:lnTo>
                      <a:pt x="157" y="78"/>
                    </a:lnTo>
                    <a:lnTo>
                      <a:pt x="222" y="78"/>
                    </a:lnTo>
                    <a:lnTo>
                      <a:pt x="222" y="0"/>
                    </a:lnTo>
                    <a:lnTo>
                      <a:pt x="0" y="0"/>
                    </a:lnTo>
                    <a:lnTo>
                      <a:pt x="0" y="78"/>
                    </a:lnTo>
                    <a:lnTo>
                      <a:pt x="66" y="78"/>
                    </a:lnTo>
                    <a:lnTo>
                      <a:pt x="66" y="325"/>
                    </a:lnTo>
                    <a:lnTo>
                      <a:pt x="66" y="325"/>
                    </a:lnTo>
                    <a:lnTo>
                      <a:pt x="157" y="3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91" name="T1">
                <a:extLst>
                  <a:ext uri="{FF2B5EF4-FFF2-40B4-BE49-F238E27FC236}">
                    <a16:creationId xmlns:a16="http://schemas.microsoft.com/office/drawing/2014/main" id="{0464359D-5629-4A83-86BC-2F4490D9A9C4}"/>
                  </a:ext>
                </a:extLst>
              </p:cNvPr>
              <p:cNvSpPr>
                <a:spLocks/>
              </p:cNvSpPr>
              <p:nvPr/>
            </p:nvSpPr>
            <p:spPr bwMode="auto">
              <a:xfrm>
                <a:off x="799033" y="168151"/>
                <a:ext cx="193675" cy="258763"/>
              </a:xfrm>
              <a:custGeom>
                <a:avLst/>
                <a:gdLst>
                  <a:gd name="T0" fmla="*/ 88 w 244"/>
                  <a:gd name="T1" fmla="*/ 78 h 325"/>
                  <a:gd name="T2" fmla="*/ 88 w 244"/>
                  <a:gd name="T3" fmla="*/ 325 h 325"/>
                  <a:gd name="T4" fmla="*/ 179 w 244"/>
                  <a:gd name="T5" fmla="*/ 325 h 325"/>
                  <a:gd name="T6" fmla="*/ 179 w 244"/>
                  <a:gd name="T7" fmla="*/ 78 h 325"/>
                  <a:gd name="T8" fmla="*/ 244 w 244"/>
                  <a:gd name="T9" fmla="*/ 78 h 325"/>
                  <a:gd name="T10" fmla="*/ 244 w 244"/>
                  <a:gd name="T11" fmla="*/ 0 h 325"/>
                  <a:gd name="T12" fmla="*/ 25 w 244"/>
                  <a:gd name="T13" fmla="*/ 0 h 325"/>
                  <a:gd name="T14" fmla="*/ 0 w 244"/>
                  <a:gd name="T15" fmla="*/ 78 h 325"/>
                  <a:gd name="T16" fmla="*/ 88 w 244"/>
                  <a:gd name="T17" fmla="*/ 78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4" h="325">
                    <a:moveTo>
                      <a:pt x="88" y="78"/>
                    </a:moveTo>
                    <a:lnTo>
                      <a:pt x="88" y="325"/>
                    </a:lnTo>
                    <a:lnTo>
                      <a:pt x="179" y="325"/>
                    </a:lnTo>
                    <a:lnTo>
                      <a:pt x="179" y="78"/>
                    </a:lnTo>
                    <a:lnTo>
                      <a:pt x="244" y="78"/>
                    </a:lnTo>
                    <a:lnTo>
                      <a:pt x="244" y="0"/>
                    </a:lnTo>
                    <a:lnTo>
                      <a:pt x="25" y="0"/>
                    </a:lnTo>
                    <a:lnTo>
                      <a:pt x="0" y="78"/>
                    </a:lnTo>
                    <a:lnTo>
                      <a:pt x="88" y="7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92" name="V">
                <a:extLst>
                  <a:ext uri="{FF2B5EF4-FFF2-40B4-BE49-F238E27FC236}">
                    <a16:creationId xmlns:a16="http://schemas.microsoft.com/office/drawing/2014/main" id="{DAECE879-64CD-4A7F-86F2-B6B2A0EA187E}"/>
                  </a:ext>
                </a:extLst>
              </p:cNvPr>
              <p:cNvSpPr>
                <a:spLocks/>
              </p:cNvSpPr>
              <p:nvPr/>
            </p:nvSpPr>
            <p:spPr bwMode="auto">
              <a:xfrm>
                <a:off x="567258" y="168151"/>
                <a:ext cx="230188" cy="258763"/>
              </a:xfrm>
              <a:custGeom>
                <a:avLst/>
                <a:gdLst>
                  <a:gd name="T0" fmla="*/ 184 w 289"/>
                  <a:gd name="T1" fmla="*/ 325 h 325"/>
                  <a:gd name="T2" fmla="*/ 289 w 289"/>
                  <a:gd name="T3" fmla="*/ 0 h 325"/>
                  <a:gd name="T4" fmla="*/ 197 w 289"/>
                  <a:gd name="T5" fmla="*/ 0 h 325"/>
                  <a:gd name="T6" fmla="*/ 143 w 289"/>
                  <a:gd name="T7" fmla="*/ 167 h 325"/>
                  <a:gd name="T8" fmla="*/ 135 w 289"/>
                  <a:gd name="T9" fmla="*/ 191 h 325"/>
                  <a:gd name="T10" fmla="*/ 135 w 289"/>
                  <a:gd name="T11" fmla="*/ 191 h 325"/>
                  <a:gd name="T12" fmla="*/ 135 w 289"/>
                  <a:gd name="T13" fmla="*/ 191 h 325"/>
                  <a:gd name="T14" fmla="*/ 135 w 289"/>
                  <a:gd name="T15" fmla="*/ 191 h 325"/>
                  <a:gd name="T16" fmla="*/ 135 w 289"/>
                  <a:gd name="T17" fmla="*/ 191 h 325"/>
                  <a:gd name="T18" fmla="*/ 135 w 289"/>
                  <a:gd name="T19" fmla="*/ 191 h 325"/>
                  <a:gd name="T20" fmla="*/ 135 w 289"/>
                  <a:gd name="T21" fmla="*/ 191 h 325"/>
                  <a:gd name="T22" fmla="*/ 128 w 289"/>
                  <a:gd name="T23" fmla="*/ 167 h 325"/>
                  <a:gd name="T24" fmla="*/ 91 w 289"/>
                  <a:gd name="T25" fmla="*/ 60 h 325"/>
                  <a:gd name="T26" fmla="*/ 0 w 289"/>
                  <a:gd name="T27" fmla="*/ 60 h 325"/>
                  <a:gd name="T28" fmla="*/ 90 w 289"/>
                  <a:gd name="T29" fmla="*/ 325 h 325"/>
                  <a:gd name="T30" fmla="*/ 184 w 289"/>
                  <a:gd name="T31"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9" h="325">
                    <a:moveTo>
                      <a:pt x="184" y="325"/>
                    </a:moveTo>
                    <a:lnTo>
                      <a:pt x="289" y="0"/>
                    </a:lnTo>
                    <a:lnTo>
                      <a:pt x="197" y="0"/>
                    </a:lnTo>
                    <a:lnTo>
                      <a:pt x="143" y="167"/>
                    </a:lnTo>
                    <a:lnTo>
                      <a:pt x="135" y="191"/>
                    </a:lnTo>
                    <a:lnTo>
                      <a:pt x="135" y="191"/>
                    </a:lnTo>
                    <a:lnTo>
                      <a:pt x="135" y="191"/>
                    </a:lnTo>
                    <a:lnTo>
                      <a:pt x="135" y="191"/>
                    </a:lnTo>
                    <a:lnTo>
                      <a:pt x="135" y="191"/>
                    </a:lnTo>
                    <a:lnTo>
                      <a:pt x="135" y="191"/>
                    </a:lnTo>
                    <a:lnTo>
                      <a:pt x="135" y="191"/>
                    </a:lnTo>
                    <a:lnTo>
                      <a:pt x="128" y="167"/>
                    </a:lnTo>
                    <a:lnTo>
                      <a:pt x="91" y="60"/>
                    </a:lnTo>
                    <a:lnTo>
                      <a:pt x="0" y="60"/>
                    </a:lnTo>
                    <a:lnTo>
                      <a:pt x="90" y="325"/>
                    </a:lnTo>
                    <a:lnTo>
                      <a:pt x="184" y="3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nvGrpSpPr>
            <p:cNvPr id="64" name="_VTT_logo_102019_05_dark_grey_on_white" hidden="1">
              <a:extLst>
                <a:ext uri="{FF2B5EF4-FFF2-40B4-BE49-F238E27FC236}">
                  <a16:creationId xmlns:a16="http://schemas.microsoft.com/office/drawing/2014/main" id="{4280B94F-3A97-4E56-BA00-3EB6360D52BB}"/>
                </a:ext>
              </a:extLst>
            </p:cNvPr>
            <p:cNvGrpSpPr/>
            <p:nvPr/>
          </p:nvGrpSpPr>
          <p:grpSpPr>
            <a:xfrm>
              <a:off x="7909204" y="1770762"/>
              <a:ext cx="971550" cy="655638"/>
              <a:chOff x="379933" y="-15999"/>
              <a:chExt cx="971550" cy="655638"/>
            </a:xfrm>
          </p:grpSpPr>
          <p:sp>
            <p:nvSpPr>
              <p:cNvPr id="85" name="Box">
                <a:extLst>
                  <a:ext uri="{FF2B5EF4-FFF2-40B4-BE49-F238E27FC236}">
                    <a16:creationId xmlns:a16="http://schemas.microsoft.com/office/drawing/2014/main" id="{6E455D23-9ED0-4FA6-ADE9-29A261999C33}"/>
                  </a:ext>
                </a:extLst>
              </p:cNvPr>
              <p:cNvSpPr>
                <a:spLocks noChangeArrowheads="1"/>
              </p:cNvSpPr>
              <p:nvPr/>
            </p:nvSpPr>
            <p:spPr bwMode="auto">
              <a:xfrm>
                <a:off x="379933" y="-15999"/>
                <a:ext cx="971550" cy="6556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86" name="T2">
                <a:extLst>
                  <a:ext uri="{FF2B5EF4-FFF2-40B4-BE49-F238E27FC236}">
                    <a16:creationId xmlns:a16="http://schemas.microsoft.com/office/drawing/2014/main" id="{B8D8467C-3F1E-4904-97E0-C98CD421C1F6}"/>
                  </a:ext>
                </a:extLst>
              </p:cNvPr>
              <p:cNvSpPr>
                <a:spLocks/>
              </p:cNvSpPr>
              <p:nvPr/>
            </p:nvSpPr>
            <p:spPr bwMode="auto">
              <a:xfrm>
                <a:off x="1011758" y="168151"/>
                <a:ext cx="176213" cy="258763"/>
              </a:xfrm>
              <a:custGeom>
                <a:avLst/>
                <a:gdLst>
                  <a:gd name="T0" fmla="*/ 157 w 222"/>
                  <a:gd name="T1" fmla="*/ 325 h 325"/>
                  <a:gd name="T2" fmla="*/ 157 w 222"/>
                  <a:gd name="T3" fmla="*/ 78 h 325"/>
                  <a:gd name="T4" fmla="*/ 222 w 222"/>
                  <a:gd name="T5" fmla="*/ 78 h 325"/>
                  <a:gd name="T6" fmla="*/ 222 w 222"/>
                  <a:gd name="T7" fmla="*/ 0 h 325"/>
                  <a:gd name="T8" fmla="*/ 0 w 222"/>
                  <a:gd name="T9" fmla="*/ 0 h 325"/>
                  <a:gd name="T10" fmla="*/ 0 w 222"/>
                  <a:gd name="T11" fmla="*/ 78 h 325"/>
                  <a:gd name="T12" fmla="*/ 66 w 222"/>
                  <a:gd name="T13" fmla="*/ 78 h 325"/>
                  <a:gd name="T14" fmla="*/ 66 w 222"/>
                  <a:gd name="T15" fmla="*/ 325 h 325"/>
                  <a:gd name="T16" fmla="*/ 66 w 222"/>
                  <a:gd name="T17" fmla="*/ 325 h 325"/>
                  <a:gd name="T18" fmla="*/ 157 w 222"/>
                  <a:gd name="T19"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2" h="325">
                    <a:moveTo>
                      <a:pt x="157" y="325"/>
                    </a:moveTo>
                    <a:lnTo>
                      <a:pt x="157" y="78"/>
                    </a:lnTo>
                    <a:lnTo>
                      <a:pt x="222" y="78"/>
                    </a:lnTo>
                    <a:lnTo>
                      <a:pt x="222" y="0"/>
                    </a:lnTo>
                    <a:lnTo>
                      <a:pt x="0" y="0"/>
                    </a:lnTo>
                    <a:lnTo>
                      <a:pt x="0" y="78"/>
                    </a:lnTo>
                    <a:lnTo>
                      <a:pt x="66" y="78"/>
                    </a:lnTo>
                    <a:lnTo>
                      <a:pt x="66" y="325"/>
                    </a:lnTo>
                    <a:lnTo>
                      <a:pt x="66" y="325"/>
                    </a:lnTo>
                    <a:lnTo>
                      <a:pt x="157" y="325"/>
                    </a:lnTo>
                    <a:close/>
                  </a:path>
                </a:pathLst>
              </a:custGeom>
              <a:solidFill>
                <a:srgbClr val="AFAFA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87" name="T1">
                <a:extLst>
                  <a:ext uri="{FF2B5EF4-FFF2-40B4-BE49-F238E27FC236}">
                    <a16:creationId xmlns:a16="http://schemas.microsoft.com/office/drawing/2014/main" id="{E3F9D2E5-A715-4782-8B8F-995B7545913B}"/>
                  </a:ext>
                </a:extLst>
              </p:cNvPr>
              <p:cNvSpPr>
                <a:spLocks/>
              </p:cNvSpPr>
              <p:nvPr/>
            </p:nvSpPr>
            <p:spPr bwMode="auto">
              <a:xfrm>
                <a:off x="799033" y="168151"/>
                <a:ext cx="193675" cy="258763"/>
              </a:xfrm>
              <a:custGeom>
                <a:avLst/>
                <a:gdLst>
                  <a:gd name="T0" fmla="*/ 88 w 244"/>
                  <a:gd name="T1" fmla="*/ 78 h 325"/>
                  <a:gd name="T2" fmla="*/ 88 w 244"/>
                  <a:gd name="T3" fmla="*/ 325 h 325"/>
                  <a:gd name="T4" fmla="*/ 179 w 244"/>
                  <a:gd name="T5" fmla="*/ 325 h 325"/>
                  <a:gd name="T6" fmla="*/ 179 w 244"/>
                  <a:gd name="T7" fmla="*/ 78 h 325"/>
                  <a:gd name="T8" fmla="*/ 244 w 244"/>
                  <a:gd name="T9" fmla="*/ 78 h 325"/>
                  <a:gd name="T10" fmla="*/ 244 w 244"/>
                  <a:gd name="T11" fmla="*/ 0 h 325"/>
                  <a:gd name="T12" fmla="*/ 25 w 244"/>
                  <a:gd name="T13" fmla="*/ 0 h 325"/>
                  <a:gd name="T14" fmla="*/ 0 w 244"/>
                  <a:gd name="T15" fmla="*/ 78 h 325"/>
                  <a:gd name="T16" fmla="*/ 88 w 244"/>
                  <a:gd name="T17" fmla="*/ 78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4" h="325">
                    <a:moveTo>
                      <a:pt x="88" y="78"/>
                    </a:moveTo>
                    <a:lnTo>
                      <a:pt x="88" y="325"/>
                    </a:lnTo>
                    <a:lnTo>
                      <a:pt x="179" y="325"/>
                    </a:lnTo>
                    <a:lnTo>
                      <a:pt x="179" y="78"/>
                    </a:lnTo>
                    <a:lnTo>
                      <a:pt x="244" y="78"/>
                    </a:lnTo>
                    <a:lnTo>
                      <a:pt x="244" y="0"/>
                    </a:lnTo>
                    <a:lnTo>
                      <a:pt x="25" y="0"/>
                    </a:lnTo>
                    <a:lnTo>
                      <a:pt x="0" y="78"/>
                    </a:lnTo>
                    <a:lnTo>
                      <a:pt x="88" y="78"/>
                    </a:lnTo>
                    <a:close/>
                  </a:path>
                </a:pathLst>
              </a:custGeom>
              <a:solidFill>
                <a:srgbClr val="AFAFA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88" name="V">
                <a:extLst>
                  <a:ext uri="{FF2B5EF4-FFF2-40B4-BE49-F238E27FC236}">
                    <a16:creationId xmlns:a16="http://schemas.microsoft.com/office/drawing/2014/main" id="{7108ACC5-5797-4CF1-9230-5422F693A772}"/>
                  </a:ext>
                </a:extLst>
              </p:cNvPr>
              <p:cNvSpPr>
                <a:spLocks/>
              </p:cNvSpPr>
              <p:nvPr/>
            </p:nvSpPr>
            <p:spPr bwMode="auto">
              <a:xfrm>
                <a:off x="567258" y="168151"/>
                <a:ext cx="230188" cy="258763"/>
              </a:xfrm>
              <a:custGeom>
                <a:avLst/>
                <a:gdLst>
                  <a:gd name="T0" fmla="*/ 184 w 289"/>
                  <a:gd name="T1" fmla="*/ 325 h 325"/>
                  <a:gd name="T2" fmla="*/ 289 w 289"/>
                  <a:gd name="T3" fmla="*/ 0 h 325"/>
                  <a:gd name="T4" fmla="*/ 197 w 289"/>
                  <a:gd name="T5" fmla="*/ 0 h 325"/>
                  <a:gd name="T6" fmla="*/ 143 w 289"/>
                  <a:gd name="T7" fmla="*/ 167 h 325"/>
                  <a:gd name="T8" fmla="*/ 135 w 289"/>
                  <a:gd name="T9" fmla="*/ 191 h 325"/>
                  <a:gd name="T10" fmla="*/ 135 w 289"/>
                  <a:gd name="T11" fmla="*/ 191 h 325"/>
                  <a:gd name="T12" fmla="*/ 135 w 289"/>
                  <a:gd name="T13" fmla="*/ 191 h 325"/>
                  <a:gd name="T14" fmla="*/ 135 w 289"/>
                  <a:gd name="T15" fmla="*/ 191 h 325"/>
                  <a:gd name="T16" fmla="*/ 135 w 289"/>
                  <a:gd name="T17" fmla="*/ 191 h 325"/>
                  <a:gd name="T18" fmla="*/ 135 w 289"/>
                  <a:gd name="T19" fmla="*/ 191 h 325"/>
                  <a:gd name="T20" fmla="*/ 135 w 289"/>
                  <a:gd name="T21" fmla="*/ 191 h 325"/>
                  <a:gd name="T22" fmla="*/ 128 w 289"/>
                  <a:gd name="T23" fmla="*/ 167 h 325"/>
                  <a:gd name="T24" fmla="*/ 91 w 289"/>
                  <a:gd name="T25" fmla="*/ 60 h 325"/>
                  <a:gd name="T26" fmla="*/ 0 w 289"/>
                  <a:gd name="T27" fmla="*/ 60 h 325"/>
                  <a:gd name="T28" fmla="*/ 90 w 289"/>
                  <a:gd name="T29" fmla="*/ 325 h 325"/>
                  <a:gd name="T30" fmla="*/ 184 w 289"/>
                  <a:gd name="T31"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9" h="325">
                    <a:moveTo>
                      <a:pt x="184" y="325"/>
                    </a:moveTo>
                    <a:lnTo>
                      <a:pt x="289" y="0"/>
                    </a:lnTo>
                    <a:lnTo>
                      <a:pt x="197" y="0"/>
                    </a:lnTo>
                    <a:lnTo>
                      <a:pt x="143" y="167"/>
                    </a:lnTo>
                    <a:lnTo>
                      <a:pt x="135" y="191"/>
                    </a:lnTo>
                    <a:lnTo>
                      <a:pt x="135" y="191"/>
                    </a:lnTo>
                    <a:lnTo>
                      <a:pt x="135" y="191"/>
                    </a:lnTo>
                    <a:lnTo>
                      <a:pt x="135" y="191"/>
                    </a:lnTo>
                    <a:lnTo>
                      <a:pt x="135" y="191"/>
                    </a:lnTo>
                    <a:lnTo>
                      <a:pt x="135" y="191"/>
                    </a:lnTo>
                    <a:lnTo>
                      <a:pt x="135" y="191"/>
                    </a:lnTo>
                    <a:lnTo>
                      <a:pt x="128" y="167"/>
                    </a:lnTo>
                    <a:lnTo>
                      <a:pt x="91" y="60"/>
                    </a:lnTo>
                    <a:lnTo>
                      <a:pt x="0" y="60"/>
                    </a:lnTo>
                    <a:lnTo>
                      <a:pt x="90" y="325"/>
                    </a:lnTo>
                    <a:lnTo>
                      <a:pt x="184" y="325"/>
                    </a:lnTo>
                    <a:close/>
                  </a:path>
                </a:pathLst>
              </a:custGeom>
              <a:solidFill>
                <a:srgbClr val="AFAFA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nvGrpSpPr>
            <p:cNvPr id="65" name="_VTT_logo_102019_06_orange_blue_on_white" hidden="1">
              <a:extLst>
                <a:ext uri="{FF2B5EF4-FFF2-40B4-BE49-F238E27FC236}">
                  <a16:creationId xmlns:a16="http://schemas.microsoft.com/office/drawing/2014/main" id="{CC81D35C-8E65-43AC-A9BF-DECFCA1BF274}"/>
                </a:ext>
              </a:extLst>
            </p:cNvPr>
            <p:cNvGrpSpPr/>
            <p:nvPr/>
          </p:nvGrpSpPr>
          <p:grpSpPr>
            <a:xfrm>
              <a:off x="7909204" y="1770762"/>
              <a:ext cx="971550" cy="655638"/>
              <a:chOff x="379933" y="-15999"/>
              <a:chExt cx="971550" cy="655638"/>
            </a:xfrm>
          </p:grpSpPr>
          <p:sp>
            <p:nvSpPr>
              <p:cNvPr id="81" name="Box">
                <a:extLst>
                  <a:ext uri="{FF2B5EF4-FFF2-40B4-BE49-F238E27FC236}">
                    <a16:creationId xmlns:a16="http://schemas.microsoft.com/office/drawing/2014/main" id="{36BF4C0A-3C80-4563-A60B-D24BB5DD3827}"/>
                  </a:ext>
                </a:extLst>
              </p:cNvPr>
              <p:cNvSpPr>
                <a:spLocks noChangeArrowheads="1"/>
              </p:cNvSpPr>
              <p:nvPr/>
            </p:nvSpPr>
            <p:spPr bwMode="auto">
              <a:xfrm>
                <a:off x="379933" y="-15999"/>
                <a:ext cx="971550" cy="6556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82" name="T2">
                <a:extLst>
                  <a:ext uri="{FF2B5EF4-FFF2-40B4-BE49-F238E27FC236}">
                    <a16:creationId xmlns:a16="http://schemas.microsoft.com/office/drawing/2014/main" id="{EF0C3CA5-16E7-40CB-B5B2-CEDA8E4FDD90}"/>
                  </a:ext>
                </a:extLst>
              </p:cNvPr>
              <p:cNvSpPr>
                <a:spLocks/>
              </p:cNvSpPr>
              <p:nvPr/>
            </p:nvSpPr>
            <p:spPr bwMode="auto">
              <a:xfrm>
                <a:off x="1011758" y="168151"/>
                <a:ext cx="176213" cy="258763"/>
              </a:xfrm>
              <a:custGeom>
                <a:avLst/>
                <a:gdLst>
                  <a:gd name="T0" fmla="*/ 157 w 222"/>
                  <a:gd name="T1" fmla="*/ 325 h 325"/>
                  <a:gd name="T2" fmla="*/ 157 w 222"/>
                  <a:gd name="T3" fmla="*/ 78 h 325"/>
                  <a:gd name="T4" fmla="*/ 222 w 222"/>
                  <a:gd name="T5" fmla="*/ 78 h 325"/>
                  <a:gd name="T6" fmla="*/ 222 w 222"/>
                  <a:gd name="T7" fmla="*/ 0 h 325"/>
                  <a:gd name="T8" fmla="*/ 0 w 222"/>
                  <a:gd name="T9" fmla="*/ 0 h 325"/>
                  <a:gd name="T10" fmla="*/ 0 w 222"/>
                  <a:gd name="T11" fmla="*/ 78 h 325"/>
                  <a:gd name="T12" fmla="*/ 66 w 222"/>
                  <a:gd name="T13" fmla="*/ 78 h 325"/>
                  <a:gd name="T14" fmla="*/ 66 w 222"/>
                  <a:gd name="T15" fmla="*/ 325 h 325"/>
                  <a:gd name="T16" fmla="*/ 66 w 222"/>
                  <a:gd name="T17" fmla="*/ 325 h 325"/>
                  <a:gd name="T18" fmla="*/ 157 w 222"/>
                  <a:gd name="T19"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2" h="325">
                    <a:moveTo>
                      <a:pt x="157" y="325"/>
                    </a:moveTo>
                    <a:lnTo>
                      <a:pt x="157" y="78"/>
                    </a:lnTo>
                    <a:lnTo>
                      <a:pt x="222" y="78"/>
                    </a:lnTo>
                    <a:lnTo>
                      <a:pt x="222" y="0"/>
                    </a:lnTo>
                    <a:lnTo>
                      <a:pt x="0" y="0"/>
                    </a:lnTo>
                    <a:lnTo>
                      <a:pt x="0" y="78"/>
                    </a:lnTo>
                    <a:lnTo>
                      <a:pt x="66" y="78"/>
                    </a:lnTo>
                    <a:lnTo>
                      <a:pt x="66" y="325"/>
                    </a:lnTo>
                    <a:lnTo>
                      <a:pt x="66" y="325"/>
                    </a:lnTo>
                    <a:lnTo>
                      <a:pt x="157" y="325"/>
                    </a:lnTo>
                    <a:close/>
                  </a:path>
                </a:pathLst>
              </a:custGeom>
              <a:solidFill>
                <a:srgbClr val="0057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83" name="T1">
                <a:extLst>
                  <a:ext uri="{FF2B5EF4-FFF2-40B4-BE49-F238E27FC236}">
                    <a16:creationId xmlns:a16="http://schemas.microsoft.com/office/drawing/2014/main" id="{309487D2-8938-4929-B047-8C5E352E1600}"/>
                  </a:ext>
                </a:extLst>
              </p:cNvPr>
              <p:cNvSpPr>
                <a:spLocks/>
              </p:cNvSpPr>
              <p:nvPr/>
            </p:nvSpPr>
            <p:spPr bwMode="auto">
              <a:xfrm>
                <a:off x="799033" y="168151"/>
                <a:ext cx="193675" cy="258763"/>
              </a:xfrm>
              <a:custGeom>
                <a:avLst/>
                <a:gdLst>
                  <a:gd name="T0" fmla="*/ 88 w 244"/>
                  <a:gd name="T1" fmla="*/ 78 h 325"/>
                  <a:gd name="T2" fmla="*/ 88 w 244"/>
                  <a:gd name="T3" fmla="*/ 325 h 325"/>
                  <a:gd name="T4" fmla="*/ 179 w 244"/>
                  <a:gd name="T5" fmla="*/ 325 h 325"/>
                  <a:gd name="T6" fmla="*/ 179 w 244"/>
                  <a:gd name="T7" fmla="*/ 78 h 325"/>
                  <a:gd name="T8" fmla="*/ 244 w 244"/>
                  <a:gd name="T9" fmla="*/ 78 h 325"/>
                  <a:gd name="T10" fmla="*/ 244 w 244"/>
                  <a:gd name="T11" fmla="*/ 0 h 325"/>
                  <a:gd name="T12" fmla="*/ 25 w 244"/>
                  <a:gd name="T13" fmla="*/ 0 h 325"/>
                  <a:gd name="T14" fmla="*/ 0 w 244"/>
                  <a:gd name="T15" fmla="*/ 78 h 325"/>
                  <a:gd name="T16" fmla="*/ 88 w 244"/>
                  <a:gd name="T17" fmla="*/ 78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4" h="325">
                    <a:moveTo>
                      <a:pt x="88" y="78"/>
                    </a:moveTo>
                    <a:lnTo>
                      <a:pt x="88" y="325"/>
                    </a:lnTo>
                    <a:lnTo>
                      <a:pt x="179" y="325"/>
                    </a:lnTo>
                    <a:lnTo>
                      <a:pt x="179" y="78"/>
                    </a:lnTo>
                    <a:lnTo>
                      <a:pt x="244" y="78"/>
                    </a:lnTo>
                    <a:lnTo>
                      <a:pt x="244" y="0"/>
                    </a:lnTo>
                    <a:lnTo>
                      <a:pt x="25" y="0"/>
                    </a:lnTo>
                    <a:lnTo>
                      <a:pt x="0" y="78"/>
                    </a:lnTo>
                    <a:lnTo>
                      <a:pt x="88" y="78"/>
                    </a:lnTo>
                    <a:close/>
                  </a:path>
                </a:pathLst>
              </a:custGeom>
              <a:solidFill>
                <a:srgbClr val="0057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84" name="V">
                <a:extLst>
                  <a:ext uri="{FF2B5EF4-FFF2-40B4-BE49-F238E27FC236}">
                    <a16:creationId xmlns:a16="http://schemas.microsoft.com/office/drawing/2014/main" id="{36B74144-3245-42B9-9668-8D5A99293C0D}"/>
                  </a:ext>
                </a:extLst>
              </p:cNvPr>
              <p:cNvSpPr>
                <a:spLocks/>
              </p:cNvSpPr>
              <p:nvPr/>
            </p:nvSpPr>
            <p:spPr bwMode="auto">
              <a:xfrm>
                <a:off x="567258" y="168151"/>
                <a:ext cx="230188" cy="258763"/>
              </a:xfrm>
              <a:custGeom>
                <a:avLst/>
                <a:gdLst>
                  <a:gd name="T0" fmla="*/ 184 w 289"/>
                  <a:gd name="T1" fmla="*/ 325 h 325"/>
                  <a:gd name="T2" fmla="*/ 289 w 289"/>
                  <a:gd name="T3" fmla="*/ 0 h 325"/>
                  <a:gd name="T4" fmla="*/ 197 w 289"/>
                  <a:gd name="T5" fmla="*/ 0 h 325"/>
                  <a:gd name="T6" fmla="*/ 143 w 289"/>
                  <a:gd name="T7" fmla="*/ 167 h 325"/>
                  <a:gd name="T8" fmla="*/ 135 w 289"/>
                  <a:gd name="T9" fmla="*/ 191 h 325"/>
                  <a:gd name="T10" fmla="*/ 135 w 289"/>
                  <a:gd name="T11" fmla="*/ 191 h 325"/>
                  <a:gd name="T12" fmla="*/ 135 w 289"/>
                  <a:gd name="T13" fmla="*/ 191 h 325"/>
                  <a:gd name="T14" fmla="*/ 135 w 289"/>
                  <a:gd name="T15" fmla="*/ 191 h 325"/>
                  <a:gd name="T16" fmla="*/ 135 w 289"/>
                  <a:gd name="T17" fmla="*/ 191 h 325"/>
                  <a:gd name="T18" fmla="*/ 135 w 289"/>
                  <a:gd name="T19" fmla="*/ 191 h 325"/>
                  <a:gd name="T20" fmla="*/ 135 w 289"/>
                  <a:gd name="T21" fmla="*/ 191 h 325"/>
                  <a:gd name="T22" fmla="*/ 128 w 289"/>
                  <a:gd name="T23" fmla="*/ 167 h 325"/>
                  <a:gd name="T24" fmla="*/ 91 w 289"/>
                  <a:gd name="T25" fmla="*/ 60 h 325"/>
                  <a:gd name="T26" fmla="*/ 0 w 289"/>
                  <a:gd name="T27" fmla="*/ 60 h 325"/>
                  <a:gd name="T28" fmla="*/ 90 w 289"/>
                  <a:gd name="T29" fmla="*/ 325 h 325"/>
                  <a:gd name="T30" fmla="*/ 184 w 289"/>
                  <a:gd name="T31"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9" h="325">
                    <a:moveTo>
                      <a:pt x="184" y="325"/>
                    </a:moveTo>
                    <a:lnTo>
                      <a:pt x="289" y="0"/>
                    </a:lnTo>
                    <a:lnTo>
                      <a:pt x="197" y="0"/>
                    </a:lnTo>
                    <a:lnTo>
                      <a:pt x="143" y="167"/>
                    </a:lnTo>
                    <a:lnTo>
                      <a:pt x="135" y="191"/>
                    </a:lnTo>
                    <a:lnTo>
                      <a:pt x="135" y="191"/>
                    </a:lnTo>
                    <a:lnTo>
                      <a:pt x="135" y="191"/>
                    </a:lnTo>
                    <a:lnTo>
                      <a:pt x="135" y="191"/>
                    </a:lnTo>
                    <a:lnTo>
                      <a:pt x="135" y="191"/>
                    </a:lnTo>
                    <a:lnTo>
                      <a:pt x="135" y="191"/>
                    </a:lnTo>
                    <a:lnTo>
                      <a:pt x="135" y="191"/>
                    </a:lnTo>
                    <a:lnTo>
                      <a:pt x="128" y="167"/>
                    </a:lnTo>
                    <a:lnTo>
                      <a:pt x="91" y="60"/>
                    </a:lnTo>
                    <a:lnTo>
                      <a:pt x="0" y="60"/>
                    </a:lnTo>
                    <a:lnTo>
                      <a:pt x="90" y="325"/>
                    </a:lnTo>
                    <a:lnTo>
                      <a:pt x="184" y="325"/>
                    </a:lnTo>
                    <a:close/>
                  </a:path>
                </a:pathLst>
              </a:custGeom>
              <a:solidFill>
                <a:srgbClr val="F06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nvGrpSpPr>
            <p:cNvPr id="66" name="_VTT_logo_102019_07_blue_on_white" hidden="1">
              <a:extLst>
                <a:ext uri="{FF2B5EF4-FFF2-40B4-BE49-F238E27FC236}">
                  <a16:creationId xmlns:a16="http://schemas.microsoft.com/office/drawing/2014/main" id="{4BE21CF7-C8F4-4083-A24E-345E6D866AA9}"/>
                </a:ext>
              </a:extLst>
            </p:cNvPr>
            <p:cNvGrpSpPr/>
            <p:nvPr/>
          </p:nvGrpSpPr>
          <p:grpSpPr>
            <a:xfrm>
              <a:off x="7909204" y="1770762"/>
              <a:ext cx="971550" cy="655638"/>
              <a:chOff x="379933" y="-15999"/>
              <a:chExt cx="971550" cy="655638"/>
            </a:xfrm>
          </p:grpSpPr>
          <p:sp>
            <p:nvSpPr>
              <p:cNvPr id="77" name="Box">
                <a:extLst>
                  <a:ext uri="{FF2B5EF4-FFF2-40B4-BE49-F238E27FC236}">
                    <a16:creationId xmlns:a16="http://schemas.microsoft.com/office/drawing/2014/main" id="{45512B8D-F14E-40D3-BD3B-6D42DFEDC1EB}"/>
                  </a:ext>
                </a:extLst>
              </p:cNvPr>
              <p:cNvSpPr>
                <a:spLocks noChangeArrowheads="1"/>
              </p:cNvSpPr>
              <p:nvPr/>
            </p:nvSpPr>
            <p:spPr bwMode="auto">
              <a:xfrm>
                <a:off x="379933" y="-15999"/>
                <a:ext cx="971550" cy="6556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78" name="T2">
                <a:extLst>
                  <a:ext uri="{FF2B5EF4-FFF2-40B4-BE49-F238E27FC236}">
                    <a16:creationId xmlns:a16="http://schemas.microsoft.com/office/drawing/2014/main" id="{B837BC76-7ED7-4DED-92F4-8E61740C5EDC}"/>
                  </a:ext>
                </a:extLst>
              </p:cNvPr>
              <p:cNvSpPr>
                <a:spLocks/>
              </p:cNvSpPr>
              <p:nvPr/>
            </p:nvSpPr>
            <p:spPr bwMode="auto">
              <a:xfrm>
                <a:off x="1011758" y="168151"/>
                <a:ext cx="176213" cy="258763"/>
              </a:xfrm>
              <a:custGeom>
                <a:avLst/>
                <a:gdLst>
                  <a:gd name="T0" fmla="*/ 157 w 222"/>
                  <a:gd name="T1" fmla="*/ 325 h 325"/>
                  <a:gd name="T2" fmla="*/ 157 w 222"/>
                  <a:gd name="T3" fmla="*/ 78 h 325"/>
                  <a:gd name="T4" fmla="*/ 222 w 222"/>
                  <a:gd name="T5" fmla="*/ 78 h 325"/>
                  <a:gd name="T6" fmla="*/ 222 w 222"/>
                  <a:gd name="T7" fmla="*/ 0 h 325"/>
                  <a:gd name="T8" fmla="*/ 0 w 222"/>
                  <a:gd name="T9" fmla="*/ 0 h 325"/>
                  <a:gd name="T10" fmla="*/ 0 w 222"/>
                  <a:gd name="T11" fmla="*/ 78 h 325"/>
                  <a:gd name="T12" fmla="*/ 66 w 222"/>
                  <a:gd name="T13" fmla="*/ 78 h 325"/>
                  <a:gd name="T14" fmla="*/ 66 w 222"/>
                  <a:gd name="T15" fmla="*/ 325 h 325"/>
                  <a:gd name="T16" fmla="*/ 66 w 222"/>
                  <a:gd name="T17" fmla="*/ 325 h 325"/>
                  <a:gd name="T18" fmla="*/ 157 w 222"/>
                  <a:gd name="T19"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2" h="325">
                    <a:moveTo>
                      <a:pt x="157" y="325"/>
                    </a:moveTo>
                    <a:lnTo>
                      <a:pt x="157" y="78"/>
                    </a:lnTo>
                    <a:lnTo>
                      <a:pt x="222" y="78"/>
                    </a:lnTo>
                    <a:lnTo>
                      <a:pt x="222" y="0"/>
                    </a:lnTo>
                    <a:lnTo>
                      <a:pt x="0" y="0"/>
                    </a:lnTo>
                    <a:lnTo>
                      <a:pt x="0" y="78"/>
                    </a:lnTo>
                    <a:lnTo>
                      <a:pt x="66" y="78"/>
                    </a:lnTo>
                    <a:lnTo>
                      <a:pt x="66" y="325"/>
                    </a:lnTo>
                    <a:lnTo>
                      <a:pt x="66" y="325"/>
                    </a:lnTo>
                    <a:lnTo>
                      <a:pt x="157" y="325"/>
                    </a:lnTo>
                    <a:close/>
                  </a:path>
                </a:pathLst>
              </a:custGeom>
              <a:solidFill>
                <a:srgbClr val="0057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79" name="T1">
                <a:extLst>
                  <a:ext uri="{FF2B5EF4-FFF2-40B4-BE49-F238E27FC236}">
                    <a16:creationId xmlns:a16="http://schemas.microsoft.com/office/drawing/2014/main" id="{B111D801-09CF-4F8B-918B-FA7ECD1312C3}"/>
                  </a:ext>
                </a:extLst>
              </p:cNvPr>
              <p:cNvSpPr>
                <a:spLocks/>
              </p:cNvSpPr>
              <p:nvPr/>
            </p:nvSpPr>
            <p:spPr bwMode="auto">
              <a:xfrm>
                <a:off x="799033" y="168151"/>
                <a:ext cx="193675" cy="258763"/>
              </a:xfrm>
              <a:custGeom>
                <a:avLst/>
                <a:gdLst>
                  <a:gd name="T0" fmla="*/ 88 w 244"/>
                  <a:gd name="T1" fmla="*/ 78 h 325"/>
                  <a:gd name="T2" fmla="*/ 88 w 244"/>
                  <a:gd name="T3" fmla="*/ 325 h 325"/>
                  <a:gd name="T4" fmla="*/ 179 w 244"/>
                  <a:gd name="T5" fmla="*/ 325 h 325"/>
                  <a:gd name="T6" fmla="*/ 179 w 244"/>
                  <a:gd name="T7" fmla="*/ 78 h 325"/>
                  <a:gd name="T8" fmla="*/ 244 w 244"/>
                  <a:gd name="T9" fmla="*/ 78 h 325"/>
                  <a:gd name="T10" fmla="*/ 244 w 244"/>
                  <a:gd name="T11" fmla="*/ 0 h 325"/>
                  <a:gd name="T12" fmla="*/ 25 w 244"/>
                  <a:gd name="T13" fmla="*/ 0 h 325"/>
                  <a:gd name="T14" fmla="*/ 0 w 244"/>
                  <a:gd name="T15" fmla="*/ 78 h 325"/>
                  <a:gd name="T16" fmla="*/ 88 w 244"/>
                  <a:gd name="T17" fmla="*/ 78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4" h="325">
                    <a:moveTo>
                      <a:pt x="88" y="78"/>
                    </a:moveTo>
                    <a:lnTo>
                      <a:pt x="88" y="325"/>
                    </a:lnTo>
                    <a:lnTo>
                      <a:pt x="179" y="325"/>
                    </a:lnTo>
                    <a:lnTo>
                      <a:pt x="179" y="78"/>
                    </a:lnTo>
                    <a:lnTo>
                      <a:pt x="244" y="78"/>
                    </a:lnTo>
                    <a:lnTo>
                      <a:pt x="244" y="0"/>
                    </a:lnTo>
                    <a:lnTo>
                      <a:pt x="25" y="0"/>
                    </a:lnTo>
                    <a:lnTo>
                      <a:pt x="0" y="78"/>
                    </a:lnTo>
                    <a:lnTo>
                      <a:pt x="88" y="78"/>
                    </a:lnTo>
                    <a:close/>
                  </a:path>
                </a:pathLst>
              </a:custGeom>
              <a:solidFill>
                <a:srgbClr val="0057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80" name="V">
                <a:extLst>
                  <a:ext uri="{FF2B5EF4-FFF2-40B4-BE49-F238E27FC236}">
                    <a16:creationId xmlns:a16="http://schemas.microsoft.com/office/drawing/2014/main" id="{EC9D8F52-623B-43DE-A044-0A2BC60A15DE}"/>
                  </a:ext>
                </a:extLst>
              </p:cNvPr>
              <p:cNvSpPr>
                <a:spLocks/>
              </p:cNvSpPr>
              <p:nvPr/>
            </p:nvSpPr>
            <p:spPr bwMode="auto">
              <a:xfrm>
                <a:off x="567258" y="168151"/>
                <a:ext cx="230188" cy="258763"/>
              </a:xfrm>
              <a:custGeom>
                <a:avLst/>
                <a:gdLst>
                  <a:gd name="T0" fmla="*/ 184 w 289"/>
                  <a:gd name="T1" fmla="*/ 325 h 325"/>
                  <a:gd name="T2" fmla="*/ 289 w 289"/>
                  <a:gd name="T3" fmla="*/ 0 h 325"/>
                  <a:gd name="T4" fmla="*/ 197 w 289"/>
                  <a:gd name="T5" fmla="*/ 0 h 325"/>
                  <a:gd name="T6" fmla="*/ 143 w 289"/>
                  <a:gd name="T7" fmla="*/ 167 h 325"/>
                  <a:gd name="T8" fmla="*/ 135 w 289"/>
                  <a:gd name="T9" fmla="*/ 191 h 325"/>
                  <a:gd name="T10" fmla="*/ 135 w 289"/>
                  <a:gd name="T11" fmla="*/ 191 h 325"/>
                  <a:gd name="T12" fmla="*/ 135 w 289"/>
                  <a:gd name="T13" fmla="*/ 191 h 325"/>
                  <a:gd name="T14" fmla="*/ 135 w 289"/>
                  <a:gd name="T15" fmla="*/ 191 h 325"/>
                  <a:gd name="T16" fmla="*/ 135 w 289"/>
                  <a:gd name="T17" fmla="*/ 191 h 325"/>
                  <a:gd name="T18" fmla="*/ 135 w 289"/>
                  <a:gd name="T19" fmla="*/ 191 h 325"/>
                  <a:gd name="T20" fmla="*/ 135 w 289"/>
                  <a:gd name="T21" fmla="*/ 191 h 325"/>
                  <a:gd name="T22" fmla="*/ 128 w 289"/>
                  <a:gd name="T23" fmla="*/ 167 h 325"/>
                  <a:gd name="T24" fmla="*/ 91 w 289"/>
                  <a:gd name="T25" fmla="*/ 60 h 325"/>
                  <a:gd name="T26" fmla="*/ 0 w 289"/>
                  <a:gd name="T27" fmla="*/ 60 h 325"/>
                  <a:gd name="T28" fmla="*/ 90 w 289"/>
                  <a:gd name="T29" fmla="*/ 325 h 325"/>
                  <a:gd name="T30" fmla="*/ 184 w 289"/>
                  <a:gd name="T31"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9" h="325">
                    <a:moveTo>
                      <a:pt x="184" y="325"/>
                    </a:moveTo>
                    <a:lnTo>
                      <a:pt x="289" y="0"/>
                    </a:lnTo>
                    <a:lnTo>
                      <a:pt x="197" y="0"/>
                    </a:lnTo>
                    <a:lnTo>
                      <a:pt x="143" y="167"/>
                    </a:lnTo>
                    <a:lnTo>
                      <a:pt x="135" y="191"/>
                    </a:lnTo>
                    <a:lnTo>
                      <a:pt x="135" y="191"/>
                    </a:lnTo>
                    <a:lnTo>
                      <a:pt x="135" y="191"/>
                    </a:lnTo>
                    <a:lnTo>
                      <a:pt x="135" y="191"/>
                    </a:lnTo>
                    <a:lnTo>
                      <a:pt x="135" y="191"/>
                    </a:lnTo>
                    <a:lnTo>
                      <a:pt x="135" y="191"/>
                    </a:lnTo>
                    <a:lnTo>
                      <a:pt x="135" y="191"/>
                    </a:lnTo>
                    <a:lnTo>
                      <a:pt x="128" y="167"/>
                    </a:lnTo>
                    <a:lnTo>
                      <a:pt x="91" y="60"/>
                    </a:lnTo>
                    <a:lnTo>
                      <a:pt x="0" y="60"/>
                    </a:lnTo>
                    <a:lnTo>
                      <a:pt x="90" y="325"/>
                    </a:lnTo>
                    <a:lnTo>
                      <a:pt x="184" y="325"/>
                    </a:lnTo>
                    <a:close/>
                  </a:path>
                </a:pathLst>
              </a:custGeom>
              <a:solidFill>
                <a:srgbClr val="0057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nvGrpSpPr>
            <p:cNvPr id="67" name="_VTT_logo_102019_08_black_on_white" hidden="1">
              <a:extLst>
                <a:ext uri="{FF2B5EF4-FFF2-40B4-BE49-F238E27FC236}">
                  <a16:creationId xmlns:a16="http://schemas.microsoft.com/office/drawing/2014/main" id="{9AD42E58-6707-4A3D-8C30-1E0FBFEA7DB9}"/>
                </a:ext>
              </a:extLst>
            </p:cNvPr>
            <p:cNvGrpSpPr/>
            <p:nvPr/>
          </p:nvGrpSpPr>
          <p:grpSpPr>
            <a:xfrm>
              <a:off x="7909204" y="1770762"/>
              <a:ext cx="971550" cy="655638"/>
              <a:chOff x="379933" y="-15999"/>
              <a:chExt cx="971550" cy="655638"/>
            </a:xfrm>
          </p:grpSpPr>
          <p:sp>
            <p:nvSpPr>
              <p:cNvPr id="73" name="Box">
                <a:extLst>
                  <a:ext uri="{FF2B5EF4-FFF2-40B4-BE49-F238E27FC236}">
                    <a16:creationId xmlns:a16="http://schemas.microsoft.com/office/drawing/2014/main" id="{CEAD6265-C012-48D0-BA6A-5122F00DB4A0}"/>
                  </a:ext>
                </a:extLst>
              </p:cNvPr>
              <p:cNvSpPr>
                <a:spLocks noChangeArrowheads="1"/>
              </p:cNvSpPr>
              <p:nvPr/>
            </p:nvSpPr>
            <p:spPr bwMode="auto">
              <a:xfrm>
                <a:off x="379933" y="-15999"/>
                <a:ext cx="971550" cy="6556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74" name="T2">
                <a:extLst>
                  <a:ext uri="{FF2B5EF4-FFF2-40B4-BE49-F238E27FC236}">
                    <a16:creationId xmlns:a16="http://schemas.microsoft.com/office/drawing/2014/main" id="{216C8870-4AEC-48B6-9FC8-A15A24E2C7DA}"/>
                  </a:ext>
                </a:extLst>
              </p:cNvPr>
              <p:cNvSpPr>
                <a:spLocks/>
              </p:cNvSpPr>
              <p:nvPr/>
            </p:nvSpPr>
            <p:spPr bwMode="auto">
              <a:xfrm>
                <a:off x="1011758" y="168151"/>
                <a:ext cx="176213" cy="258763"/>
              </a:xfrm>
              <a:custGeom>
                <a:avLst/>
                <a:gdLst>
                  <a:gd name="T0" fmla="*/ 157 w 222"/>
                  <a:gd name="T1" fmla="*/ 325 h 325"/>
                  <a:gd name="T2" fmla="*/ 157 w 222"/>
                  <a:gd name="T3" fmla="*/ 78 h 325"/>
                  <a:gd name="T4" fmla="*/ 222 w 222"/>
                  <a:gd name="T5" fmla="*/ 78 h 325"/>
                  <a:gd name="T6" fmla="*/ 222 w 222"/>
                  <a:gd name="T7" fmla="*/ 0 h 325"/>
                  <a:gd name="T8" fmla="*/ 0 w 222"/>
                  <a:gd name="T9" fmla="*/ 0 h 325"/>
                  <a:gd name="T10" fmla="*/ 0 w 222"/>
                  <a:gd name="T11" fmla="*/ 78 h 325"/>
                  <a:gd name="T12" fmla="*/ 66 w 222"/>
                  <a:gd name="T13" fmla="*/ 78 h 325"/>
                  <a:gd name="T14" fmla="*/ 66 w 222"/>
                  <a:gd name="T15" fmla="*/ 325 h 325"/>
                  <a:gd name="T16" fmla="*/ 66 w 222"/>
                  <a:gd name="T17" fmla="*/ 325 h 325"/>
                  <a:gd name="T18" fmla="*/ 157 w 222"/>
                  <a:gd name="T19"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2" h="325">
                    <a:moveTo>
                      <a:pt x="157" y="325"/>
                    </a:moveTo>
                    <a:lnTo>
                      <a:pt x="157" y="78"/>
                    </a:lnTo>
                    <a:lnTo>
                      <a:pt x="222" y="78"/>
                    </a:lnTo>
                    <a:lnTo>
                      <a:pt x="222" y="0"/>
                    </a:lnTo>
                    <a:lnTo>
                      <a:pt x="0" y="0"/>
                    </a:lnTo>
                    <a:lnTo>
                      <a:pt x="0" y="78"/>
                    </a:lnTo>
                    <a:lnTo>
                      <a:pt x="66" y="78"/>
                    </a:lnTo>
                    <a:lnTo>
                      <a:pt x="66" y="325"/>
                    </a:lnTo>
                    <a:lnTo>
                      <a:pt x="66" y="325"/>
                    </a:lnTo>
                    <a:lnTo>
                      <a:pt x="157" y="3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75" name="T1">
                <a:extLst>
                  <a:ext uri="{FF2B5EF4-FFF2-40B4-BE49-F238E27FC236}">
                    <a16:creationId xmlns:a16="http://schemas.microsoft.com/office/drawing/2014/main" id="{B2E46E75-8789-4A38-AEF0-BC2ED89CD06E}"/>
                  </a:ext>
                </a:extLst>
              </p:cNvPr>
              <p:cNvSpPr>
                <a:spLocks/>
              </p:cNvSpPr>
              <p:nvPr/>
            </p:nvSpPr>
            <p:spPr bwMode="auto">
              <a:xfrm>
                <a:off x="799033" y="168151"/>
                <a:ext cx="193675" cy="258763"/>
              </a:xfrm>
              <a:custGeom>
                <a:avLst/>
                <a:gdLst>
                  <a:gd name="T0" fmla="*/ 88 w 244"/>
                  <a:gd name="T1" fmla="*/ 78 h 325"/>
                  <a:gd name="T2" fmla="*/ 88 w 244"/>
                  <a:gd name="T3" fmla="*/ 325 h 325"/>
                  <a:gd name="T4" fmla="*/ 179 w 244"/>
                  <a:gd name="T5" fmla="*/ 325 h 325"/>
                  <a:gd name="T6" fmla="*/ 179 w 244"/>
                  <a:gd name="T7" fmla="*/ 78 h 325"/>
                  <a:gd name="T8" fmla="*/ 244 w 244"/>
                  <a:gd name="T9" fmla="*/ 78 h 325"/>
                  <a:gd name="T10" fmla="*/ 244 w 244"/>
                  <a:gd name="T11" fmla="*/ 0 h 325"/>
                  <a:gd name="T12" fmla="*/ 25 w 244"/>
                  <a:gd name="T13" fmla="*/ 0 h 325"/>
                  <a:gd name="T14" fmla="*/ 0 w 244"/>
                  <a:gd name="T15" fmla="*/ 78 h 325"/>
                  <a:gd name="T16" fmla="*/ 88 w 244"/>
                  <a:gd name="T17" fmla="*/ 78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4" h="325">
                    <a:moveTo>
                      <a:pt x="88" y="78"/>
                    </a:moveTo>
                    <a:lnTo>
                      <a:pt x="88" y="325"/>
                    </a:lnTo>
                    <a:lnTo>
                      <a:pt x="179" y="325"/>
                    </a:lnTo>
                    <a:lnTo>
                      <a:pt x="179" y="78"/>
                    </a:lnTo>
                    <a:lnTo>
                      <a:pt x="244" y="78"/>
                    </a:lnTo>
                    <a:lnTo>
                      <a:pt x="244" y="0"/>
                    </a:lnTo>
                    <a:lnTo>
                      <a:pt x="25" y="0"/>
                    </a:lnTo>
                    <a:lnTo>
                      <a:pt x="0" y="78"/>
                    </a:lnTo>
                    <a:lnTo>
                      <a:pt x="88" y="7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76" name="V">
                <a:extLst>
                  <a:ext uri="{FF2B5EF4-FFF2-40B4-BE49-F238E27FC236}">
                    <a16:creationId xmlns:a16="http://schemas.microsoft.com/office/drawing/2014/main" id="{EF249076-39FB-48B4-9FEC-D50BDC1968A3}"/>
                  </a:ext>
                </a:extLst>
              </p:cNvPr>
              <p:cNvSpPr>
                <a:spLocks/>
              </p:cNvSpPr>
              <p:nvPr/>
            </p:nvSpPr>
            <p:spPr bwMode="auto">
              <a:xfrm>
                <a:off x="567258" y="168151"/>
                <a:ext cx="230188" cy="258763"/>
              </a:xfrm>
              <a:custGeom>
                <a:avLst/>
                <a:gdLst>
                  <a:gd name="T0" fmla="*/ 184 w 289"/>
                  <a:gd name="T1" fmla="*/ 325 h 325"/>
                  <a:gd name="T2" fmla="*/ 289 w 289"/>
                  <a:gd name="T3" fmla="*/ 0 h 325"/>
                  <a:gd name="T4" fmla="*/ 197 w 289"/>
                  <a:gd name="T5" fmla="*/ 0 h 325"/>
                  <a:gd name="T6" fmla="*/ 143 w 289"/>
                  <a:gd name="T7" fmla="*/ 167 h 325"/>
                  <a:gd name="T8" fmla="*/ 135 w 289"/>
                  <a:gd name="T9" fmla="*/ 191 h 325"/>
                  <a:gd name="T10" fmla="*/ 135 w 289"/>
                  <a:gd name="T11" fmla="*/ 191 h 325"/>
                  <a:gd name="T12" fmla="*/ 135 w 289"/>
                  <a:gd name="T13" fmla="*/ 191 h 325"/>
                  <a:gd name="T14" fmla="*/ 135 w 289"/>
                  <a:gd name="T15" fmla="*/ 191 h 325"/>
                  <a:gd name="T16" fmla="*/ 135 w 289"/>
                  <a:gd name="T17" fmla="*/ 191 h 325"/>
                  <a:gd name="T18" fmla="*/ 135 w 289"/>
                  <a:gd name="T19" fmla="*/ 191 h 325"/>
                  <a:gd name="T20" fmla="*/ 135 w 289"/>
                  <a:gd name="T21" fmla="*/ 191 h 325"/>
                  <a:gd name="T22" fmla="*/ 128 w 289"/>
                  <a:gd name="T23" fmla="*/ 167 h 325"/>
                  <a:gd name="T24" fmla="*/ 91 w 289"/>
                  <a:gd name="T25" fmla="*/ 60 h 325"/>
                  <a:gd name="T26" fmla="*/ 0 w 289"/>
                  <a:gd name="T27" fmla="*/ 60 h 325"/>
                  <a:gd name="T28" fmla="*/ 90 w 289"/>
                  <a:gd name="T29" fmla="*/ 325 h 325"/>
                  <a:gd name="T30" fmla="*/ 184 w 289"/>
                  <a:gd name="T31"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9" h="325">
                    <a:moveTo>
                      <a:pt x="184" y="325"/>
                    </a:moveTo>
                    <a:lnTo>
                      <a:pt x="289" y="0"/>
                    </a:lnTo>
                    <a:lnTo>
                      <a:pt x="197" y="0"/>
                    </a:lnTo>
                    <a:lnTo>
                      <a:pt x="143" y="167"/>
                    </a:lnTo>
                    <a:lnTo>
                      <a:pt x="135" y="191"/>
                    </a:lnTo>
                    <a:lnTo>
                      <a:pt x="135" y="191"/>
                    </a:lnTo>
                    <a:lnTo>
                      <a:pt x="135" y="191"/>
                    </a:lnTo>
                    <a:lnTo>
                      <a:pt x="135" y="191"/>
                    </a:lnTo>
                    <a:lnTo>
                      <a:pt x="135" y="191"/>
                    </a:lnTo>
                    <a:lnTo>
                      <a:pt x="135" y="191"/>
                    </a:lnTo>
                    <a:lnTo>
                      <a:pt x="135" y="191"/>
                    </a:lnTo>
                    <a:lnTo>
                      <a:pt x="128" y="167"/>
                    </a:lnTo>
                    <a:lnTo>
                      <a:pt x="91" y="60"/>
                    </a:lnTo>
                    <a:lnTo>
                      <a:pt x="0" y="60"/>
                    </a:lnTo>
                    <a:lnTo>
                      <a:pt x="90" y="325"/>
                    </a:lnTo>
                    <a:lnTo>
                      <a:pt x="184" y="3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nvGrpSpPr>
            <p:cNvPr id="68" name="_VTT_logo_102019_09_orange_on_white" hidden="1">
              <a:extLst>
                <a:ext uri="{FF2B5EF4-FFF2-40B4-BE49-F238E27FC236}">
                  <a16:creationId xmlns:a16="http://schemas.microsoft.com/office/drawing/2014/main" id="{283D0893-AE65-4FB5-BF54-62C6A196FF0A}"/>
                </a:ext>
              </a:extLst>
            </p:cNvPr>
            <p:cNvGrpSpPr/>
            <p:nvPr/>
          </p:nvGrpSpPr>
          <p:grpSpPr>
            <a:xfrm>
              <a:off x="7909204" y="1770762"/>
              <a:ext cx="971550" cy="655638"/>
              <a:chOff x="379933" y="-15999"/>
              <a:chExt cx="971550" cy="655638"/>
            </a:xfrm>
          </p:grpSpPr>
          <p:sp>
            <p:nvSpPr>
              <p:cNvPr id="69" name="Box">
                <a:extLst>
                  <a:ext uri="{FF2B5EF4-FFF2-40B4-BE49-F238E27FC236}">
                    <a16:creationId xmlns:a16="http://schemas.microsoft.com/office/drawing/2014/main" id="{AC560C12-21F7-4F2E-AB91-8D4DACEF615A}"/>
                  </a:ext>
                </a:extLst>
              </p:cNvPr>
              <p:cNvSpPr>
                <a:spLocks noChangeArrowheads="1"/>
              </p:cNvSpPr>
              <p:nvPr/>
            </p:nvSpPr>
            <p:spPr bwMode="auto">
              <a:xfrm>
                <a:off x="379933" y="-15999"/>
                <a:ext cx="971550" cy="6556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70" name="T2">
                <a:extLst>
                  <a:ext uri="{FF2B5EF4-FFF2-40B4-BE49-F238E27FC236}">
                    <a16:creationId xmlns:a16="http://schemas.microsoft.com/office/drawing/2014/main" id="{8A41E911-4EA4-4DA0-9FFB-6636F2D47B35}"/>
                  </a:ext>
                </a:extLst>
              </p:cNvPr>
              <p:cNvSpPr>
                <a:spLocks/>
              </p:cNvSpPr>
              <p:nvPr/>
            </p:nvSpPr>
            <p:spPr bwMode="auto">
              <a:xfrm>
                <a:off x="1011758" y="168151"/>
                <a:ext cx="176213" cy="258763"/>
              </a:xfrm>
              <a:custGeom>
                <a:avLst/>
                <a:gdLst>
                  <a:gd name="T0" fmla="*/ 157 w 222"/>
                  <a:gd name="T1" fmla="*/ 325 h 325"/>
                  <a:gd name="T2" fmla="*/ 157 w 222"/>
                  <a:gd name="T3" fmla="*/ 78 h 325"/>
                  <a:gd name="T4" fmla="*/ 222 w 222"/>
                  <a:gd name="T5" fmla="*/ 78 h 325"/>
                  <a:gd name="T6" fmla="*/ 222 w 222"/>
                  <a:gd name="T7" fmla="*/ 0 h 325"/>
                  <a:gd name="T8" fmla="*/ 0 w 222"/>
                  <a:gd name="T9" fmla="*/ 0 h 325"/>
                  <a:gd name="T10" fmla="*/ 0 w 222"/>
                  <a:gd name="T11" fmla="*/ 78 h 325"/>
                  <a:gd name="T12" fmla="*/ 66 w 222"/>
                  <a:gd name="T13" fmla="*/ 78 h 325"/>
                  <a:gd name="T14" fmla="*/ 66 w 222"/>
                  <a:gd name="T15" fmla="*/ 325 h 325"/>
                  <a:gd name="T16" fmla="*/ 66 w 222"/>
                  <a:gd name="T17" fmla="*/ 325 h 325"/>
                  <a:gd name="T18" fmla="*/ 157 w 222"/>
                  <a:gd name="T19"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2" h="325">
                    <a:moveTo>
                      <a:pt x="157" y="325"/>
                    </a:moveTo>
                    <a:lnTo>
                      <a:pt x="157" y="78"/>
                    </a:lnTo>
                    <a:lnTo>
                      <a:pt x="222" y="78"/>
                    </a:lnTo>
                    <a:lnTo>
                      <a:pt x="222" y="0"/>
                    </a:lnTo>
                    <a:lnTo>
                      <a:pt x="0" y="0"/>
                    </a:lnTo>
                    <a:lnTo>
                      <a:pt x="0" y="78"/>
                    </a:lnTo>
                    <a:lnTo>
                      <a:pt x="66" y="78"/>
                    </a:lnTo>
                    <a:lnTo>
                      <a:pt x="66" y="325"/>
                    </a:lnTo>
                    <a:lnTo>
                      <a:pt x="66" y="325"/>
                    </a:lnTo>
                    <a:lnTo>
                      <a:pt x="157" y="325"/>
                    </a:lnTo>
                    <a:close/>
                  </a:path>
                </a:pathLst>
              </a:custGeom>
              <a:solidFill>
                <a:srgbClr val="F06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71" name="T1">
                <a:extLst>
                  <a:ext uri="{FF2B5EF4-FFF2-40B4-BE49-F238E27FC236}">
                    <a16:creationId xmlns:a16="http://schemas.microsoft.com/office/drawing/2014/main" id="{1AAD41C6-B80B-4C30-A004-D3CE277FC4CF}"/>
                  </a:ext>
                </a:extLst>
              </p:cNvPr>
              <p:cNvSpPr>
                <a:spLocks/>
              </p:cNvSpPr>
              <p:nvPr/>
            </p:nvSpPr>
            <p:spPr bwMode="auto">
              <a:xfrm>
                <a:off x="799033" y="168151"/>
                <a:ext cx="193675" cy="258763"/>
              </a:xfrm>
              <a:custGeom>
                <a:avLst/>
                <a:gdLst>
                  <a:gd name="T0" fmla="*/ 88 w 244"/>
                  <a:gd name="T1" fmla="*/ 78 h 325"/>
                  <a:gd name="T2" fmla="*/ 88 w 244"/>
                  <a:gd name="T3" fmla="*/ 325 h 325"/>
                  <a:gd name="T4" fmla="*/ 179 w 244"/>
                  <a:gd name="T5" fmla="*/ 325 h 325"/>
                  <a:gd name="T6" fmla="*/ 179 w 244"/>
                  <a:gd name="T7" fmla="*/ 78 h 325"/>
                  <a:gd name="T8" fmla="*/ 244 w 244"/>
                  <a:gd name="T9" fmla="*/ 78 h 325"/>
                  <a:gd name="T10" fmla="*/ 244 w 244"/>
                  <a:gd name="T11" fmla="*/ 0 h 325"/>
                  <a:gd name="T12" fmla="*/ 25 w 244"/>
                  <a:gd name="T13" fmla="*/ 0 h 325"/>
                  <a:gd name="T14" fmla="*/ 0 w 244"/>
                  <a:gd name="T15" fmla="*/ 78 h 325"/>
                  <a:gd name="T16" fmla="*/ 88 w 244"/>
                  <a:gd name="T17" fmla="*/ 78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4" h="325">
                    <a:moveTo>
                      <a:pt x="88" y="78"/>
                    </a:moveTo>
                    <a:lnTo>
                      <a:pt x="88" y="325"/>
                    </a:lnTo>
                    <a:lnTo>
                      <a:pt x="179" y="325"/>
                    </a:lnTo>
                    <a:lnTo>
                      <a:pt x="179" y="78"/>
                    </a:lnTo>
                    <a:lnTo>
                      <a:pt x="244" y="78"/>
                    </a:lnTo>
                    <a:lnTo>
                      <a:pt x="244" y="0"/>
                    </a:lnTo>
                    <a:lnTo>
                      <a:pt x="25" y="0"/>
                    </a:lnTo>
                    <a:lnTo>
                      <a:pt x="0" y="78"/>
                    </a:lnTo>
                    <a:lnTo>
                      <a:pt x="88" y="78"/>
                    </a:lnTo>
                    <a:close/>
                  </a:path>
                </a:pathLst>
              </a:custGeom>
              <a:solidFill>
                <a:srgbClr val="F06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72" name="V">
                <a:extLst>
                  <a:ext uri="{FF2B5EF4-FFF2-40B4-BE49-F238E27FC236}">
                    <a16:creationId xmlns:a16="http://schemas.microsoft.com/office/drawing/2014/main" id="{2696DCC7-29E9-4468-B3D3-E9240B154949}"/>
                  </a:ext>
                </a:extLst>
              </p:cNvPr>
              <p:cNvSpPr>
                <a:spLocks/>
              </p:cNvSpPr>
              <p:nvPr/>
            </p:nvSpPr>
            <p:spPr bwMode="auto">
              <a:xfrm>
                <a:off x="567258" y="168151"/>
                <a:ext cx="230188" cy="258763"/>
              </a:xfrm>
              <a:custGeom>
                <a:avLst/>
                <a:gdLst>
                  <a:gd name="T0" fmla="*/ 184 w 289"/>
                  <a:gd name="T1" fmla="*/ 325 h 325"/>
                  <a:gd name="T2" fmla="*/ 289 w 289"/>
                  <a:gd name="T3" fmla="*/ 0 h 325"/>
                  <a:gd name="T4" fmla="*/ 197 w 289"/>
                  <a:gd name="T5" fmla="*/ 0 h 325"/>
                  <a:gd name="T6" fmla="*/ 143 w 289"/>
                  <a:gd name="T7" fmla="*/ 167 h 325"/>
                  <a:gd name="T8" fmla="*/ 135 w 289"/>
                  <a:gd name="T9" fmla="*/ 191 h 325"/>
                  <a:gd name="T10" fmla="*/ 135 w 289"/>
                  <a:gd name="T11" fmla="*/ 191 h 325"/>
                  <a:gd name="T12" fmla="*/ 135 w 289"/>
                  <a:gd name="T13" fmla="*/ 191 h 325"/>
                  <a:gd name="T14" fmla="*/ 135 w 289"/>
                  <a:gd name="T15" fmla="*/ 191 h 325"/>
                  <a:gd name="T16" fmla="*/ 135 w 289"/>
                  <a:gd name="T17" fmla="*/ 191 h 325"/>
                  <a:gd name="T18" fmla="*/ 135 w 289"/>
                  <a:gd name="T19" fmla="*/ 191 h 325"/>
                  <a:gd name="T20" fmla="*/ 135 w 289"/>
                  <a:gd name="T21" fmla="*/ 191 h 325"/>
                  <a:gd name="T22" fmla="*/ 128 w 289"/>
                  <a:gd name="T23" fmla="*/ 167 h 325"/>
                  <a:gd name="T24" fmla="*/ 91 w 289"/>
                  <a:gd name="T25" fmla="*/ 60 h 325"/>
                  <a:gd name="T26" fmla="*/ 0 w 289"/>
                  <a:gd name="T27" fmla="*/ 60 h 325"/>
                  <a:gd name="T28" fmla="*/ 90 w 289"/>
                  <a:gd name="T29" fmla="*/ 325 h 325"/>
                  <a:gd name="T30" fmla="*/ 184 w 289"/>
                  <a:gd name="T31"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9" h="325">
                    <a:moveTo>
                      <a:pt x="184" y="325"/>
                    </a:moveTo>
                    <a:lnTo>
                      <a:pt x="289" y="0"/>
                    </a:lnTo>
                    <a:lnTo>
                      <a:pt x="197" y="0"/>
                    </a:lnTo>
                    <a:lnTo>
                      <a:pt x="143" y="167"/>
                    </a:lnTo>
                    <a:lnTo>
                      <a:pt x="135" y="191"/>
                    </a:lnTo>
                    <a:lnTo>
                      <a:pt x="135" y="191"/>
                    </a:lnTo>
                    <a:lnTo>
                      <a:pt x="135" y="191"/>
                    </a:lnTo>
                    <a:lnTo>
                      <a:pt x="135" y="191"/>
                    </a:lnTo>
                    <a:lnTo>
                      <a:pt x="135" y="191"/>
                    </a:lnTo>
                    <a:lnTo>
                      <a:pt x="135" y="191"/>
                    </a:lnTo>
                    <a:lnTo>
                      <a:pt x="135" y="191"/>
                    </a:lnTo>
                    <a:lnTo>
                      <a:pt x="128" y="167"/>
                    </a:lnTo>
                    <a:lnTo>
                      <a:pt x="91" y="60"/>
                    </a:lnTo>
                    <a:lnTo>
                      <a:pt x="0" y="60"/>
                    </a:lnTo>
                    <a:lnTo>
                      <a:pt x="90" y="325"/>
                    </a:lnTo>
                    <a:lnTo>
                      <a:pt x="184" y="325"/>
                    </a:lnTo>
                    <a:close/>
                  </a:path>
                </a:pathLst>
              </a:custGeom>
              <a:solidFill>
                <a:srgbClr val="F06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sp>
        <p:nvSpPr>
          <p:cNvPr id="100" name="Picture Placeholder 99">
            <a:extLst>
              <a:ext uri="{FF2B5EF4-FFF2-40B4-BE49-F238E27FC236}">
                <a16:creationId xmlns:a16="http://schemas.microsoft.com/office/drawing/2014/main" id="{2C159142-743A-4E9E-BA6E-37E2C9DBAE8A}"/>
              </a:ext>
            </a:extLst>
          </p:cNvPr>
          <p:cNvSpPr>
            <a:spLocks noGrp="1"/>
          </p:cNvSpPr>
          <p:nvPr>
            <p:ph type="pic" sz="quarter" idx="15"/>
          </p:nvPr>
        </p:nvSpPr>
        <p:spPr>
          <a:xfrm>
            <a:off x="7450054" y="0"/>
            <a:ext cx="4741948" cy="6861387"/>
          </a:xfrm>
          <a:custGeom>
            <a:avLst/>
            <a:gdLst>
              <a:gd name="connsiteX0" fmla="*/ 2455975 w 3556461"/>
              <a:gd name="connsiteY0" fmla="*/ 1 h 5146040"/>
              <a:gd name="connsiteX1" fmla="*/ 2455975 w 3556461"/>
              <a:gd name="connsiteY1" fmla="*/ 586802 h 5146040"/>
              <a:gd name="connsiteX2" fmla="*/ 3325518 w 3556461"/>
              <a:gd name="connsiteY2" fmla="*/ 586802 h 5146040"/>
              <a:gd name="connsiteX3" fmla="*/ 3325518 w 3556461"/>
              <a:gd name="connsiteY3" fmla="*/ 1 h 5146040"/>
              <a:gd name="connsiteX4" fmla="*/ 0 w 3556461"/>
              <a:gd name="connsiteY4" fmla="*/ 0 h 5146040"/>
              <a:gd name="connsiteX5" fmla="*/ 3556461 w 3556461"/>
              <a:gd name="connsiteY5" fmla="*/ 0 h 5146040"/>
              <a:gd name="connsiteX6" fmla="*/ 3556461 w 3556461"/>
              <a:gd name="connsiteY6" fmla="*/ 5146040 h 5146040"/>
              <a:gd name="connsiteX7" fmla="*/ 2524458 w 3556461"/>
              <a:gd name="connsiteY7" fmla="*/ 5146040 h 5146040"/>
              <a:gd name="connsiteX8" fmla="*/ 2523931 w 3556461"/>
              <a:gd name="connsiteY8" fmla="*/ 5144614 h 5146040"/>
              <a:gd name="connsiteX9" fmla="*/ 2552235 w 3556461"/>
              <a:gd name="connsiteY9" fmla="*/ 5144608 h 5146040"/>
              <a:gd name="connsiteX10" fmla="*/ 1918686 w 3556461"/>
              <a:gd name="connsiteY10" fmla="*/ 3429547 h 5146040"/>
              <a:gd name="connsiteX11" fmla="*/ 1917976 w 3556461"/>
              <a:gd name="connsiteY11" fmla="*/ 3429611 h 5146040"/>
              <a:gd name="connsiteX12" fmla="*/ 1915749 w 3556461"/>
              <a:gd name="connsiteY12" fmla="*/ 3421381 h 5146040"/>
              <a:gd name="connsiteX13" fmla="*/ 1852207 w 3556461"/>
              <a:gd name="connsiteY13" fmla="*/ 3190369 h 5146040"/>
              <a:gd name="connsiteX14" fmla="*/ 356260 w 3556461"/>
              <a:gd name="connsiteY14" fmla="*/ 342407 h 5146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556461" h="5146040">
                <a:moveTo>
                  <a:pt x="2455975" y="1"/>
                </a:moveTo>
                <a:lnTo>
                  <a:pt x="2455975" y="586802"/>
                </a:lnTo>
                <a:lnTo>
                  <a:pt x="3325518" y="586802"/>
                </a:lnTo>
                <a:lnTo>
                  <a:pt x="3325518" y="1"/>
                </a:lnTo>
                <a:close/>
                <a:moveTo>
                  <a:pt x="0" y="0"/>
                </a:moveTo>
                <a:lnTo>
                  <a:pt x="3556461" y="0"/>
                </a:lnTo>
                <a:lnTo>
                  <a:pt x="3556461" y="5146040"/>
                </a:lnTo>
                <a:lnTo>
                  <a:pt x="2524458" y="5146040"/>
                </a:lnTo>
                <a:lnTo>
                  <a:pt x="2523931" y="5144614"/>
                </a:lnTo>
                <a:lnTo>
                  <a:pt x="2552235" y="5144608"/>
                </a:lnTo>
                <a:cubicBezTo>
                  <a:pt x="2293223" y="4586990"/>
                  <a:pt x="2127054" y="4029369"/>
                  <a:pt x="1918686" y="3429547"/>
                </a:cubicBezTo>
                <a:lnTo>
                  <a:pt x="1917976" y="3429611"/>
                </a:lnTo>
                <a:lnTo>
                  <a:pt x="1915749" y="3421381"/>
                </a:lnTo>
                <a:cubicBezTo>
                  <a:pt x="1903101" y="3375173"/>
                  <a:pt x="1852056" y="3190384"/>
                  <a:pt x="1852207" y="3190369"/>
                </a:cubicBezTo>
                <a:cubicBezTo>
                  <a:pt x="1536615" y="2088865"/>
                  <a:pt x="1132459" y="1157578"/>
                  <a:pt x="356260" y="342407"/>
                </a:cubicBezTo>
                <a:close/>
              </a:path>
            </a:pathLst>
          </a:custGeom>
          <a:solidFill>
            <a:srgbClr val="DBDBDB"/>
          </a:solidFill>
        </p:spPr>
        <p:txBody>
          <a:bodyPr wrap="square">
            <a:noAutofit/>
          </a:bodyPr>
          <a:lstStyle/>
          <a:p>
            <a:endParaRPr lang="en-GB"/>
          </a:p>
        </p:txBody>
      </p:sp>
      <p:sp>
        <p:nvSpPr>
          <p:cNvPr id="2" name="Title 1">
            <a:extLst>
              <a:ext uri="{FF2B5EF4-FFF2-40B4-BE49-F238E27FC236}">
                <a16:creationId xmlns:a16="http://schemas.microsoft.com/office/drawing/2014/main" id="{F6B3AD41-7055-4805-B84E-52A3DD32E0DB}"/>
              </a:ext>
            </a:extLst>
          </p:cNvPr>
          <p:cNvSpPr>
            <a:spLocks noGrp="1"/>
          </p:cNvSpPr>
          <p:nvPr>
            <p:ph type="title"/>
          </p:nvPr>
        </p:nvSpPr>
        <p:spPr>
          <a:xfrm>
            <a:off x="959999" y="2064000"/>
            <a:ext cx="8064000" cy="1920000"/>
          </a:xfrm>
        </p:spPr>
        <p:txBody>
          <a:bodyPr anchor="t" anchorCtr="0"/>
          <a:lstStyle>
            <a:lvl1pPr>
              <a:defRPr sz="4000">
                <a:solidFill>
                  <a:srgbClr val="FFFFFF"/>
                </a:solidFill>
              </a:defRPr>
            </a:lvl1pPr>
          </a:lstStyle>
          <a:p>
            <a:r>
              <a:rPr lang="en-GB" noProof="0"/>
              <a:t>Click to edit Master title style</a:t>
            </a:r>
          </a:p>
        </p:txBody>
      </p:sp>
      <p:sp>
        <p:nvSpPr>
          <p:cNvPr id="4" name="Date Placeholder 3">
            <a:extLst>
              <a:ext uri="{FF2B5EF4-FFF2-40B4-BE49-F238E27FC236}">
                <a16:creationId xmlns:a16="http://schemas.microsoft.com/office/drawing/2014/main" id="{64C9780A-2924-4C16-AF95-F76DD173DC06}"/>
              </a:ext>
            </a:extLst>
          </p:cNvPr>
          <p:cNvSpPr>
            <a:spLocks noGrp="1"/>
          </p:cNvSpPr>
          <p:nvPr>
            <p:ph type="dt" sz="half" idx="16"/>
          </p:nvPr>
        </p:nvSpPr>
        <p:spPr>
          <a:xfrm>
            <a:off x="960000" y="6470347"/>
            <a:ext cx="960000" cy="384000"/>
          </a:xfrm>
        </p:spPr>
        <p:txBody>
          <a:bodyPr/>
          <a:lstStyle/>
          <a:p>
            <a:fld id="{C78BE2E5-2FE7-422F-950B-5D0A97F67296}" type="datetime1">
              <a:rPr lang="en-GB" smtClean="0"/>
              <a:t>08/10/2025</a:t>
            </a:fld>
            <a:endParaRPr lang="en-GB"/>
          </a:p>
        </p:txBody>
      </p:sp>
      <p:sp>
        <p:nvSpPr>
          <p:cNvPr id="6" name="Footer Placeholder 5">
            <a:extLst>
              <a:ext uri="{FF2B5EF4-FFF2-40B4-BE49-F238E27FC236}">
                <a16:creationId xmlns:a16="http://schemas.microsoft.com/office/drawing/2014/main" id="{42B8FD0B-A2A1-40A7-AF83-2E4129604D8E}"/>
              </a:ext>
            </a:extLst>
          </p:cNvPr>
          <p:cNvSpPr>
            <a:spLocks noGrp="1"/>
          </p:cNvSpPr>
          <p:nvPr>
            <p:ph type="ftr" sz="quarter" idx="17"/>
          </p:nvPr>
        </p:nvSpPr>
        <p:spPr>
          <a:xfrm>
            <a:off x="1919999" y="6470400"/>
            <a:ext cx="8976000" cy="384000"/>
          </a:xfrm>
        </p:spPr>
        <p:txBody>
          <a:bodyPr/>
          <a:lstStyle/>
          <a:p>
            <a:r>
              <a:rPr lang="en-GB"/>
              <a:t>VTT – beyond the obvious</a:t>
            </a:r>
          </a:p>
        </p:txBody>
      </p:sp>
      <p:sp>
        <p:nvSpPr>
          <p:cNvPr id="8" name="Slide Number Placeholder 7">
            <a:extLst>
              <a:ext uri="{FF2B5EF4-FFF2-40B4-BE49-F238E27FC236}">
                <a16:creationId xmlns:a16="http://schemas.microsoft.com/office/drawing/2014/main" id="{E1195D09-EF66-443F-BB7F-E779A39744F5}"/>
              </a:ext>
            </a:extLst>
          </p:cNvPr>
          <p:cNvSpPr>
            <a:spLocks noGrp="1"/>
          </p:cNvSpPr>
          <p:nvPr>
            <p:ph type="sldNum" sz="quarter" idx="18"/>
          </p:nvPr>
        </p:nvSpPr>
        <p:spPr/>
        <p:txBody>
          <a:bodyPr/>
          <a:lstStyle/>
          <a:p>
            <a:fld id="{B89A5CCE-AC13-A746-9A72-5D19050CC0B7}" type="slidenum">
              <a:rPr lang="en-GB" smtClean="0"/>
              <a:pPr/>
              <a:t>‹#›</a:t>
            </a:fld>
            <a:endParaRPr lang="en-GB"/>
          </a:p>
        </p:txBody>
      </p:sp>
    </p:spTree>
    <p:extLst>
      <p:ext uri="{BB962C8B-B14F-4D97-AF65-F5344CB8AC3E}">
        <p14:creationId xmlns:p14="http://schemas.microsoft.com/office/powerpoint/2010/main" val="3556487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VTT 2020 Content slide 01b">
    <p:bg>
      <p:bgPr>
        <a:solidFill>
          <a:srgbClr val="005794"/>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C43D522F-9A95-4C09-947F-9389828E52AA}"/>
              </a:ext>
            </a:extLst>
          </p:cNvPr>
          <p:cNvSpPr>
            <a:spLocks noGrp="1"/>
          </p:cNvSpPr>
          <p:nvPr>
            <p:ph type="dt" sz="half" idx="10"/>
          </p:nvPr>
        </p:nvSpPr>
        <p:spPr/>
        <p:txBody>
          <a:bodyPr/>
          <a:lstStyle>
            <a:lvl1pPr>
              <a:defRPr>
                <a:solidFill>
                  <a:srgbClr val="FFFFFF"/>
                </a:solidFill>
              </a:defRPr>
            </a:lvl1pPr>
          </a:lstStyle>
          <a:p>
            <a:fld id="{3A8FA19F-DC1A-41A0-A5FD-B7856E6B131E}" type="datetime1">
              <a:rPr lang="en-GB" smtClean="0"/>
              <a:t>08/10/2025</a:t>
            </a:fld>
            <a:endParaRPr lang="en-GB"/>
          </a:p>
        </p:txBody>
      </p:sp>
      <p:sp>
        <p:nvSpPr>
          <p:cNvPr id="4" name="Footer Placeholder 3">
            <a:extLst>
              <a:ext uri="{FF2B5EF4-FFF2-40B4-BE49-F238E27FC236}">
                <a16:creationId xmlns:a16="http://schemas.microsoft.com/office/drawing/2014/main" id="{62FBCA9D-2905-4200-875A-D971396E4B04}"/>
              </a:ext>
            </a:extLst>
          </p:cNvPr>
          <p:cNvSpPr>
            <a:spLocks noGrp="1"/>
          </p:cNvSpPr>
          <p:nvPr>
            <p:ph type="ftr" sz="quarter" idx="11"/>
          </p:nvPr>
        </p:nvSpPr>
        <p:spPr/>
        <p:txBody>
          <a:bodyPr/>
          <a:lstStyle>
            <a:lvl1pPr>
              <a:defRPr>
                <a:solidFill>
                  <a:srgbClr val="FFFFFF"/>
                </a:solidFill>
              </a:defRPr>
            </a:lvl1pPr>
          </a:lstStyle>
          <a:p>
            <a:r>
              <a:rPr lang="en-GB"/>
              <a:t>VTT – beyond the obvious</a:t>
            </a:r>
          </a:p>
        </p:txBody>
      </p:sp>
      <p:sp>
        <p:nvSpPr>
          <p:cNvPr id="5" name="Slide Number Placeholder 4">
            <a:extLst>
              <a:ext uri="{FF2B5EF4-FFF2-40B4-BE49-F238E27FC236}">
                <a16:creationId xmlns:a16="http://schemas.microsoft.com/office/drawing/2014/main" id="{28EDE462-89B5-4754-BE57-386BC9DB87C7}"/>
              </a:ext>
            </a:extLst>
          </p:cNvPr>
          <p:cNvSpPr>
            <a:spLocks noGrp="1"/>
          </p:cNvSpPr>
          <p:nvPr>
            <p:ph type="sldNum" sz="quarter" idx="12"/>
          </p:nvPr>
        </p:nvSpPr>
        <p:spPr/>
        <p:txBody>
          <a:bodyPr/>
          <a:lstStyle>
            <a:lvl1pPr>
              <a:defRPr>
                <a:solidFill>
                  <a:srgbClr val="FFFFFF"/>
                </a:solidFill>
              </a:defRPr>
            </a:lvl1pPr>
          </a:lstStyle>
          <a:p>
            <a:fld id="{B89A5CCE-AC13-A746-9A72-5D19050CC0B7}" type="slidenum">
              <a:rPr lang="en-GB" smtClean="0"/>
              <a:pPr/>
              <a:t>‹#›</a:t>
            </a:fld>
            <a:endParaRPr lang="en-GB"/>
          </a:p>
        </p:txBody>
      </p:sp>
      <p:sp>
        <p:nvSpPr>
          <p:cNvPr id="9" name="Content Placeholder 7">
            <a:extLst>
              <a:ext uri="{FF2B5EF4-FFF2-40B4-BE49-F238E27FC236}">
                <a16:creationId xmlns:a16="http://schemas.microsoft.com/office/drawing/2014/main" id="{5A250970-4174-4E9D-B15B-AC478D968E0E}"/>
              </a:ext>
            </a:extLst>
          </p:cNvPr>
          <p:cNvSpPr>
            <a:spLocks noGrp="1"/>
          </p:cNvSpPr>
          <p:nvPr>
            <p:ph sz="quarter" idx="13" hasCustomPrompt="1"/>
          </p:nvPr>
        </p:nvSpPr>
        <p:spPr>
          <a:xfrm>
            <a:off x="958850" y="2097600"/>
            <a:ext cx="9263999" cy="4065600"/>
          </a:xfrm>
        </p:spPr>
        <p:txBody>
          <a:bodyPr numCol="1" spcCol="360000"/>
          <a:lstStyle>
            <a:lvl1pPr>
              <a:buClr>
                <a:srgbClr val="FFFFFF"/>
              </a:buClr>
              <a:defRPr>
                <a:solidFill>
                  <a:srgbClr val="FFFFFF"/>
                </a:solidFill>
              </a:defRPr>
            </a:lvl1pPr>
            <a:lvl2pPr>
              <a:buClr>
                <a:srgbClr val="FFFFFF"/>
              </a:buClr>
              <a:defRPr>
                <a:solidFill>
                  <a:srgbClr val="FFFFFF"/>
                </a:solidFill>
              </a:defRPr>
            </a:lvl2pPr>
            <a:lvl3pPr>
              <a:buClr>
                <a:srgbClr val="FFFFFF"/>
              </a:buClr>
              <a:defRPr>
                <a:solidFill>
                  <a:srgbClr val="FFFFFF"/>
                </a:solidFill>
              </a:defRPr>
            </a:lvl3pPr>
            <a:lvl4pPr>
              <a:buClr>
                <a:srgbClr val="FFFFFF"/>
              </a:buClr>
              <a:defRPr>
                <a:solidFill>
                  <a:srgbClr val="FFFFFF"/>
                </a:solidFill>
              </a:defRPr>
            </a:lvl4pPr>
            <a:lvl5pPr>
              <a:defRPr>
                <a:solidFill>
                  <a:srgbClr val="FFFFFF"/>
                </a:solidFill>
              </a:defRPr>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6" name="Title 5">
            <a:extLst>
              <a:ext uri="{FF2B5EF4-FFF2-40B4-BE49-F238E27FC236}">
                <a16:creationId xmlns:a16="http://schemas.microsoft.com/office/drawing/2014/main" id="{546B329F-CC33-4C5E-8135-8861EA26232B}"/>
              </a:ext>
            </a:extLst>
          </p:cNvPr>
          <p:cNvSpPr>
            <a:spLocks noGrp="1"/>
          </p:cNvSpPr>
          <p:nvPr>
            <p:ph type="title"/>
          </p:nvPr>
        </p:nvSpPr>
        <p:spPr/>
        <p:txBody>
          <a:bodyPr anchor="t" anchorCtr="0"/>
          <a:lstStyle>
            <a:lvl1pPr>
              <a:defRPr>
                <a:solidFill>
                  <a:srgbClr val="FFFFFF"/>
                </a:solidFill>
              </a:defRPr>
            </a:lvl1pPr>
          </a:lstStyle>
          <a:p>
            <a:r>
              <a:rPr lang="en-GB" noProof="0"/>
              <a:t>Click to edit Master title style</a:t>
            </a:r>
          </a:p>
        </p:txBody>
      </p:sp>
      <p:grpSp>
        <p:nvGrpSpPr>
          <p:cNvPr id="54" name="VTT_LogoStack_v3_16092019 pienempi koko">
            <a:extLst>
              <a:ext uri="{FF2B5EF4-FFF2-40B4-BE49-F238E27FC236}">
                <a16:creationId xmlns:a16="http://schemas.microsoft.com/office/drawing/2014/main" id="{6D563EB9-102D-4B9A-BEC3-1A42F728BEA7}"/>
              </a:ext>
            </a:extLst>
          </p:cNvPr>
          <p:cNvGrpSpPr/>
          <p:nvPr/>
        </p:nvGrpSpPr>
        <p:grpSpPr>
          <a:xfrm>
            <a:off x="10724687" y="1"/>
            <a:ext cx="1159391" cy="782400"/>
            <a:chOff x="7909204" y="1770762"/>
            <a:chExt cx="971550" cy="655638"/>
          </a:xfrm>
        </p:grpSpPr>
        <p:grpSp>
          <p:nvGrpSpPr>
            <p:cNvPr id="55" name="_VTT_logo_102019_01_white_on_orange" hidden="1">
              <a:extLst>
                <a:ext uri="{FF2B5EF4-FFF2-40B4-BE49-F238E27FC236}">
                  <a16:creationId xmlns:a16="http://schemas.microsoft.com/office/drawing/2014/main" id="{5ADE5902-7CFD-48D9-96D2-3A7006060277}"/>
                </a:ext>
              </a:extLst>
            </p:cNvPr>
            <p:cNvGrpSpPr/>
            <p:nvPr/>
          </p:nvGrpSpPr>
          <p:grpSpPr>
            <a:xfrm>
              <a:off x="7909204" y="1770762"/>
              <a:ext cx="971550" cy="655638"/>
              <a:chOff x="379933" y="-15999"/>
              <a:chExt cx="971550" cy="655638"/>
            </a:xfrm>
          </p:grpSpPr>
          <p:sp>
            <p:nvSpPr>
              <p:cNvPr id="96" name="Box">
                <a:extLst>
                  <a:ext uri="{FF2B5EF4-FFF2-40B4-BE49-F238E27FC236}">
                    <a16:creationId xmlns:a16="http://schemas.microsoft.com/office/drawing/2014/main" id="{A2F069E5-B553-4B61-8B91-055DAFFF6A6E}"/>
                  </a:ext>
                </a:extLst>
              </p:cNvPr>
              <p:cNvSpPr>
                <a:spLocks noChangeArrowheads="1"/>
              </p:cNvSpPr>
              <p:nvPr/>
            </p:nvSpPr>
            <p:spPr bwMode="auto">
              <a:xfrm>
                <a:off x="379933" y="-15999"/>
                <a:ext cx="971550" cy="655638"/>
              </a:xfrm>
              <a:prstGeom prst="rect">
                <a:avLst/>
              </a:prstGeom>
              <a:solidFill>
                <a:srgbClr val="F06E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97" name="T2">
                <a:extLst>
                  <a:ext uri="{FF2B5EF4-FFF2-40B4-BE49-F238E27FC236}">
                    <a16:creationId xmlns:a16="http://schemas.microsoft.com/office/drawing/2014/main" id="{060537D6-2BA2-40D4-8933-AE73E16FF268}"/>
                  </a:ext>
                </a:extLst>
              </p:cNvPr>
              <p:cNvSpPr>
                <a:spLocks/>
              </p:cNvSpPr>
              <p:nvPr/>
            </p:nvSpPr>
            <p:spPr bwMode="auto">
              <a:xfrm>
                <a:off x="1011758" y="168151"/>
                <a:ext cx="176213" cy="258763"/>
              </a:xfrm>
              <a:custGeom>
                <a:avLst/>
                <a:gdLst>
                  <a:gd name="T0" fmla="*/ 157 w 222"/>
                  <a:gd name="T1" fmla="*/ 325 h 325"/>
                  <a:gd name="T2" fmla="*/ 157 w 222"/>
                  <a:gd name="T3" fmla="*/ 78 h 325"/>
                  <a:gd name="T4" fmla="*/ 222 w 222"/>
                  <a:gd name="T5" fmla="*/ 78 h 325"/>
                  <a:gd name="T6" fmla="*/ 222 w 222"/>
                  <a:gd name="T7" fmla="*/ 0 h 325"/>
                  <a:gd name="T8" fmla="*/ 0 w 222"/>
                  <a:gd name="T9" fmla="*/ 0 h 325"/>
                  <a:gd name="T10" fmla="*/ 0 w 222"/>
                  <a:gd name="T11" fmla="*/ 78 h 325"/>
                  <a:gd name="T12" fmla="*/ 66 w 222"/>
                  <a:gd name="T13" fmla="*/ 78 h 325"/>
                  <a:gd name="T14" fmla="*/ 66 w 222"/>
                  <a:gd name="T15" fmla="*/ 325 h 325"/>
                  <a:gd name="T16" fmla="*/ 66 w 222"/>
                  <a:gd name="T17" fmla="*/ 325 h 325"/>
                  <a:gd name="T18" fmla="*/ 157 w 222"/>
                  <a:gd name="T19"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2" h="325">
                    <a:moveTo>
                      <a:pt x="157" y="325"/>
                    </a:moveTo>
                    <a:lnTo>
                      <a:pt x="157" y="78"/>
                    </a:lnTo>
                    <a:lnTo>
                      <a:pt x="222" y="78"/>
                    </a:lnTo>
                    <a:lnTo>
                      <a:pt x="222" y="0"/>
                    </a:lnTo>
                    <a:lnTo>
                      <a:pt x="0" y="0"/>
                    </a:lnTo>
                    <a:lnTo>
                      <a:pt x="0" y="78"/>
                    </a:lnTo>
                    <a:lnTo>
                      <a:pt x="66" y="78"/>
                    </a:lnTo>
                    <a:lnTo>
                      <a:pt x="66" y="325"/>
                    </a:lnTo>
                    <a:lnTo>
                      <a:pt x="66" y="325"/>
                    </a:lnTo>
                    <a:lnTo>
                      <a:pt x="157" y="3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98" name="T1">
                <a:extLst>
                  <a:ext uri="{FF2B5EF4-FFF2-40B4-BE49-F238E27FC236}">
                    <a16:creationId xmlns:a16="http://schemas.microsoft.com/office/drawing/2014/main" id="{2890CDB3-1034-4F88-87C9-D796C2798F60}"/>
                  </a:ext>
                </a:extLst>
              </p:cNvPr>
              <p:cNvSpPr>
                <a:spLocks/>
              </p:cNvSpPr>
              <p:nvPr/>
            </p:nvSpPr>
            <p:spPr bwMode="auto">
              <a:xfrm>
                <a:off x="799033" y="168151"/>
                <a:ext cx="193675" cy="258763"/>
              </a:xfrm>
              <a:custGeom>
                <a:avLst/>
                <a:gdLst>
                  <a:gd name="T0" fmla="*/ 88 w 244"/>
                  <a:gd name="T1" fmla="*/ 78 h 325"/>
                  <a:gd name="T2" fmla="*/ 88 w 244"/>
                  <a:gd name="T3" fmla="*/ 325 h 325"/>
                  <a:gd name="T4" fmla="*/ 179 w 244"/>
                  <a:gd name="T5" fmla="*/ 325 h 325"/>
                  <a:gd name="T6" fmla="*/ 179 w 244"/>
                  <a:gd name="T7" fmla="*/ 78 h 325"/>
                  <a:gd name="T8" fmla="*/ 244 w 244"/>
                  <a:gd name="T9" fmla="*/ 78 h 325"/>
                  <a:gd name="T10" fmla="*/ 244 w 244"/>
                  <a:gd name="T11" fmla="*/ 0 h 325"/>
                  <a:gd name="T12" fmla="*/ 25 w 244"/>
                  <a:gd name="T13" fmla="*/ 0 h 325"/>
                  <a:gd name="T14" fmla="*/ 0 w 244"/>
                  <a:gd name="T15" fmla="*/ 78 h 325"/>
                  <a:gd name="T16" fmla="*/ 88 w 244"/>
                  <a:gd name="T17" fmla="*/ 78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4" h="325">
                    <a:moveTo>
                      <a:pt x="88" y="78"/>
                    </a:moveTo>
                    <a:lnTo>
                      <a:pt x="88" y="325"/>
                    </a:lnTo>
                    <a:lnTo>
                      <a:pt x="179" y="325"/>
                    </a:lnTo>
                    <a:lnTo>
                      <a:pt x="179" y="78"/>
                    </a:lnTo>
                    <a:lnTo>
                      <a:pt x="244" y="78"/>
                    </a:lnTo>
                    <a:lnTo>
                      <a:pt x="244" y="0"/>
                    </a:lnTo>
                    <a:lnTo>
                      <a:pt x="25" y="0"/>
                    </a:lnTo>
                    <a:lnTo>
                      <a:pt x="0" y="78"/>
                    </a:lnTo>
                    <a:lnTo>
                      <a:pt x="88" y="7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99" name="V">
                <a:extLst>
                  <a:ext uri="{FF2B5EF4-FFF2-40B4-BE49-F238E27FC236}">
                    <a16:creationId xmlns:a16="http://schemas.microsoft.com/office/drawing/2014/main" id="{5AA6A557-40CD-49C6-B2B1-26915912BC45}"/>
                  </a:ext>
                </a:extLst>
              </p:cNvPr>
              <p:cNvSpPr>
                <a:spLocks/>
              </p:cNvSpPr>
              <p:nvPr/>
            </p:nvSpPr>
            <p:spPr bwMode="auto">
              <a:xfrm>
                <a:off x="567258" y="168151"/>
                <a:ext cx="230188" cy="258763"/>
              </a:xfrm>
              <a:custGeom>
                <a:avLst/>
                <a:gdLst>
                  <a:gd name="T0" fmla="*/ 184 w 289"/>
                  <a:gd name="T1" fmla="*/ 325 h 325"/>
                  <a:gd name="T2" fmla="*/ 289 w 289"/>
                  <a:gd name="T3" fmla="*/ 0 h 325"/>
                  <a:gd name="T4" fmla="*/ 197 w 289"/>
                  <a:gd name="T5" fmla="*/ 0 h 325"/>
                  <a:gd name="T6" fmla="*/ 143 w 289"/>
                  <a:gd name="T7" fmla="*/ 167 h 325"/>
                  <a:gd name="T8" fmla="*/ 135 w 289"/>
                  <a:gd name="T9" fmla="*/ 191 h 325"/>
                  <a:gd name="T10" fmla="*/ 135 w 289"/>
                  <a:gd name="T11" fmla="*/ 191 h 325"/>
                  <a:gd name="T12" fmla="*/ 135 w 289"/>
                  <a:gd name="T13" fmla="*/ 191 h 325"/>
                  <a:gd name="T14" fmla="*/ 135 w 289"/>
                  <a:gd name="T15" fmla="*/ 191 h 325"/>
                  <a:gd name="T16" fmla="*/ 135 w 289"/>
                  <a:gd name="T17" fmla="*/ 191 h 325"/>
                  <a:gd name="T18" fmla="*/ 135 w 289"/>
                  <a:gd name="T19" fmla="*/ 191 h 325"/>
                  <a:gd name="T20" fmla="*/ 135 w 289"/>
                  <a:gd name="T21" fmla="*/ 191 h 325"/>
                  <a:gd name="T22" fmla="*/ 128 w 289"/>
                  <a:gd name="T23" fmla="*/ 167 h 325"/>
                  <a:gd name="T24" fmla="*/ 91 w 289"/>
                  <a:gd name="T25" fmla="*/ 60 h 325"/>
                  <a:gd name="T26" fmla="*/ 0 w 289"/>
                  <a:gd name="T27" fmla="*/ 60 h 325"/>
                  <a:gd name="T28" fmla="*/ 90 w 289"/>
                  <a:gd name="T29" fmla="*/ 325 h 325"/>
                  <a:gd name="T30" fmla="*/ 184 w 289"/>
                  <a:gd name="T31"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9" h="325">
                    <a:moveTo>
                      <a:pt x="184" y="325"/>
                    </a:moveTo>
                    <a:lnTo>
                      <a:pt x="289" y="0"/>
                    </a:lnTo>
                    <a:lnTo>
                      <a:pt x="197" y="0"/>
                    </a:lnTo>
                    <a:lnTo>
                      <a:pt x="143" y="167"/>
                    </a:lnTo>
                    <a:lnTo>
                      <a:pt x="135" y="191"/>
                    </a:lnTo>
                    <a:lnTo>
                      <a:pt x="135" y="191"/>
                    </a:lnTo>
                    <a:lnTo>
                      <a:pt x="135" y="191"/>
                    </a:lnTo>
                    <a:lnTo>
                      <a:pt x="135" y="191"/>
                    </a:lnTo>
                    <a:lnTo>
                      <a:pt x="135" y="191"/>
                    </a:lnTo>
                    <a:lnTo>
                      <a:pt x="135" y="191"/>
                    </a:lnTo>
                    <a:lnTo>
                      <a:pt x="135" y="191"/>
                    </a:lnTo>
                    <a:lnTo>
                      <a:pt x="128" y="167"/>
                    </a:lnTo>
                    <a:lnTo>
                      <a:pt x="91" y="60"/>
                    </a:lnTo>
                    <a:lnTo>
                      <a:pt x="0" y="60"/>
                    </a:lnTo>
                    <a:lnTo>
                      <a:pt x="90" y="325"/>
                    </a:lnTo>
                    <a:lnTo>
                      <a:pt x="184" y="3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nvGrpSpPr>
            <p:cNvPr id="56" name="_VTT_logo_102019_02_white_on_black" hidden="1">
              <a:extLst>
                <a:ext uri="{FF2B5EF4-FFF2-40B4-BE49-F238E27FC236}">
                  <a16:creationId xmlns:a16="http://schemas.microsoft.com/office/drawing/2014/main" id="{5CB97820-549B-4D90-A462-78CD5BC0C8D2}"/>
                </a:ext>
              </a:extLst>
            </p:cNvPr>
            <p:cNvGrpSpPr/>
            <p:nvPr/>
          </p:nvGrpSpPr>
          <p:grpSpPr>
            <a:xfrm>
              <a:off x="7909204" y="1770762"/>
              <a:ext cx="971550" cy="655638"/>
              <a:chOff x="379933" y="-15999"/>
              <a:chExt cx="971550" cy="655638"/>
            </a:xfrm>
          </p:grpSpPr>
          <p:sp>
            <p:nvSpPr>
              <p:cNvPr id="92" name="Box">
                <a:extLst>
                  <a:ext uri="{FF2B5EF4-FFF2-40B4-BE49-F238E27FC236}">
                    <a16:creationId xmlns:a16="http://schemas.microsoft.com/office/drawing/2014/main" id="{C81C50F1-ECB7-4145-AF54-30F4E84E6786}"/>
                  </a:ext>
                </a:extLst>
              </p:cNvPr>
              <p:cNvSpPr>
                <a:spLocks noChangeArrowheads="1"/>
              </p:cNvSpPr>
              <p:nvPr/>
            </p:nvSpPr>
            <p:spPr bwMode="auto">
              <a:xfrm>
                <a:off x="379933" y="-15999"/>
                <a:ext cx="971550" cy="65563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93" name="T2">
                <a:extLst>
                  <a:ext uri="{FF2B5EF4-FFF2-40B4-BE49-F238E27FC236}">
                    <a16:creationId xmlns:a16="http://schemas.microsoft.com/office/drawing/2014/main" id="{C7D31B99-657D-47FD-9CC2-F0348DBFBC82}"/>
                  </a:ext>
                </a:extLst>
              </p:cNvPr>
              <p:cNvSpPr>
                <a:spLocks/>
              </p:cNvSpPr>
              <p:nvPr/>
            </p:nvSpPr>
            <p:spPr bwMode="auto">
              <a:xfrm>
                <a:off x="1011758" y="168151"/>
                <a:ext cx="176213" cy="258763"/>
              </a:xfrm>
              <a:custGeom>
                <a:avLst/>
                <a:gdLst>
                  <a:gd name="T0" fmla="*/ 157 w 222"/>
                  <a:gd name="T1" fmla="*/ 325 h 325"/>
                  <a:gd name="T2" fmla="*/ 157 w 222"/>
                  <a:gd name="T3" fmla="*/ 78 h 325"/>
                  <a:gd name="T4" fmla="*/ 222 w 222"/>
                  <a:gd name="T5" fmla="*/ 78 h 325"/>
                  <a:gd name="T6" fmla="*/ 222 w 222"/>
                  <a:gd name="T7" fmla="*/ 0 h 325"/>
                  <a:gd name="T8" fmla="*/ 0 w 222"/>
                  <a:gd name="T9" fmla="*/ 0 h 325"/>
                  <a:gd name="T10" fmla="*/ 0 w 222"/>
                  <a:gd name="T11" fmla="*/ 78 h 325"/>
                  <a:gd name="T12" fmla="*/ 66 w 222"/>
                  <a:gd name="T13" fmla="*/ 78 h 325"/>
                  <a:gd name="T14" fmla="*/ 66 w 222"/>
                  <a:gd name="T15" fmla="*/ 325 h 325"/>
                  <a:gd name="T16" fmla="*/ 66 w 222"/>
                  <a:gd name="T17" fmla="*/ 325 h 325"/>
                  <a:gd name="T18" fmla="*/ 157 w 222"/>
                  <a:gd name="T19"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2" h="325">
                    <a:moveTo>
                      <a:pt x="157" y="325"/>
                    </a:moveTo>
                    <a:lnTo>
                      <a:pt x="157" y="78"/>
                    </a:lnTo>
                    <a:lnTo>
                      <a:pt x="222" y="78"/>
                    </a:lnTo>
                    <a:lnTo>
                      <a:pt x="222" y="0"/>
                    </a:lnTo>
                    <a:lnTo>
                      <a:pt x="0" y="0"/>
                    </a:lnTo>
                    <a:lnTo>
                      <a:pt x="0" y="78"/>
                    </a:lnTo>
                    <a:lnTo>
                      <a:pt x="66" y="78"/>
                    </a:lnTo>
                    <a:lnTo>
                      <a:pt x="66" y="325"/>
                    </a:lnTo>
                    <a:lnTo>
                      <a:pt x="66" y="325"/>
                    </a:lnTo>
                    <a:lnTo>
                      <a:pt x="157" y="3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94" name="T1">
                <a:extLst>
                  <a:ext uri="{FF2B5EF4-FFF2-40B4-BE49-F238E27FC236}">
                    <a16:creationId xmlns:a16="http://schemas.microsoft.com/office/drawing/2014/main" id="{A7033A82-E1D2-4BCA-8D59-D5FDA4775F84}"/>
                  </a:ext>
                </a:extLst>
              </p:cNvPr>
              <p:cNvSpPr>
                <a:spLocks/>
              </p:cNvSpPr>
              <p:nvPr/>
            </p:nvSpPr>
            <p:spPr bwMode="auto">
              <a:xfrm>
                <a:off x="799033" y="168151"/>
                <a:ext cx="193675" cy="258763"/>
              </a:xfrm>
              <a:custGeom>
                <a:avLst/>
                <a:gdLst>
                  <a:gd name="T0" fmla="*/ 88 w 244"/>
                  <a:gd name="T1" fmla="*/ 78 h 325"/>
                  <a:gd name="T2" fmla="*/ 88 w 244"/>
                  <a:gd name="T3" fmla="*/ 325 h 325"/>
                  <a:gd name="T4" fmla="*/ 179 w 244"/>
                  <a:gd name="T5" fmla="*/ 325 h 325"/>
                  <a:gd name="T6" fmla="*/ 179 w 244"/>
                  <a:gd name="T7" fmla="*/ 78 h 325"/>
                  <a:gd name="T8" fmla="*/ 244 w 244"/>
                  <a:gd name="T9" fmla="*/ 78 h 325"/>
                  <a:gd name="T10" fmla="*/ 244 w 244"/>
                  <a:gd name="T11" fmla="*/ 0 h 325"/>
                  <a:gd name="T12" fmla="*/ 25 w 244"/>
                  <a:gd name="T13" fmla="*/ 0 h 325"/>
                  <a:gd name="T14" fmla="*/ 0 w 244"/>
                  <a:gd name="T15" fmla="*/ 78 h 325"/>
                  <a:gd name="T16" fmla="*/ 88 w 244"/>
                  <a:gd name="T17" fmla="*/ 78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4" h="325">
                    <a:moveTo>
                      <a:pt x="88" y="78"/>
                    </a:moveTo>
                    <a:lnTo>
                      <a:pt x="88" y="325"/>
                    </a:lnTo>
                    <a:lnTo>
                      <a:pt x="179" y="325"/>
                    </a:lnTo>
                    <a:lnTo>
                      <a:pt x="179" y="78"/>
                    </a:lnTo>
                    <a:lnTo>
                      <a:pt x="244" y="78"/>
                    </a:lnTo>
                    <a:lnTo>
                      <a:pt x="244" y="0"/>
                    </a:lnTo>
                    <a:lnTo>
                      <a:pt x="25" y="0"/>
                    </a:lnTo>
                    <a:lnTo>
                      <a:pt x="0" y="78"/>
                    </a:lnTo>
                    <a:lnTo>
                      <a:pt x="88" y="7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95" name="V">
                <a:extLst>
                  <a:ext uri="{FF2B5EF4-FFF2-40B4-BE49-F238E27FC236}">
                    <a16:creationId xmlns:a16="http://schemas.microsoft.com/office/drawing/2014/main" id="{6BE28FD4-14BC-40D0-A065-ADFD352BF842}"/>
                  </a:ext>
                </a:extLst>
              </p:cNvPr>
              <p:cNvSpPr>
                <a:spLocks/>
              </p:cNvSpPr>
              <p:nvPr/>
            </p:nvSpPr>
            <p:spPr bwMode="auto">
              <a:xfrm>
                <a:off x="567258" y="168151"/>
                <a:ext cx="230188" cy="258763"/>
              </a:xfrm>
              <a:custGeom>
                <a:avLst/>
                <a:gdLst>
                  <a:gd name="T0" fmla="*/ 184 w 289"/>
                  <a:gd name="T1" fmla="*/ 325 h 325"/>
                  <a:gd name="T2" fmla="*/ 289 w 289"/>
                  <a:gd name="T3" fmla="*/ 0 h 325"/>
                  <a:gd name="T4" fmla="*/ 197 w 289"/>
                  <a:gd name="T5" fmla="*/ 0 h 325"/>
                  <a:gd name="T6" fmla="*/ 143 w 289"/>
                  <a:gd name="T7" fmla="*/ 167 h 325"/>
                  <a:gd name="T8" fmla="*/ 135 w 289"/>
                  <a:gd name="T9" fmla="*/ 191 h 325"/>
                  <a:gd name="T10" fmla="*/ 135 w 289"/>
                  <a:gd name="T11" fmla="*/ 191 h 325"/>
                  <a:gd name="T12" fmla="*/ 135 w 289"/>
                  <a:gd name="T13" fmla="*/ 191 h 325"/>
                  <a:gd name="T14" fmla="*/ 135 w 289"/>
                  <a:gd name="T15" fmla="*/ 191 h 325"/>
                  <a:gd name="T16" fmla="*/ 135 w 289"/>
                  <a:gd name="T17" fmla="*/ 191 h 325"/>
                  <a:gd name="T18" fmla="*/ 135 w 289"/>
                  <a:gd name="T19" fmla="*/ 191 h 325"/>
                  <a:gd name="T20" fmla="*/ 135 w 289"/>
                  <a:gd name="T21" fmla="*/ 191 h 325"/>
                  <a:gd name="T22" fmla="*/ 128 w 289"/>
                  <a:gd name="T23" fmla="*/ 167 h 325"/>
                  <a:gd name="T24" fmla="*/ 91 w 289"/>
                  <a:gd name="T25" fmla="*/ 60 h 325"/>
                  <a:gd name="T26" fmla="*/ 0 w 289"/>
                  <a:gd name="T27" fmla="*/ 60 h 325"/>
                  <a:gd name="T28" fmla="*/ 90 w 289"/>
                  <a:gd name="T29" fmla="*/ 325 h 325"/>
                  <a:gd name="T30" fmla="*/ 184 w 289"/>
                  <a:gd name="T31"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9" h="325">
                    <a:moveTo>
                      <a:pt x="184" y="325"/>
                    </a:moveTo>
                    <a:lnTo>
                      <a:pt x="289" y="0"/>
                    </a:lnTo>
                    <a:lnTo>
                      <a:pt x="197" y="0"/>
                    </a:lnTo>
                    <a:lnTo>
                      <a:pt x="143" y="167"/>
                    </a:lnTo>
                    <a:lnTo>
                      <a:pt x="135" y="191"/>
                    </a:lnTo>
                    <a:lnTo>
                      <a:pt x="135" y="191"/>
                    </a:lnTo>
                    <a:lnTo>
                      <a:pt x="135" y="191"/>
                    </a:lnTo>
                    <a:lnTo>
                      <a:pt x="135" y="191"/>
                    </a:lnTo>
                    <a:lnTo>
                      <a:pt x="135" y="191"/>
                    </a:lnTo>
                    <a:lnTo>
                      <a:pt x="135" y="191"/>
                    </a:lnTo>
                    <a:lnTo>
                      <a:pt x="135" y="191"/>
                    </a:lnTo>
                    <a:lnTo>
                      <a:pt x="128" y="167"/>
                    </a:lnTo>
                    <a:lnTo>
                      <a:pt x="91" y="60"/>
                    </a:lnTo>
                    <a:lnTo>
                      <a:pt x="0" y="60"/>
                    </a:lnTo>
                    <a:lnTo>
                      <a:pt x="90" y="325"/>
                    </a:lnTo>
                    <a:lnTo>
                      <a:pt x="184" y="3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nvGrpSpPr>
            <p:cNvPr id="57" name="_VTT_logo_102019_03_white_on_blue" hidden="1">
              <a:extLst>
                <a:ext uri="{FF2B5EF4-FFF2-40B4-BE49-F238E27FC236}">
                  <a16:creationId xmlns:a16="http://schemas.microsoft.com/office/drawing/2014/main" id="{A4693AB5-0916-4A5A-807A-029E500DD23D}"/>
                </a:ext>
              </a:extLst>
            </p:cNvPr>
            <p:cNvGrpSpPr/>
            <p:nvPr/>
          </p:nvGrpSpPr>
          <p:grpSpPr>
            <a:xfrm>
              <a:off x="7909204" y="1770762"/>
              <a:ext cx="971550" cy="655638"/>
              <a:chOff x="379933" y="-15999"/>
              <a:chExt cx="971550" cy="655638"/>
            </a:xfrm>
          </p:grpSpPr>
          <p:sp>
            <p:nvSpPr>
              <p:cNvPr id="88" name="Box">
                <a:extLst>
                  <a:ext uri="{FF2B5EF4-FFF2-40B4-BE49-F238E27FC236}">
                    <a16:creationId xmlns:a16="http://schemas.microsoft.com/office/drawing/2014/main" id="{FC974299-8C93-42D7-AFA0-DE7ADBF89D35}"/>
                  </a:ext>
                </a:extLst>
              </p:cNvPr>
              <p:cNvSpPr>
                <a:spLocks noChangeArrowheads="1"/>
              </p:cNvSpPr>
              <p:nvPr/>
            </p:nvSpPr>
            <p:spPr bwMode="auto">
              <a:xfrm>
                <a:off x="379933" y="-15999"/>
                <a:ext cx="971550" cy="655638"/>
              </a:xfrm>
              <a:prstGeom prst="rect">
                <a:avLst/>
              </a:prstGeom>
              <a:solidFill>
                <a:srgbClr val="00579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89" name="T2">
                <a:extLst>
                  <a:ext uri="{FF2B5EF4-FFF2-40B4-BE49-F238E27FC236}">
                    <a16:creationId xmlns:a16="http://schemas.microsoft.com/office/drawing/2014/main" id="{EBE66339-6F35-407A-8D8E-FF109C4EB573}"/>
                  </a:ext>
                </a:extLst>
              </p:cNvPr>
              <p:cNvSpPr>
                <a:spLocks/>
              </p:cNvSpPr>
              <p:nvPr/>
            </p:nvSpPr>
            <p:spPr bwMode="auto">
              <a:xfrm>
                <a:off x="1011758" y="168151"/>
                <a:ext cx="176213" cy="258763"/>
              </a:xfrm>
              <a:custGeom>
                <a:avLst/>
                <a:gdLst>
                  <a:gd name="T0" fmla="*/ 157 w 222"/>
                  <a:gd name="T1" fmla="*/ 325 h 325"/>
                  <a:gd name="T2" fmla="*/ 157 w 222"/>
                  <a:gd name="T3" fmla="*/ 78 h 325"/>
                  <a:gd name="T4" fmla="*/ 222 w 222"/>
                  <a:gd name="T5" fmla="*/ 78 h 325"/>
                  <a:gd name="T6" fmla="*/ 222 w 222"/>
                  <a:gd name="T7" fmla="*/ 0 h 325"/>
                  <a:gd name="T8" fmla="*/ 0 w 222"/>
                  <a:gd name="T9" fmla="*/ 0 h 325"/>
                  <a:gd name="T10" fmla="*/ 0 w 222"/>
                  <a:gd name="T11" fmla="*/ 78 h 325"/>
                  <a:gd name="T12" fmla="*/ 66 w 222"/>
                  <a:gd name="T13" fmla="*/ 78 h 325"/>
                  <a:gd name="T14" fmla="*/ 66 w 222"/>
                  <a:gd name="T15" fmla="*/ 325 h 325"/>
                  <a:gd name="T16" fmla="*/ 66 w 222"/>
                  <a:gd name="T17" fmla="*/ 325 h 325"/>
                  <a:gd name="T18" fmla="*/ 157 w 222"/>
                  <a:gd name="T19"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2" h="325">
                    <a:moveTo>
                      <a:pt x="157" y="325"/>
                    </a:moveTo>
                    <a:lnTo>
                      <a:pt x="157" y="78"/>
                    </a:lnTo>
                    <a:lnTo>
                      <a:pt x="222" y="78"/>
                    </a:lnTo>
                    <a:lnTo>
                      <a:pt x="222" y="0"/>
                    </a:lnTo>
                    <a:lnTo>
                      <a:pt x="0" y="0"/>
                    </a:lnTo>
                    <a:lnTo>
                      <a:pt x="0" y="78"/>
                    </a:lnTo>
                    <a:lnTo>
                      <a:pt x="66" y="78"/>
                    </a:lnTo>
                    <a:lnTo>
                      <a:pt x="66" y="325"/>
                    </a:lnTo>
                    <a:lnTo>
                      <a:pt x="66" y="325"/>
                    </a:lnTo>
                    <a:lnTo>
                      <a:pt x="157" y="3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90" name="T1">
                <a:extLst>
                  <a:ext uri="{FF2B5EF4-FFF2-40B4-BE49-F238E27FC236}">
                    <a16:creationId xmlns:a16="http://schemas.microsoft.com/office/drawing/2014/main" id="{D3428DB9-1F95-43B6-A169-D0B04E2ED06A}"/>
                  </a:ext>
                </a:extLst>
              </p:cNvPr>
              <p:cNvSpPr>
                <a:spLocks/>
              </p:cNvSpPr>
              <p:nvPr/>
            </p:nvSpPr>
            <p:spPr bwMode="auto">
              <a:xfrm>
                <a:off x="799033" y="168151"/>
                <a:ext cx="193675" cy="258763"/>
              </a:xfrm>
              <a:custGeom>
                <a:avLst/>
                <a:gdLst>
                  <a:gd name="T0" fmla="*/ 88 w 244"/>
                  <a:gd name="T1" fmla="*/ 78 h 325"/>
                  <a:gd name="T2" fmla="*/ 88 w 244"/>
                  <a:gd name="T3" fmla="*/ 325 h 325"/>
                  <a:gd name="T4" fmla="*/ 179 w 244"/>
                  <a:gd name="T5" fmla="*/ 325 h 325"/>
                  <a:gd name="T6" fmla="*/ 179 w 244"/>
                  <a:gd name="T7" fmla="*/ 78 h 325"/>
                  <a:gd name="T8" fmla="*/ 244 w 244"/>
                  <a:gd name="T9" fmla="*/ 78 h 325"/>
                  <a:gd name="T10" fmla="*/ 244 w 244"/>
                  <a:gd name="T11" fmla="*/ 0 h 325"/>
                  <a:gd name="T12" fmla="*/ 25 w 244"/>
                  <a:gd name="T13" fmla="*/ 0 h 325"/>
                  <a:gd name="T14" fmla="*/ 0 w 244"/>
                  <a:gd name="T15" fmla="*/ 78 h 325"/>
                  <a:gd name="T16" fmla="*/ 88 w 244"/>
                  <a:gd name="T17" fmla="*/ 78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4" h="325">
                    <a:moveTo>
                      <a:pt x="88" y="78"/>
                    </a:moveTo>
                    <a:lnTo>
                      <a:pt x="88" y="325"/>
                    </a:lnTo>
                    <a:lnTo>
                      <a:pt x="179" y="325"/>
                    </a:lnTo>
                    <a:lnTo>
                      <a:pt x="179" y="78"/>
                    </a:lnTo>
                    <a:lnTo>
                      <a:pt x="244" y="78"/>
                    </a:lnTo>
                    <a:lnTo>
                      <a:pt x="244" y="0"/>
                    </a:lnTo>
                    <a:lnTo>
                      <a:pt x="25" y="0"/>
                    </a:lnTo>
                    <a:lnTo>
                      <a:pt x="0" y="78"/>
                    </a:lnTo>
                    <a:lnTo>
                      <a:pt x="88" y="7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91" name="V">
                <a:extLst>
                  <a:ext uri="{FF2B5EF4-FFF2-40B4-BE49-F238E27FC236}">
                    <a16:creationId xmlns:a16="http://schemas.microsoft.com/office/drawing/2014/main" id="{15DD40CA-4DB0-4361-9269-0AD65958D398}"/>
                  </a:ext>
                </a:extLst>
              </p:cNvPr>
              <p:cNvSpPr>
                <a:spLocks/>
              </p:cNvSpPr>
              <p:nvPr/>
            </p:nvSpPr>
            <p:spPr bwMode="auto">
              <a:xfrm>
                <a:off x="567258" y="168151"/>
                <a:ext cx="230188" cy="258763"/>
              </a:xfrm>
              <a:custGeom>
                <a:avLst/>
                <a:gdLst>
                  <a:gd name="T0" fmla="*/ 184 w 289"/>
                  <a:gd name="T1" fmla="*/ 325 h 325"/>
                  <a:gd name="T2" fmla="*/ 289 w 289"/>
                  <a:gd name="T3" fmla="*/ 0 h 325"/>
                  <a:gd name="T4" fmla="*/ 197 w 289"/>
                  <a:gd name="T5" fmla="*/ 0 h 325"/>
                  <a:gd name="T6" fmla="*/ 143 w 289"/>
                  <a:gd name="T7" fmla="*/ 167 h 325"/>
                  <a:gd name="T8" fmla="*/ 135 w 289"/>
                  <a:gd name="T9" fmla="*/ 191 h 325"/>
                  <a:gd name="T10" fmla="*/ 135 w 289"/>
                  <a:gd name="T11" fmla="*/ 191 h 325"/>
                  <a:gd name="T12" fmla="*/ 135 w 289"/>
                  <a:gd name="T13" fmla="*/ 191 h 325"/>
                  <a:gd name="T14" fmla="*/ 135 w 289"/>
                  <a:gd name="T15" fmla="*/ 191 h 325"/>
                  <a:gd name="T16" fmla="*/ 135 w 289"/>
                  <a:gd name="T17" fmla="*/ 191 h 325"/>
                  <a:gd name="T18" fmla="*/ 135 w 289"/>
                  <a:gd name="T19" fmla="*/ 191 h 325"/>
                  <a:gd name="T20" fmla="*/ 135 w 289"/>
                  <a:gd name="T21" fmla="*/ 191 h 325"/>
                  <a:gd name="T22" fmla="*/ 128 w 289"/>
                  <a:gd name="T23" fmla="*/ 167 h 325"/>
                  <a:gd name="T24" fmla="*/ 91 w 289"/>
                  <a:gd name="T25" fmla="*/ 60 h 325"/>
                  <a:gd name="T26" fmla="*/ 0 w 289"/>
                  <a:gd name="T27" fmla="*/ 60 h 325"/>
                  <a:gd name="T28" fmla="*/ 90 w 289"/>
                  <a:gd name="T29" fmla="*/ 325 h 325"/>
                  <a:gd name="T30" fmla="*/ 184 w 289"/>
                  <a:gd name="T31"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9" h="325">
                    <a:moveTo>
                      <a:pt x="184" y="325"/>
                    </a:moveTo>
                    <a:lnTo>
                      <a:pt x="289" y="0"/>
                    </a:lnTo>
                    <a:lnTo>
                      <a:pt x="197" y="0"/>
                    </a:lnTo>
                    <a:lnTo>
                      <a:pt x="143" y="167"/>
                    </a:lnTo>
                    <a:lnTo>
                      <a:pt x="135" y="191"/>
                    </a:lnTo>
                    <a:lnTo>
                      <a:pt x="135" y="191"/>
                    </a:lnTo>
                    <a:lnTo>
                      <a:pt x="135" y="191"/>
                    </a:lnTo>
                    <a:lnTo>
                      <a:pt x="135" y="191"/>
                    </a:lnTo>
                    <a:lnTo>
                      <a:pt x="135" y="191"/>
                    </a:lnTo>
                    <a:lnTo>
                      <a:pt x="135" y="191"/>
                    </a:lnTo>
                    <a:lnTo>
                      <a:pt x="135" y="191"/>
                    </a:lnTo>
                    <a:lnTo>
                      <a:pt x="128" y="167"/>
                    </a:lnTo>
                    <a:lnTo>
                      <a:pt x="91" y="60"/>
                    </a:lnTo>
                    <a:lnTo>
                      <a:pt x="0" y="60"/>
                    </a:lnTo>
                    <a:lnTo>
                      <a:pt x="90" y="325"/>
                    </a:lnTo>
                    <a:lnTo>
                      <a:pt x="184" y="3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nvGrpSpPr>
            <p:cNvPr id="58" name="_VTT_logo_102019_04_white_on_dark_grey" hidden="1">
              <a:extLst>
                <a:ext uri="{FF2B5EF4-FFF2-40B4-BE49-F238E27FC236}">
                  <a16:creationId xmlns:a16="http://schemas.microsoft.com/office/drawing/2014/main" id="{7DF1C8F9-E214-468A-A70F-76A611F3D579}"/>
                </a:ext>
              </a:extLst>
            </p:cNvPr>
            <p:cNvGrpSpPr/>
            <p:nvPr/>
          </p:nvGrpSpPr>
          <p:grpSpPr>
            <a:xfrm>
              <a:off x="7909204" y="1770762"/>
              <a:ext cx="971550" cy="655638"/>
              <a:chOff x="379933" y="-15999"/>
              <a:chExt cx="971550" cy="655638"/>
            </a:xfrm>
          </p:grpSpPr>
          <p:sp>
            <p:nvSpPr>
              <p:cNvPr id="84" name="Box">
                <a:extLst>
                  <a:ext uri="{FF2B5EF4-FFF2-40B4-BE49-F238E27FC236}">
                    <a16:creationId xmlns:a16="http://schemas.microsoft.com/office/drawing/2014/main" id="{D4DA0E26-A409-469E-9840-033E78ADA509}"/>
                  </a:ext>
                </a:extLst>
              </p:cNvPr>
              <p:cNvSpPr>
                <a:spLocks noChangeArrowheads="1"/>
              </p:cNvSpPr>
              <p:nvPr/>
            </p:nvSpPr>
            <p:spPr bwMode="auto">
              <a:xfrm>
                <a:off x="379933" y="-15999"/>
                <a:ext cx="971550" cy="655638"/>
              </a:xfrm>
              <a:prstGeom prst="rect">
                <a:avLst/>
              </a:prstGeom>
              <a:solidFill>
                <a:srgbClr val="AFAFA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85" name="T2">
                <a:extLst>
                  <a:ext uri="{FF2B5EF4-FFF2-40B4-BE49-F238E27FC236}">
                    <a16:creationId xmlns:a16="http://schemas.microsoft.com/office/drawing/2014/main" id="{42BBD910-50B0-4108-BD0A-D60D099FAF96}"/>
                  </a:ext>
                </a:extLst>
              </p:cNvPr>
              <p:cNvSpPr>
                <a:spLocks/>
              </p:cNvSpPr>
              <p:nvPr/>
            </p:nvSpPr>
            <p:spPr bwMode="auto">
              <a:xfrm>
                <a:off x="1011758" y="168151"/>
                <a:ext cx="176213" cy="258763"/>
              </a:xfrm>
              <a:custGeom>
                <a:avLst/>
                <a:gdLst>
                  <a:gd name="T0" fmla="*/ 157 w 222"/>
                  <a:gd name="T1" fmla="*/ 325 h 325"/>
                  <a:gd name="T2" fmla="*/ 157 w 222"/>
                  <a:gd name="T3" fmla="*/ 78 h 325"/>
                  <a:gd name="T4" fmla="*/ 222 w 222"/>
                  <a:gd name="T5" fmla="*/ 78 h 325"/>
                  <a:gd name="T6" fmla="*/ 222 w 222"/>
                  <a:gd name="T7" fmla="*/ 0 h 325"/>
                  <a:gd name="T8" fmla="*/ 0 w 222"/>
                  <a:gd name="T9" fmla="*/ 0 h 325"/>
                  <a:gd name="T10" fmla="*/ 0 w 222"/>
                  <a:gd name="T11" fmla="*/ 78 h 325"/>
                  <a:gd name="T12" fmla="*/ 66 w 222"/>
                  <a:gd name="T13" fmla="*/ 78 h 325"/>
                  <a:gd name="T14" fmla="*/ 66 w 222"/>
                  <a:gd name="T15" fmla="*/ 325 h 325"/>
                  <a:gd name="T16" fmla="*/ 66 w 222"/>
                  <a:gd name="T17" fmla="*/ 325 h 325"/>
                  <a:gd name="T18" fmla="*/ 157 w 222"/>
                  <a:gd name="T19"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2" h="325">
                    <a:moveTo>
                      <a:pt x="157" y="325"/>
                    </a:moveTo>
                    <a:lnTo>
                      <a:pt x="157" y="78"/>
                    </a:lnTo>
                    <a:lnTo>
                      <a:pt x="222" y="78"/>
                    </a:lnTo>
                    <a:lnTo>
                      <a:pt x="222" y="0"/>
                    </a:lnTo>
                    <a:lnTo>
                      <a:pt x="0" y="0"/>
                    </a:lnTo>
                    <a:lnTo>
                      <a:pt x="0" y="78"/>
                    </a:lnTo>
                    <a:lnTo>
                      <a:pt x="66" y="78"/>
                    </a:lnTo>
                    <a:lnTo>
                      <a:pt x="66" y="325"/>
                    </a:lnTo>
                    <a:lnTo>
                      <a:pt x="66" y="325"/>
                    </a:lnTo>
                    <a:lnTo>
                      <a:pt x="157" y="3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86" name="T1">
                <a:extLst>
                  <a:ext uri="{FF2B5EF4-FFF2-40B4-BE49-F238E27FC236}">
                    <a16:creationId xmlns:a16="http://schemas.microsoft.com/office/drawing/2014/main" id="{721A9A27-ACB3-454C-9608-E1DF178FB72E}"/>
                  </a:ext>
                </a:extLst>
              </p:cNvPr>
              <p:cNvSpPr>
                <a:spLocks/>
              </p:cNvSpPr>
              <p:nvPr/>
            </p:nvSpPr>
            <p:spPr bwMode="auto">
              <a:xfrm>
                <a:off x="799033" y="168151"/>
                <a:ext cx="193675" cy="258763"/>
              </a:xfrm>
              <a:custGeom>
                <a:avLst/>
                <a:gdLst>
                  <a:gd name="T0" fmla="*/ 88 w 244"/>
                  <a:gd name="T1" fmla="*/ 78 h 325"/>
                  <a:gd name="T2" fmla="*/ 88 w 244"/>
                  <a:gd name="T3" fmla="*/ 325 h 325"/>
                  <a:gd name="T4" fmla="*/ 179 w 244"/>
                  <a:gd name="T5" fmla="*/ 325 h 325"/>
                  <a:gd name="T6" fmla="*/ 179 w 244"/>
                  <a:gd name="T7" fmla="*/ 78 h 325"/>
                  <a:gd name="T8" fmla="*/ 244 w 244"/>
                  <a:gd name="T9" fmla="*/ 78 h 325"/>
                  <a:gd name="T10" fmla="*/ 244 w 244"/>
                  <a:gd name="T11" fmla="*/ 0 h 325"/>
                  <a:gd name="T12" fmla="*/ 25 w 244"/>
                  <a:gd name="T13" fmla="*/ 0 h 325"/>
                  <a:gd name="T14" fmla="*/ 0 w 244"/>
                  <a:gd name="T15" fmla="*/ 78 h 325"/>
                  <a:gd name="T16" fmla="*/ 88 w 244"/>
                  <a:gd name="T17" fmla="*/ 78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4" h="325">
                    <a:moveTo>
                      <a:pt x="88" y="78"/>
                    </a:moveTo>
                    <a:lnTo>
                      <a:pt x="88" y="325"/>
                    </a:lnTo>
                    <a:lnTo>
                      <a:pt x="179" y="325"/>
                    </a:lnTo>
                    <a:lnTo>
                      <a:pt x="179" y="78"/>
                    </a:lnTo>
                    <a:lnTo>
                      <a:pt x="244" y="78"/>
                    </a:lnTo>
                    <a:lnTo>
                      <a:pt x="244" y="0"/>
                    </a:lnTo>
                    <a:lnTo>
                      <a:pt x="25" y="0"/>
                    </a:lnTo>
                    <a:lnTo>
                      <a:pt x="0" y="78"/>
                    </a:lnTo>
                    <a:lnTo>
                      <a:pt x="88" y="7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87" name="V">
                <a:extLst>
                  <a:ext uri="{FF2B5EF4-FFF2-40B4-BE49-F238E27FC236}">
                    <a16:creationId xmlns:a16="http://schemas.microsoft.com/office/drawing/2014/main" id="{01C19703-6FC3-4D80-88C2-53B94425F0D9}"/>
                  </a:ext>
                </a:extLst>
              </p:cNvPr>
              <p:cNvSpPr>
                <a:spLocks/>
              </p:cNvSpPr>
              <p:nvPr/>
            </p:nvSpPr>
            <p:spPr bwMode="auto">
              <a:xfrm>
                <a:off x="567258" y="168151"/>
                <a:ext cx="230188" cy="258763"/>
              </a:xfrm>
              <a:custGeom>
                <a:avLst/>
                <a:gdLst>
                  <a:gd name="T0" fmla="*/ 184 w 289"/>
                  <a:gd name="T1" fmla="*/ 325 h 325"/>
                  <a:gd name="T2" fmla="*/ 289 w 289"/>
                  <a:gd name="T3" fmla="*/ 0 h 325"/>
                  <a:gd name="T4" fmla="*/ 197 w 289"/>
                  <a:gd name="T5" fmla="*/ 0 h 325"/>
                  <a:gd name="T6" fmla="*/ 143 w 289"/>
                  <a:gd name="T7" fmla="*/ 167 h 325"/>
                  <a:gd name="T8" fmla="*/ 135 w 289"/>
                  <a:gd name="T9" fmla="*/ 191 h 325"/>
                  <a:gd name="T10" fmla="*/ 135 w 289"/>
                  <a:gd name="T11" fmla="*/ 191 h 325"/>
                  <a:gd name="T12" fmla="*/ 135 w 289"/>
                  <a:gd name="T13" fmla="*/ 191 h 325"/>
                  <a:gd name="T14" fmla="*/ 135 w 289"/>
                  <a:gd name="T15" fmla="*/ 191 h 325"/>
                  <a:gd name="T16" fmla="*/ 135 w 289"/>
                  <a:gd name="T17" fmla="*/ 191 h 325"/>
                  <a:gd name="T18" fmla="*/ 135 w 289"/>
                  <a:gd name="T19" fmla="*/ 191 h 325"/>
                  <a:gd name="T20" fmla="*/ 135 w 289"/>
                  <a:gd name="T21" fmla="*/ 191 h 325"/>
                  <a:gd name="T22" fmla="*/ 128 w 289"/>
                  <a:gd name="T23" fmla="*/ 167 h 325"/>
                  <a:gd name="T24" fmla="*/ 91 w 289"/>
                  <a:gd name="T25" fmla="*/ 60 h 325"/>
                  <a:gd name="T26" fmla="*/ 0 w 289"/>
                  <a:gd name="T27" fmla="*/ 60 h 325"/>
                  <a:gd name="T28" fmla="*/ 90 w 289"/>
                  <a:gd name="T29" fmla="*/ 325 h 325"/>
                  <a:gd name="T30" fmla="*/ 184 w 289"/>
                  <a:gd name="T31"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9" h="325">
                    <a:moveTo>
                      <a:pt x="184" y="325"/>
                    </a:moveTo>
                    <a:lnTo>
                      <a:pt x="289" y="0"/>
                    </a:lnTo>
                    <a:lnTo>
                      <a:pt x="197" y="0"/>
                    </a:lnTo>
                    <a:lnTo>
                      <a:pt x="143" y="167"/>
                    </a:lnTo>
                    <a:lnTo>
                      <a:pt x="135" y="191"/>
                    </a:lnTo>
                    <a:lnTo>
                      <a:pt x="135" y="191"/>
                    </a:lnTo>
                    <a:lnTo>
                      <a:pt x="135" y="191"/>
                    </a:lnTo>
                    <a:lnTo>
                      <a:pt x="135" y="191"/>
                    </a:lnTo>
                    <a:lnTo>
                      <a:pt x="135" y="191"/>
                    </a:lnTo>
                    <a:lnTo>
                      <a:pt x="135" y="191"/>
                    </a:lnTo>
                    <a:lnTo>
                      <a:pt x="135" y="191"/>
                    </a:lnTo>
                    <a:lnTo>
                      <a:pt x="128" y="167"/>
                    </a:lnTo>
                    <a:lnTo>
                      <a:pt x="91" y="60"/>
                    </a:lnTo>
                    <a:lnTo>
                      <a:pt x="0" y="60"/>
                    </a:lnTo>
                    <a:lnTo>
                      <a:pt x="90" y="325"/>
                    </a:lnTo>
                    <a:lnTo>
                      <a:pt x="184" y="3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nvGrpSpPr>
            <p:cNvPr id="59" name="_VTT_logo_102019_05_dark_grey_on_white" hidden="1">
              <a:extLst>
                <a:ext uri="{FF2B5EF4-FFF2-40B4-BE49-F238E27FC236}">
                  <a16:creationId xmlns:a16="http://schemas.microsoft.com/office/drawing/2014/main" id="{8DF5C96E-AC9C-4C2C-BA61-7F4969746B68}"/>
                </a:ext>
              </a:extLst>
            </p:cNvPr>
            <p:cNvGrpSpPr/>
            <p:nvPr/>
          </p:nvGrpSpPr>
          <p:grpSpPr>
            <a:xfrm>
              <a:off x="7909204" y="1770762"/>
              <a:ext cx="971550" cy="655638"/>
              <a:chOff x="379933" y="-15999"/>
              <a:chExt cx="971550" cy="655638"/>
            </a:xfrm>
          </p:grpSpPr>
          <p:sp>
            <p:nvSpPr>
              <p:cNvPr id="80" name="Box">
                <a:extLst>
                  <a:ext uri="{FF2B5EF4-FFF2-40B4-BE49-F238E27FC236}">
                    <a16:creationId xmlns:a16="http://schemas.microsoft.com/office/drawing/2014/main" id="{B08FB4C4-360A-4B7B-B3B6-7B850D74C8A5}"/>
                  </a:ext>
                </a:extLst>
              </p:cNvPr>
              <p:cNvSpPr>
                <a:spLocks noChangeArrowheads="1"/>
              </p:cNvSpPr>
              <p:nvPr/>
            </p:nvSpPr>
            <p:spPr bwMode="auto">
              <a:xfrm>
                <a:off x="379933" y="-15999"/>
                <a:ext cx="971550" cy="6556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81" name="T2">
                <a:extLst>
                  <a:ext uri="{FF2B5EF4-FFF2-40B4-BE49-F238E27FC236}">
                    <a16:creationId xmlns:a16="http://schemas.microsoft.com/office/drawing/2014/main" id="{84AE1DBC-EEE9-4625-9417-B96AE056F8B2}"/>
                  </a:ext>
                </a:extLst>
              </p:cNvPr>
              <p:cNvSpPr>
                <a:spLocks/>
              </p:cNvSpPr>
              <p:nvPr/>
            </p:nvSpPr>
            <p:spPr bwMode="auto">
              <a:xfrm>
                <a:off x="1011758" y="168151"/>
                <a:ext cx="176213" cy="258763"/>
              </a:xfrm>
              <a:custGeom>
                <a:avLst/>
                <a:gdLst>
                  <a:gd name="T0" fmla="*/ 157 w 222"/>
                  <a:gd name="T1" fmla="*/ 325 h 325"/>
                  <a:gd name="T2" fmla="*/ 157 w 222"/>
                  <a:gd name="T3" fmla="*/ 78 h 325"/>
                  <a:gd name="T4" fmla="*/ 222 w 222"/>
                  <a:gd name="T5" fmla="*/ 78 h 325"/>
                  <a:gd name="T6" fmla="*/ 222 w 222"/>
                  <a:gd name="T7" fmla="*/ 0 h 325"/>
                  <a:gd name="T8" fmla="*/ 0 w 222"/>
                  <a:gd name="T9" fmla="*/ 0 h 325"/>
                  <a:gd name="T10" fmla="*/ 0 w 222"/>
                  <a:gd name="T11" fmla="*/ 78 h 325"/>
                  <a:gd name="T12" fmla="*/ 66 w 222"/>
                  <a:gd name="T13" fmla="*/ 78 h 325"/>
                  <a:gd name="T14" fmla="*/ 66 w 222"/>
                  <a:gd name="T15" fmla="*/ 325 h 325"/>
                  <a:gd name="T16" fmla="*/ 66 w 222"/>
                  <a:gd name="T17" fmla="*/ 325 h 325"/>
                  <a:gd name="T18" fmla="*/ 157 w 222"/>
                  <a:gd name="T19"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2" h="325">
                    <a:moveTo>
                      <a:pt x="157" y="325"/>
                    </a:moveTo>
                    <a:lnTo>
                      <a:pt x="157" y="78"/>
                    </a:lnTo>
                    <a:lnTo>
                      <a:pt x="222" y="78"/>
                    </a:lnTo>
                    <a:lnTo>
                      <a:pt x="222" y="0"/>
                    </a:lnTo>
                    <a:lnTo>
                      <a:pt x="0" y="0"/>
                    </a:lnTo>
                    <a:lnTo>
                      <a:pt x="0" y="78"/>
                    </a:lnTo>
                    <a:lnTo>
                      <a:pt x="66" y="78"/>
                    </a:lnTo>
                    <a:lnTo>
                      <a:pt x="66" y="325"/>
                    </a:lnTo>
                    <a:lnTo>
                      <a:pt x="66" y="325"/>
                    </a:lnTo>
                    <a:lnTo>
                      <a:pt x="157" y="325"/>
                    </a:lnTo>
                    <a:close/>
                  </a:path>
                </a:pathLst>
              </a:custGeom>
              <a:solidFill>
                <a:srgbClr val="AFAFA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82" name="T1">
                <a:extLst>
                  <a:ext uri="{FF2B5EF4-FFF2-40B4-BE49-F238E27FC236}">
                    <a16:creationId xmlns:a16="http://schemas.microsoft.com/office/drawing/2014/main" id="{A83A1C1D-EBEE-45EA-A773-CDB8BE936643}"/>
                  </a:ext>
                </a:extLst>
              </p:cNvPr>
              <p:cNvSpPr>
                <a:spLocks/>
              </p:cNvSpPr>
              <p:nvPr/>
            </p:nvSpPr>
            <p:spPr bwMode="auto">
              <a:xfrm>
                <a:off x="799033" y="168151"/>
                <a:ext cx="193675" cy="258763"/>
              </a:xfrm>
              <a:custGeom>
                <a:avLst/>
                <a:gdLst>
                  <a:gd name="T0" fmla="*/ 88 w 244"/>
                  <a:gd name="T1" fmla="*/ 78 h 325"/>
                  <a:gd name="T2" fmla="*/ 88 w 244"/>
                  <a:gd name="T3" fmla="*/ 325 h 325"/>
                  <a:gd name="T4" fmla="*/ 179 w 244"/>
                  <a:gd name="T5" fmla="*/ 325 h 325"/>
                  <a:gd name="T6" fmla="*/ 179 w 244"/>
                  <a:gd name="T7" fmla="*/ 78 h 325"/>
                  <a:gd name="T8" fmla="*/ 244 w 244"/>
                  <a:gd name="T9" fmla="*/ 78 h 325"/>
                  <a:gd name="T10" fmla="*/ 244 w 244"/>
                  <a:gd name="T11" fmla="*/ 0 h 325"/>
                  <a:gd name="T12" fmla="*/ 25 w 244"/>
                  <a:gd name="T13" fmla="*/ 0 h 325"/>
                  <a:gd name="T14" fmla="*/ 0 w 244"/>
                  <a:gd name="T15" fmla="*/ 78 h 325"/>
                  <a:gd name="T16" fmla="*/ 88 w 244"/>
                  <a:gd name="T17" fmla="*/ 78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4" h="325">
                    <a:moveTo>
                      <a:pt x="88" y="78"/>
                    </a:moveTo>
                    <a:lnTo>
                      <a:pt x="88" y="325"/>
                    </a:lnTo>
                    <a:lnTo>
                      <a:pt x="179" y="325"/>
                    </a:lnTo>
                    <a:lnTo>
                      <a:pt x="179" y="78"/>
                    </a:lnTo>
                    <a:lnTo>
                      <a:pt x="244" y="78"/>
                    </a:lnTo>
                    <a:lnTo>
                      <a:pt x="244" y="0"/>
                    </a:lnTo>
                    <a:lnTo>
                      <a:pt x="25" y="0"/>
                    </a:lnTo>
                    <a:lnTo>
                      <a:pt x="0" y="78"/>
                    </a:lnTo>
                    <a:lnTo>
                      <a:pt x="88" y="78"/>
                    </a:lnTo>
                    <a:close/>
                  </a:path>
                </a:pathLst>
              </a:custGeom>
              <a:solidFill>
                <a:srgbClr val="AFAFA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83" name="V">
                <a:extLst>
                  <a:ext uri="{FF2B5EF4-FFF2-40B4-BE49-F238E27FC236}">
                    <a16:creationId xmlns:a16="http://schemas.microsoft.com/office/drawing/2014/main" id="{49D53F0E-78C8-4551-B4A7-EB6A1B2D1387}"/>
                  </a:ext>
                </a:extLst>
              </p:cNvPr>
              <p:cNvSpPr>
                <a:spLocks/>
              </p:cNvSpPr>
              <p:nvPr/>
            </p:nvSpPr>
            <p:spPr bwMode="auto">
              <a:xfrm>
                <a:off x="567258" y="168151"/>
                <a:ext cx="230188" cy="258763"/>
              </a:xfrm>
              <a:custGeom>
                <a:avLst/>
                <a:gdLst>
                  <a:gd name="T0" fmla="*/ 184 w 289"/>
                  <a:gd name="T1" fmla="*/ 325 h 325"/>
                  <a:gd name="T2" fmla="*/ 289 w 289"/>
                  <a:gd name="T3" fmla="*/ 0 h 325"/>
                  <a:gd name="T4" fmla="*/ 197 w 289"/>
                  <a:gd name="T5" fmla="*/ 0 h 325"/>
                  <a:gd name="T6" fmla="*/ 143 w 289"/>
                  <a:gd name="T7" fmla="*/ 167 h 325"/>
                  <a:gd name="T8" fmla="*/ 135 w 289"/>
                  <a:gd name="T9" fmla="*/ 191 h 325"/>
                  <a:gd name="T10" fmla="*/ 135 w 289"/>
                  <a:gd name="T11" fmla="*/ 191 h 325"/>
                  <a:gd name="T12" fmla="*/ 135 w 289"/>
                  <a:gd name="T13" fmla="*/ 191 h 325"/>
                  <a:gd name="T14" fmla="*/ 135 w 289"/>
                  <a:gd name="T15" fmla="*/ 191 h 325"/>
                  <a:gd name="T16" fmla="*/ 135 w 289"/>
                  <a:gd name="T17" fmla="*/ 191 h 325"/>
                  <a:gd name="T18" fmla="*/ 135 w 289"/>
                  <a:gd name="T19" fmla="*/ 191 h 325"/>
                  <a:gd name="T20" fmla="*/ 135 w 289"/>
                  <a:gd name="T21" fmla="*/ 191 h 325"/>
                  <a:gd name="T22" fmla="*/ 128 w 289"/>
                  <a:gd name="T23" fmla="*/ 167 h 325"/>
                  <a:gd name="T24" fmla="*/ 91 w 289"/>
                  <a:gd name="T25" fmla="*/ 60 h 325"/>
                  <a:gd name="T26" fmla="*/ 0 w 289"/>
                  <a:gd name="T27" fmla="*/ 60 h 325"/>
                  <a:gd name="T28" fmla="*/ 90 w 289"/>
                  <a:gd name="T29" fmla="*/ 325 h 325"/>
                  <a:gd name="T30" fmla="*/ 184 w 289"/>
                  <a:gd name="T31"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9" h="325">
                    <a:moveTo>
                      <a:pt x="184" y="325"/>
                    </a:moveTo>
                    <a:lnTo>
                      <a:pt x="289" y="0"/>
                    </a:lnTo>
                    <a:lnTo>
                      <a:pt x="197" y="0"/>
                    </a:lnTo>
                    <a:lnTo>
                      <a:pt x="143" y="167"/>
                    </a:lnTo>
                    <a:lnTo>
                      <a:pt x="135" y="191"/>
                    </a:lnTo>
                    <a:lnTo>
                      <a:pt x="135" y="191"/>
                    </a:lnTo>
                    <a:lnTo>
                      <a:pt x="135" y="191"/>
                    </a:lnTo>
                    <a:lnTo>
                      <a:pt x="135" y="191"/>
                    </a:lnTo>
                    <a:lnTo>
                      <a:pt x="135" y="191"/>
                    </a:lnTo>
                    <a:lnTo>
                      <a:pt x="135" y="191"/>
                    </a:lnTo>
                    <a:lnTo>
                      <a:pt x="135" y="191"/>
                    </a:lnTo>
                    <a:lnTo>
                      <a:pt x="128" y="167"/>
                    </a:lnTo>
                    <a:lnTo>
                      <a:pt x="91" y="60"/>
                    </a:lnTo>
                    <a:lnTo>
                      <a:pt x="0" y="60"/>
                    </a:lnTo>
                    <a:lnTo>
                      <a:pt x="90" y="325"/>
                    </a:lnTo>
                    <a:lnTo>
                      <a:pt x="184" y="325"/>
                    </a:lnTo>
                    <a:close/>
                  </a:path>
                </a:pathLst>
              </a:custGeom>
              <a:solidFill>
                <a:srgbClr val="AFAFA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nvGrpSpPr>
            <p:cNvPr id="60" name="_VTT_logo_102019_06_orange_blue_on_white" hidden="1">
              <a:extLst>
                <a:ext uri="{FF2B5EF4-FFF2-40B4-BE49-F238E27FC236}">
                  <a16:creationId xmlns:a16="http://schemas.microsoft.com/office/drawing/2014/main" id="{08D9A759-CB43-4603-9CB0-20AA55A8C798}"/>
                </a:ext>
              </a:extLst>
            </p:cNvPr>
            <p:cNvGrpSpPr/>
            <p:nvPr/>
          </p:nvGrpSpPr>
          <p:grpSpPr>
            <a:xfrm>
              <a:off x="7909204" y="1770762"/>
              <a:ext cx="971550" cy="655638"/>
              <a:chOff x="379933" y="-15999"/>
              <a:chExt cx="971550" cy="655638"/>
            </a:xfrm>
          </p:grpSpPr>
          <p:sp>
            <p:nvSpPr>
              <p:cNvPr id="76" name="Box">
                <a:extLst>
                  <a:ext uri="{FF2B5EF4-FFF2-40B4-BE49-F238E27FC236}">
                    <a16:creationId xmlns:a16="http://schemas.microsoft.com/office/drawing/2014/main" id="{C3FCA357-A549-46BF-A9A0-EEB59D232B5B}"/>
                  </a:ext>
                </a:extLst>
              </p:cNvPr>
              <p:cNvSpPr>
                <a:spLocks noChangeArrowheads="1"/>
              </p:cNvSpPr>
              <p:nvPr/>
            </p:nvSpPr>
            <p:spPr bwMode="auto">
              <a:xfrm>
                <a:off x="379933" y="-15999"/>
                <a:ext cx="971550" cy="6556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77" name="T2">
                <a:extLst>
                  <a:ext uri="{FF2B5EF4-FFF2-40B4-BE49-F238E27FC236}">
                    <a16:creationId xmlns:a16="http://schemas.microsoft.com/office/drawing/2014/main" id="{4813A7C2-0602-48D5-9BF7-8EA52FFB5107}"/>
                  </a:ext>
                </a:extLst>
              </p:cNvPr>
              <p:cNvSpPr>
                <a:spLocks/>
              </p:cNvSpPr>
              <p:nvPr/>
            </p:nvSpPr>
            <p:spPr bwMode="auto">
              <a:xfrm>
                <a:off x="1011758" y="168151"/>
                <a:ext cx="176213" cy="258763"/>
              </a:xfrm>
              <a:custGeom>
                <a:avLst/>
                <a:gdLst>
                  <a:gd name="T0" fmla="*/ 157 w 222"/>
                  <a:gd name="T1" fmla="*/ 325 h 325"/>
                  <a:gd name="T2" fmla="*/ 157 w 222"/>
                  <a:gd name="T3" fmla="*/ 78 h 325"/>
                  <a:gd name="T4" fmla="*/ 222 w 222"/>
                  <a:gd name="T5" fmla="*/ 78 h 325"/>
                  <a:gd name="T6" fmla="*/ 222 w 222"/>
                  <a:gd name="T7" fmla="*/ 0 h 325"/>
                  <a:gd name="T8" fmla="*/ 0 w 222"/>
                  <a:gd name="T9" fmla="*/ 0 h 325"/>
                  <a:gd name="T10" fmla="*/ 0 w 222"/>
                  <a:gd name="T11" fmla="*/ 78 h 325"/>
                  <a:gd name="T12" fmla="*/ 66 w 222"/>
                  <a:gd name="T13" fmla="*/ 78 h 325"/>
                  <a:gd name="T14" fmla="*/ 66 w 222"/>
                  <a:gd name="T15" fmla="*/ 325 h 325"/>
                  <a:gd name="T16" fmla="*/ 66 w 222"/>
                  <a:gd name="T17" fmla="*/ 325 h 325"/>
                  <a:gd name="T18" fmla="*/ 157 w 222"/>
                  <a:gd name="T19"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2" h="325">
                    <a:moveTo>
                      <a:pt x="157" y="325"/>
                    </a:moveTo>
                    <a:lnTo>
                      <a:pt x="157" y="78"/>
                    </a:lnTo>
                    <a:lnTo>
                      <a:pt x="222" y="78"/>
                    </a:lnTo>
                    <a:lnTo>
                      <a:pt x="222" y="0"/>
                    </a:lnTo>
                    <a:lnTo>
                      <a:pt x="0" y="0"/>
                    </a:lnTo>
                    <a:lnTo>
                      <a:pt x="0" y="78"/>
                    </a:lnTo>
                    <a:lnTo>
                      <a:pt x="66" y="78"/>
                    </a:lnTo>
                    <a:lnTo>
                      <a:pt x="66" y="325"/>
                    </a:lnTo>
                    <a:lnTo>
                      <a:pt x="66" y="325"/>
                    </a:lnTo>
                    <a:lnTo>
                      <a:pt x="157" y="325"/>
                    </a:lnTo>
                    <a:close/>
                  </a:path>
                </a:pathLst>
              </a:custGeom>
              <a:solidFill>
                <a:srgbClr val="0057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78" name="T1">
                <a:extLst>
                  <a:ext uri="{FF2B5EF4-FFF2-40B4-BE49-F238E27FC236}">
                    <a16:creationId xmlns:a16="http://schemas.microsoft.com/office/drawing/2014/main" id="{451EA7E9-82D8-4F5F-86C9-FA2148C5D2D8}"/>
                  </a:ext>
                </a:extLst>
              </p:cNvPr>
              <p:cNvSpPr>
                <a:spLocks/>
              </p:cNvSpPr>
              <p:nvPr/>
            </p:nvSpPr>
            <p:spPr bwMode="auto">
              <a:xfrm>
                <a:off x="799033" y="168151"/>
                <a:ext cx="193675" cy="258763"/>
              </a:xfrm>
              <a:custGeom>
                <a:avLst/>
                <a:gdLst>
                  <a:gd name="T0" fmla="*/ 88 w 244"/>
                  <a:gd name="T1" fmla="*/ 78 h 325"/>
                  <a:gd name="T2" fmla="*/ 88 w 244"/>
                  <a:gd name="T3" fmla="*/ 325 h 325"/>
                  <a:gd name="T4" fmla="*/ 179 w 244"/>
                  <a:gd name="T5" fmla="*/ 325 h 325"/>
                  <a:gd name="T6" fmla="*/ 179 w 244"/>
                  <a:gd name="T7" fmla="*/ 78 h 325"/>
                  <a:gd name="T8" fmla="*/ 244 w 244"/>
                  <a:gd name="T9" fmla="*/ 78 h 325"/>
                  <a:gd name="T10" fmla="*/ 244 w 244"/>
                  <a:gd name="T11" fmla="*/ 0 h 325"/>
                  <a:gd name="T12" fmla="*/ 25 w 244"/>
                  <a:gd name="T13" fmla="*/ 0 h 325"/>
                  <a:gd name="T14" fmla="*/ 0 w 244"/>
                  <a:gd name="T15" fmla="*/ 78 h 325"/>
                  <a:gd name="T16" fmla="*/ 88 w 244"/>
                  <a:gd name="T17" fmla="*/ 78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4" h="325">
                    <a:moveTo>
                      <a:pt x="88" y="78"/>
                    </a:moveTo>
                    <a:lnTo>
                      <a:pt x="88" y="325"/>
                    </a:lnTo>
                    <a:lnTo>
                      <a:pt x="179" y="325"/>
                    </a:lnTo>
                    <a:lnTo>
                      <a:pt x="179" y="78"/>
                    </a:lnTo>
                    <a:lnTo>
                      <a:pt x="244" y="78"/>
                    </a:lnTo>
                    <a:lnTo>
                      <a:pt x="244" y="0"/>
                    </a:lnTo>
                    <a:lnTo>
                      <a:pt x="25" y="0"/>
                    </a:lnTo>
                    <a:lnTo>
                      <a:pt x="0" y="78"/>
                    </a:lnTo>
                    <a:lnTo>
                      <a:pt x="88" y="78"/>
                    </a:lnTo>
                    <a:close/>
                  </a:path>
                </a:pathLst>
              </a:custGeom>
              <a:solidFill>
                <a:srgbClr val="0057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79" name="V">
                <a:extLst>
                  <a:ext uri="{FF2B5EF4-FFF2-40B4-BE49-F238E27FC236}">
                    <a16:creationId xmlns:a16="http://schemas.microsoft.com/office/drawing/2014/main" id="{D97009EE-9C0B-4EE9-9B18-66E090D16FF4}"/>
                  </a:ext>
                </a:extLst>
              </p:cNvPr>
              <p:cNvSpPr>
                <a:spLocks/>
              </p:cNvSpPr>
              <p:nvPr/>
            </p:nvSpPr>
            <p:spPr bwMode="auto">
              <a:xfrm>
                <a:off x="567258" y="168151"/>
                <a:ext cx="230188" cy="258763"/>
              </a:xfrm>
              <a:custGeom>
                <a:avLst/>
                <a:gdLst>
                  <a:gd name="T0" fmla="*/ 184 w 289"/>
                  <a:gd name="T1" fmla="*/ 325 h 325"/>
                  <a:gd name="T2" fmla="*/ 289 w 289"/>
                  <a:gd name="T3" fmla="*/ 0 h 325"/>
                  <a:gd name="T4" fmla="*/ 197 w 289"/>
                  <a:gd name="T5" fmla="*/ 0 h 325"/>
                  <a:gd name="T6" fmla="*/ 143 w 289"/>
                  <a:gd name="T7" fmla="*/ 167 h 325"/>
                  <a:gd name="T8" fmla="*/ 135 w 289"/>
                  <a:gd name="T9" fmla="*/ 191 h 325"/>
                  <a:gd name="T10" fmla="*/ 135 w 289"/>
                  <a:gd name="T11" fmla="*/ 191 h 325"/>
                  <a:gd name="T12" fmla="*/ 135 w 289"/>
                  <a:gd name="T13" fmla="*/ 191 h 325"/>
                  <a:gd name="T14" fmla="*/ 135 w 289"/>
                  <a:gd name="T15" fmla="*/ 191 h 325"/>
                  <a:gd name="T16" fmla="*/ 135 w 289"/>
                  <a:gd name="T17" fmla="*/ 191 h 325"/>
                  <a:gd name="T18" fmla="*/ 135 w 289"/>
                  <a:gd name="T19" fmla="*/ 191 h 325"/>
                  <a:gd name="T20" fmla="*/ 135 w 289"/>
                  <a:gd name="T21" fmla="*/ 191 h 325"/>
                  <a:gd name="T22" fmla="*/ 128 w 289"/>
                  <a:gd name="T23" fmla="*/ 167 h 325"/>
                  <a:gd name="T24" fmla="*/ 91 w 289"/>
                  <a:gd name="T25" fmla="*/ 60 h 325"/>
                  <a:gd name="T26" fmla="*/ 0 w 289"/>
                  <a:gd name="T27" fmla="*/ 60 h 325"/>
                  <a:gd name="T28" fmla="*/ 90 w 289"/>
                  <a:gd name="T29" fmla="*/ 325 h 325"/>
                  <a:gd name="T30" fmla="*/ 184 w 289"/>
                  <a:gd name="T31"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9" h="325">
                    <a:moveTo>
                      <a:pt x="184" y="325"/>
                    </a:moveTo>
                    <a:lnTo>
                      <a:pt x="289" y="0"/>
                    </a:lnTo>
                    <a:lnTo>
                      <a:pt x="197" y="0"/>
                    </a:lnTo>
                    <a:lnTo>
                      <a:pt x="143" y="167"/>
                    </a:lnTo>
                    <a:lnTo>
                      <a:pt x="135" y="191"/>
                    </a:lnTo>
                    <a:lnTo>
                      <a:pt x="135" y="191"/>
                    </a:lnTo>
                    <a:lnTo>
                      <a:pt x="135" y="191"/>
                    </a:lnTo>
                    <a:lnTo>
                      <a:pt x="135" y="191"/>
                    </a:lnTo>
                    <a:lnTo>
                      <a:pt x="135" y="191"/>
                    </a:lnTo>
                    <a:lnTo>
                      <a:pt x="135" y="191"/>
                    </a:lnTo>
                    <a:lnTo>
                      <a:pt x="135" y="191"/>
                    </a:lnTo>
                    <a:lnTo>
                      <a:pt x="128" y="167"/>
                    </a:lnTo>
                    <a:lnTo>
                      <a:pt x="91" y="60"/>
                    </a:lnTo>
                    <a:lnTo>
                      <a:pt x="0" y="60"/>
                    </a:lnTo>
                    <a:lnTo>
                      <a:pt x="90" y="325"/>
                    </a:lnTo>
                    <a:lnTo>
                      <a:pt x="184" y="325"/>
                    </a:lnTo>
                    <a:close/>
                  </a:path>
                </a:pathLst>
              </a:custGeom>
              <a:solidFill>
                <a:srgbClr val="F06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nvGrpSpPr>
            <p:cNvPr id="61" name="_VTT_logo_102019_07_blue_on_white">
              <a:extLst>
                <a:ext uri="{FF2B5EF4-FFF2-40B4-BE49-F238E27FC236}">
                  <a16:creationId xmlns:a16="http://schemas.microsoft.com/office/drawing/2014/main" id="{EAB8725D-083C-42C3-BC2C-62CBB29078E7}"/>
                </a:ext>
              </a:extLst>
            </p:cNvPr>
            <p:cNvGrpSpPr/>
            <p:nvPr/>
          </p:nvGrpSpPr>
          <p:grpSpPr>
            <a:xfrm>
              <a:off x="7909204" y="1770762"/>
              <a:ext cx="971550" cy="655638"/>
              <a:chOff x="379933" y="-15999"/>
              <a:chExt cx="971550" cy="655638"/>
            </a:xfrm>
          </p:grpSpPr>
          <p:sp>
            <p:nvSpPr>
              <p:cNvPr id="72" name="Box">
                <a:extLst>
                  <a:ext uri="{FF2B5EF4-FFF2-40B4-BE49-F238E27FC236}">
                    <a16:creationId xmlns:a16="http://schemas.microsoft.com/office/drawing/2014/main" id="{3934E56E-3AE5-4159-8144-C63C0EC4421F}"/>
                  </a:ext>
                </a:extLst>
              </p:cNvPr>
              <p:cNvSpPr>
                <a:spLocks noChangeArrowheads="1"/>
              </p:cNvSpPr>
              <p:nvPr/>
            </p:nvSpPr>
            <p:spPr bwMode="auto">
              <a:xfrm>
                <a:off x="379933" y="-15999"/>
                <a:ext cx="971550" cy="6556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73" name="T2">
                <a:extLst>
                  <a:ext uri="{FF2B5EF4-FFF2-40B4-BE49-F238E27FC236}">
                    <a16:creationId xmlns:a16="http://schemas.microsoft.com/office/drawing/2014/main" id="{3C3BCD8D-6800-41CF-8855-D46891CF3775}"/>
                  </a:ext>
                </a:extLst>
              </p:cNvPr>
              <p:cNvSpPr>
                <a:spLocks/>
              </p:cNvSpPr>
              <p:nvPr/>
            </p:nvSpPr>
            <p:spPr bwMode="auto">
              <a:xfrm>
                <a:off x="1011758" y="168151"/>
                <a:ext cx="176213" cy="258763"/>
              </a:xfrm>
              <a:custGeom>
                <a:avLst/>
                <a:gdLst>
                  <a:gd name="T0" fmla="*/ 157 w 222"/>
                  <a:gd name="T1" fmla="*/ 325 h 325"/>
                  <a:gd name="T2" fmla="*/ 157 w 222"/>
                  <a:gd name="T3" fmla="*/ 78 h 325"/>
                  <a:gd name="T4" fmla="*/ 222 w 222"/>
                  <a:gd name="T5" fmla="*/ 78 h 325"/>
                  <a:gd name="T6" fmla="*/ 222 w 222"/>
                  <a:gd name="T7" fmla="*/ 0 h 325"/>
                  <a:gd name="T8" fmla="*/ 0 w 222"/>
                  <a:gd name="T9" fmla="*/ 0 h 325"/>
                  <a:gd name="T10" fmla="*/ 0 w 222"/>
                  <a:gd name="T11" fmla="*/ 78 h 325"/>
                  <a:gd name="T12" fmla="*/ 66 w 222"/>
                  <a:gd name="T13" fmla="*/ 78 h 325"/>
                  <a:gd name="T14" fmla="*/ 66 w 222"/>
                  <a:gd name="T15" fmla="*/ 325 h 325"/>
                  <a:gd name="T16" fmla="*/ 66 w 222"/>
                  <a:gd name="T17" fmla="*/ 325 h 325"/>
                  <a:gd name="T18" fmla="*/ 157 w 222"/>
                  <a:gd name="T19"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2" h="325">
                    <a:moveTo>
                      <a:pt x="157" y="325"/>
                    </a:moveTo>
                    <a:lnTo>
                      <a:pt x="157" y="78"/>
                    </a:lnTo>
                    <a:lnTo>
                      <a:pt x="222" y="78"/>
                    </a:lnTo>
                    <a:lnTo>
                      <a:pt x="222" y="0"/>
                    </a:lnTo>
                    <a:lnTo>
                      <a:pt x="0" y="0"/>
                    </a:lnTo>
                    <a:lnTo>
                      <a:pt x="0" y="78"/>
                    </a:lnTo>
                    <a:lnTo>
                      <a:pt x="66" y="78"/>
                    </a:lnTo>
                    <a:lnTo>
                      <a:pt x="66" y="325"/>
                    </a:lnTo>
                    <a:lnTo>
                      <a:pt x="66" y="325"/>
                    </a:lnTo>
                    <a:lnTo>
                      <a:pt x="157" y="325"/>
                    </a:lnTo>
                    <a:close/>
                  </a:path>
                </a:pathLst>
              </a:custGeom>
              <a:solidFill>
                <a:srgbClr val="0057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74" name="T1">
                <a:extLst>
                  <a:ext uri="{FF2B5EF4-FFF2-40B4-BE49-F238E27FC236}">
                    <a16:creationId xmlns:a16="http://schemas.microsoft.com/office/drawing/2014/main" id="{5A6FCF6A-E3C3-4F9F-99F7-1A5FA536CEBE}"/>
                  </a:ext>
                </a:extLst>
              </p:cNvPr>
              <p:cNvSpPr>
                <a:spLocks/>
              </p:cNvSpPr>
              <p:nvPr/>
            </p:nvSpPr>
            <p:spPr bwMode="auto">
              <a:xfrm>
                <a:off x="799033" y="168151"/>
                <a:ext cx="193675" cy="258763"/>
              </a:xfrm>
              <a:custGeom>
                <a:avLst/>
                <a:gdLst>
                  <a:gd name="T0" fmla="*/ 88 w 244"/>
                  <a:gd name="T1" fmla="*/ 78 h 325"/>
                  <a:gd name="T2" fmla="*/ 88 w 244"/>
                  <a:gd name="T3" fmla="*/ 325 h 325"/>
                  <a:gd name="T4" fmla="*/ 179 w 244"/>
                  <a:gd name="T5" fmla="*/ 325 h 325"/>
                  <a:gd name="T6" fmla="*/ 179 w 244"/>
                  <a:gd name="T7" fmla="*/ 78 h 325"/>
                  <a:gd name="T8" fmla="*/ 244 w 244"/>
                  <a:gd name="T9" fmla="*/ 78 h 325"/>
                  <a:gd name="T10" fmla="*/ 244 w 244"/>
                  <a:gd name="T11" fmla="*/ 0 h 325"/>
                  <a:gd name="T12" fmla="*/ 25 w 244"/>
                  <a:gd name="T13" fmla="*/ 0 h 325"/>
                  <a:gd name="T14" fmla="*/ 0 w 244"/>
                  <a:gd name="T15" fmla="*/ 78 h 325"/>
                  <a:gd name="T16" fmla="*/ 88 w 244"/>
                  <a:gd name="T17" fmla="*/ 78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4" h="325">
                    <a:moveTo>
                      <a:pt x="88" y="78"/>
                    </a:moveTo>
                    <a:lnTo>
                      <a:pt x="88" y="325"/>
                    </a:lnTo>
                    <a:lnTo>
                      <a:pt x="179" y="325"/>
                    </a:lnTo>
                    <a:lnTo>
                      <a:pt x="179" y="78"/>
                    </a:lnTo>
                    <a:lnTo>
                      <a:pt x="244" y="78"/>
                    </a:lnTo>
                    <a:lnTo>
                      <a:pt x="244" y="0"/>
                    </a:lnTo>
                    <a:lnTo>
                      <a:pt x="25" y="0"/>
                    </a:lnTo>
                    <a:lnTo>
                      <a:pt x="0" y="78"/>
                    </a:lnTo>
                    <a:lnTo>
                      <a:pt x="88" y="78"/>
                    </a:lnTo>
                    <a:close/>
                  </a:path>
                </a:pathLst>
              </a:custGeom>
              <a:solidFill>
                <a:srgbClr val="0057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75" name="V">
                <a:extLst>
                  <a:ext uri="{FF2B5EF4-FFF2-40B4-BE49-F238E27FC236}">
                    <a16:creationId xmlns:a16="http://schemas.microsoft.com/office/drawing/2014/main" id="{9D9250C7-77BB-4E2A-A86D-6F4A49650DA3}"/>
                  </a:ext>
                </a:extLst>
              </p:cNvPr>
              <p:cNvSpPr>
                <a:spLocks/>
              </p:cNvSpPr>
              <p:nvPr/>
            </p:nvSpPr>
            <p:spPr bwMode="auto">
              <a:xfrm>
                <a:off x="567258" y="168151"/>
                <a:ext cx="230188" cy="258763"/>
              </a:xfrm>
              <a:custGeom>
                <a:avLst/>
                <a:gdLst>
                  <a:gd name="T0" fmla="*/ 184 w 289"/>
                  <a:gd name="T1" fmla="*/ 325 h 325"/>
                  <a:gd name="T2" fmla="*/ 289 w 289"/>
                  <a:gd name="T3" fmla="*/ 0 h 325"/>
                  <a:gd name="T4" fmla="*/ 197 w 289"/>
                  <a:gd name="T5" fmla="*/ 0 h 325"/>
                  <a:gd name="T6" fmla="*/ 143 w 289"/>
                  <a:gd name="T7" fmla="*/ 167 h 325"/>
                  <a:gd name="T8" fmla="*/ 135 w 289"/>
                  <a:gd name="T9" fmla="*/ 191 h 325"/>
                  <a:gd name="T10" fmla="*/ 135 w 289"/>
                  <a:gd name="T11" fmla="*/ 191 h 325"/>
                  <a:gd name="T12" fmla="*/ 135 w 289"/>
                  <a:gd name="T13" fmla="*/ 191 h 325"/>
                  <a:gd name="T14" fmla="*/ 135 w 289"/>
                  <a:gd name="T15" fmla="*/ 191 h 325"/>
                  <a:gd name="T16" fmla="*/ 135 w 289"/>
                  <a:gd name="T17" fmla="*/ 191 h 325"/>
                  <a:gd name="T18" fmla="*/ 135 w 289"/>
                  <a:gd name="T19" fmla="*/ 191 h 325"/>
                  <a:gd name="T20" fmla="*/ 135 w 289"/>
                  <a:gd name="T21" fmla="*/ 191 h 325"/>
                  <a:gd name="T22" fmla="*/ 128 w 289"/>
                  <a:gd name="T23" fmla="*/ 167 h 325"/>
                  <a:gd name="T24" fmla="*/ 91 w 289"/>
                  <a:gd name="T25" fmla="*/ 60 h 325"/>
                  <a:gd name="T26" fmla="*/ 0 w 289"/>
                  <a:gd name="T27" fmla="*/ 60 h 325"/>
                  <a:gd name="T28" fmla="*/ 90 w 289"/>
                  <a:gd name="T29" fmla="*/ 325 h 325"/>
                  <a:gd name="T30" fmla="*/ 184 w 289"/>
                  <a:gd name="T31"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9" h="325">
                    <a:moveTo>
                      <a:pt x="184" y="325"/>
                    </a:moveTo>
                    <a:lnTo>
                      <a:pt x="289" y="0"/>
                    </a:lnTo>
                    <a:lnTo>
                      <a:pt x="197" y="0"/>
                    </a:lnTo>
                    <a:lnTo>
                      <a:pt x="143" y="167"/>
                    </a:lnTo>
                    <a:lnTo>
                      <a:pt x="135" y="191"/>
                    </a:lnTo>
                    <a:lnTo>
                      <a:pt x="135" y="191"/>
                    </a:lnTo>
                    <a:lnTo>
                      <a:pt x="135" y="191"/>
                    </a:lnTo>
                    <a:lnTo>
                      <a:pt x="135" y="191"/>
                    </a:lnTo>
                    <a:lnTo>
                      <a:pt x="135" y="191"/>
                    </a:lnTo>
                    <a:lnTo>
                      <a:pt x="135" y="191"/>
                    </a:lnTo>
                    <a:lnTo>
                      <a:pt x="135" y="191"/>
                    </a:lnTo>
                    <a:lnTo>
                      <a:pt x="128" y="167"/>
                    </a:lnTo>
                    <a:lnTo>
                      <a:pt x="91" y="60"/>
                    </a:lnTo>
                    <a:lnTo>
                      <a:pt x="0" y="60"/>
                    </a:lnTo>
                    <a:lnTo>
                      <a:pt x="90" y="325"/>
                    </a:lnTo>
                    <a:lnTo>
                      <a:pt x="184" y="325"/>
                    </a:lnTo>
                    <a:close/>
                  </a:path>
                </a:pathLst>
              </a:custGeom>
              <a:solidFill>
                <a:srgbClr val="0057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nvGrpSpPr>
            <p:cNvPr id="62" name="_VTT_logo_102019_08_black_on_white" hidden="1">
              <a:extLst>
                <a:ext uri="{FF2B5EF4-FFF2-40B4-BE49-F238E27FC236}">
                  <a16:creationId xmlns:a16="http://schemas.microsoft.com/office/drawing/2014/main" id="{DFCAD07A-C48F-4F87-8E23-E3BD6A0AF8AB}"/>
                </a:ext>
              </a:extLst>
            </p:cNvPr>
            <p:cNvGrpSpPr/>
            <p:nvPr/>
          </p:nvGrpSpPr>
          <p:grpSpPr>
            <a:xfrm>
              <a:off x="7909204" y="1770762"/>
              <a:ext cx="971550" cy="655638"/>
              <a:chOff x="379933" y="-15999"/>
              <a:chExt cx="971550" cy="655638"/>
            </a:xfrm>
          </p:grpSpPr>
          <p:sp>
            <p:nvSpPr>
              <p:cNvPr id="68" name="Box">
                <a:extLst>
                  <a:ext uri="{FF2B5EF4-FFF2-40B4-BE49-F238E27FC236}">
                    <a16:creationId xmlns:a16="http://schemas.microsoft.com/office/drawing/2014/main" id="{61784095-03AC-4985-857E-CF2685DD78F2}"/>
                  </a:ext>
                </a:extLst>
              </p:cNvPr>
              <p:cNvSpPr>
                <a:spLocks noChangeArrowheads="1"/>
              </p:cNvSpPr>
              <p:nvPr/>
            </p:nvSpPr>
            <p:spPr bwMode="auto">
              <a:xfrm>
                <a:off x="379933" y="-15999"/>
                <a:ext cx="971550" cy="6556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69" name="T2">
                <a:extLst>
                  <a:ext uri="{FF2B5EF4-FFF2-40B4-BE49-F238E27FC236}">
                    <a16:creationId xmlns:a16="http://schemas.microsoft.com/office/drawing/2014/main" id="{F96B0681-00B3-4506-9D4D-A23AFDCC66A5}"/>
                  </a:ext>
                </a:extLst>
              </p:cNvPr>
              <p:cNvSpPr>
                <a:spLocks/>
              </p:cNvSpPr>
              <p:nvPr/>
            </p:nvSpPr>
            <p:spPr bwMode="auto">
              <a:xfrm>
                <a:off x="1011758" y="168151"/>
                <a:ext cx="176213" cy="258763"/>
              </a:xfrm>
              <a:custGeom>
                <a:avLst/>
                <a:gdLst>
                  <a:gd name="T0" fmla="*/ 157 w 222"/>
                  <a:gd name="T1" fmla="*/ 325 h 325"/>
                  <a:gd name="T2" fmla="*/ 157 w 222"/>
                  <a:gd name="T3" fmla="*/ 78 h 325"/>
                  <a:gd name="T4" fmla="*/ 222 w 222"/>
                  <a:gd name="T5" fmla="*/ 78 h 325"/>
                  <a:gd name="T6" fmla="*/ 222 w 222"/>
                  <a:gd name="T7" fmla="*/ 0 h 325"/>
                  <a:gd name="T8" fmla="*/ 0 w 222"/>
                  <a:gd name="T9" fmla="*/ 0 h 325"/>
                  <a:gd name="T10" fmla="*/ 0 w 222"/>
                  <a:gd name="T11" fmla="*/ 78 h 325"/>
                  <a:gd name="T12" fmla="*/ 66 w 222"/>
                  <a:gd name="T13" fmla="*/ 78 h 325"/>
                  <a:gd name="T14" fmla="*/ 66 w 222"/>
                  <a:gd name="T15" fmla="*/ 325 h 325"/>
                  <a:gd name="T16" fmla="*/ 66 w 222"/>
                  <a:gd name="T17" fmla="*/ 325 h 325"/>
                  <a:gd name="T18" fmla="*/ 157 w 222"/>
                  <a:gd name="T19"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2" h="325">
                    <a:moveTo>
                      <a:pt x="157" y="325"/>
                    </a:moveTo>
                    <a:lnTo>
                      <a:pt x="157" y="78"/>
                    </a:lnTo>
                    <a:lnTo>
                      <a:pt x="222" y="78"/>
                    </a:lnTo>
                    <a:lnTo>
                      <a:pt x="222" y="0"/>
                    </a:lnTo>
                    <a:lnTo>
                      <a:pt x="0" y="0"/>
                    </a:lnTo>
                    <a:lnTo>
                      <a:pt x="0" y="78"/>
                    </a:lnTo>
                    <a:lnTo>
                      <a:pt x="66" y="78"/>
                    </a:lnTo>
                    <a:lnTo>
                      <a:pt x="66" y="325"/>
                    </a:lnTo>
                    <a:lnTo>
                      <a:pt x="66" y="325"/>
                    </a:lnTo>
                    <a:lnTo>
                      <a:pt x="157" y="3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70" name="T1">
                <a:extLst>
                  <a:ext uri="{FF2B5EF4-FFF2-40B4-BE49-F238E27FC236}">
                    <a16:creationId xmlns:a16="http://schemas.microsoft.com/office/drawing/2014/main" id="{592BD0E4-65DB-4D92-A117-0290DE89068D}"/>
                  </a:ext>
                </a:extLst>
              </p:cNvPr>
              <p:cNvSpPr>
                <a:spLocks/>
              </p:cNvSpPr>
              <p:nvPr/>
            </p:nvSpPr>
            <p:spPr bwMode="auto">
              <a:xfrm>
                <a:off x="799033" y="168151"/>
                <a:ext cx="193675" cy="258763"/>
              </a:xfrm>
              <a:custGeom>
                <a:avLst/>
                <a:gdLst>
                  <a:gd name="T0" fmla="*/ 88 w 244"/>
                  <a:gd name="T1" fmla="*/ 78 h 325"/>
                  <a:gd name="T2" fmla="*/ 88 w 244"/>
                  <a:gd name="T3" fmla="*/ 325 h 325"/>
                  <a:gd name="T4" fmla="*/ 179 w 244"/>
                  <a:gd name="T5" fmla="*/ 325 h 325"/>
                  <a:gd name="T6" fmla="*/ 179 w 244"/>
                  <a:gd name="T7" fmla="*/ 78 h 325"/>
                  <a:gd name="T8" fmla="*/ 244 w 244"/>
                  <a:gd name="T9" fmla="*/ 78 h 325"/>
                  <a:gd name="T10" fmla="*/ 244 w 244"/>
                  <a:gd name="T11" fmla="*/ 0 h 325"/>
                  <a:gd name="T12" fmla="*/ 25 w 244"/>
                  <a:gd name="T13" fmla="*/ 0 h 325"/>
                  <a:gd name="T14" fmla="*/ 0 w 244"/>
                  <a:gd name="T15" fmla="*/ 78 h 325"/>
                  <a:gd name="T16" fmla="*/ 88 w 244"/>
                  <a:gd name="T17" fmla="*/ 78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4" h="325">
                    <a:moveTo>
                      <a:pt x="88" y="78"/>
                    </a:moveTo>
                    <a:lnTo>
                      <a:pt x="88" y="325"/>
                    </a:lnTo>
                    <a:lnTo>
                      <a:pt x="179" y="325"/>
                    </a:lnTo>
                    <a:lnTo>
                      <a:pt x="179" y="78"/>
                    </a:lnTo>
                    <a:lnTo>
                      <a:pt x="244" y="78"/>
                    </a:lnTo>
                    <a:lnTo>
                      <a:pt x="244" y="0"/>
                    </a:lnTo>
                    <a:lnTo>
                      <a:pt x="25" y="0"/>
                    </a:lnTo>
                    <a:lnTo>
                      <a:pt x="0" y="78"/>
                    </a:lnTo>
                    <a:lnTo>
                      <a:pt x="88" y="7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71" name="V">
                <a:extLst>
                  <a:ext uri="{FF2B5EF4-FFF2-40B4-BE49-F238E27FC236}">
                    <a16:creationId xmlns:a16="http://schemas.microsoft.com/office/drawing/2014/main" id="{52DB1FF6-65BE-4821-8978-911947DA7A7F}"/>
                  </a:ext>
                </a:extLst>
              </p:cNvPr>
              <p:cNvSpPr>
                <a:spLocks/>
              </p:cNvSpPr>
              <p:nvPr/>
            </p:nvSpPr>
            <p:spPr bwMode="auto">
              <a:xfrm>
                <a:off x="567258" y="168151"/>
                <a:ext cx="230188" cy="258763"/>
              </a:xfrm>
              <a:custGeom>
                <a:avLst/>
                <a:gdLst>
                  <a:gd name="T0" fmla="*/ 184 w 289"/>
                  <a:gd name="T1" fmla="*/ 325 h 325"/>
                  <a:gd name="T2" fmla="*/ 289 w 289"/>
                  <a:gd name="T3" fmla="*/ 0 h 325"/>
                  <a:gd name="T4" fmla="*/ 197 w 289"/>
                  <a:gd name="T5" fmla="*/ 0 h 325"/>
                  <a:gd name="T6" fmla="*/ 143 w 289"/>
                  <a:gd name="T7" fmla="*/ 167 h 325"/>
                  <a:gd name="T8" fmla="*/ 135 w 289"/>
                  <a:gd name="T9" fmla="*/ 191 h 325"/>
                  <a:gd name="T10" fmla="*/ 135 w 289"/>
                  <a:gd name="T11" fmla="*/ 191 h 325"/>
                  <a:gd name="T12" fmla="*/ 135 w 289"/>
                  <a:gd name="T13" fmla="*/ 191 h 325"/>
                  <a:gd name="T14" fmla="*/ 135 w 289"/>
                  <a:gd name="T15" fmla="*/ 191 h 325"/>
                  <a:gd name="T16" fmla="*/ 135 w 289"/>
                  <a:gd name="T17" fmla="*/ 191 h 325"/>
                  <a:gd name="T18" fmla="*/ 135 w 289"/>
                  <a:gd name="T19" fmla="*/ 191 h 325"/>
                  <a:gd name="T20" fmla="*/ 135 w 289"/>
                  <a:gd name="T21" fmla="*/ 191 h 325"/>
                  <a:gd name="T22" fmla="*/ 128 w 289"/>
                  <a:gd name="T23" fmla="*/ 167 h 325"/>
                  <a:gd name="T24" fmla="*/ 91 w 289"/>
                  <a:gd name="T25" fmla="*/ 60 h 325"/>
                  <a:gd name="T26" fmla="*/ 0 w 289"/>
                  <a:gd name="T27" fmla="*/ 60 h 325"/>
                  <a:gd name="T28" fmla="*/ 90 w 289"/>
                  <a:gd name="T29" fmla="*/ 325 h 325"/>
                  <a:gd name="T30" fmla="*/ 184 w 289"/>
                  <a:gd name="T31"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9" h="325">
                    <a:moveTo>
                      <a:pt x="184" y="325"/>
                    </a:moveTo>
                    <a:lnTo>
                      <a:pt x="289" y="0"/>
                    </a:lnTo>
                    <a:lnTo>
                      <a:pt x="197" y="0"/>
                    </a:lnTo>
                    <a:lnTo>
                      <a:pt x="143" y="167"/>
                    </a:lnTo>
                    <a:lnTo>
                      <a:pt x="135" y="191"/>
                    </a:lnTo>
                    <a:lnTo>
                      <a:pt x="135" y="191"/>
                    </a:lnTo>
                    <a:lnTo>
                      <a:pt x="135" y="191"/>
                    </a:lnTo>
                    <a:lnTo>
                      <a:pt x="135" y="191"/>
                    </a:lnTo>
                    <a:lnTo>
                      <a:pt x="135" y="191"/>
                    </a:lnTo>
                    <a:lnTo>
                      <a:pt x="135" y="191"/>
                    </a:lnTo>
                    <a:lnTo>
                      <a:pt x="135" y="191"/>
                    </a:lnTo>
                    <a:lnTo>
                      <a:pt x="128" y="167"/>
                    </a:lnTo>
                    <a:lnTo>
                      <a:pt x="91" y="60"/>
                    </a:lnTo>
                    <a:lnTo>
                      <a:pt x="0" y="60"/>
                    </a:lnTo>
                    <a:lnTo>
                      <a:pt x="90" y="325"/>
                    </a:lnTo>
                    <a:lnTo>
                      <a:pt x="184" y="3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nvGrpSpPr>
            <p:cNvPr id="63" name="_VTT_logo_102019_09_orange_on_white" hidden="1">
              <a:extLst>
                <a:ext uri="{FF2B5EF4-FFF2-40B4-BE49-F238E27FC236}">
                  <a16:creationId xmlns:a16="http://schemas.microsoft.com/office/drawing/2014/main" id="{F12A74A5-8C96-453B-8D8C-5AAC6D7E7022}"/>
                </a:ext>
              </a:extLst>
            </p:cNvPr>
            <p:cNvGrpSpPr/>
            <p:nvPr/>
          </p:nvGrpSpPr>
          <p:grpSpPr>
            <a:xfrm>
              <a:off x="7909204" y="1770762"/>
              <a:ext cx="971550" cy="655638"/>
              <a:chOff x="379933" y="-15999"/>
              <a:chExt cx="971550" cy="655638"/>
            </a:xfrm>
          </p:grpSpPr>
          <p:sp>
            <p:nvSpPr>
              <p:cNvPr id="64" name="Box">
                <a:extLst>
                  <a:ext uri="{FF2B5EF4-FFF2-40B4-BE49-F238E27FC236}">
                    <a16:creationId xmlns:a16="http://schemas.microsoft.com/office/drawing/2014/main" id="{7D5F602A-123E-4621-BCCD-8102CC17AFA6}"/>
                  </a:ext>
                </a:extLst>
              </p:cNvPr>
              <p:cNvSpPr>
                <a:spLocks noChangeArrowheads="1"/>
              </p:cNvSpPr>
              <p:nvPr/>
            </p:nvSpPr>
            <p:spPr bwMode="auto">
              <a:xfrm>
                <a:off x="379933" y="-15999"/>
                <a:ext cx="971550" cy="6556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65" name="T2">
                <a:extLst>
                  <a:ext uri="{FF2B5EF4-FFF2-40B4-BE49-F238E27FC236}">
                    <a16:creationId xmlns:a16="http://schemas.microsoft.com/office/drawing/2014/main" id="{31A9A705-A7B4-4DE3-A036-39F4DA09DFA0}"/>
                  </a:ext>
                </a:extLst>
              </p:cNvPr>
              <p:cNvSpPr>
                <a:spLocks/>
              </p:cNvSpPr>
              <p:nvPr/>
            </p:nvSpPr>
            <p:spPr bwMode="auto">
              <a:xfrm>
                <a:off x="1011758" y="168151"/>
                <a:ext cx="176213" cy="258763"/>
              </a:xfrm>
              <a:custGeom>
                <a:avLst/>
                <a:gdLst>
                  <a:gd name="T0" fmla="*/ 157 w 222"/>
                  <a:gd name="T1" fmla="*/ 325 h 325"/>
                  <a:gd name="T2" fmla="*/ 157 w 222"/>
                  <a:gd name="T3" fmla="*/ 78 h 325"/>
                  <a:gd name="T4" fmla="*/ 222 w 222"/>
                  <a:gd name="T5" fmla="*/ 78 h 325"/>
                  <a:gd name="T6" fmla="*/ 222 w 222"/>
                  <a:gd name="T7" fmla="*/ 0 h 325"/>
                  <a:gd name="T8" fmla="*/ 0 w 222"/>
                  <a:gd name="T9" fmla="*/ 0 h 325"/>
                  <a:gd name="T10" fmla="*/ 0 w 222"/>
                  <a:gd name="T11" fmla="*/ 78 h 325"/>
                  <a:gd name="T12" fmla="*/ 66 w 222"/>
                  <a:gd name="T13" fmla="*/ 78 h 325"/>
                  <a:gd name="T14" fmla="*/ 66 w 222"/>
                  <a:gd name="T15" fmla="*/ 325 h 325"/>
                  <a:gd name="T16" fmla="*/ 66 w 222"/>
                  <a:gd name="T17" fmla="*/ 325 h 325"/>
                  <a:gd name="T18" fmla="*/ 157 w 222"/>
                  <a:gd name="T19"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2" h="325">
                    <a:moveTo>
                      <a:pt x="157" y="325"/>
                    </a:moveTo>
                    <a:lnTo>
                      <a:pt x="157" y="78"/>
                    </a:lnTo>
                    <a:lnTo>
                      <a:pt x="222" y="78"/>
                    </a:lnTo>
                    <a:lnTo>
                      <a:pt x="222" y="0"/>
                    </a:lnTo>
                    <a:lnTo>
                      <a:pt x="0" y="0"/>
                    </a:lnTo>
                    <a:lnTo>
                      <a:pt x="0" y="78"/>
                    </a:lnTo>
                    <a:lnTo>
                      <a:pt x="66" y="78"/>
                    </a:lnTo>
                    <a:lnTo>
                      <a:pt x="66" y="325"/>
                    </a:lnTo>
                    <a:lnTo>
                      <a:pt x="66" y="325"/>
                    </a:lnTo>
                    <a:lnTo>
                      <a:pt x="157" y="325"/>
                    </a:lnTo>
                    <a:close/>
                  </a:path>
                </a:pathLst>
              </a:custGeom>
              <a:solidFill>
                <a:srgbClr val="F06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66" name="T1">
                <a:extLst>
                  <a:ext uri="{FF2B5EF4-FFF2-40B4-BE49-F238E27FC236}">
                    <a16:creationId xmlns:a16="http://schemas.microsoft.com/office/drawing/2014/main" id="{22E8213B-7ACA-475F-827C-5E267DC9A658}"/>
                  </a:ext>
                </a:extLst>
              </p:cNvPr>
              <p:cNvSpPr>
                <a:spLocks/>
              </p:cNvSpPr>
              <p:nvPr/>
            </p:nvSpPr>
            <p:spPr bwMode="auto">
              <a:xfrm>
                <a:off x="799033" y="168151"/>
                <a:ext cx="193675" cy="258763"/>
              </a:xfrm>
              <a:custGeom>
                <a:avLst/>
                <a:gdLst>
                  <a:gd name="T0" fmla="*/ 88 w 244"/>
                  <a:gd name="T1" fmla="*/ 78 h 325"/>
                  <a:gd name="T2" fmla="*/ 88 w 244"/>
                  <a:gd name="T3" fmla="*/ 325 h 325"/>
                  <a:gd name="T4" fmla="*/ 179 w 244"/>
                  <a:gd name="T5" fmla="*/ 325 h 325"/>
                  <a:gd name="T6" fmla="*/ 179 w 244"/>
                  <a:gd name="T7" fmla="*/ 78 h 325"/>
                  <a:gd name="T8" fmla="*/ 244 w 244"/>
                  <a:gd name="T9" fmla="*/ 78 h 325"/>
                  <a:gd name="T10" fmla="*/ 244 w 244"/>
                  <a:gd name="T11" fmla="*/ 0 h 325"/>
                  <a:gd name="T12" fmla="*/ 25 w 244"/>
                  <a:gd name="T13" fmla="*/ 0 h 325"/>
                  <a:gd name="T14" fmla="*/ 0 w 244"/>
                  <a:gd name="T15" fmla="*/ 78 h 325"/>
                  <a:gd name="T16" fmla="*/ 88 w 244"/>
                  <a:gd name="T17" fmla="*/ 78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4" h="325">
                    <a:moveTo>
                      <a:pt x="88" y="78"/>
                    </a:moveTo>
                    <a:lnTo>
                      <a:pt x="88" y="325"/>
                    </a:lnTo>
                    <a:lnTo>
                      <a:pt x="179" y="325"/>
                    </a:lnTo>
                    <a:lnTo>
                      <a:pt x="179" y="78"/>
                    </a:lnTo>
                    <a:lnTo>
                      <a:pt x="244" y="78"/>
                    </a:lnTo>
                    <a:lnTo>
                      <a:pt x="244" y="0"/>
                    </a:lnTo>
                    <a:lnTo>
                      <a:pt x="25" y="0"/>
                    </a:lnTo>
                    <a:lnTo>
                      <a:pt x="0" y="78"/>
                    </a:lnTo>
                    <a:lnTo>
                      <a:pt x="88" y="78"/>
                    </a:lnTo>
                    <a:close/>
                  </a:path>
                </a:pathLst>
              </a:custGeom>
              <a:solidFill>
                <a:srgbClr val="F06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67" name="V">
                <a:extLst>
                  <a:ext uri="{FF2B5EF4-FFF2-40B4-BE49-F238E27FC236}">
                    <a16:creationId xmlns:a16="http://schemas.microsoft.com/office/drawing/2014/main" id="{CC5B821F-F3DC-4144-A24A-30529800C718}"/>
                  </a:ext>
                </a:extLst>
              </p:cNvPr>
              <p:cNvSpPr>
                <a:spLocks/>
              </p:cNvSpPr>
              <p:nvPr/>
            </p:nvSpPr>
            <p:spPr bwMode="auto">
              <a:xfrm>
                <a:off x="567258" y="168151"/>
                <a:ext cx="230188" cy="258763"/>
              </a:xfrm>
              <a:custGeom>
                <a:avLst/>
                <a:gdLst>
                  <a:gd name="T0" fmla="*/ 184 w 289"/>
                  <a:gd name="T1" fmla="*/ 325 h 325"/>
                  <a:gd name="T2" fmla="*/ 289 w 289"/>
                  <a:gd name="T3" fmla="*/ 0 h 325"/>
                  <a:gd name="T4" fmla="*/ 197 w 289"/>
                  <a:gd name="T5" fmla="*/ 0 h 325"/>
                  <a:gd name="T6" fmla="*/ 143 w 289"/>
                  <a:gd name="T7" fmla="*/ 167 h 325"/>
                  <a:gd name="T8" fmla="*/ 135 w 289"/>
                  <a:gd name="T9" fmla="*/ 191 h 325"/>
                  <a:gd name="T10" fmla="*/ 135 w 289"/>
                  <a:gd name="T11" fmla="*/ 191 h 325"/>
                  <a:gd name="T12" fmla="*/ 135 w 289"/>
                  <a:gd name="T13" fmla="*/ 191 h 325"/>
                  <a:gd name="T14" fmla="*/ 135 w 289"/>
                  <a:gd name="T15" fmla="*/ 191 h 325"/>
                  <a:gd name="T16" fmla="*/ 135 w 289"/>
                  <a:gd name="T17" fmla="*/ 191 h 325"/>
                  <a:gd name="T18" fmla="*/ 135 w 289"/>
                  <a:gd name="T19" fmla="*/ 191 h 325"/>
                  <a:gd name="T20" fmla="*/ 135 w 289"/>
                  <a:gd name="T21" fmla="*/ 191 h 325"/>
                  <a:gd name="T22" fmla="*/ 128 w 289"/>
                  <a:gd name="T23" fmla="*/ 167 h 325"/>
                  <a:gd name="T24" fmla="*/ 91 w 289"/>
                  <a:gd name="T25" fmla="*/ 60 h 325"/>
                  <a:gd name="T26" fmla="*/ 0 w 289"/>
                  <a:gd name="T27" fmla="*/ 60 h 325"/>
                  <a:gd name="T28" fmla="*/ 90 w 289"/>
                  <a:gd name="T29" fmla="*/ 325 h 325"/>
                  <a:gd name="T30" fmla="*/ 184 w 289"/>
                  <a:gd name="T31"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9" h="325">
                    <a:moveTo>
                      <a:pt x="184" y="325"/>
                    </a:moveTo>
                    <a:lnTo>
                      <a:pt x="289" y="0"/>
                    </a:lnTo>
                    <a:lnTo>
                      <a:pt x="197" y="0"/>
                    </a:lnTo>
                    <a:lnTo>
                      <a:pt x="143" y="167"/>
                    </a:lnTo>
                    <a:lnTo>
                      <a:pt x="135" y="191"/>
                    </a:lnTo>
                    <a:lnTo>
                      <a:pt x="135" y="191"/>
                    </a:lnTo>
                    <a:lnTo>
                      <a:pt x="135" y="191"/>
                    </a:lnTo>
                    <a:lnTo>
                      <a:pt x="135" y="191"/>
                    </a:lnTo>
                    <a:lnTo>
                      <a:pt x="135" y="191"/>
                    </a:lnTo>
                    <a:lnTo>
                      <a:pt x="135" y="191"/>
                    </a:lnTo>
                    <a:lnTo>
                      <a:pt x="135" y="191"/>
                    </a:lnTo>
                    <a:lnTo>
                      <a:pt x="128" y="167"/>
                    </a:lnTo>
                    <a:lnTo>
                      <a:pt x="91" y="60"/>
                    </a:lnTo>
                    <a:lnTo>
                      <a:pt x="0" y="60"/>
                    </a:lnTo>
                    <a:lnTo>
                      <a:pt x="90" y="325"/>
                    </a:lnTo>
                    <a:lnTo>
                      <a:pt x="184" y="325"/>
                    </a:lnTo>
                    <a:close/>
                  </a:path>
                </a:pathLst>
              </a:custGeom>
              <a:solidFill>
                <a:srgbClr val="F06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spTree>
    <p:extLst>
      <p:ext uri="{BB962C8B-B14F-4D97-AF65-F5344CB8AC3E}">
        <p14:creationId xmlns:p14="http://schemas.microsoft.com/office/powerpoint/2010/main" val="2720251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VTT 2020 Section 21a">
    <p:bg>
      <p:bgPr>
        <a:solidFill>
          <a:srgbClr val="F06E00"/>
        </a:solidFill>
        <a:effectLst/>
      </p:bgPr>
    </p:bg>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860AE5DB-41BA-4326-88BF-5DEF464DAD5F}"/>
              </a:ext>
            </a:extLst>
          </p:cNvPr>
          <p:cNvSpPr>
            <a:spLocks noGrp="1"/>
          </p:cNvSpPr>
          <p:nvPr>
            <p:ph type="title"/>
          </p:nvPr>
        </p:nvSpPr>
        <p:spPr/>
        <p:txBody>
          <a:bodyPr/>
          <a:lstStyle/>
          <a:p>
            <a:r>
              <a:rPr lang="en-GB" noProof="0"/>
              <a:t>Click to edit Master title style</a:t>
            </a:r>
          </a:p>
        </p:txBody>
      </p:sp>
      <p:sp>
        <p:nvSpPr>
          <p:cNvPr id="24" name="Picture Placeholder 12">
            <a:extLst>
              <a:ext uri="{FF2B5EF4-FFF2-40B4-BE49-F238E27FC236}">
                <a16:creationId xmlns:a16="http://schemas.microsoft.com/office/drawing/2014/main" id="{C91E5663-B916-44D2-8948-BB5FE8D98457}"/>
              </a:ext>
            </a:extLst>
          </p:cNvPr>
          <p:cNvSpPr>
            <a:spLocks noGrp="1"/>
          </p:cNvSpPr>
          <p:nvPr>
            <p:ph type="pic" sz="quarter" idx="13"/>
          </p:nvPr>
        </p:nvSpPr>
        <p:spPr>
          <a:xfrm>
            <a:off x="0" y="0"/>
            <a:ext cx="6096000" cy="6858000"/>
          </a:xfrm>
          <a:solidFill>
            <a:schemeClr val="bg1"/>
          </a:solidFill>
        </p:spPr>
        <p:txBody>
          <a:bodyPr/>
          <a:lstStyle/>
          <a:p>
            <a:endParaRPr lang="en-GB"/>
          </a:p>
        </p:txBody>
      </p:sp>
      <p:grpSp>
        <p:nvGrpSpPr>
          <p:cNvPr id="53" name="VTT_LogoStack_v3_16092019 pienempi koko">
            <a:extLst>
              <a:ext uri="{FF2B5EF4-FFF2-40B4-BE49-F238E27FC236}">
                <a16:creationId xmlns:a16="http://schemas.microsoft.com/office/drawing/2014/main" id="{36A728F4-5BAC-4403-BA6F-57B7EB991D68}"/>
              </a:ext>
            </a:extLst>
          </p:cNvPr>
          <p:cNvGrpSpPr/>
          <p:nvPr/>
        </p:nvGrpSpPr>
        <p:grpSpPr>
          <a:xfrm>
            <a:off x="10724687" y="1"/>
            <a:ext cx="1159391" cy="782400"/>
            <a:chOff x="7909204" y="1770762"/>
            <a:chExt cx="971550" cy="655638"/>
          </a:xfrm>
        </p:grpSpPr>
        <p:grpSp>
          <p:nvGrpSpPr>
            <p:cNvPr id="54" name="_VTT_logo_102019_01_white_on_orange" hidden="1">
              <a:extLst>
                <a:ext uri="{FF2B5EF4-FFF2-40B4-BE49-F238E27FC236}">
                  <a16:creationId xmlns:a16="http://schemas.microsoft.com/office/drawing/2014/main" id="{0F0F885F-8F0A-4F86-889A-6213F95D5E1E}"/>
                </a:ext>
              </a:extLst>
            </p:cNvPr>
            <p:cNvGrpSpPr/>
            <p:nvPr/>
          </p:nvGrpSpPr>
          <p:grpSpPr>
            <a:xfrm>
              <a:off x="7909204" y="1770762"/>
              <a:ext cx="971550" cy="655638"/>
              <a:chOff x="379933" y="-15999"/>
              <a:chExt cx="971550" cy="655638"/>
            </a:xfrm>
          </p:grpSpPr>
          <p:sp>
            <p:nvSpPr>
              <p:cNvPr id="95" name="Box">
                <a:extLst>
                  <a:ext uri="{FF2B5EF4-FFF2-40B4-BE49-F238E27FC236}">
                    <a16:creationId xmlns:a16="http://schemas.microsoft.com/office/drawing/2014/main" id="{93BC0B3A-D681-4F7E-9E41-B7E18741D901}"/>
                  </a:ext>
                </a:extLst>
              </p:cNvPr>
              <p:cNvSpPr>
                <a:spLocks noChangeArrowheads="1"/>
              </p:cNvSpPr>
              <p:nvPr/>
            </p:nvSpPr>
            <p:spPr bwMode="auto">
              <a:xfrm>
                <a:off x="379933" y="-15999"/>
                <a:ext cx="971550" cy="655638"/>
              </a:xfrm>
              <a:prstGeom prst="rect">
                <a:avLst/>
              </a:prstGeom>
              <a:solidFill>
                <a:srgbClr val="F06E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96" name="T2">
                <a:extLst>
                  <a:ext uri="{FF2B5EF4-FFF2-40B4-BE49-F238E27FC236}">
                    <a16:creationId xmlns:a16="http://schemas.microsoft.com/office/drawing/2014/main" id="{CDD4AFA7-0191-44E5-AB04-3C2CFB98D6BF}"/>
                  </a:ext>
                </a:extLst>
              </p:cNvPr>
              <p:cNvSpPr>
                <a:spLocks/>
              </p:cNvSpPr>
              <p:nvPr/>
            </p:nvSpPr>
            <p:spPr bwMode="auto">
              <a:xfrm>
                <a:off x="1011758" y="168151"/>
                <a:ext cx="176213" cy="258763"/>
              </a:xfrm>
              <a:custGeom>
                <a:avLst/>
                <a:gdLst>
                  <a:gd name="T0" fmla="*/ 157 w 222"/>
                  <a:gd name="T1" fmla="*/ 325 h 325"/>
                  <a:gd name="T2" fmla="*/ 157 w 222"/>
                  <a:gd name="T3" fmla="*/ 78 h 325"/>
                  <a:gd name="T4" fmla="*/ 222 w 222"/>
                  <a:gd name="T5" fmla="*/ 78 h 325"/>
                  <a:gd name="T6" fmla="*/ 222 w 222"/>
                  <a:gd name="T7" fmla="*/ 0 h 325"/>
                  <a:gd name="T8" fmla="*/ 0 w 222"/>
                  <a:gd name="T9" fmla="*/ 0 h 325"/>
                  <a:gd name="T10" fmla="*/ 0 w 222"/>
                  <a:gd name="T11" fmla="*/ 78 h 325"/>
                  <a:gd name="T12" fmla="*/ 66 w 222"/>
                  <a:gd name="T13" fmla="*/ 78 h 325"/>
                  <a:gd name="T14" fmla="*/ 66 w 222"/>
                  <a:gd name="T15" fmla="*/ 325 h 325"/>
                  <a:gd name="T16" fmla="*/ 66 w 222"/>
                  <a:gd name="T17" fmla="*/ 325 h 325"/>
                  <a:gd name="T18" fmla="*/ 157 w 222"/>
                  <a:gd name="T19"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2" h="325">
                    <a:moveTo>
                      <a:pt x="157" y="325"/>
                    </a:moveTo>
                    <a:lnTo>
                      <a:pt x="157" y="78"/>
                    </a:lnTo>
                    <a:lnTo>
                      <a:pt x="222" y="78"/>
                    </a:lnTo>
                    <a:lnTo>
                      <a:pt x="222" y="0"/>
                    </a:lnTo>
                    <a:lnTo>
                      <a:pt x="0" y="0"/>
                    </a:lnTo>
                    <a:lnTo>
                      <a:pt x="0" y="78"/>
                    </a:lnTo>
                    <a:lnTo>
                      <a:pt x="66" y="78"/>
                    </a:lnTo>
                    <a:lnTo>
                      <a:pt x="66" y="325"/>
                    </a:lnTo>
                    <a:lnTo>
                      <a:pt x="66" y="325"/>
                    </a:lnTo>
                    <a:lnTo>
                      <a:pt x="157" y="3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97" name="T1">
                <a:extLst>
                  <a:ext uri="{FF2B5EF4-FFF2-40B4-BE49-F238E27FC236}">
                    <a16:creationId xmlns:a16="http://schemas.microsoft.com/office/drawing/2014/main" id="{D719A4B3-0204-4FD1-BC54-8F3126FB89AD}"/>
                  </a:ext>
                </a:extLst>
              </p:cNvPr>
              <p:cNvSpPr>
                <a:spLocks/>
              </p:cNvSpPr>
              <p:nvPr/>
            </p:nvSpPr>
            <p:spPr bwMode="auto">
              <a:xfrm>
                <a:off x="799033" y="168151"/>
                <a:ext cx="193675" cy="258763"/>
              </a:xfrm>
              <a:custGeom>
                <a:avLst/>
                <a:gdLst>
                  <a:gd name="T0" fmla="*/ 88 w 244"/>
                  <a:gd name="T1" fmla="*/ 78 h 325"/>
                  <a:gd name="T2" fmla="*/ 88 w 244"/>
                  <a:gd name="T3" fmla="*/ 325 h 325"/>
                  <a:gd name="T4" fmla="*/ 179 w 244"/>
                  <a:gd name="T5" fmla="*/ 325 h 325"/>
                  <a:gd name="T6" fmla="*/ 179 w 244"/>
                  <a:gd name="T7" fmla="*/ 78 h 325"/>
                  <a:gd name="T8" fmla="*/ 244 w 244"/>
                  <a:gd name="T9" fmla="*/ 78 h 325"/>
                  <a:gd name="T10" fmla="*/ 244 w 244"/>
                  <a:gd name="T11" fmla="*/ 0 h 325"/>
                  <a:gd name="T12" fmla="*/ 25 w 244"/>
                  <a:gd name="T13" fmla="*/ 0 h 325"/>
                  <a:gd name="T14" fmla="*/ 0 w 244"/>
                  <a:gd name="T15" fmla="*/ 78 h 325"/>
                  <a:gd name="T16" fmla="*/ 88 w 244"/>
                  <a:gd name="T17" fmla="*/ 78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4" h="325">
                    <a:moveTo>
                      <a:pt x="88" y="78"/>
                    </a:moveTo>
                    <a:lnTo>
                      <a:pt x="88" y="325"/>
                    </a:lnTo>
                    <a:lnTo>
                      <a:pt x="179" y="325"/>
                    </a:lnTo>
                    <a:lnTo>
                      <a:pt x="179" y="78"/>
                    </a:lnTo>
                    <a:lnTo>
                      <a:pt x="244" y="78"/>
                    </a:lnTo>
                    <a:lnTo>
                      <a:pt x="244" y="0"/>
                    </a:lnTo>
                    <a:lnTo>
                      <a:pt x="25" y="0"/>
                    </a:lnTo>
                    <a:lnTo>
                      <a:pt x="0" y="78"/>
                    </a:lnTo>
                    <a:lnTo>
                      <a:pt x="88" y="7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98" name="V">
                <a:extLst>
                  <a:ext uri="{FF2B5EF4-FFF2-40B4-BE49-F238E27FC236}">
                    <a16:creationId xmlns:a16="http://schemas.microsoft.com/office/drawing/2014/main" id="{59A89BCB-53EC-4E83-847D-D31B3B78BD75}"/>
                  </a:ext>
                </a:extLst>
              </p:cNvPr>
              <p:cNvSpPr>
                <a:spLocks/>
              </p:cNvSpPr>
              <p:nvPr/>
            </p:nvSpPr>
            <p:spPr bwMode="auto">
              <a:xfrm>
                <a:off x="567258" y="168151"/>
                <a:ext cx="230188" cy="258763"/>
              </a:xfrm>
              <a:custGeom>
                <a:avLst/>
                <a:gdLst>
                  <a:gd name="T0" fmla="*/ 184 w 289"/>
                  <a:gd name="T1" fmla="*/ 325 h 325"/>
                  <a:gd name="T2" fmla="*/ 289 w 289"/>
                  <a:gd name="T3" fmla="*/ 0 h 325"/>
                  <a:gd name="T4" fmla="*/ 197 w 289"/>
                  <a:gd name="T5" fmla="*/ 0 h 325"/>
                  <a:gd name="T6" fmla="*/ 143 w 289"/>
                  <a:gd name="T7" fmla="*/ 167 h 325"/>
                  <a:gd name="T8" fmla="*/ 135 w 289"/>
                  <a:gd name="T9" fmla="*/ 191 h 325"/>
                  <a:gd name="T10" fmla="*/ 135 w 289"/>
                  <a:gd name="T11" fmla="*/ 191 h 325"/>
                  <a:gd name="T12" fmla="*/ 135 w 289"/>
                  <a:gd name="T13" fmla="*/ 191 h 325"/>
                  <a:gd name="T14" fmla="*/ 135 w 289"/>
                  <a:gd name="T15" fmla="*/ 191 h 325"/>
                  <a:gd name="T16" fmla="*/ 135 w 289"/>
                  <a:gd name="T17" fmla="*/ 191 h 325"/>
                  <a:gd name="T18" fmla="*/ 135 w 289"/>
                  <a:gd name="T19" fmla="*/ 191 h 325"/>
                  <a:gd name="T20" fmla="*/ 135 w 289"/>
                  <a:gd name="T21" fmla="*/ 191 h 325"/>
                  <a:gd name="T22" fmla="*/ 128 w 289"/>
                  <a:gd name="T23" fmla="*/ 167 h 325"/>
                  <a:gd name="T24" fmla="*/ 91 w 289"/>
                  <a:gd name="T25" fmla="*/ 60 h 325"/>
                  <a:gd name="T26" fmla="*/ 0 w 289"/>
                  <a:gd name="T27" fmla="*/ 60 h 325"/>
                  <a:gd name="T28" fmla="*/ 90 w 289"/>
                  <a:gd name="T29" fmla="*/ 325 h 325"/>
                  <a:gd name="T30" fmla="*/ 184 w 289"/>
                  <a:gd name="T31"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9" h="325">
                    <a:moveTo>
                      <a:pt x="184" y="325"/>
                    </a:moveTo>
                    <a:lnTo>
                      <a:pt x="289" y="0"/>
                    </a:lnTo>
                    <a:lnTo>
                      <a:pt x="197" y="0"/>
                    </a:lnTo>
                    <a:lnTo>
                      <a:pt x="143" y="167"/>
                    </a:lnTo>
                    <a:lnTo>
                      <a:pt x="135" y="191"/>
                    </a:lnTo>
                    <a:lnTo>
                      <a:pt x="135" y="191"/>
                    </a:lnTo>
                    <a:lnTo>
                      <a:pt x="135" y="191"/>
                    </a:lnTo>
                    <a:lnTo>
                      <a:pt x="135" y="191"/>
                    </a:lnTo>
                    <a:lnTo>
                      <a:pt x="135" y="191"/>
                    </a:lnTo>
                    <a:lnTo>
                      <a:pt x="135" y="191"/>
                    </a:lnTo>
                    <a:lnTo>
                      <a:pt x="135" y="191"/>
                    </a:lnTo>
                    <a:lnTo>
                      <a:pt x="128" y="167"/>
                    </a:lnTo>
                    <a:lnTo>
                      <a:pt x="91" y="60"/>
                    </a:lnTo>
                    <a:lnTo>
                      <a:pt x="0" y="60"/>
                    </a:lnTo>
                    <a:lnTo>
                      <a:pt x="90" y="325"/>
                    </a:lnTo>
                    <a:lnTo>
                      <a:pt x="184" y="3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nvGrpSpPr>
            <p:cNvPr id="55" name="_VTT_logo_102019_02_white_on_black" hidden="1">
              <a:extLst>
                <a:ext uri="{FF2B5EF4-FFF2-40B4-BE49-F238E27FC236}">
                  <a16:creationId xmlns:a16="http://schemas.microsoft.com/office/drawing/2014/main" id="{5257DC41-093E-4584-B752-13D0945745A9}"/>
                </a:ext>
              </a:extLst>
            </p:cNvPr>
            <p:cNvGrpSpPr/>
            <p:nvPr/>
          </p:nvGrpSpPr>
          <p:grpSpPr>
            <a:xfrm>
              <a:off x="7909204" y="1770762"/>
              <a:ext cx="971550" cy="655638"/>
              <a:chOff x="379933" y="-15999"/>
              <a:chExt cx="971550" cy="655638"/>
            </a:xfrm>
          </p:grpSpPr>
          <p:sp>
            <p:nvSpPr>
              <p:cNvPr id="91" name="Box">
                <a:extLst>
                  <a:ext uri="{FF2B5EF4-FFF2-40B4-BE49-F238E27FC236}">
                    <a16:creationId xmlns:a16="http://schemas.microsoft.com/office/drawing/2014/main" id="{D23727DC-0180-423B-A4A9-3CAC6E3CA7B6}"/>
                  </a:ext>
                </a:extLst>
              </p:cNvPr>
              <p:cNvSpPr>
                <a:spLocks noChangeArrowheads="1"/>
              </p:cNvSpPr>
              <p:nvPr/>
            </p:nvSpPr>
            <p:spPr bwMode="auto">
              <a:xfrm>
                <a:off x="379933" y="-15999"/>
                <a:ext cx="971550" cy="65563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92" name="T2">
                <a:extLst>
                  <a:ext uri="{FF2B5EF4-FFF2-40B4-BE49-F238E27FC236}">
                    <a16:creationId xmlns:a16="http://schemas.microsoft.com/office/drawing/2014/main" id="{B6629137-8C73-4123-BBA0-59FC9BAAD4B6}"/>
                  </a:ext>
                </a:extLst>
              </p:cNvPr>
              <p:cNvSpPr>
                <a:spLocks/>
              </p:cNvSpPr>
              <p:nvPr/>
            </p:nvSpPr>
            <p:spPr bwMode="auto">
              <a:xfrm>
                <a:off x="1011758" y="168151"/>
                <a:ext cx="176213" cy="258763"/>
              </a:xfrm>
              <a:custGeom>
                <a:avLst/>
                <a:gdLst>
                  <a:gd name="T0" fmla="*/ 157 w 222"/>
                  <a:gd name="T1" fmla="*/ 325 h 325"/>
                  <a:gd name="T2" fmla="*/ 157 w 222"/>
                  <a:gd name="T3" fmla="*/ 78 h 325"/>
                  <a:gd name="T4" fmla="*/ 222 w 222"/>
                  <a:gd name="T5" fmla="*/ 78 h 325"/>
                  <a:gd name="T6" fmla="*/ 222 w 222"/>
                  <a:gd name="T7" fmla="*/ 0 h 325"/>
                  <a:gd name="T8" fmla="*/ 0 w 222"/>
                  <a:gd name="T9" fmla="*/ 0 h 325"/>
                  <a:gd name="T10" fmla="*/ 0 w 222"/>
                  <a:gd name="T11" fmla="*/ 78 h 325"/>
                  <a:gd name="T12" fmla="*/ 66 w 222"/>
                  <a:gd name="T13" fmla="*/ 78 h 325"/>
                  <a:gd name="T14" fmla="*/ 66 w 222"/>
                  <a:gd name="T15" fmla="*/ 325 h 325"/>
                  <a:gd name="T16" fmla="*/ 66 w 222"/>
                  <a:gd name="T17" fmla="*/ 325 h 325"/>
                  <a:gd name="T18" fmla="*/ 157 w 222"/>
                  <a:gd name="T19"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2" h="325">
                    <a:moveTo>
                      <a:pt x="157" y="325"/>
                    </a:moveTo>
                    <a:lnTo>
                      <a:pt x="157" y="78"/>
                    </a:lnTo>
                    <a:lnTo>
                      <a:pt x="222" y="78"/>
                    </a:lnTo>
                    <a:lnTo>
                      <a:pt x="222" y="0"/>
                    </a:lnTo>
                    <a:lnTo>
                      <a:pt x="0" y="0"/>
                    </a:lnTo>
                    <a:lnTo>
                      <a:pt x="0" y="78"/>
                    </a:lnTo>
                    <a:lnTo>
                      <a:pt x="66" y="78"/>
                    </a:lnTo>
                    <a:lnTo>
                      <a:pt x="66" y="325"/>
                    </a:lnTo>
                    <a:lnTo>
                      <a:pt x="66" y="325"/>
                    </a:lnTo>
                    <a:lnTo>
                      <a:pt x="157" y="3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93" name="T1">
                <a:extLst>
                  <a:ext uri="{FF2B5EF4-FFF2-40B4-BE49-F238E27FC236}">
                    <a16:creationId xmlns:a16="http://schemas.microsoft.com/office/drawing/2014/main" id="{EDC1DCC3-9B4A-451E-9D97-EF8BBB6A88FB}"/>
                  </a:ext>
                </a:extLst>
              </p:cNvPr>
              <p:cNvSpPr>
                <a:spLocks/>
              </p:cNvSpPr>
              <p:nvPr/>
            </p:nvSpPr>
            <p:spPr bwMode="auto">
              <a:xfrm>
                <a:off x="799033" y="168151"/>
                <a:ext cx="193675" cy="258763"/>
              </a:xfrm>
              <a:custGeom>
                <a:avLst/>
                <a:gdLst>
                  <a:gd name="T0" fmla="*/ 88 w 244"/>
                  <a:gd name="T1" fmla="*/ 78 h 325"/>
                  <a:gd name="T2" fmla="*/ 88 w 244"/>
                  <a:gd name="T3" fmla="*/ 325 h 325"/>
                  <a:gd name="T4" fmla="*/ 179 w 244"/>
                  <a:gd name="T5" fmla="*/ 325 h 325"/>
                  <a:gd name="T6" fmla="*/ 179 w 244"/>
                  <a:gd name="T7" fmla="*/ 78 h 325"/>
                  <a:gd name="T8" fmla="*/ 244 w 244"/>
                  <a:gd name="T9" fmla="*/ 78 h 325"/>
                  <a:gd name="T10" fmla="*/ 244 w 244"/>
                  <a:gd name="T11" fmla="*/ 0 h 325"/>
                  <a:gd name="T12" fmla="*/ 25 w 244"/>
                  <a:gd name="T13" fmla="*/ 0 h 325"/>
                  <a:gd name="T14" fmla="*/ 0 w 244"/>
                  <a:gd name="T15" fmla="*/ 78 h 325"/>
                  <a:gd name="T16" fmla="*/ 88 w 244"/>
                  <a:gd name="T17" fmla="*/ 78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4" h="325">
                    <a:moveTo>
                      <a:pt x="88" y="78"/>
                    </a:moveTo>
                    <a:lnTo>
                      <a:pt x="88" y="325"/>
                    </a:lnTo>
                    <a:lnTo>
                      <a:pt x="179" y="325"/>
                    </a:lnTo>
                    <a:lnTo>
                      <a:pt x="179" y="78"/>
                    </a:lnTo>
                    <a:lnTo>
                      <a:pt x="244" y="78"/>
                    </a:lnTo>
                    <a:lnTo>
                      <a:pt x="244" y="0"/>
                    </a:lnTo>
                    <a:lnTo>
                      <a:pt x="25" y="0"/>
                    </a:lnTo>
                    <a:lnTo>
                      <a:pt x="0" y="78"/>
                    </a:lnTo>
                    <a:lnTo>
                      <a:pt x="88" y="7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94" name="V">
                <a:extLst>
                  <a:ext uri="{FF2B5EF4-FFF2-40B4-BE49-F238E27FC236}">
                    <a16:creationId xmlns:a16="http://schemas.microsoft.com/office/drawing/2014/main" id="{99C73D6C-5B1D-417B-AC4E-D4B6EEF01B15}"/>
                  </a:ext>
                </a:extLst>
              </p:cNvPr>
              <p:cNvSpPr>
                <a:spLocks/>
              </p:cNvSpPr>
              <p:nvPr/>
            </p:nvSpPr>
            <p:spPr bwMode="auto">
              <a:xfrm>
                <a:off x="567258" y="168151"/>
                <a:ext cx="230188" cy="258763"/>
              </a:xfrm>
              <a:custGeom>
                <a:avLst/>
                <a:gdLst>
                  <a:gd name="T0" fmla="*/ 184 w 289"/>
                  <a:gd name="T1" fmla="*/ 325 h 325"/>
                  <a:gd name="T2" fmla="*/ 289 w 289"/>
                  <a:gd name="T3" fmla="*/ 0 h 325"/>
                  <a:gd name="T4" fmla="*/ 197 w 289"/>
                  <a:gd name="T5" fmla="*/ 0 h 325"/>
                  <a:gd name="T6" fmla="*/ 143 w 289"/>
                  <a:gd name="T7" fmla="*/ 167 h 325"/>
                  <a:gd name="T8" fmla="*/ 135 w 289"/>
                  <a:gd name="T9" fmla="*/ 191 h 325"/>
                  <a:gd name="T10" fmla="*/ 135 w 289"/>
                  <a:gd name="T11" fmla="*/ 191 h 325"/>
                  <a:gd name="T12" fmla="*/ 135 w 289"/>
                  <a:gd name="T13" fmla="*/ 191 h 325"/>
                  <a:gd name="T14" fmla="*/ 135 w 289"/>
                  <a:gd name="T15" fmla="*/ 191 h 325"/>
                  <a:gd name="T16" fmla="*/ 135 w 289"/>
                  <a:gd name="T17" fmla="*/ 191 h 325"/>
                  <a:gd name="T18" fmla="*/ 135 w 289"/>
                  <a:gd name="T19" fmla="*/ 191 h 325"/>
                  <a:gd name="T20" fmla="*/ 135 w 289"/>
                  <a:gd name="T21" fmla="*/ 191 h 325"/>
                  <a:gd name="T22" fmla="*/ 128 w 289"/>
                  <a:gd name="T23" fmla="*/ 167 h 325"/>
                  <a:gd name="T24" fmla="*/ 91 w 289"/>
                  <a:gd name="T25" fmla="*/ 60 h 325"/>
                  <a:gd name="T26" fmla="*/ 0 w 289"/>
                  <a:gd name="T27" fmla="*/ 60 h 325"/>
                  <a:gd name="T28" fmla="*/ 90 w 289"/>
                  <a:gd name="T29" fmla="*/ 325 h 325"/>
                  <a:gd name="T30" fmla="*/ 184 w 289"/>
                  <a:gd name="T31"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9" h="325">
                    <a:moveTo>
                      <a:pt x="184" y="325"/>
                    </a:moveTo>
                    <a:lnTo>
                      <a:pt x="289" y="0"/>
                    </a:lnTo>
                    <a:lnTo>
                      <a:pt x="197" y="0"/>
                    </a:lnTo>
                    <a:lnTo>
                      <a:pt x="143" y="167"/>
                    </a:lnTo>
                    <a:lnTo>
                      <a:pt x="135" y="191"/>
                    </a:lnTo>
                    <a:lnTo>
                      <a:pt x="135" y="191"/>
                    </a:lnTo>
                    <a:lnTo>
                      <a:pt x="135" y="191"/>
                    </a:lnTo>
                    <a:lnTo>
                      <a:pt x="135" y="191"/>
                    </a:lnTo>
                    <a:lnTo>
                      <a:pt x="135" y="191"/>
                    </a:lnTo>
                    <a:lnTo>
                      <a:pt x="135" y="191"/>
                    </a:lnTo>
                    <a:lnTo>
                      <a:pt x="135" y="191"/>
                    </a:lnTo>
                    <a:lnTo>
                      <a:pt x="128" y="167"/>
                    </a:lnTo>
                    <a:lnTo>
                      <a:pt x="91" y="60"/>
                    </a:lnTo>
                    <a:lnTo>
                      <a:pt x="0" y="60"/>
                    </a:lnTo>
                    <a:lnTo>
                      <a:pt x="90" y="325"/>
                    </a:lnTo>
                    <a:lnTo>
                      <a:pt x="184" y="3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nvGrpSpPr>
            <p:cNvPr id="56" name="_VTT_logo_102019_03_white_on_blue" hidden="1">
              <a:extLst>
                <a:ext uri="{FF2B5EF4-FFF2-40B4-BE49-F238E27FC236}">
                  <a16:creationId xmlns:a16="http://schemas.microsoft.com/office/drawing/2014/main" id="{FCD1BD20-0656-40DA-BE44-0815839B46BB}"/>
                </a:ext>
              </a:extLst>
            </p:cNvPr>
            <p:cNvGrpSpPr/>
            <p:nvPr/>
          </p:nvGrpSpPr>
          <p:grpSpPr>
            <a:xfrm>
              <a:off x="7909204" y="1770762"/>
              <a:ext cx="971550" cy="655638"/>
              <a:chOff x="379933" y="-15999"/>
              <a:chExt cx="971550" cy="655638"/>
            </a:xfrm>
          </p:grpSpPr>
          <p:sp>
            <p:nvSpPr>
              <p:cNvPr id="87" name="Box">
                <a:extLst>
                  <a:ext uri="{FF2B5EF4-FFF2-40B4-BE49-F238E27FC236}">
                    <a16:creationId xmlns:a16="http://schemas.microsoft.com/office/drawing/2014/main" id="{1758A3FD-A50E-414D-9438-2F523F8E8078}"/>
                  </a:ext>
                </a:extLst>
              </p:cNvPr>
              <p:cNvSpPr>
                <a:spLocks noChangeArrowheads="1"/>
              </p:cNvSpPr>
              <p:nvPr/>
            </p:nvSpPr>
            <p:spPr bwMode="auto">
              <a:xfrm>
                <a:off x="379933" y="-15999"/>
                <a:ext cx="971550" cy="655638"/>
              </a:xfrm>
              <a:prstGeom prst="rect">
                <a:avLst/>
              </a:prstGeom>
              <a:solidFill>
                <a:srgbClr val="00579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88" name="T2">
                <a:extLst>
                  <a:ext uri="{FF2B5EF4-FFF2-40B4-BE49-F238E27FC236}">
                    <a16:creationId xmlns:a16="http://schemas.microsoft.com/office/drawing/2014/main" id="{13050B3D-1447-4B78-AD49-080E417529EE}"/>
                  </a:ext>
                </a:extLst>
              </p:cNvPr>
              <p:cNvSpPr>
                <a:spLocks/>
              </p:cNvSpPr>
              <p:nvPr/>
            </p:nvSpPr>
            <p:spPr bwMode="auto">
              <a:xfrm>
                <a:off x="1011758" y="168151"/>
                <a:ext cx="176213" cy="258763"/>
              </a:xfrm>
              <a:custGeom>
                <a:avLst/>
                <a:gdLst>
                  <a:gd name="T0" fmla="*/ 157 w 222"/>
                  <a:gd name="T1" fmla="*/ 325 h 325"/>
                  <a:gd name="T2" fmla="*/ 157 w 222"/>
                  <a:gd name="T3" fmla="*/ 78 h 325"/>
                  <a:gd name="T4" fmla="*/ 222 w 222"/>
                  <a:gd name="T5" fmla="*/ 78 h 325"/>
                  <a:gd name="T6" fmla="*/ 222 w 222"/>
                  <a:gd name="T7" fmla="*/ 0 h 325"/>
                  <a:gd name="T8" fmla="*/ 0 w 222"/>
                  <a:gd name="T9" fmla="*/ 0 h 325"/>
                  <a:gd name="T10" fmla="*/ 0 w 222"/>
                  <a:gd name="T11" fmla="*/ 78 h 325"/>
                  <a:gd name="T12" fmla="*/ 66 w 222"/>
                  <a:gd name="T13" fmla="*/ 78 h 325"/>
                  <a:gd name="T14" fmla="*/ 66 w 222"/>
                  <a:gd name="T15" fmla="*/ 325 h 325"/>
                  <a:gd name="T16" fmla="*/ 66 w 222"/>
                  <a:gd name="T17" fmla="*/ 325 h 325"/>
                  <a:gd name="T18" fmla="*/ 157 w 222"/>
                  <a:gd name="T19"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2" h="325">
                    <a:moveTo>
                      <a:pt x="157" y="325"/>
                    </a:moveTo>
                    <a:lnTo>
                      <a:pt x="157" y="78"/>
                    </a:lnTo>
                    <a:lnTo>
                      <a:pt x="222" y="78"/>
                    </a:lnTo>
                    <a:lnTo>
                      <a:pt x="222" y="0"/>
                    </a:lnTo>
                    <a:lnTo>
                      <a:pt x="0" y="0"/>
                    </a:lnTo>
                    <a:lnTo>
                      <a:pt x="0" y="78"/>
                    </a:lnTo>
                    <a:lnTo>
                      <a:pt x="66" y="78"/>
                    </a:lnTo>
                    <a:lnTo>
                      <a:pt x="66" y="325"/>
                    </a:lnTo>
                    <a:lnTo>
                      <a:pt x="66" y="325"/>
                    </a:lnTo>
                    <a:lnTo>
                      <a:pt x="157" y="3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89" name="T1">
                <a:extLst>
                  <a:ext uri="{FF2B5EF4-FFF2-40B4-BE49-F238E27FC236}">
                    <a16:creationId xmlns:a16="http://schemas.microsoft.com/office/drawing/2014/main" id="{0AE94CEE-65A1-4EA8-806F-F82619F5D819}"/>
                  </a:ext>
                </a:extLst>
              </p:cNvPr>
              <p:cNvSpPr>
                <a:spLocks/>
              </p:cNvSpPr>
              <p:nvPr/>
            </p:nvSpPr>
            <p:spPr bwMode="auto">
              <a:xfrm>
                <a:off x="799033" y="168151"/>
                <a:ext cx="193675" cy="258763"/>
              </a:xfrm>
              <a:custGeom>
                <a:avLst/>
                <a:gdLst>
                  <a:gd name="T0" fmla="*/ 88 w 244"/>
                  <a:gd name="T1" fmla="*/ 78 h 325"/>
                  <a:gd name="T2" fmla="*/ 88 w 244"/>
                  <a:gd name="T3" fmla="*/ 325 h 325"/>
                  <a:gd name="T4" fmla="*/ 179 w 244"/>
                  <a:gd name="T5" fmla="*/ 325 h 325"/>
                  <a:gd name="T6" fmla="*/ 179 w 244"/>
                  <a:gd name="T7" fmla="*/ 78 h 325"/>
                  <a:gd name="T8" fmla="*/ 244 w 244"/>
                  <a:gd name="T9" fmla="*/ 78 h 325"/>
                  <a:gd name="T10" fmla="*/ 244 w 244"/>
                  <a:gd name="T11" fmla="*/ 0 h 325"/>
                  <a:gd name="T12" fmla="*/ 25 w 244"/>
                  <a:gd name="T13" fmla="*/ 0 h 325"/>
                  <a:gd name="T14" fmla="*/ 0 w 244"/>
                  <a:gd name="T15" fmla="*/ 78 h 325"/>
                  <a:gd name="T16" fmla="*/ 88 w 244"/>
                  <a:gd name="T17" fmla="*/ 78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4" h="325">
                    <a:moveTo>
                      <a:pt x="88" y="78"/>
                    </a:moveTo>
                    <a:lnTo>
                      <a:pt x="88" y="325"/>
                    </a:lnTo>
                    <a:lnTo>
                      <a:pt x="179" y="325"/>
                    </a:lnTo>
                    <a:lnTo>
                      <a:pt x="179" y="78"/>
                    </a:lnTo>
                    <a:lnTo>
                      <a:pt x="244" y="78"/>
                    </a:lnTo>
                    <a:lnTo>
                      <a:pt x="244" y="0"/>
                    </a:lnTo>
                    <a:lnTo>
                      <a:pt x="25" y="0"/>
                    </a:lnTo>
                    <a:lnTo>
                      <a:pt x="0" y="78"/>
                    </a:lnTo>
                    <a:lnTo>
                      <a:pt x="88" y="7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90" name="V">
                <a:extLst>
                  <a:ext uri="{FF2B5EF4-FFF2-40B4-BE49-F238E27FC236}">
                    <a16:creationId xmlns:a16="http://schemas.microsoft.com/office/drawing/2014/main" id="{D477286D-BACA-403A-8824-355C3F73736D}"/>
                  </a:ext>
                </a:extLst>
              </p:cNvPr>
              <p:cNvSpPr>
                <a:spLocks/>
              </p:cNvSpPr>
              <p:nvPr/>
            </p:nvSpPr>
            <p:spPr bwMode="auto">
              <a:xfrm>
                <a:off x="567258" y="168151"/>
                <a:ext cx="230188" cy="258763"/>
              </a:xfrm>
              <a:custGeom>
                <a:avLst/>
                <a:gdLst>
                  <a:gd name="T0" fmla="*/ 184 w 289"/>
                  <a:gd name="T1" fmla="*/ 325 h 325"/>
                  <a:gd name="T2" fmla="*/ 289 w 289"/>
                  <a:gd name="T3" fmla="*/ 0 h 325"/>
                  <a:gd name="T4" fmla="*/ 197 w 289"/>
                  <a:gd name="T5" fmla="*/ 0 h 325"/>
                  <a:gd name="T6" fmla="*/ 143 w 289"/>
                  <a:gd name="T7" fmla="*/ 167 h 325"/>
                  <a:gd name="T8" fmla="*/ 135 w 289"/>
                  <a:gd name="T9" fmla="*/ 191 h 325"/>
                  <a:gd name="T10" fmla="*/ 135 w 289"/>
                  <a:gd name="T11" fmla="*/ 191 h 325"/>
                  <a:gd name="T12" fmla="*/ 135 w 289"/>
                  <a:gd name="T13" fmla="*/ 191 h 325"/>
                  <a:gd name="T14" fmla="*/ 135 w 289"/>
                  <a:gd name="T15" fmla="*/ 191 h 325"/>
                  <a:gd name="T16" fmla="*/ 135 w 289"/>
                  <a:gd name="T17" fmla="*/ 191 h 325"/>
                  <a:gd name="T18" fmla="*/ 135 w 289"/>
                  <a:gd name="T19" fmla="*/ 191 h 325"/>
                  <a:gd name="T20" fmla="*/ 135 w 289"/>
                  <a:gd name="T21" fmla="*/ 191 h 325"/>
                  <a:gd name="T22" fmla="*/ 128 w 289"/>
                  <a:gd name="T23" fmla="*/ 167 h 325"/>
                  <a:gd name="T24" fmla="*/ 91 w 289"/>
                  <a:gd name="T25" fmla="*/ 60 h 325"/>
                  <a:gd name="T26" fmla="*/ 0 w 289"/>
                  <a:gd name="T27" fmla="*/ 60 h 325"/>
                  <a:gd name="T28" fmla="*/ 90 w 289"/>
                  <a:gd name="T29" fmla="*/ 325 h 325"/>
                  <a:gd name="T30" fmla="*/ 184 w 289"/>
                  <a:gd name="T31"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9" h="325">
                    <a:moveTo>
                      <a:pt x="184" y="325"/>
                    </a:moveTo>
                    <a:lnTo>
                      <a:pt x="289" y="0"/>
                    </a:lnTo>
                    <a:lnTo>
                      <a:pt x="197" y="0"/>
                    </a:lnTo>
                    <a:lnTo>
                      <a:pt x="143" y="167"/>
                    </a:lnTo>
                    <a:lnTo>
                      <a:pt x="135" y="191"/>
                    </a:lnTo>
                    <a:lnTo>
                      <a:pt x="135" y="191"/>
                    </a:lnTo>
                    <a:lnTo>
                      <a:pt x="135" y="191"/>
                    </a:lnTo>
                    <a:lnTo>
                      <a:pt x="135" y="191"/>
                    </a:lnTo>
                    <a:lnTo>
                      <a:pt x="135" y="191"/>
                    </a:lnTo>
                    <a:lnTo>
                      <a:pt x="135" y="191"/>
                    </a:lnTo>
                    <a:lnTo>
                      <a:pt x="135" y="191"/>
                    </a:lnTo>
                    <a:lnTo>
                      <a:pt x="128" y="167"/>
                    </a:lnTo>
                    <a:lnTo>
                      <a:pt x="91" y="60"/>
                    </a:lnTo>
                    <a:lnTo>
                      <a:pt x="0" y="60"/>
                    </a:lnTo>
                    <a:lnTo>
                      <a:pt x="90" y="325"/>
                    </a:lnTo>
                    <a:lnTo>
                      <a:pt x="184" y="3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nvGrpSpPr>
            <p:cNvPr id="57" name="_VTT_logo_102019_04_white_on_dark_grey" hidden="1">
              <a:extLst>
                <a:ext uri="{FF2B5EF4-FFF2-40B4-BE49-F238E27FC236}">
                  <a16:creationId xmlns:a16="http://schemas.microsoft.com/office/drawing/2014/main" id="{5D97AE81-C356-4BA8-BDC4-BC0053EEE8C2}"/>
                </a:ext>
              </a:extLst>
            </p:cNvPr>
            <p:cNvGrpSpPr/>
            <p:nvPr/>
          </p:nvGrpSpPr>
          <p:grpSpPr>
            <a:xfrm>
              <a:off x="7909204" y="1770762"/>
              <a:ext cx="971550" cy="655638"/>
              <a:chOff x="379933" y="-15999"/>
              <a:chExt cx="971550" cy="655638"/>
            </a:xfrm>
          </p:grpSpPr>
          <p:sp>
            <p:nvSpPr>
              <p:cNvPr id="83" name="Box">
                <a:extLst>
                  <a:ext uri="{FF2B5EF4-FFF2-40B4-BE49-F238E27FC236}">
                    <a16:creationId xmlns:a16="http://schemas.microsoft.com/office/drawing/2014/main" id="{A0E01C6F-7318-4C63-A64D-EDEB884B636D}"/>
                  </a:ext>
                </a:extLst>
              </p:cNvPr>
              <p:cNvSpPr>
                <a:spLocks noChangeArrowheads="1"/>
              </p:cNvSpPr>
              <p:nvPr/>
            </p:nvSpPr>
            <p:spPr bwMode="auto">
              <a:xfrm>
                <a:off x="379933" y="-15999"/>
                <a:ext cx="971550" cy="655638"/>
              </a:xfrm>
              <a:prstGeom prst="rect">
                <a:avLst/>
              </a:prstGeom>
              <a:solidFill>
                <a:srgbClr val="AFAFA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84" name="T2">
                <a:extLst>
                  <a:ext uri="{FF2B5EF4-FFF2-40B4-BE49-F238E27FC236}">
                    <a16:creationId xmlns:a16="http://schemas.microsoft.com/office/drawing/2014/main" id="{59739A21-5F1D-4708-9762-48635C4C630A}"/>
                  </a:ext>
                </a:extLst>
              </p:cNvPr>
              <p:cNvSpPr>
                <a:spLocks/>
              </p:cNvSpPr>
              <p:nvPr/>
            </p:nvSpPr>
            <p:spPr bwMode="auto">
              <a:xfrm>
                <a:off x="1011758" y="168151"/>
                <a:ext cx="176213" cy="258763"/>
              </a:xfrm>
              <a:custGeom>
                <a:avLst/>
                <a:gdLst>
                  <a:gd name="T0" fmla="*/ 157 w 222"/>
                  <a:gd name="T1" fmla="*/ 325 h 325"/>
                  <a:gd name="T2" fmla="*/ 157 w 222"/>
                  <a:gd name="T3" fmla="*/ 78 h 325"/>
                  <a:gd name="T4" fmla="*/ 222 w 222"/>
                  <a:gd name="T5" fmla="*/ 78 h 325"/>
                  <a:gd name="T6" fmla="*/ 222 w 222"/>
                  <a:gd name="T7" fmla="*/ 0 h 325"/>
                  <a:gd name="T8" fmla="*/ 0 w 222"/>
                  <a:gd name="T9" fmla="*/ 0 h 325"/>
                  <a:gd name="T10" fmla="*/ 0 w 222"/>
                  <a:gd name="T11" fmla="*/ 78 h 325"/>
                  <a:gd name="T12" fmla="*/ 66 w 222"/>
                  <a:gd name="T13" fmla="*/ 78 h 325"/>
                  <a:gd name="T14" fmla="*/ 66 w 222"/>
                  <a:gd name="T15" fmla="*/ 325 h 325"/>
                  <a:gd name="T16" fmla="*/ 66 w 222"/>
                  <a:gd name="T17" fmla="*/ 325 h 325"/>
                  <a:gd name="T18" fmla="*/ 157 w 222"/>
                  <a:gd name="T19"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2" h="325">
                    <a:moveTo>
                      <a:pt x="157" y="325"/>
                    </a:moveTo>
                    <a:lnTo>
                      <a:pt x="157" y="78"/>
                    </a:lnTo>
                    <a:lnTo>
                      <a:pt x="222" y="78"/>
                    </a:lnTo>
                    <a:lnTo>
                      <a:pt x="222" y="0"/>
                    </a:lnTo>
                    <a:lnTo>
                      <a:pt x="0" y="0"/>
                    </a:lnTo>
                    <a:lnTo>
                      <a:pt x="0" y="78"/>
                    </a:lnTo>
                    <a:lnTo>
                      <a:pt x="66" y="78"/>
                    </a:lnTo>
                    <a:lnTo>
                      <a:pt x="66" y="325"/>
                    </a:lnTo>
                    <a:lnTo>
                      <a:pt x="66" y="325"/>
                    </a:lnTo>
                    <a:lnTo>
                      <a:pt x="157" y="3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85" name="T1">
                <a:extLst>
                  <a:ext uri="{FF2B5EF4-FFF2-40B4-BE49-F238E27FC236}">
                    <a16:creationId xmlns:a16="http://schemas.microsoft.com/office/drawing/2014/main" id="{A2B1370C-2ECC-490D-9A42-47D380CF7B62}"/>
                  </a:ext>
                </a:extLst>
              </p:cNvPr>
              <p:cNvSpPr>
                <a:spLocks/>
              </p:cNvSpPr>
              <p:nvPr/>
            </p:nvSpPr>
            <p:spPr bwMode="auto">
              <a:xfrm>
                <a:off x="799033" y="168151"/>
                <a:ext cx="193675" cy="258763"/>
              </a:xfrm>
              <a:custGeom>
                <a:avLst/>
                <a:gdLst>
                  <a:gd name="T0" fmla="*/ 88 w 244"/>
                  <a:gd name="T1" fmla="*/ 78 h 325"/>
                  <a:gd name="T2" fmla="*/ 88 w 244"/>
                  <a:gd name="T3" fmla="*/ 325 h 325"/>
                  <a:gd name="T4" fmla="*/ 179 w 244"/>
                  <a:gd name="T5" fmla="*/ 325 h 325"/>
                  <a:gd name="T6" fmla="*/ 179 w 244"/>
                  <a:gd name="T7" fmla="*/ 78 h 325"/>
                  <a:gd name="T8" fmla="*/ 244 w 244"/>
                  <a:gd name="T9" fmla="*/ 78 h 325"/>
                  <a:gd name="T10" fmla="*/ 244 w 244"/>
                  <a:gd name="T11" fmla="*/ 0 h 325"/>
                  <a:gd name="T12" fmla="*/ 25 w 244"/>
                  <a:gd name="T13" fmla="*/ 0 h 325"/>
                  <a:gd name="T14" fmla="*/ 0 w 244"/>
                  <a:gd name="T15" fmla="*/ 78 h 325"/>
                  <a:gd name="T16" fmla="*/ 88 w 244"/>
                  <a:gd name="T17" fmla="*/ 78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4" h="325">
                    <a:moveTo>
                      <a:pt x="88" y="78"/>
                    </a:moveTo>
                    <a:lnTo>
                      <a:pt x="88" y="325"/>
                    </a:lnTo>
                    <a:lnTo>
                      <a:pt x="179" y="325"/>
                    </a:lnTo>
                    <a:lnTo>
                      <a:pt x="179" y="78"/>
                    </a:lnTo>
                    <a:lnTo>
                      <a:pt x="244" y="78"/>
                    </a:lnTo>
                    <a:lnTo>
                      <a:pt x="244" y="0"/>
                    </a:lnTo>
                    <a:lnTo>
                      <a:pt x="25" y="0"/>
                    </a:lnTo>
                    <a:lnTo>
                      <a:pt x="0" y="78"/>
                    </a:lnTo>
                    <a:lnTo>
                      <a:pt x="88" y="7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86" name="V">
                <a:extLst>
                  <a:ext uri="{FF2B5EF4-FFF2-40B4-BE49-F238E27FC236}">
                    <a16:creationId xmlns:a16="http://schemas.microsoft.com/office/drawing/2014/main" id="{B66740FA-4ACB-4093-BC18-96F896CB5C63}"/>
                  </a:ext>
                </a:extLst>
              </p:cNvPr>
              <p:cNvSpPr>
                <a:spLocks/>
              </p:cNvSpPr>
              <p:nvPr/>
            </p:nvSpPr>
            <p:spPr bwMode="auto">
              <a:xfrm>
                <a:off x="567258" y="168151"/>
                <a:ext cx="230188" cy="258763"/>
              </a:xfrm>
              <a:custGeom>
                <a:avLst/>
                <a:gdLst>
                  <a:gd name="T0" fmla="*/ 184 w 289"/>
                  <a:gd name="T1" fmla="*/ 325 h 325"/>
                  <a:gd name="T2" fmla="*/ 289 w 289"/>
                  <a:gd name="T3" fmla="*/ 0 h 325"/>
                  <a:gd name="T4" fmla="*/ 197 w 289"/>
                  <a:gd name="T5" fmla="*/ 0 h 325"/>
                  <a:gd name="T6" fmla="*/ 143 w 289"/>
                  <a:gd name="T7" fmla="*/ 167 h 325"/>
                  <a:gd name="T8" fmla="*/ 135 w 289"/>
                  <a:gd name="T9" fmla="*/ 191 h 325"/>
                  <a:gd name="T10" fmla="*/ 135 w 289"/>
                  <a:gd name="T11" fmla="*/ 191 h 325"/>
                  <a:gd name="T12" fmla="*/ 135 w 289"/>
                  <a:gd name="T13" fmla="*/ 191 h 325"/>
                  <a:gd name="T14" fmla="*/ 135 w 289"/>
                  <a:gd name="T15" fmla="*/ 191 h 325"/>
                  <a:gd name="T16" fmla="*/ 135 w 289"/>
                  <a:gd name="T17" fmla="*/ 191 h 325"/>
                  <a:gd name="T18" fmla="*/ 135 w 289"/>
                  <a:gd name="T19" fmla="*/ 191 h 325"/>
                  <a:gd name="T20" fmla="*/ 135 w 289"/>
                  <a:gd name="T21" fmla="*/ 191 h 325"/>
                  <a:gd name="T22" fmla="*/ 128 w 289"/>
                  <a:gd name="T23" fmla="*/ 167 h 325"/>
                  <a:gd name="T24" fmla="*/ 91 w 289"/>
                  <a:gd name="T25" fmla="*/ 60 h 325"/>
                  <a:gd name="T26" fmla="*/ 0 w 289"/>
                  <a:gd name="T27" fmla="*/ 60 h 325"/>
                  <a:gd name="T28" fmla="*/ 90 w 289"/>
                  <a:gd name="T29" fmla="*/ 325 h 325"/>
                  <a:gd name="T30" fmla="*/ 184 w 289"/>
                  <a:gd name="T31"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9" h="325">
                    <a:moveTo>
                      <a:pt x="184" y="325"/>
                    </a:moveTo>
                    <a:lnTo>
                      <a:pt x="289" y="0"/>
                    </a:lnTo>
                    <a:lnTo>
                      <a:pt x="197" y="0"/>
                    </a:lnTo>
                    <a:lnTo>
                      <a:pt x="143" y="167"/>
                    </a:lnTo>
                    <a:lnTo>
                      <a:pt x="135" y="191"/>
                    </a:lnTo>
                    <a:lnTo>
                      <a:pt x="135" y="191"/>
                    </a:lnTo>
                    <a:lnTo>
                      <a:pt x="135" y="191"/>
                    </a:lnTo>
                    <a:lnTo>
                      <a:pt x="135" y="191"/>
                    </a:lnTo>
                    <a:lnTo>
                      <a:pt x="135" y="191"/>
                    </a:lnTo>
                    <a:lnTo>
                      <a:pt x="135" y="191"/>
                    </a:lnTo>
                    <a:lnTo>
                      <a:pt x="135" y="191"/>
                    </a:lnTo>
                    <a:lnTo>
                      <a:pt x="128" y="167"/>
                    </a:lnTo>
                    <a:lnTo>
                      <a:pt x="91" y="60"/>
                    </a:lnTo>
                    <a:lnTo>
                      <a:pt x="0" y="60"/>
                    </a:lnTo>
                    <a:lnTo>
                      <a:pt x="90" y="325"/>
                    </a:lnTo>
                    <a:lnTo>
                      <a:pt x="184" y="3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nvGrpSpPr>
            <p:cNvPr id="58" name="_VTT_logo_102019_05_dark_grey_on_white" hidden="1">
              <a:extLst>
                <a:ext uri="{FF2B5EF4-FFF2-40B4-BE49-F238E27FC236}">
                  <a16:creationId xmlns:a16="http://schemas.microsoft.com/office/drawing/2014/main" id="{192E066C-BFA3-40A2-93C6-C48369C81D35}"/>
                </a:ext>
              </a:extLst>
            </p:cNvPr>
            <p:cNvGrpSpPr/>
            <p:nvPr/>
          </p:nvGrpSpPr>
          <p:grpSpPr>
            <a:xfrm>
              <a:off x="7909204" y="1770762"/>
              <a:ext cx="971550" cy="655638"/>
              <a:chOff x="379933" y="-15999"/>
              <a:chExt cx="971550" cy="655638"/>
            </a:xfrm>
          </p:grpSpPr>
          <p:sp>
            <p:nvSpPr>
              <p:cNvPr id="79" name="Box">
                <a:extLst>
                  <a:ext uri="{FF2B5EF4-FFF2-40B4-BE49-F238E27FC236}">
                    <a16:creationId xmlns:a16="http://schemas.microsoft.com/office/drawing/2014/main" id="{BD6169FF-8663-4AF7-9FBA-532AC9556C6E}"/>
                  </a:ext>
                </a:extLst>
              </p:cNvPr>
              <p:cNvSpPr>
                <a:spLocks noChangeArrowheads="1"/>
              </p:cNvSpPr>
              <p:nvPr/>
            </p:nvSpPr>
            <p:spPr bwMode="auto">
              <a:xfrm>
                <a:off x="379933" y="-15999"/>
                <a:ext cx="971550" cy="6556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80" name="T2">
                <a:extLst>
                  <a:ext uri="{FF2B5EF4-FFF2-40B4-BE49-F238E27FC236}">
                    <a16:creationId xmlns:a16="http://schemas.microsoft.com/office/drawing/2014/main" id="{A520DD19-7FF8-4DBB-B482-F36C0F436271}"/>
                  </a:ext>
                </a:extLst>
              </p:cNvPr>
              <p:cNvSpPr>
                <a:spLocks/>
              </p:cNvSpPr>
              <p:nvPr/>
            </p:nvSpPr>
            <p:spPr bwMode="auto">
              <a:xfrm>
                <a:off x="1011758" y="168151"/>
                <a:ext cx="176213" cy="258763"/>
              </a:xfrm>
              <a:custGeom>
                <a:avLst/>
                <a:gdLst>
                  <a:gd name="T0" fmla="*/ 157 w 222"/>
                  <a:gd name="T1" fmla="*/ 325 h 325"/>
                  <a:gd name="T2" fmla="*/ 157 w 222"/>
                  <a:gd name="T3" fmla="*/ 78 h 325"/>
                  <a:gd name="T4" fmla="*/ 222 w 222"/>
                  <a:gd name="T5" fmla="*/ 78 h 325"/>
                  <a:gd name="T6" fmla="*/ 222 w 222"/>
                  <a:gd name="T7" fmla="*/ 0 h 325"/>
                  <a:gd name="T8" fmla="*/ 0 w 222"/>
                  <a:gd name="T9" fmla="*/ 0 h 325"/>
                  <a:gd name="T10" fmla="*/ 0 w 222"/>
                  <a:gd name="T11" fmla="*/ 78 h 325"/>
                  <a:gd name="T12" fmla="*/ 66 w 222"/>
                  <a:gd name="T13" fmla="*/ 78 h 325"/>
                  <a:gd name="T14" fmla="*/ 66 w 222"/>
                  <a:gd name="T15" fmla="*/ 325 h 325"/>
                  <a:gd name="T16" fmla="*/ 66 w 222"/>
                  <a:gd name="T17" fmla="*/ 325 h 325"/>
                  <a:gd name="T18" fmla="*/ 157 w 222"/>
                  <a:gd name="T19"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2" h="325">
                    <a:moveTo>
                      <a:pt x="157" y="325"/>
                    </a:moveTo>
                    <a:lnTo>
                      <a:pt x="157" y="78"/>
                    </a:lnTo>
                    <a:lnTo>
                      <a:pt x="222" y="78"/>
                    </a:lnTo>
                    <a:lnTo>
                      <a:pt x="222" y="0"/>
                    </a:lnTo>
                    <a:lnTo>
                      <a:pt x="0" y="0"/>
                    </a:lnTo>
                    <a:lnTo>
                      <a:pt x="0" y="78"/>
                    </a:lnTo>
                    <a:lnTo>
                      <a:pt x="66" y="78"/>
                    </a:lnTo>
                    <a:lnTo>
                      <a:pt x="66" y="325"/>
                    </a:lnTo>
                    <a:lnTo>
                      <a:pt x="66" y="325"/>
                    </a:lnTo>
                    <a:lnTo>
                      <a:pt x="157" y="325"/>
                    </a:lnTo>
                    <a:close/>
                  </a:path>
                </a:pathLst>
              </a:custGeom>
              <a:solidFill>
                <a:srgbClr val="AFAFA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81" name="T1">
                <a:extLst>
                  <a:ext uri="{FF2B5EF4-FFF2-40B4-BE49-F238E27FC236}">
                    <a16:creationId xmlns:a16="http://schemas.microsoft.com/office/drawing/2014/main" id="{8878AD10-07E5-4ACF-85B3-CF9DE3543FEE}"/>
                  </a:ext>
                </a:extLst>
              </p:cNvPr>
              <p:cNvSpPr>
                <a:spLocks/>
              </p:cNvSpPr>
              <p:nvPr/>
            </p:nvSpPr>
            <p:spPr bwMode="auto">
              <a:xfrm>
                <a:off x="799033" y="168151"/>
                <a:ext cx="193675" cy="258763"/>
              </a:xfrm>
              <a:custGeom>
                <a:avLst/>
                <a:gdLst>
                  <a:gd name="T0" fmla="*/ 88 w 244"/>
                  <a:gd name="T1" fmla="*/ 78 h 325"/>
                  <a:gd name="T2" fmla="*/ 88 w 244"/>
                  <a:gd name="T3" fmla="*/ 325 h 325"/>
                  <a:gd name="T4" fmla="*/ 179 w 244"/>
                  <a:gd name="T5" fmla="*/ 325 h 325"/>
                  <a:gd name="T6" fmla="*/ 179 w 244"/>
                  <a:gd name="T7" fmla="*/ 78 h 325"/>
                  <a:gd name="T8" fmla="*/ 244 w 244"/>
                  <a:gd name="T9" fmla="*/ 78 h 325"/>
                  <a:gd name="T10" fmla="*/ 244 w 244"/>
                  <a:gd name="T11" fmla="*/ 0 h 325"/>
                  <a:gd name="T12" fmla="*/ 25 w 244"/>
                  <a:gd name="T13" fmla="*/ 0 h 325"/>
                  <a:gd name="T14" fmla="*/ 0 w 244"/>
                  <a:gd name="T15" fmla="*/ 78 h 325"/>
                  <a:gd name="T16" fmla="*/ 88 w 244"/>
                  <a:gd name="T17" fmla="*/ 78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4" h="325">
                    <a:moveTo>
                      <a:pt x="88" y="78"/>
                    </a:moveTo>
                    <a:lnTo>
                      <a:pt x="88" y="325"/>
                    </a:lnTo>
                    <a:lnTo>
                      <a:pt x="179" y="325"/>
                    </a:lnTo>
                    <a:lnTo>
                      <a:pt x="179" y="78"/>
                    </a:lnTo>
                    <a:lnTo>
                      <a:pt x="244" y="78"/>
                    </a:lnTo>
                    <a:lnTo>
                      <a:pt x="244" y="0"/>
                    </a:lnTo>
                    <a:lnTo>
                      <a:pt x="25" y="0"/>
                    </a:lnTo>
                    <a:lnTo>
                      <a:pt x="0" y="78"/>
                    </a:lnTo>
                    <a:lnTo>
                      <a:pt x="88" y="78"/>
                    </a:lnTo>
                    <a:close/>
                  </a:path>
                </a:pathLst>
              </a:custGeom>
              <a:solidFill>
                <a:srgbClr val="AFAFA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82" name="V">
                <a:extLst>
                  <a:ext uri="{FF2B5EF4-FFF2-40B4-BE49-F238E27FC236}">
                    <a16:creationId xmlns:a16="http://schemas.microsoft.com/office/drawing/2014/main" id="{11F9F58B-47BA-4E7E-A2A5-FC4CBCFEE78B}"/>
                  </a:ext>
                </a:extLst>
              </p:cNvPr>
              <p:cNvSpPr>
                <a:spLocks/>
              </p:cNvSpPr>
              <p:nvPr/>
            </p:nvSpPr>
            <p:spPr bwMode="auto">
              <a:xfrm>
                <a:off x="567258" y="168151"/>
                <a:ext cx="230188" cy="258763"/>
              </a:xfrm>
              <a:custGeom>
                <a:avLst/>
                <a:gdLst>
                  <a:gd name="T0" fmla="*/ 184 w 289"/>
                  <a:gd name="T1" fmla="*/ 325 h 325"/>
                  <a:gd name="T2" fmla="*/ 289 w 289"/>
                  <a:gd name="T3" fmla="*/ 0 h 325"/>
                  <a:gd name="T4" fmla="*/ 197 w 289"/>
                  <a:gd name="T5" fmla="*/ 0 h 325"/>
                  <a:gd name="T6" fmla="*/ 143 w 289"/>
                  <a:gd name="T7" fmla="*/ 167 h 325"/>
                  <a:gd name="T8" fmla="*/ 135 w 289"/>
                  <a:gd name="T9" fmla="*/ 191 h 325"/>
                  <a:gd name="T10" fmla="*/ 135 w 289"/>
                  <a:gd name="T11" fmla="*/ 191 h 325"/>
                  <a:gd name="T12" fmla="*/ 135 w 289"/>
                  <a:gd name="T13" fmla="*/ 191 h 325"/>
                  <a:gd name="T14" fmla="*/ 135 w 289"/>
                  <a:gd name="T15" fmla="*/ 191 h 325"/>
                  <a:gd name="T16" fmla="*/ 135 w 289"/>
                  <a:gd name="T17" fmla="*/ 191 h 325"/>
                  <a:gd name="T18" fmla="*/ 135 w 289"/>
                  <a:gd name="T19" fmla="*/ 191 h 325"/>
                  <a:gd name="T20" fmla="*/ 135 w 289"/>
                  <a:gd name="T21" fmla="*/ 191 h 325"/>
                  <a:gd name="T22" fmla="*/ 128 w 289"/>
                  <a:gd name="T23" fmla="*/ 167 h 325"/>
                  <a:gd name="T24" fmla="*/ 91 w 289"/>
                  <a:gd name="T25" fmla="*/ 60 h 325"/>
                  <a:gd name="T26" fmla="*/ 0 w 289"/>
                  <a:gd name="T27" fmla="*/ 60 h 325"/>
                  <a:gd name="T28" fmla="*/ 90 w 289"/>
                  <a:gd name="T29" fmla="*/ 325 h 325"/>
                  <a:gd name="T30" fmla="*/ 184 w 289"/>
                  <a:gd name="T31"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9" h="325">
                    <a:moveTo>
                      <a:pt x="184" y="325"/>
                    </a:moveTo>
                    <a:lnTo>
                      <a:pt x="289" y="0"/>
                    </a:lnTo>
                    <a:lnTo>
                      <a:pt x="197" y="0"/>
                    </a:lnTo>
                    <a:lnTo>
                      <a:pt x="143" y="167"/>
                    </a:lnTo>
                    <a:lnTo>
                      <a:pt x="135" y="191"/>
                    </a:lnTo>
                    <a:lnTo>
                      <a:pt x="135" y="191"/>
                    </a:lnTo>
                    <a:lnTo>
                      <a:pt x="135" y="191"/>
                    </a:lnTo>
                    <a:lnTo>
                      <a:pt x="135" y="191"/>
                    </a:lnTo>
                    <a:lnTo>
                      <a:pt x="135" y="191"/>
                    </a:lnTo>
                    <a:lnTo>
                      <a:pt x="135" y="191"/>
                    </a:lnTo>
                    <a:lnTo>
                      <a:pt x="135" y="191"/>
                    </a:lnTo>
                    <a:lnTo>
                      <a:pt x="128" y="167"/>
                    </a:lnTo>
                    <a:lnTo>
                      <a:pt x="91" y="60"/>
                    </a:lnTo>
                    <a:lnTo>
                      <a:pt x="0" y="60"/>
                    </a:lnTo>
                    <a:lnTo>
                      <a:pt x="90" y="325"/>
                    </a:lnTo>
                    <a:lnTo>
                      <a:pt x="184" y="325"/>
                    </a:lnTo>
                    <a:close/>
                  </a:path>
                </a:pathLst>
              </a:custGeom>
              <a:solidFill>
                <a:srgbClr val="AFAFA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nvGrpSpPr>
            <p:cNvPr id="59" name="_VTT_logo_102019_06_orange_blue_on_white" hidden="1">
              <a:extLst>
                <a:ext uri="{FF2B5EF4-FFF2-40B4-BE49-F238E27FC236}">
                  <a16:creationId xmlns:a16="http://schemas.microsoft.com/office/drawing/2014/main" id="{A59B7814-2F5C-4984-8E35-BE5BEE347716}"/>
                </a:ext>
              </a:extLst>
            </p:cNvPr>
            <p:cNvGrpSpPr/>
            <p:nvPr/>
          </p:nvGrpSpPr>
          <p:grpSpPr>
            <a:xfrm>
              <a:off x="7909204" y="1770762"/>
              <a:ext cx="971550" cy="655638"/>
              <a:chOff x="379933" y="-15999"/>
              <a:chExt cx="971550" cy="655638"/>
            </a:xfrm>
          </p:grpSpPr>
          <p:sp>
            <p:nvSpPr>
              <p:cNvPr id="75" name="Box">
                <a:extLst>
                  <a:ext uri="{FF2B5EF4-FFF2-40B4-BE49-F238E27FC236}">
                    <a16:creationId xmlns:a16="http://schemas.microsoft.com/office/drawing/2014/main" id="{6EA2EEB2-7753-4552-978D-168DE836B978}"/>
                  </a:ext>
                </a:extLst>
              </p:cNvPr>
              <p:cNvSpPr>
                <a:spLocks noChangeArrowheads="1"/>
              </p:cNvSpPr>
              <p:nvPr/>
            </p:nvSpPr>
            <p:spPr bwMode="auto">
              <a:xfrm>
                <a:off x="379933" y="-15999"/>
                <a:ext cx="971550" cy="6556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76" name="T2">
                <a:extLst>
                  <a:ext uri="{FF2B5EF4-FFF2-40B4-BE49-F238E27FC236}">
                    <a16:creationId xmlns:a16="http://schemas.microsoft.com/office/drawing/2014/main" id="{AD673058-DB88-46D2-8DB6-84DBA37C1BB1}"/>
                  </a:ext>
                </a:extLst>
              </p:cNvPr>
              <p:cNvSpPr>
                <a:spLocks/>
              </p:cNvSpPr>
              <p:nvPr/>
            </p:nvSpPr>
            <p:spPr bwMode="auto">
              <a:xfrm>
                <a:off x="1011758" y="168151"/>
                <a:ext cx="176213" cy="258763"/>
              </a:xfrm>
              <a:custGeom>
                <a:avLst/>
                <a:gdLst>
                  <a:gd name="T0" fmla="*/ 157 w 222"/>
                  <a:gd name="T1" fmla="*/ 325 h 325"/>
                  <a:gd name="T2" fmla="*/ 157 w 222"/>
                  <a:gd name="T3" fmla="*/ 78 h 325"/>
                  <a:gd name="T4" fmla="*/ 222 w 222"/>
                  <a:gd name="T5" fmla="*/ 78 h 325"/>
                  <a:gd name="T6" fmla="*/ 222 w 222"/>
                  <a:gd name="T7" fmla="*/ 0 h 325"/>
                  <a:gd name="T8" fmla="*/ 0 w 222"/>
                  <a:gd name="T9" fmla="*/ 0 h 325"/>
                  <a:gd name="T10" fmla="*/ 0 w 222"/>
                  <a:gd name="T11" fmla="*/ 78 h 325"/>
                  <a:gd name="T12" fmla="*/ 66 w 222"/>
                  <a:gd name="T13" fmla="*/ 78 h 325"/>
                  <a:gd name="T14" fmla="*/ 66 w 222"/>
                  <a:gd name="T15" fmla="*/ 325 h 325"/>
                  <a:gd name="T16" fmla="*/ 66 w 222"/>
                  <a:gd name="T17" fmla="*/ 325 h 325"/>
                  <a:gd name="T18" fmla="*/ 157 w 222"/>
                  <a:gd name="T19"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2" h="325">
                    <a:moveTo>
                      <a:pt x="157" y="325"/>
                    </a:moveTo>
                    <a:lnTo>
                      <a:pt x="157" y="78"/>
                    </a:lnTo>
                    <a:lnTo>
                      <a:pt x="222" y="78"/>
                    </a:lnTo>
                    <a:lnTo>
                      <a:pt x="222" y="0"/>
                    </a:lnTo>
                    <a:lnTo>
                      <a:pt x="0" y="0"/>
                    </a:lnTo>
                    <a:lnTo>
                      <a:pt x="0" y="78"/>
                    </a:lnTo>
                    <a:lnTo>
                      <a:pt x="66" y="78"/>
                    </a:lnTo>
                    <a:lnTo>
                      <a:pt x="66" y="325"/>
                    </a:lnTo>
                    <a:lnTo>
                      <a:pt x="66" y="325"/>
                    </a:lnTo>
                    <a:lnTo>
                      <a:pt x="157" y="325"/>
                    </a:lnTo>
                    <a:close/>
                  </a:path>
                </a:pathLst>
              </a:custGeom>
              <a:solidFill>
                <a:srgbClr val="0057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77" name="T1">
                <a:extLst>
                  <a:ext uri="{FF2B5EF4-FFF2-40B4-BE49-F238E27FC236}">
                    <a16:creationId xmlns:a16="http://schemas.microsoft.com/office/drawing/2014/main" id="{297352FF-0740-4478-88FD-9ED56AFB6340}"/>
                  </a:ext>
                </a:extLst>
              </p:cNvPr>
              <p:cNvSpPr>
                <a:spLocks/>
              </p:cNvSpPr>
              <p:nvPr/>
            </p:nvSpPr>
            <p:spPr bwMode="auto">
              <a:xfrm>
                <a:off x="799033" y="168151"/>
                <a:ext cx="193675" cy="258763"/>
              </a:xfrm>
              <a:custGeom>
                <a:avLst/>
                <a:gdLst>
                  <a:gd name="T0" fmla="*/ 88 w 244"/>
                  <a:gd name="T1" fmla="*/ 78 h 325"/>
                  <a:gd name="T2" fmla="*/ 88 w 244"/>
                  <a:gd name="T3" fmla="*/ 325 h 325"/>
                  <a:gd name="T4" fmla="*/ 179 w 244"/>
                  <a:gd name="T5" fmla="*/ 325 h 325"/>
                  <a:gd name="T6" fmla="*/ 179 w 244"/>
                  <a:gd name="T7" fmla="*/ 78 h 325"/>
                  <a:gd name="T8" fmla="*/ 244 w 244"/>
                  <a:gd name="T9" fmla="*/ 78 h 325"/>
                  <a:gd name="T10" fmla="*/ 244 w 244"/>
                  <a:gd name="T11" fmla="*/ 0 h 325"/>
                  <a:gd name="T12" fmla="*/ 25 w 244"/>
                  <a:gd name="T13" fmla="*/ 0 h 325"/>
                  <a:gd name="T14" fmla="*/ 0 w 244"/>
                  <a:gd name="T15" fmla="*/ 78 h 325"/>
                  <a:gd name="T16" fmla="*/ 88 w 244"/>
                  <a:gd name="T17" fmla="*/ 78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4" h="325">
                    <a:moveTo>
                      <a:pt x="88" y="78"/>
                    </a:moveTo>
                    <a:lnTo>
                      <a:pt x="88" y="325"/>
                    </a:lnTo>
                    <a:lnTo>
                      <a:pt x="179" y="325"/>
                    </a:lnTo>
                    <a:lnTo>
                      <a:pt x="179" y="78"/>
                    </a:lnTo>
                    <a:lnTo>
                      <a:pt x="244" y="78"/>
                    </a:lnTo>
                    <a:lnTo>
                      <a:pt x="244" y="0"/>
                    </a:lnTo>
                    <a:lnTo>
                      <a:pt x="25" y="0"/>
                    </a:lnTo>
                    <a:lnTo>
                      <a:pt x="0" y="78"/>
                    </a:lnTo>
                    <a:lnTo>
                      <a:pt x="88" y="78"/>
                    </a:lnTo>
                    <a:close/>
                  </a:path>
                </a:pathLst>
              </a:custGeom>
              <a:solidFill>
                <a:srgbClr val="0057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78" name="V">
                <a:extLst>
                  <a:ext uri="{FF2B5EF4-FFF2-40B4-BE49-F238E27FC236}">
                    <a16:creationId xmlns:a16="http://schemas.microsoft.com/office/drawing/2014/main" id="{72147514-A079-4F8D-89B7-BFE27ACFD0C6}"/>
                  </a:ext>
                </a:extLst>
              </p:cNvPr>
              <p:cNvSpPr>
                <a:spLocks/>
              </p:cNvSpPr>
              <p:nvPr/>
            </p:nvSpPr>
            <p:spPr bwMode="auto">
              <a:xfrm>
                <a:off x="567258" y="168151"/>
                <a:ext cx="230188" cy="258763"/>
              </a:xfrm>
              <a:custGeom>
                <a:avLst/>
                <a:gdLst>
                  <a:gd name="T0" fmla="*/ 184 w 289"/>
                  <a:gd name="T1" fmla="*/ 325 h 325"/>
                  <a:gd name="T2" fmla="*/ 289 w 289"/>
                  <a:gd name="T3" fmla="*/ 0 h 325"/>
                  <a:gd name="T4" fmla="*/ 197 w 289"/>
                  <a:gd name="T5" fmla="*/ 0 h 325"/>
                  <a:gd name="T6" fmla="*/ 143 w 289"/>
                  <a:gd name="T7" fmla="*/ 167 h 325"/>
                  <a:gd name="T8" fmla="*/ 135 w 289"/>
                  <a:gd name="T9" fmla="*/ 191 h 325"/>
                  <a:gd name="T10" fmla="*/ 135 w 289"/>
                  <a:gd name="T11" fmla="*/ 191 h 325"/>
                  <a:gd name="T12" fmla="*/ 135 w 289"/>
                  <a:gd name="T13" fmla="*/ 191 h 325"/>
                  <a:gd name="T14" fmla="*/ 135 w 289"/>
                  <a:gd name="T15" fmla="*/ 191 h 325"/>
                  <a:gd name="T16" fmla="*/ 135 w 289"/>
                  <a:gd name="T17" fmla="*/ 191 h 325"/>
                  <a:gd name="T18" fmla="*/ 135 w 289"/>
                  <a:gd name="T19" fmla="*/ 191 h 325"/>
                  <a:gd name="T20" fmla="*/ 135 w 289"/>
                  <a:gd name="T21" fmla="*/ 191 h 325"/>
                  <a:gd name="T22" fmla="*/ 128 w 289"/>
                  <a:gd name="T23" fmla="*/ 167 h 325"/>
                  <a:gd name="T24" fmla="*/ 91 w 289"/>
                  <a:gd name="T25" fmla="*/ 60 h 325"/>
                  <a:gd name="T26" fmla="*/ 0 w 289"/>
                  <a:gd name="T27" fmla="*/ 60 h 325"/>
                  <a:gd name="T28" fmla="*/ 90 w 289"/>
                  <a:gd name="T29" fmla="*/ 325 h 325"/>
                  <a:gd name="T30" fmla="*/ 184 w 289"/>
                  <a:gd name="T31"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9" h="325">
                    <a:moveTo>
                      <a:pt x="184" y="325"/>
                    </a:moveTo>
                    <a:lnTo>
                      <a:pt x="289" y="0"/>
                    </a:lnTo>
                    <a:lnTo>
                      <a:pt x="197" y="0"/>
                    </a:lnTo>
                    <a:lnTo>
                      <a:pt x="143" y="167"/>
                    </a:lnTo>
                    <a:lnTo>
                      <a:pt x="135" y="191"/>
                    </a:lnTo>
                    <a:lnTo>
                      <a:pt x="135" y="191"/>
                    </a:lnTo>
                    <a:lnTo>
                      <a:pt x="135" y="191"/>
                    </a:lnTo>
                    <a:lnTo>
                      <a:pt x="135" y="191"/>
                    </a:lnTo>
                    <a:lnTo>
                      <a:pt x="135" y="191"/>
                    </a:lnTo>
                    <a:lnTo>
                      <a:pt x="135" y="191"/>
                    </a:lnTo>
                    <a:lnTo>
                      <a:pt x="135" y="191"/>
                    </a:lnTo>
                    <a:lnTo>
                      <a:pt x="128" y="167"/>
                    </a:lnTo>
                    <a:lnTo>
                      <a:pt x="91" y="60"/>
                    </a:lnTo>
                    <a:lnTo>
                      <a:pt x="0" y="60"/>
                    </a:lnTo>
                    <a:lnTo>
                      <a:pt x="90" y="325"/>
                    </a:lnTo>
                    <a:lnTo>
                      <a:pt x="184" y="325"/>
                    </a:lnTo>
                    <a:close/>
                  </a:path>
                </a:pathLst>
              </a:custGeom>
              <a:solidFill>
                <a:srgbClr val="F06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nvGrpSpPr>
            <p:cNvPr id="60" name="_VTT_logo_102019_07_blue_on_white" hidden="1">
              <a:extLst>
                <a:ext uri="{FF2B5EF4-FFF2-40B4-BE49-F238E27FC236}">
                  <a16:creationId xmlns:a16="http://schemas.microsoft.com/office/drawing/2014/main" id="{99DA4037-751F-4291-B684-E8DF31E699B5}"/>
                </a:ext>
              </a:extLst>
            </p:cNvPr>
            <p:cNvGrpSpPr/>
            <p:nvPr/>
          </p:nvGrpSpPr>
          <p:grpSpPr>
            <a:xfrm>
              <a:off x="7909204" y="1770762"/>
              <a:ext cx="971550" cy="655638"/>
              <a:chOff x="379933" y="-15999"/>
              <a:chExt cx="971550" cy="655638"/>
            </a:xfrm>
          </p:grpSpPr>
          <p:sp>
            <p:nvSpPr>
              <p:cNvPr id="71" name="Box">
                <a:extLst>
                  <a:ext uri="{FF2B5EF4-FFF2-40B4-BE49-F238E27FC236}">
                    <a16:creationId xmlns:a16="http://schemas.microsoft.com/office/drawing/2014/main" id="{8AC2F4AE-8AD6-4E92-A24B-A90E7DBC0EFF}"/>
                  </a:ext>
                </a:extLst>
              </p:cNvPr>
              <p:cNvSpPr>
                <a:spLocks noChangeArrowheads="1"/>
              </p:cNvSpPr>
              <p:nvPr/>
            </p:nvSpPr>
            <p:spPr bwMode="auto">
              <a:xfrm>
                <a:off x="379933" y="-15999"/>
                <a:ext cx="971550" cy="6556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72" name="T2">
                <a:extLst>
                  <a:ext uri="{FF2B5EF4-FFF2-40B4-BE49-F238E27FC236}">
                    <a16:creationId xmlns:a16="http://schemas.microsoft.com/office/drawing/2014/main" id="{D2A0604B-C1D8-4C3C-B18F-EB85F9BDD20F}"/>
                  </a:ext>
                </a:extLst>
              </p:cNvPr>
              <p:cNvSpPr>
                <a:spLocks/>
              </p:cNvSpPr>
              <p:nvPr/>
            </p:nvSpPr>
            <p:spPr bwMode="auto">
              <a:xfrm>
                <a:off x="1011758" y="168151"/>
                <a:ext cx="176213" cy="258763"/>
              </a:xfrm>
              <a:custGeom>
                <a:avLst/>
                <a:gdLst>
                  <a:gd name="T0" fmla="*/ 157 w 222"/>
                  <a:gd name="T1" fmla="*/ 325 h 325"/>
                  <a:gd name="T2" fmla="*/ 157 w 222"/>
                  <a:gd name="T3" fmla="*/ 78 h 325"/>
                  <a:gd name="T4" fmla="*/ 222 w 222"/>
                  <a:gd name="T5" fmla="*/ 78 h 325"/>
                  <a:gd name="T6" fmla="*/ 222 w 222"/>
                  <a:gd name="T7" fmla="*/ 0 h 325"/>
                  <a:gd name="T8" fmla="*/ 0 w 222"/>
                  <a:gd name="T9" fmla="*/ 0 h 325"/>
                  <a:gd name="T10" fmla="*/ 0 w 222"/>
                  <a:gd name="T11" fmla="*/ 78 h 325"/>
                  <a:gd name="T12" fmla="*/ 66 w 222"/>
                  <a:gd name="T13" fmla="*/ 78 h 325"/>
                  <a:gd name="T14" fmla="*/ 66 w 222"/>
                  <a:gd name="T15" fmla="*/ 325 h 325"/>
                  <a:gd name="T16" fmla="*/ 66 w 222"/>
                  <a:gd name="T17" fmla="*/ 325 h 325"/>
                  <a:gd name="T18" fmla="*/ 157 w 222"/>
                  <a:gd name="T19"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2" h="325">
                    <a:moveTo>
                      <a:pt x="157" y="325"/>
                    </a:moveTo>
                    <a:lnTo>
                      <a:pt x="157" y="78"/>
                    </a:lnTo>
                    <a:lnTo>
                      <a:pt x="222" y="78"/>
                    </a:lnTo>
                    <a:lnTo>
                      <a:pt x="222" y="0"/>
                    </a:lnTo>
                    <a:lnTo>
                      <a:pt x="0" y="0"/>
                    </a:lnTo>
                    <a:lnTo>
                      <a:pt x="0" y="78"/>
                    </a:lnTo>
                    <a:lnTo>
                      <a:pt x="66" y="78"/>
                    </a:lnTo>
                    <a:lnTo>
                      <a:pt x="66" y="325"/>
                    </a:lnTo>
                    <a:lnTo>
                      <a:pt x="66" y="325"/>
                    </a:lnTo>
                    <a:lnTo>
                      <a:pt x="157" y="325"/>
                    </a:lnTo>
                    <a:close/>
                  </a:path>
                </a:pathLst>
              </a:custGeom>
              <a:solidFill>
                <a:srgbClr val="0057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73" name="T1">
                <a:extLst>
                  <a:ext uri="{FF2B5EF4-FFF2-40B4-BE49-F238E27FC236}">
                    <a16:creationId xmlns:a16="http://schemas.microsoft.com/office/drawing/2014/main" id="{883FB33E-1035-48DF-A7EA-50B48D2E3716}"/>
                  </a:ext>
                </a:extLst>
              </p:cNvPr>
              <p:cNvSpPr>
                <a:spLocks/>
              </p:cNvSpPr>
              <p:nvPr/>
            </p:nvSpPr>
            <p:spPr bwMode="auto">
              <a:xfrm>
                <a:off x="799033" y="168151"/>
                <a:ext cx="193675" cy="258763"/>
              </a:xfrm>
              <a:custGeom>
                <a:avLst/>
                <a:gdLst>
                  <a:gd name="T0" fmla="*/ 88 w 244"/>
                  <a:gd name="T1" fmla="*/ 78 h 325"/>
                  <a:gd name="T2" fmla="*/ 88 w 244"/>
                  <a:gd name="T3" fmla="*/ 325 h 325"/>
                  <a:gd name="T4" fmla="*/ 179 w 244"/>
                  <a:gd name="T5" fmla="*/ 325 h 325"/>
                  <a:gd name="T6" fmla="*/ 179 w 244"/>
                  <a:gd name="T7" fmla="*/ 78 h 325"/>
                  <a:gd name="T8" fmla="*/ 244 w 244"/>
                  <a:gd name="T9" fmla="*/ 78 h 325"/>
                  <a:gd name="T10" fmla="*/ 244 w 244"/>
                  <a:gd name="T11" fmla="*/ 0 h 325"/>
                  <a:gd name="T12" fmla="*/ 25 w 244"/>
                  <a:gd name="T13" fmla="*/ 0 h 325"/>
                  <a:gd name="T14" fmla="*/ 0 w 244"/>
                  <a:gd name="T15" fmla="*/ 78 h 325"/>
                  <a:gd name="T16" fmla="*/ 88 w 244"/>
                  <a:gd name="T17" fmla="*/ 78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4" h="325">
                    <a:moveTo>
                      <a:pt x="88" y="78"/>
                    </a:moveTo>
                    <a:lnTo>
                      <a:pt x="88" y="325"/>
                    </a:lnTo>
                    <a:lnTo>
                      <a:pt x="179" y="325"/>
                    </a:lnTo>
                    <a:lnTo>
                      <a:pt x="179" y="78"/>
                    </a:lnTo>
                    <a:lnTo>
                      <a:pt x="244" y="78"/>
                    </a:lnTo>
                    <a:lnTo>
                      <a:pt x="244" y="0"/>
                    </a:lnTo>
                    <a:lnTo>
                      <a:pt x="25" y="0"/>
                    </a:lnTo>
                    <a:lnTo>
                      <a:pt x="0" y="78"/>
                    </a:lnTo>
                    <a:lnTo>
                      <a:pt x="88" y="78"/>
                    </a:lnTo>
                    <a:close/>
                  </a:path>
                </a:pathLst>
              </a:custGeom>
              <a:solidFill>
                <a:srgbClr val="0057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74" name="V">
                <a:extLst>
                  <a:ext uri="{FF2B5EF4-FFF2-40B4-BE49-F238E27FC236}">
                    <a16:creationId xmlns:a16="http://schemas.microsoft.com/office/drawing/2014/main" id="{FB262723-5D57-48D7-918E-5167AFF8841E}"/>
                  </a:ext>
                </a:extLst>
              </p:cNvPr>
              <p:cNvSpPr>
                <a:spLocks/>
              </p:cNvSpPr>
              <p:nvPr/>
            </p:nvSpPr>
            <p:spPr bwMode="auto">
              <a:xfrm>
                <a:off x="567258" y="168151"/>
                <a:ext cx="230188" cy="258763"/>
              </a:xfrm>
              <a:custGeom>
                <a:avLst/>
                <a:gdLst>
                  <a:gd name="T0" fmla="*/ 184 w 289"/>
                  <a:gd name="T1" fmla="*/ 325 h 325"/>
                  <a:gd name="T2" fmla="*/ 289 w 289"/>
                  <a:gd name="T3" fmla="*/ 0 h 325"/>
                  <a:gd name="T4" fmla="*/ 197 w 289"/>
                  <a:gd name="T5" fmla="*/ 0 h 325"/>
                  <a:gd name="T6" fmla="*/ 143 w 289"/>
                  <a:gd name="T7" fmla="*/ 167 h 325"/>
                  <a:gd name="T8" fmla="*/ 135 w 289"/>
                  <a:gd name="T9" fmla="*/ 191 h 325"/>
                  <a:gd name="T10" fmla="*/ 135 w 289"/>
                  <a:gd name="T11" fmla="*/ 191 h 325"/>
                  <a:gd name="T12" fmla="*/ 135 w 289"/>
                  <a:gd name="T13" fmla="*/ 191 h 325"/>
                  <a:gd name="T14" fmla="*/ 135 w 289"/>
                  <a:gd name="T15" fmla="*/ 191 h 325"/>
                  <a:gd name="T16" fmla="*/ 135 w 289"/>
                  <a:gd name="T17" fmla="*/ 191 h 325"/>
                  <a:gd name="T18" fmla="*/ 135 w 289"/>
                  <a:gd name="T19" fmla="*/ 191 h 325"/>
                  <a:gd name="T20" fmla="*/ 135 w 289"/>
                  <a:gd name="T21" fmla="*/ 191 h 325"/>
                  <a:gd name="T22" fmla="*/ 128 w 289"/>
                  <a:gd name="T23" fmla="*/ 167 h 325"/>
                  <a:gd name="T24" fmla="*/ 91 w 289"/>
                  <a:gd name="T25" fmla="*/ 60 h 325"/>
                  <a:gd name="T26" fmla="*/ 0 w 289"/>
                  <a:gd name="T27" fmla="*/ 60 h 325"/>
                  <a:gd name="T28" fmla="*/ 90 w 289"/>
                  <a:gd name="T29" fmla="*/ 325 h 325"/>
                  <a:gd name="T30" fmla="*/ 184 w 289"/>
                  <a:gd name="T31"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9" h="325">
                    <a:moveTo>
                      <a:pt x="184" y="325"/>
                    </a:moveTo>
                    <a:lnTo>
                      <a:pt x="289" y="0"/>
                    </a:lnTo>
                    <a:lnTo>
                      <a:pt x="197" y="0"/>
                    </a:lnTo>
                    <a:lnTo>
                      <a:pt x="143" y="167"/>
                    </a:lnTo>
                    <a:lnTo>
                      <a:pt x="135" y="191"/>
                    </a:lnTo>
                    <a:lnTo>
                      <a:pt x="135" y="191"/>
                    </a:lnTo>
                    <a:lnTo>
                      <a:pt x="135" y="191"/>
                    </a:lnTo>
                    <a:lnTo>
                      <a:pt x="135" y="191"/>
                    </a:lnTo>
                    <a:lnTo>
                      <a:pt x="135" y="191"/>
                    </a:lnTo>
                    <a:lnTo>
                      <a:pt x="135" y="191"/>
                    </a:lnTo>
                    <a:lnTo>
                      <a:pt x="135" y="191"/>
                    </a:lnTo>
                    <a:lnTo>
                      <a:pt x="128" y="167"/>
                    </a:lnTo>
                    <a:lnTo>
                      <a:pt x="91" y="60"/>
                    </a:lnTo>
                    <a:lnTo>
                      <a:pt x="0" y="60"/>
                    </a:lnTo>
                    <a:lnTo>
                      <a:pt x="90" y="325"/>
                    </a:lnTo>
                    <a:lnTo>
                      <a:pt x="184" y="325"/>
                    </a:lnTo>
                    <a:close/>
                  </a:path>
                </a:pathLst>
              </a:custGeom>
              <a:solidFill>
                <a:srgbClr val="0057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nvGrpSpPr>
            <p:cNvPr id="61" name="_VTT_logo_102019_08_black_on_white" hidden="1">
              <a:extLst>
                <a:ext uri="{FF2B5EF4-FFF2-40B4-BE49-F238E27FC236}">
                  <a16:creationId xmlns:a16="http://schemas.microsoft.com/office/drawing/2014/main" id="{1EDF8284-BDB6-4A95-9757-CD6D3031E0D6}"/>
                </a:ext>
              </a:extLst>
            </p:cNvPr>
            <p:cNvGrpSpPr/>
            <p:nvPr/>
          </p:nvGrpSpPr>
          <p:grpSpPr>
            <a:xfrm>
              <a:off x="7909204" y="1770762"/>
              <a:ext cx="971550" cy="655638"/>
              <a:chOff x="379933" y="-15999"/>
              <a:chExt cx="971550" cy="655638"/>
            </a:xfrm>
          </p:grpSpPr>
          <p:sp>
            <p:nvSpPr>
              <p:cNvPr id="67" name="Box">
                <a:extLst>
                  <a:ext uri="{FF2B5EF4-FFF2-40B4-BE49-F238E27FC236}">
                    <a16:creationId xmlns:a16="http://schemas.microsoft.com/office/drawing/2014/main" id="{5BB1C960-EB0D-433B-ADE8-5660A4B15811}"/>
                  </a:ext>
                </a:extLst>
              </p:cNvPr>
              <p:cNvSpPr>
                <a:spLocks noChangeArrowheads="1"/>
              </p:cNvSpPr>
              <p:nvPr/>
            </p:nvSpPr>
            <p:spPr bwMode="auto">
              <a:xfrm>
                <a:off x="379933" y="-15999"/>
                <a:ext cx="971550" cy="6556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68" name="T2">
                <a:extLst>
                  <a:ext uri="{FF2B5EF4-FFF2-40B4-BE49-F238E27FC236}">
                    <a16:creationId xmlns:a16="http://schemas.microsoft.com/office/drawing/2014/main" id="{6696DA8F-0B7E-44F0-9EE4-3B69BC2D36FA}"/>
                  </a:ext>
                </a:extLst>
              </p:cNvPr>
              <p:cNvSpPr>
                <a:spLocks/>
              </p:cNvSpPr>
              <p:nvPr/>
            </p:nvSpPr>
            <p:spPr bwMode="auto">
              <a:xfrm>
                <a:off x="1011758" y="168151"/>
                <a:ext cx="176213" cy="258763"/>
              </a:xfrm>
              <a:custGeom>
                <a:avLst/>
                <a:gdLst>
                  <a:gd name="T0" fmla="*/ 157 w 222"/>
                  <a:gd name="T1" fmla="*/ 325 h 325"/>
                  <a:gd name="T2" fmla="*/ 157 w 222"/>
                  <a:gd name="T3" fmla="*/ 78 h 325"/>
                  <a:gd name="T4" fmla="*/ 222 w 222"/>
                  <a:gd name="T5" fmla="*/ 78 h 325"/>
                  <a:gd name="T6" fmla="*/ 222 w 222"/>
                  <a:gd name="T7" fmla="*/ 0 h 325"/>
                  <a:gd name="T8" fmla="*/ 0 w 222"/>
                  <a:gd name="T9" fmla="*/ 0 h 325"/>
                  <a:gd name="T10" fmla="*/ 0 w 222"/>
                  <a:gd name="T11" fmla="*/ 78 h 325"/>
                  <a:gd name="T12" fmla="*/ 66 w 222"/>
                  <a:gd name="T13" fmla="*/ 78 h 325"/>
                  <a:gd name="T14" fmla="*/ 66 w 222"/>
                  <a:gd name="T15" fmla="*/ 325 h 325"/>
                  <a:gd name="T16" fmla="*/ 66 w 222"/>
                  <a:gd name="T17" fmla="*/ 325 h 325"/>
                  <a:gd name="T18" fmla="*/ 157 w 222"/>
                  <a:gd name="T19"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2" h="325">
                    <a:moveTo>
                      <a:pt x="157" y="325"/>
                    </a:moveTo>
                    <a:lnTo>
                      <a:pt x="157" y="78"/>
                    </a:lnTo>
                    <a:lnTo>
                      <a:pt x="222" y="78"/>
                    </a:lnTo>
                    <a:lnTo>
                      <a:pt x="222" y="0"/>
                    </a:lnTo>
                    <a:lnTo>
                      <a:pt x="0" y="0"/>
                    </a:lnTo>
                    <a:lnTo>
                      <a:pt x="0" y="78"/>
                    </a:lnTo>
                    <a:lnTo>
                      <a:pt x="66" y="78"/>
                    </a:lnTo>
                    <a:lnTo>
                      <a:pt x="66" y="325"/>
                    </a:lnTo>
                    <a:lnTo>
                      <a:pt x="66" y="325"/>
                    </a:lnTo>
                    <a:lnTo>
                      <a:pt x="157" y="3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69" name="T1">
                <a:extLst>
                  <a:ext uri="{FF2B5EF4-FFF2-40B4-BE49-F238E27FC236}">
                    <a16:creationId xmlns:a16="http://schemas.microsoft.com/office/drawing/2014/main" id="{F7EDB0FF-64A1-4FE4-BEC5-2162517B797E}"/>
                  </a:ext>
                </a:extLst>
              </p:cNvPr>
              <p:cNvSpPr>
                <a:spLocks/>
              </p:cNvSpPr>
              <p:nvPr/>
            </p:nvSpPr>
            <p:spPr bwMode="auto">
              <a:xfrm>
                <a:off x="799033" y="168151"/>
                <a:ext cx="193675" cy="258763"/>
              </a:xfrm>
              <a:custGeom>
                <a:avLst/>
                <a:gdLst>
                  <a:gd name="T0" fmla="*/ 88 w 244"/>
                  <a:gd name="T1" fmla="*/ 78 h 325"/>
                  <a:gd name="T2" fmla="*/ 88 w 244"/>
                  <a:gd name="T3" fmla="*/ 325 h 325"/>
                  <a:gd name="T4" fmla="*/ 179 w 244"/>
                  <a:gd name="T5" fmla="*/ 325 h 325"/>
                  <a:gd name="T6" fmla="*/ 179 w 244"/>
                  <a:gd name="T7" fmla="*/ 78 h 325"/>
                  <a:gd name="T8" fmla="*/ 244 w 244"/>
                  <a:gd name="T9" fmla="*/ 78 h 325"/>
                  <a:gd name="T10" fmla="*/ 244 w 244"/>
                  <a:gd name="T11" fmla="*/ 0 h 325"/>
                  <a:gd name="T12" fmla="*/ 25 w 244"/>
                  <a:gd name="T13" fmla="*/ 0 h 325"/>
                  <a:gd name="T14" fmla="*/ 0 w 244"/>
                  <a:gd name="T15" fmla="*/ 78 h 325"/>
                  <a:gd name="T16" fmla="*/ 88 w 244"/>
                  <a:gd name="T17" fmla="*/ 78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4" h="325">
                    <a:moveTo>
                      <a:pt x="88" y="78"/>
                    </a:moveTo>
                    <a:lnTo>
                      <a:pt x="88" y="325"/>
                    </a:lnTo>
                    <a:lnTo>
                      <a:pt x="179" y="325"/>
                    </a:lnTo>
                    <a:lnTo>
                      <a:pt x="179" y="78"/>
                    </a:lnTo>
                    <a:lnTo>
                      <a:pt x="244" y="78"/>
                    </a:lnTo>
                    <a:lnTo>
                      <a:pt x="244" y="0"/>
                    </a:lnTo>
                    <a:lnTo>
                      <a:pt x="25" y="0"/>
                    </a:lnTo>
                    <a:lnTo>
                      <a:pt x="0" y="78"/>
                    </a:lnTo>
                    <a:lnTo>
                      <a:pt x="88" y="7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70" name="V">
                <a:extLst>
                  <a:ext uri="{FF2B5EF4-FFF2-40B4-BE49-F238E27FC236}">
                    <a16:creationId xmlns:a16="http://schemas.microsoft.com/office/drawing/2014/main" id="{AE9AD22C-3E66-4175-A361-CE1EB4DAA291}"/>
                  </a:ext>
                </a:extLst>
              </p:cNvPr>
              <p:cNvSpPr>
                <a:spLocks/>
              </p:cNvSpPr>
              <p:nvPr/>
            </p:nvSpPr>
            <p:spPr bwMode="auto">
              <a:xfrm>
                <a:off x="567258" y="168151"/>
                <a:ext cx="230188" cy="258763"/>
              </a:xfrm>
              <a:custGeom>
                <a:avLst/>
                <a:gdLst>
                  <a:gd name="T0" fmla="*/ 184 w 289"/>
                  <a:gd name="T1" fmla="*/ 325 h 325"/>
                  <a:gd name="T2" fmla="*/ 289 w 289"/>
                  <a:gd name="T3" fmla="*/ 0 h 325"/>
                  <a:gd name="T4" fmla="*/ 197 w 289"/>
                  <a:gd name="T5" fmla="*/ 0 h 325"/>
                  <a:gd name="T6" fmla="*/ 143 w 289"/>
                  <a:gd name="T7" fmla="*/ 167 h 325"/>
                  <a:gd name="T8" fmla="*/ 135 w 289"/>
                  <a:gd name="T9" fmla="*/ 191 h 325"/>
                  <a:gd name="T10" fmla="*/ 135 w 289"/>
                  <a:gd name="T11" fmla="*/ 191 h 325"/>
                  <a:gd name="T12" fmla="*/ 135 w 289"/>
                  <a:gd name="T13" fmla="*/ 191 h 325"/>
                  <a:gd name="T14" fmla="*/ 135 w 289"/>
                  <a:gd name="T15" fmla="*/ 191 h 325"/>
                  <a:gd name="T16" fmla="*/ 135 w 289"/>
                  <a:gd name="T17" fmla="*/ 191 h 325"/>
                  <a:gd name="T18" fmla="*/ 135 w 289"/>
                  <a:gd name="T19" fmla="*/ 191 h 325"/>
                  <a:gd name="T20" fmla="*/ 135 w 289"/>
                  <a:gd name="T21" fmla="*/ 191 h 325"/>
                  <a:gd name="T22" fmla="*/ 128 w 289"/>
                  <a:gd name="T23" fmla="*/ 167 h 325"/>
                  <a:gd name="T24" fmla="*/ 91 w 289"/>
                  <a:gd name="T25" fmla="*/ 60 h 325"/>
                  <a:gd name="T26" fmla="*/ 0 w 289"/>
                  <a:gd name="T27" fmla="*/ 60 h 325"/>
                  <a:gd name="T28" fmla="*/ 90 w 289"/>
                  <a:gd name="T29" fmla="*/ 325 h 325"/>
                  <a:gd name="T30" fmla="*/ 184 w 289"/>
                  <a:gd name="T31"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9" h="325">
                    <a:moveTo>
                      <a:pt x="184" y="325"/>
                    </a:moveTo>
                    <a:lnTo>
                      <a:pt x="289" y="0"/>
                    </a:lnTo>
                    <a:lnTo>
                      <a:pt x="197" y="0"/>
                    </a:lnTo>
                    <a:lnTo>
                      <a:pt x="143" y="167"/>
                    </a:lnTo>
                    <a:lnTo>
                      <a:pt x="135" y="191"/>
                    </a:lnTo>
                    <a:lnTo>
                      <a:pt x="135" y="191"/>
                    </a:lnTo>
                    <a:lnTo>
                      <a:pt x="135" y="191"/>
                    </a:lnTo>
                    <a:lnTo>
                      <a:pt x="135" y="191"/>
                    </a:lnTo>
                    <a:lnTo>
                      <a:pt x="135" y="191"/>
                    </a:lnTo>
                    <a:lnTo>
                      <a:pt x="135" y="191"/>
                    </a:lnTo>
                    <a:lnTo>
                      <a:pt x="135" y="191"/>
                    </a:lnTo>
                    <a:lnTo>
                      <a:pt x="128" y="167"/>
                    </a:lnTo>
                    <a:lnTo>
                      <a:pt x="91" y="60"/>
                    </a:lnTo>
                    <a:lnTo>
                      <a:pt x="0" y="60"/>
                    </a:lnTo>
                    <a:lnTo>
                      <a:pt x="90" y="325"/>
                    </a:lnTo>
                    <a:lnTo>
                      <a:pt x="184" y="3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nvGrpSpPr>
            <p:cNvPr id="62" name="_VTT_logo_102019_09_orange_on_white">
              <a:extLst>
                <a:ext uri="{FF2B5EF4-FFF2-40B4-BE49-F238E27FC236}">
                  <a16:creationId xmlns:a16="http://schemas.microsoft.com/office/drawing/2014/main" id="{4EF7D871-67C3-4EBF-A009-7A38376DA1BE}"/>
                </a:ext>
              </a:extLst>
            </p:cNvPr>
            <p:cNvGrpSpPr/>
            <p:nvPr/>
          </p:nvGrpSpPr>
          <p:grpSpPr>
            <a:xfrm>
              <a:off x="7909204" y="1770762"/>
              <a:ext cx="971550" cy="655638"/>
              <a:chOff x="379933" y="-15999"/>
              <a:chExt cx="971550" cy="655638"/>
            </a:xfrm>
          </p:grpSpPr>
          <p:sp>
            <p:nvSpPr>
              <p:cNvPr id="63" name="Box">
                <a:extLst>
                  <a:ext uri="{FF2B5EF4-FFF2-40B4-BE49-F238E27FC236}">
                    <a16:creationId xmlns:a16="http://schemas.microsoft.com/office/drawing/2014/main" id="{FE26E128-1B49-4AD0-961C-62948674C41B}"/>
                  </a:ext>
                </a:extLst>
              </p:cNvPr>
              <p:cNvSpPr>
                <a:spLocks noChangeArrowheads="1"/>
              </p:cNvSpPr>
              <p:nvPr/>
            </p:nvSpPr>
            <p:spPr bwMode="auto">
              <a:xfrm>
                <a:off x="379933" y="-15999"/>
                <a:ext cx="971550" cy="6556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64" name="T2">
                <a:extLst>
                  <a:ext uri="{FF2B5EF4-FFF2-40B4-BE49-F238E27FC236}">
                    <a16:creationId xmlns:a16="http://schemas.microsoft.com/office/drawing/2014/main" id="{5633C50D-78CB-4D1A-A39D-89ECEAA6DF71}"/>
                  </a:ext>
                </a:extLst>
              </p:cNvPr>
              <p:cNvSpPr>
                <a:spLocks/>
              </p:cNvSpPr>
              <p:nvPr/>
            </p:nvSpPr>
            <p:spPr bwMode="auto">
              <a:xfrm>
                <a:off x="1011758" y="168151"/>
                <a:ext cx="176213" cy="258763"/>
              </a:xfrm>
              <a:custGeom>
                <a:avLst/>
                <a:gdLst>
                  <a:gd name="T0" fmla="*/ 157 w 222"/>
                  <a:gd name="T1" fmla="*/ 325 h 325"/>
                  <a:gd name="T2" fmla="*/ 157 w 222"/>
                  <a:gd name="T3" fmla="*/ 78 h 325"/>
                  <a:gd name="T4" fmla="*/ 222 w 222"/>
                  <a:gd name="T5" fmla="*/ 78 h 325"/>
                  <a:gd name="T6" fmla="*/ 222 w 222"/>
                  <a:gd name="T7" fmla="*/ 0 h 325"/>
                  <a:gd name="T8" fmla="*/ 0 w 222"/>
                  <a:gd name="T9" fmla="*/ 0 h 325"/>
                  <a:gd name="T10" fmla="*/ 0 w 222"/>
                  <a:gd name="T11" fmla="*/ 78 h 325"/>
                  <a:gd name="T12" fmla="*/ 66 w 222"/>
                  <a:gd name="T13" fmla="*/ 78 h 325"/>
                  <a:gd name="T14" fmla="*/ 66 w 222"/>
                  <a:gd name="T15" fmla="*/ 325 h 325"/>
                  <a:gd name="T16" fmla="*/ 66 w 222"/>
                  <a:gd name="T17" fmla="*/ 325 h 325"/>
                  <a:gd name="T18" fmla="*/ 157 w 222"/>
                  <a:gd name="T19"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2" h="325">
                    <a:moveTo>
                      <a:pt x="157" y="325"/>
                    </a:moveTo>
                    <a:lnTo>
                      <a:pt x="157" y="78"/>
                    </a:lnTo>
                    <a:lnTo>
                      <a:pt x="222" y="78"/>
                    </a:lnTo>
                    <a:lnTo>
                      <a:pt x="222" y="0"/>
                    </a:lnTo>
                    <a:lnTo>
                      <a:pt x="0" y="0"/>
                    </a:lnTo>
                    <a:lnTo>
                      <a:pt x="0" y="78"/>
                    </a:lnTo>
                    <a:lnTo>
                      <a:pt x="66" y="78"/>
                    </a:lnTo>
                    <a:lnTo>
                      <a:pt x="66" y="325"/>
                    </a:lnTo>
                    <a:lnTo>
                      <a:pt x="66" y="325"/>
                    </a:lnTo>
                    <a:lnTo>
                      <a:pt x="157" y="325"/>
                    </a:lnTo>
                    <a:close/>
                  </a:path>
                </a:pathLst>
              </a:custGeom>
              <a:solidFill>
                <a:srgbClr val="F06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65" name="T1">
                <a:extLst>
                  <a:ext uri="{FF2B5EF4-FFF2-40B4-BE49-F238E27FC236}">
                    <a16:creationId xmlns:a16="http://schemas.microsoft.com/office/drawing/2014/main" id="{207284E8-070F-4C1A-B793-11ADB9683A7F}"/>
                  </a:ext>
                </a:extLst>
              </p:cNvPr>
              <p:cNvSpPr>
                <a:spLocks/>
              </p:cNvSpPr>
              <p:nvPr/>
            </p:nvSpPr>
            <p:spPr bwMode="auto">
              <a:xfrm>
                <a:off x="799033" y="168151"/>
                <a:ext cx="193675" cy="258763"/>
              </a:xfrm>
              <a:custGeom>
                <a:avLst/>
                <a:gdLst>
                  <a:gd name="T0" fmla="*/ 88 w 244"/>
                  <a:gd name="T1" fmla="*/ 78 h 325"/>
                  <a:gd name="T2" fmla="*/ 88 w 244"/>
                  <a:gd name="T3" fmla="*/ 325 h 325"/>
                  <a:gd name="T4" fmla="*/ 179 w 244"/>
                  <a:gd name="T5" fmla="*/ 325 h 325"/>
                  <a:gd name="T6" fmla="*/ 179 w 244"/>
                  <a:gd name="T7" fmla="*/ 78 h 325"/>
                  <a:gd name="T8" fmla="*/ 244 w 244"/>
                  <a:gd name="T9" fmla="*/ 78 h 325"/>
                  <a:gd name="T10" fmla="*/ 244 w 244"/>
                  <a:gd name="T11" fmla="*/ 0 h 325"/>
                  <a:gd name="T12" fmla="*/ 25 w 244"/>
                  <a:gd name="T13" fmla="*/ 0 h 325"/>
                  <a:gd name="T14" fmla="*/ 0 w 244"/>
                  <a:gd name="T15" fmla="*/ 78 h 325"/>
                  <a:gd name="T16" fmla="*/ 88 w 244"/>
                  <a:gd name="T17" fmla="*/ 78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4" h="325">
                    <a:moveTo>
                      <a:pt x="88" y="78"/>
                    </a:moveTo>
                    <a:lnTo>
                      <a:pt x="88" y="325"/>
                    </a:lnTo>
                    <a:lnTo>
                      <a:pt x="179" y="325"/>
                    </a:lnTo>
                    <a:lnTo>
                      <a:pt x="179" y="78"/>
                    </a:lnTo>
                    <a:lnTo>
                      <a:pt x="244" y="78"/>
                    </a:lnTo>
                    <a:lnTo>
                      <a:pt x="244" y="0"/>
                    </a:lnTo>
                    <a:lnTo>
                      <a:pt x="25" y="0"/>
                    </a:lnTo>
                    <a:lnTo>
                      <a:pt x="0" y="78"/>
                    </a:lnTo>
                    <a:lnTo>
                      <a:pt x="88" y="78"/>
                    </a:lnTo>
                    <a:close/>
                  </a:path>
                </a:pathLst>
              </a:custGeom>
              <a:solidFill>
                <a:srgbClr val="F06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66" name="V">
                <a:extLst>
                  <a:ext uri="{FF2B5EF4-FFF2-40B4-BE49-F238E27FC236}">
                    <a16:creationId xmlns:a16="http://schemas.microsoft.com/office/drawing/2014/main" id="{08F66FAE-D58E-400E-ADF0-FE3796AF13A3}"/>
                  </a:ext>
                </a:extLst>
              </p:cNvPr>
              <p:cNvSpPr>
                <a:spLocks/>
              </p:cNvSpPr>
              <p:nvPr/>
            </p:nvSpPr>
            <p:spPr bwMode="auto">
              <a:xfrm>
                <a:off x="567258" y="168151"/>
                <a:ext cx="230188" cy="258763"/>
              </a:xfrm>
              <a:custGeom>
                <a:avLst/>
                <a:gdLst>
                  <a:gd name="T0" fmla="*/ 184 w 289"/>
                  <a:gd name="T1" fmla="*/ 325 h 325"/>
                  <a:gd name="T2" fmla="*/ 289 w 289"/>
                  <a:gd name="T3" fmla="*/ 0 h 325"/>
                  <a:gd name="T4" fmla="*/ 197 w 289"/>
                  <a:gd name="T5" fmla="*/ 0 h 325"/>
                  <a:gd name="T6" fmla="*/ 143 w 289"/>
                  <a:gd name="T7" fmla="*/ 167 h 325"/>
                  <a:gd name="T8" fmla="*/ 135 w 289"/>
                  <a:gd name="T9" fmla="*/ 191 h 325"/>
                  <a:gd name="T10" fmla="*/ 135 w 289"/>
                  <a:gd name="T11" fmla="*/ 191 h 325"/>
                  <a:gd name="T12" fmla="*/ 135 w 289"/>
                  <a:gd name="T13" fmla="*/ 191 h 325"/>
                  <a:gd name="T14" fmla="*/ 135 w 289"/>
                  <a:gd name="T15" fmla="*/ 191 h 325"/>
                  <a:gd name="T16" fmla="*/ 135 w 289"/>
                  <a:gd name="T17" fmla="*/ 191 h 325"/>
                  <a:gd name="T18" fmla="*/ 135 w 289"/>
                  <a:gd name="T19" fmla="*/ 191 h 325"/>
                  <a:gd name="T20" fmla="*/ 135 w 289"/>
                  <a:gd name="T21" fmla="*/ 191 h 325"/>
                  <a:gd name="T22" fmla="*/ 128 w 289"/>
                  <a:gd name="T23" fmla="*/ 167 h 325"/>
                  <a:gd name="T24" fmla="*/ 91 w 289"/>
                  <a:gd name="T25" fmla="*/ 60 h 325"/>
                  <a:gd name="T26" fmla="*/ 0 w 289"/>
                  <a:gd name="T27" fmla="*/ 60 h 325"/>
                  <a:gd name="T28" fmla="*/ 90 w 289"/>
                  <a:gd name="T29" fmla="*/ 325 h 325"/>
                  <a:gd name="T30" fmla="*/ 184 w 289"/>
                  <a:gd name="T31"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9" h="325">
                    <a:moveTo>
                      <a:pt x="184" y="325"/>
                    </a:moveTo>
                    <a:lnTo>
                      <a:pt x="289" y="0"/>
                    </a:lnTo>
                    <a:lnTo>
                      <a:pt x="197" y="0"/>
                    </a:lnTo>
                    <a:lnTo>
                      <a:pt x="143" y="167"/>
                    </a:lnTo>
                    <a:lnTo>
                      <a:pt x="135" y="191"/>
                    </a:lnTo>
                    <a:lnTo>
                      <a:pt x="135" y="191"/>
                    </a:lnTo>
                    <a:lnTo>
                      <a:pt x="135" y="191"/>
                    </a:lnTo>
                    <a:lnTo>
                      <a:pt x="135" y="191"/>
                    </a:lnTo>
                    <a:lnTo>
                      <a:pt x="135" y="191"/>
                    </a:lnTo>
                    <a:lnTo>
                      <a:pt x="135" y="191"/>
                    </a:lnTo>
                    <a:lnTo>
                      <a:pt x="135" y="191"/>
                    </a:lnTo>
                    <a:lnTo>
                      <a:pt x="128" y="167"/>
                    </a:lnTo>
                    <a:lnTo>
                      <a:pt x="91" y="60"/>
                    </a:lnTo>
                    <a:lnTo>
                      <a:pt x="0" y="60"/>
                    </a:lnTo>
                    <a:lnTo>
                      <a:pt x="90" y="325"/>
                    </a:lnTo>
                    <a:lnTo>
                      <a:pt x="184" y="325"/>
                    </a:lnTo>
                    <a:close/>
                  </a:path>
                </a:pathLst>
              </a:custGeom>
              <a:solidFill>
                <a:srgbClr val="F06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sp>
        <p:nvSpPr>
          <p:cNvPr id="2" name="Date Placeholder 1">
            <a:extLst>
              <a:ext uri="{FF2B5EF4-FFF2-40B4-BE49-F238E27FC236}">
                <a16:creationId xmlns:a16="http://schemas.microsoft.com/office/drawing/2014/main" id="{E8FB0662-18EA-4D0E-B19C-B987C8A46F67}"/>
              </a:ext>
            </a:extLst>
          </p:cNvPr>
          <p:cNvSpPr>
            <a:spLocks noGrp="1"/>
          </p:cNvSpPr>
          <p:nvPr>
            <p:ph type="dt" sz="half" idx="14"/>
          </p:nvPr>
        </p:nvSpPr>
        <p:spPr/>
        <p:txBody>
          <a:bodyPr/>
          <a:lstStyle/>
          <a:p>
            <a:fld id="{AE62BC60-31C1-4756-B94B-AB878E530DEC}" type="datetime1">
              <a:rPr lang="en-GB" smtClean="0"/>
              <a:t>08/10/2025</a:t>
            </a:fld>
            <a:endParaRPr lang="en-GB"/>
          </a:p>
        </p:txBody>
      </p:sp>
      <p:sp>
        <p:nvSpPr>
          <p:cNvPr id="3" name="Footer Placeholder 2">
            <a:extLst>
              <a:ext uri="{FF2B5EF4-FFF2-40B4-BE49-F238E27FC236}">
                <a16:creationId xmlns:a16="http://schemas.microsoft.com/office/drawing/2014/main" id="{31C42008-00C4-47B1-82A7-E20CEA83AC6C}"/>
              </a:ext>
            </a:extLst>
          </p:cNvPr>
          <p:cNvSpPr>
            <a:spLocks noGrp="1"/>
          </p:cNvSpPr>
          <p:nvPr>
            <p:ph type="ftr" sz="quarter" idx="15"/>
          </p:nvPr>
        </p:nvSpPr>
        <p:spPr/>
        <p:txBody>
          <a:bodyPr/>
          <a:lstStyle/>
          <a:p>
            <a:r>
              <a:rPr lang="en-GB"/>
              <a:t>VTT – beyond the obvious</a:t>
            </a:r>
          </a:p>
        </p:txBody>
      </p:sp>
      <p:sp>
        <p:nvSpPr>
          <p:cNvPr id="4" name="Slide Number Placeholder 3">
            <a:extLst>
              <a:ext uri="{FF2B5EF4-FFF2-40B4-BE49-F238E27FC236}">
                <a16:creationId xmlns:a16="http://schemas.microsoft.com/office/drawing/2014/main" id="{AE98280A-43B5-4B02-BB16-142B50C9EA80}"/>
              </a:ext>
            </a:extLst>
          </p:cNvPr>
          <p:cNvSpPr>
            <a:spLocks noGrp="1"/>
          </p:cNvSpPr>
          <p:nvPr>
            <p:ph type="sldNum" sz="quarter" idx="16"/>
          </p:nvPr>
        </p:nvSpPr>
        <p:spPr/>
        <p:txBody>
          <a:bodyPr/>
          <a:lstStyle/>
          <a:p>
            <a:fld id="{B89A5CCE-AC13-A746-9A72-5D19050CC0B7}" type="slidenum">
              <a:rPr lang="en-GB" smtClean="0"/>
              <a:pPr/>
              <a:t>‹#›</a:t>
            </a:fld>
            <a:endParaRPr lang="en-GB"/>
          </a:p>
        </p:txBody>
      </p:sp>
    </p:spTree>
    <p:extLst>
      <p:ext uri="{BB962C8B-B14F-4D97-AF65-F5344CB8AC3E}">
        <p14:creationId xmlns:p14="http://schemas.microsoft.com/office/powerpoint/2010/main" val="2149151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VTT 2020 Section 22a">
    <p:bg>
      <p:bgPr>
        <a:solidFill>
          <a:srgbClr val="00579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F2003D-B54D-4ABA-BCC0-A41E366048B0}"/>
              </a:ext>
            </a:extLst>
          </p:cNvPr>
          <p:cNvSpPr>
            <a:spLocks noGrp="1"/>
          </p:cNvSpPr>
          <p:nvPr>
            <p:ph type="title"/>
          </p:nvPr>
        </p:nvSpPr>
        <p:spPr>
          <a:xfrm>
            <a:off x="960001" y="2064000"/>
            <a:ext cx="9456000" cy="3696000"/>
          </a:xfrm>
        </p:spPr>
        <p:txBody>
          <a:bodyPr/>
          <a:lstStyle>
            <a:lvl1pPr>
              <a:defRPr sz="5067">
                <a:solidFill>
                  <a:schemeClr val="bg1"/>
                </a:solidFill>
              </a:defRPr>
            </a:lvl1pPr>
          </a:lstStyle>
          <a:p>
            <a:r>
              <a:rPr lang="en-GB" noProof="0"/>
              <a:t>Click to edit Master title style</a:t>
            </a:r>
          </a:p>
        </p:txBody>
      </p:sp>
      <p:grpSp>
        <p:nvGrpSpPr>
          <p:cNvPr id="52" name="VTT_LogoStack_v3_16092019 pienempi koko">
            <a:extLst>
              <a:ext uri="{FF2B5EF4-FFF2-40B4-BE49-F238E27FC236}">
                <a16:creationId xmlns:a16="http://schemas.microsoft.com/office/drawing/2014/main" id="{3FF1523D-766E-4395-B666-AA27ED91ECB1}"/>
              </a:ext>
            </a:extLst>
          </p:cNvPr>
          <p:cNvGrpSpPr/>
          <p:nvPr/>
        </p:nvGrpSpPr>
        <p:grpSpPr>
          <a:xfrm>
            <a:off x="10724687" y="1"/>
            <a:ext cx="1159391" cy="782400"/>
            <a:chOff x="7909204" y="1770762"/>
            <a:chExt cx="971550" cy="655638"/>
          </a:xfrm>
        </p:grpSpPr>
        <p:grpSp>
          <p:nvGrpSpPr>
            <p:cNvPr id="53" name="_VTT_logo_102019_01_white_on_orange" hidden="1">
              <a:extLst>
                <a:ext uri="{FF2B5EF4-FFF2-40B4-BE49-F238E27FC236}">
                  <a16:creationId xmlns:a16="http://schemas.microsoft.com/office/drawing/2014/main" id="{C72CAB16-91A0-4122-98CE-09FD0E8EEB06}"/>
                </a:ext>
              </a:extLst>
            </p:cNvPr>
            <p:cNvGrpSpPr/>
            <p:nvPr/>
          </p:nvGrpSpPr>
          <p:grpSpPr>
            <a:xfrm>
              <a:off x="7909204" y="1770762"/>
              <a:ext cx="971550" cy="655638"/>
              <a:chOff x="379933" y="-15999"/>
              <a:chExt cx="971550" cy="655638"/>
            </a:xfrm>
          </p:grpSpPr>
          <p:sp>
            <p:nvSpPr>
              <p:cNvPr id="94" name="Box">
                <a:extLst>
                  <a:ext uri="{FF2B5EF4-FFF2-40B4-BE49-F238E27FC236}">
                    <a16:creationId xmlns:a16="http://schemas.microsoft.com/office/drawing/2014/main" id="{3484E392-3913-4520-BC04-F4AED67B8541}"/>
                  </a:ext>
                </a:extLst>
              </p:cNvPr>
              <p:cNvSpPr>
                <a:spLocks noChangeArrowheads="1"/>
              </p:cNvSpPr>
              <p:nvPr/>
            </p:nvSpPr>
            <p:spPr bwMode="auto">
              <a:xfrm>
                <a:off x="379933" y="-15999"/>
                <a:ext cx="971550" cy="655638"/>
              </a:xfrm>
              <a:prstGeom prst="rect">
                <a:avLst/>
              </a:prstGeom>
              <a:solidFill>
                <a:srgbClr val="F06E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95" name="T2">
                <a:extLst>
                  <a:ext uri="{FF2B5EF4-FFF2-40B4-BE49-F238E27FC236}">
                    <a16:creationId xmlns:a16="http://schemas.microsoft.com/office/drawing/2014/main" id="{2D6FAE07-F422-4A39-B8EE-1B37D03E2D88}"/>
                  </a:ext>
                </a:extLst>
              </p:cNvPr>
              <p:cNvSpPr>
                <a:spLocks/>
              </p:cNvSpPr>
              <p:nvPr/>
            </p:nvSpPr>
            <p:spPr bwMode="auto">
              <a:xfrm>
                <a:off x="1011758" y="168151"/>
                <a:ext cx="176213" cy="258763"/>
              </a:xfrm>
              <a:custGeom>
                <a:avLst/>
                <a:gdLst>
                  <a:gd name="T0" fmla="*/ 157 w 222"/>
                  <a:gd name="T1" fmla="*/ 325 h 325"/>
                  <a:gd name="T2" fmla="*/ 157 w 222"/>
                  <a:gd name="T3" fmla="*/ 78 h 325"/>
                  <a:gd name="T4" fmla="*/ 222 w 222"/>
                  <a:gd name="T5" fmla="*/ 78 h 325"/>
                  <a:gd name="T6" fmla="*/ 222 w 222"/>
                  <a:gd name="T7" fmla="*/ 0 h 325"/>
                  <a:gd name="T8" fmla="*/ 0 w 222"/>
                  <a:gd name="T9" fmla="*/ 0 h 325"/>
                  <a:gd name="T10" fmla="*/ 0 w 222"/>
                  <a:gd name="T11" fmla="*/ 78 h 325"/>
                  <a:gd name="T12" fmla="*/ 66 w 222"/>
                  <a:gd name="T13" fmla="*/ 78 h 325"/>
                  <a:gd name="T14" fmla="*/ 66 w 222"/>
                  <a:gd name="T15" fmla="*/ 325 h 325"/>
                  <a:gd name="T16" fmla="*/ 66 w 222"/>
                  <a:gd name="T17" fmla="*/ 325 h 325"/>
                  <a:gd name="T18" fmla="*/ 157 w 222"/>
                  <a:gd name="T19"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2" h="325">
                    <a:moveTo>
                      <a:pt x="157" y="325"/>
                    </a:moveTo>
                    <a:lnTo>
                      <a:pt x="157" y="78"/>
                    </a:lnTo>
                    <a:lnTo>
                      <a:pt x="222" y="78"/>
                    </a:lnTo>
                    <a:lnTo>
                      <a:pt x="222" y="0"/>
                    </a:lnTo>
                    <a:lnTo>
                      <a:pt x="0" y="0"/>
                    </a:lnTo>
                    <a:lnTo>
                      <a:pt x="0" y="78"/>
                    </a:lnTo>
                    <a:lnTo>
                      <a:pt x="66" y="78"/>
                    </a:lnTo>
                    <a:lnTo>
                      <a:pt x="66" y="325"/>
                    </a:lnTo>
                    <a:lnTo>
                      <a:pt x="66" y="325"/>
                    </a:lnTo>
                    <a:lnTo>
                      <a:pt x="157" y="3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96" name="T1">
                <a:extLst>
                  <a:ext uri="{FF2B5EF4-FFF2-40B4-BE49-F238E27FC236}">
                    <a16:creationId xmlns:a16="http://schemas.microsoft.com/office/drawing/2014/main" id="{F665659B-96CD-4616-A305-FCDB07A9FC71}"/>
                  </a:ext>
                </a:extLst>
              </p:cNvPr>
              <p:cNvSpPr>
                <a:spLocks/>
              </p:cNvSpPr>
              <p:nvPr/>
            </p:nvSpPr>
            <p:spPr bwMode="auto">
              <a:xfrm>
                <a:off x="799033" y="168151"/>
                <a:ext cx="193675" cy="258763"/>
              </a:xfrm>
              <a:custGeom>
                <a:avLst/>
                <a:gdLst>
                  <a:gd name="T0" fmla="*/ 88 w 244"/>
                  <a:gd name="T1" fmla="*/ 78 h 325"/>
                  <a:gd name="T2" fmla="*/ 88 w 244"/>
                  <a:gd name="T3" fmla="*/ 325 h 325"/>
                  <a:gd name="T4" fmla="*/ 179 w 244"/>
                  <a:gd name="T5" fmla="*/ 325 h 325"/>
                  <a:gd name="T6" fmla="*/ 179 w 244"/>
                  <a:gd name="T7" fmla="*/ 78 h 325"/>
                  <a:gd name="T8" fmla="*/ 244 w 244"/>
                  <a:gd name="T9" fmla="*/ 78 h 325"/>
                  <a:gd name="T10" fmla="*/ 244 w 244"/>
                  <a:gd name="T11" fmla="*/ 0 h 325"/>
                  <a:gd name="T12" fmla="*/ 25 w 244"/>
                  <a:gd name="T13" fmla="*/ 0 h 325"/>
                  <a:gd name="T14" fmla="*/ 0 w 244"/>
                  <a:gd name="T15" fmla="*/ 78 h 325"/>
                  <a:gd name="T16" fmla="*/ 88 w 244"/>
                  <a:gd name="T17" fmla="*/ 78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4" h="325">
                    <a:moveTo>
                      <a:pt x="88" y="78"/>
                    </a:moveTo>
                    <a:lnTo>
                      <a:pt x="88" y="325"/>
                    </a:lnTo>
                    <a:lnTo>
                      <a:pt x="179" y="325"/>
                    </a:lnTo>
                    <a:lnTo>
                      <a:pt x="179" y="78"/>
                    </a:lnTo>
                    <a:lnTo>
                      <a:pt x="244" y="78"/>
                    </a:lnTo>
                    <a:lnTo>
                      <a:pt x="244" y="0"/>
                    </a:lnTo>
                    <a:lnTo>
                      <a:pt x="25" y="0"/>
                    </a:lnTo>
                    <a:lnTo>
                      <a:pt x="0" y="78"/>
                    </a:lnTo>
                    <a:lnTo>
                      <a:pt x="88" y="7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97" name="V">
                <a:extLst>
                  <a:ext uri="{FF2B5EF4-FFF2-40B4-BE49-F238E27FC236}">
                    <a16:creationId xmlns:a16="http://schemas.microsoft.com/office/drawing/2014/main" id="{BE187EF1-C1C9-45D1-8FDC-6BB27EA34BF7}"/>
                  </a:ext>
                </a:extLst>
              </p:cNvPr>
              <p:cNvSpPr>
                <a:spLocks/>
              </p:cNvSpPr>
              <p:nvPr/>
            </p:nvSpPr>
            <p:spPr bwMode="auto">
              <a:xfrm>
                <a:off x="567258" y="168151"/>
                <a:ext cx="230188" cy="258763"/>
              </a:xfrm>
              <a:custGeom>
                <a:avLst/>
                <a:gdLst>
                  <a:gd name="T0" fmla="*/ 184 w 289"/>
                  <a:gd name="T1" fmla="*/ 325 h 325"/>
                  <a:gd name="T2" fmla="*/ 289 w 289"/>
                  <a:gd name="T3" fmla="*/ 0 h 325"/>
                  <a:gd name="T4" fmla="*/ 197 w 289"/>
                  <a:gd name="T5" fmla="*/ 0 h 325"/>
                  <a:gd name="T6" fmla="*/ 143 w 289"/>
                  <a:gd name="T7" fmla="*/ 167 h 325"/>
                  <a:gd name="T8" fmla="*/ 135 w 289"/>
                  <a:gd name="T9" fmla="*/ 191 h 325"/>
                  <a:gd name="T10" fmla="*/ 135 w 289"/>
                  <a:gd name="T11" fmla="*/ 191 h 325"/>
                  <a:gd name="T12" fmla="*/ 135 w 289"/>
                  <a:gd name="T13" fmla="*/ 191 h 325"/>
                  <a:gd name="T14" fmla="*/ 135 w 289"/>
                  <a:gd name="T15" fmla="*/ 191 h 325"/>
                  <a:gd name="T16" fmla="*/ 135 w 289"/>
                  <a:gd name="T17" fmla="*/ 191 h 325"/>
                  <a:gd name="T18" fmla="*/ 135 w 289"/>
                  <a:gd name="T19" fmla="*/ 191 h 325"/>
                  <a:gd name="T20" fmla="*/ 135 w 289"/>
                  <a:gd name="T21" fmla="*/ 191 h 325"/>
                  <a:gd name="T22" fmla="*/ 128 w 289"/>
                  <a:gd name="T23" fmla="*/ 167 h 325"/>
                  <a:gd name="T24" fmla="*/ 91 w 289"/>
                  <a:gd name="T25" fmla="*/ 60 h 325"/>
                  <a:gd name="T26" fmla="*/ 0 w 289"/>
                  <a:gd name="T27" fmla="*/ 60 h 325"/>
                  <a:gd name="T28" fmla="*/ 90 w 289"/>
                  <a:gd name="T29" fmla="*/ 325 h 325"/>
                  <a:gd name="T30" fmla="*/ 184 w 289"/>
                  <a:gd name="T31"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9" h="325">
                    <a:moveTo>
                      <a:pt x="184" y="325"/>
                    </a:moveTo>
                    <a:lnTo>
                      <a:pt x="289" y="0"/>
                    </a:lnTo>
                    <a:lnTo>
                      <a:pt x="197" y="0"/>
                    </a:lnTo>
                    <a:lnTo>
                      <a:pt x="143" y="167"/>
                    </a:lnTo>
                    <a:lnTo>
                      <a:pt x="135" y="191"/>
                    </a:lnTo>
                    <a:lnTo>
                      <a:pt x="135" y="191"/>
                    </a:lnTo>
                    <a:lnTo>
                      <a:pt x="135" y="191"/>
                    </a:lnTo>
                    <a:lnTo>
                      <a:pt x="135" y="191"/>
                    </a:lnTo>
                    <a:lnTo>
                      <a:pt x="135" y="191"/>
                    </a:lnTo>
                    <a:lnTo>
                      <a:pt x="135" y="191"/>
                    </a:lnTo>
                    <a:lnTo>
                      <a:pt x="135" y="191"/>
                    </a:lnTo>
                    <a:lnTo>
                      <a:pt x="128" y="167"/>
                    </a:lnTo>
                    <a:lnTo>
                      <a:pt x="91" y="60"/>
                    </a:lnTo>
                    <a:lnTo>
                      <a:pt x="0" y="60"/>
                    </a:lnTo>
                    <a:lnTo>
                      <a:pt x="90" y="325"/>
                    </a:lnTo>
                    <a:lnTo>
                      <a:pt x="184" y="3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nvGrpSpPr>
            <p:cNvPr id="54" name="_VTT_logo_102019_02_white_on_black" hidden="1">
              <a:extLst>
                <a:ext uri="{FF2B5EF4-FFF2-40B4-BE49-F238E27FC236}">
                  <a16:creationId xmlns:a16="http://schemas.microsoft.com/office/drawing/2014/main" id="{CD57589A-2904-40CF-B159-8CD75DDB23DD}"/>
                </a:ext>
              </a:extLst>
            </p:cNvPr>
            <p:cNvGrpSpPr/>
            <p:nvPr/>
          </p:nvGrpSpPr>
          <p:grpSpPr>
            <a:xfrm>
              <a:off x="7909204" y="1770762"/>
              <a:ext cx="971550" cy="655638"/>
              <a:chOff x="379933" y="-15999"/>
              <a:chExt cx="971550" cy="655638"/>
            </a:xfrm>
          </p:grpSpPr>
          <p:sp>
            <p:nvSpPr>
              <p:cNvPr id="90" name="Box">
                <a:extLst>
                  <a:ext uri="{FF2B5EF4-FFF2-40B4-BE49-F238E27FC236}">
                    <a16:creationId xmlns:a16="http://schemas.microsoft.com/office/drawing/2014/main" id="{DDF95058-337A-4FD6-979B-54BA7C495613}"/>
                  </a:ext>
                </a:extLst>
              </p:cNvPr>
              <p:cNvSpPr>
                <a:spLocks noChangeArrowheads="1"/>
              </p:cNvSpPr>
              <p:nvPr/>
            </p:nvSpPr>
            <p:spPr bwMode="auto">
              <a:xfrm>
                <a:off x="379933" y="-15999"/>
                <a:ext cx="971550" cy="65563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91" name="T2">
                <a:extLst>
                  <a:ext uri="{FF2B5EF4-FFF2-40B4-BE49-F238E27FC236}">
                    <a16:creationId xmlns:a16="http://schemas.microsoft.com/office/drawing/2014/main" id="{5957DA04-3B90-401F-A357-5444CF126548}"/>
                  </a:ext>
                </a:extLst>
              </p:cNvPr>
              <p:cNvSpPr>
                <a:spLocks/>
              </p:cNvSpPr>
              <p:nvPr/>
            </p:nvSpPr>
            <p:spPr bwMode="auto">
              <a:xfrm>
                <a:off x="1011758" y="168151"/>
                <a:ext cx="176213" cy="258763"/>
              </a:xfrm>
              <a:custGeom>
                <a:avLst/>
                <a:gdLst>
                  <a:gd name="T0" fmla="*/ 157 w 222"/>
                  <a:gd name="T1" fmla="*/ 325 h 325"/>
                  <a:gd name="T2" fmla="*/ 157 w 222"/>
                  <a:gd name="T3" fmla="*/ 78 h 325"/>
                  <a:gd name="T4" fmla="*/ 222 w 222"/>
                  <a:gd name="T5" fmla="*/ 78 h 325"/>
                  <a:gd name="T6" fmla="*/ 222 w 222"/>
                  <a:gd name="T7" fmla="*/ 0 h 325"/>
                  <a:gd name="T8" fmla="*/ 0 w 222"/>
                  <a:gd name="T9" fmla="*/ 0 h 325"/>
                  <a:gd name="T10" fmla="*/ 0 w 222"/>
                  <a:gd name="T11" fmla="*/ 78 h 325"/>
                  <a:gd name="T12" fmla="*/ 66 w 222"/>
                  <a:gd name="T13" fmla="*/ 78 h 325"/>
                  <a:gd name="T14" fmla="*/ 66 w 222"/>
                  <a:gd name="T15" fmla="*/ 325 h 325"/>
                  <a:gd name="T16" fmla="*/ 66 w 222"/>
                  <a:gd name="T17" fmla="*/ 325 h 325"/>
                  <a:gd name="T18" fmla="*/ 157 w 222"/>
                  <a:gd name="T19"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2" h="325">
                    <a:moveTo>
                      <a:pt x="157" y="325"/>
                    </a:moveTo>
                    <a:lnTo>
                      <a:pt x="157" y="78"/>
                    </a:lnTo>
                    <a:lnTo>
                      <a:pt x="222" y="78"/>
                    </a:lnTo>
                    <a:lnTo>
                      <a:pt x="222" y="0"/>
                    </a:lnTo>
                    <a:lnTo>
                      <a:pt x="0" y="0"/>
                    </a:lnTo>
                    <a:lnTo>
                      <a:pt x="0" y="78"/>
                    </a:lnTo>
                    <a:lnTo>
                      <a:pt x="66" y="78"/>
                    </a:lnTo>
                    <a:lnTo>
                      <a:pt x="66" y="325"/>
                    </a:lnTo>
                    <a:lnTo>
                      <a:pt x="66" y="325"/>
                    </a:lnTo>
                    <a:lnTo>
                      <a:pt x="157" y="3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92" name="T1">
                <a:extLst>
                  <a:ext uri="{FF2B5EF4-FFF2-40B4-BE49-F238E27FC236}">
                    <a16:creationId xmlns:a16="http://schemas.microsoft.com/office/drawing/2014/main" id="{DBD387B1-F1D8-4E9C-A087-C6C546A59658}"/>
                  </a:ext>
                </a:extLst>
              </p:cNvPr>
              <p:cNvSpPr>
                <a:spLocks/>
              </p:cNvSpPr>
              <p:nvPr/>
            </p:nvSpPr>
            <p:spPr bwMode="auto">
              <a:xfrm>
                <a:off x="799033" y="168151"/>
                <a:ext cx="193675" cy="258763"/>
              </a:xfrm>
              <a:custGeom>
                <a:avLst/>
                <a:gdLst>
                  <a:gd name="T0" fmla="*/ 88 w 244"/>
                  <a:gd name="T1" fmla="*/ 78 h 325"/>
                  <a:gd name="T2" fmla="*/ 88 w 244"/>
                  <a:gd name="T3" fmla="*/ 325 h 325"/>
                  <a:gd name="T4" fmla="*/ 179 w 244"/>
                  <a:gd name="T5" fmla="*/ 325 h 325"/>
                  <a:gd name="T6" fmla="*/ 179 w 244"/>
                  <a:gd name="T7" fmla="*/ 78 h 325"/>
                  <a:gd name="T8" fmla="*/ 244 w 244"/>
                  <a:gd name="T9" fmla="*/ 78 h 325"/>
                  <a:gd name="T10" fmla="*/ 244 w 244"/>
                  <a:gd name="T11" fmla="*/ 0 h 325"/>
                  <a:gd name="T12" fmla="*/ 25 w 244"/>
                  <a:gd name="T13" fmla="*/ 0 h 325"/>
                  <a:gd name="T14" fmla="*/ 0 w 244"/>
                  <a:gd name="T15" fmla="*/ 78 h 325"/>
                  <a:gd name="T16" fmla="*/ 88 w 244"/>
                  <a:gd name="T17" fmla="*/ 78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4" h="325">
                    <a:moveTo>
                      <a:pt x="88" y="78"/>
                    </a:moveTo>
                    <a:lnTo>
                      <a:pt x="88" y="325"/>
                    </a:lnTo>
                    <a:lnTo>
                      <a:pt x="179" y="325"/>
                    </a:lnTo>
                    <a:lnTo>
                      <a:pt x="179" y="78"/>
                    </a:lnTo>
                    <a:lnTo>
                      <a:pt x="244" y="78"/>
                    </a:lnTo>
                    <a:lnTo>
                      <a:pt x="244" y="0"/>
                    </a:lnTo>
                    <a:lnTo>
                      <a:pt x="25" y="0"/>
                    </a:lnTo>
                    <a:lnTo>
                      <a:pt x="0" y="78"/>
                    </a:lnTo>
                    <a:lnTo>
                      <a:pt x="88" y="7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93" name="V">
                <a:extLst>
                  <a:ext uri="{FF2B5EF4-FFF2-40B4-BE49-F238E27FC236}">
                    <a16:creationId xmlns:a16="http://schemas.microsoft.com/office/drawing/2014/main" id="{4EBB49DC-CFE2-4D99-B436-9AF9E2573F7A}"/>
                  </a:ext>
                </a:extLst>
              </p:cNvPr>
              <p:cNvSpPr>
                <a:spLocks/>
              </p:cNvSpPr>
              <p:nvPr/>
            </p:nvSpPr>
            <p:spPr bwMode="auto">
              <a:xfrm>
                <a:off x="567258" y="168151"/>
                <a:ext cx="230188" cy="258763"/>
              </a:xfrm>
              <a:custGeom>
                <a:avLst/>
                <a:gdLst>
                  <a:gd name="T0" fmla="*/ 184 w 289"/>
                  <a:gd name="T1" fmla="*/ 325 h 325"/>
                  <a:gd name="T2" fmla="*/ 289 w 289"/>
                  <a:gd name="T3" fmla="*/ 0 h 325"/>
                  <a:gd name="T4" fmla="*/ 197 w 289"/>
                  <a:gd name="T5" fmla="*/ 0 h 325"/>
                  <a:gd name="T6" fmla="*/ 143 w 289"/>
                  <a:gd name="T7" fmla="*/ 167 h 325"/>
                  <a:gd name="T8" fmla="*/ 135 w 289"/>
                  <a:gd name="T9" fmla="*/ 191 h 325"/>
                  <a:gd name="T10" fmla="*/ 135 w 289"/>
                  <a:gd name="T11" fmla="*/ 191 h 325"/>
                  <a:gd name="T12" fmla="*/ 135 w 289"/>
                  <a:gd name="T13" fmla="*/ 191 h 325"/>
                  <a:gd name="T14" fmla="*/ 135 w 289"/>
                  <a:gd name="T15" fmla="*/ 191 h 325"/>
                  <a:gd name="T16" fmla="*/ 135 w 289"/>
                  <a:gd name="T17" fmla="*/ 191 h 325"/>
                  <a:gd name="T18" fmla="*/ 135 w 289"/>
                  <a:gd name="T19" fmla="*/ 191 h 325"/>
                  <a:gd name="T20" fmla="*/ 135 w 289"/>
                  <a:gd name="T21" fmla="*/ 191 h 325"/>
                  <a:gd name="T22" fmla="*/ 128 w 289"/>
                  <a:gd name="T23" fmla="*/ 167 h 325"/>
                  <a:gd name="T24" fmla="*/ 91 w 289"/>
                  <a:gd name="T25" fmla="*/ 60 h 325"/>
                  <a:gd name="T26" fmla="*/ 0 w 289"/>
                  <a:gd name="T27" fmla="*/ 60 h 325"/>
                  <a:gd name="T28" fmla="*/ 90 w 289"/>
                  <a:gd name="T29" fmla="*/ 325 h 325"/>
                  <a:gd name="T30" fmla="*/ 184 w 289"/>
                  <a:gd name="T31"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9" h="325">
                    <a:moveTo>
                      <a:pt x="184" y="325"/>
                    </a:moveTo>
                    <a:lnTo>
                      <a:pt x="289" y="0"/>
                    </a:lnTo>
                    <a:lnTo>
                      <a:pt x="197" y="0"/>
                    </a:lnTo>
                    <a:lnTo>
                      <a:pt x="143" y="167"/>
                    </a:lnTo>
                    <a:lnTo>
                      <a:pt x="135" y="191"/>
                    </a:lnTo>
                    <a:lnTo>
                      <a:pt x="135" y="191"/>
                    </a:lnTo>
                    <a:lnTo>
                      <a:pt x="135" y="191"/>
                    </a:lnTo>
                    <a:lnTo>
                      <a:pt x="135" y="191"/>
                    </a:lnTo>
                    <a:lnTo>
                      <a:pt x="135" y="191"/>
                    </a:lnTo>
                    <a:lnTo>
                      <a:pt x="135" y="191"/>
                    </a:lnTo>
                    <a:lnTo>
                      <a:pt x="135" y="191"/>
                    </a:lnTo>
                    <a:lnTo>
                      <a:pt x="128" y="167"/>
                    </a:lnTo>
                    <a:lnTo>
                      <a:pt x="91" y="60"/>
                    </a:lnTo>
                    <a:lnTo>
                      <a:pt x="0" y="60"/>
                    </a:lnTo>
                    <a:lnTo>
                      <a:pt x="90" y="325"/>
                    </a:lnTo>
                    <a:lnTo>
                      <a:pt x="184" y="3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nvGrpSpPr>
            <p:cNvPr id="55" name="_VTT_logo_102019_03_white_on_blue" hidden="1">
              <a:extLst>
                <a:ext uri="{FF2B5EF4-FFF2-40B4-BE49-F238E27FC236}">
                  <a16:creationId xmlns:a16="http://schemas.microsoft.com/office/drawing/2014/main" id="{5A5746B9-C6FC-4BCD-A089-5006C427AFFC}"/>
                </a:ext>
              </a:extLst>
            </p:cNvPr>
            <p:cNvGrpSpPr/>
            <p:nvPr/>
          </p:nvGrpSpPr>
          <p:grpSpPr>
            <a:xfrm>
              <a:off x="7909204" y="1770762"/>
              <a:ext cx="971550" cy="655638"/>
              <a:chOff x="379933" y="-15999"/>
              <a:chExt cx="971550" cy="655638"/>
            </a:xfrm>
          </p:grpSpPr>
          <p:sp>
            <p:nvSpPr>
              <p:cNvPr id="86" name="Box">
                <a:extLst>
                  <a:ext uri="{FF2B5EF4-FFF2-40B4-BE49-F238E27FC236}">
                    <a16:creationId xmlns:a16="http://schemas.microsoft.com/office/drawing/2014/main" id="{257F8B2C-2555-4A9F-93C6-10E8726C09B6}"/>
                  </a:ext>
                </a:extLst>
              </p:cNvPr>
              <p:cNvSpPr>
                <a:spLocks noChangeArrowheads="1"/>
              </p:cNvSpPr>
              <p:nvPr/>
            </p:nvSpPr>
            <p:spPr bwMode="auto">
              <a:xfrm>
                <a:off x="379933" y="-15999"/>
                <a:ext cx="971550" cy="655638"/>
              </a:xfrm>
              <a:prstGeom prst="rect">
                <a:avLst/>
              </a:prstGeom>
              <a:solidFill>
                <a:srgbClr val="00579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87" name="T2">
                <a:extLst>
                  <a:ext uri="{FF2B5EF4-FFF2-40B4-BE49-F238E27FC236}">
                    <a16:creationId xmlns:a16="http://schemas.microsoft.com/office/drawing/2014/main" id="{0263F28F-05DD-4AFD-8851-12D9D2D5906F}"/>
                  </a:ext>
                </a:extLst>
              </p:cNvPr>
              <p:cNvSpPr>
                <a:spLocks/>
              </p:cNvSpPr>
              <p:nvPr/>
            </p:nvSpPr>
            <p:spPr bwMode="auto">
              <a:xfrm>
                <a:off x="1011758" y="168151"/>
                <a:ext cx="176213" cy="258763"/>
              </a:xfrm>
              <a:custGeom>
                <a:avLst/>
                <a:gdLst>
                  <a:gd name="T0" fmla="*/ 157 w 222"/>
                  <a:gd name="T1" fmla="*/ 325 h 325"/>
                  <a:gd name="T2" fmla="*/ 157 w 222"/>
                  <a:gd name="T3" fmla="*/ 78 h 325"/>
                  <a:gd name="T4" fmla="*/ 222 w 222"/>
                  <a:gd name="T5" fmla="*/ 78 h 325"/>
                  <a:gd name="T6" fmla="*/ 222 w 222"/>
                  <a:gd name="T7" fmla="*/ 0 h 325"/>
                  <a:gd name="T8" fmla="*/ 0 w 222"/>
                  <a:gd name="T9" fmla="*/ 0 h 325"/>
                  <a:gd name="T10" fmla="*/ 0 w 222"/>
                  <a:gd name="T11" fmla="*/ 78 h 325"/>
                  <a:gd name="T12" fmla="*/ 66 w 222"/>
                  <a:gd name="T13" fmla="*/ 78 h 325"/>
                  <a:gd name="T14" fmla="*/ 66 w 222"/>
                  <a:gd name="T15" fmla="*/ 325 h 325"/>
                  <a:gd name="T16" fmla="*/ 66 w 222"/>
                  <a:gd name="T17" fmla="*/ 325 h 325"/>
                  <a:gd name="T18" fmla="*/ 157 w 222"/>
                  <a:gd name="T19"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2" h="325">
                    <a:moveTo>
                      <a:pt x="157" y="325"/>
                    </a:moveTo>
                    <a:lnTo>
                      <a:pt x="157" y="78"/>
                    </a:lnTo>
                    <a:lnTo>
                      <a:pt x="222" y="78"/>
                    </a:lnTo>
                    <a:lnTo>
                      <a:pt x="222" y="0"/>
                    </a:lnTo>
                    <a:lnTo>
                      <a:pt x="0" y="0"/>
                    </a:lnTo>
                    <a:lnTo>
                      <a:pt x="0" y="78"/>
                    </a:lnTo>
                    <a:lnTo>
                      <a:pt x="66" y="78"/>
                    </a:lnTo>
                    <a:lnTo>
                      <a:pt x="66" y="325"/>
                    </a:lnTo>
                    <a:lnTo>
                      <a:pt x="66" y="325"/>
                    </a:lnTo>
                    <a:lnTo>
                      <a:pt x="157" y="3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88" name="T1">
                <a:extLst>
                  <a:ext uri="{FF2B5EF4-FFF2-40B4-BE49-F238E27FC236}">
                    <a16:creationId xmlns:a16="http://schemas.microsoft.com/office/drawing/2014/main" id="{01883A33-1AE1-4BF1-921C-BD77EC633F24}"/>
                  </a:ext>
                </a:extLst>
              </p:cNvPr>
              <p:cNvSpPr>
                <a:spLocks/>
              </p:cNvSpPr>
              <p:nvPr/>
            </p:nvSpPr>
            <p:spPr bwMode="auto">
              <a:xfrm>
                <a:off x="799033" y="168151"/>
                <a:ext cx="193675" cy="258763"/>
              </a:xfrm>
              <a:custGeom>
                <a:avLst/>
                <a:gdLst>
                  <a:gd name="T0" fmla="*/ 88 w 244"/>
                  <a:gd name="T1" fmla="*/ 78 h 325"/>
                  <a:gd name="T2" fmla="*/ 88 w 244"/>
                  <a:gd name="T3" fmla="*/ 325 h 325"/>
                  <a:gd name="T4" fmla="*/ 179 w 244"/>
                  <a:gd name="T5" fmla="*/ 325 h 325"/>
                  <a:gd name="T6" fmla="*/ 179 w 244"/>
                  <a:gd name="T7" fmla="*/ 78 h 325"/>
                  <a:gd name="T8" fmla="*/ 244 w 244"/>
                  <a:gd name="T9" fmla="*/ 78 h 325"/>
                  <a:gd name="T10" fmla="*/ 244 w 244"/>
                  <a:gd name="T11" fmla="*/ 0 h 325"/>
                  <a:gd name="T12" fmla="*/ 25 w 244"/>
                  <a:gd name="T13" fmla="*/ 0 h 325"/>
                  <a:gd name="T14" fmla="*/ 0 w 244"/>
                  <a:gd name="T15" fmla="*/ 78 h 325"/>
                  <a:gd name="T16" fmla="*/ 88 w 244"/>
                  <a:gd name="T17" fmla="*/ 78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4" h="325">
                    <a:moveTo>
                      <a:pt x="88" y="78"/>
                    </a:moveTo>
                    <a:lnTo>
                      <a:pt x="88" y="325"/>
                    </a:lnTo>
                    <a:lnTo>
                      <a:pt x="179" y="325"/>
                    </a:lnTo>
                    <a:lnTo>
                      <a:pt x="179" y="78"/>
                    </a:lnTo>
                    <a:lnTo>
                      <a:pt x="244" y="78"/>
                    </a:lnTo>
                    <a:lnTo>
                      <a:pt x="244" y="0"/>
                    </a:lnTo>
                    <a:lnTo>
                      <a:pt x="25" y="0"/>
                    </a:lnTo>
                    <a:lnTo>
                      <a:pt x="0" y="78"/>
                    </a:lnTo>
                    <a:lnTo>
                      <a:pt x="88" y="7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89" name="V">
                <a:extLst>
                  <a:ext uri="{FF2B5EF4-FFF2-40B4-BE49-F238E27FC236}">
                    <a16:creationId xmlns:a16="http://schemas.microsoft.com/office/drawing/2014/main" id="{EE4AC371-4720-4663-8C38-FFC8A5C712DD}"/>
                  </a:ext>
                </a:extLst>
              </p:cNvPr>
              <p:cNvSpPr>
                <a:spLocks/>
              </p:cNvSpPr>
              <p:nvPr/>
            </p:nvSpPr>
            <p:spPr bwMode="auto">
              <a:xfrm>
                <a:off x="567258" y="168151"/>
                <a:ext cx="230188" cy="258763"/>
              </a:xfrm>
              <a:custGeom>
                <a:avLst/>
                <a:gdLst>
                  <a:gd name="T0" fmla="*/ 184 w 289"/>
                  <a:gd name="T1" fmla="*/ 325 h 325"/>
                  <a:gd name="T2" fmla="*/ 289 w 289"/>
                  <a:gd name="T3" fmla="*/ 0 h 325"/>
                  <a:gd name="T4" fmla="*/ 197 w 289"/>
                  <a:gd name="T5" fmla="*/ 0 h 325"/>
                  <a:gd name="T6" fmla="*/ 143 w 289"/>
                  <a:gd name="T7" fmla="*/ 167 h 325"/>
                  <a:gd name="T8" fmla="*/ 135 w 289"/>
                  <a:gd name="T9" fmla="*/ 191 h 325"/>
                  <a:gd name="T10" fmla="*/ 135 w 289"/>
                  <a:gd name="T11" fmla="*/ 191 h 325"/>
                  <a:gd name="T12" fmla="*/ 135 w 289"/>
                  <a:gd name="T13" fmla="*/ 191 h 325"/>
                  <a:gd name="T14" fmla="*/ 135 w 289"/>
                  <a:gd name="T15" fmla="*/ 191 h 325"/>
                  <a:gd name="T16" fmla="*/ 135 w 289"/>
                  <a:gd name="T17" fmla="*/ 191 h 325"/>
                  <a:gd name="T18" fmla="*/ 135 w 289"/>
                  <a:gd name="T19" fmla="*/ 191 h 325"/>
                  <a:gd name="T20" fmla="*/ 135 w 289"/>
                  <a:gd name="T21" fmla="*/ 191 h 325"/>
                  <a:gd name="T22" fmla="*/ 128 w 289"/>
                  <a:gd name="T23" fmla="*/ 167 h 325"/>
                  <a:gd name="T24" fmla="*/ 91 w 289"/>
                  <a:gd name="T25" fmla="*/ 60 h 325"/>
                  <a:gd name="T26" fmla="*/ 0 w 289"/>
                  <a:gd name="T27" fmla="*/ 60 h 325"/>
                  <a:gd name="T28" fmla="*/ 90 w 289"/>
                  <a:gd name="T29" fmla="*/ 325 h 325"/>
                  <a:gd name="T30" fmla="*/ 184 w 289"/>
                  <a:gd name="T31"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9" h="325">
                    <a:moveTo>
                      <a:pt x="184" y="325"/>
                    </a:moveTo>
                    <a:lnTo>
                      <a:pt x="289" y="0"/>
                    </a:lnTo>
                    <a:lnTo>
                      <a:pt x="197" y="0"/>
                    </a:lnTo>
                    <a:lnTo>
                      <a:pt x="143" y="167"/>
                    </a:lnTo>
                    <a:lnTo>
                      <a:pt x="135" y="191"/>
                    </a:lnTo>
                    <a:lnTo>
                      <a:pt x="135" y="191"/>
                    </a:lnTo>
                    <a:lnTo>
                      <a:pt x="135" y="191"/>
                    </a:lnTo>
                    <a:lnTo>
                      <a:pt x="135" y="191"/>
                    </a:lnTo>
                    <a:lnTo>
                      <a:pt x="135" y="191"/>
                    </a:lnTo>
                    <a:lnTo>
                      <a:pt x="135" y="191"/>
                    </a:lnTo>
                    <a:lnTo>
                      <a:pt x="135" y="191"/>
                    </a:lnTo>
                    <a:lnTo>
                      <a:pt x="128" y="167"/>
                    </a:lnTo>
                    <a:lnTo>
                      <a:pt x="91" y="60"/>
                    </a:lnTo>
                    <a:lnTo>
                      <a:pt x="0" y="60"/>
                    </a:lnTo>
                    <a:lnTo>
                      <a:pt x="90" y="325"/>
                    </a:lnTo>
                    <a:lnTo>
                      <a:pt x="184" y="3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nvGrpSpPr>
            <p:cNvPr id="56" name="_VTT_logo_102019_04_white_on_dark_grey" hidden="1">
              <a:extLst>
                <a:ext uri="{FF2B5EF4-FFF2-40B4-BE49-F238E27FC236}">
                  <a16:creationId xmlns:a16="http://schemas.microsoft.com/office/drawing/2014/main" id="{A1D898BE-A7AB-48FD-AFD4-7F5F726A3347}"/>
                </a:ext>
              </a:extLst>
            </p:cNvPr>
            <p:cNvGrpSpPr/>
            <p:nvPr/>
          </p:nvGrpSpPr>
          <p:grpSpPr>
            <a:xfrm>
              <a:off x="7909204" y="1770762"/>
              <a:ext cx="971550" cy="655638"/>
              <a:chOff x="379933" y="-15999"/>
              <a:chExt cx="971550" cy="655638"/>
            </a:xfrm>
          </p:grpSpPr>
          <p:sp>
            <p:nvSpPr>
              <p:cNvPr id="82" name="Box">
                <a:extLst>
                  <a:ext uri="{FF2B5EF4-FFF2-40B4-BE49-F238E27FC236}">
                    <a16:creationId xmlns:a16="http://schemas.microsoft.com/office/drawing/2014/main" id="{D319B8DB-75D0-435B-A997-ABCA3A93285D}"/>
                  </a:ext>
                </a:extLst>
              </p:cNvPr>
              <p:cNvSpPr>
                <a:spLocks noChangeArrowheads="1"/>
              </p:cNvSpPr>
              <p:nvPr/>
            </p:nvSpPr>
            <p:spPr bwMode="auto">
              <a:xfrm>
                <a:off x="379933" y="-15999"/>
                <a:ext cx="971550" cy="655638"/>
              </a:xfrm>
              <a:prstGeom prst="rect">
                <a:avLst/>
              </a:prstGeom>
              <a:solidFill>
                <a:srgbClr val="AFAFA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83" name="T2">
                <a:extLst>
                  <a:ext uri="{FF2B5EF4-FFF2-40B4-BE49-F238E27FC236}">
                    <a16:creationId xmlns:a16="http://schemas.microsoft.com/office/drawing/2014/main" id="{B5CCAD9C-406A-4B79-A11F-A61263B6F4E0}"/>
                  </a:ext>
                </a:extLst>
              </p:cNvPr>
              <p:cNvSpPr>
                <a:spLocks/>
              </p:cNvSpPr>
              <p:nvPr/>
            </p:nvSpPr>
            <p:spPr bwMode="auto">
              <a:xfrm>
                <a:off x="1011758" y="168151"/>
                <a:ext cx="176213" cy="258763"/>
              </a:xfrm>
              <a:custGeom>
                <a:avLst/>
                <a:gdLst>
                  <a:gd name="T0" fmla="*/ 157 w 222"/>
                  <a:gd name="T1" fmla="*/ 325 h 325"/>
                  <a:gd name="T2" fmla="*/ 157 w 222"/>
                  <a:gd name="T3" fmla="*/ 78 h 325"/>
                  <a:gd name="T4" fmla="*/ 222 w 222"/>
                  <a:gd name="T5" fmla="*/ 78 h 325"/>
                  <a:gd name="T6" fmla="*/ 222 w 222"/>
                  <a:gd name="T7" fmla="*/ 0 h 325"/>
                  <a:gd name="T8" fmla="*/ 0 w 222"/>
                  <a:gd name="T9" fmla="*/ 0 h 325"/>
                  <a:gd name="T10" fmla="*/ 0 w 222"/>
                  <a:gd name="T11" fmla="*/ 78 h 325"/>
                  <a:gd name="T12" fmla="*/ 66 w 222"/>
                  <a:gd name="T13" fmla="*/ 78 h 325"/>
                  <a:gd name="T14" fmla="*/ 66 w 222"/>
                  <a:gd name="T15" fmla="*/ 325 h 325"/>
                  <a:gd name="T16" fmla="*/ 66 w 222"/>
                  <a:gd name="T17" fmla="*/ 325 h 325"/>
                  <a:gd name="T18" fmla="*/ 157 w 222"/>
                  <a:gd name="T19"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2" h="325">
                    <a:moveTo>
                      <a:pt x="157" y="325"/>
                    </a:moveTo>
                    <a:lnTo>
                      <a:pt x="157" y="78"/>
                    </a:lnTo>
                    <a:lnTo>
                      <a:pt x="222" y="78"/>
                    </a:lnTo>
                    <a:lnTo>
                      <a:pt x="222" y="0"/>
                    </a:lnTo>
                    <a:lnTo>
                      <a:pt x="0" y="0"/>
                    </a:lnTo>
                    <a:lnTo>
                      <a:pt x="0" y="78"/>
                    </a:lnTo>
                    <a:lnTo>
                      <a:pt x="66" y="78"/>
                    </a:lnTo>
                    <a:lnTo>
                      <a:pt x="66" y="325"/>
                    </a:lnTo>
                    <a:lnTo>
                      <a:pt x="66" y="325"/>
                    </a:lnTo>
                    <a:lnTo>
                      <a:pt x="157" y="3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84" name="T1">
                <a:extLst>
                  <a:ext uri="{FF2B5EF4-FFF2-40B4-BE49-F238E27FC236}">
                    <a16:creationId xmlns:a16="http://schemas.microsoft.com/office/drawing/2014/main" id="{2481FC27-CC48-4EEF-87E4-E7E357DF4E24}"/>
                  </a:ext>
                </a:extLst>
              </p:cNvPr>
              <p:cNvSpPr>
                <a:spLocks/>
              </p:cNvSpPr>
              <p:nvPr/>
            </p:nvSpPr>
            <p:spPr bwMode="auto">
              <a:xfrm>
                <a:off x="799033" y="168151"/>
                <a:ext cx="193675" cy="258763"/>
              </a:xfrm>
              <a:custGeom>
                <a:avLst/>
                <a:gdLst>
                  <a:gd name="T0" fmla="*/ 88 w 244"/>
                  <a:gd name="T1" fmla="*/ 78 h 325"/>
                  <a:gd name="T2" fmla="*/ 88 w 244"/>
                  <a:gd name="T3" fmla="*/ 325 h 325"/>
                  <a:gd name="T4" fmla="*/ 179 w 244"/>
                  <a:gd name="T5" fmla="*/ 325 h 325"/>
                  <a:gd name="T6" fmla="*/ 179 w 244"/>
                  <a:gd name="T7" fmla="*/ 78 h 325"/>
                  <a:gd name="T8" fmla="*/ 244 w 244"/>
                  <a:gd name="T9" fmla="*/ 78 h 325"/>
                  <a:gd name="T10" fmla="*/ 244 w 244"/>
                  <a:gd name="T11" fmla="*/ 0 h 325"/>
                  <a:gd name="T12" fmla="*/ 25 w 244"/>
                  <a:gd name="T13" fmla="*/ 0 h 325"/>
                  <a:gd name="T14" fmla="*/ 0 w 244"/>
                  <a:gd name="T15" fmla="*/ 78 h 325"/>
                  <a:gd name="T16" fmla="*/ 88 w 244"/>
                  <a:gd name="T17" fmla="*/ 78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4" h="325">
                    <a:moveTo>
                      <a:pt x="88" y="78"/>
                    </a:moveTo>
                    <a:lnTo>
                      <a:pt x="88" y="325"/>
                    </a:lnTo>
                    <a:lnTo>
                      <a:pt x="179" y="325"/>
                    </a:lnTo>
                    <a:lnTo>
                      <a:pt x="179" y="78"/>
                    </a:lnTo>
                    <a:lnTo>
                      <a:pt x="244" y="78"/>
                    </a:lnTo>
                    <a:lnTo>
                      <a:pt x="244" y="0"/>
                    </a:lnTo>
                    <a:lnTo>
                      <a:pt x="25" y="0"/>
                    </a:lnTo>
                    <a:lnTo>
                      <a:pt x="0" y="78"/>
                    </a:lnTo>
                    <a:lnTo>
                      <a:pt x="88" y="7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85" name="V">
                <a:extLst>
                  <a:ext uri="{FF2B5EF4-FFF2-40B4-BE49-F238E27FC236}">
                    <a16:creationId xmlns:a16="http://schemas.microsoft.com/office/drawing/2014/main" id="{6C1E5E35-7655-46C0-AA29-79FC5727F104}"/>
                  </a:ext>
                </a:extLst>
              </p:cNvPr>
              <p:cNvSpPr>
                <a:spLocks/>
              </p:cNvSpPr>
              <p:nvPr/>
            </p:nvSpPr>
            <p:spPr bwMode="auto">
              <a:xfrm>
                <a:off x="567258" y="168151"/>
                <a:ext cx="230188" cy="258763"/>
              </a:xfrm>
              <a:custGeom>
                <a:avLst/>
                <a:gdLst>
                  <a:gd name="T0" fmla="*/ 184 w 289"/>
                  <a:gd name="T1" fmla="*/ 325 h 325"/>
                  <a:gd name="T2" fmla="*/ 289 w 289"/>
                  <a:gd name="T3" fmla="*/ 0 h 325"/>
                  <a:gd name="T4" fmla="*/ 197 w 289"/>
                  <a:gd name="T5" fmla="*/ 0 h 325"/>
                  <a:gd name="T6" fmla="*/ 143 w 289"/>
                  <a:gd name="T7" fmla="*/ 167 h 325"/>
                  <a:gd name="T8" fmla="*/ 135 w 289"/>
                  <a:gd name="T9" fmla="*/ 191 h 325"/>
                  <a:gd name="T10" fmla="*/ 135 w 289"/>
                  <a:gd name="T11" fmla="*/ 191 h 325"/>
                  <a:gd name="T12" fmla="*/ 135 w 289"/>
                  <a:gd name="T13" fmla="*/ 191 h 325"/>
                  <a:gd name="T14" fmla="*/ 135 w 289"/>
                  <a:gd name="T15" fmla="*/ 191 h 325"/>
                  <a:gd name="T16" fmla="*/ 135 w 289"/>
                  <a:gd name="T17" fmla="*/ 191 h 325"/>
                  <a:gd name="T18" fmla="*/ 135 w 289"/>
                  <a:gd name="T19" fmla="*/ 191 h 325"/>
                  <a:gd name="T20" fmla="*/ 135 w 289"/>
                  <a:gd name="T21" fmla="*/ 191 h 325"/>
                  <a:gd name="T22" fmla="*/ 128 w 289"/>
                  <a:gd name="T23" fmla="*/ 167 h 325"/>
                  <a:gd name="T24" fmla="*/ 91 w 289"/>
                  <a:gd name="T25" fmla="*/ 60 h 325"/>
                  <a:gd name="T26" fmla="*/ 0 w 289"/>
                  <a:gd name="T27" fmla="*/ 60 h 325"/>
                  <a:gd name="T28" fmla="*/ 90 w 289"/>
                  <a:gd name="T29" fmla="*/ 325 h 325"/>
                  <a:gd name="T30" fmla="*/ 184 w 289"/>
                  <a:gd name="T31"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9" h="325">
                    <a:moveTo>
                      <a:pt x="184" y="325"/>
                    </a:moveTo>
                    <a:lnTo>
                      <a:pt x="289" y="0"/>
                    </a:lnTo>
                    <a:lnTo>
                      <a:pt x="197" y="0"/>
                    </a:lnTo>
                    <a:lnTo>
                      <a:pt x="143" y="167"/>
                    </a:lnTo>
                    <a:lnTo>
                      <a:pt x="135" y="191"/>
                    </a:lnTo>
                    <a:lnTo>
                      <a:pt x="135" y="191"/>
                    </a:lnTo>
                    <a:lnTo>
                      <a:pt x="135" y="191"/>
                    </a:lnTo>
                    <a:lnTo>
                      <a:pt x="135" y="191"/>
                    </a:lnTo>
                    <a:lnTo>
                      <a:pt x="135" y="191"/>
                    </a:lnTo>
                    <a:lnTo>
                      <a:pt x="135" y="191"/>
                    </a:lnTo>
                    <a:lnTo>
                      <a:pt x="135" y="191"/>
                    </a:lnTo>
                    <a:lnTo>
                      <a:pt x="128" y="167"/>
                    </a:lnTo>
                    <a:lnTo>
                      <a:pt x="91" y="60"/>
                    </a:lnTo>
                    <a:lnTo>
                      <a:pt x="0" y="60"/>
                    </a:lnTo>
                    <a:lnTo>
                      <a:pt x="90" y="325"/>
                    </a:lnTo>
                    <a:lnTo>
                      <a:pt x="184" y="3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nvGrpSpPr>
            <p:cNvPr id="57" name="_VTT_logo_102019_05_dark_grey_on_white" hidden="1">
              <a:extLst>
                <a:ext uri="{FF2B5EF4-FFF2-40B4-BE49-F238E27FC236}">
                  <a16:creationId xmlns:a16="http://schemas.microsoft.com/office/drawing/2014/main" id="{7C711005-AE92-4AB2-84F2-3C99A76A77DF}"/>
                </a:ext>
              </a:extLst>
            </p:cNvPr>
            <p:cNvGrpSpPr/>
            <p:nvPr/>
          </p:nvGrpSpPr>
          <p:grpSpPr>
            <a:xfrm>
              <a:off x="7909204" y="1770762"/>
              <a:ext cx="971550" cy="655638"/>
              <a:chOff x="379933" y="-15999"/>
              <a:chExt cx="971550" cy="655638"/>
            </a:xfrm>
          </p:grpSpPr>
          <p:sp>
            <p:nvSpPr>
              <p:cNvPr id="78" name="Box">
                <a:extLst>
                  <a:ext uri="{FF2B5EF4-FFF2-40B4-BE49-F238E27FC236}">
                    <a16:creationId xmlns:a16="http://schemas.microsoft.com/office/drawing/2014/main" id="{22F3351A-1C67-4BA2-B4F5-D5C3509F126E}"/>
                  </a:ext>
                </a:extLst>
              </p:cNvPr>
              <p:cNvSpPr>
                <a:spLocks noChangeArrowheads="1"/>
              </p:cNvSpPr>
              <p:nvPr/>
            </p:nvSpPr>
            <p:spPr bwMode="auto">
              <a:xfrm>
                <a:off x="379933" y="-15999"/>
                <a:ext cx="971550" cy="6556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79" name="T2">
                <a:extLst>
                  <a:ext uri="{FF2B5EF4-FFF2-40B4-BE49-F238E27FC236}">
                    <a16:creationId xmlns:a16="http://schemas.microsoft.com/office/drawing/2014/main" id="{D6E3CA07-3DCC-422D-92D1-52DC7B09F8F3}"/>
                  </a:ext>
                </a:extLst>
              </p:cNvPr>
              <p:cNvSpPr>
                <a:spLocks/>
              </p:cNvSpPr>
              <p:nvPr/>
            </p:nvSpPr>
            <p:spPr bwMode="auto">
              <a:xfrm>
                <a:off x="1011758" y="168151"/>
                <a:ext cx="176213" cy="258763"/>
              </a:xfrm>
              <a:custGeom>
                <a:avLst/>
                <a:gdLst>
                  <a:gd name="T0" fmla="*/ 157 w 222"/>
                  <a:gd name="T1" fmla="*/ 325 h 325"/>
                  <a:gd name="T2" fmla="*/ 157 w 222"/>
                  <a:gd name="T3" fmla="*/ 78 h 325"/>
                  <a:gd name="T4" fmla="*/ 222 w 222"/>
                  <a:gd name="T5" fmla="*/ 78 h 325"/>
                  <a:gd name="T6" fmla="*/ 222 w 222"/>
                  <a:gd name="T7" fmla="*/ 0 h 325"/>
                  <a:gd name="T8" fmla="*/ 0 w 222"/>
                  <a:gd name="T9" fmla="*/ 0 h 325"/>
                  <a:gd name="T10" fmla="*/ 0 w 222"/>
                  <a:gd name="T11" fmla="*/ 78 h 325"/>
                  <a:gd name="T12" fmla="*/ 66 w 222"/>
                  <a:gd name="T13" fmla="*/ 78 h 325"/>
                  <a:gd name="T14" fmla="*/ 66 w 222"/>
                  <a:gd name="T15" fmla="*/ 325 h 325"/>
                  <a:gd name="T16" fmla="*/ 66 w 222"/>
                  <a:gd name="T17" fmla="*/ 325 h 325"/>
                  <a:gd name="T18" fmla="*/ 157 w 222"/>
                  <a:gd name="T19"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2" h="325">
                    <a:moveTo>
                      <a:pt x="157" y="325"/>
                    </a:moveTo>
                    <a:lnTo>
                      <a:pt x="157" y="78"/>
                    </a:lnTo>
                    <a:lnTo>
                      <a:pt x="222" y="78"/>
                    </a:lnTo>
                    <a:lnTo>
                      <a:pt x="222" y="0"/>
                    </a:lnTo>
                    <a:lnTo>
                      <a:pt x="0" y="0"/>
                    </a:lnTo>
                    <a:lnTo>
                      <a:pt x="0" y="78"/>
                    </a:lnTo>
                    <a:lnTo>
                      <a:pt x="66" y="78"/>
                    </a:lnTo>
                    <a:lnTo>
                      <a:pt x="66" y="325"/>
                    </a:lnTo>
                    <a:lnTo>
                      <a:pt x="66" y="325"/>
                    </a:lnTo>
                    <a:lnTo>
                      <a:pt x="157" y="325"/>
                    </a:lnTo>
                    <a:close/>
                  </a:path>
                </a:pathLst>
              </a:custGeom>
              <a:solidFill>
                <a:srgbClr val="AFAFA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80" name="T1">
                <a:extLst>
                  <a:ext uri="{FF2B5EF4-FFF2-40B4-BE49-F238E27FC236}">
                    <a16:creationId xmlns:a16="http://schemas.microsoft.com/office/drawing/2014/main" id="{0BC3946C-B0E9-4334-9D99-D1C0C517B1D0}"/>
                  </a:ext>
                </a:extLst>
              </p:cNvPr>
              <p:cNvSpPr>
                <a:spLocks/>
              </p:cNvSpPr>
              <p:nvPr/>
            </p:nvSpPr>
            <p:spPr bwMode="auto">
              <a:xfrm>
                <a:off x="799033" y="168151"/>
                <a:ext cx="193675" cy="258763"/>
              </a:xfrm>
              <a:custGeom>
                <a:avLst/>
                <a:gdLst>
                  <a:gd name="T0" fmla="*/ 88 w 244"/>
                  <a:gd name="T1" fmla="*/ 78 h 325"/>
                  <a:gd name="T2" fmla="*/ 88 w 244"/>
                  <a:gd name="T3" fmla="*/ 325 h 325"/>
                  <a:gd name="T4" fmla="*/ 179 w 244"/>
                  <a:gd name="T5" fmla="*/ 325 h 325"/>
                  <a:gd name="T6" fmla="*/ 179 w 244"/>
                  <a:gd name="T7" fmla="*/ 78 h 325"/>
                  <a:gd name="T8" fmla="*/ 244 w 244"/>
                  <a:gd name="T9" fmla="*/ 78 h 325"/>
                  <a:gd name="T10" fmla="*/ 244 w 244"/>
                  <a:gd name="T11" fmla="*/ 0 h 325"/>
                  <a:gd name="T12" fmla="*/ 25 w 244"/>
                  <a:gd name="T13" fmla="*/ 0 h 325"/>
                  <a:gd name="T14" fmla="*/ 0 w 244"/>
                  <a:gd name="T15" fmla="*/ 78 h 325"/>
                  <a:gd name="T16" fmla="*/ 88 w 244"/>
                  <a:gd name="T17" fmla="*/ 78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4" h="325">
                    <a:moveTo>
                      <a:pt x="88" y="78"/>
                    </a:moveTo>
                    <a:lnTo>
                      <a:pt x="88" y="325"/>
                    </a:lnTo>
                    <a:lnTo>
                      <a:pt x="179" y="325"/>
                    </a:lnTo>
                    <a:lnTo>
                      <a:pt x="179" y="78"/>
                    </a:lnTo>
                    <a:lnTo>
                      <a:pt x="244" y="78"/>
                    </a:lnTo>
                    <a:lnTo>
                      <a:pt x="244" y="0"/>
                    </a:lnTo>
                    <a:lnTo>
                      <a:pt x="25" y="0"/>
                    </a:lnTo>
                    <a:lnTo>
                      <a:pt x="0" y="78"/>
                    </a:lnTo>
                    <a:lnTo>
                      <a:pt x="88" y="78"/>
                    </a:lnTo>
                    <a:close/>
                  </a:path>
                </a:pathLst>
              </a:custGeom>
              <a:solidFill>
                <a:srgbClr val="AFAFA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81" name="V">
                <a:extLst>
                  <a:ext uri="{FF2B5EF4-FFF2-40B4-BE49-F238E27FC236}">
                    <a16:creationId xmlns:a16="http://schemas.microsoft.com/office/drawing/2014/main" id="{B4BF5332-64E9-4F33-8E66-26505BDA3AD1}"/>
                  </a:ext>
                </a:extLst>
              </p:cNvPr>
              <p:cNvSpPr>
                <a:spLocks/>
              </p:cNvSpPr>
              <p:nvPr/>
            </p:nvSpPr>
            <p:spPr bwMode="auto">
              <a:xfrm>
                <a:off x="567258" y="168151"/>
                <a:ext cx="230188" cy="258763"/>
              </a:xfrm>
              <a:custGeom>
                <a:avLst/>
                <a:gdLst>
                  <a:gd name="T0" fmla="*/ 184 w 289"/>
                  <a:gd name="T1" fmla="*/ 325 h 325"/>
                  <a:gd name="T2" fmla="*/ 289 w 289"/>
                  <a:gd name="T3" fmla="*/ 0 h 325"/>
                  <a:gd name="T4" fmla="*/ 197 w 289"/>
                  <a:gd name="T5" fmla="*/ 0 h 325"/>
                  <a:gd name="T6" fmla="*/ 143 w 289"/>
                  <a:gd name="T7" fmla="*/ 167 h 325"/>
                  <a:gd name="T8" fmla="*/ 135 w 289"/>
                  <a:gd name="T9" fmla="*/ 191 h 325"/>
                  <a:gd name="T10" fmla="*/ 135 w 289"/>
                  <a:gd name="T11" fmla="*/ 191 h 325"/>
                  <a:gd name="T12" fmla="*/ 135 w 289"/>
                  <a:gd name="T13" fmla="*/ 191 h 325"/>
                  <a:gd name="T14" fmla="*/ 135 w 289"/>
                  <a:gd name="T15" fmla="*/ 191 h 325"/>
                  <a:gd name="T16" fmla="*/ 135 w 289"/>
                  <a:gd name="T17" fmla="*/ 191 h 325"/>
                  <a:gd name="T18" fmla="*/ 135 w 289"/>
                  <a:gd name="T19" fmla="*/ 191 h 325"/>
                  <a:gd name="T20" fmla="*/ 135 w 289"/>
                  <a:gd name="T21" fmla="*/ 191 h 325"/>
                  <a:gd name="T22" fmla="*/ 128 w 289"/>
                  <a:gd name="T23" fmla="*/ 167 h 325"/>
                  <a:gd name="T24" fmla="*/ 91 w 289"/>
                  <a:gd name="T25" fmla="*/ 60 h 325"/>
                  <a:gd name="T26" fmla="*/ 0 w 289"/>
                  <a:gd name="T27" fmla="*/ 60 h 325"/>
                  <a:gd name="T28" fmla="*/ 90 w 289"/>
                  <a:gd name="T29" fmla="*/ 325 h 325"/>
                  <a:gd name="T30" fmla="*/ 184 w 289"/>
                  <a:gd name="T31"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9" h="325">
                    <a:moveTo>
                      <a:pt x="184" y="325"/>
                    </a:moveTo>
                    <a:lnTo>
                      <a:pt x="289" y="0"/>
                    </a:lnTo>
                    <a:lnTo>
                      <a:pt x="197" y="0"/>
                    </a:lnTo>
                    <a:lnTo>
                      <a:pt x="143" y="167"/>
                    </a:lnTo>
                    <a:lnTo>
                      <a:pt x="135" y="191"/>
                    </a:lnTo>
                    <a:lnTo>
                      <a:pt x="135" y="191"/>
                    </a:lnTo>
                    <a:lnTo>
                      <a:pt x="135" y="191"/>
                    </a:lnTo>
                    <a:lnTo>
                      <a:pt x="135" y="191"/>
                    </a:lnTo>
                    <a:lnTo>
                      <a:pt x="135" y="191"/>
                    </a:lnTo>
                    <a:lnTo>
                      <a:pt x="135" y="191"/>
                    </a:lnTo>
                    <a:lnTo>
                      <a:pt x="135" y="191"/>
                    </a:lnTo>
                    <a:lnTo>
                      <a:pt x="128" y="167"/>
                    </a:lnTo>
                    <a:lnTo>
                      <a:pt x="91" y="60"/>
                    </a:lnTo>
                    <a:lnTo>
                      <a:pt x="0" y="60"/>
                    </a:lnTo>
                    <a:lnTo>
                      <a:pt x="90" y="325"/>
                    </a:lnTo>
                    <a:lnTo>
                      <a:pt x="184" y="325"/>
                    </a:lnTo>
                    <a:close/>
                  </a:path>
                </a:pathLst>
              </a:custGeom>
              <a:solidFill>
                <a:srgbClr val="AFAFA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nvGrpSpPr>
            <p:cNvPr id="58" name="_VTT_logo_102019_06_orange_blue_on_white" hidden="1">
              <a:extLst>
                <a:ext uri="{FF2B5EF4-FFF2-40B4-BE49-F238E27FC236}">
                  <a16:creationId xmlns:a16="http://schemas.microsoft.com/office/drawing/2014/main" id="{90405FFF-0D94-4176-B34F-894CBAC32E12}"/>
                </a:ext>
              </a:extLst>
            </p:cNvPr>
            <p:cNvGrpSpPr/>
            <p:nvPr/>
          </p:nvGrpSpPr>
          <p:grpSpPr>
            <a:xfrm>
              <a:off x="7909204" y="1770762"/>
              <a:ext cx="971550" cy="655638"/>
              <a:chOff x="379933" y="-15999"/>
              <a:chExt cx="971550" cy="655638"/>
            </a:xfrm>
          </p:grpSpPr>
          <p:sp>
            <p:nvSpPr>
              <p:cNvPr id="74" name="Box">
                <a:extLst>
                  <a:ext uri="{FF2B5EF4-FFF2-40B4-BE49-F238E27FC236}">
                    <a16:creationId xmlns:a16="http://schemas.microsoft.com/office/drawing/2014/main" id="{23720796-D0F6-4B94-A821-415AECD8CC46}"/>
                  </a:ext>
                </a:extLst>
              </p:cNvPr>
              <p:cNvSpPr>
                <a:spLocks noChangeArrowheads="1"/>
              </p:cNvSpPr>
              <p:nvPr/>
            </p:nvSpPr>
            <p:spPr bwMode="auto">
              <a:xfrm>
                <a:off x="379933" y="-15999"/>
                <a:ext cx="971550" cy="6556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75" name="T2">
                <a:extLst>
                  <a:ext uri="{FF2B5EF4-FFF2-40B4-BE49-F238E27FC236}">
                    <a16:creationId xmlns:a16="http://schemas.microsoft.com/office/drawing/2014/main" id="{8491893C-1E3C-4925-BE53-967E9E9696D3}"/>
                  </a:ext>
                </a:extLst>
              </p:cNvPr>
              <p:cNvSpPr>
                <a:spLocks/>
              </p:cNvSpPr>
              <p:nvPr/>
            </p:nvSpPr>
            <p:spPr bwMode="auto">
              <a:xfrm>
                <a:off x="1011758" y="168151"/>
                <a:ext cx="176213" cy="258763"/>
              </a:xfrm>
              <a:custGeom>
                <a:avLst/>
                <a:gdLst>
                  <a:gd name="T0" fmla="*/ 157 w 222"/>
                  <a:gd name="T1" fmla="*/ 325 h 325"/>
                  <a:gd name="T2" fmla="*/ 157 w 222"/>
                  <a:gd name="T3" fmla="*/ 78 h 325"/>
                  <a:gd name="T4" fmla="*/ 222 w 222"/>
                  <a:gd name="T5" fmla="*/ 78 h 325"/>
                  <a:gd name="T6" fmla="*/ 222 w 222"/>
                  <a:gd name="T7" fmla="*/ 0 h 325"/>
                  <a:gd name="T8" fmla="*/ 0 w 222"/>
                  <a:gd name="T9" fmla="*/ 0 h 325"/>
                  <a:gd name="T10" fmla="*/ 0 w 222"/>
                  <a:gd name="T11" fmla="*/ 78 h 325"/>
                  <a:gd name="T12" fmla="*/ 66 w 222"/>
                  <a:gd name="T13" fmla="*/ 78 h 325"/>
                  <a:gd name="T14" fmla="*/ 66 w 222"/>
                  <a:gd name="T15" fmla="*/ 325 h 325"/>
                  <a:gd name="T16" fmla="*/ 66 w 222"/>
                  <a:gd name="T17" fmla="*/ 325 h 325"/>
                  <a:gd name="T18" fmla="*/ 157 w 222"/>
                  <a:gd name="T19"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2" h="325">
                    <a:moveTo>
                      <a:pt x="157" y="325"/>
                    </a:moveTo>
                    <a:lnTo>
                      <a:pt x="157" y="78"/>
                    </a:lnTo>
                    <a:lnTo>
                      <a:pt x="222" y="78"/>
                    </a:lnTo>
                    <a:lnTo>
                      <a:pt x="222" y="0"/>
                    </a:lnTo>
                    <a:lnTo>
                      <a:pt x="0" y="0"/>
                    </a:lnTo>
                    <a:lnTo>
                      <a:pt x="0" y="78"/>
                    </a:lnTo>
                    <a:lnTo>
                      <a:pt x="66" y="78"/>
                    </a:lnTo>
                    <a:lnTo>
                      <a:pt x="66" y="325"/>
                    </a:lnTo>
                    <a:lnTo>
                      <a:pt x="66" y="325"/>
                    </a:lnTo>
                    <a:lnTo>
                      <a:pt x="157" y="325"/>
                    </a:lnTo>
                    <a:close/>
                  </a:path>
                </a:pathLst>
              </a:custGeom>
              <a:solidFill>
                <a:srgbClr val="0057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76" name="T1">
                <a:extLst>
                  <a:ext uri="{FF2B5EF4-FFF2-40B4-BE49-F238E27FC236}">
                    <a16:creationId xmlns:a16="http://schemas.microsoft.com/office/drawing/2014/main" id="{BD865664-36F4-45BE-9B37-0702990A7B5F}"/>
                  </a:ext>
                </a:extLst>
              </p:cNvPr>
              <p:cNvSpPr>
                <a:spLocks/>
              </p:cNvSpPr>
              <p:nvPr/>
            </p:nvSpPr>
            <p:spPr bwMode="auto">
              <a:xfrm>
                <a:off x="799033" y="168151"/>
                <a:ext cx="193675" cy="258763"/>
              </a:xfrm>
              <a:custGeom>
                <a:avLst/>
                <a:gdLst>
                  <a:gd name="T0" fmla="*/ 88 w 244"/>
                  <a:gd name="T1" fmla="*/ 78 h 325"/>
                  <a:gd name="T2" fmla="*/ 88 w 244"/>
                  <a:gd name="T3" fmla="*/ 325 h 325"/>
                  <a:gd name="T4" fmla="*/ 179 w 244"/>
                  <a:gd name="T5" fmla="*/ 325 h 325"/>
                  <a:gd name="T6" fmla="*/ 179 w 244"/>
                  <a:gd name="T7" fmla="*/ 78 h 325"/>
                  <a:gd name="T8" fmla="*/ 244 w 244"/>
                  <a:gd name="T9" fmla="*/ 78 h 325"/>
                  <a:gd name="T10" fmla="*/ 244 w 244"/>
                  <a:gd name="T11" fmla="*/ 0 h 325"/>
                  <a:gd name="T12" fmla="*/ 25 w 244"/>
                  <a:gd name="T13" fmla="*/ 0 h 325"/>
                  <a:gd name="T14" fmla="*/ 0 w 244"/>
                  <a:gd name="T15" fmla="*/ 78 h 325"/>
                  <a:gd name="T16" fmla="*/ 88 w 244"/>
                  <a:gd name="T17" fmla="*/ 78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4" h="325">
                    <a:moveTo>
                      <a:pt x="88" y="78"/>
                    </a:moveTo>
                    <a:lnTo>
                      <a:pt x="88" y="325"/>
                    </a:lnTo>
                    <a:lnTo>
                      <a:pt x="179" y="325"/>
                    </a:lnTo>
                    <a:lnTo>
                      <a:pt x="179" y="78"/>
                    </a:lnTo>
                    <a:lnTo>
                      <a:pt x="244" y="78"/>
                    </a:lnTo>
                    <a:lnTo>
                      <a:pt x="244" y="0"/>
                    </a:lnTo>
                    <a:lnTo>
                      <a:pt x="25" y="0"/>
                    </a:lnTo>
                    <a:lnTo>
                      <a:pt x="0" y="78"/>
                    </a:lnTo>
                    <a:lnTo>
                      <a:pt x="88" y="78"/>
                    </a:lnTo>
                    <a:close/>
                  </a:path>
                </a:pathLst>
              </a:custGeom>
              <a:solidFill>
                <a:srgbClr val="0057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77" name="V">
                <a:extLst>
                  <a:ext uri="{FF2B5EF4-FFF2-40B4-BE49-F238E27FC236}">
                    <a16:creationId xmlns:a16="http://schemas.microsoft.com/office/drawing/2014/main" id="{91A65E16-F8E7-4188-B268-C44F6499082D}"/>
                  </a:ext>
                </a:extLst>
              </p:cNvPr>
              <p:cNvSpPr>
                <a:spLocks/>
              </p:cNvSpPr>
              <p:nvPr/>
            </p:nvSpPr>
            <p:spPr bwMode="auto">
              <a:xfrm>
                <a:off x="567258" y="168151"/>
                <a:ext cx="230188" cy="258763"/>
              </a:xfrm>
              <a:custGeom>
                <a:avLst/>
                <a:gdLst>
                  <a:gd name="T0" fmla="*/ 184 w 289"/>
                  <a:gd name="T1" fmla="*/ 325 h 325"/>
                  <a:gd name="T2" fmla="*/ 289 w 289"/>
                  <a:gd name="T3" fmla="*/ 0 h 325"/>
                  <a:gd name="T4" fmla="*/ 197 w 289"/>
                  <a:gd name="T5" fmla="*/ 0 h 325"/>
                  <a:gd name="T6" fmla="*/ 143 w 289"/>
                  <a:gd name="T7" fmla="*/ 167 h 325"/>
                  <a:gd name="T8" fmla="*/ 135 w 289"/>
                  <a:gd name="T9" fmla="*/ 191 h 325"/>
                  <a:gd name="T10" fmla="*/ 135 w 289"/>
                  <a:gd name="T11" fmla="*/ 191 h 325"/>
                  <a:gd name="T12" fmla="*/ 135 w 289"/>
                  <a:gd name="T13" fmla="*/ 191 h 325"/>
                  <a:gd name="T14" fmla="*/ 135 w 289"/>
                  <a:gd name="T15" fmla="*/ 191 h 325"/>
                  <a:gd name="T16" fmla="*/ 135 w 289"/>
                  <a:gd name="T17" fmla="*/ 191 h 325"/>
                  <a:gd name="T18" fmla="*/ 135 w 289"/>
                  <a:gd name="T19" fmla="*/ 191 h 325"/>
                  <a:gd name="T20" fmla="*/ 135 w 289"/>
                  <a:gd name="T21" fmla="*/ 191 h 325"/>
                  <a:gd name="T22" fmla="*/ 128 w 289"/>
                  <a:gd name="T23" fmla="*/ 167 h 325"/>
                  <a:gd name="T24" fmla="*/ 91 w 289"/>
                  <a:gd name="T25" fmla="*/ 60 h 325"/>
                  <a:gd name="T26" fmla="*/ 0 w 289"/>
                  <a:gd name="T27" fmla="*/ 60 h 325"/>
                  <a:gd name="T28" fmla="*/ 90 w 289"/>
                  <a:gd name="T29" fmla="*/ 325 h 325"/>
                  <a:gd name="T30" fmla="*/ 184 w 289"/>
                  <a:gd name="T31"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9" h="325">
                    <a:moveTo>
                      <a:pt x="184" y="325"/>
                    </a:moveTo>
                    <a:lnTo>
                      <a:pt x="289" y="0"/>
                    </a:lnTo>
                    <a:lnTo>
                      <a:pt x="197" y="0"/>
                    </a:lnTo>
                    <a:lnTo>
                      <a:pt x="143" y="167"/>
                    </a:lnTo>
                    <a:lnTo>
                      <a:pt x="135" y="191"/>
                    </a:lnTo>
                    <a:lnTo>
                      <a:pt x="135" y="191"/>
                    </a:lnTo>
                    <a:lnTo>
                      <a:pt x="135" y="191"/>
                    </a:lnTo>
                    <a:lnTo>
                      <a:pt x="135" y="191"/>
                    </a:lnTo>
                    <a:lnTo>
                      <a:pt x="135" y="191"/>
                    </a:lnTo>
                    <a:lnTo>
                      <a:pt x="135" y="191"/>
                    </a:lnTo>
                    <a:lnTo>
                      <a:pt x="135" y="191"/>
                    </a:lnTo>
                    <a:lnTo>
                      <a:pt x="128" y="167"/>
                    </a:lnTo>
                    <a:lnTo>
                      <a:pt x="91" y="60"/>
                    </a:lnTo>
                    <a:lnTo>
                      <a:pt x="0" y="60"/>
                    </a:lnTo>
                    <a:lnTo>
                      <a:pt x="90" y="325"/>
                    </a:lnTo>
                    <a:lnTo>
                      <a:pt x="184" y="325"/>
                    </a:lnTo>
                    <a:close/>
                  </a:path>
                </a:pathLst>
              </a:custGeom>
              <a:solidFill>
                <a:srgbClr val="F06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nvGrpSpPr>
            <p:cNvPr id="59" name="_VTT_logo_102019_07_blue_on_white">
              <a:extLst>
                <a:ext uri="{FF2B5EF4-FFF2-40B4-BE49-F238E27FC236}">
                  <a16:creationId xmlns:a16="http://schemas.microsoft.com/office/drawing/2014/main" id="{891043BC-A95A-4D0C-A3A1-7AC244600984}"/>
                </a:ext>
              </a:extLst>
            </p:cNvPr>
            <p:cNvGrpSpPr/>
            <p:nvPr/>
          </p:nvGrpSpPr>
          <p:grpSpPr>
            <a:xfrm>
              <a:off x="7909204" y="1770762"/>
              <a:ext cx="971550" cy="655638"/>
              <a:chOff x="379933" y="-15999"/>
              <a:chExt cx="971550" cy="655638"/>
            </a:xfrm>
          </p:grpSpPr>
          <p:sp>
            <p:nvSpPr>
              <p:cNvPr id="70" name="Box">
                <a:extLst>
                  <a:ext uri="{FF2B5EF4-FFF2-40B4-BE49-F238E27FC236}">
                    <a16:creationId xmlns:a16="http://schemas.microsoft.com/office/drawing/2014/main" id="{C6D99E33-AB89-4EF6-A823-B7DCAA6E9EC2}"/>
                  </a:ext>
                </a:extLst>
              </p:cNvPr>
              <p:cNvSpPr>
                <a:spLocks noChangeArrowheads="1"/>
              </p:cNvSpPr>
              <p:nvPr/>
            </p:nvSpPr>
            <p:spPr bwMode="auto">
              <a:xfrm>
                <a:off x="379933" y="-15999"/>
                <a:ext cx="971550" cy="6556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71" name="T2">
                <a:extLst>
                  <a:ext uri="{FF2B5EF4-FFF2-40B4-BE49-F238E27FC236}">
                    <a16:creationId xmlns:a16="http://schemas.microsoft.com/office/drawing/2014/main" id="{B51D0D7E-2B6C-4C24-AF56-1ACAF6FC503D}"/>
                  </a:ext>
                </a:extLst>
              </p:cNvPr>
              <p:cNvSpPr>
                <a:spLocks/>
              </p:cNvSpPr>
              <p:nvPr/>
            </p:nvSpPr>
            <p:spPr bwMode="auto">
              <a:xfrm>
                <a:off x="1011758" y="168151"/>
                <a:ext cx="176213" cy="258763"/>
              </a:xfrm>
              <a:custGeom>
                <a:avLst/>
                <a:gdLst>
                  <a:gd name="T0" fmla="*/ 157 w 222"/>
                  <a:gd name="T1" fmla="*/ 325 h 325"/>
                  <a:gd name="T2" fmla="*/ 157 w 222"/>
                  <a:gd name="T3" fmla="*/ 78 h 325"/>
                  <a:gd name="T4" fmla="*/ 222 w 222"/>
                  <a:gd name="T5" fmla="*/ 78 h 325"/>
                  <a:gd name="T6" fmla="*/ 222 w 222"/>
                  <a:gd name="T7" fmla="*/ 0 h 325"/>
                  <a:gd name="T8" fmla="*/ 0 w 222"/>
                  <a:gd name="T9" fmla="*/ 0 h 325"/>
                  <a:gd name="T10" fmla="*/ 0 w 222"/>
                  <a:gd name="T11" fmla="*/ 78 h 325"/>
                  <a:gd name="T12" fmla="*/ 66 w 222"/>
                  <a:gd name="T13" fmla="*/ 78 h 325"/>
                  <a:gd name="T14" fmla="*/ 66 w 222"/>
                  <a:gd name="T15" fmla="*/ 325 h 325"/>
                  <a:gd name="T16" fmla="*/ 66 w 222"/>
                  <a:gd name="T17" fmla="*/ 325 h 325"/>
                  <a:gd name="T18" fmla="*/ 157 w 222"/>
                  <a:gd name="T19"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2" h="325">
                    <a:moveTo>
                      <a:pt x="157" y="325"/>
                    </a:moveTo>
                    <a:lnTo>
                      <a:pt x="157" y="78"/>
                    </a:lnTo>
                    <a:lnTo>
                      <a:pt x="222" y="78"/>
                    </a:lnTo>
                    <a:lnTo>
                      <a:pt x="222" y="0"/>
                    </a:lnTo>
                    <a:lnTo>
                      <a:pt x="0" y="0"/>
                    </a:lnTo>
                    <a:lnTo>
                      <a:pt x="0" y="78"/>
                    </a:lnTo>
                    <a:lnTo>
                      <a:pt x="66" y="78"/>
                    </a:lnTo>
                    <a:lnTo>
                      <a:pt x="66" y="325"/>
                    </a:lnTo>
                    <a:lnTo>
                      <a:pt x="66" y="325"/>
                    </a:lnTo>
                    <a:lnTo>
                      <a:pt x="157" y="325"/>
                    </a:lnTo>
                    <a:close/>
                  </a:path>
                </a:pathLst>
              </a:custGeom>
              <a:solidFill>
                <a:srgbClr val="0057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72" name="T1">
                <a:extLst>
                  <a:ext uri="{FF2B5EF4-FFF2-40B4-BE49-F238E27FC236}">
                    <a16:creationId xmlns:a16="http://schemas.microsoft.com/office/drawing/2014/main" id="{C6BFB315-A7C8-4B00-AD29-B02FEA70E706}"/>
                  </a:ext>
                </a:extLst>
              </p:cNvPr>
              <p:cNvSpPr>
                <a:spLocks/>
              </p:cNvSpPr>
              <p:nvPr/>
            </p:nvSpPr>
            <p:spPr bwMode="auto">
              <a:xfrm>
                <a:off x="799033" y="168151"/>
                <a:ext cx="193675" cy="258763"/>
              </a:xfrm>
              <a:custGeom>
                <a:avLst/>
                <a:gdLst>
                  <a:gd name="T0" fmla="*/ 88 w 244"/>
                  <a:gd name="T1" fmla="*/ 78 h 325"/>
                  <a:gd name="T2" fmla="*/ 88 w 244"/>
                  <a:gd name="T3" fmla="*/ 325 h 325"/>
                  <a:gd name="T4" fmla="*/ 179 w 244"/>
                  <a:gd name="T5" fmla="*/ 325 h 325"/>
                  <a:gd name="T6" fmla="*/ 179 w 244"/>
                  <a:gd name="T7" fmla="*/ 78 h 325"/>
                  <a:gd name="T8" fmla="*/ 244 w 244"/>
                  <a:gd name="T9" fmla="*/ 78 h 325"/>
                  <a:gd name="T10" fmla="*/ 244 w 244"/>
                  <a:gd name="T11" fmla="*/ 0 h 325"/>
                  <a:gd name="T12" fmla="*/ 25 w 244"/>
                  <a:gd name="T13" fmla="*/ 0 h 325"/>
                  <a:gd name="T14" fmla="*/ 0 w 244"/>
                  <a:gd name="T15" fmla="*/ 78 h 325"/>
                  <a:gd name="T16" fmla="*/ 88 w 244"/>
                  <a:gd name="T17" fmla="*/ 78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4" h="325">
                    <a:moveTo>
                      <a:pt x="88" y="78"/>
                    </a:moveTo>
                    <a:lnTo>
                      <a:pt x="88" y="325"/>
                    </a:lnTo>
                    <a:lnTo>
                      <a:pt x="179" y="325"/>
                    </a:lnTo>
                    <a:lnTo>
                      <a:pt x="179" y="78"/>
                    </a:lnTo>
                    <a:lnTo>
                      <a:pt x="244" y="78"/>
                    </a:lnTo>
                    <a:lnTo>
                      <a:pt x="244" y="0"/>
                    </a:lnTo>
                    <a:lnTo>
                      <a:pt x="25" y="0"/>
                    </a:lnTo>
                    <a:lnTo>
                      <a:pt x="0" y="78"/>
                    </a:lnTo>
                    <a:lnTo>
                      <a:pt x="88" y="78"/>
                    </a:lnTo>
                    <a:close/>
                  </a:path>
                </a:pathLst>
              </a:custGeom>
              <a:solidFill>
                <a:srgbClr val="0057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73" name="V">
                <a:extLst>
                  <a:ext uri="{FF2B5EF4-FFF2-40B4-BE49-F238E27FC236}">
                    <a16:creationId xmlns:a16="http://schemas.microsoft.com/office/drawing/2014/main" id="{A892A891-EAC0-4375-A6A4-DD8C3B3C0DE5}"/>
                  </a:ext>
                </a:extLst>
              </p:cNvPr>
              <p:cNvSpPr>
                <a:spLocks/>
              </p:cNvSpPr>
              <p:nvPr/>
            </p:nvSpPr>
            <p:spPr bwMode="auto">
              <a:xfrm>
                <a:off x="567258" y="168151"/>
                <a:ext cx="230188" cy="258763"/>
              </a:xfrm>
              <a:custGeom>
                <a:avLst/>
                <a:gdLst>
                  <a:gd name="T0" fmla="*/ 184 w 289"/>
                  <a:gd name="T1" fmla="*/ 325 h 325"/>
                  <a:gd name="T2" fmla="*/ 289 w 289"/>
                  <a:gd name="T3" fmla="*/ 0 h 325"/>
                  <a:gd name="T4" fmla="*/ 197 w 289"/>
                  <a:gd name="T5" fmla="*/ 0 h 325"/>
                  <a:gd name="T6" fmla="*/ 143 w 289"/>
                  <a:gd name="T7" fmla="*/ 167 h 325"/>
                  <a:gd name="T8" fmla="*/ 135 w 289"/>
                  <a:gd name="T9" fmla="*/ 191 h 325"/>
                  <a:gd name="T10" fmla="*/ 135 w 289"/>
                  <a:gd name="T11" fmla="*/ 191 h 325"/>
                  <a:gd name="T12" fmla="*/ 135 w 289"/>
                  <a:gd name="T13" fmla="*/ 191 h 325"/>
                  <a:gd name="T14" fmla="*/ 135 w 289"/>
                  <a:gd name="T15" fmla="*/ 191 h 325"/>
                  <a:gd name="T16" fmla="*/ 135 w 289"/>
                  <a:gd name="T17" fmla="*/ 191 h 325"/>
                  <a:gd name="T18" fmla="*/ 135 w 289"/>
                  <a:gd name="T19" fmla="*/ 191 h 325"/>
                  <a:gd name="T20" fmla="*/ 135 w 289"/>
                  <a:gd name="T21" fmla="*/ 191 h 325"/>
                  <a:gd name="T22" fmla="*/ 128 w 289"/>
                  <a:gd name="T23" fmla="*/ 167 h 325"/>
                  <a:gd name="T24" fmla="*/ 91 w 289"/>
                  <a:gd name="T25" fmla="*/ 60 h 325"/>
                  <a:gd name="T26" fmla="*/ 0 w 289"/>
                  <a:gd name="T27" fmla="*/ 60 h 325"/>
                  <a:gd name="T28" fmla="*/ 90 w 289"/>
                  <a:gd name="T29" fmla="*/ 325 h 325"/>
                  <a:gd name="T30" fmla="*/ 184 w 289"/>
                  <a:gd name="T31"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9" h="325">
                    <a:moveTo>
                      <a:pt x="184" y="325"/>
                    </a:moveTo>
                    <a:lnTo>
                      <a:pt x="289" y="0"/>
                    </a:lnTo>
                    <a:lnTo>
                      <a:pt x="197" y="0"/>
                    </a:lnTo>
                    <a:lnTo>
                      <a:pt x="143" y="167"/>
                    </a:lnTo>
                    <a:lnTo>
                      <a:pt x="135" y="191"/>
                    </a:lnTo>
                    <a:lnTo>
                      <a:pt x="135" y="191"/>
                    </a:lnTo>
                    <a:lnTo>
                      <a:pt x="135" y="191"/>
                    </a:lnTo>
                    <a:lnTo>
                      <a:pt x="135" y="191"/>
                    </a:lnTo>
                    <a:lnTo>
                      <a:pt x="135" y="191"/>
                    </a:lnTo>
                    <a:lnTo>
                      <a:pt x="135" y="191"/>
                    </a:lnTo>
                    <a:lnTo>
                      <a:pt x="135" y="191"/>
                    </a:lnTo>
                    <a:lnTo>
                      <a:pt x="128" y="167"/>
                    </a:lnTo>
                    <a:lnTo>
                      <a:pt x="91" y="60"/>
                    </a:lnTo>
                    <a:lnTo>
                      <a:pt x="0" y="60"/>
                    </a:lnTo>
                    <a:lnTo>
                      <a:pt x="90" y="325"/>
                    </a:lnTo>
                    <a:lnTo>
                      <a:pt x="184" y="325"/>
                    </a:lnTo>
                    <a:close/>
                  </a:path>
                </a:pathLst>
              </a:custGeom>
              <a:solidFill>
                <a:srgbClr val="0057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nvGrpSpPr>
            <p:cNvPr id="60" name="_VTT_logo_102019_08_black_on_white" hidden="1">
              <a:extLst>
                <a:ext uri="{FF2B5EF4-FFF2-40B4-BE49-F238E27FC236}">
                  <a16:creationId xmlns:a16="http://schemas.microsoft.com/office/drawing/2014/main" id="{FD6CE85B-DB06-4A6A-86C5-054CEA6F5FCD}"/>
                </a:ext>
              </a:extLst>
            </p:cNvPr>
            <p:cNvGrpSpPr/>
            <p:nvPr/>
          </p:nvGrpSpPr>
          <p:grpSpPr>
            <a:xfrm>
              <a:off x="7909204" y="1770762"/>
              <a:ext cx="971550" cy="655638"/>
              <a:chOff x="379933" y="-15999"/>
              <a:chExt cx="971550" cy="655638"/>
            </a:xfrm>
          </p:grpSpPr>
          <p:sp>
            <p:nvSpPr>
              <p:cNvPr id="66" name="Box">
                <a:extLst>
                  <a:ext uri="{FF2B5EF4-FFF2-40B4-BE49-F238E27FC236}">
                    <a16:creationId xmlns:a16="http://schemas.microsoft.com/office/drawing/2014/main" id="{25B6FDB9-4E93-430B-AD1E-CD4E1EBF6235}"/>
                  </a:ext>
                </a:extLst>
              </p:cNvPr>
              <p:cNvSpPr>
                <a:spLocks noChangeArrowheads="1"/>
              </p:cNvSpPr>
              <p:nvPr/>
            </p:nvSpPr>
            <p:spPr bwMode="auto">
              <a:xfrm>
                <a:off x="379933" y="-15999"/>
                <a:ext cx="971550" cy="6556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67" name="T2">
                <a:extLst>
                  <a:ext uri="{FF2B5EF4-FFF2-40B4-BE49-F238E27FC236}">
                    <a16:creationId xmlns:a16="http://schemas.microsoft.com/office/drawing/2014/main" id="{0F4F4355-0A2C-4D41-A665-20D1BB00BC00}"/>
                  </a:ext>
                </a:extLst>
              </p:cNvPr>
              <p:cNvSpPr>
                <a:spLocks/>
              </p:cNvSpPr>
              <p:nvPr/>
            </p:nvSpPr>
            <p:spPr bwMode="auto">
              <a:xfrm>
                <a:off x="1011758" y="168151"/>
                <a:ext cx="176213" cy="258763"/>
              </a:xfrm>
              <a:custGeom>
                <a:avLst/>
                <a:gdLst>
                  <a:gd name="T0" fmla="*/ 157 w 222"/>
                  <a:gd name="T1" fmla="*/ 325 h 325"/>
                  <a:gd name="T2" fmla="*/ 157 w 222"/>
                  <a:gd name="T3" fmla="*/ 78 h 325"/>
                  <a:gd name="T4" fmla="*/ 222 w 222"/>
                  <a:gd name="T5" fmla="*/ 78 h 325"/>
                  <a:gd name="T6" fmla="*/ 222 w 222"/>
                  <a:gd name="T7" fmla="*/ 0 h 325"/>
                  <a:gd name="T8" fmla="*/ 0 w 222"/>
                  <a:gd name="T9" fmla="*/ 0 h 325"/>
                  <a:gd name="T10" fmla="*/ 0 w 222"/>
                  <a:gd name="T11" fmla="*/ 78 h 325"/>
                  <a:gd name="T12" fmla="*/ 66 w 222"/>
                  <a:gd name="T13" fmla="*/ 78 h 325"/>
                  <a:gd name="T14" fmla="*/ 66 w 222"/>
                  <a:gd name="T15" fmla="*/ 325 h 325"/>
                  <a:gd name="T16" fmla="*/ 66 w 222"/>
                  <a:gd name="T17" fmla="*/ 325 h 325"/>
                  <a:gd name="T18" fmla="*/ 157 w 222"/>
                  <a:gd name="T19"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2" h="325">
                    <a:moveTo>
                      <a:pt x="157" y="325"/>
                    </a:moveTo>
                    <a:lnTo>
                      <a:pt x="157" y="78"/>
                    </a:lnTo>
                    <a:lnTo>
                      <a:pt x="222" y="78"/>
                    </a:lnTo>
                    <a:lnTo>
                      <a:pt x="222" y="0"/>
                    </a:lnTo>
                    <a:lnTo>
                      <a:pt x="0" y="0"/>
                    </a:lnTo>
                    <a:lnTo>
                      <a:pt x="0" y="78"/>
                    </a:lnTo>
                    <a:lnTo>
                      <a:pt x="66" y="78"/>
                    </a:lnTo>
                    <a:lnTo>
                      <a:pt x="66" y="325"/>
                    </a:lnTo>
                    <a:lnTo>
                      <a:pt x="66" y="325"/>
                    </a:lnTo>
                    <a:lnTo>
                      <a:pt x="157" y="3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68" name="T1">
                <a:extLst>
                  <a:ext uri="{FF2B5EF4-FFF2-40B4-BE49-F238E27FC236}">
                    <a16:creationId xmlns:a16="http://schemas.microsoft.com/office/drawing/2014/main" id="{F6F29746-D632-44EA-8C67-D9C5690F8D91}"/>
                  </a:ext>
                </a:extLst>
              </p:cNvPr>
              <p:cNvSpPr>
                <a:spLocks/>
              </p:cNvSpPr>
              <p:nvPr/>
            </p:nvSpPr>
            <p:spPr bwMode="auto">
              <a:xfrm>
                <a:off x="799033" y="168151"/>
                <a:ext cx="193675" cy="258763"/>
              </a:xfrm>
              <a:custGeom>
                <a:avLst/>
                <a:gdLst>
                  <a:gd name="T0" fmla="*/ 88 w 244"/>
                  <a:gd name="T1" fmla="*/ 78 h 325"/>
                  <a:gd name="T2" fmla="*/ 88 w 244"/>
                  <a:gd name="T3" fmla="*/ 325 h 325"/>
                  <a:gd name="T4" fmla="*/ 179 w 244"/>
                  <a:gd name="T5" fmla="*/ 325 h 325"/>
                  <a:gd name="T6" fmla="*/ 179 w 244"/>
                  <a:gd name="T7" fmla="*/ 78 h 325"/>
                  <a:gd name="T8" fmla="*/ 244 w 244"/>
                  <a:gd name="T9" fmla="*/ 78 h 325"/>
                  <a:gd name="T10" fmla="*/ 244 w 244"/>
                  <a:gd name="T11" fmla="*/ 0 h 325"/>
                  <a:gd name="T12" fmla="*/ 25 w 244"/>
                  <a:gd name="T13" fmla="*/ 0 h 325"/>
                  <a:gd name="T14" fmla="*/ 0 w 244"/>
                  <a:gd name="T15" fmla="*/ 78 h 325"/>
                  <a:gd name="T16" fmla="*/ 88 w 244"/>
                  <a:gd name="T17" fmla="*/ 78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4" h="325">
                    <a:moveTo>
                      <a:pt x="88" y="78"/>
                    </a:moveTo>
                    <a:lnTo>
                      <a:pt x="88" y="325"/>
                    </a:lnTo>
                    <a:lnTo>
                      <a:pt x="179" y="325"/>
                    </a:lnTo>
                    <a:lnTo>
                      <a:pt x="179" y="78"/>
                    </a:lnTo>
                    <a:lnTo>
                      <a:pt x="244" y="78"/>
                    </a:lnTo>
                    <a:lnTo>
                      <a:pt x="244" y="0"/>
                    </a:lnTo>
                    <a:lnTo>
                      <a:pt x="25" y="0"/>
                    </a:lnTo>
                    <a:lnTo>
                      <a:pt x="0" y="78"/>
                    </a:lnTo>
                    <a:lnTo>
                      <a:pt x="88" y="7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69" name="V">
                <a:extLst>
                  <a:ext uri="{FF2B5EF4-FFF2-40B4-BE49-F238E27FC236}">
                    <a16:creationId xmlns:a16="http://schemas.microsoft.com/office/drawing/2014/main" id="{D980D514-AFB3-4784-B649-2EAD7334A85A}"/>
                  </a:ext>
                </a:extLst>
              </p:cNvPr>
              <p:cNvSpPr>
                <a:spLocks/>
              </p:cNvSpPr>
              <p:nvPr/>
            </p:nvSpPr>
            <p:spPr bwMode="auto">
              <a:xfrm>
                <a:off x="567258" y="168151"/>
                <a:ext cx="230188" cy="258763"/>
              </a:xfrm>
              <a:custGeom>
                <a:avLst/>
                <a:gdLst>
                  <a:gd name="T0" fmla="*/ 184 w 289"/>
                  <a:gd name="T1" fmla="*/ 325 h 325"/>
                  <a:gd name="T2" fmla="*/ 289 w 289"/>
                  <a:gd name="T3" fmla="*/ 0 h 325"/>
                  <a:gd name="T4" fmla="*/ 197 w 289"/>
                  <a:gd name="T5" fmla="*/ 0 h 325"/>
                  <a:gd name="T6" fmla="*/ 143 w 289"/>
                  <a:gd name="T7" fmla="*/ 167 h 325"/>
                  <a:gd name="T8" fmla="*/ 135 w 289"/>
                  <a:gd name="T9" fmla="*/ 191 h 325"/>
                  <a:gd name="T10" fmla="*/ 135 w 289"/>
                  <a:gd name="T11" fmla="*/ 191 h 325"/>
                  <a:gd name="T12" fmla="*/ 135 w 289"/>
                  <a:gd name="T13" fmla="*/ 191 h 325"/>
                  <a:gd name="T14" fmla="*/ 135 w 289"/>
                  <a:gd name="T15" fmla="*/ 191 h 325"/>
                  <a:gd name="T16" fmla="*/ 135 w 289"/>
                  <a:gd name="T17" fmla="*/ 191 h 325"/>
                  <a:gd name="T18" fmla="*/ 135 w 289"/>
                  <a:gd name="T19" fmla="*/ 191 h 325"/>
                  <a:gd name="T20" fmla="*/ 135 w 289"/>
                  <a:gd name="T21" fmla="*/ 191 h 325"/>
                  <a:gd name="T22" fmla="*/ 128 w 289"/>
                  <a:gd name="T23" fmla="*/ 167 h 325"/>
                  <a:gd name="T24" fmla="*/ 91 w 289"/>
                  <a:gd name="T25" fmla="*/ 60 h 325"/>
                  <a:gd name="T26" fmla="*/ 0 w 289"/>
                  <a:gd name="T27" fmla="*/ 60 h 325"/>
                  <a:gd name="T28" fmla="*/ 90 w 289"/>
                  <a:gd name="T29" fmla="*/ 325 h 325"/>
                  <a:gd name="T30" fmla="*/ 184 w 289"/>
                  <a:gd name="T31"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9" h="325">
                    <a:moveTo>
                      <a:pt x="184" y="325"/>
                    </a:moveTo>
                    <a:lnTo>
                      <a:pt x="289" y="0"/>
                    </a:lnTo>
                    <a:lnTo>
                      <a:pt x="197" y="0"/>
                    </a:lnTo>
                    <a:lnTo>
                      <a:pt x="143" y="167"/>
                    </a:lnTo>
                    <a:lnTo>
                      <a:pt x="135" y="191"/>
                    </a:lnTo>
                    <a:lnTo>
                      <a:pt x="135" y="191"/>
                    </a:lnTo>
                    <a:lnTo>
                      <a:pt x="135" y="191"/>
                    </a:lnTo>
                    <a:lnTo>
                      <a:pt x="135" y="191"/>
                    </a:lnTo>
                    <a:lnTo>
                      <a:pt x="135" y="191"/>
                    </a:lnTo>
                    <a:lnTo>
                      <a:pt x="135" y="191"/>
                    </a:lnTo>
                    <a:lnTo>
                      <a:pt x="135" y="191"/>
                    </a:lnTo>
                    <a:lnTo>
                      <a:pt x="128" y="167"/>
                    </a:lnTo>
                    <a:lnTo>
                      <a:pt x="91" y="60"/>
                    </a:lnTo>
                    <a:lnTo>
                      <a:pt x="0" y="60"/>
                    </a:lnTo>
                    <a:lnTo>
                      <a:pt x="90" y="325"/>
                    </a:lnTo>
                    <a:lnTo>
                      <a:pt x="184" y="3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nvGrpSpPr>
            <p:cNvPr id="61" name="_VTT_logo_102019_09_orange_on_white" hidden="1">
              <a:extLst>
                <a:ext uri="{FF2B5EF4-FFF2-40B4-BE49-F238E27FC236}">
                  <a16:creationId xmlns:a16="http://schemas.microsoft.com/office/drawing/2014/main" id="{D409C02C-62F8-406F-B089-17CF3C0FBB75}"/>
                </a:ext>
              </a:extLst>
            </p:cNvPr>
            <p:cNvGrpSpPr/>
            <p:nvPr/>
          </p:nvGrpSpPr>
          <p:grpSpPr>
            <a:xfrm>
              <a:off x="7909204" y="1770762"/>
              <a:ext cx="971550" cy="655638"/>
              <a:chOff x="379933" y="-15999"/>
              <a:chExt cx="971550" cy="655638"/>
            </a:xfrm>
          </p:grpSpPr>
          <p:sp>
            <p:nvSpPr>
              <p:cNvPr id="62" name="Box">
                <a:extLst>
                  <a:ext uri="{FF2B5EF4-FFF2-40B4-BE49-F238E27FC236}">
                    <a16:creationId xmlns:a16="http://schemas.microsoft.com/office/drawing/2014/main" id="{2D099462-EE89-4CB9-AAAC-948A9E8D4E70}"/>
                  </a:ext>
                </a:extLst>
              </p:cNvPr>
              <p:cNvSpPr>
                <a:spLocks noChangeArrowheads="1"/>
              </p:cNvSpPr>
              <p:nvPr/>
            </p:nvSpPr>
            <p:spPr bwMode="auto">
              <a:xfrm>
                <a:off x="379933" y="-15999"/>
                <a:ext cx="971550" cy="6556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63" name="T2">
                <a:extLst>
                  <a:ext uri="{FF2B5EF4-FFF2-40B4-BE49-F238E27FC236}">
                    <a16:creationId xmlns:a16="http://schemas.microsoft.com/office/drawing/2014/main" id="{B25A980A-83A8-420E-909F-3F9A1569174B}"/>
                  </a:ext>
                </a:extLst>
              </p:cNvPr>
              <p:cNvSpPr>
                <a:spLocks/>
              </p:cNvSpPr>
              <p:nvPr/>
            </p:nvSpPr>
            <p:spPr bwMode="auto">
              <a:xfrm>
                <a:off x="1011758" y="168151"/>
                <a:ext cx="176213" cy="258763"/>
              </a:xfrm>
              <a:custGeom>
                <a:avLst/>
                <a:gdLst>
                  <a:gd name="T0" fmla="*/ 157 w 222"/>
                  <a:gd name="T1" fmla="*/ 325 h 325"/>
                  <a:gd name="T2" fmla="*/ 157 w 222"/>
                  <a:gd name="T3" fmla="*/ 78 h 325"/>
                  <a:gd name="T4" fmla="*/ 222 w 222"/>
                  <a:gd name="T5" fmla="*/ 78 h 325"/>
                  <a:gd name="T6" fmla="*/ 222 w 222"/>
                  <a:gd name="T7" fmla="*/ 0 h 325"/>
                  <a:gd name="T8" fmla="*/ 0 w 222"/>
                  <a:gd name="T9" fmla="*/ 0 h 325"/>
                  <a:gd name="T10" fmla="*/ 0 w 222"/>
                  <a:gd name="T11" fmla="*/ 78 h 325"/>
                  <a:gd name="T12" fmla="*/ 66 w 222"/>
                  <a:gd name="T13" fmla="*/ 78 h 325"/>
                  <a:gd name="T14" fmla="*/ 66 w 222"/>
                  <a:gd name="T15" fmla="*/ 325 h 325"/>
                  <a:gd name="T16" fmla="*/ 66 w 222"/>
                  <a:gd name="T17" fmla="*/ 325 h 325"/>
                  <a:gd name="T18" fmla="*/ 157 w 222"/>
                  <a:gd name="T19"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2" h="325">
                    <a:moveTo>
                      <a:pt x="157" y="325"/>
                    </a:moveTo>
                    <a:lnTo>
                      <a:pt x="157" y="78"/>
                    </a:lnTo>
                    <a:lnTo>
                      <a:pt x="222" y="78"/>
                    </a:lnTo>
                    <a:lnTo>
                      <a:pt x="222" y="0"/>
                    </a:lnTo>
                    <a:lnTo>
                      <a:pt x="0" y="0"/>
                    </a:lnTo>
                    <a:lnTo>
                      <a:pt x="0" y="78"/>
                    </a:lnTo>
                    <a:lnTo>
                      <a:pt x="66" y="78"/>
                    </a:lnTo>
                    <a:lnTo>
                      <a:pt x="66" y="325"/>
                    </a:lnTo>
                    <a:lnTo>
                      <a:pt x="66" y="325"/>
                    </a:lnTo>
                    <a:lnTo>
                      <a:pt x="157" y="325"/>
                    </a:lnTo>
                    <a:close/>
                  </a:path>
                </a:pathLst>
              </a:custGeom>
              <a:solidFill>
                <a:srgbClr val="F06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64" name="T1">
                <a:extLst>
                  <a:ext uri="{FF2B5EF4-FFF2-40B4-BE49-F238E27FC236}">
                    <a16:creationId xmlns:a16="http://schemas.microsoft.com/office/drawing/2014/main" id="{E0BD2AB8-1B3F-4706-BE9C-106F9220ED07}"/>
                  </a:ext>
                </a:extLst>
              </p:cNvPr>
              <p:cNvSpPr>
                <a:spLocks/>
              </p:cNvSpPr>
              <p:nvPr/>
            </p:nvSpPr>
            <p:spPr bwMode="auto">
              <a:xfrm>
                <a:off x="799033" y="168151"/>
                <a:ext cx="193675" cy="258763"/>
              </a:xfrm>
              <a:custGeom>
                <a:avLst/>
                <a:gdLst>
                  <a:gd name="T0" fmla="*/ 88 w 244"/>
                  <a:gd name="T1" fmla="*/ 78 h 325"/>
                  <a:gd name="T2" fmla="*/ 88 w 244"/>
                  <a:gd name="T3" fmla="*/ 325 h 325"/>
                  <a:gd name="T4" fmla="*/ 179 w 244"/>
                  <a:gd name="T5" fmla="*/ 325 h 325"/>
                  <a:gd name="T6" fmla="*/ 179 w 244"/>
                  <a:gd name="T7" fmla="*/ 78 h 325"/>
                  <a:gd name="T8" fmla="*/ 244 w 244"/>
                  <a:gd name="T9" fmla="*/ 78 h 325"/>
                  <a:gd name="T10" fmla="*/ 244 w 244"/>
                  <a:gd name="T11" fmla="*/ 0 h 325"/>
                  <a:gd name="T12" fmla="*/ 25 w 244"/>
                  <a:gd name="T13" fmla="*/ 0 h 325"/>
                  <a:gd name="T14" fmla="*/ 0 w 244"/>
                  <a:gd name="T15" fmla="*/ 78 h 325"/>
                  <a:gd name="T16" fmla="*/ 88 w 244"/>
                  <a:gd name="T17" fmla="*/ 78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4" h="325">
                    <a:moveTo>
                      <a:pt x="88" y="78"/>
                    </a:moveTo>
                    <a:lnTo>
                      <a:pt x="88" y="325"/>
                    </a:lnTo>
                    <a:lnTo>
                      <a:pt x="179" y="325"/>
                    </a:lnTo>
                    <a:lnTo>
                      <a:pt x="179" y="78"/>
                    </a:lnTo>
                    <a:lnTo>
                      <a:pt x="244" y="78"/>
                    </a:lnTo>
                    <a:lnTo>
                      <a:pt x="244" y="0"/>
                    </a:lnTo>
                    <a:lnTo>
                      <a:pt x="25" y="0"/>
                    </a:lnTo>
                    <a:lnTo>
                      <a:pt x="0" y="78"/>
                    </a:lnTo>
                    <a:lnTo>
                      <a:pt x="88" y="78"/>
                    </a:lnTo>
                    <a:close/>
                  </a:path>
                </a:pathLst>
              </a:custGeom>
              <a:solidFill>
                <a:srgbClr val="F06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65" name="V">
                <a:extLst>
                  <a:ext uri="{FF2B5EF4-FFF2-40B4-BE49-F238E27FC236}">
                    <a16:creationId xmlns:a16="http://schemas.microsoft.com/office/drawing/2014/main" id="{2319D686-BAD6-4CEE-B45B-8985A7A12967}"/>
                  </a:ext>
                </a:extLst>
              </p:cNvPr>
              <p:cNvSpPr>
                <a:spLocks/>
              </p:cNvSpPr>
              <p:nvPr/>
            </p:nvSpPr>
            <p:spPr bwMode="auto">
              <a:xfrm>
                <a:off x="567258" y="168151"/>
                <a:ext cx="230188" cy="258763"/>
              </a:xfrm>
              <a:custGeom>
                <a:avLst/>
                <a:gdLst>
                  <a:gd name="T0" fmla="*/ 184 w 289"/>
                  <a:gd name="T1" fmla="*/ 325 h 325"/>
                  <a:gd name="T2" fmla="*/ 289 w 289"/>
                  <a:gd name="T3" fmla="*/ 0 h 325"/>
                  <a:gd name="T4" fmla="*/ 197 w 289"/>
                  <a:gd name="T5" fmla="*/ 0 h 325"/>
                  <a:gd name="T6" fmla="*/ 143 w 289"/>
                  <a:gd name="T7" fmla="*/ 167 h 325"/>
                  <a:gd name="T8" fmla="*/ 135 w 289"/>
                  <a:gd name="T9" fmla="*/ 191 h 325"/>
                  <a:gd name="T10" fmla="*/ 135 w 289"/>
                  <a:gd name="T11" fmla="*/ 191 h 325"/>
                  <a:gd name="T12" fmla="*/ 135 w 289"/>
                  <a:gd name="T13" fmla="*/ 191 h 325"/>
                  <a:gd name="T14" fmla="*/ 135 w 289"/>
                  <a:gd name="T15" fmla="*/ 191 h 325"/>
                  <a:gd name="T16" fmla="*/ 135 w 289"/>
                  <a:gd name="T17" fmla="*/ 191 h 325"/>
                  <a:gd name="T18" fmla="*/ 135 w 289"/>
                  <a:gd name="T19" fmla="*/ 191 h 325"/>
                  <a:gd name="T20" fmla="*/ 135 w 289"/>
                  <a:gd name="T21" fmla="*/ 191 h 325"/>
                  <a:gd name="T22" fmla="*/ 128 w 289"/>
                  <a:gd name="T23" fmla="*/ 167 h 325"/>
                  <a:gd name="T24" fmla="*/ 91 w 289"/>
                  <a:gd name="T25" fmla="*/ 60 h 325"/>
                  <a:gd name="T26" fmla="*/ 0 w 289"/>
                  <a:gd name="T27" fmla="*/ 60 h 325"/>
                  <a:gd name="T28" fmla="*/ 90 w 289"/>
                  <a:gd name="T29" fmla="*/ 325 h 325"/>
                  <a:gd name="T30" fmla="*/ 184 w 289"/>
                  <a:gd name="T31"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9" h="325">
                    <a:moveTo>
                      <a:pt x="184" y="325"/>
                    </a:moveTo>
                    <a:lnTo>
                      <a:pt x="289" y="0"/>
                    </a:lnTo>
                    <a:lnTo>
                      <a:pt x="197" y="0"/>
                    </a:lnTo>
                    <a:lnTo>
                      <a:pt x="143" y="167"/>
                    </a:lnTo>
                    <a:lnTo>
                      <a:pt x="135" y="191"/>
                    </a:lnTo>
                    <a:lnTo>
                      <a:pt x="135" y="191"/>
                    </a:lnTo>
                    <a:lnTo>
                      <a:pt x="135" y="191"/>
                    </a:lnTo>
                    <a:lnTo>
                      <a:pt x="135" y="191"/>
                    </a:lnTo>
                    <a:lnTo>
                      <a:pt x="135" y="191"/>
                    </a:lnTo>
                    <a:lnTo>
                      <a:pt x="135" y="191"/>
                    </a:lnTo>
                    <a:lnTo>
                      <a:pt x="135" y="191"/>
                    </a:lnTo>
                    <a:lnTo>
                      <a:pt x="128" y="167"/>
                    </a:lnTo>
                    <a:lnTo>
                      <a:pt x="91" y="60"/>
                    </a:lnTo>
                    <a:lnTo>
                      <a:pt x="0" y="60"/>
                    </a:lnTo>
                    <a:lnTo>
                      <a:pt x="90" y="325"/>
                    </a:lnTo>
                    <a:lnTo>
                      <a:pt x="184" y="325"/>
                    </a:lnTo>
                    <a:close/>
                  </a:path>
                </a:pathLst>
              </a:custGeom>
              <a:solidFill>
                <a:srgbClr val="F06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sp>
        <p:nvSpPr>
          <p:cNvPr id="6" name="Date Placeholder 5">
            <a:extLst>
              <a:ext uri="{FF2B5EF4-FFF2-40B4-BE49-F238E27FC236}">
                <a16:creationId xmlns:a16="http://schemas.microsoft.com/office/drawing/2014/main" id="{A0E31D70-5850-4F54-B4B8-E96A085FA789}"/>
              </a:ext>
            </a:extLst>
          </p:cNvPr>
          <p:cNvSpPr>
            <a:spLocks noGrp="1"/>
          </p:cNvSpPr>
          <p:nvPr>
            <p:ph type="dt" sz="half" idx="10"/>
          </p:nvPr>
        </p:nvSpPr>
        <p:spPr>
          <a:xfrm>
            <a:off x="960000" y="6470347"/>
            <a:ext cx="960000" cy="384000"/>
          </a:xfrm>
        </p:spPr>
        <p:txBody>
          <a:bodyPr/>
          <a:lstStyle/>
          <a:p>
            <a:fld id="{1DB058B2-EEBF-4712-8FD1-0257CE934DED}" type="datetime1">
              <a:rPr lang="en-GB" smtClean="0"/>
              <a:t>08/10/2025</a:t>
            </a:fld>
            <a:endParaRPr lang="en-GB"/>
          </a:p>
        </p:txBody>
      </p:sp>
      <p:sp>
        <p:nvSpPr>
          <p:cNvPr id="7" name="Footer Placeholder 6">
            <a:extLst>
              <a:ext uri="{FF2B5EF4-FFF2-40B4-BE49-F238E27FC236}">
                <a16:creationId xmlns:a16="http://schemas.microsoft.com/office/drawing/2014/main" id="{27F2AD04-58FC-44A2-89D3-A10F0CCB1588}"/>
              </a:ext>
            </a:extLst>
          </p:cNvPr>
          <p:cNvSpPr>
            <a:spLocks noGrp="1"/>
          </p:cNvSpPr>
          <p:nvPr>
            <p:ph type="ftr" sz="quarter" idx="11"/>
          </p:nvPr>
        </p:nvSpPr>
        <p:spPr>
          <a:xfrm>
            <a:off x="1919999" y="6470400"/>
            <a:ext cx="8976000" cy="384000"/>
          </a:xfrm>
        </p:spPr>
        <p:txBody>
          <a:bodyPr/>
          <a:lstStyle/>
          <a:p>
            <a:r>
              <a:rPr lang="en-GB"/>
              <a:t>VTT – beyond the obvious</a:t>
            </a:r>
          </a:p>
        </p:txBody>
      </p:sp>
      <p:sp>
        <p:nvSpPr>
          <p:cNvPr id="8" name="Slide Number Placeholder 7">
            <a:extLst>
              <a:ext uri="{FF2B5EF4-FFF2-40B4-BE49-F238E27FC236}">
                <a16:creationId xmlns:a16="http://schemas.microsoft.com/office/drawing/2014/main" id="{81EB75FA-6934-487F-9E71-1AF69842B802}"/>
              </a:ext>
            </a:extLst>
          </p:cNvPr>
          <p:cNvSpPr>
            <a:spLocks noGrp="1"/>
          </p:cNvSpPr>
          <p:nvPr>
            <p:ph type="sldNum" sz="quarter" idx="12"/>
          </p:nvPr>
        </p:nvSpPr>
        <p:spPr/>
        <p:txBody>
          <a:bodyPr/>
          <a:lstStyle/>
          <a:p>
            <a:fld id="{B89A5CCE-AC13-A746-9A72-5D19050CC0B7}" type="slidenum">
              <a:rPr lang="en-GB" smtClean="0"/>
              <a:pPr/>
              <a:t>‹#›</a:t>
            </a:fld>
            <a:endParaRPr lang="en-GB"/>
          </a:p>
        </p:txBody>
      </p:sp>
    </p:spTree>
    <p:extLst>
      <p:ext uri="{BB962C8B-B14F-4D97-AF65-F5344CB8AC3E}">
        <p14:creationId xmlns:p14="http://schemas.microsoft.com/office/powerpoint/2010/main" val="2266857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VTT 2020 Section 22b">
    <p:bg>
      <p:bgPr>
        <a:solidFill>
          <a:srgbClr val="F06E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F2003D-B54D-4ABA-BCC0-A41E366048B0}"/>
              </a:ext>
            </a:extLst>
          </p:cNvPr>
          <p:cNvSpPr>
            <a:spLocks noGrp="1"/>
          </p:cNvSpPr>
          <p:nvPr>
            <p:ph type="title"/>
          </p:nvPr>
        </p:nvSpPr>
        <p:spPr>
          <a:xfrm>
            <a:off x="960000" y="2064000"/>
            <a:ext cx="9456000" cy="3696000"/>
          </a:xfrm>
        </p:spPr>
        <p:txBody>
          <a:bodyPr/>
          <a:lstStyle>
            <a:lvl1pPr>
              <a:defRPr sz="5067">
                <a:solidFill>
                  <a:schemeClr val="bg1"/>
                </a:solidFill>
              </a:defRPr>
            </a:lvl1pPr>
          </a:lstStyle>
          <a:p>
            <a:r>
              <a:rPr lang="en-GB" noProof="0"/>
              <a:t>Click to edit Master title style</a:t>
            </a:r>
          </a:p>
        </p:txBody>
      </p:sp>
      <p:grpSp>
        <p:nvGrpSpPr>
          <p:cNvPr id="52" name="VTT_LogoStack_v3_16092019 pienempi koko">
            <a:extLst>
              <a:ext uri="{FF2B5EF4-FFF2-40B4-BE49-F238E27FC236}">
                <a16:creationId xmlns:a16="http://schemas.microsoft.com/office/drawing/2014/main" id="{D7104411-D1A1-4120-86C1-C8FD6B1CDD90}"/>
              </a:ext>
            </a:extLst>
          </p:cNvPr>
          <p:cNvGrpSpPr/>
          <p:nvPr/>
        </p:nvGrpSpPr>
        <p:grpSpPr>
          <a:xfrm>
            <a:off x="10724687" y="1"/>
            <a:ext cx="1159391" cy="782400"/>
            <a:chOff x="7909204" y="1770762"/>
            <a:chExt cx="971550" cy="655638"/>
          </a:xfrm>
        </p:grpSpPr>
        <p:grpSp>
          <p:nvGrpSpPr>
            <p:cNvPr id="53" name="_VTT_logo_102019_01_white_on_orange" hidden="1">
              <a:extLst>
                <a:ext uri="{FF2B5EF4-FFF2-40B4-BE49-F238E27FC236}">
                  <a16:creationId xmlns:a16="http://schemas.microsoft.com/office/drawing/2014/main" id="{A705209A-78A2-4D0A-9F03-846F0A155CF8}"/>
                </a:ext>
              </a:extLst>
            </p:cNvPr>
            <p:cNvGrpSpPr/>
            <p:nvPr/>
          </p:nvGrpSpPr>
          <p:grpSpPr>
            <a:xfrm>
              <a:off x="7909204" y="1770762"/>
              <a:ext cx="971550" cy="655638"/>
              <a:chOff x="379933" y="-15999"/>
              <a:chExt cx="971550" cy="655638"/>
            </a:xfrm>
          </p:grpSpPr>
          <p:sp>
            <p:nvSpPr>
              <p:cNvPr id="94" name="Box">
                <a:extLst>
                  <a:ext uri="{FF2B5EF4-FFF2-40B4-BE49-F238E27FC236}">
                    <a16:creationId xmlns:a16="http://schemas.microsoft.com/office/drawing/2014/main" id="{03993689-4514-417A-B41B-9C421A5AEA81}"/>
                  </a:ext>
                </a:extLst>
              </p:cNvPr>
              <p:cNvSpPr>
                <a:spLocks noChangeArrowheads="1"/>
              </p:cNvSpPr>
              <p:nvPr/>
            </p:nvSpPr>
            <p:spPr bwMode="auto">
              <a:xfrm>
                <a:off x="379933" y="-15999"/>
                <a:ext cx="971550" cy="655638"/>
              </a:xfrm>
              <a:prstGeom prst="rect">
                <a:avLst/>
              </a:prstGeom>
              <a:solidFill>
                <a:srgbClr val="F06E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95" name="T2">
                <a:extLst>
                  <a:ext uri="{FF2B5EF4-FFF2-40B4-BE49-F238E27FC236}">
                    <a16:creationId xmlns:a16="http://schemas.microsoft.com/office/drawing/2014/main" id="{6D542AD9-20FE-402F-A5E0-A1A54E47E779}"/>
                  </a:ext>
                </a:extLst>
              </p:cNvPr>
              <p:cNvSpPr>
                <a:spLocks/>
              </p:cNvSpPr>
              <p:nvPr/>
            </p:nvSpPr>
            <p:spPr bwMode="auto">
              <a:xfrm>
                <a:off x="1011758" y="168151"/>
                <a:ext cx="176213" cy="258763"/>
              </a:xfrm>
              <a:custGeom>
                <a:avLst/>
                <a:gdLst>
                  <a:gd name="T0" fmla="*/ 157 w 222"/>
                  <a:gd name="T1" fmla="*/ 325 h 325"/>
                  <a:gd name="T2" fmla="*/ 157 w 222"/>
                  <a:gd name="T3" fmla="*/ 78 h 325"/>
                  <a:gd name="T4" fmla="*/ 222 w 222"/>
                  <a:gd name="T5" fmla="*/ 78 h 325"/>
                  <a:gd name="T6" fmla="*/ 222 w 222"/>
                  <a:gd name="T7" fmla="*/ 0 h 325"/>
                  <a:gd name="T8" fmla="*/ 0 w 222"/>
                  <a:gd name="T9" fmla="*/ 0 h 325"/>
                  <a:gd name="T10" fmla="*/ 0 w 222"/>
                  <a:gd name="T11" fmla="*/ 78 h 325"/>
                  <a:gd name="T12" fmla="*/ 66 w 222"/>
                  <a:gd name="T13" fmla="*/ 78 h 325"/>
                  <a:gd name="T14" fmla="*/ 66 w 222"/>
                  <a:gd name="T15" fmla="*/ 325 h 325"/>
                  <a:gd name="T16" fmla="*/ 66 w 222"/>
                  <a:gd name="T17" fmla="*/ 325 h 325"/>
                  <a:gd name="T18" fmla="*/ 157 w 222"/>
                  <a:gd name="T19"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2" h="325">
                    <a:moveTo>
                      <a:pt x="157" y="325"/>
                    </a:moveTo>
                    <a:lnTo>
                      <a:pt x="157" y="78"/>
                    </a:lnTo>
                    <a:lnTo>
                      <a:pt x="222" y="78"/>
                    </a:lnTo>
                    <a:lnTo>
                      <a:pt x="222" y="0"/>
                    </a:lnTo>
                    <a:lnTo>
                      <a:pt x="0" y="0"/>
                    </a:lnTo>
                    <a:lnTo>
                      <a:pt x="0" y="78"/>
                    </a:lnTo>
                    <a:lnTo>
                      <a:pt x="66" y="78"/>
                    </a:lnTo>
                    <a:lnTo>
                      <a:pt x="66" y="325"/>
                    </a:lnTo>
                    <a:lnTo>
                      <a:pt x="66" y="325"/>
                    </a:lnTo>
                    <a:lnTo>
                      <a:pt x="157" y="3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96" name="T1">
                <a:extLst>
                  <a:ext uri="{FF2B5EF4-FFF2-40B4-BE49-F238E27FC236}">
                    <a16:creationId xmlns:a16="http://schemas.microsoft.com/office/drawing/2014/main" id="{1ECB3F9D-8A51-43F4-A41C-0978934AD50E}"/>
                  </a:ext>
                </a:extLst>
              </p:cNvPr>
              <p:cNvSpPr>
                <a:spLocks/>
              </p:cNvSpPr>
              <p:nvPr/>
            </p:nvSpPr>
            <p:spPr bwMode="auto">
              <a:xfrm>
                <a:off x="799033" y="168151"/>
                <a:ext cx="193675" cy="258763"/>
              </a:xfrm>
              <a:custGeom>
                <a:avLst/>
                <a:gdLst>
                  <a:gd name="T0" fmla="*/ 88 w 244"/>
                  <a:gd name="T1" fmla="*/ 78 h 325"/>
                  <a:gd name="T2" fmla="*/ 88 w 244"/>
                  <a:gd name="T3" fmla="*/ 325 h 325"/>
                  <a:gd name="T4" fmla="*/ 179 w 244"/>
                  <a:gd name="T5" fmla="*/ 325 h 325"/>
                  <a:gd name="T6" fmla="*/ 179 w 244"/>
                  <a:gd name="T7" fmla="*/ 78 h 325"/>
                  <a:gd name="T8" fmla="*/ 244 w 244"/>
                  <a:gd name="T9" fmla="*/ 78 h 325"/>
                  <a:gd name="T10" fmla="*/ 244 w 244"/>
                  <a:gd name="T11" fmla="*/ 0 h 325"/>
                  <a:gd name="T12" fmla="*/ 25 w 244"/>
                  <a:gd name="T13" fmla="*/ 0 h 325"/>
                  <a:gd name="T14" fmla="*/ 0 w 244"/>
                  <a:gd name="T15" fmla="*/ 78 h 325"/>
                  <a:gd name="T16" fmla="*/ 88 w 244"/>
                  <a:gd name="T17" fmla="*/ 78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4" h="325">
                    <a:moveTo>
                      <a:pt x="88" y="78"/>
                    </a:moveTo>
                    <a:lnTo>
                      <a:pt x="88" y="325"/>
                    </a:lnTo>
                    <a:lnTo>
                      <a:pt x="179" y="325"/>
                    </a:lnTo>
                    <a:lnTo>
                      <a:pt x="179" y="78"/>
                    </a:lnTo>
                    <a:lnTo>
                      <a:pt x="244" y="78"/>
                    </a:lnTo>
                    <a:lnTo>
                      <a:pt x="244" y="0"/>
                    </a:lnTo>
                    <a:lnTo>
                      <a:pt x="25" y="0"/>
                    </a:lnTo>
                    <a:lnTo>
                      <a:pt x="0" y="78"/>
                    </a:lnTo>
                    <a:lnTo>
                      <a:pt x="88" y="7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97" name="V">
                <a:extLst>
                  <a:ext uri="{FF2B5EF4-FFF2-40B4-BE49-F238E27FC236}">
                    <a16:creationId xmlns:a16="http://schemas.microsoft.com/office/drawing/2014/main" id="{94156A00-7FA3-44C5-9913-140806A57C8A}"/>
                  </a:ext>
                </a:extLst>
              </p:cNvPr>
              <p:cNvSpPr>
                <a:spLocks/>
              </p:cNvSpPr>
              <p:nvPr/>
            </p:nvSpPr>
            <p:spPr bwMode="auto">
              <a:xfrm>
                <a:off x="567258" y="168151"/>
                <a:ext cx="230188" cy="258763"/>
              </a:xfrm>
              <a:custGeom>
                <a:avLst/>
                <a:gdLst>
                  <a:gd name="T0" fmla="*/ 184 w 289"/>
                  <a:gd name="T1" fmla="*/ 325 h 325"/>
                  <a:gd name="T2" fmla="*/ 289 w 289"/>
                  <a:gd name="T3" fmla="*/ 0 h 325"/>
                  <a:gd name="T4" fmla="*/ 197 w 289"/>
                  <a:gd name="T5" fmla="*/ 0 h 325"/>
                  <a:gd name="T6" fmla="*/ 143 w 289"/>
                  <a:gd name="T7" fmla="*/ 167 h 325"/>
                  <a:gd name="T8" fmla="*/ 135 w 289"/>
                  <a:gd name="T9" fmla="*/ 191 h 325"/>
                  <a:gd name="T10" fmla="*/ 135 w 289"/>
                  <a:gd name="T11" fmla="*/ 191 h 325"/>
                  <a:gd name="T12" fmla="*/ 135 w 289"/>
                  <a:gd name="T13" fmla="*/ 191 h 325"/>
                  <a:gd name="T14" fmla="*/ 135 w 289"/>
                  <a:gd name="T15" fmla="*/ 191 h 325"/>
                  <a:gd name="T16" fmla="*/ 135 w 289"/>
                  <a:gd name="T17" fmla="*/ 191 h 325"/>
                  <a:gd name="T18" fmla="*/ 135 w 289"/>
                  <a:gd name="T19" fmla="*/ 191 h 325"/>
                  <a:gd name="T20" fmla="*/ 135 w 289"/>
                  <a:gd name="T21" fmla="*/ 191 h 325"/>
                  <a:gd name="T22" fmla="*/ 128 w 289"/>
                  <a:gd name="T23" fmla="*/ 167 h 325"/>
                  <a:gd name="T24" fmla="*/ 91 w 289"/>
                  <a:gd name="T25" fmla="*/ 60 h 325"/>
                  <a:gd name="T26" fmla="*/ 0 w 289"/>
                  <a:gd name="T27" fmla="*/ 60 h 325"/>
                  <a:gd name="T28" fmla="*/ 90 w 289"/>
                  <a:gd name="T29" fmla="*/ 325 h 325"/>
                  <a:gd name="T30" fmla="*/ 184 w 289"/>
                  <a:gd name="T31"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9" h="325">
                    <a:moveTo>
                      <a:pt x="184" y="325"/>
                    </a:moveTo>
                    <a:lnTo>
                      <a:pt x="289" y="0"/>
                    </a:lnTo>
                    <a:lnTo>
                      <a:pt x="197" y="0"/>
                    </a:lnTo>
                    <a:lnTo>
                      <a:pt x="143" y="167"/>
                    </a:lnTo>
                    <a:lnTo>
                      <a:pt x="135" y="191"/>
                    </a:lnTo>
                    <a:lnTo>
                      <a:pt x="135" y="191"/>
                    </a:lnTo>
                    <a:lnTo>
                      <a:pt x="135" y="191"/>
                    </a:lnTo>
                    <a:lnTo>
                      <a:pt x="135" y="191"/>
                    </a:lnTo>
                    <a:lnTo>
                      <a:pt x="135" y="191"/>
                    </a:lnTo>
                    <a:lnTo>
                      <a:pt x="135" y="191"/>
                    </a:lnTo>
                    <a:lnTo>
                      <a:pt x="135" y="191"/>
                    </a:lnTo>
                    <a:lnTo>
                      <a:pt x="128" y="167"/>
                    </a:lnTo>
                    <a:lnTo>
                      <a:pt x="91" y="60"/>
                    </a:lnTo>
                    <a:lnTo>
                      <a:pt x="0" y="60"/>
                    </a:lnTo>
                    <a:lnTo>
                      <a:pt x="90" y="325"/>
                    </a:lnTo>
                    <a:lnTo>
                      <a:pt x="184" y="3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nvGrpSpPr>
            <p:cNvPr id="54" name="_VTT_logo_102019_02_white_on_black" hidden="1">
              <a:extLst>
                <a:ext uri="{FF2B5EF4-FFF2-40B4-BE49-F238E27FC236}">
                  <a16:creationId xmlns:a16="http://schemas.microsoft.com/office/drawing/2014/main" id="{1E9C71B9-2211-4951-A4DA-35FBFA9EA28B}"/>
                </a:ext>
              </a:extLst>
            </p:cNvPr>
            <p:cNvGrpSpPr/>
            <p:nvPr/>
          </p:nvGrpSpPr>
          <p:grpSpPr>
            <a:xfrm>
              <a:off x="7909204" y="1770762"/>
              <a:ext cx="971550" cy="655638"/>
              <a:chOff x="379933" y="-15999"/>
              <a:chExt cx="971550" cy="655638"/>
            </a:xfrm>
          </p:grpSpPr>
          <p:sp>
            <p:nvSpPr>
              <p:cNvPr id="90" name="Box">
                <a:extLst>
                  <a:ext uri="{FF2B5EF4-FFF2-40B4-BE49-F238E27FC236}">
                    <a16:creationId xmlns:a16="http://schemas.microsoft.com/office/drawing/2014/main" id="{17D5B0CB-8B1E-4CBA-A97D-9B2A98650315}"/>
                  </a:ext>
                </a:extLst>
              </p:cNvPr>
              <p:cNvSpPr>
                <a:spLocks noChangeArrowheads="1"/>
              </p:cNvSpPr>
              <p:nvPr/>
            </p:nvSpPr>
            <p:spPr bwMode="auto">
              <a:xfrm>
                <a:off x="379933" y="-15999"/>
                <a:ext cx="971550" cy="65563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91" name="T2">
                <a:extLst>
                  <a:ext uri="{FF2B5EF4-FFF2-40B4-BE49-F238E27FC236}">
                    <a16:creationId xmlns:a16="http://schemas.microsoft.com/office/drawing/2014/main" id="{692ECAC2-0B44-441C-9E7C-03CCC42DAC33}"/>
                  </a:ext>
                </a:extLst>
              </p:cNvPr>
              <p:cNvSpPr>
                <a:spLocks/>
              </p:cNvSpPr>
              <p:nvPr/>
            </p:nvSpPr>
            <p:spPr bwMode="auto">
              <a:xfrm>
                <a:off x="1011758" y="168151"/>
                <a:ext cx="176213" cy="258763"/>
              </a:xfrm>
              <a:custGeom>
                <a:avLst/>
                <a:gdLst>
                  <a:gd name="T0" fmla="*/ 157 w 222"/>
                  <a:gd name="T1" fmla="*/ 325 h 325"/>
                  <a:gd name="T2" fmla="*/ 157 w 222"/>
                  <a:gd name="T3" fmla="*/ 78 h 325"/>
                  <a:gd name="T4" fmla="*/ 222 w 222"/>
                  <a:gd name="T5" fmla="*/ 78 h 325"/>
                  <a:gd name="T6" fmla="*/ 222 w 222"/>
                  <a:gd name="T7" fmla="*/ 0 h 325"/>
                  <a:gd name="T8" fmla="*/ 0 w 222"/>
                  <a:gd name="T9" fmla="*/ 0 h 325"/>
                  <a:gd name="T10" fmla="*/ 0 w 222"/>
                  <a:gd name="T11" fmla="*/ 78 h 325"/>
                  <a:gd name="T12" fmla="*/ 66 w 222"/>
                  <a:gd name="T13" fmla="*/ 78 h 325"/>
                  <a:gd name="T14" fmla="*/ 66 w 222"/>
                  <a:gd name="T15" fmla="*/ 325 h 325"/>
                  <a:gd name="T16" fmla="*/ 66 w 222"/>
                  <a:gd name="T17" fmla="*/ 325 h 325"/>
                  <a:gd name="T18" fmla="*/ 157 w 222"/>
                  <a:gd name="T19"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2" h="325">
                    <a:moveTo>
                      <a:pt x="157" y="325"/>
                    </a:moveTo>
                    <a:lnTo>
                      <a:pt x="157" y="78"/>
                    </a:lnTo>
                    <a:lnTo>
                      <a:pt x="222" y="78"/>
                    </a:lnTo>
                    <a:lnTo>
                      <a:pt x="222" y="0"/>
                    </a:lnTo>
                    <a:lnTo>
                      <a:pt x="0" y="0"/>
                    </a:lnTo>
                    <a:lnTo>
                      <a:pt x="0" y="78"/>
                    </a:lnTo>
                    <a:lnTo>
                      <a:pt x="66" y="78"/>
                    </a:lnTo>
                    <a:lnTo>
                      <a:pt x="66" y="325"/>
                    </a:lnTo>
                    <a:lnTo>
                      <a:pt x="66" y="325"/>
                    </a:lnTo>
                    <a:lnTo>
                      <a:pt x="157" y="3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92" name="T1">
                <a:extLst>
                  <a:ext uri="{FF2B5EF4-FFF2-40B4-BE49-F238E27FC236}">
                    <a16:creationId xmlns:a16="http://schemas.microsoft.com/office/drawing/2014/main" id="{4B330226-8294-44DE-90D1-9882B7EAC375}"/>
                  </a:ext>
                </a:extLst>
              </p:cNvPr>
              <p:cNvSpPr>
                <a:spLocks/>
              </p:cNvSpPr>
              <p:nvPr/>
            </p:nvSpPr>
            <p:spPr bwMode="auto">
              <a:xfrm>
                <a:off x="799033" y="168151"/>
                <a:ext cx="193675" cy="258763"/>
              </a:xfrm>
              <a:custGeom>
                <a:avLst/>
                <a:gdLst>
                  <a:gd name="T0" fmla="*/ 88 w 244"/>
                  <a:gd name="T1" fmla="*/ 78 h 325"/>
                  <a:gd name="T2" fmla="*/ 88 w 244"/>
                  <a:gd name="T3" fmla="*/ 325 h 325"/>
                  <a:gd name="T4" fmla="*/ 179 w 244"/>
                  <a:gd name="T5" fmla="*/ 325 h 325"/>
                  <a:gd name="T6" fmla="*/ 179 w 244"/>
                  <a:gd name="T7" fmla="*/ 78 h 325"/>
                  <a:gd name="T8" fmla="*/ 244 w 244"/>
                  <a:gd name="T9" fmla="*/ 78 h 325"/>
                  <a:gd name="T10" fmla="*/ 244 w 244"/>
                  <a:gd name="T11" fmla="*/ 0 h 325"/>
                  <a:gd name="T12" fmla="*/ 25 w 244"/>
                  <a:gd name="T13" fmla="*/ 0 h 325"/>
                  <a:gd name="T14" fmla="*/ 0 w 244"/>
                  <a:gd name="T15" fmla="*/ 78 h 325"/>
                  <a:gd name="T16" fmla="*/ 88 w 244"/>
                  <a:gd name="T17" fmla="*/ 78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4" h="325">
                    <a:moveTo>
                      <a:pt x="88" y="78"/>
                    </a:moveTo>
                    <a:lnTo>
                      <a:pt x="88" y="325"/>
                    </a:lnTo>
                    <a:lnTo>
                      <a:pt x="179" y="325"/>
                    </a:lnTo>
                    <a:lnTo>
                      <a:pt x="179" y="78"/>
                    </a:lnTo>
                    <a:lnTo>
                      <a:pt x="244" y="78"/>
                    </a:lnTo>
                    <a:lnTo>
                      <a:pt x="244" y="0"/>
                    </a:lnTo>
                    <a:lnTo>
                      <a:pt x="25" y="0"/>
                    </a:lnTo>
                    <a:lnTo>
                      <a:pt x="0" y="78"/>
                    </a:lnTo>
                    <a:lnTo>
                      <a:pt x="88" y="7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93" name="V">
                <a:extLst>
                  <a:ext uri="{FF2B5EF4-FFF2-40B4-BE49-F238E27FC236}">
                    <a16:creationId xmlns:a16="http://schemas.microsoft.com/office/drawing/2014/main" id="{367EBFE0-DF41-42F0-AE58-6389C7E98F41}"/>
                  </a:ext>
                </a:extLst>
              </p:cNvPr>
              <p:cNvSpPr>
                <a:spLocks/>
              </p:cNvSpPr>
              <p:nvPr/>
            </p:nvSpPr>
            <p:spPr bwMode="auto">
              <a:xfrm>
                <a:off x="567258" y="168151"/>
                <a:ext cx="230188" cy="258763"/>
              </a:xfrm>
              <a:custGeom>
                <a:avLst/>
                <a:gdLst>
                  <a:gd name="T0" fmla="*/ 184 w 289"/>
                  <a:gd name="T1" fmla="*/ 325 h 325"/>
                  <a:gd name="T2" fmla="*/ 289 w 289"/>
                  <a:gd name="T3" fmla="*/ 0 h 325"/>
                  <a:gd name="T4" fmla="*/ 197 w 289"/>
                  <a:gd name="T5" fmla="*/ 0 h 325"/>
                  <a:gd name="T6" fmla="*/ 143 w 289"/>
                  <a:gd name="T7" fmla="*/ 167 h 325"/>
                  <a:gd name="T8" fmla="*/ 135 w 289"/>
                  <a:gd name="T9" fmla="*/ 191 h 325"/>
                  <a:gd name="T10" fmla="*/ 135 w 289"/>
                  <a:gd name="T11" fmla="*/ 191 h 325"/>
                  <a:gd name="T12" fmla="*/ 135 w 289"/>
                  <a:gd name="T13" fmla="*/ 191 h 325"/>
                  <a:gd name="T14" fmla="*/ 135 w 289"/>
                  <a:gd name="T15" fmla="*/ 191 h 325"/>
                  <a:gd name="T16" fmla="*/ 135 w 289"/>
                  <a:gd name="T17" fmla="*/ 191 h 325"/>
                  <a:gd name="T18" fmla="*/ 135 w 289"/>
                  <a:gd name="T19" fmla="*/ 191 h 325"/>
                  <a:gd name="T20" fmla="*/ 135 w 289"/>
                  <a:gd name="T21" fmla="*/ 191 h 325"/>
                  <a:gd name="T22" fmla="*/ 128 w 289"/>
                  <a:gd name="T23" fmla="*/ 167 h 325"/>
                  <a:gd name="T24" fmla="*/ 91 w 289"/>
                  <a:gd name="T25" fmla="*/ 60 h 325"/>
                  <a:gd name="T26" fmla="*/ 0 w 289"/>
                  <a:gd name="T27" fmla="*/ 60 h 325"/>
                  <a:gd name="T28" fmla="*/ 90 w 289"/>
                  <a:gd name="T29" fmla="*/ 325 h 325"/>
                  <a:gd name="T30" fmla="*/ 184 w 289"/>
                  <a:gd name="T31"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9" h="325">
                    <a:moveTo>
                      <a:pt x="184" y="325"/>
                    </a:moveTo>
                    <a:lnTo>
                      <a:pt x="289" y="0"/>
                    </a:lnTo>
                    <a:lnTo>
                      <a:pt x="197" y="0"/>
                    </a:lnTo>
                    <a:lnTo>
                      <a:pt x="143" y="167"/>
                    </a:lnTo>
                    <a:lnTo>
                      <a:pt x="135" y="191"/>
                    </a:lnTo>
                    <a:lnTo>
                      <a:pt x="135" y="191"/>
                    </a:lnTo>
                    <a:lnTo>
                      <a:pt x="135" y="191"/>
                    </a:lnTo>
                    <a:lnTo>
                      <a:pt x="135" y="191"/>
                    </a:lnTo>
                    <a:lnTo>
                      <a:pt x="135" y="191"/>
                    </a:lnTo>
                    <a:lnTo>
                      <a:pt x="135" y="191"/>
                    </a:lnTo>
                    <a:lnTo>
                      <a:pt x="135" y="191"/>
                    </a:lnTo>
                    <a:lnTo>
                      <a:pt x="128" y="167"/>
                    </a:lnTo>
                    <a:lnTo>
                      <a:pt x="91" y="60"/>
                    </a:lnTo>
                    <a:lnTo>
                      <a:pt x="0" y="60"/>
                    </a:lnTo>
                    <a:lnTo>
                      <a:pt x="90" y="325"/>
                    </a:lnTo>
                    <a:lnTo>
                      <a:pt x="184" y="3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nvGrpSpPr>
            <p:cNvPr id="55" name="_VTT_logo_102019_03_white_on_blue" hidden="1">
              <a:extLst>
                <a:ext uri="{FF2B5EF4-FFF2-40B4-BE49-F238E27FC236}">
                  <a16:creationId xmlns:a16="http://schemas.microsoft.com/office/drawing/2014/main" id="{91AC4455-0380-4F97-B652-E44307F1B80D}"/>
                </a:ext>
              </a:extLst>
            </p:cNvPr>
            <p:cNvGrpSpPr/>
            <p:nvPr/>
          </p:nvGrpSpPr>
          <p:grpSpPr>
            <a:xfrm>
              <a:off x="7909204" y="1770762"/>
              <a:ext cx="971550" cy="655638"/>
              <a:chOff x="379933" y="-15999"/>
              <a:chExt cx="971550" cy="655638"/>
            </a:xfrm>
          </p:grpSpPr>
          <p:sp>
            <p:nvSpPr>
              <p:cNvPr id="86" name="Box">
                <a:extLst>
                  <a:ext uri="{FF2B5EF4-FFF2-40B4-BE49-F238E27FC236}">
                    <a16:creationId xmlns:a16="http://schemas.microsoft.com/office/drawing/2014/main" id="{496AAF05-EA8E-4DB7-AC6D-B253E8608C76}"/>
                  </a:ext>
                </a:extLst>
              </p:cNvPr>
              <p:cNvSpPr>
                <a:spLocks noChangeArrowheads="1"/>
              </p:cNvSpPr>
              <p:nvPr/>
            </p:nvSpPr>
            <p:spPr bwMode="auto">
              <a:xfrm>
                <a:off x="379933" y="-15999"/>
                <a:ext cx="971550" cy="655638"/>
              </a:xfrm>
              <a:prstGeom prst="rect">
                <a:avLst/>
              </a:prstGeom>
              <a:solidFill>
                <a:srgbClr val="00579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87" name="T2">
                <a:extLst>
                  <a:ext uri="{FF2B5EF4-FFF2-40B4-BE49-F238E27FC236}">
                    <a16:creationId xmlns:a16="http://schemas.microsoft.com/office/drawing/2014/main" id="{55368AC9-EF60-4EC6-9CD0-7797C994F755}"/>
                  </a:ext>
                </a:extLst>
              </p:cNvPr>
              <p:cNvSpPr>
                <a:spLocks/>
              </p:cNvSpPr>
              <p:nvPr/>
            </p:nvSpPr>
            <p:spPr bwMode="auto">
              <a:xfrm>
                <a:off x="1011758" y="168151"/>
                <a:ext cx="176213" cy="258763"/>
              </a:xfrm>
              <a:custGeom>
                <a:avLst/>
                <a:gdLst>
                  <a:gd name="T0" fmla="*/ 157 w 222"/>
                  <a:gd name="T1" fmla="*/ 325 h 325"/>
                  <a:gd name="T2" fmla="*/ 157 w 222"/>
                  <a:gd name="T3" fmla="*/ 78 h 325"/>
                  <a:gd name="T4" fmla="*/ 222 w 222"/>
                  <a:gd name="T5" fmla="*/ 78 h 325"/>
                  <a:gd name="T6" fmla="*/ 222 w 222"/>
                  <a:gd name="T7" fmla="*/ 0 h 325"/>
                  <a:gd name="T8" fmla="*/ 0 w 222"/>
                  <a:gd name="T9" fmla="*/ 0 h 325"/>
                  <a:gd name="T10" fmla="*/ 0 w 222"/>
                  <a:gd name="T11" fmla="*/ 78 h 325"/>
                  <a:gd name="T12" fmla="*/ 66 w 222"/>
                  <a:gd name="T13" fmla="*/ 78 h 325"/>
                  <a:gd name="T14" fmla="*/ 66 w 222"/>
                  <a:gd name="T15" fmla="*/ 325 h 325"/>
                  <a:gd name="T16" fmla="*/ 66 w 222"/>
                  <a:gd name="T17" fmla="*/ 325 h 325"/>
                  <a:gd name="T18" fmla="*/ 157 w 222"/>
                  <a:gd name="T19"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2" h="325">
                    <a:moveTo>
                      <a:pt x="157" y="325"/>
                    </a:moveTo>
                    <a:lnTo>
                      <a:pt x="157" y="78"/>
                    </a:lnTo>
                    <a:lnTo>
                      <a:pt x="222" y="78"/>
                    </a:lnTo>
                    <a:lnTo>
                      <a:pt x="222" y="0"/>
                    </a:lnTo>
                    <a:lnTo>
                      <a:pt x="0" y="0"/>
                    </a:lnTo>
                    <a:lnTo>
                      <a:pt x="0" y="78"/>
                    </a:lnTo>
                    <a:lnTo>
                      <a:pt x="66" y="78"/>
                    </a:lnTo>
                    <a:lnTo>
                      <a:pt x="66" y="325"/>
                    </a:lnTo>
                    <a:lnTo>
                      <a:pt x="66" y="325"/>
                    </a:lnTo>
                    <a:lnTo>
                      <a:pt x="157" y="3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88" name="T1">
                <a:extLst>
                  <a:ext uri="{FF2B5EF4-FFF2-40B4-BE49-F238E27FC236}">
                    <a16:creationId xmlns:a16="http://schemas.microsoft.com/office/drawing/2014/main" id="{CE3A5C1F-C02F-4209-A832-93CDD8AEDD1C}"/>
                  </a:ext>
                </a:extLst>
              </p:cNvPr>
              <p:cNvSpPr>
                <a:spLocks/>
              </p:cNvSpPr>
              <p:nvPr/>
            </p:nvSpPr>
            <p:spPr bwMode="auto">
              <a:xfrm>
                <a:off x="799033" y="168151"/>
                <a:ext cx="193675" cy="258763"/>
              </a:xfrm>
              <a:custGeom>
                <a:avLst/>
                <a:gdLst>
                  <a:gd name="T0" fmla="*/ 88 w 244"/>
                  <a:gd name="T1" fmla="*/ 78 h 325"/>
                  <a:gd name="T2" fmla="*/ 88 w 244"/>
                  <a:gd name="T3" fmla="*/ 325 h 325"/>
                  <a:gd name="T4" fmla="*/ 179 w 244"/>
                  <a:gd name="T5" fmla="*/ 325 h 325"/>
                  <a:gd name="T6" fmla="*/ 179 w 244"/>
                  <a:gd name="T7" fmla="*/ 78 h 325"/>
                  <a:gd name="T8" fmla="*/ 244 w 244"/>
                  <a:gd name="T9" fmla="*/ 78 h 325"/>
                  <a:gd name="T10" fmla="*/ 244 w 244"/>
                  <a:gd name="T11" fmla="*/ 0 h 325"/>
                  <a:gd name="T12" fmla="*/ 25 w 244"/>
                  <a:gd name="T13" fmla="*/ 0 h 325"/>
                  <a:gd name="T14" fmla="*/ 0 w 244"/>
                  <a:gd name="T15" fmla="*/ 78 h 325"/>
                  <a:gd name="T16" fmla="*/ 88 w 244"/>
                  <a:gd name="T17" fmla="*/ 78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4" h="325">
                    <a:moveTo>
                      <a:pt x="88" y="78"/>
                    </a:moveTo>
                    <a:lnTo>
                      <a:pt x="88" y="325"/>
                    </a:lnTo>
                    <a:lnTo>
                      <a:pt x="179" y="325"/>
                    </a:lnTo>
                    <a:lnTo>
                      <a:pt x="179" y="78"/>
                    </a:lnTo>
                    <a:lnTo>
                      <a:pt x="244" y="78"/>
                    </a:lnTo>
                    <a:lnTo>
                      <a:pt x="244" y="0"/>
                    </a:lnTo>
                    <a:lnTo>
                      <a:pt x="25" y="0"/>
                    </a:lnTo>
                    <a:lnTo>
                      <a:pt x="0" y="78"/>
                    </a:lnTo>
                    <a:lnTo>
                      <a:pt x="88" y="7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89" name="V">
                <a:extLst>
                  <a:ext uri="{FF2B5EF4-FFF2-40B4-BE49-F238E27FC236}">
                    <a16:creationId xmlns:a16="http://schemas.microsoft.com/office/drawing/2014/main" id="{4B2103DB-F4F7-4407-BA43-E1D74F90CFB7}"/>
                  </a:ext>
                </a:extLst>
              </p:cNvPr>
              <p:cNvSpPr>
                <a:spLocks/>
              </p:cNvSpPr>
              <p:nvPr/>
            </p:nvSpPr>
            <p:spPr bwMode="auto">
              <a:xfrm>
                <a:off x="567258" y="168151"/>
                <a:ext cx="230188" cy="258763"/>
              </a:xfrm>
              <a:custGeom>
                <a:avLst/>
                <a:gdLst>
                  <a:gd name="T0" fmla="*/ 184 w 289"/>
                  <a:gd name="T1" fmla="*/ 325 h 325"/>
                  <a:gd name="T2" fmla="*/ 289 w 289"/>
                  <a:gd name="T3" fmla="*/ 0 h 325"/>
                  <a:gd name="T4" fmla="*/ 197 w 289"/>
                  <a:gd name="T5" fmla="*/ 0 h 325"/>
                  <a:gd name="T6" fmla="*/ 143 w 289"/>
                  <a:gd name="T7" fmla="*/ 167 h 325"/>
                  <a:gd name="T8" fmla="*/ 135 w 289"/>
                  <a:gd name="T9" fmla="*/ 191 h 325"/>
                  <a:gd name="T10" fmla="*/ 135 w 289"/>
                  <a:gd name="T11" fmla="*/ 191 h 325"/>
                  <a:gd name="T12" fmla="*/ 135 w 289"/>
                  <a:gd name="T13" fmla="*/ 191 h 325"/>
                  <a:gd name="T14" fmla="*/ 135 w 289"/>
                  <a:gd name="T15" fmla="*/ 191 h 325"/>
                  <a:gd name="T16" fmla="*/ 135 w 289"/>
                  <a:gd name="T17" fmla="*/ 191 h 325"/>
                  <a:gd name="T18" fmla="*/ 135 w 289"/>
                  <a:gd name="T19" fmla="*/ 191 h 325"/>
                  <a:gd name="T20" fmla="*/ 135 w 289"/>
                  <a:gd name="T21" fmla="*/ 191 h 325"/>
                  <a:gd name="T22" fmla="*/ 128 w 289"/>
                  <a:gd name="T23" fmla="*/ 167 h 325"/>
                  <a:gd name="T24" fmla="*/ 91 w 289"/>
                  <a:gd name="T25" fmla="*/ 60 h 325"/>
                  <a:gd name="T26" fmla="*/ 0 w 289"/>
                  <a:gd name="T27" fmla="*/ 60 h 325"/>
                  <a:gd name="T28" fmla="*/ 90 w 289"/>
                  <a:gd name="T29" fmla="*/ 325 h 325"/>
                  <a:gd name="T30" fmla="*/ 184 w 289"/>
                  <a:gd name="T31"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9" h="325">
                    <a:moveTo>
                      <a:pt x="184" y="325"/>
                    </a:moveTo>
                    <a:lnTo>
                      <a:pt x="289" y="0"/>
                    </a:lnTo>
                    <a:lnTo>
                      <a:pt x="197" y="0"/>
                    </a:lnTo>
                    <a:lnTo>
                      <a:pt x="143" y="167"/>
                    </a:lnTo>
                    <a:lnTo>
                      <a:pt x="135" y="191"/>
                    </a:lnTo>
                    <a:lnTo>
                      <a:pt x="135" y="191"/>
                    </a:lnTo>
                    <a:lnTo>
                      <a:pt x="135" y="191"/>
                    </a:lnTo>
                    <a:lnTo>
                      <a:pt x="135" y="191"/>
                    </a:lnTo>
                    <a:lnTo>
                      <a:pt x="135" y="191"/>
                    </a:lnTo>
                    <a:lnTo>
                      <a:pt x="135" y="191"/>
                    </a:lnTo>
                    <a:lnTo>
                      <a:pt x="135" y="191"/>
                    </a:lnTo>
                    <a:lnTo>
                      <a:pt x="128" y="167"/>
                    </a:lnTo>
                    <a:lnTo>
                      <a:pt x="91" y="60"/>
                    </a:lnTo>
                    <a:lnTo>
                      <a:pt x="0" y="60"/>
                    </a:lnTo>
                    <a:lnTo>
                      <a:pt x="90" y="325"/>
                    </a:lnTo>
                    <a:lnTo>
                      <a:pt x="184" y="3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nvGrpSpPr>
            <p:cNvPr id="56" name="_VTT_logo_102019_04_white_on_dark_grey" hidden="1">
              <a:extLst>
                <a:ext uri="{FF2B5EF4-FFF2-40B4-BE49-F238E27FC236}">
                  <a16:creationId xmlns:a16="http://schemas.microsoft.com/office/drawing/2014/main" id="{13598D84-1C13-42DE-A770-D2739BB3B1E7}"/>
                </a:ext>
              </a:extLst>
            </p:cNvPr>
            <p:cNvGrpSpPr/>
            <p:nvPr/>
          </p:nvGrpSpPr>
          <p:grpSpPr>
            <a:xfrm>
              <a:off x="7909204" y="1770762"/>
              <a:ext cx="971550" cy="655638"/>
              <a:chOff x="379933" y="-15999"/>
              <a:chExt cx="971550" cy="655638"/>
            </a:xfrm>
          </p:grpSpPr>
          <p:sp>
            <p:nvSpPr>
              <p:cNvPr id="82" name="Box">
                <a:extLst>
                  <a:ext uri="{FF2B5EF4-FFF2-40B4-BE49-F238E27FC236}">
                    <a16:creationId xmlns:a16="http://schemas.microsoft.com/office/drawing/2014/main" id="{26E6FD15-A952-47FC-AA92-C9782D6C0A69}"/>
                  </a:ext>
                </a:extLst>
              </p:cNvPr>
              <p:cNvSpPr>
                <a:spLocks noChangeArrowheads="1"/>
              </p:cNvSpPr>
              <p:nvPr/>
            </p:nvSpPr>
            <p:spPr bwMode="auto">
              <a:xfrm>
                <a:off x="379933" y="-15999"/>
                <a:ext cx="971550" cy="655638"/>
              </a:xfrm>
              <a:prstGeom prst="rect">
                <a:avLst/>
              </a:prstGeom>
              <a:solidFill>
                <a:srgbClr val="AFAFA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83" name="T2">
                <a:extLst>
                  <a:ext uri="{FF2B5EF4-FFF2-40B4-BE49-F238E27FC236}">
                    <a16:creationId xmlns:a16="http://schemas.microsoft.com/office/drawing/2014/main" id="{C8B98F80-EDB9-4F80-B439-AE41933E0E57}"/>
                  </a:ext>
                </a:extLst>
              </p:cNvPr>
              <p:cNvSpPr>
                <a:spLocks/>
              </p:cNvSpPr>
              <p:nvPr/>
            </p:nvSpPr>
            <p:spPr bwMode="auto">
              <a:xfrm>
                <a:off x="1011758" y="168151"/>
                <a:ext cx="176213" cy="258763"/>
              </a:xfrm>
              <a:custGeom>
                <a:avLst/>
                <a:gdLst>
                  <a:gd name="T0" fmla="*/ 157 w 222"/>
                  <a:gd name="T1" fmla="*/ 325 h 325"/>
                  <a:gd name="T2" fmla="*/ 157 w 222"/>
                  <a:gd name="T3" fmla="*/ 78 h 325"/>
                  <a:gd name="T4" fmla="*/ 222 w 222"/>
                  <a:gd name="T5" fmla="*/ 78 h 325"/>
                  <a:gd name="T6" fmla="*/ 222 w 222"/>
                  <a:gd name="T7" fmla="*/ 0 h 325"/>
                  <a:gd name="T8" fmla="*/ 0 w 222"/>
                  <a:gd name="T9" fmla="*/ 0 h 325"/>
                  <a:gd name="T10" fmla="*/ 0 w 222"/>
                  <a:gd name="T11" fmla="*/ 78 h 325"/>
                  <a:gd name="T12" fmla="*/ 66 w 222"/>
                  <a:gd name="T13" fmla="*/ 78 h 325"/>
                  <a:gd name="T14" fmla="*/ 66 w 222"/>
                  <a:gd name="T15" fmla="*/ 325 h 325"/>
                  <a:gd name="T16" fmla="*/ 66 w 222"/>
                  <a:gd name="T17" fmla="*/ 325 h 325"/>
                  <a:gd name="T18" fmla="*/ 157 w 222"/>
                  <a:gd name="T19"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2" h="325">
                    <a:moveTo>
                      <a:pt x="157" y="325"/>
                    </a:moveTo>
                    <a:lnTo>
                      <a:pt x="157" y="78"/>
                    </a:lnTo>
                    <a:lnTo>
                      <a:pt x="222" y="78"/>
                    </a:lnTo>
                    <a:lnTo>
                      <a:pt x="222" y="0"/>
                    </a:lnTo>
                    <a:lnTo>
                      <a:pt x="0" y="0"/>
                    </a:lnTo>
                    <a:lnTo>
                      <a:pt x="0" y="78"/>
                    </a:lnTo>
                    <a:lnTo>
                      <a:pt x="66" y="78"/>
                    </a:lnTo>
                    <a:lnTo>
                      <a:pt x="66" y="325"/>
                    </a:lnTo>
                    <a:lnTo>
                      <a:pt x="66" y="325"/>
                    </a:lnTo>
                    <a:lnTo>
                      <a:pt x="157" y="3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84" name="T1">
                <a:extLst>
                  <a:ext uri="{FF2B5EF4-FFF2-40B4-BE49-F238E27FC236}">
                    <a16:creationId xmlns:a16="http://schemas.microsoft.com/office/drawing/2014/main" id="{BBF33060-27ED-484B-A665-16B739EDF328}"/>
                  </a:ext>
                </a:extLst>
              </p:cNvPr>
              <p:cNvSpPr>
                <a:spLocks/>
              </p:cNvSpPr>
              <p:nvPr/>
            </p:nvSpPr>
            <p:spPr bwMode="auto">
              <a:xfrm>
                <a:off x="799033" y="168151"/>
                <a:ext cx="193675" cy="258763"/>
              </a:xfrm>
              <a:custGeom>
                <a:avLst/>
                <a:gdLst>
                  <a:gd name="T0" fmla="*/ 88 w 244"/>
                  <a:gd name="T1" fmla="*/ 78 h 325"/>
                  <a:gd name="T2" fmla="*/ 88 w 244"/>
                  <a:gd name="T3" fmla="*/ 325 h 325"/>
                  <a:gd name="T4" fmla="*/ 179 w 244"/>
                  <a:gd name="T5" fmla="*/ 325 h 325"/>
                  <a:gd name="T6" fmla="*/ 179 w 244"/>
                  <a:gd name="T7" fmla="*/ 78 h 325"/>
                  <a:gd name="T8" fmla="*/ 244 w 244"/>
                  <a:gd name="T9" fmla="*/ 78 h 325"/>
                  <a:gd name="T10" fmla="*/ 244 w 244"/>
                  <a:gd name="T11" fmla="*/ 0 h 325"/>
                  <a:gd name="T12" fmla="*/ 25 w 244"/>
                  <a:gd name="T13" fmla="*/ 0 h 325"/>
                  <a:gd name="T14" fmla="*/ 0 w 244"/>
                  <a:gd name="T15" fmla="*/ 78 h 325"/>
                  <a:gd name="T16" fmla="*/ 88 w 244"/>
                  <a:gd name="T17" fmla="*/ 78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4" h="325">
                    <a:moveTo>
                      <a:pt x="88" y="78"/>
                    </a:moveTo>
                    <a:lnTo>
                      <a:pt x="88" y="325"/>
                    </a:lnTo>
                    <a:lnTo>
                      <a:pt x="179" y="325"/>
                    </a:lnTo>
                    <a:lnTo>
                      <a:pt x="179" y="78"/>
                    </a:lnTo>
                    <a:lnTo>
                      <a:pt x="244" y="78"/>
                    </a:lnTo>
                    <a:lnTo>
                      <a:pt x="244" y="0"/>
                    </a:lnTo>
                    <a:lnTo>
                      <a:pt x="25" y="0"/>
                    </a:lnTo>
                    <a:lnTo>
                      <a:pt x="0" y="78"/>
                    </a:lnTo>
                    <a:lnTo>
                      <a:pt x="88" y="7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85" name="V">
                <a:extLst>
                  <a:ext uri="{FF2B5EF4-FFF2-40B4-BE49-F238E27FC236}">
                    <a16:creationId xmlns:a16="http://schemas.microsoft.com/office/drawing/2014/main" id="{049FD855-291E-4450-8BD7-6405F867C9E8}"/>
                  </a:ext>
                </a:extLst>
              </p:cNvPr>
              <p:cNvSpPr>
                <a:spLocks/>
              </p:cNvSpPr>
              <p:nvPr/>
            </p:nvSpPr>
            <p:spPr bwMode="auto">
              <a:xfrm>
                <a:off x="567258" y="168151"/>
                <a:ext cx="230188" cy="258763"/>
              </a:xfrm>
              <a:custGeom>
                <a:avLst/>
                <a:gdLst>
                  <a:gd name="T0" fmla="*/ 184 w 289"/>
                  <a:gd name="T1" fmla="*/ 325 h 325"/>
                  <a:gd name="T2" fmla="*/ 289 w 289"/>
                  <a:gd name="T3" fmla="*/ 0 h 325"/>
                  <a:gd name="T4" fmla="*/ 197 w 289"/>
                  <a:gd name="T5" fmla="*/ 0 h 325"/>
                  <a:gd name="T6" fmla="*/ 143 w 289"/>
                  <a:gd name="T7" fmla="*/ 167 h 325"/>
                  <a:gd name="T8" fmla="*/ 135 w 289"/>
                  <a:gd name="T9" fmla="*/ 191 h 325"/>
                  <a:gd name="T10" fmla="*/ 135 w 289"/>
                  <a:gd name="T11" fmla="*/ 191 h 325"/>
                  <a:gd name="T12" fmla="*/ 135 w 289"/>
                  <a:gd name="T13" fmla="*/ 191 h 325"/>
                  <a:gd name="T14" fmla="*/ 135 w 289"/>
                  <a:gd name="T15" fmla="*/ 191 h 325"/>
                  <a:gd name="T16" fmla="*/ 135 w 289"/>
                  <a:gd name="T17" fmla="*/ 191 h 325"/>
                  <a:gd name="T18" fmla="*/ 135 w 289"/>
                  <a:gd name="T19" fmla="*/ 191 h 325"/>
                  <a:gd name="T20" fmla="*/ 135 w 289"/>
                  <a:gd name="T21" fmla="*/ 191 h 325"/>
                  <a:gd name="T22" fmla="*/ 128 w 289"/>
                  <a:gd name="T23" fmla="*/ 167 h 325"/>
                  <a:gd name="T24" fmla="*/ 91 w 289"/>
                  <a:gd name="T25" fmla="*/ 60 h 325"/>
                  <a:gd name="T26" fmla="*/ 0 w 289"/>
                  <a:gd name="T27" fmla="*/ 60 h 325"/>
                  <a:gd name="T28" fmla="*/ 90 w 289"/>
                  <a:gd name="T29" fmla="*/ 325 h 325"/>
                  <a:gd name="T30" fmla="*/ 184 w 289"/>
                  <a:gd name="T31"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9" h="325">
                    <a:moveTo>
                      <a:pt x="184" y="325"/>
                    </a:moveTo>
                    <a:lnTo>
                      <a:pt x="289" y="0"/>
                    </a:lnTo>
                    <a:lnTo>
                      <a:pt x="197" y="0"/>
                    </a:lnTo>
                    <a:lnTo>
                      <a:pt x="143" y="167"/>
                    </a:lnTo>
                    <a:lnTo>
                      <a:pt x="135" y="191"/>
                    </a:lnTo>
                    <a:lnTo>
                      <a:pt x="135" y="191"/>
                    </a:lnTo>
                    <a:lnTo>
                      <a:pt x="135" y="191"/>
                    </a:lnTo>
                    <a:lnTo>
                      <a:pt x="135" y="191"/>
                    </a:lnTo>
                    <a:lnTo>
                      <a:pt x="135" y="191"/>
                    </a:lnTo>
                    <a:lnTo>
                      <a:pt x="135" y="191"/>
                    </a:lnTo>
                    <a:lnTo>
                      <a:pt x="135" y="191"/>
                    </a:lnTo>
                    <a:lnTo>
                      <a:pt x="128" y="167"/>
                    </a:lnTo>
                    <a:lnTo>
                      <a:pt x="91" y="60"/>
                    </a:lnTo>
                    <a:lnTo>
                      <a:pt x="0" y="60"/>
                    </a:lnTo>
                    <a:lnTo>
                      <a:pt x="90" y="325"/>
                    </a:lnTo>
                    <a:lnTo>
                      <a:pt x="184" y="3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nvGrpSpPr>
            <p:cNvPr id="57" name="_VTT_logo_102019_05_dark_grey_on_white" hidden="1">
              <a:extLst>
                <a:ext uri="{FF2B5EF4-FFF2-40B4-BE49-F238E27FC236}">
                  <a16:creationId xmlns:a16="http://schemas.microsoft.com/office/drawing/2014/main" id="{B95DC92B-9096-441B-8899-764B0CA01AD3}"/>
                </a:ext>
              </a:extLst>
            </p:cNvPr>
            <p:cNvGrpSpPr/>
            <p:nvPr/>
          </p:nvGrpSpPr>
          <p:grpSpPr>
            <a:xfrm>
              <a:off x="7909204" y="1770762"/>
              <a:ext cx="971550" cy="655638"/>
              <a:chOff x="379933" y="-15999"/>
              <a:chExt cx="971550" cy="655638"/>
            </a:xfrm>
          </p:grpSpPr>
          <p:sp>
            <p:nvSpPr>
              <p:cNvPr id="78" name="Box">
                <a:extLst>
                  <a:ext uri="{FF2B5EF4-FFF2-40B4-BE49-F238E27FC236}">
                    <a16:creationId xmlns:a16="http://schemas.microsoft.com/office/drawing/2014/main" id="{036095D1-E9D5-421D-A088-958478AA1A9E}"/>
                  </a:ext>
                </a:extLst>
              </p:cNvPr>
              <p:cNvSpPr>
                <a:spLocks noChangeArrowheads="1"/>
              </p:cNvSpPr>
              <p:nvPr/>
            </p:nvSpPr>
            <p:spPr bwMode="auto">
              <a:xfrm>
                <a:off x="379933" y="-15999"/>
                <a:ext cx="971550" cy="6556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79" name="T2">
                <a:extLst>
                  <a:ext uri="{FF2B5EF4-FFF2-40B4-BE49-F238E27FC236}">
                    <a16:creationId xmlns:a16="http://schemas.microsoft.com/office/drawing/2014/main" id="{4B2DE16D-75D0-4D2F-BF08-94A819BB175A}"/>
                  </a:ext>
                </a:extLst>
              </p:cNvPr>
              <p:cNvSpPr>
                <a:spLocks/>
              </p:cNvSpPr>
              <p:nvPr/>
            </p:nvSpPr>
            <p:spPr bwMode="auto">
              <a:xfrm>
                <a:off x="1011758" y="168151"/>
                <a:ext cx="176213" cy="258763"/>
              </a:xfrm>
              <a:custGeom>
                <a:avLst/>
                <a:gdLst>
                  <a:gd name="T0" fmla="*/ 157 w 222"/>
                  <a:gd name="T1" fmla="*/ 325 h 325"/>
                  <a:gd name="T2" fmla="*/ 157 w 222"/>
                  <a:gd name="T3" fmla="*/ 78 h 325"/>
                  <a:gd name="T4" fmla="*/ 222 w 222"/>
                  <a:gd name="T5" fmla="*/ 78 h 325"/>
                  <a:gd name="T6" fmla="*/ 222 w 222"/>
                  <a:gd name="T7" fmla="*/ 0 h 325"/>
                  <a:gd name="T8" fmla="*/ 0 w 222"/>
                  <a:gd name="T9" fmla="*/ 0 h 325"/>
                  <a:gd name="T10" fmla="*/ 0 w 222"/>
                  <a:gd name="T11" fmla="*/ 78 h 325"/>
                  <a:gd name="T12" fmla="*/ 66 w 222"/>
                  <a:gd name="T13" fmla="*/ 78 h 325"/>
                  <a:gd name="T14" fmla="*/ 66 w 222"/>
                  <a:gd name="T15" fmla="*/ 325 h 325"/>
                  <a:gd name="T16" fmla="*/ 66 w 222"/>
                  <a:gd name="T17" fmla="*/ 325 h 325"/>
                  <a:gd name="T18" fmla="*/ 157 w 222"/>
                  <a:gd name="T19"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2" h="325">
                    <a:moveTo>
                      <a:pt x="157" y="325"/>
                    </a:moveTo>
                    <a:lnTo>
                      <a:pt x="157" y="78"/>
                    </a:lnTo>
                    <a:lnTo>
                      <a:pt x="222" y="78"/>
                    </a:lnTo>
                    <a:lnTo>
                      <a:pt x="222" y="0"/>
                    </a:lnTo>
                    <a:lnTo>
                      <a:pt x="0" y="0"/>
                    </a:lnTo>
                    <a:lnTo>
                      <a:pt x="0" y="78"/>
                    </a:lnTo>
                    <a:lnTo>
                      <a:pt x="66" y="78"/>
                    </a:lnTo>
                    <a:lnTo>
                      <a:pt x="66" y="325"/>
                    </a:lnTo>
                    <a:lnTo>
                      <a:pt x="66" y="325"/>
                    </a:lnTo>
                    <a:lnTo>
                      <a:pt x="157" y="325"/>
                    </a:lnTo>
                    <a:close/>
                  </a:path>
                </a:pathLst>
              </a:custGeom>
              <a:solidFill>
                <a:srgbClr val="AFAFA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80" name="T1">
                <a:extLst>
                  <a:ext uri="{FF2B5EF4-FFF2-40B4-BE49-F238E27FC236}">
                    <a16:creationId xmlns:a16="http://schemas.microsoft.com/office/drawing/2014/main" id="{74215040-AC87-4792-AE65-63482A70021B}"/>
                  </a:ext>
                </a:extLst>
              </p:cNvPr>
              <p:cNvSpPr>
                <a:spLocks/>
              </p:cNvSpPr>
              <p:nvPr/>
            </p:nvSpPr>
            <p:spPr bwMode="auto">
              <a:xfrm>
                <a:off x="799033" y="168151"/>
                <a:ext cx="193675" cy="258763"/>
              </a:xfrm>
              <a:custGeom>
                <a:avLst/>
                <a:gdLst>
                  <a:gd name="T0" fmla="*/ 88 w 244"/>
                  <a:gd name="T1" fmla="*/ 78 h 325"/>
                  <a:gd name="T2" fmla="*/ 88 w 244"/>
                  <a:gd name="T3" fmla="*/ 325 h 325"/>
                  <a:gd name="T4" fmla="*/ 179 w 244"/>
                  <a:gd name="T5" fmla="*/ 325 h 325"/>
                  <a:gd name="T6" fmla="*/ 179 w 244"/>
                  <a:gd name="T7" fmla="*/ 78 h 325"/>
                  <a:gd name="T8" fmla="*/ 244 w 244"/>
                  <a:gd name="T9" fmla="*/ 78 h 325"/>
                  <a:gd name="T10" fmla="*/ 244 w 244"/>
                  <a:gd name="T11" fmla="*/ 0 h 325"/>
                  <a:gd name="T12" fmla="*/ 25 w 244"/>
                  <a:gd name="T13" fmla="*/ 0 h 325"/>
                  <a:gd name="T14" fmla="*/ 0 w 244"/>
                  <a:gd name="T15" fmla="*/ 78 h 325"/>
                  <a:gd name="T16" fmla="*/ 88 w 244"/>
                  <a:gd name="T17" fmla="*/ 78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4" h="325">
                    <a:moveTo>
                      <a:pt x="88" y="78"/>
                    </a:moveTo>
                    <a:lnTo>
                      <a:pt x="88" y="325"/>
                    </a:lnTo>
                    <a:lnTo>
                      <a:pt x="179" y="325"/>
                    </a:lnTo>
                    <a:lnTo>
                      <a:pt x="179" y="78"/>
                    </a:lnTo>
                    <a:lnTo>
                      <a:pt x="244" y="78"/>
                    </a:lnTo>
                    <a:lnTo>
                      <a:pt x="244" y="0"/>
                    </a:lnTo>
                    <a:lnTo>
                      <a:pt x="25" y="0"/>
                    </a:lnTo>
                    <a:lnTo>
                      <a:pt x="0" y="78"/>
                    </a:lnTo>
                    <a:lnTo>
                      <a:pt x="88" y="78"/>
                    </a:lnTo>
                    <a:close/>
                  </a:path>
                </a:pathLst>
              </a:custGeom>
              <a:solidFill>
                <a:srgbClr val="AFAFA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81" name="V">
                <a:extLst>
                  <a:ext uri="{FF2B5EF4-FFF2-40B4-BE49-F238E27FC236}">
                    <a16:creationId xmlns:a16="http://schemas.microsoft.com/office/drawing/2014/main" id="{DA7F75E8-6EED-433D-A5F4-D4ED36983407}"/>
                  </a:ext>
                </a:extLst>
              </p:cNvPr>
              <p:cNvSpPr>
                <a:spLocks/>
              </p:cNvSpPr>
              <p:nvPr/>
            </p:nvSpPr>
            <p:spPr bwMode="auto">
              <a:xfrm>
                <a:off x="567258" y="168151"/>
                <a:ext cx="230188" cy="258763"/>
              </a:xfrm>
              <a:custGeom>
                <a:avLst/>
                <a:gdLst>
                  <a:gd name="T0" fmla="*/ 184 w 289"/>
                  <a:gd name="T1" fmla="*/ 325 h 325"/>
                  <a:gd name="T2" fmla="*/ 289 w 289"/>
                  <a:gd name="T3" fmla="*/ 0 h 325"/>
                  <a:gd name="T4" fmla="*/ 197 w 289"/>
                  <a:gd name="T5" fmla="*/ 0 h 325"/>
                  <a:gd name="T6" fmla="*/ 143 w 289"/>
                  <a:gd name="T7" fmla="*/ 167 h 325"/>
                  <a:gd name="T8" fmla="*/ 135 w 289"/>
                  <a:gd name="T9" fmla="*/ 191 h 325"/>
                  <a:gd name="T10" fmla="*/ 135 w 289"/>
                  <a:gd name="T11" fmla="*/ 191 h 325"/>
                  <a:gd name="T12" fmla="*/ 135 w 289"/>
                  <a:gd name="T13" fmla="*/ 191 h 325"/>
                  <a:gd name="T14" fmla="*/ 135 w 289"/>
                  <a:gd name="T15" fmla="*/ 191 h 325"/>
                  <a:gd name="T16" fmla="*/ 135 w 289"/>
                  <a:gd name="T17" fmla="*/ 191 h 325"/>
                  <a:gd name="T18" fmla="*/ 135 w 289"/>
                  <a:gd name="T19" fmla="*/ 191 h 325"/>
                  <a:gd name="T20" fmla="*/ 135 w 289"/>
                  <a:gd name="T21" fmla="*/ 191 h 325"/>
                  <a:gd name="T22" fmla="*/ 128 w 289"/>
                  <a:gd name="T23" fmla="*/ 167 h 325"/>
                  <a:gd name="T24" fmla="*/ 91 w 289"/>
                  <a:gd name="T25" fmla="*/ 60 h 325"/>
                  <a:gd name="T26" fmla="*/ 0 w 289"/>
                  <a:gd name="T27" fmla="*/ 60 h 325"/>
                  <a:gd name="T28" fmla="*/ 90 w 289"/>
                  <a:gd name="T29" fmla="*/ 325 h 325"/>
                  <a:gd name="T30" fmla="*/ 184 w 289"/>
                  <a:gd name="T31"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9" h="325">
                    <a:moveTo>
                      <a:pt x="184" y="325"/>
                    </a:moveTo>
                    <a:lnTo>
                      <a:pt x="289" y="0"/>
                    </a:lnTo>
                    <a:lnTo>
                      <a:pt x="197" y="0"/>
                    </a:lnTo>
                    <a:lnTo>
                      <a:pt x="143" y="167"/>
                    </a:lnTo>
                    <a:lnTo>
                      <a:pt x="135" y="191"/>
                    </a:lnTo>
                    <a:lnTo>
                      <a:pt x="135" y="191"/>
                    </a:lnTo>
                    <a:lnTo>
                      <a:pt x="135" y="191"/>
                    </a:lnTo>
                    <a:lnTo>
                      <a:pt x="135" y="191"/>
                    </a:lnTo>
                    <a:lnTo>
                      <a:pt x="135" y="191"/>
                    </a:lnTo>
                    <a:lnTo>
                      <a:pt x="135" y="191"/>
                    </a:lnTo>
                    <a:lnTo>
                      <a:pt x="135" y="191"/>
                    </a:lnTo>
                    <a:lnTo>
                      <a:pt x="128" y="167"/>
                    </a:lnTo>
                    <a:lnTo>
                      <a:pt x="91" y="60"/>
                    </a:lnTo>
                    <a:lnTo>
                      <a:pt x="0" y="60"/>
                    </a:lnTo>
                    <a:lnTo>
                      <a:pt x="90" y="325"/>
                    </a:lnTo>
                    <a:lnTo>
                      <a:pt x="184" y="325"/>
                    </a:lnTo>
                    <a:close/>
                  </a:path>
                </a:pathLst>
              </a:custGeom>
              <a:solidFill>
                <a:srgbClr val="AFAFA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nvGrpSpPr>
            <p:cNvPr id="58" name="_VTT_logo_102019_06_orange_blue_on_white" hidden="1">
              <a:extLst>
                <a:ext uri="{FF2B5EF4-FFF2-40B4-BE49-F238E27FC236}">
                  <a16:creationId xmlns:a16="http://schemas.microsoft.com/office/drawing/2014/main" id="{8EF8BBD5-8D46-424C-8455-4D461A8C7803}"/>
                </a:ext>
              </a:extLst>
            </p:cNvPr>
            <p:cNvGrpSpPr/>
            <p:nvPr/>
          </p:nvGrpSpPr>
          <p:grpSpPr>
            <a:xfrm>
              <a:off x="7909204" y="1770762"/>
              <a:ext cx="971550" cy="655638"/>
              <a:chOff x="379933" y="-15999"/>
              <a:chExt cx="971550" cy="655638"/>
            </a:xfrm>
          </p:grpSpPr>
          <p:sp>
            <p:nvSpPr>
              <p:cNvPr id="74" name="Box">
                <a:extLst>
                  <a:ext uri="{FF2B5EF4-FFF2-40B4-BE49-F238E27FC236}">
                    <a16:creationId xmlns:a16="http://schemas.microsoft.com/office/drawing/2014/main" id="{9EDA1E28-DC72-41FA-A9BD-0CA5570FBAFD}"/>
                  </a:ext>
                </a:extLst>
              </p:cNvPr>
              <p:cNvSpPr>
                <a:spLocks noChangeArrowheads="1"/>
              </p:cNvSpPr>
              <p:nvPr/>
            </p:nvSpPr>
            <p:spPr bwMode="auto">
              <a:xfrm>
                <a:off x="379933" y="-15999"/>
                <a:ext cx="971550" cy="6556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75" name="T2">
                <a:extLst>
                  <a:ext uri="{FF2B5EF4-FFF2-40B4-BE49-F238E27FC236}">
                    <a16:creationId xmlns:a16="http://schemas.microsoft.com/office/drawing/2014/main" id="{BCBBB530-10D0-4CDB-A2FA-73B0CDC5CF9F}"/>
                  </a:ext>
                </a:extLst>
              </p:cNvPr>
              <p:cNvSpPr>
                <a:spLocks/>
              </p:cNvSpPr>
              <p:nvPr/>
            </p:nvSpPr>
            <p:spPr bwMode="auto">
              <a:xfrm>
                <a:off x="1011758" y="168151"/>
                <a:ext cx="176213" cy="258763"/>
              </a:xfrm>
              <a:custGeom>
                <a:avLst/>
                <a:gdLst>
                  <a:gd name="T0" fmla="*/ 157 w 222"/>
                  <a:gd name="T1" fmla="*/ 325 h 325"/>
                  <a:gd name="T2" fmla="*/ 157 w 222"/>
                  <a:gd name="T3" fmla="*/ 78 h 325"/>
                  <a:gd name="T4" fmla="*/ 222 w 222"/>
                  <a:gd name="T5" fmla="*/ 78 h 325"/>
                  <a:gd name="T6" fmla="*/ 222 w 222"/>
                  <a:gd name="T7" fmla="*/ 0 h 325"/>
                  <a:gd name="T8" fmla="*/ 0 w 222"/>
                  <a:gd name="T9" fmla="*/ 0 h 325"/>
                  <a:gd name="T10" fmla="*/ 0 w 222"/>
                  <a:gd name="T11" fmla="*/ 78 h 325"/>
                  <a:gd name="T12" fmla="*/ 66 w 222"/>
                  <a:gd name="T13" fmla="*/ 78 h 325"/>
                  <a:gd name="T14" fmla="*/ 66 w 222"/>
                  <a:gd name="T15" fmla="*/ 325 h 325"/>
                  <a:gd name="T16" fmla="*/ 66 w 222"/>
                  <a:gd name="T17" fmla="*/ 325 h 325"/>
                  <a:gd name="T18" fmla="*/ 157 w 222"/>
                  <a:gd name="T19"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2" h="325">
                    <a:moveTo>
                      <a:pt x="157" y="325"/>
                    </a:moveTo>
                    <a:lnTo>
                      <a:pt x="157" y="78"/>
                    </a:lnTo>
                    <a:lnTo>
                      <a:pt x="222" y="78"/>
                    </a:lnTo>
                    <a:lnTo>
                      <a:pt x="222" y="0"/>
                    </a:lnTo>
                    <a:lnTo>
                      <a:pt x="0" y="0"/>
                    </a:lnTo>
                    <a:lnTo>
                      <a:pt x="0" y="78"/>
                    </a:lnTo>
                    <a:lnTo>
                      <a:pt x="66" y="78"/>
                    </a:lnTo>
                    <a:lnTo>
                      <a:pt x="66" y="325"/>
                    </a:lnTo>
                    <a:lnTo>
                      <a:pt x="66" y="325"/>
                    </a:lnTo>
                    <a:lnTo>
                      <a:pt x="157" y="325"/>
                    </a:lnTo>
                    <a:close/>
                  </a:path>
                </a:pathLst>
              </a:custGeom>
              <a:solidFill>
                <a:srgbClr val="0057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76" name="T1">
                <a:extLst>
                  <a:ext uri="{FF2B5EF4-FFF2-40B4-BE49-F238E27FC236}">
                    <a16:creationId xmlns:a16="http://schemas.microsoft.com/office/drawing/2014/main" id="{14CC64D0-68F4-4253-8A39-AFE03F283F0F}"/>
                  </a:ext>
                </a:extLst>
              </p:cNvPr>
              <p:cNvSpPr>
                <a:spLocks/>
              </p:cNvSpPr>
              <p:nvPr/>
            </p:nvSpPr>
            <p:spPr bwMode="auto">
              <a:xfrm>
                <a:off x="799033" y="168151"/>
                <a:ext cx="193675" cy="258763"/>
              </a:xfrm>
              <a:custGeom>
                <a:avLst/>
                <a:gdLst>
                  <a:gd name="T0" fmla="*/ 88 w 244"/>
                  <a:gd name="T1" fmla="*/ 78 h 325"/>
                  <a:gd name="T2" fmla="*/ 88 w 244"/>
                  <a:gd name="T3" fmla="*/ 325 h 325"/>
                  <a:gd name="T4" fmla="*/ 179 w 244"/>
                  <a:gd name="T5" fmla="*/ 325 h 325"/>
                  <a:gd name="T6" fmla="*/ 179 w 244"/>
                  <a:gd name="T7" fmla="*/ 78 h 325"/>
                  <a:gd name="T8" fmla="*/ 244 w 244"/>
                  <a:gd name="T9" fmla="*/ 78 h 325"/>
                  <a:gd name="T10" fmla="*/ 244 w 244"/>
                  <a:gd name="T11" fmla="*/ 0 h 325"/>
                  <a:gd name="T12" fmla="*/ 25 w 244"/>
                  <a:gd name="T13" fmla="*/ 0 h 325"/>
                  <a:gd name="T14" fmla="*/ 0 w 244"/>
                  <a:gd name="T15" fmla="*/ 78 h 325"/>
                  <a:gd name="T16" fmla="*/ 88 w 244"/>
                  <a:gd name="T17" fmla="*/ 78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4" h="325">
                    <a:moveTo>
                      <a:pt x="88" y="78"/>
                    </a:moveTo>
                    <a:lnTo>
                      <a:pt x="88" y="325"/>
                    </a:lnTo>
                    <a:lnTo>
                      <a:pt x="179" y="325"/>
                    </a:lnTo>
                    <a:lnTo>
                      <a:pt x="179" y="78"/>
                    </a:lnTo>
                    <a:lnTo>
                      <a:pt x="244" y="78"/>
                    </a:lnTo>
                    <a:lnTo>
                      <a:pt x="244" y="0"/>
                    </a:lnTo>
                    <a:lnTo>
                      <a:pt x="25" y="0"/>
                    </a:lnTo>
                    <a:lnTo>
                      <a:pt x="0" y="78"/>
                    </a:lnTo>
                    <a:lnTo>
                      <a:pt x="88" y="78"/>
                    </a:lnTo>
                    <a:close/>
                  </a:path>
                </a:pathLst>
              </a:custGeom>
              <a:solidFill>
                <a:srgbClr val="0057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77" name="V">
                <a:extLst>
                  <a:ext uri="{FF2B5EF4-FFF2-40B4-BE49-F238E27FC236}">
                    <a16:creationId xmlns:a16="http://schemas.microsoft.com/office/drawing/2014/main" id="{E219C112-939D-409A-A956-C014D888E60D}"/>
                  </a:ext>
                </a:extLst>
              </p:cNvPr>
              <p:cNvSpPr>
                <a:spLocks/>
              </p:cNvSpPr>
              <p:nvPr/>
            </p:nvSpPr>
            <p:spPr bwMode="auto">
              <a:xfrm>
                <a:off x="567258" y="168151"/>
                <a:ext cx="230188" cy="258763"/>
              </a:xfrm>
              <a:custGeom>
                <a:avLst/>
                <a:gdLst>
                  <a:gd name="T0" fmla="*/ 184 w 289"/>
                  <a:gd name="T1" fmla="*/ 325 h 325"/>
                  <a:gd name="T2" fmla="*/ 289 w 289"/>
                  <a:gd name="T3" fmla="*/ 0 h 325"/>
                  <a:gd name="T4" fmla="*/ 197 w 289"/>
                  <a:gd name="T5" fmla="*/ 0 h 325"/>
                  <a:gd name="T6" fmla="*/ 143 w 289"/>
                  <a:gd name="T7" fmla="*/ 167 h 325"/>
                  <a:gd name="T8" fmla="*/ 135 w 289"/>
                  <a:gd name="T9" fmla="*/ 191 h 325"/>
                  <a:gd name="T10" fmla="*/ 135 w 289"/>
                  <a:gd name="T11" fmla="*/ 191 h 325"/>
                  <a:gd name="T12" fmla="*/ 135 w 289"/>
                  <a:gd name="T13" fmla="*/ 191 h 325"/>
                  <a:gd name="T14" fmla="*/ 135 w 289"/>
                  <a:gd name="T15" fmla="*/ 191 h 325"/>
                  <a:gd name="T16" fmla="*/ 135 w 289"/>
                  <a:gd name="T17" fmla="*/ 191 h 325"/>
                  <a:gd name="T18" fmla="*/ 135 w 289"/>
                  <a:gd name="T19" fmla="*/ 191 h 325"/>
                  <a:gd name="T20" fmla="*/ 135 w 289"/>
                  <a:gd name="T21" fmla="*/ 191 h 325"/>
                  <a:gd name="T22" fmla="*/ 128 w 289"/>
                  <a:gd name="T23" fmla="*/ 167 h 325"/>
                  <a:gd name="T24" fmla="*/ 91 w 289"/>
                  <a:gd name="T25" fmla="*/ 60 h 325"/>
                  <a:gd name="T26" fmla="*/ 0 w 289"/>
                  <a:gd name="T27" fmla="*/ 60 h 325"/>
                  <a:gd name="T28" fmla="*/ 90 w 289"/>
                  <a:gd name="T29" fmla="*/ 325 h 325"/>
                  <a:gd name="T30" fmla="*/ 184 w 289"/>
                  <a:gd name="T31"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9" h="325">
                    <a:moveTo>
                      <a:pt x="184" y="325"/>
                    </a:moveTo>
                    <a:lnTo>
                      <a:pt x="289" y="0"/>
                    </a:lnTo>
                    <a:lnTo>
                      <a:pt x="197" y="0"/>
                    </a:lnTo>
                    <a:lnTo>
                      <a:pt x="143" y="167"/>
                    </a:lnTo>
                    <a:lnTo>
                      <a:pt x="135" y="191"/>
                    </a:lnTo>
                    <a:lnTo>
                      <a:pt x="135" y="191"/>
                    </a:lnTo>
                    <a:lnTo>
                      <a:pt x="135" y="191"/>
                    </a:lnTo>
                    <a:lnTo>
                      <a:pt x="135" y="191"/>
                    </a:lnTo>
                    <a:lnTo>
                      <a:pt x="135" y="191"/>
                    </a:lnTo>
                    <a:lnTo>
                      <a:pt x="135" y="191"/>
                    </a:lnTo>
                    <a:lnTo>
                      <a:pt x="135" y="191"/>
                    </a:lnTo>
                    <a:lnTo>
                      <a:pt x="128" y="167"/>
                    </a:lnTo>
                    <a:lnTo>
                      <a:pt x="91" y="60"/>
                    </a:lnTo>
                    <a:lnTo>
                      <a:pt x="0" y="60"/>
                    </a:lnTo>
                    <a:lnTo>
                      <a:pt x="90" y="325"/>
                    </a:lnTo>
                    <a:lnTo>
                      <a:pt x="184" y="325"/>
                    </a:lnTo>
                    <a:close/>
                  </a:path>
                </a:pathLst>
              </a:custGeom>
              <a:solidFill>
                <a:srgbClr val="F06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nvGrpSpPr>
            <p:cNvPr id="59" name="_VTT_logo_102019_07_blue_on_white" hidden="1">
              <a:extLst>
                <a:ext uri="{FF2B5EF4-FFF2-40B4-BE49-F238E27FC236}">
                  <a16:creationId xmlns:a16="http://schemas.microsoft.com/office/drawing/2014/main" id="{CAD9CAC8-47A9-4B76-8C83-C10E2908ED4C}"/>
                </a:ext>
              </a:extLst>
            </p:cNvPr>
            <p:cNvGrpSpPr/>
            <p:nvPr/>
          </p:nvGrpSpPr>
          <p:grpSpPr>
            <a:xfrm>
              <a:off x="7909204" y="1770762"/>
              <a:ext cx="971550" cy="655638"/>
              <a:chOff x="379933" y="-15999"/>
              <a:chExt cx="971550" cy="655638"/>
            </a:xfrm>
          </p:grpSpPr>
          <p:sp>
            <p:nvSpPr>
              <p:cNvPr id="70" name="Box">
                <a:extLst>
                  <a:ext uri="{FF2B5EF4-FFF2-40B4-BE49-F238E27FC236}">
                    <a16:creationId xmlns:a16="http://schemas.microsoft.com/office/drawing/2014/main" id="{3ACADD50-0E10-4D86-9984-46C37EA174C9}"/>
                  </a:ext>
                </a:extLst>
              </p:cNvPr>
              <p:cNvSpPr>
                <a:spLocks noChangeArrowheads="1"/>
              </p:cNvSpPr>
              <p:nvPr/>
            </p:nvSpPr>
            <p:spPr bwMode="auto">
              <a:xfrm>
                <a:off x="379933" y="-15999"/>
                <a:ext cx="971550" cy="6556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71" name="T2">
                <a:extLst>
                  <a:ext uri="{FF2B5EF4-FFF2-40B4-BE49-F238E27FC236}">
                    <a16:creationId xmlns:a16="http://schemas.microsoft.com/office/drawing/2014/main" id="{1B5A3713-38C4-4D07-AD6D-E974DFF2D200}"/>
                  </a:ext>
                </a:extLst>
              </p:cNvPr>
              <p:cNvSpPr>
                <a:spLocks/>
              </p:cNvSpPr>
              <p:nvPr/>
            </p:nvSpPr>
            <p:spPr bwMode="auto">
              <a:xfrm>
                <a:off x="1011758" y="168151"/>
                <a:ext cx="176213" cy="258763"/>
              </a:xfrm>
              <a:custGeom>
                <a:avLst/>
                <a:gdLst>
                  <a:gd name="T0" fmla="*/ 157 w 222"/>
                  <a:gd name="T1" fmla="*/ 325 h 325"/>
                  <a:gd name="T2" fmla="*/ 157 w 222"/>
                  <a:gd name="T3" fmla="*/ 78 h 325"/>
                  <a:gd name="T4" fmla="*/ 222 w 222"/>
                  <a:gd name="T5" fmla="*/ 78 h 325"/>
                  <a:gd name="T6" fmla="*/ 222 w 222"/>
                  <a:gd name="T7" fmla="*/ 0 h 325"/>
                  <a:gd name="T8" fmla="*/ 0 w 222"/>
                  <a:gd name="T9" fmla="*/ 0 h 325"/>
                  <a:gd name="T10" fmla="*/ 0 w 222"/>
                  <a:gd name="T11" fmla="*/ 78 h 325"/>
                  <a:gd name="T12" fmla="*/ 66 w 222"/>
                  <a:gd name="T13" fmla="*/ 78 h 325"/>
                  <a:gd name="T14" fmla="*/ 66 w 222"/>
                  <a:gd name="T15" fmla="*/ 325 h 325"/>
                  <a:gd name="T16" fmla="*/ 66 w 222"/>
                  <a:gd name="T17" fmla="*/ 325 h 325"/>
                  <a:gd name="T18" fmla="*/ 157 w 222"/>
                  <a:gd name="T19"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2" h="325">
                    <a:moveTo>
                      <a:pt x="157" y="325"/>
                    </a:moveTo>
                    <a:lnTo>
                      <a:pt x="157" y="78"/>
                    </a:lnTo>
                    <a:lnTo>
                      <a:pt x="222" y="78"/>
                    </a:lnTo>
                    <a:lnTo>
                      <a:pt x="222" y="0"/>
                    </a:lnTo>
                    <a:lnTo>
                      <a:pt x="0" y="0"/>
                    </a:lnTo>
                    <a:lnTo>
                      <a:pt x="0" y="78"/>
                    </a:lnTo>
                    <a:lnTo>
                      <a:pt x="66" y="78"/>
                    </a:lnTo>
                    <a:lnTo>
                      <a:pt x="66" y="325"/>
                    </a:lnTo>
                    <a:lnTo>
                      <a:pt x="66" y="325"/>
                    </a:lnTo>
                    <a:lnTo>
                      <a:pt x="157" y="325"/>
                    </a:lnTo>
                    <a:close/>
                  </a:path>
                </a:pathLst>
              </a:custGeom>
              <a:solidFill>
                <a:srgbClr val="0057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72" name="T1">
                <a:extLst>
                  <a:ext uri="{FF2B5EF4-FFF2-40B4-BE49-F238E27FC236}">
                    <a16:creationId xmlns:a16="http://schemas.microsoft.com/office/drawing/2014/main" id="{3D8F75EF-DB0B-4B14-9516-133059982050}"/>
                  </a:ext>
                </a:extLst>
              </p:cNvPr>
              <p:cNvSpPr>
                <a:spLocks/>
              </p:cNvSpPr>
              <p:nvPr/>
            </p:nvSpPr>
            <p:spPr bwMode="auto">
              <a:xfrm>
                <a:off x="799033" y="168151"/>
                <a:ext cx="193675" cy="258763"/>
              </a:xfrm>
              <a:custGeom>
                <a:avLst/>
                <a:gdLst>
                  <a:gd name="T0" fmla="*/ 88 w 244"/>
                  <a:gd name="T1" fmla="*/ 78 h 325"/>
                  <a:gd name="T2" fmla="*/ 88 w 244"/>
                  <a:gd name="T3" fmla="*/ 325 h 325"/>
                  <a:gd name="T4" fmla="*/ 179 w 244"/>
                  <a:gd name="T5" fmla="*/ 325 h 325"/>
                  <a:gd name="T6" fmla="*/ 179 w 244"/>
                  <a:gd name="T7" fmla="*/ 78 h 325"/>
                  <a:gd name="T8" fmla="*/ 244 w 244"/>
                  <a:gd name="T9" fmla="*/ 78 h 325"/>
                  <a:gd name="T10" fmla="*/ 244 w 244"/>
                  <a:gd name="T11" fmla="*/ 0 h 325"/>
                  <a:gd name="T12" fmla="*/ 25 w 244"/>
                  <a:gd name="T13" fmla="*/ 0 h 325"/>
                  <a:gd name="T14" fmla="*/ 0 w 244"/>
                  <a:gd name="T15" fmla="*/ 78 h 325"/>
                  <a:gd name="T16" fmla="*/ 88 w 244"/>
                  <a:gd name="T17" fmla="*/ 78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4" h="325">
                    <a:moveTo>
                      <a:pt x="88" y="78"/>
                    </a:moveTo>
                    <a:lnTo>
                      <a:pt x="88" y="325"/>
                    </a:lnTo>
                    <a:lnTo>
                      <a:pt x="179" y="325"/>
                    </a:lnTo>
                    <a:lnTo>
                      <a:pt x="179" y="78"/>
                    </a:lnTo>
                    <a:lnTo>
                      <a:pt x="244" y="78"/>
                    </a:lnTo>
                    <a:lnTo>
                      <a:pt x="244" y="0"/>
                    </a:lnTo>
                    <a:lnTo>
                      <a:pt x="25" y="0"/>
                    </a:lnTo>
                    <a:lnTo>
                      <a:pt x="0" y="78"/>
                    </a:lnTo>
                    <a:lnTo>
                      <a:pt x="88" y="78"/>
                    </a:lnTo>
                    <a:close/>
                  </a:path>
                </a:pathLst>
              </a:custGeom>
              <a:solidFill>
                <a:srgbClr val="0057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73" name="V">
                <a:extLst>
                  <a:ext uri="{FF2B5EF4-FFF2-40B4-BE49-F238E27FC236}">
                    <a16:creationId xmlns:a16="http://schemas.microsoft.com/office/drawing/2014/main" id="{4B09500C-B2A1-4690-A3EF-E99625F4BCFA}"/>
                  </a:ext>
                </a:extLst>
              </p:cNvPr>
              <p:cNvSpPr>
                <a:spLocks/>
              </p:cNvSpPr>
              <p:nvPr/>
            </p:nvSpPr>
            <p:spPr bwMode="auto">
              <a:xfrm>
                <a:off x="567258" y="168151"/>
                <a:ext cx="230188" cy="258763"/>
              </a:xfrm>
              <a:custGeom>
                <a:avLst/>
                <a:gdLst>
                  <a:gd name="T0" fmla="*/ 184 w 289"/>
                  <a:gd name="T1" fmla="*/ 325 h 325"/>
                  <a:gd name="T2" fmla="*/ 289 w 289"/>
                  <a:gd name="T3" fmla="*/ 0 h 325"/>
                  <a:gd name="T4" fmla="*/ 197 w 289"/>
                  <a:gd name="T5" fmla="*/ 0 h 325"/>
                  <a:gd name="T6" fmla="*/ 143 w 289"/>
                  <a:gd name="T7" fmla="*/ 167 h 325"/>
                  <a:gd name="T8" fmla="*/ 135 w 289"/>
                  <a:gd name="T9" fmla="*/ 191 h 325"/>
                  <a:gd name="T10" fmla="*/ 135 w 289"/>
                  <a:gd name="T11" fmla="*/ 191 h 325"/>
                  <a:gd name="T12" fmla="*/ 135 w 289"/>
                  <a:gd name="T13" fmla="*/ 191 h 325"/>
                  <a:gd name="T14" fmla="*/ 135 w 289"/>
                  <a:gd name="T15" fmla="*/ 191 h 325"/>
                  <a:gd name="T16" fmla="*/ 135 w 289"/>
                  <a:gd name="T17" fmla="*/ 191 h 325"/>
                  <a:gd name="T18" fmla="*/ 135 w 289"/>
                  <a:gd name="T19" fmla="*/ 191 h 325"/>
                  <a:gd name="T20" fmla="*/ 135 w 289"/>
                  <a:gd name="T21" fmla="*/ 191 h 325"/>
                  <a:gd name="T22" fmla="*/ 128 w 289"/>
                  <a:gd name="T23" fmla="*/ 167 h 325"/>
                  <a:gd name="T24" fmla="*/ 91 w 289"/>
                  <a:gd name="T25" fmla="*/ 60 h 325"/>
                  <a:gd name="T26" fmla="*/ 0 w 289"/>
                  <a:gd name="T27" fmla="*/ 60 h 325"/>
                  <a:gd name="T28" fmla="*/ 90 w 289"/>
                  <a:gd name="T29" fmla="*/ 325 h 325"/>
                  <a:gd name="T30" fmla="*/ 184 w 289"/>
                  <a:gd name="T31"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9" h="325">
                    <a:moveTo>
                      <a:pt x="184" y="325"/>
                    </a:moveTo>
                    <a:lnTo>
                      <a:pt x="289" y="0"/>
                    </a:lnTo>
                    <a:lnTo>
                      <a:pt x="197" y="0"/>
                    </a:lnTo>
                    <a:lnTo>
                      <a:pt x="143" y="167"/>
                    </a:lnTo>
                    <a:lnTo>
                      <a:pt x="135" y="191"/>
                    </a:lnTo>
                    <a:lnTo>
                      <a:pt x="135" y="191"/>
                    </a:lnTo>
                    <a:lnTo>
                      <a:pt x="135" y="191"/>
                    </a:lnTo>
                    <a:lnTo>
                      <a:pt x="135" y="191"/>
                    </a:lnTo>
                    <a:lnTo>
                      <a:pt x="135" y="191"/>
                    </a:lnTo>
                    <a:lnTo>
                      <a:pt x="135" y="191"/>
                    </a:lnTo>
                    <a:lnTo>
                      <a:pt x="135" y="191"/>
                    </a:lnTo>
                    <a:lnTo>
                      <a:pt x="128" y="167"/>
                    </a:lnTo>
                    <a:lnTo>
                      <a:pt x="91" y="60"/>
                    </a:lnTo>
                    <a:lnTo>
                      <a:pt x="0" y="60"/>
                    </a:lnTo>
                    <a:lnTo>
                      <a:pt x="90" y="325"/>
                    </a:lnTo>
                    <a:lnTo>
                      <a:pt x="184" y="325"/>
                    </a:lnTo>
                    <a:close/>
                  </a:path>
                </a:pathLst>
              </a:custGeom>
              <a:solidFill>
                <a:srgbClr val="0057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nvGrpSpPr>
            <p:cNvPr id="60" name="_VTT_logo_102019_08_black_on_white" hidden="1">
              <a:extLst>
                <a:ext uri="{FF2B5EF4-FFF2-40B4-BE49-F238E27FC236}">
                  <a16:creationId xmlns:a16="http://schemas.microsoft.com/office/drawing/2014/main" id="{6FF7098D-7513-4F75-AE00-1BACE81CE5E6}"/>
                </a:ext>
              </a:extLst>
            </p:cNvPr>
            <p:cNvGrpSpPr/>
            <p:nvPr/>
          </p:nvGrpSpPr>
          <p:grpSpPr>
            <a:xfrm>
              <a:off x="7909204" y="1770762"/>
              <a:ext cx="971550" cy="655638"/>
              <a:chOff x="379933" y="-15999"/>
              <a:chExt cx="971550" cy="655638"/>
            </a:xfrm>
          </p:grpSpPr>
          <p:sp>
            <p:nvSpPr>
              <p:cNvPr id="66" name="Box">
                <a:extLst>
                  <a:ext uri="{FF2B5EF4-FFF2-40B4-BE49-F238E27FC236}">
                    <a16:creationId xmlns:a16="http://schemas.microsoft.com/office/drawing/2014/main" id="{BEE91F12-8172-4399-BBB1-83913DBC327D}"/>
                  </a:ext>
                </a:extLst>
              </p:cNvPr>
              <p:cNvSpPr>
                <a:spLocks noChangeArrowheads="1"/>
              </p:cNvSpPr>
              <p:nvPr/>
            </p:nvSpPr>
            <p:spPr bwMode="auto">
              <a:xfrm>
                <a:off x="379933" y="-15999"/>
                <a:ext cx="971550" cy="6556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67" name="T2">
                <a:extLst>
                  <a:ext uri="{FF2B5EF4-FFF2-40B4-BE49-F238E27FC236}">
                    <a16:creationId xmlns:a16="http://schemas.microsoft.com/office/drawing/2014/main" id="{93BC6463-86D4-4E91-8D86-ADAF5A24DA92}"/>
                  </a:ext>
                </a:extLst>
              </p:cNvPr>
              <p:cNvSpPr>
                <a:spLocks/>
              </p:cNvSpPr>
              <p:nvPr/>
            </p:nvSpPr>
            <p:spPr bwMode="auto">
              <a:xfrm>
                <a:off x="1011758" y="168151"/>
                <a:ext cx="176213" cy="258763"/>
              </a:xfrm>
              <a:custGeom>
                <a:avLst/>
                <a:gdLst>
                  <a:gd name="T0" fmla="*/ 157 w 222"/>
                  <a:gd name="T1" fmla="*/ 325 h 325"/>
                  <a:gd name="T2" fmla="*/ 157 w 222"/>
                  <a:gd name="T3" fmla="*/ 78 h 325"/>
                  <a:gd name="T4" fmla="*/ 222 w 222"/>
                  <a:gd name="T5" fmla="*/ 78 h 325"/>
                  <a:gd name="T6" fmla="*/ 222 w 222"/>
                  <a:gd name="T7" fmla="*/ 0 h 325"/>
                  <a:gd name="T8" fmla="*/ 0 w 222"/>
                  <a:gd name="T9" fmla="*/ 0 h 325"/>
                  <a:gd name="T10" fmla="*/ 0 w 222"/>
                  <a:gd name="T11" fmla="*/ 78 h 325"/>
                  <a:gd name="T12" fmla="*/ 66 w 222"/>
                  <a:gd name="T13" fmla="*/ 78 h 325"/>
                  <a:gd name="T14" fmla="*/ 66 w 222"/>
                  <a:gd name="T15" fmla="*/ 325 h 325"/>
                  <a:gd name="T16" fmla="*/ 66 w 222"/>
                  <a:gd name="T17" fmla="*/ 325 h 325"/>
                  <a:gd name="T18" fmla="*/ 157 w 222"/>
                  <a:gd name="T19"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2" h="325">
                    <a:moveTo>
                      <a:pt x="157" y="325"/>
                    </a:moveTo>
                    <a:lnTo>
                      <a:pt x="157" y="78"/>
                    </a:lnTo>
                    <a:lnTo>
                      <a:pt x="222" y="78"/>
                    </a:lnTo>
                    <a:lnTo>
                      <a:pt x="222" y="0"/>
                    </a:lnTo>
                    <a:lnTo>
                      <a:pt x="0" y="0"/>
                    </a:lnTo>
                    <a:lnTo>
                      <a:pt x="0" y="78"/>
                    </a:lnTo>
                    <a:lnTo>
                      <a:pt x="66" y="78"/>
                    </a:lnTo>
                    <a:lnTo>
                      <a:pt x="66" y="325"/>
                    </a:lnTo>
                    <a:lnTo>
                      <a:pt x="66" y="325"/>
                    </a:lnTo>
                    <a:lnTo>
                      <a:pt x="157" y="3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68" name="T1">
                <a:extLst>
                  <a:ext uri="{FF2B5EF4-FFF2-40B4-BE49-F238E27FC236}">
                    <a16:creationId xmlns:a16="http://schemas.microsoft.com/office/drawing/2014/main" id="{AF8CE4E9-9174-4DFF-8B99-07C977FCE6EE}"/>
                  </a:ext>
                </a:extLst>
              </p:cNvPr>
              <p:cNvSpPr>
                <a:spLocks/>
              </p:cNvSpPr>
              <p:nvPr/>
            </p:nvSpPr>
            <p:spPr bwMode="auto">
              <a:xfrm>
                <a:off x="799033" y="168151"/>
                <a:ext cx="193675" cy="258763"/>
              </a:xfrm>
              <a:custGeom>
                <a:avLst/>
                <a:gdLst>
                  <a:gd name="T0" fmla="*/ 88 w 244"/>
                  <a:gd name="T1" fmla="*/ 78 h 325"/>
                  <a:gd name="T2" fmla="*/ 88 w 244"/>
                  <a:gd name="T3" fmla="*/ 325 h 325"/>
                  <a:gd name="T4" fmla="*/ 179 w 244"/>
                  <a:gd name="T5" fmla="*/ 325 h 325"/>
                  <a:gd name="T6" fmla="*/ 179 w 244"/>
                  <a:gd name="T7" fmla="*/ 78 h 325"/>
                  <a:gd name="T8" fmla="*/ 244 w 244"/>
                  <a:gd name="T9" fmla="*/ 78 h 325"/>
                  <a:gd name="T10" fmla="*/ 244 w 244"/>
                  <a:gd name="T11" fmla="*/ 0 h 325"/>
                  <a:gd name="T12" fmla="*/ 25 w 244"/>
                  <a:gd name="T13" fmla="*/ 0 h 325"/>
                  <a:gd name="T14" fmla="*/ 0 w 244"/>
                  <a:gd name="T15" fmla="*/ 78 h 325"/>
                  <a:gd name="T16" fmla="*/ 88 w 244"/>
                  <a:gd name="T17" fmla="*/ 78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4" h="325">
                    <a:moveTo>
                      <a:pt x="88" y="78"/>
                    </a:moveTo>
                    <a:lnTo>
                      <a:pt x="88" y="325"/>
                    </a:lnTo>
                    <a:lnTo>
                      <a:pt x="179" y="325"/>
                    </a:lnTo>
                    <a:lnTo>
                      <a:pt x="179" y="78"/>
                    </a:lnTo>
                    <a:lnTo>
                      <a:pt x="244" y="78"/>
                    </a:lnTo>
                    <a:lnTo>
                      <a:pt x="244" y="0"/>
                    </a:lnTo>
                    <a:lnTo>
                      <a:pt x="25" y="0"/>
                    </a:lnTo>
                    <a:lnTo>
                      <a:pt x="0" y="78"/>
                    </a:lnTo>
                    <a:lnTo>
                      <a:pt x="88" y="7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69" name="V">
                <a:extLst>
                  <a:ext uri="{FF2B5EF4-FFF2-40B4-BE49-F238E27FC236}">
                    <a16:creationId xmlns:a16="http://schemas.microsoft.com/office/drawing/2014/main" id="{E443A8D3-1022-4339-8560-D9649FECAD05}"/>
                  </a:ext>
                </a:extLst>
              </p:cNvPr>
              <p:cNvSpPr>
                <a:spLocks/>
              </p:cNvSpPr>
              <p:nvPr/>
            </p:nvSpPr>
            <p:spPr bwMode="auto">
              <a:xfrm>
                <a:off x="567258" y="168151"/>
                <a:ext cx="230188" cy="258763"/>
              </a:xfrm>
              <a:custGeom>
                <a:avLst/>
                <a:gdLst>
                  <a:gd name="T0" fmla="*/ 184 w 289"/>
                  <a:gd name="T1" fmla="*/ 325 h 325"/>
                  <a:gd name="T2" fmla="*/ 289 w 289"/>
                  <a:gd name="T3" fmla="*/ 0 h 325"/>
                  <a:gd name="T4" fmla="*/ 197 w 289"/>
                  <a:gd name="T5" fmla="*/ 0 h 325"/>
                  <a:gd name="T6" fmla="*/ 143 w 289"/>
                  <a:gd name="T7" fmla="*/ 167 h 325"/>
                  <a:gd name="T8" fmla="*/ 135 w 289"/>
                  <a:gd name="T9" fmla="*/ 191 h 325"/>
                  <a:gd name="T10" fmla="*/ 135 w 289"/>
                  <a:gd name="T11" fmla="*/ 191 h 325"/>
                  <a:gd name="T12" fmla="*/ 135 w 289"/>
                  <a:gd name="T13" fmla="*/ 191 h 325"/>
                  <a:gd name="T14" fmla="*/ 135 w 289"/>
                  <a:gd name="T15" fmla="*/ 191 h 325"/>
                  <a:gd name="T16" fmla="*/ 135 w 289"/>
                  <a:gd name="T17" fmla="*/ 191 h 325"/>
                  <a:gd name="T18" fmla="*/ 135 w 289"/>
                  <a:gd name="T19" fmla="*/ 191 h 325"/>
                  <a:gd name="T20" fmla="*/ 135 w 289"/>
                  <a:gd name="T21" fmla="*/ 191 h 325"/>
                  <a:gd name="T22" fmla="*/ 128 w 289"/>
                  <a:gd name="T23" fmla="*/ 167 h 325"/>
                  <a:gd name="T24" fmla="*/ 91 w 289"/>
                  <a:gd name="T25" fmla="*/ 60 h 325"/>
                  <a:gd name="T26" fmla="*/ 0 w 289"/>
                  <a:gd name="T27" fmla="*/ 60 h 325"/>
                  <a:gd name="T28" fmla="*/ 90 w 289"/>
                  <a:gd name="T29" fmla="*/ 325 h 325"/>
                  <a:gd name="T30" fmla="*/ 184 w 289"/>
                  <a:gd name="T31"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9" h="325">
                    <a:moveTo>
                      <a:pt x="184" y="325"/>
                    </a:moveTo>
                    <a:lnTo>
                      <a:pt x="289" y="0"/>
                    </a:lnTo>
                    <a:lnTo>
                      <a:pt x="197" y="0"/>
                    </a:lnTo>
                    <a:lnTo>
                      <a:pt x="143" y="167"/>
                    </a:lnTo>
                    <a:lnTo>
                      <a:pt x="135" y="191"/>
                    </a:lnTo>
                    <a:lnTo>
                      <a:pt x="135" y="191"/>
                    </a:lnTo>
                    <a:lnTo>
                      <a:pt x="135" y="191"/>
                    </a:lnTo>
                    <a:lnTo>
                      <a:pt x="135" y="191"/>
                    </a:lnTo>
                    <a:lnTo>
                      <a:pt x="135" y="191"/>
                    </a:lnTo>
                    <a:lnTo>
                      <a:pt x="135" y="191"/>
                    </a:lnTo>
                    <a:lnTo>
                      <a:pt x="135" y="191"/>
                    </a:lnTo>
                    <a:lnTo>
                      <a:pt x="128" y="167"/>
                    </a:lnTo>
                    <a:lnTo>
                      <a:pt x="91" y="60"/>
                    </a:lnTo>
                    <a:lnTo>
                      <a:pt x="0" y="60"/>
                    </a:lnTo>
                    <a:lnTo>
                      <a:pt x="90" y="325"/>
                    </a:lnTo>
                    <a:lnTo>
                      <a:pt x="184" y="3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nvGrpSpPr>
            <p:cNvPr id="61" name="_VTT_logo_102019_09_orange_on_white">
              <a:extLst>
                <a:ext uri="{FF2B5EF4-FFF2-40B4-BE49-F238E27FC236}">
                  <a16:creationId xmlns:a16="http://schemas.microsoft.com/office/drawing/2014/main" id="{C3DEDA5D-9E93-41CB-90FF-ADDCCCAAB173}"/>
                </a:ext>
              </a:extLst>
            </p:cNvPr>
            <p:cNvGrpSpPr/>
            <p:nvPr/>
          </p:nvGrpSpPr>
          <p:grpSpPr>
            <a:xfrm>
              <a:off x="7909204" y="1770762"/>
              <a:ext cx="971550" cy="655638"/>
              <a:chOff x="379933" y="-15999"/>
              <a:chExt cx="971550" cy="655638"/>
            </a:xfrm>
          </p:grpSpPr>
          <p:sp>
            <p:nvSpPr>
              <p:cNvPr id="62" name="Box">
                <a:extLst>
                  <a:ext uri="{FF2B5EF4-FFF2-40B4-BE49-F238E27FC236}">
                    <a16:creationId xmlns:a16="http://schemas.microsoft.com/office/drawing/2014/main" id="{67106CA3-66F4-48E6-8E21-A57E58CC2A56}"/>
                  </a:ext>
                </a:extLst>
              </p:cNvPr>
              <p:cNvSpPr>
                <a:spLocks noChangeArrowheads="1"/>
              </p:cNvSpPr>
              <p:nvPr/>
            </p:nvSpPr>
            <p:spPr bwMode="auto">
              <a:xfrm>
                <a:off x="379933" y="-15999"/>
                <a:ext cx="971550" cy="6556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63" name="T2">
                <a:extLst>
                  <a:ext uri="{FF2B5EF4-FFF2-40B4-BE49-F238E27FC236}">
                    <a16:creationId xmlns:a16="http://schemas.microsoft.com/office/drawing/2014/main" id="{A89BC393-3CD3-477A-BBC3-7666EA1D2149}"/>
                  </a:ext>
                </a:extLst>
              </p:cNvPr>
              <p:cNvSpPr>
                <a:spLocks/>
              </p:cNvSpPr>
              <p:nvPr/>
            </p:nvSpPr>
            <p:spPr bwMode="auto">
              <a:xfrm>
                <a:off x="1011758" y="168151"/>
                <a:ext cx="176213" cy="258763"/>
              </a:xfrm>
              <a:custGeom>
                <a:avLst/>
                <a:gdLst>
                  <a:gd name="T0" fmla="*/ 157 w 222"/>
                  <a:gd name="T1" fmla="*/ 325 h 325"/>
                  <a:gd name="T2" fmla="*/ 157 w 222"/>
                  <a:gd name="T3" fmla="*/ 78 h 325"/>
                  <a:gd name="T4" fmla="*/ 222 w 222"/>
                  <a:gd name="T5" fmla="*/ 78 h 325"/>
                  <a:gd name="T6" fmla="*/ 222 w 222"/>
                  <a:gd name="T7" fmla="*/ 0 h 325"/>
                  <a:gd name="T8" fmla="*/ 0 w 222"/>
                  <a:gd name="T9" fmla="*/ 0 h 325"/>
                  <a:gd name="T10" fmla="*/ 0 w 222"/>
                  <a:gd name="T11" fmla="*/ 78 h 325"/>
                  <a:gd name="T12" fmla="*/ 66 w 222"/>
                  <a:gd name="T13" fmla="*/ 78 h 325"/>
                  <a:gd name="T14" fmla="*/ 66 w 222"/>
                  <a:gd name="T15" fmla="*/ 325 h 325"/>
                  <a:gd name="T16" fmla="*/ 66 w 222"/>
                  <a:gd name="T17" fmla="*/ 325 h 325"/>
                  <a:gd name="T18" fmla="*/ 157 w 222"/>
                  <a:gd name="T19"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2" h="325">
                    <a:moveTo>
                      <a:pt x="157" y="325"/>
                    </a:moveTo>
                    <a:lnTo>
                      <a:pt x="157" y="78"/>
                    </a:lnTo>
                    <a:lnTo>
                      <a:pt x="222" y="78"/>
                    </a:lnTo>
                    <a:lnTo>
                      <a:pt x="222" y="0"/>
                    </a:lnTo>
                    <a:lnTo>
                      <a:pt x="0" y="0"/>
                    </a:lnTo>
                    <a:lnTo>
                      <a:pt x="0" y="78"/>
                    </a:lnTo>
                    <a:lnTo>
                      <a:pt x="66" y="78"/>
                    </a:lnTo>
                    <a:lnTo>
                      <a:pt x="66" y="325"/>
                    </a:lnTo>
                    <a:lnTo>
                      <a:pt x="66" y="325"/>
                    </a:lnTo>
                    <a:lnTo>
                      <a:pt x="157" y="325"/>
                    </a:lnTo>
                    <a:close/>
                  </a:path>
                </a:pathLst>
              </a:custGeom>
              <a:solidFill>
                <a:srgbClr val="F06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64" name="T1">
                <a:extLst>
                  <a:ext uri="{FF2B5EF4-FFF2-40B4-BE49-F238E27FC236}">
                    <a16:creationId xmlns:a16="http://schemas.microsoft.com/office/drawing/2014/main" id="{8A54BEBC-A4CD-4724-898B-E74004EDAE5D}"/>
                  </a:ext>
                </a:extLst>
              </p:cNvPr>
              <p:cNvSpPr>
                <a:spLocks/>
              </p:cNvSpPr>
              <p:nvPr/>
            </p:nvSpPr>
            <p:spPr bwMode="auto">
              <a:xfrm>
                <a:off x="799033" y="168151"/>
                <a:ext cx="193675" cy="258763"/>
              </a:xfrm>
              <a:custGeom>
                <a:avLst/>
                <a:gdLst>
                  <a:gd name="T0" fmla="*/ 88 w 244"/>
                  <a:gd name="T1" fmla="*/ 78 h 325"/>
                  <a:gd name="T2" fmla="*/ 88 w 244"/>
                  <a:gd name="T3" fmla="*/ 325 h 325"/>
                  <a:gd name="T4" fmla="*/ 179 w 244"/>
                  <a:gd name="T5" fmla="*/ 325 h 325"/>
                  <a:gd name="T6" fmla="*/ 179 w 244"/>
                  <a:gd name="T7" fmla="*/ 78 h 325"/>
                  <a:gd name="T8" fmla="*/ 244 w 244"/>
                  <a:gd name="T9" fmla="*/ 78 h 325"/>
                  <a:gd name="T10" fmla="*/ 244 w 244"/>
                  <a:gd name="T11" fmla="*/ 0 h 325"/>
                  <a:gd name="T12" fmla="*/ 25 w 244"/>
                  <a:gd name="T13" fmla="*/ 0 h 325"/>
                  <a:gd name="T14" fmla="*/ 0 w 244"/>
                  <a:gd name="T15" fmla="*/ 78 h 325"/>
                  <a:gd name="T16" fmla="*/ 88 w 244"/>
                  <a:gd name="T17" fmla="*/ 78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4" h="325">
                    <a:moveTo>
                      <a:pt x="88" y="78"/>
                    </a:moveTo>
                    <a:lnTo>
                      <a:pt x="88" y="325"/>
                    </a:lnTo>
                    <a:lnTo>
                      <a:pt x="179" y="325"/>
                    </a:lnTo>
                    <a:lnTo>
                      <a:pt x="179" y="78"/>
                    </a:lnTo>
                    <a:lnTo>
                      <a:pt x="244" y="78"/>
                    </a:lnTo>
                    <a:lnTo>
                      <a:pt x="244" y="0"/>
                    </a:lnTo>
                    <a:lnTo>
                      <a:pt x="25" y="0"/>
                    </a:lnTo>
                    <a:lnTo>
                      <a:pt x="0" y="78"/>
                    </a:lnTo>
                    <a:lnTo>
                      <a:pt x="88" y="78"/>
                    </a:lnTo>
                    <a:close/>
                  </a:path>
                </a:pathLst>
              </a:custGeom>
              <a:solidFill>
                <a:srgbClr val="F06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65" name="V">
                <a:extLst>
                  <a:ext uri="{FF2B5EF4-FFF2-40B4-BE49-F238E27FC236}">
                    <a16:creationId xmlns:a16="http://schemas.microsoft.com/office/drawing/2014/main" id="{D3671A10-5697-4735-8F9B-7A690CDDFB9F}"/>
                  </a:ext>
                </a:extLst>
              </p:cNvPr>
              <p:cNvSpPr>
                <a:spLocks/>
              </p:cNvSpPr>
              <p:nvPr/>
            </p:nvSpPr>
            <p:spPr bwMode="auto">
              <a:xfrm>
                <a:off x="567258" y="168151"/>
                <a:ext cx="230188" cy="258763"/>
              </a:xfrm>
              <a:custGeom>
                <a:avLst/>
                <a:gdLst>
                  <a:gd name="T0" fmla="*/ 184 w 289"/>
                  <a:gd name="T1" fmla="*/ 325 h 325"/>
                  <a:gd name="T2" fmla="*/ 289 w 289"/>
                  <a:gd name="T3" fmla="*/ 0 h 325"/>
                  <a:gd name="T4" fmla="*/ 197 w 289"/>
                  <a:gd name="T5" fmla="*/ 0 h 325"/>
                  <a:gd name="T6" fmla="*/ 143 w 289"/>
                  <a:gd name="T7" fmla="*/ 167 h 325"/>
                  <a:gd name="T8" fmla="*/ 135 w 289"/>
                  <a:gd name="T9" fmla="*/ 191 h 325"/>
                  <a:gd name="T10" fmla="*/ 135 w 289"/>
                  <a:gd name="T11" fmla="*/ 191 h 325"/>
                  <a:gd name="T12" fmla="*/ 135 w 289"/>
                  <a:gd name="T13" fmla="*/ 191 h 325"/>
                  <a:gd name="T14" fmla="*/ 135 w 289"/>
                  <a:gd name="T15" fmla="*/ 191 h 325"/>
                  <a:gd name="T16" fmla="*/ 135 w 289"/>
                  <a:gd name="T17" fmla="*/ 191 h 325"/>
                  <a:gd name="T18" fmla="*/ 135 w 289"/>
                  <a:gd name="T19" fmla="*/ 191 h 325"/>
                  <a:gd name="T20" fmla="*/ 135 w 289"/>
                  <a:gd name="T21" fmla="*/ 191 h 325"/>
                  <a:gd name="T22" fmla="*/ 128 w 289"/>
                  <a:gd name="T23" fmla="*/ 167 h 325"/>
                  <a:gd name="T24" fmla="*/ 91 w 289"/>
                  <a:gd name="T25" fmla="*/ 60 h 325"/>
                  <a:gd name="T26" fmla="*/ 0 w 289"/>
                  <a:gd name="T27" fmla="*/ 60 h 325"/>
                  <a:gd name="T28" fmla="*/ 90 w 289"/>
                  <a:gd name="T29" fmla="*/ 325 h 325"/>
                  <a:gd name="T30" fmla="*/ 184 w 289"/>
                  <a:gd name="T31"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9" h="325">
                    <a:moveTo>
                      <a:pt x="184" y="325"/>
                    </a:moveTo>
                    <a:lnTo>
                      <a:pt x="289" y="0"/>
                    </a:lnTo>
                    <a:lnTo>
                      <a:pt x="197" y="0"/>
                    </a:lnTo>
                    <a:lnTo>
                      <a:pt x="143" y="167"/>
                    </a:lnTo>
                    <a:lnTo>
                      <a:pt x="135" y="191"/>
                    </a:lnTo>
                    <a:lnTo>
                      <a:pt x="135" y="191"/>
                    </a:lnTo>
                    <a:lnTo>
                      <a:pt x="135" y="191"/>
                    </a:lnTo>
                    <a:lnTo>
                      <a:pt x="135" y="191"/>
                    </a:lnTo>
                    <a:lnTo>
                      <a:pt x="135" y="191"/>
                    </a:lnTo>
                    <a:lnTo>
                      <a:pt x="135" y="191"/>
                    </a:lnTo>
                    <a:lnTo>
                      <a:pt x="135" y="191"/>
                    </a:lnTo>
                    <a:lnTo>
                      <a:pt x="128" y="167"/>
                    </a:lnTo>
                    <a:lnTo>
                      <a:pt x="91" y="60"/>
                    </a:lnTo>
                    <a:lnTo>
                      <a:pt x="0" y="60"/>
                    </a:lnTo>
                    <a:lnTo>
                      <a:pt x="90" y="325"/>
                    </a:lnTo>
                    <a:lnTo>
                      <a:pt x="184" y="325"/>
                    </a:lnTo>
                    <a:close/>
                  </a:path>
                </a:pathLst>
              </a:custGeom>
              <a:solidFill>
                <a:srgbClr val="F06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sp>
        <p:nvSpPr>
          <p:cNvPr id="6" name="Date Placeholder 5">
            <a:extLst>
              <a:ext uri="{FF2B5EF4-FFF2-40B4-BE49-F238E27FC236}">
                <a16:creationId xmlns:a16="http://schemas.microsoft.com/office/drawing/2014/main" id="{1E3C4CF4-1273-4B55-B8AC-60142867C2B8}"/>
              </a:ext>
            </a:extLst>
          </p:cNvPr>
          <p:cNvSpPr>
            <a:spLocks noGrp="1"/>
          </p:cNvSpPr>
          <p:nvPr>
            <p:ph type="dt" sz="half" idx="10"/>
          </p:nvPr>
        </p:nvSpPr>
        <p:spPr>
          <a:xfrm>
            <a:off x="960000" y="6470347"/>
            <a:ext cx="960000" cy="384000"/>
          </a:xfrm>
        </p:spPr>
        <p:txBody>
          <a:bodyPr/>
          <a:lstStyle/>
          <a:p>
            <a:fld id="{FA243143-B6C6-47F3-86CD-3793D01E5D3E}" type="datetime1">
              <a:rPr lang="en-GB" smtClean="0"/>
              <a:t>08/10/2025</a:t>
            </a:fld>
            <a:endParaRPr lang="en-GB"/>
          </a:p>
        </p:txBody>
      </p:sp>
      <p:sp>
        <p:nvSpPr>
          <p:cNvPr id="7" name="Footer Placeholder 6">
            <a:extLst>
              <a:ext uri="{FF2B5EF4-FFF2-40B4-BE49-F238E27FC236}">
                <a16:creationId xmlns:a16="http://schemas.microsoft.com/office/drawing/2014/main" id="{DDE13148-AFFB-4CB9-B9BF-CAEC397AA4A8}"/>
              </a:ext>
            </a:extLst>
          </p:cNvPr>
          <p:cNvSpPr>
            <a:spLocks noGrp="1"/>
          </p:cNvSpPr>
          <p:nvPr>
            <p:ph type="ftr" sz="quarter" idx="11"/>
          </p:nvPr>
        </p:nvSpPr>
        <p:spPr>
          <a:xfrm>
            <a:off x="1919999" y="6470400"/>
            <a:ext cx="8976000" cy="384000"/>
          </a:xfrm>
        </p:spPr>
        <p:txBody>
          <a:bodyPr/>
          <a:lstStyle/>
          <a:p>
            <a:r>
              <a:rPr lang="en-GB"/>
              <a:t>VTT – beyond the obvious</a:t>
            </a:r>
          </a:p>
        </p:txBody>
      </p:sp>
      <p:sp>
        <p:nvSpPr>
          <p:cNvPr id="8" name="Slide Number Placeholder 7">
            <a:extLst>
              <a:ext uri="{FF2B5EF4-FFF2-40B4-BE49-F238E27FC236}">
                <a16:creationId xmlns:a16="http://schemas.microsoft.com/office/drawing/2014/main" id="{CB8A4990-CB15-4EF2-9113-5C160F63339D}"/>
              </a:ext>
            </a:extLst>
          </p:cNvPr>
          <p:cNvSpPr>
            <a:spLocks noGrp="1"/>
          </p:cNvSpPr>
          <p:nvPr>
            <p:ph type="sldNum" sz="quarter" idx="12"/>
          </p:nvPr>
        </p:nvSpPr>
        <p:spPr/>
        <p:txBody>
          <a:bodyPr/>
          <a:lstStyle/>
          <a:p>
            <a:fld id="{B89A5CCE-AC13-A746-9A72-5D19050CC0B7}" type="slidenum">
              <a:rPr lang="en-GB" smtClean="0"/>
              <a:pPr/>
              <a:t>‹#›</a:t>
            </a:fld>
            <a:endParaRPr lang="en-GB"/>
          </a:p>
        </p:txBody>
      </p:sp>
    </p:spTree>
    <p:extLst>
      <p:ext uri="{BB962C8B-B14F-4D97-AF65-F5344CB8AC3E}">
        <p14:creationId xmlns:p14="http://schemas.microsoft.com/office/powerpoint/2010/main" val="393856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VTT 2020 Section 22c">
    <p:bg>
      <p:bgPr>
        <a:solidFill>
          <a:srgbClr val="AFAFA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F2003D-B54D-4ABA-BCC0-A41E366048B0}"/>
              </a:ext>
            </a:extLst>
          </p:cNvPr>
          <p:cNvSpPr>
            <a:spLocks noGrp="1"/>
          </p:cNvSpPr>
          <p:nvPr>
            <p:ph type="title"/>
          </p:nvPr>
        </p:nvSpPr>
        <p:spPr>
          <a:xfrm>
            <a:off x="960000" y="2064000"/>
            <a:ext cx="9456000" cy="3696000"/>
          </a:xfrm>
        </p:spPr>
        <p:txBody>
          <a:bodyPr/>
          <a:lstStyle>
            <a:lvl1pPr>
              <a:defRPr sz="5067">
                <a:solidFill>
                  <a:schemeClr val="bg1"/>
                </a:solidFill>
              </a:defRPr>
            </a:lvl1pPr>
          </a:lstStyle>
          <a:p>
            <a:r>
              <a:rPr lang="en-GB" noProof="0"/>
              <a:t>Click to edit Master title style</a:t>
            </a:r>
          </a:p>
        </p:txBody>
      </p:sp>
      <p:grpSp>
        <p:nvGrpSpPr>
          <p:cNvPr id="61" name="VTT_LogoStack_v3_16092019 pienempi koko">
            <a:extLst>
              <a:ext uri="{FF2B5EF4-FFF2-40B4-BE49-F238E27FC236}">
                <a16:creationId xmlns:a16="http://schemas.microsoft.com/office/drawing/2014/main" id="{AAF9A51E-2D5D-414B-9E12-1E8DADA20A9B}"/>
              </a:ext>
            </a:extLst>
          </p:cNvPr>
          <p:cNvGrpSpPr/>
          <p:nvPr/>
        </p:nvGrpSpPr>
        <p:grpSpPr>
          <a:xfrm>
            <a:off x="10724687" y="1"/>
            <a:ext cx="1159391" cy="782400"/>
            <a:chOff x="7909204" y="1770762"/>
            <a:chExt cx="971550" cy="655638"/>
          </a:xfrm>
        </p:grpSpPr>
        <p:grpSp>
          <p:nvGrpSpPr>
            <p:cNvPr id="62" name="_VTT_logo_102019_01_white_on_orange" hidden="1">
              <a:extLst>
                <a:ext uri="{FF2B5EF4-FFF2-40B4-BE49-F238E27FC236}">
                  <a16:creationId xmlns:a16="http://schemas.microsoft.com/office/drawing/2014/main" id="{4F384E84-502D-4E5A-8D72-9F17F4F52133}"/>
                </a:ext>
              </a:extLst>
            </p:cNvPr>
            <p:cNvGrpSpPr/>
            <p:nvPr/>
          </p:nvGrpSpPr>
          <p:grpSpPr>
            <a:xfrm>
              <a:off x="7909204" y="1770762"/>
              <a:ext cx="971550" cy="655638"/>
              <a:chOff x="379933" y="-15999"/>
              <a:chExt cx="971550" cy="655638"/>
            </a:xfrm>
          </p:grpSpPr>
          <p:sp>
            <p:nvSpPr>
              <p:cNvPr id="103" name="Box">
                <a:extLst>
                  <a:ext uri="{FF2B5EF4-FFF2-40B4-BE49-F238E27FC236}">
                    <a16:creationId xmlns:a16="http://schemas.microsoft.com/office/drawing/2014/main" id="{BD115DCF-5425-4362-A658-F5A92D2BDFEB}"/>
                  </a:ext>
                </a:extLst>
              </p:cNvPr>
              <p:cNvSpPr>
                <a:spLocks noChangeArrowheads="1"/>
              </p:cNvSpPr>
              <p:nvPr/>
            </p:nvSpPr>
            <p:spPr bwMode="auto">
              <a:xfrm>
                <a:off x="379933" y="-15999"/>
                <a:ext cx="971550" cy="655638"/>
              </a:xfrm>
              <a:prstGeom prst="rect">
                <a:avLst/>
              </a:prstGeom>
              <a:solidFill>
                <a:srgbClr val="F06E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04" name="T2">
                <a:extLst>
                  <a:ext uri="{FF2B5EF4-FFF2-40B4-BE49-F238E27FC236}">
                    <a16:creationId xmlns:a16="http://schemas.microsoft.com/office/drawing/2014/main" id="{AD1C3AB1-E32C-401E-8E14-876E46410BFC}"/>
                  </a:ext>
                </a:extLst>
              </p:cNvPr>
              <p:cNvSpPr>
                <a:spLocks/>
              </p:cNvSpPr>
              <p:nvPr/>
            </p:nvSpPr>
            <p:spPr bwMode="auto">
              <a:xfrm>
                <a:off x="1011758" y="168151"/>
                <a:ext cx="176213" cy="258763"/>
              </a:xfrm>
              <a:custGeom>
                <a:avLst/>
                <a:gdLst>
                  <a:gd name="T0" fmla="*/ 157 w 222"/>
                  <a:gd name="T1" fmla="*/ 325 h 325"/>
                  <a:gd name="T2" fmla="*/ 157 w 222"/>
                  <a:gd name="T3" fmla="*/ 78 h 325"/>
                  <a:gd name="T4" fmla="*/ 222 w 222"/>
                  <a:gd name="T5" fmla="*/ 78 h 325"/>
                  <a:gd name="T6" fmla="*/ 222 w 222"/>
                  <a:gd name="T7" fmla="*/ 0 h 325"/>
                  <a:gd name="T8" fmla="*/ 0 w 222"/>
                  <a:gd name="T9" fmla="*/ 0 h 325"/>
                  <a:gd name="T10" fmla="*/ 0 w 222"/>
                  <a:gd name="T11" fmla="*/ 78 h 325"/>
                  <a:gd name="T12" fmla="*/ 66 w 222"/>
                  <a:gd name="T13" fmla="*/ 78 h 325"/>
                  <a:gd name="T14" fmla="*/ 66 w 222"/>
                  <a:gd name="T15" fmla="*/ 325 h 325"/>
                  <a:gd name="T16" fmla="*/ 66 w 222"/>
                  <a:gd name="T17" fmla="*/ 325 h 325"/>
                  <a:gd name="T18" fmla="*/ 157 w 222"/>
                  <a:gd name="T19"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2" h="325">
                    <a:moveTo>
                      <a:pt x="157" y="325"/>
                    </a:moveTo>
                    <a:lnTo>
                      <a:pt x="157" y="78"/>
                    </a:lnTo>
                    <a:lnTo>
                      <a:pt x="222" y="78"/>
                    </a:lnTo>
                    <a:lnTo>
                      <a:pt x="222" y="0"/>
                    </a:lnTo>
                    <a:lnTo>
                      <a:pt x="0" y="0"/>
                    </a:lnTo>
                    <a:lnTo>
                      <a:pt x="0" y="78"/>
                    </a:lnTo>
                    <a:lnTo>
                      <a:pt x="66" y="78"/>
                    </a:lnTo>
                    <a:lnTo>
                      <a:pt x="66" y="325"/>
                    </a:lnTo>
                    <a:lnTo>
                      <a:pt x="66" y="325"/>
                    </a:lnTo>
                    <a:lnTo>
                      <a:pt x="157" y="3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05" name="T1">
                <a:extLst>
                  <a:ext uri="{FF2B5EF4-FFF2-40B4-BE49-F238E27FC236}">
                    <a16:creationId xmlns:a16="http://schemas.microsoft.com/office/drawing/2014/main" id="{61D9CF7F-B1AD-4FD8-8291-B4E74C59BBFD}"/>
                  </a:ext>
                </a:extLst>
              </p:cNvPr>
              <p:cNvSpPr>
                <a:spLocks/>
              </p:cNvSpPr>
              <p:nvPr/>
            </p:nvSpPr>
            <p:spPr bwMode="auto">
              <a:xfrm>
                <a:off x="799033" y="168151"/>
                <a:ext cx="193675" cy="258763"/>
              </a:xfrm>
              <a:custGeom>
                <a:avLst/>
                <a:gdLst>
                  <a:gd name="T0" fmla="*/ 88 w 244"/>
                  <a:gd name="T1" fmla="*/ 78 h 325"/>
                  <a:gd name="T2" fmla="*/ 88 w 244"/>
                  <a:gd name="T3" fmla="*/ 325 h 325"/>
                  <a:gd name="T4" fmla="*/ 179 w 244"/>
                  <a:gd name="T5" fmla="*/ 325 h 325"/>
                  <a:gd name="T6" fmla="*/ 179 w 244"/>
                  <a:gd name="T7" fmla="*/ 78 h 325"/>
                  <a:gd name="T8" fmla="*/ 244 w 244"/>
                  <a:gd name="T9" fmla="*/ 78 h 325"/>
                  <a:gd name="T10" fmla="*/ 244 w 244"/>
                  <a:gd name="T11" fmla="*/ 0 h 325"/>
                  <a:gd name="T12" fmla="*/ 25 w 244"/>
                  <a:gd name="T13" fmla="*/ 0 h 325"/>
                  <a:gd name="T14" fmla="*/ 0 w 244"/>
                  <a:gd name="T15" fmla="*/ 78 h 325"/>
                  <a:gd name="T16" fmla="*/ 88 w 244"/>
                  <a:gd name="T17" fmla="*/ 78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4" h="325">
                    <a:moveTo>
                      <a:pt x="88" y="78"/>
                    </a:moveTo>
                    <a:lnTo>
                      <a:pt x="88" y="325"/>
                    </a:lnTo>
                    <a:lnTo>
                      <a:pt x="179" y="325"/>
                    </a:lnTo>
                    <a:lnTo>
                      <a:pt x="179" y="78"/>
                    </a:lnTo>
                    <a:lnTo>
                      <a:pt x="244" y="78"/>
                    </a:lnTo>
                    <a:lnTo>
                      <a:pt x="244" y="0"/>
                    </a:lnTo>
                    <a:lnTo>
                      <a:pt x="25" y="0"/>
                    </a:lnTo>
                    <a:lnTo>
                      <a:pt x="0" y="78"/>
                    </a:lnTo>
                    <a:lnTo>
                      <a:pt x="88" y="7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06" name="V">
                <a:extLst>
                  <a:ext uri="{FF2B5EF4-FFF2-40B4-BE49-F238E27FC236}">
                    <a16:creationId xmlns:a16="http://schemas.microsoft.com/office/drawing/2014/main" id="{EA35A75F-8F04-4A72-BA21-B000E96FC6D8}"/>
                  </a:ext>
                </a:extLst>
              </p:cNvPr>
              <p:cNvSpPr>
                <a:spLocks/>
              </p:cNvSpPr>
              <p:nvPr/>
            </p:nvSpPr>
            <p:spPr bwMode="auto">
              <a:xfrm>
                <a:off x="567258" y="168151"/>
                <a:ext cx="230188" cy="258763"/>
              </a:xfrm>
              <a:custGeom>
                <a:avLst/>
                <a:gdLst>
                  <a:gd name="T0" fmla="*/ 184 w 289"/>
                  <a:gd name="T1" fmla="*/ 325 h 325"/>
                  <a:gd name="T2" fmla="*/ 289 w 289"/>
                  <a:gd name="T3" fmla="*/ 0 h 325"/>
                  <a:gd name="T4" fmla="*/ 197 w 289"/>
                  <a:gd name="T5" fmla="*/ 0 h 325"/>
                  <a:gd name="T6" fmla="*/ 143 w 289"/>
                  <a:gd name="T7" fmla="*/ 167 h 325"/>
                  <a:gd name="T8" fmla="*/ 135 w 289"/>
                  <a:gd name="T9" fmla="*/ 191 h 325"/>
                  <a:gd name="T10" fmla="*/ 135 w 289"/>
                  <a:gd name="T11" fmla="*/ 191 h 325"/>
                  <a:gd name="T12" fmla="*/ 135 w 289"/>
                  <a:gd name="T13" fmla="*/ 191 h 325"/>
                  <a:gd name="T14" fmla="*/ 135 w 289"/>
                  <a:gd name="T15" fmla="*/ 191 h 325"/>
                  <a:gd name="T16" fmla="*/ 135 w 289"/>
                  <a:gd name="T17" fmla="*/ 191 h 325"/>
                  <a:gd name="T18" fmla="*/ 135 w 289"/>
                  <a:gd name="T19" fmla="*/ 191 h 325"/>
                  <a:gd name="T20" fmla="*/ 135 w 289"/>
                  <a:gd name="T21" fmla="*/ 191 h 325"/>
                  <a:gd name="T22" fmla="*/ 128 w 289"/>
                  <a:gd name="T23" fmla="*/ 167 h 325"/>
                  <a:gd name="T24" fmla="*/ 91 w 289"/>
                  <a:gd name="T25" fmla="*/ 60 h 325"/>
                  <a:gd name="T26" fmla="*/ 0 w 289"/>
                  <a:gd name="T27" fmla="*/ 60 h 325"/>
                  <a:gd name="T28" fmla="*/ 90 w 289"/>
                  <a:gd name="T29" fmla="*/ 325 h 325"/>
                  <a:gd name="T30" fmla="*/ 184 w 289"/>
                  <a:gd name="T31"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9" h="325">
                    <a:moveTo>
                      <a:pt x="184" y="325"/>
                    </a:moveTo>
                    <a:lnTo>
                      <a:pt x="289" y="0"/>
                    </a:lnTo>
                    <a:lnTo>
                      <a:pt x="197" y="0"/>
                    </a:lnTo>
                    <a:lnTo>
                      <a:pt x="143" y="167"/>
                    </a:lnTo>
                    <a:lnTo>
                      <a:pt x="135" y="191"/>
                    </a:lnTo>
                    <a:lnTo>
                      <a:pt x="135" y="191"/>
                    </a:lnTo>
                    <a:lnTo>
                      <a:pt x="135" y="191"/>
                    </a:lnTo>
                    <a:lnTo>
                      <a:pt x="135" y="191"/>
                    </a:lnTo>
                    <a:lnTo>
                      <a:pt x="135" y="191"/>
                    </a:lnTo>
                    <a:lnTo>
                      <a:pt x="135" y="191"/>
                    </a:lnTo>
                    <a:lnTo>
                      <a:pt x="135" y="191"/>
                    </a:lnTo>
                    <a:lnTo>
                      <a:pt x="128" y="167"/>
                    </a:lnTo>
                    <a:lnTo>
                      <a:pt x="91" y="60"/>
                    </a:lnTo>
                    <a:lnTo>
                      <a:pt x="0" y="60"/>
                    </a:lnTo>
                    <a:lnTo>
                      <a:pt x="90" y="325"/>
                    </a:lnTo>
                    <a:lnTo>
                      <a:pt x="184" y="3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nvGrpSpPr>
            <p:cNvPr id="63" name="_VTT_logo_102019_02_white_on_black" hidden="1">
              <a:extLst>
                <a:ext uri="{FF2B5EF4-FFF2-40B4-BE49-F238E27FC236}">
                  <a16:creationId xmlns:a16="http://schemas.microsoft.com/office/drawing/2014/main" id="{1DD0D289-405C-4C68-B491-BCF62B08D046}"/>
                </a:ext>
              </a:extLst>
            </p:cNvPr>
            <p:cNvGrpSpPr/>
            <p:nvPr/>
          </p:nvGrpSpPr>
          <p:grpSpPr>
            <a:xfrm>
              <a:off x="7909204" y="1770762"/>
              <a:ext cx="971550" cy="655638"/>
              <a:chOff x="379933" y="-15999"/>
              <a:chExt cx="971550" cy="655638"/>
            </a:xfrm>
          </p:grpSpPr>
          <p:sp>
            <p:nvSpPr>
              <p:cNvPr id="99" name="Box">
                <a:extLst>
                  <a:ext uri="{FF2B5EF4-FFF2-40B4-BE49-F238E27FC236}">
                    <a16:creationId xmlns:a16="http://schemas.microsoft.com/office/drawing/2014/main" id="{A03DFEE1-4D38-4291-9685-073F7AEABDE1}"/>
                  </a:ext>
                </a:extLst>
              </p:cNvPr>
              <p:cNvSpPr>
                <a:spLocks noChangeArrowheads="1"/>
              </p:cNvSpPr>
              <p:nvPr/>
            </p:nvSpPr>
            <p:spPr bwMode="auto">
              <a:xfrm>
                <a:off x="379933" y="-15999"/>
                <a:ext cx="971550" cy="65563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00" name="T2">
                <a:extLst>
                  <a:ext uri="{FF2B5EF4-FFF2-40B4-BE49-F238E27FC236}">
                    <a16:creationId xmlns:a16="http://schemas.microsoft.com/office/drawing/2014/main" id="{F4EE0899-F14E-4D3B-93DB-10117A022F09}"/>
                  </a:ext>
                </a:extLst>
              </p:cNvPr>
              <p:cNvSpPr>
                <a:spLocks/>
              </p:cNvSpPr>
              <p:nvPr/>
            </p:nvSpPr>
            <p:spPr bwMode="auto">
              <a:xfrm>
                <a:off x="1011758" y="168151"/>
                <a:ext cx="176213" cy="258763"/>
              </a:xfrm>
              <a:custGeom>
                <a:avLst/>
                <a:gdLst>
                  <a:gd name="T0" fmla="*/ 157 w 222"/>
                  <a:gd name="T1" fmla="*/ 325 h 325"/>
                  <a:gd name="T2" fmla="*/ 157 w 222"/>
                  <a:gd name="T3" fmla="*/ 78 h 325"/>
                  <a:gd name="T4" fmla="*/ 222 w 222"/>
                  <a:gd name="T5" fmla="*/ 78 h 325"/>
                  <a:gd name="T6" fmla="*/ 222 w 222"/>
                  <a:gd name="T7" fmla="*/ 0 h 325"/>
                  <a:gd name="T8" fmla="*/ 0 w 222"/>
                  <a:gd name="T9" fmla="*/ 0 h 325"/>
                  <a:gd name="T10" fmla="*/ 0 w 222"/>
                  <a:gd name="T11" fmla="*/ 78 h 325"/>
                  <a:gd name="T12" fmla="*/ 66 w 222"/>
                  <a:gd name="T13" fmla="*/ 78 h 325"/>
                  <a:gd name="T14" fmla="*/ 66 w 222"/>
                  <a:gd name="T15" fmla="*/ 325 h 325"/>
                  <a:gd name="T16" fmla="*/ 66 w 222"/>
                  <a:gd name="T17" fmla="*/ 325 h 325"/>
                  <a:gd name="T18" fmla="*/ 157 w 222"/>
                  <a:gd name="T19"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2" h="325">
                    <a:moveTo>
                      <a:pt x="157" y="325"/>
                    </a:moveTo>
                    <a:lnTo>
                      <a:pt x="157" y="78"/>
                    </a:lnTo>
                    <a:lnTo>
                      <a:pt x="222" y="78"/>
                    </a:lnTo>
                    <a:lnTo>
                      <a:pt x="222" y="0"/>
                    </a:lnTo>
                    <a:lnTo>
                      <a:pt x="0" y="0"/>
                    </a:lnTo>
                    <a:lnTo>
                      <a:pt x="0" y="78"/>
                    </a:lnTo>
                    <a:lnTo>
                      <a:pt x="66" y="78"/>
                    </a:lnTo>
                    <a:lnTo>
                      <a:pt x="66" y="325"/>
                    </a:lnTo>
                    <a:lnTo>
                      <a:pt x="66" y="325"/>
                    </a:lnTo>
                    <a:lnTo>
                      <a:pt x="157" y="3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01" name="T1">
                <a:extLst>
                  <a:ext uri="{FF2B5EF4-FFF2-40B4-BE49-F238E27FC236}">
                    <a16:creationId xmlns:a16="http://schemas.microsoft.com/office/drawing/2014/main" id="{54A24D62-6302-4995-BC6D-1FEDC66E1625}"/>
                  </a:ext>
                </a:extLst>
              </p:cNvPr>
              <p:cNvSpPr>
                <a:spLocks/>
              </p:cNvSpPr>
              <p:nvPr/>
            </p:nvSpPr>
            <p:spPr bwMode="auto">
              <a:xfrm>
                <a:off x="799033" y="168151"/>
                <a:ext cx="193675" cy="258763"/>
              </a:xfrm>
              <a:custGeom>
                <a:avLst/>
                <a:gdLst>
                  <a:gd name="T0" fmla="*/ 88 w 244"/>
                  <a:gd name="T1" fmla="*/ 78 h 325"/>
                  <a:gd name="T2" fmla="*/ 88 w 244"/>
                  <a:gd name="T3" fmla="*/ 325 h 325"/>
                  <a:gd name="T4" fmla="*/ 179 w 244"/>
                  <a:gd name="T5" fmla="*/ 325 h 325"/>
                  <a:gd name="T6" fmla="*/ 179 w 244"/>
                  <a:gd name="T7" fmla="*/ 78 h 325"/>
                  <a:gd name="T8" fmla="*/ 244 w 244"/>
                  <a:gd name="T9" fmla="*/ 78 h 325"/>
                  <a:gd name="T10" fmla="*/ 244 w 244"/>
                  <a:gd name="T11" fmla="*/ 0 h 325"/>
                  <a:gd name="T12" fmla="*/ 25 w 244"/>
                  <a:gd name="T13" fmla="*/ 0 h 325"/>
                  <a:gd name="T14" fmla="*/ 0 w 244"/>
                  <a:gd name="T15" fmla="*/ 78 h 325"/>
                  <a:gd name="T16" fmla="*/ 88 w 244"/>
                  <a:gd name="T17" fmla="*/ 78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4" h="325">
                    <a:moveTo>
                      <a:pt x="88" y="78"/>
                    </a:moveTo>
                    <a:lnTo>
                      <a:pt x="88" y="325"/>
                    </a:lnTo>
                    <a:lnTo>
                      <a:pt x="179" y="325"/>
                    </a:lnTo>
                    <a:lnTo>
                      <a:pt x="179" y="78"/>
                    </a:lnTo>
                    <a:lnTo>
                      <a:pt x="244" y="78"/>
                    </a:lnTo>
                    <a:lnTo>
                      <a:pt x="244" y="0"/>
                    </a:lnTo>
                    <a:lnTo>
                      <a:pt x="25" y="0"/>
                    </a:lnTo>
                    <a:lnTo>
                      <a:pt x="0" y="78"/>
                    </a:lnTo>
                    <a:lnTo>
                      <a:pt x="88" y="7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02" name="V">
                <a:extLst>
                  <a:ext uri="{FF2B5EF4-FFF2-40B4-BE49-F238E27FC236}">
                    <a16:creationId xmlns:a16="http://schemas.microsoft.com/office/drawing/2014/main" id="{014F4181-1F3C-4CF4-B2BF-94219773BAE7}"/>
                  </a:ext>
                </a:extLst>
              </p:cNvPr>
              <p:cNvSpPr>
                <a:spLocks/>
              </p:cNvSpPr>
              <p:nvPr/>
            </p:nvSpPr>
            <p:spPr bwMode="auto">
              <a:xfrm>
                <a:off x="567258" y="168151"/>
                <a:ext cx="230188" cy="258763"/>
              </a:xfrm>
              <a:custGeom>
                <a:avLst/>
                <a:gdLst>
                  <a:gd name="T0" fmla="*/ 184 w 289"/>
                  <a:gd name="T1" fmla="*/ 325 h 325"/>
                  <a:gd name="T2" fmla="*/ 289 w 289"/>
                  <a:gd name="T3" fmla="*/ 0 h 325"/>
                  <a:gd name="T4" fmla="*/ 197 w 289"/>
                  <a:gd name="T5" fmla="*/ 0 h 325"/>
                  <a:gd name="T6" fmla="*/ 143 w 289"/>
                  <a:gd name="T7" fmla="*/ 167 h 325"/>
                  <a:gd name="T8" fmla="*/ 135 w 289"/>
                  <a:gd name="T9" fmla="*/ 191 h 325"/>
                  <a:gd name="T10" fmla="*/ 135 w 289"/>
                  <a:gd name="T11" fmla="*/ 191 h 325"/>
                  <a:gd name="T12" fmla="*/ 135 w 289"/>
                  <a:gd name="T13" fmla="*/ 191 h 325"/>
                  <a:gd name="T14" fmla="*/ 135 w 289"/>
                  <a:gd name="T15" fmla="*/ 191 h 325"/>
                  <a:gd name="T16" fmla="*/ 135 w 289"/>
                  <a:gd name="T17" fmla="*/ 191 h 325"/>
                  <a:gd name="T18" fmla="*/ 135 w 289"/>
                  <a:gd name="T19" fmla="*/ 191 h 325"/>
                  <a:gd name="T20" fmla="*/ 135 w 289"/>
                  <a:gd name="T21" fmla="*/ 191 h 325"/>
                  <a:gd name="T22" fmla="*/ 128 w 289"/>
                  <a:gd name="T23" fmla="*/ 167 h 325"/>
                  <a:gd name="T24" fmla="*/ 91 w 289"/>
                  <a:gd name="T25" fmla="*/ 60 h 325"/>
                  <a:gd name="T26" fmla="*/ 0 w 289"/>
                  <a:gd name="T27" fmla="*/ 60 h 325"/>
                  <a:gd name="T28" fmla="*/ 90 w 289"/>
                  <a:gd name="T29" fmla="*/ 325 h 325"/>
                  <a:gd name="T30" fmla="*/ 184 w 289"/>
                  <a:gd name="T31"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9" h="325">
                    <a:moveTo>
                      <a:pt x="184" y="325"/>
                    </a:moveTo>
                    <a:lnTo>
                      <a:pt x="289" y="0"/>
                    </a:lnTo>
                    <a:lnTo>
                      <a:pt x="197" y="0"/>
                    </a:lnTo>
                    <a:lnTo>
                      <a:pt x="143" y="167"/>
                    </a:lnTo>
                    <a:lnTo>
                      <a:pt x="135" y="191"/>
                    </a:lnTo>
                    <a:lnTo>
                      <a:pt x="135" y="191"/>
                    </a:lnTo>
                    <a:lnTo>
                      <a:pt x="135" y="191"/>
                    </a:lnTo>
                    <a:lnTo>
                      <a:pt x="135" y="191"/>
                    </a:lnTo>
                    <a:lnTo>
                      <a:pt x="135" y="191"/>
                    </a:lnTo>
                    <a:lnTo>
                      <a:pt x="135" y="191"/>
                    </a:lnTo>
                    <a:lnTo>
                      <a:pt x="135" y="191"/>
                    </a:lnTo>
                    <a:lnTo>
                      <a:pt x="128" y="167"/>
                    </a:lnTo>
                    <a:lnTo>
                      <a:pt x="91" y="60"/>
                    </a:lnTo>
                    <a:lnTo>
                      <a:pt x="0" y="60"/>
                    </a:lnTo>
                    <a:lnTo>
                      <a:pt x="90" y="325"/>
                    </a:lnTo>
                    <a:lnTo>
                      <a:pt x="184" y="3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nvGrpSpPr>
            <p:cNvPr id="64" name="_VTT_logo_102019_03_white_on_blue" hidden="1">
              <a:extLst>
                <a:ext uri="{FF2B5EF4-FFF2-40B4-BE49-F238E27FC236}">
                  <a16:creationId xmlns:a16="http://schemas.microsoft.com/office/drawing/2014/main" id="{86EAAFAF-14C2-4DBC-850E-9AD4A9CCA637}"/>
                </a:ext>
              </a:extLst>
            </p:cNvPr>
            <p:cNvGrpSpPr/>
            <p:nvPr/>
          </p:nvGrpSpPr>
          <p:grpSpPr>
            <a:xfrm>
              <a:off x="7909204" y="1770762"/>
              <a:ext cx="971550" cy="655638"/>
              <a:chOff x="379933" y="-15999"/>
              <a:chExt cx="971550" cy="655638"/>
            </a:xfrm>
          </p:grpSpPr>
          <p:sp>
            <p:nvSpPr>
              <p:cNvPr id="95" name="Box">
                <a:extLst>
                  <a:ext uri="{FF2B5EF4-FFF2-40B4-BE49-F238E27FC236}">
                    <a16:creationId xmlns:a16="http://schemas.microsoft.com/office/drawing/2014/main" id="{040D9F71-8FAB-4EBC-92FE-9F70930F9280}"/>
                  </a:ext>
                </a:extLst>
              </p:cNvPr>
              <p:cNvSpPr>
                <a:spLocks noChangeArrowheads="1"/>
              </p:cNvSpPr>
              <p:nvPr/>
            </p:nvSpPr>
            <p:spPr bwMode="auto">
              <a:xfrm>
                <a:off x="379933" y="-15999"/>
                <a:ext cx="971550" cy="655638"/>
              </a:xfrm>
              <a:prstGeom prst="rect">
                <a:avLst/>
              </a:prstGeom>
              <a:solidFill>
                <a:srgbClr val="00579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96" name="T2">
                <a:extLst>
                  <a:ext uri="{FF2B5EF4-FFF2-40B4-BE49-F238E27FC236}">
                    <a16:creationId xmlns:a16="http://schemas.microsoft.com/office/drawing/2014/main" id="{8012B0EC-742E-46A9-A1C7-FBCC6A5D3886}"/>
                  </a:ext>
                </a:extLst>
              </p:cNvPr>
              <p:cNvSpPr>
                <a:spLocks/>
              </p:cNvSpPr>
              <p:nvPr/>
            </p:nvSpPr>
            <p:spPr bwMode="auto">
              <a:xfrm>
                <a:off x="1011758" y="168151"/>
                <a:ext cx="176213" cy="258763"/>
              </a:xfrm>
              <a:custGeom>
                <a:avLst/>
                <a:gdLst>
                  <a:gd name="T0" fmla="*/ 157 w 222"/>
                  <a:gd name="T1" fmla="*/ 325 h 325"/>
                  <a:gd name="T2" fmla="*/ 157 w 222"/>
                  <a:gd name="T3" fmla="*/ 78 h 325"/>
                  <a:gd name="T4" fmla="*/ 222 w 222"/>
                  <a:gd name="T5" fmla="*/ 78 h 325"/>
                  <a:gd name="T6" fmla="*/ 222 w 222"/>
                  <a:gd name="T7" fmla="*/ 0 h 325"/>
                  <a:gd name="T8" fmla="*/ 0 w 222"/>
                  <a:gd name="T9" fmla="*/ 0 h 325"/>
                  <a:gd name="T10" fmla="*/ 0 w 222"/>
                  <a:gd name="T11" fmla="*/ 78 h 325"/>
                  <a:gd name="T12" fmla="*/ 66 w 222"/>
                  <a:gd name="T13" fmla="*/ 78 h 325"/>
                  <a:gd name="T14" fmla="*/ 66 w 222"/>
                  <a:gd name="T15" fmla="*/ 325 h 325"/>
                  <a:gd name="T16" fmla="*/ 66 w 222"/>
                  <a:gd name="T17" fmla="*/ 325 h 325"/>
                  <a:gd name="T18" fmla="*/ 157 w 222"/>
                  <a:gd name="T19"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2" h="325">
                    <a:moveTo>
                      <a:pt x="157" y="325"/>
                    </a:moveTo>
                    <a:lnTo>
                      <a:pt x="157" y="78"/>
                    </a:lnTo>
                    <a:lnTo>
                      <a:pt x="222" y="78"/>
                    </a:lnTo>
                    <a:lnTo>
                      <a:pt x="222" y="0"/>
                    </a:lnTo>
                    <a:lnTo>
                      <a:pt x="0" y="0"/>
                    </a:lnTo>
                    <a:lnTo>
                      <a:pt x="0" y="78"/>
                    </a:lnTo>
                    <a:lnTo>
                      <a:pt x="66" y="78"/>
                    </a:lnTo>
                    <a:lnTo>
                      <a:pt x="66" y="325"/>
                    </a:lnTo>
                    <a:lnTo>
                      <a:pt x="66" y="325"/>
                    </a:lnTo>
                    <a:lnTo>
                      <a:pt x="157" y="3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97" name="T1">
                <a:extLst>
                  <a:ext uri="{FF2B5EF4-FFF2-40B4-BE49-F238E27FC236}">
                    <a16:creationId xmlns:a16="http://schemas.microsoft.com/office/drawing/2014/main" id="{BBED41FD-6346-4861-B790-1F35E02FB316}"/>
                  </a:ext>
                </a:extLst>
              </p:cNvPr>
              <p:cNvSpPr>
                <a:spLocks/>
              </p:cNvSpPr>
              <p:nvPr/>
            </p:nvSpPr>
            <p:spPr bwMode="auto">
              <a:xfrm>
                <a:off x="799033" y="168151"/>
                <a:ext cx="193675" cy="258763"/>
              </a:xfrm>
              <a:custGeom>
                <a:avLst/>
                <a:gdLst>
                  <a:gd name="T0" fmla="*/ 88 w 244"/>
                  <a:gd name="T1" fmla="*/ 78 h 325"/>
                  <a:gd name="T2" fmla="*/ 88 w 244"/>
                  <a:gd name="T3" fmla="*/ 325 h 325"/>
                  <a:gd name="T4" fmla="*/ 179 w 244"/>
                  <a:gd name="T5" fmla="*/ 325 h 325"/>
                  <a:gd name="T6" fmla="*/ 179 w 244"/>
                  <a:gd name="T7" fmla="*/ 78 h 325"/>
                  <a:gd name="T8" fmla="*/ 244 w 244"/>
                  <a:gd name="T9" fmla="*/ 78 h 325"/>
                  <a:gd name="T10" fmla="*/ 244 w 244"/>
                  <a:gd name="T11" fmla="*/ 0 h 325"/>
                  <a:gd name="T12" fmla="*/ 25 w 244"/>
                  <a:gd name="T13" fmla="*/ 0 h 325"/>
                  <a:gd name="T14" fmla="*/ 0 w 244"/>
                  <a:gd name="T15" fmla="*/ 78 h 325"/>
                  <a:gd name="T16" fmla="*/ 88 w 244"/>
                  <a:gd name="T17" fmla="*/ 78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4" h="325">
                    <a:moveTo>
                      <a:pt x="88" y="78"/>
                    </a:moveTo>
                    <a:lnTo>
                      <a:pt x="88" y="325"/>
                    </a:lnTo>
                    <a:lnTo>
                      <a:pt x="179" y="325"/>
                    </a:lnTo>
                    <a:lnTo>
                      <a:pt x="179" y="78"/>
                    </a:lnTo>
                    <a:lnTo>
                      <a:pt x="244" y="78"/>
                    </a:lnTo>
                    <a:lnTo>
                      <a:pt x="244" y="0"/>
                    </a:lnTo>
                    <a:lnTo>
                      <a:pt x="25" y="0"/>
                    </a:lnTo>
                    <a:lnTo>
                      <a:pt x="0" y="78"/>
                    </a:lnTo>
                    <a:lnTo>
                      <a:pt x="88" y="7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98" name="V">
                <a:extLst>
                  <a:ext uri="{FF2B5EF4-FFF2-40B4-BE49-F238E27FC236}">
                    <a16:creationId xmlns:a16="http://schemas.microsoft.com/office/drawing/2014/main" id="{4A304D9E-1F4D-4494-BB51-8777F7CC0543}"/>
                  </a:ext>
                </a:extLst>
              </p:cNvPr>
              <p:cNvSpPr>
                <a:spLocks/>
              </p:cNvSpPr>
              <p:nvPr/>
            </p:nvSpPr>
            <p:spPr bwMode="auto">
              <a:xfrm>
                <a:off x="567258" y="168151"/>
                <a:ext cx="230188" cy="258763"/>
              </a:xfrm>
              <a:custGeom>
                <a:avLst/>
                <a:gdLst>
                  <a:gd name="T0" fmla="*/ 184 w 289"/>
                  <a:gd name="T1" fmla="*/ 325 h 325"/>
                  <a:gd name="T2" fmla="*/ 289 w 289"/>
                  <a:gd name="T3" fmla="*/ 0 h 325"/>
                  <a:gd name="T4" fmla="*/ 197 w 289"/>
                  <a:gd name="T5" fmla="*/ 0 h 325"/>
                  <a:gd name="T6" fmla="*/ 143 w 289"/>
                  <a:gd name="T7" fmla="*/ 167 h 325"/>
                  <a:gd name="T8" fmla="*/ 135 w 289"/>
                  <a:gd name="T9" fmla="*/ 191 h 325"/>
                  <a:gd name="T10" fmla="*/ 135 w 289"/>
                  <a:gd name="T11" fmla="*/ 191 h 325"/>
                  <a:gd name="T12" fmla="*/ 135 w 289"/>
                  <a:gd name="T13" fmla="*/ 191 h 325"/>
                  <a:gd name="T14" fmla="*/ 135 w 289"/>
                  <a:gd name="T15" fmla="*/ 191 h 325"/>
                  <a:gd name="T16" fmla="*/ 135 w 289"/>
                  <a:gd name="T17" fmla="*/ 191 h 325"/>
                  <a:gd name="T18" fmla="*/ 135 w 289"/>
                  <a:gd name="T19" fmla="*/ 191 h 325"/>
                  <a:gd name="T20" fmla="*/ 135 w 289"/>
                  <a:gd name="T21" fmla="*/ 191 h 325"/>
                  <a:gd name="T22" fmla="*/ 128 w 289"/>
                  <a:gd name="T23" fmla="*/ 167 h 325"/>
                  <a:gd name="T24" fmla="*/ 91 w 289"/>
                  <a:gd name="T25" fmla="*/ 60 h 325"/>
                  <a:gd name="T26" fmla="*/ 0 w 289"/>
                  <a:gd name="T27" fmla="*/ 60 h 325"/>
                  <a:gd name="T28" fmla="*/ 90 w 289"/>
                  <a:gd name="T29" fmla="*/ 325 h 325"/>
                  <a:gd name="T30" fmla="*/ 184 w 289"/>
                  <a:gd name="T31"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9" h="325">
                    <a:moveTo>
                      <a:pt x="184" y="325"/>
                    </a:moveTo>
                    <a:lnTo>
                      <a:pt x="289" y="0"/>
                    </a:lnTo>
                    <a:lnTo>
                      <a:pt x="197" y="0"/>
                    </a:lnTo>
                    <a:lnTo>
                      <a:pt x="143" y="167"/>
                    </a:lnTo>
                    <a:lnTo>
                      <a:pt x="135" y="191"/>
                    </a:lnTo>
                    <a:lnTo>
                      <a:pt x="135" y="191"/>
                    </a:lnTo>
                    <a:lnTo>
                      <a:pt x="135" y="191"/>
                    </a:lnTo>
                    <a:lnTo>
                      <a:pt x="135" y="191"/>
                    </a:lnTo>
                    <a:lnTo>
                      <a:pt x="135" y="191"/>
                    </a:lnTo>
                    <a:lnTo>
                      <a:pt x="135" y="191"/>
                    </a:lnTo>
                    <a:lnTo>
                      <a:pt x="135" y="191"/>
                    </a:lnTo>
                    <a:lnTo>
                      <a:pt x="128" y="167"/>
                    </a:lnTo>
                    <a:lnTo>
                      <a:pt x="91" y="60"/>
                    </a:lnTo>
                    <a:lnTo>
                      <a:pt x="0" y="60"/>
                    </a:lnTo>
                    <a:lnTo>
                      <a:pt x="90" y="325"/>
                    </a:lnTo>
                    <a:lnTo>
                      <a:pt x="184" y="3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nvGrpSpPr>
            <p:cNvPr id="65" name="_VTT_logo_102019_04_white_on_dark_grey" hidden="1">
              <a:extLst>
                <a:ext uri="{FF2B5EF4-FFF2-40B4-BE49-F238E27FC236}">
                  <a16:creationId xmlns:a16="http://schemas.microsoft.com/office/drawing/2014/main" id="{EDE96144-3E7B-4EE7-9242-2B7DA91E7E3D}"/>
                </a:ext>
              </a:extLst>
            </p:cNvPr>
            <p:cNvGrpSpPr/>
            <p:nvPr/>
          </p:nvGrpSpPr>
          <p:grpSpPr>
            <a:xfrm>
              <a:off x="7909204" y="1770762"/>
              <a:ext cx="971550" cy="655638"/>
              <a:chOff x="379933" y="-15999"/>
              <a:chExt cx="971550" cy="655638"/>
            </a:xfrm>
          </p:grpSpPr>
          <p:sp>
            <p:nvSpPr>
              <p:cNvPr id="91" name="Box">
                <a:extLst>
                  <a:ext uri="{FF2B5EF4-FFF2-40B4-BE49-F238E27FC236}">
                    <a16:creationId xmlns:a16="http://schemas.microsoft.com/office/drawing/2014/main" id="{B91C4134-A538-4580-8C8E-30C8C25DC059}"/>
                  </a:ext>
                </a:extLst>
              </p:cNvPr>
              <p:cNvSpPr>
                <a:spLocks noChangeArrowheads="1"/>
              </p:cNvSpPr>
              <p:nvPr/>
            </p:nvSpPr>
            <p:spPr bwMode="auto">
              <a:xfrm>
                <a:off x="379933" y="-15999"/>
                <a:ext cx="971550" cy="655638"/>
              </a:xfrm>
              <a:prstGeom prst="rect">
                <a:avLst/>
              </a:prstGeom>
              <a:solidFill>
                <a:srgbClr val="AFAFA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92" name="T2">
                <a:extLst>
                  <a:ext uri="{FF2B5EF4-FFF2-40B4-BE49-F238E27FC236}">
                    <a16:creationId xmlns:a16="http://schemas.microsoft.com/office/drawing/2014/main" id="{D7C89B60-A241-424F-8334-909F724AC484}"/>
                  </a:ext>
                </a:extLst>
              </p:cNvPr>
              <p:cNvSpPr>
                <a:spLocks/>
              </p:cNvSpPr>
              <p:nvPr/>
            </p:nvSpPr>
            <p:spPr bwMode="auto">
              <a:xfrm>
                <a:off x="1011758" y="168151"/>
                <a:ext cx="176213" cy="258763"/>
              </a:xfrm>
              <a:custGeom>
                <a:avLst/>
                <a:gdLst>
                  <a:gd name="T0" fmla="*/ 157 w 222"/>
                  <a:gd name="T1" fmla="*/ 325 h 325"/>
                  <a:gd name="T2" fmla="*/ 157 w 222"/>
                  <a:gd name="T3" fmla="*/ 78 h 325"/>
                  <a:gd name="T4" fmla="*/ 222 w 222"/>
                  <a:gd name="T5" fmla="*/ 78 h 325"/>
                  <a:gd name="T6" fmla="*/ 222 w 222"/>
                  <a:gd name="T7" fmla="*/ 0 h 325"/>
                  <a:gd name="T8" fmla="*/ 0 w 222"/>
                  <a:gd name="T9" fmla="*/ 0 h 325"/>
                  <a:gd name="T10" fmla="*/ 0 w 222"/>
                  <a:gd name="T11" fmla="*/ 78 h 325"/>
                  <a:gd name="T12" fmla="*/ 66 w 222"/>
                  <a:gd name="T13" fmla="*/ 78 h 325"/>
                  <a:gd name="T14" fmla="*/ 66 w 222"/>
                  <a:gd name="T15" fmla="*/ 325 h 325"/>
                  <a:gd name="T16" fmla="*/ 66 w 222"/>
                  <a:gd name="T17" fmla="*/ 325 h 325"/>
                  <a:gd name="T18" fmla="*/ 157 w 222"/>
                  <a:gd name="T19"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2" h="325">
                    <a:moveTo>
                      <a:pt x="157" y="325"/>
                    </a:moveTo>
                    <a:lnTo>
                      <a:pt x="157" y="78"/>
                    </a:lnTo>
                    <a:lnTo>
                      <a:pt x="222" y="78"/>
                    </a:lnTo>
                    <a:lnTo>
                      <a:pt x="222" y="0"/>
                    </a:lnTo>
                    <a:lnTo>
                      <a:pt x="0" y="0"/>
                    </a:lnTo>
                    <a:lnTo>
                      <a:pt x="0" y="78"/>
                    </a:lnTo>
                    <a:lnTo>
                      <a:pt x="66" y="78"/>
                    </a:lnTo>
                    <a:lnTo>
                      <a:pt x="66" y="325"/>
                    </a:lnTo>
                    <a:lnTo>
                      <a:pt x="66" y="325"/>
                    </a:lnTo>
                    <a:lnTo>
                      <a:pt x="157" y="3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93" name="T1">
                <a:extLst>
                  <a:ext uri="{FF2B5EF4-FFF2-40B4-BE49-F238E27FC236}">
                    <a16:creationId xmlns:a16="http://schemas.microsoft.com/office/drawing/2014/main" id="{B451D1AD-7990-4DB4-8966-021F44CB6D92}"/>
                  </a:ext>
                </a:extLst>
              </p:cNvPr>
              <p:cNvSpPr>
                <a:spLocks/>
              </p:cNvSpPr>
              <p:nvPr/>
            </p:nvSpPr>
            <p:spPr bwMode="auto">
              <a:xfrm>
                <a:off x="799033" y="168151"/>
                <a:ext cx="193675" cy="258763"/>
              </a:xfrm>
              <a:custGeom>
                <a:avLst/>
                <a:gdLst>
                  <a:gd name="T0" fmla="*/ 88 w 244"/>
                  <a:gd name="T1" fmla="*/ 78 h 325"/>
                  <a:gd name="T2" fmla="*/ 88 w 244"/>
                  <a:gd name="T3" fmla="*/ 325 h 325"/>
                  <a:gd name="T4" fmla="*/ 179 w 244"/>
                  <a:gd name="T5" fmla="*/ 325 h 325"/>
                  <a:gd name="T6" fmla="*/ 179 w 244"/>
                  <a:gd name="T7" fmla="*/ 78 h 325"/>
                  <a:gd name="T8" fmla="*/ 244 w 244"/>
                  <a:gd name="T9" fmla="*/ 78 h 325"/>
                  <a:gd name="T10" fmla="*/ 244 w 244"/>
                  <a:gd name="T11" fmla="*/ 0 h 325"/>
                  <a:gd name="T12" fmla="*/ 25 w 244"/>
                  <a:gd name="T13" fmla="*/ 0 h 325"/>
                  <a:gd name="T14" fmla="*/ 0 w 244"/>
                  <a:gd name="T15" fmla="*/ 78 h 325"/>
                  <a:gd name="T16" fmla="*/ 88 w 244"/>
                  <a:gd name="T17" fmla="*/ 78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4" h="325">
                    <a:moveTo>
                      <a:pt x="88" y="78"/>
                    </a:moveTo>
                    <a:lnTo>
                      <a:pt x="88" y="325"/>
                    </a:lnTo>
                    <a:lnTo>
                      <a:pt x="179" y="325"/>
                    </a:lnTo>
                    <a:lnTo>
                      <a:pt x="179" y="78"/>
                    </a:lnTo>
                    <a:lnTo>
                      <a:pt x="244" y="78"/>
                    </a:lnTo>
                    <a:lnTo>
                      <a:pt x="244" y="0"/>
                    </a:lnTo>
                    <a:lnTo>
                      <a:pt x="25" y="0"/>
                    </a:lnTo>
                    <a:lnTo>
                      <a:pt x="0" y="78"/>
                    </a:lnTo>
                    <a:lnTo>
                      <a:pt x="88" y="7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94" name="V">
                <a:extLst>
                  <a:ext uri="{FF2B5EF4-FFF2-40B4-BE49-F238E27FC236}">
                    <a16:creationId xmlns:a16="http://schemas.microsoft.com/office/drawing/2014/main" id="{F19BDB5C-6A35-4276-A746-5448E909E0ED}"/>
                  </a:ext>
                </a:extLst>
              </p:cNvPr>
              <p:cNvSpPr>
                <a:spLocks/>
              </p:cNvSpPr>
              <p:nvPr/>
            </p:nvSpPr>
            <p:spPr bwMode="auto">
              <a:xfrm>
                <a:off x="567258" y="168151"/>
                <a:ext cx="230188" cy="258763"/>
              </a:xfrm>
              <a:custGeom>
                <a:avLst/>
                <a:gdLst>
                  <a:gd name="T0" fmla="*/ 184 w 289"/>
                  <a:gd name="T1" fmla="*/ 325 h 325"/>
                  <a:gd name="T2" fmla="*/ 289 w 289"/>
                  <a:gd name="T3" fmla="*/ 0 h 325"/>
                  <a:gd name="T4" fmla="*/ 197 w 289"/>
                  <a:gd name="T5" fmla="*/ 0 h 325"/>
                  <a:gd name="T6" fmla="*/ 143 w 289"/>
                  <a:gd name="T7" fmla="*/ 167 h 325"/>
                  <a:gd name="T8" fmla="*/ 135 w 289"/>
                  <a:gd name="T9" fmla="*/ 191 h 325"/>
                  <a:gd name="T10" fmla="*/ 135 w 289"/>
                  <a:gd name="T11" fmla="*/ 191 h 325"/>
                  <a:gd name="T12" fmla="*/ 135 w 289"/>
                  <a:gd name="T13" fmla="*/ 191 h 325"/>
                  <a:gd name="T14" fmla="*/ 135 w 289"/>
                  <a:gd name="T15" fmla="*/ 191 h 325"/>
                  <a:gd name="T16" fmla="*/ 135 w 289"/>
                  <a:gd name="T17" fmla="*/ 191 h 325"/>
                  <a:gd name="T18" fmla="*/ 135 w 289"/>
                  <a:gd name="T19" fmla="*/ 191 h 325"/>
                  <a:gd name="T20" fmla="*/ 135 w 289"/>
                  <a:gd name="T21" fmla="*/ 191 h 325"/>
                  <a:gd name="T22" fmla="*/ 128 w 289"/>
                  <a:gd name="T23" fmla="*/ 167 h 325"/>
                  <a:gd name="T24" fmla="*/ 91 w 289"/>
                  <a:gd name="T25" fmla="*/ 60 h 325"/>
                  <a:gd name="T26" fmla="*/ 0 w 289"/>
                  <a:gd name="T27" fmla="*/ 60 h 325"/>
                  <a:gd name="T28" fmla="*/ 90 w 289"/>
                  <a:gd name="T29" fmla="*/ 325 h 325"/>
                  <a:gd name="T30" fmla="*/ 184 w 289"/>
                  <a:gd name="T31"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9" h="325">
                    <a:moveTo>
                      <a:pt x="184" y="325"/>
                    </a:moveTo>
                    <a:lnTo>
                      <a:pt x="289" y="0"/>
                    </a:lnTo>
                    <a:lnTo>
                      <a:pt x="197" y="0"/>
                    </a:lnTo>
                    <a:lnTo>
                      <a:pt x="143" y="167"/>
                    </a:lnTo>
                    <a:lnTo>
                      <a:pt x="135" y="191"/>
                    </a:lnTo>
                    <a:lnTo>
                      <a:pt x="135" y="191"/>
                    </a:lnTo>
                    <a:lnTo>
                      <a:pt x="135" y="191"/>
                    </a:lnTo>
                    <a:lnTo>
                      <a:pt x="135" y="191"/>
                    </a:lnTo>
                    <a:lnTo>
                      <a:pt x="135" y="191"/>
                    </a:lnTo>
                    <a:lnTo>
                      <a:pt x="135" y="191"/>
                    </a:lnTo>
                    <a:lnTo>
                      <a:pt x="135" y="191"/>
                    </a:lnTo>
                    <a:lnTo>
                      <a:pt x="128" y="167"/>
                    </a:lnTo>
                    <a:lnTo>
                      <a:pt x="91" y="60"/>
                    </a:lnTo>
                    <a:lnTo>
                      <a:pt x="0" y="60"/>
                    </a:lnTo>
                    <a:lnTo>
                      <a:pt x="90" y="325"/>
                    </a:lnTo>
                    <a:lnTo>
                      <a:pt x="184" y="3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nvGrpSpPr>
            <p:cNvPr id="66" name="_VTT_logo_102019_05_dark_grey_on_white">
              <a:extLst>
                <a:ext uri="{FF2B5EF4-FFF2-40B4-BE49-F238E27FC236}">
                  <a16:creationId xmlns:a16="http://schemas.microsoft.com/office/drawing/2014/main" id="{3B93791B-C47B-46DF-AB34-82743279A5BD}"/>
                </a:ext>
              </a:extLst>
            </p:cNvPr>
            <p:cNvGrpSpPr/>
            <p:nvPr/>
          </p:nvGrpSpPr>
          <p:grpSpPr>
            <a:xfrm>
              <a:off x="7909204" y="1770762"/>
              <a:ext cx="971550" cy="655638"/>
              <a:chOff x="379933" y="-15999"/>
              <a:chExt cx="971550" cy="655638"/>
            </a:xfrm>
          </p:grpSpPr>
          <p:sp>
            <p:nvSpPr>
              <p:cNvPr id="87" name="Box">
                <a:extLst>
                  <a:ext uri="{FF2B5EF4-FFF2-40B4-BE49-F238E27FC236}">
                    <a16:creationId xmlns:a16="http://schemas.microsoft.com/office/drawing/2014/main" id="{9DCFFA8C-23DC-4EA7-A68B-6762E60B004D}"/>
                  </a:ext>
                </a:extLst>
              </p:cNvPr>
              <p:cNvSpPr>
                <a:spLocks noChangeArrowheads="1"/>
              </p:cNvSpPr>
              <p:nvPr/>
            </p:nvSpPr>
            <p:spPr bwMode="auto">
              <a:xfrm>
                <a:off x="379933" y="-15999"/>
                <a:ext cx="971550" cy="6556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88" name="T2">
                <a:extLst>
                  <a:ext uri="{FF2B5EF4-FFF2-40B4-BE49-F238E27FC236}">
                    <a16:creationId xmlns:a16="http://schemas.microsoft.com/office/drawing/2014/main" id="{2585709C-26DD-4B97-9C01-728EAB97B078}"/>
                  </a:ext>
                </a:extLst>
              </p:cNvPr>
              <p:cNvSpPr>
                <a:spLocks/>
              </p:cNvSpPr>
              <p:nvPr/>
            </p:nvSpPr>
            <p:spPr bwMode="auto">
              <a:xfrm>
                <a:off x="1011758" y="168151"/>
                <a:ext cx="176213" cy="258763"/>
              </a:xfrm>
              <a:custGeom>
                <a:avLst/>
                <a:gdLst>
                  <a:gd name="T0" fmla="*/ 157 w 222"/>
                  <a:gd name="T1" fmla="*/ 325 h 325"/>
                  <a:gd name="T2" fmla="*/ 157 w 222"/>
                  <a:gd name="T3" fmla="*/ 78 h 325"/>
                  <a:gd name="T4" fmla="*/ 222 w 222"/>
                  <a:gd name="T5" fmla="*/ 78 h 325"/>
                  <a:gd name="T6" fmla="*/ 222 w 222"/>
                  <a:gd name="T7" fmla="*/ 0 h 325"/>
                  <a:gd name="T8" fmla="*/ 0 w 222"/>
                  <a:gd name="T9" fmla="*/ 0 h 325"/>
                  <a:gd name="T10" fmla="*/ 0 w 222"/>
                  <a:gd name="T11" fmla="*/ 78 h 325"/>
                  <a:gd name="T12" fmla="*/ 66 w 222"/>
                  <a:gd name="T13" fmla="*/ 78 h 325"/>
                  <a:gd name="T14" fmla="*/ 66 w 222"/>
                  <a:gd name="T15" fmla="*/ 325 h 325"/>
                  <a:gd name="T16" fmla="*/ 66 w 222"/>
                  <a:gd name="T17" fmla="*/ 325 h 325"/>
                  <a:gd name="T18" fmla="*/ 157 w 222"/>
                  <a:gd name="T19"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2" h="325">
                    <a:moveTo>
                      <a:pt x="157" y="325"/>
                    </a:moveTo>
                    <a:lnTo>
                      <a:pt x="157" y="78"/>
                    </a:lnTo>
                    <a:lnTo>
                      <a:pt x="222" y="78"/>
                    </a:lnTo>
                    <a:lnTo>
                      <a:pt x="222" y="0"/>
                    </a:lnTo>
                    <a:lnTo>
                      <a:pt x="0" y="0"/>
                    </a:lnTo>
                    <a:lnTo>
                      <a:pt x="0" y="78"/>
                    </a:lnTo>
                    <a:lnTo>
                      <a:pt x="66" y="78"/>
                    </a:lnTo>
                    <a:lnTo>
                      <a:pt x="66" y="325"/>
                    </a:lnTo>
                    <a:lnTo>
                      <a:pt x="66" y="325"/>
                    </a:lnTo>
                    <a:lnTo>
                      <a:pt x="157" y="325"/>
                    </a:lnTo>
                    <a:close/>
                  </a:path>
                </a:pathLst>
              </a:custGeom>
              <a:solidFill>
                <a:srgbClr val="AFAFA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89" name="T1">
                <a:extLst>
                  <a:ext uri="{FF2B5EF4-FFF2-40B4-BE49-F238E27FC236}">
                    <a16:creationId xmlns:a16="http://schemas.microsoft.com/office/drawing/2014/main" id="{A0C23201-B1CE-42DF-A548-5F839B3C4BBD}"/>
                  </a:ext>
                </a:extLst>
              </p:cNvPr>
              <p:cNvSpPr>
                <a:spLocks/>
              </p:cNvSpPr>
              <p:nvPr/>
            </p:nvSpPr>
            <p:spPr bwMode="auto">
              <a:xfrm>
                <a:off x="799033" y="168151"/>
                <a:ext cx="193675" cy="258763"/>
              </a:xfrm>
              <a:custGeom>
                <a:avLst/>
                <a:gdLst>
                  <a:gd name="T0" fmla="*/ 88 w 244"/>
                  <a:gd name="T1" fmla="*/ 78 h 325"/>
                  <a:gd name="T2" fmla="*/ 88 w 244"/>
                  <a:gd name="T3" fmla="*/ 325 h 325"/>
                  <a:gd name="T4" fmla="*/ 179 w 244"/>
                  <a:gd name="T5" fmla="*/ 325 h 325"/>
                  <a:gd name="T6" fmla="*/ 179 w 244"/>
                  <a:gd name="T7" fmla="*/ 78 h 325"/>
                  <a:gd name="T8" fmla="*/ 244 w 244"/>
                  <a:gd name="T9" fmla="*/ 78 h 325"/>
                  <a:gd name="T10" fmla="*/ 244 w 244"/>
                  <a:gd name="T11" fmla="*/ 0 h 325"/>
                  <a:gd name="T12" fmla="*/ 25 w 244"/>
                  <a:gd name="T13" fmla="*/ 0 h 325"/>
                  <a:gd name="T14" fmla="*/ 0 w 244"/>
                  <a:gd name="T15" fmla="*/ 78 h 325"/>
                  <a:gd name="T16" fmla="*/ 88 w 244"/>
                  <a:gd name="T17" fmla="*/ 78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4" h="325">
                    <a:moveTo>
                      <a:pt x="88" y="78"/>
                    </a:moveTo>
                    <a:lnTo>
                      <a:pt x="88" y="325"/>
                    </a:lnTo>
                    <a:lnTo>
                      <a:pt x="179" y="325"/>
                    </a:lnTo>
                    <a:lnTo>
                      <a:pt x="179" y="78"/>
                    </a:lnTo>
                    <a:lnTo>
                      <a:pt x="244" y="78"/>
                    </a:lnTo>
                    <a:lnTo>
                      <a:pt x="244" y="0"/>
                    </a:lnTo>
                    <a:lnTo>
                      <a:pt x="25" y="0"/>
                    </a:lnTo>
                    <a:lnTo>
                      <a:pt x="0" y="78"/>
                    </a:lnTo>
                    <a:lnTo>
                      <a:pt x="88" y="78"/>
                    </a:lnTo>
                    <a:close/>
                  </a:path>
                </a:pathLst>
              </a:custGeom>
              <a:solidFill>
                <a:srgbClr val="AFAFA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90" name="V">
                <a:extLst>
                  <a:ext uri="{FF2B5EF4-FFF2-40B4-BE49-F238E27FC236}">
                    <a16:creationId xmlns:a16="http://schemas.microsoft.com/office/drawing/2014/main" id="{8346B2A5-3F59-4691-BA42-F7A38C59A18C}"/>
                  </a:ext>
                </a:extLst>
              </p:cNvPr>
              <p:cNvSpPr>
                <a:spLocks/>
              </p:cNvSpPr>
              <p:nvPr/>
            </p:nvSpPr>
            <p:spPr bwMode="auto">
              <a:xfrm>
                <a:off x="567258" y="168151"/>
                <a:ext cx="230188" cy="258763"/>
              </a:xfrm>
              <a:custGeom>
                <a:avLst/>
                <a:gdLst>
                  <a:gd name="T0" fmla="*/ 184 w 289"/>
                  <a:gd name="T1" fmla="*/ 325 h 325"/>
                  <a:gd name="T2" fmla="*/ 289 w 289"/>
                  <a:gd name="T3" fmla="*/ 0 h 325"/>
                  <a:gd name="T4" fmla="*/ 197 w 289"/>
                  <a:gd name="T5" fmla="*/ 0 h 325"/>
                  <a:gd name="T6" fmla="*/ 143 w 289"/>
                  <a:gd name="T7" fmla="*/ 167 h 325"/>
                  <a:gd name="T8" fmla="*/ 135 w 289"/>
                  <a:gd name="T9" fmla="*/ 191 h 325"/>
                  <a:gd name="T10" fmla="*/ 135 w 289"/>
                  <a:gd name="T11" fmla="*/ 191 h 325"/>
                  <a:gd name="T12" fmla="*/ 135 w 289"/>
                  <a:gd name="T13" fmla="*/ 191 h 325"/>
                  <a:gd name="T14" fmla="*/ 135 w 289"/>
                  <a:gd name="T15" fmla="*/ 191 h 325"/>
                  <a:gd name="T16" fmla="*/ 135 w 289"/>
                  <a:gd name="T17" fmla="*/ 191 h 325"/>
                  <a:gd name="T18" fmla="*/ 135 w 289"/>
                  <a:gd name="T19" fmla="*/ 191 h 325"/>
                  <a:gd name="T20" fmla="*/ 135 w 289"/>
                  <a:gd name="T21" fmla="*/ 191 h 325"/>
                  <a:gd name="T22" fmla="*/ 128 w 289"/>
                  <a:gd name="T23" fmla="*/ 167 h 325"/>
                  <a:gd name="T24" fmla="*/ 91 w 289"/>
                  <a:gd name="T25" fmla="*/ 60 h 325"/>
                  <a:gd name="T26" fmla="*/ 0 w 289"/>
                  <a:gd name="T27" fmla="*/ 60 h 325"/>
                  <a:gd name="T28" fmla="*/ 90 w 289"/>
                  <a:gd name="T29" fmla="*/ 325 h 325"/>
                  <a:gd name="T30" fmla="*/ 184 w 289"/>
                  <a:gd name="T31"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9" h="325">
                    <a:moveTo>
                      <a:pt x="184" y="325"/>
                    </a:moveTo>
                    <a:lnTo>
                      <a:pt x="289" y="0"/>
                    </a:lnTo>
                    <a:lnTo>
                      <a:pt x="197" y="0"/>
                    </a:lnTo>
                    <a:lnTo>
                      <a:pt x="143" y="167"/>
                    </a:lnTo>
                    <a:lnTo>
                      <a:pt x="135" y="191"/>
                    </a:lnTo>
                    <a:lnTo>
                      <a:pt x="135" y="191"/>
                    </a:lnTo>
                    <a:lnTo>
                      <a:pt x="135" y="191"/>
                    </a:lnTo>
                    <a:lnTo>
                      <a:pt x="135" y="191"/>
                    </a:lnTo>
                    <a:lnTo>
                      <a:pt x="135" y="191"/>
                    </a:lnTo>
                    <a:lnTo>
                      <a:pt x="135" y="191"/>
                    </a:lnTo>
                    <a:lnTo>
                      <a:pt x="135" y="191"/>
                    </a:lnTo>
                    <a:lnTo>
                      <a:pt x="128" y="167"/>
                    </a:lnTo>
                    <a:lnTo>
                      <a:pt x="91" y="60"/>
                    </a:lnTo>
                    <a:lnTo>
                      <a:pt x="0" y="60"/>
                    </a:lnTo>
                    <a:lnTo>
                      <a:pt x="90" y="325"/>
                    </a:lnTo>
                    <a:lnTo>
                      <a:pt x="184" y="325"/>
                    </a:lnTo>
                    <a:close/>
                  </a:path>
                </a:pathLst>
              </a:custGeom>
              <a:solidFill>
                <a:srgbClr val="AFAFA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nvGrpSpPr>
            <p:cNvPr id="67" name="_VTT_logo_102019_06_orange_blue_on_white" hidden="1">
              <a:extLst>
                <a:ext uri="{FF2B5EF4-FFF2-40B4-BE49-F238E27FC236}">
                  <a16:creationId xmlns:a16="http://schemas.microsoft.com/office/drawing/2014/main" id="{9FA16631-869C-4597-9D47-63B9DBCC5357}"/>
                </a:ext>
              </a:extLst>
            </p:cNvPr>
            <p:cNvGrpSpPr/>
            <p:nvPr/>
          </p:nvGrpSpPr>
          <p:grpSpPr>
            <a:xfrm>
              <a:off x="7909204" y="1770762"/>
              <a:ext cx="971550" cy="655638"/>
              <a:chOff x="379933" y="-15999"/>
              <a:chExt cx="971550" cy="655638"/>
            </a:xfrm>
          </p:grpSpPr>
          <p:sp>
            <p:nvSpPr>
              <p:cNvPr id="83" name="Box">
                <a:extLst>
                  <a:ext uri="{FF2B5EF4-FFF2-40B4-BE49-F238E27FC236}">
                    <a16:creationId xmlns:a16="http://schemas.microsoft.com/office/drawing/2014/main" id="{CFF51871-EB51-449A-84B9-A62719829A3D}"/>
                  </a:ext>
                </a:extLst>
              </p:cNvPr>
              <p:cNvSpPr>
                <a:spLocks noChangeArrowheads="1"/>
              </p:cNvSpPr>
              <p:nvPr/>
            </p:nvSpPr>
            <p:spPr bwMode="auto">
              <a:xfrm>
                <a:off x="379933" y="-15999"/>
                <a:ext cx="971550" cy="6556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84" name="T2">
                <a:extLst>
                  <a:ext uri="{FF2B5EF4-FFF2-40B4-BE49-F238E27FC236}">
                    <a16:creationId xmlns:a16="http://schemas.microsoft.com/office/drawing/2014/main" id="{B8D86B48-B3AD-47B9-BA9A-6C51B2E239F7}"/>
                  </a:ext>
                </a:extLst>
              </p:cNvPr>
              <p:cNvSpPr>
                <a:spLocks/>
              </p:cNvSpPr>
              <p:nvPr/>
            </p:nvSpPr>
            <p:spPr bwMode="auto">
              <a:xfrm>
                <a:off x="1011758" y="168151"/>
                <a:ext cx="176213" cy="258763"/>
              </a:xfrm>
              <a:custGeom>
                <a:avLst/>
                <a:gdLst>
                  <a:gd name="T0" fmla="*/ 157 w 222"/>
                  <a:gd name="T1" fmla="*/ 325 h 325"/>
                  <a:gd name="T2" fmla="*/ 157 w 222"/>
                  <a:gd name="T3" fmla="*/ 78 h 325"/>
                  <a:gd name="T4" fmla="*/ 222 w 222"/>
                  <a:gd name="T5" fmla="*/ 78 h 325"/>
                  <a:gd name="T6" fmla="*/ 222 w 222"/>
                  <a:gd name="T7" fmla="*/ 0 h 325"/>
                  <a:gd name="T8" fmla="*/ 0 w 222"/>
                  <a:gd name="T9" fmla="*/ 0 h 325"/>
                  <a:gd name="T10" fmla="*/ 0 w 222"/>
                  <a:gd name="T11" fmla="*/ 78 h 325"/>
                  <a:gd name="T12" fmla="*/ 66 w 222"/>
                  <a:gd name="T13" fmla="*/ 78 h 325"/>
                  <a:gd name="T14" fmla="*/ 66 w 222"/>
                  <a:gd name="T15" fmla="*/ 325 h 325"/>
                  <a:gd name="T16" fmla="*/ 66 w 222"/>
                  <a:gd name="T17" fmla="*/ 325 h 325"/>
                  <a:gd name="T18" fmla="*/ 157 w 222"/>
                  <a:gd name="T19"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2" h="325">
                    <a:moveTo>
                      <a:pt x="157" y="325"/>
                    </a:moveTo>
                    <a:lnTo>
                      <a:pt x="157" y="78"/>
                    </a:lnTo>
                    <a:lnTo>
                      <a:pt x="222" y="78"/>
                    </a:lnTo>
                    <a:lnTo>
                      <a:pt x="222" y="0"/>
                    </a:lnTo>
                    <a:lnTo>
                      <a:pt x="0" y="0"/>
                    </a:lnTo>
                    <a:lnTo>
                      <a:pt x="0" y="78"/>
                    </a:lnTo>
                    <a:lnTo>
                      <a:pt x="66" y="78"/>
                    </a:lnTo>
                    <a:lnTo>
                      <a:pt x="66" y="325"/>
                    </a:lnTo>
                    <a:lnTo>
                      <a:pt x="66" y="325"/>
                    </a:lnTo>
                    <a:lnTo>
                      <a:pt x="157" y="325"/>
                    </a:lnTo>
                    <a:close/>
                  </a:path>
                </a:pathLst>
              </a:custGeom>
              <a:solidFill>
                <a:srgbClr val="0057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85" name="T1">
                <a:extLst>
                  <a:ext uri="{FF2B5EF4-FFF2-40B4-BE49-F238E27FC236}">
                    <a16:creationId xmlns:a16="http://schemas.microsoft.com/office/drawing/2014/main" id="{9F2E5740-E438-4E72-966A-4A0D65B00E8F}"/>
                  </a:ext>
                </a:extLst>
              </p:cNvPr>
              <p:cNvSpPr>
                <a:spLocks/>
              </p:cNvSpPr>
              <p:nvPr/>
            </p:nvSpPr>
            <p:spPr bwMode="auto">
              <a:xfrm>
                <a:off x="799033" y="168151"/>
                <a:ext cx="193675" cy="258763"/>
              </a:xfrm>
              <a:custGeom>
                <a:avLst/>
                <a:gdLst>
                  <a:gd name="T0" fmla="*/ 88 w 244"/>
                  <a:gd name="T1" fmla="*/ 78 h 325"/>
                  <a:gd name="T2" fmla="*/ 88 w 244"/>
                  <a:gd name="T3" fmla="*/ 325 h 325"/>
                  <a:gd name="T4" fmla="*/ 179 w 244"/>
                  <a:gd name="T5" fmla="*/ 325 h 325"/>
                  <a:gd name="T6" fmla="*/ 179 w 244"/>
                  <a:gd name="T7" fmla="*/ 78 h 325"/>
                  <a:gd name="T8" fmla="*/ 244 w 244"/>
                  <a:gd name="T9" fmla="*/ 78 h 325"/>
                  <a:gd name="T10" fmla="*/ 244 w 244"/>
                  <a:gd name="T11" fmla="*/ 0 h 325"/>
                  <a:gd name="T12" fmla="*/ 25 w 244"/>
                  <a:gd name="T13" fmla="*/ 0 h 325"/>
                  <a:gd name="T14" fmla="*/ 0 w 244"/>
                  <a:gd name="T15" fmla="*/ 78 h 325"/>
                  <a:gd name="T16" fmla="*/ 88 w 244"/>
                  <a:gd name="T17" fmla="*/ 78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4" h="325">
                    <a:moveTo>
                      <a:pt x="88" y="78"/>
                    </a:moveTo>
                    <a:lnTo>
                      <a:pt x="88" y="325"/>
                    </a:lnTo>
                    <a:lnTo>
                      <a:pt x="179" y="325"/>
                    </a:lnTo>
                    <a:lnTo>
                      <a:pt x="179" y="78"/>
                    </a:lnTo>
                    <a:lnTo>
                      <a:pt x="244" y="78"/>
                    </a:lnTo>
                    <a:lnTo>
                      <a:pt x="244" y="0"/>
                    </a:lnTo>
                    <a:lnTo>
                      <a:pt x="25" y="0"/>
                    </a:lnTo>
                    <a:lnTo>
                      <a:pt x="0" y="78"/>
                    </a:lnTo>
                    <a:lnTo>
                      <a:pt x="88" y="78"/>
                    </a:lnTo>
                    <a:close/>
                  </a:path>
                </a:pathLst>
              </a:custGeom>
              <a:solidFill>
                <a:srgbClr val="0057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86" name="V">
                <a:extLst>
                  <a:ext uri="{FF2B5EF4-FFF2-40B4-BE49-F238E27FC236}">
                    <a16:creationId xmlns:a16="http://schemas.microsoft.com/office/drawing/2014/main" id="{8A515DB9-D5C6-4141-BF00-034AD950502B}"/>
                  </a:ext>
                </a:extLst>
              </p:cNvPr>
              <p:cNvSpPr>
                <a:spLocks/>
              </p:cNvSpPr>
              <p:nvPr/>
            </p:nvSpPr>
            <p:spPr bwMode="auto">
              <a:xfrm>
                <a:off x="567258" y="168151"/>
                <a:ext cx="230188" cy="258763"/>
              </a:xfrm>
              <a:custGeom>
                <a:avLst/>
                <a:gdLst>
                  <a:gd name="T0" fmla="*/ 184 w 289"/>
                  <a:gd name="T1" fmla="*/ 325 h 325"/>
                  <a:gd name="T2" fmla="*/ 289 w 289"/>
                  <a:gd name="T3" fmla="*/ 0 h 325"/>
                  <a:gd name="T4" fmla="*/ 197 w 289"/>
                  <a:gd name="T5" fmla="*/ 0 h 325"/>
                  <a:gd name="T6" fmla="*/ 143 w 289"/>
                  <a:gd name="T7" fmla="*/ 167 h 325"/>
                  <a:gd name="T8" fmla="*/ 135 w 289"/>
                  <a:gd name="T9" fmla="*/ 191 h 325"/>
                  <a:gd name="T10" fmla="*/ 135 w 289"/>
                  <a:gd name="T11" fmla="*/ 191 h 325"/>
                  <a:gd name="T12" fmla="*/ 135 w 289"/>
                  <a:gd name="T13" fmla="*/ 191 h 325"/>
                  <a:gd name="T14" fmla="*/ 135 w 289"/>
                  <a:gd name="T15" fmla="*/ 191 h 325"/>
                  <a:gd name="T16" fmla="*/ 135 w 289"/>
                  <a:gd name="T17" fmla="*/ 191 h 325"/>
                  <a:gd name="T18" fmla="*/ 135 w 289"/>
                  <a:gd name="T19" fmla="*/ 191 h 325"/>
                  <a:gd name="T20" fmla="*/ 135 w 289"/>
                  <a:gd name="T21" fmla="*/ 191 h 325"/>
                  <a:gd name="T22" fmla="*/ 128 w 289"/>
                  <a:gd name="T23" fmla="*/ 167 h 325"/>
                  <a:gd name="T24" fmla="*/ 91 w 289"/>
                  <a:gd name="T25" fmla="*/ 60 h 325"/>
                  <a:gd name="T26" fmla="*/ 0 w 289"/>
                  <a:gd name="T27" fmla="*/ 60 h 325"/>
                  <a:gd name="T28" fmla="*/ 90 w 289"/>
                  <a:gd name="T29" fmla="*/ 325 h 325"/>
                  <a:gd name="T30" fmla="*/ 184 w 289"/>
                  <a:gd name="T31"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9" h="325">
                    <a:moveTo>
                      <a:pt x="184" y="325"/>
                    </a:moveTo>
                    <a:lnTo>
                      <a:pt x="289" y="0"/>
                    </a:lnTo>
                    <a:lnTo>
                      <a:pt x="197" y="0"/>
                    </a:lnTo>
                    <a:lnTo>
                      <a:pt x="143" y="167"/>
                    </a:lnTo>
                    <a:lnTo>
                      <a:pt x="135" y="191"/>
                    </a:lnTo>
                    <a:lnTo>
                      <a:pt x="135" y="191"/>
                    </a:lnTo>
                    <a:lnTo>
                      <a:pt x="135" y="191"/>
                    </a:lnTo>
                    <a:lnTo>
                      <a:pt x="135" y="191"/>
                    </a:lnTo>
                    <a:lnTo>
                      <a:pt x="135" y="191"/>
                    </a:lnTo>
                    <a:lnTo>
                      <a:pt x="135" y="191"/>
                    </a:lnTo>
                    <a:lnTo>
                      <a:pt x="135" y="191"/>
                    </a:lnTo>
                    <a:lnTo>
                      <a:pt x="128" y="167"/>
                    </a:lnTo>
                    <a:lnTo>
                      <a:pt x="91" y="60"/>
                    </a:lnTo>
                    <a:lnTo>
                      <a:pt x="0" y="60"/>
                    </a:lnTo>
                    <a:lnTo>
                      <a:pt x="90" y="325"/>
                    </a:lnTo>
                    <a:lnTo>
                      <a:pt x="184" y="325"/>
                    </a:lnTo>
                    <a:close/>
                  </a:path>
                </a:pathLst>
              </a:custGeom>
              <a:solidFill>
                <a:srgbClr val="F06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nvGrpSpPr>
            <p:cNvPr id="68" name="_VTT_logo_102019_07_blue_on_white" hidden="1">
              <a:extLst>
                <a:ext uri="{FF2B5EF4-FFF2-40B4-BE49-F238E27FC236}">
                  <a16:creationId xmlns:a16="http://schemas.microsoft.com/office/drawing/2014/main" id="{5742621C-5084-4FDB-86BE-C177C96A18B2}"/>
                </a:ext>
              </a:extLst>
            </p:cNvPr>
            <p:cNvGrpSpPr/>
            <p:nvPr/>
          </p:nvGrpSpPr>
          <p:grpSpPr>
            <a:xfrm>
              <a:off x="7909204" y="1770762"/>
              <a:ext cx="971550" cy="655638"/>
              <a:chOff x="379933" y="-15999"/>
              <a:chExt cx="971550" cy="655638"/>
            </a:xfrm>
          </p:grpSpPr>
          <p:sp>
            <p:nvSpPr>
              <p:cNvPr id="79" name="Box">
                <a:extLst>
                  <a:ext uri="{FF2B5EF4-FFF2-40B4-BE49-F238E27FC236}">
                    <a16:creationId xmlns:a16="http://schemas.microsoft.com/office/drawing/2014/main" id="{CBBC4BF9-9AB8-435A-9423-507B2F781DD0}"/>
                  </a:ext>
                </a:extLst>
              </p:cNvPr>
              <p:cNvSpPr>
                <a:spLocks noChangeArrowheads="1"/>
              </p:cNvSpPr>
              <p:nvPr/>
            </p:nvSpPr>
            <p:spPr bwMode="auto">
              <a:xfrm>
                <a:off x="379933" y="-15999"/>
                <a:ext cx="971550" cy="6556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80" name="T2">
                <a:extLst>
                  <a:ext uri="{FF2B5EF4-FFF2-40B4-BE49-F238E27FC236}">
                    <a16:creationId xmlns:a16="http://schemas.microsoft.com/office/drawing/2014/main" id="{7C4F2A38-A46A-41E8-A61E-A0B055FE2C3A}"/>
                  </a:ext>
                </a:extLst>
              </p:cNvPr>
              <p:cNvSpPr>
                <a:spLocks/>
              </p:cNvSpPr>
              <p:nvPr/>
            </p:nvSpPr>
            <p:spPr bwMode="auto">
              <a:xfrm>
                <a:off x="1011758" y="168151"/>
                <a:ext cx="176213" cy="258763"/>
              </a:xfrm>
              <a:custGeom>
                <a:avLst/>
                <a:gdLst>
                  <a:gd name="T0" fmla="*/ 157 w 222"/>
                  <a:gd name="T1" fmla="*/ 325 h 325"/>
                  <a:gd name="T2" fmla="*/ 157 w 222"/>
                  <a:gd name="T3" fmla="*/ 78 h 325"/>
                  <a:gd name="T4" fmla="*/ 222 w 222"/>
                  <a:gd name="T5" fmla="*/ 78 h 325"/>
                  <a:gd name="T6" fmla="*/ 222 w 222"/>
                  <a:gd name="T7" fmla="*/ 0 h 325"/>
                  <a:gd name="T8" fmla="*/ 0 w 222"/>
                  <a:gd name="T9" fmla="*/ 0 h 325"/>
                  <a:gd name="T10" fmla="*/ 0 w 222"/>
                  <a:gd name="T11" fmla="*/ 78 h 325"/>
                  <a:gd name="T12" fmla="*/ 66 w 222"/>
                  <a:gd name="T13" fmla="*/ 78 h 325"/>
                  <a:gd name="T14" fmla="*/ 66 w 222"/>
                  <a:gd name="T15" fmla="*/ 325 h 325"/>
                  <a:gd name="T16" fmla="*/ 66 w 222"/>
                  <a:gd name="T17" fmla="*/ 325 h 325"/>
                  <a:gd name="T18" fmla="*/ 157 w 222"/>
                  <a:gd name="T19"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2" h="325">
                    <a:moveTo>
                      <a:pt x="157" y="325"/>
                    </a:moveTo>
                    <a:lnTo>
                      <a:pt x="157" y="78"/>
                    </a:lnTo>
                    <a:lnTo>
                      <a:pt x="222" y="78"/>
                    </a:lnTo>
                    <a:lnTo>
                      <a:pt x="222" y="0"/>
                    </a:lnTo>
                    <a:lnTo>
                      <a:pt x="0" y="0"/>
                    </a:lnTo>
                    <a:lnTo>
                      <a:pt x="0" y="78"/>
                    </a:lnTo>
                    <a:lnTo>
                      <a:pt x="66" y="78"/>
                    </a:lnTo>
                    <a:lnTo>
                      <a:pt x="66" y="325"/>
                    </a:lnTo>
                    <a:lnTo>
                      <a:pt x="66" y="325"/>
                    </a:lnTo>
                    <a:lnTo>
                      <a:pt x="157" y="325"/>
                    </a:lnTo>
                    <a:close/>
                  </a:path>
                </a:pathLst>
              </a:custGeom>
              <a:solidFill>
                <a:srgbClr val="0057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81" name="T1">
                <a:extLst>
                  <a:ext uri="{FF2B5EF4-FFF2-40B4-BE49-F238E27FC236}">
                    <a16:creationId xmlns:a16="http://schemas.microsoft.com/office/drawing/2014/main" id="{3FB6F39A-7B9E-4F67-872D-DBAE54A8C4C0}"/>
                  </a:ext>
                </a:extLst>
              </p:cNvPr>
              <p:cNvSpPr>
                <a:spLocks/>
              </p:cNvSpPr>
              <p:nvPr/>
            </p:nvSpPr>
            <p:spPr bwMode="auto">
              <a:xfrm>
                <a:off x="799033" y="168151"/>
                <a:ext cx="193675" cy="258763"/>
              </a:xfrm>
              <a:custGeom>
                <a:avLst/>
                <a:gdLst>
                  <a:gd name="T0" fmla="*/ 88 w 244"/>
                  <a:gd name="T1" fmla="*/ 78 h 325"/>
                  <a:gd name="T2" fmla="*/ 88 w 244"/>
                  <a:gd name="T3" fmla="*/ 325 h 325"/>
                  <a:gd name="T4" fmla="*/ 179 w 244"/>
                  <a:gd name="T5" fmla="*/ 325 h 325"/>
                  <a:gd name="T6" fmla="*/ 179 w 244"/>
                  <a:gd name="T7" fmla="*/ 78 h 325"/>
                  <a:gd name="T8" fmla="*/ 244 w 244"/>
                  <a:gd name="T9" fmla="*/ 78 h 325"/>
                  <a:gd name="T10" fmla="*/ 244 w 244"/>
                  <a:gd name="T11" fmla="*/ 0 h 325"/>
                  <a:gd name="T12" fmla="*/ 25 w 244"/>
                  <a:gd name="T13" fmla="*/ 0 h 325"/>
                  <a:gd name="T14" fmla="*/ 0 w 244"/>
                  <a:gd name="T15" fmla="*/ 78 h 325"/>
                  <a:gd name="T16" fmla="*/ 88 w 244"/>
                  <a:gd name="T17" fmla="*/ 78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4" h="325">
                    <a:moveTo>
                      <a:pt x="88" y="78"/>
                    </a:moveTo>
                    <a:lnTo>
                      <a:pt x="88" y="325"/>
                    </a:lnTo>
                    <a:lnTo>
                      <a:pt x="179" y="325"/>
                    </a:lnTo>
                    <a:lnTo>
                      <a:pt x="179" y="78"/>
                    </a:lnTo>
                    <a:lnTo>
                      <a:pt x="244" y="78"/>
                    </a:lnTo>
                    <a:lnTo>
                      <a:pt x="244" y="0"/>
                    </a:lnTo>
                    <a:lnTo>
                      <a:pt x="25" y="0"/>
                    </a:lnTo>
                    <a:lnTo>
                      <a:pt x="0" y="78"/>
                    </a:lnTo>
                    <a:lnTo>
                      <a:pt x="88" y="78"/>
                    </a:lnTo>
                    <a:close/>
                  </a:path>
                </a:pathLst>
              </a:custGeom>
              <a:solidFill>
                <a:srgbClr val="0057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82" name="V">
                <a:extLst>
                  <a:ext uri="{FF2B5EF4-FFF2-40B4-BE49-F238E27FC236}">
                    <a16:creationId xmlns:a16="http://schemas.microsoft.com/office/drawing/2014/main" id="{75E73A34-2149-453A-BAFC-6793DCF067DB}"/>
                  </a:ext>
                </a:extLst>
              </p:cNvPr>
              <p:cNvSpPr>
                <a:spLocks/>
              </p:cNvSpPr>
              <p:nvPr/>
            </p:nvSpPr>
            <p:spPr bwMode="auto">
              <a:xfrm>
                <a:off x="567258" y="168151"/>
                <a:ext cx="230188" cy="258763"/>
              </a:xfrm>
              <a:custGeom>
                <a:avLst/>
                <a:gdLst>
                  <a:gd name="T0" fmla="*/ 184 w 289"/>
                  <a:gd name="T1" fmla="*/ 325 h 325"/>
                  <a:gd name="T2" fmla="*/ 289 w 289"/>
                  <a:gd name="T3" fmla="*/ 0 h 325"/>
                  <a:gd name="T4" fmla="*/ 197 w 289"/>
                  <a:gd name="T5" fmla="*/ 0 h 325"/>
                  <a:gd name="T6" fmla="*/ 143 w 289"/>
                  <a:gd name="T7" fmla="*/ 167 h 325"/>
                  <a:gd name="T8" fmla="*/ 135 w 289"/>
                  <a:gd name="T9" fmla="*/ 191 h 325"/>
                  <a:gd name="T10" fmla="*/ 135 w 289"/>
                  <a:gd name="T11" fmla="*/ 191 h 325"/>
                  <a:gd name="T12" fmla="*/ 135 w 289"/>
                  <a:gd name="T13" fmla="*/ 191 h 325"/>
                  <a:gd name="T14" fmla="*/ 135 w 289"/>
                  <a:gd name="T15" fmla="*/ 191 h 325"/>
                  <a:gd name="T16" fmla="*/ 135 w 289"/>
                  <a:gd name="T17" fmla="*/ 191 h 325"/>
                  <a:gd name="T18" fmla="*/ 135 w 289"/>
                  <a:gd name="T19" fmla="*/ 191 h 325"/>
                  <a:gd name="T20" fmla="*/ 135 w 289"/>
                  <a:gd name="T21" fmla="*/ 191 h 325"/>
                  <a:gd name="T22" fmla="*/ 128 w 289"/>
                  <a:gd name="T23" fmla="*/ 167 h 325"/>
                  <a:gd name="T24" fmla="*/ 91 w 289"/>
                  <a:gd name="T25" fmla="*/ 60 h 325"/>
                  <a:gd name="T26" fmla="*/ 0 w 289"/>
                  <a:gd name="T27" fmla="*/ 60 h 325"/>
                  <a:gd name="T28" fmla="*/ 90 w 289"/>
                  <a:gd name="T29" fmla="*/ 325 h 325"/>
                  <a:gd name="T30" fmla="*/ 184 w 289"/>
                  <a:gd name="T31"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9" h="325">
                    <a:moveTo>
                      <a:pt x="184" y="325"/>
                    </a:moveTo>
                    <a:lnTo>
                      <a:pt x="289" y="0"/>
                    </a:lnTo>
                    <a:lnTo>
                      <a:pt x="197" y="0"/>
                    </a:lnTo>
                    <a:lnTo>
                      <a:pt x="143" y="167"/>
                    </a:lnTo>
                    <a:lnTo>
                      <a:pt x="135" y="191"/>
                    </a:lnTo>
                    <a:lnTo>
                      <a:pt x="135" y="191"/>
                    </a:lnTo>
                    <a:lnTo>
                      <a:pt x="135" y="191"/>
                    </a:lnTo>
                    <a:lnTo>
                      <a:pt x="135" y="191"/>
                    </a:lnTo>
                    <a:lnTo>
                      <a:pt x="135" y="191"/>
                    </a:lnTo>
                    <a:lnTo>
                      <a:pt x="135" y="191"/>
                    </a:lnTo>
                    <a:lnTo>
                      <a:pt x="135" y="191"/>
                    </a:lnTo>
                    <a:lnTo>
                      <a:pt x="128" y="167"/>
                    </a:lnTo>
                    <a:lnTo>
                      <a:pt x="91" y="60"/>
                    </a:lnTo>
                    <a:lnTo>
                      <a:pt x="0" y="60"/>
                    </a:lnTo>
                    <a:lnTo>
                      <a:pt x="90" y="325"/>
                    </a:lnTo>
                    <a:lnTo>
                      <a:pt x="184" y="325"/>
                    </a:lnTo>
                    <a:close/>
                  </a:path>
                </a:pathLst>
              </a:custGeom>
              <a:solidFill>
                <a:srgbClr val="0057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nvGrpSpPr>
            <p:cNvPr id="69" name="_VTT_logo_102019_08_black_on_white" hidden="1">
              <a:extLst>
                <a:ext uri="{FF2B5EF4-FFF2-40B4-BE49-F238E27FC236}">
                  <a16:creationId xmlns:a16="http://schemas.microsoft.com/office/drawing/2014/main" id="{1E90D53F-3958-4F1B-8D38-2E78F9E9ABC2}"/>
                </a:ext>
              </a:extLst>
            </p:cNvPr>
            <p:cNvGrpSpPr/>
            <p:nvPr/>
          </p:nvGrpSpPr>
          <p:grpSpPr>
            <a:xfrm>
              <a:off x="7909204" y="1770762"/>
              <a:ext cx="971550" cy="655638"/>
              <a:chOff x="379933" y="-15999"/>
              <a:chExt cx="971550" cy="655638"/>
            </a:xfrm>
          </p:grpSpPr>
          <p:sp>
            <p:nvSpPr>
              <p:cNvPr id="75" name="Box">
                <a:extLst>
                  <a:ext uri="{FF2B5EF4-FFF2-40B4-BE49-F238E27FC236}">
                    <a16:creationId xmlns:a16="http://schemas.microsoft.com/office/drawing/2014/main" id="{964AB16C-EF73-4E54-A177-F8BBE08E729C}"/>
                  </a:ext>
                </a:extLst>
              </p:cNvPr>
              <p:cNvSpPr>
                <a:spLocks noChangeArrowheads="1"/>
              </p:cNvSpPr>
              <p:nvPr/>
            </p:nvSpPr>
            <p:spPr bwMode="auto">
              <a:xfrm>
                <a:off x="379933" y="-15999"/>
                <a:ext cx="971550" cy="6556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76" name="T2">
                <a:extLst>
                  <a:ext uri="{FF2B5EF4-FFF2-40B4-BE49-F238E27FC236}">
                    <a16:creationId xmlns:a16="http://schemas.microsoft.com/office/drawing/2014/main" id="{58F1D97A-954F-48B8-BA36-B48C4D2C8FE9}"/>
                  </a:ext>
                </a:extLst>
              </p:cNvPr>
              <p:cNvSpPr>
                <a:spLocks/>
              </p:cNvSpPr>
              <p:nvPr/>
            </p:nvSpPr>
            <p:spPr bwMode="auto">
              <a:xfrm>
                <a:off x="1011758" y="168151"/>
                <a:ext cx="176213" cy="258763"/>
              </a:xfrm>
              <a:custGeom>
                <a:avLst/>
                <a:gdLst>
                  <a:gd name="T0" fmla="*/ 157 w 222"/>
                  <a:gd name="T1" fmla="*/ 325 h 325"/>
                  <a:gd name="T2" fmla="*/ 157 w 222"/>
                  <a:gd name="T3" fmla="*/ 78 h 325"/>
                  <a:gd name="T4" fmla="*/ 222 w 222"/>
                  <a:gd name="T5" fmla="*/ 78 h 325"/>
                  <a:gd name="T6" fmla="*/ 222 w 222"/>
                  <a:gd name="T7" fmla="*/ 0 h 325"/>
                  <a:gd name="T8" fmla="*/ 0 w 222"/>
                  <a:gd name="T9" fmla="*/ 0 h 325"/>
                  <a:gd name="T10" fmla="*/ 0 w 222"/>
                  <a:gd name="T11" fmla="*/ 78 h 325"/>
                  <a:gd name="T12" fmla="*/ 66 w 222"/>
                  <a:gd name="T13" fmla="*/ 78 h 325"/>
                  <a:gd name="T14" fmla="*/ 66 w 222"/>
                  <a:gd name="T15" fmla="*/ 325 h 325"/>
                  <a:gd name="T16" fmla="*/ 66 w 222"/>
                  <a:gd name="T17" fmla="*/ 325 h 325"/>
                  <a:gd name="T18" fmla="*/ 157 w 222"/>
                  <a:gd name="T19"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2" h="325">
                    <a:moveTo>
                      <a:pt x="157" y="325"/>
                    </a:moveTo>
                    <a:lnTo>
                      <a:pt x="157" y="78"/>
                    </a:lnTo>
                    <a:lnTo>
                      <a:pt x="222" y="78"/>
                    </a:lnTo>
                    <a:lnTo>
                      <a:pt x="222" y="0"/>
                    </a:lnTo>
                    <a:lnTo>
                      <a:pt x="0" y="0"/>
                    </a:lnTo>
                    <a:lnTo>
                      <a:pt x="0" y="78"/>
                    </a:lnTo>
                    <a:lnTo>
                      <a:pt x="66" y="78"/>
                    </a:lnTo>
                    <a:lnTo>
                      <a:pt x="66" y="325"/>
                    </a:lnTo>
                    <a:lnTo>
                      <a:pt x="66" y="325"/>
                    </a:lnTo>
                    <a:lnTo>
                      <a:pt x="157" y="3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77" name="T1">
                <a:extLst>
                  <a:ext uri="{FF2B5EF4-FFF2-40B4-BE49-F238E27FC236}">
                    <a16:creationId xmlns:a16="http://schemas.microsoft.com/office/drawing/2014/main" id="{A6CE9937-E241-422D-A602-F892DDEC1251}"/>
                  </a:ext>
                </a:extLst>
              </p:cNvPr>
              <p:cNvSpPr>
                <a:spLocks/>
              </p:cNvSpPr>
              <p:nvPr/>
            </p:nvSpPr>
            <p:spPr bwMode="auto">
              <a:xfrm>
                <a:off x="799033" y="168151"/>
                <a:ext cx="193675" cy="258763"/>
              </a:xfrm>
              <a:custGeom>
                <a:avLst/>
                <a:gdLst>
                  <a:gd name="T0" fmla="*/ 88 w 244"/>
                  <a:gd name="T1" fmla="*/ 78 h 325"/>
                  <a:gd name="T2" fmla="*/ 88 w 244"/>
                  <a:gd name="T3" fmla="*/ 325 h 325"/>
                  <a:gd name="T4" fmla="*/ 179 w 244"/>
                  <a:gd name="T5" fmla="*/ 325 h 325"/>
                  <a:gd name="T6" fmla="*/ 179 w 244"/>
                  <a:gd name="T7" fmla="*/ 78 h 325"/>
                  <a:gd name="T8" fmla="*/ 244 w 244"/>
                  <a:gd name="T9" fmla="*/ 78 h 325"/>
                  <a:gd name="T10" fmla="*/ 244 w 244"/>
                  <a:gd name="T11" fmla="*/ 0 h 325"/>
                  <a:gd name="T12" fmla="*/ 25 w 244"/>
                  <a:gd name="T13" fmla="*/ 0 h 325"/>
                  <a:gd name="T14" fmla="*/ 0 w 244"/>
                  <a:gd name="T15" fmla="*/ 78 h 325"/>
                  <a:gd name="T16" fmla="*/ 88 w 244"/>
                  <a:gd name="T17" fmla="*/ 78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4" h="325">
                    <a:moveTo>
                      <a:pt x="88" y="78"/>
                    </a:moveTo>
                    <a:lnTo>
                      <a:pt x="88" y="325"/>
                    </a:lnTo>
                    <a:lnTo>
                      <a:pt x="179" y="325"/>
                    </a:lnTo>
                    <a:lnTo>
                      <a:pt x="179" y="78"/>
                    </a:lnTo>
                    <a:lnTo>
                      <a:pt x="244" y="78"/>
                    </a:lnTo>
                    <a:lnTo>
                      <a:pt x="244" y="0"/>
                    </a:lnTo>
                    <a:lnTo>
                      <a:pt x="25" y="0"/>
                    </a:lnTo>
                    <a:lnTo>
                      <a:pt x="0" y="78"/>
                    </a:lnTo>
                    <a:lnTo>
                      <a:pt x="88" y="7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78" name="V">
                <a:extLst>
                  <a:ext uri="{FF2B5EF4-FFF2-40B4-BE49-F238E27FC236}">
                    <a16:creationId xmlns:a16="http://schemas.microsoft.com/office/drawing/2014/main" id="{33BF499B-89F0-4E1D-8B99-D096A388916B}"/>
                  </a:ext>
                </a:extLst>
              </p:cNvPr>
              <p:cNvSpPr>
                <a:spLocks/>
              </p:cNvSpPr>
              <p:nvPr/>
            </p:nvSpPr>
            <p:spPr bwMode="auto">
              <a:xfrm>
                <a:off x="567258" y="168151"/>
                <a:ext cx="230188" cy="258763"/>
              </a:xfrm>
              <a:custGeom>
                <a:avLst/>
                <a:gdLst>
                  <a:gd name="T0" fmla="*/ 184 w 289"/>
                  <a:gd name="T1" fmla="*/ 325 h 325"/>
                  <a:gd name="T2" fmla="*/ 289 w 289"/>
                  <a:gd name="T3" fmla="*/ 0 h 325"/>
                  <a:gd name="T4" fmla="*/ 197 w 289"/>
                  <a:gd name="T5" fmla="*/ 0 h 325"/>
                  <a:gd name="T6" fmla="*/ 143 w 289"/>
                  <a:gd name="T7" fmla="*/ 167 h 325"/>
                  <a:gd name="T8" fmla="*/ 135 w 289"/>
                  <a:gd name="T9" fmla="*/ 191 h 325"/>
                  <a:gd name="T10" fmla="*/ 135 w 289"/>
                  <a:gd name="T11" fmla="*/ 191 h 325"/>
                  <a:gd name="T12" fmla="*/ 135 w 289"/>
                  <a:gd name="T13" fmla="*/ 191 h 325"/>
                  <a:gd name="T14" fmla="*/ 135 w 289"/>
                  <a:gd name="T15" fmla="*/ 191 h 325"/>
                  <a:gd name="T16" fmla="*/ 135 w 289"/>
                  <a:gd name="T17" fmla="*/ 191 h 325"/>
                  <a:gd name="T18" fmla="*/ 135 w 289"/>
                  <a:gd name="T19" fmla="*/ 191 h 325"/>
                  <a:gd name="T20" fmla="*/ 135 w 289"/>
                  <a:gd name="T21" fmla="*/ 191 h 325"/>
                  <a:gd name="T22" fmla="*/ 128 w 289"/>
                  <a:gd name="T23" fmla="*/ 167 h 325"/>
                  <a:gd name="T24" fmla="*/ 91 w 289"/>
                  <a:gd name="T25" fmla="*/ 60 h 325"/>
                  <a:gd name="T26" fmla="*/ 0 w 289"/>
                  <a:gd name="T27" fmla="*/ 60 h 325"/>
                  <a:gd name="T28" fmla="*/ 90 w 289"/>
                  <a:gd name="T29" fmla="*/ 325 h 325"/>
                  <a:gd name="T30" fmla="*/ 184 w 289"/>
                  <a:gd name="T31"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9" h="325">
                    <a:moveTo>
                      <a:pt x="184" y="325"/>
                    </a:moveTo>
                    <a:lnTo>
                      <a:pt x="289" y="0"/>
                    </a:lnTo>
                    <a:lnTo>
                      <a:pt x="197" y="0"/>
                    </a:lnTo>
                    <a:lnTo>
                      <a:pt x="143" y="167"/>
                    </a:lnTo>
                    <a:lnTo>
                      <a:pt x="135" y="191"/>
                    </a:lnTo>
                    <a:lnTo>
                      <a:pt x="135" y="191"/>
                    </a:lnTo>
                    <a:lnTo>
                      <a:pt x="135" y="191"/>
                    </a:lnTo>
                    <a:lnTo>
                      <a:pt x="135" y="191"/>
                    </a:lnTo>
                    <a:lnTo>
                      <a:pt x="135" y="191"/>
                    </a:lnTo>
                    <a:lnTo>
                      <a:pt x="135" y="191"/>
                    </a:lnTo>
                    <a:lnTo>
                      <a:pt x="135" y="191"/>
                    </a:lnTo>
                    <a:lnTo>
                      <a:pt x="128" y="167"/>
                    </a:lnTo>
                    <a:lnTo>
                      <a:pt x="91" y="60"/>
                    </a:lnTo>
                    <a:lnTo>
                      <a:pt x="0" y="60"/>
                    </a:lnTo>
                    <a:lnTo>
                      <a:pt x="90" y="325"/>
                    </a:lnTo>
                    <a:lnTo>
                      <a:pt x="184" y="3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nvGrpSpPr>
            <p:cNvPr id="70" name="_VTT_logo_102019_09_orange_on_white" hidden="1">
              <a:extLst>
                <a:ext uri="{FF2B5EF4-FFF2-40B4-BE49-F238E27FC236}">
                  <a16:creationId xmlns:a16="http://schemas.microsoft.com/office/drawing/2014/main" id="{FB9E6F1E-A04F-421C-9810-69DFCEF43B3B}"/>
                </a:ext>
              </a:extLst>
            </p:cNvPr>
            <p:cNvGrpSpPr/>
            <p:nvPr/>
          </p:nvGrpSpPr>
          <p:grpSpPr>
            <a:xfrm>
              <a:off x="7909204" y="1770762"/>
              <a:ext cx="971550" cy="655638"/>
              <a:chOff x="379933" y="-15999"/>
              <a:chExt cx="971550" cy="655638"/>
            </a:xfrm>
          </p:grpSpPr>
          <p:sp>
            <p:nvSpPr>
              <p:cNvPr id="71" name="Box">
                <a:extLst>
                  <a:ext uri="{FF2B5EF4-FFF2-40B4-BE49-F238E27FC236}">
                    <a16:creationId xmlns:a16="http://schemas.microsoft.com/office/drawing/2014/main" id="{1459E970-9ABC-4CD7-83F8-A18EA6973D19}"/>
                  </a:ext>
                </a:extLst>
              </p:cNvPr>
              <p:cNvSpPr>
                <a:spLocks noChangeArrowheads="1"/>
              </p:cNvSpPr>
              <p:nvPr/>
            </p:nvSpPr>
            <p:spPr bwMode="auto">
              <a:xfrm>
                <a:off x="379933" y="-15999"/>
                <a:ext cx="971550" cy="6556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72" name="T2">
                <a:extLst>
                  <a:ext uri="{FF2B5EF4-FFF2-40B4-BE49-F238E27FC236}">
                    <a16:creationId xmlns:a16="http://schemas.microsoft.com/office/drawing/2014/main" id="{845F75DB-1402-4466-BC9F-52698BCE3C9A}"/>
                  </a:ext>
                </a:extLst>
              </p:cNvPr>
              <p:cNvSpPr>
                <a:spLocks/>
              </p:cNvSpPr>
              <p:nvPr/>
            </p:nvSpPr>
            <p:spPr bwMode="auto">
              <a:xfrm>
                <a:off x="1011758" y="168151"/>
                <a:ext cx="176213" cy="258763"/>
              </a:xfrm>
              <a:custGeom>
                <a:avLst/>
                <a:gdLst>
                  <a:gd name="T0" fmla="*/ 157 w 222"/>
                  <a:gd name="T1" fmla="*/ 325 h 325"/>
                  <a:gd name="T2" fmla="*/ 157 w 222"/>
                  <a:gd name="T3" fmla="*/ 78 h 325"/>
                  <a:gd name="T4" fmla="*/ 222 w 222"/>
                  <a:gd name="T5" fmla="*/ 78 h 325"/>
                  <a:gd name="T6" fmla="*/ 222 w 222"/>
                  <a:gd name="T7" fmla="*/ 0 h 325"/>
                  <a:gd name="T8" fmla="*/ 0 w 222"/>
                  <a:gd name="T9" fmla="*/ 0 h 325"/>
                  <a:gd name="T10" fmla="*/ 0 w 222"/>
                  <a:gd name="T11" fmla="*/ 78 h 325"/>
                  <a:gd name="T12" fmla="*/ 66 w 222"/>
                  <a:gd name="T13" fmla="*/ 78 h 325"/>
                  <a:gd name="T14" fmla="*/ 66 w 222"/>
                  <a:gd name="T15" fmla="*/ 325 h 325"/>
                  <a:gd name="T16" fmla="*/ 66 w 222"/>
                  <a:gd name="T17" fmla="*/ 325 h 325"/>
                  <a:gd name="T18" fmla="*/ 157 w 222"/>
                  <a:gd name="T19"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2" h="325">
                    <a:moveTo>
                      <a:pt x="157" y="325"/>
                    </a:moveTo>
                    <a:lnTo>
                      <a:pt x="157" y="78"/>
                    </a:lnTo>
                    <a:lnTo>
                      <a:pt x="222" y="78"/>
                    </a:lnTo>
                    <a:lnTo>
                      <a:pt x="222" y="0"/>
                    </a:lnTo>
                    <a:lnTo>
                      <a:pt x="0" y="0"/>
                    </a:lnTo>
                    <a:lnTo>
                      <a:pt x="0" y="78"/>
                    </a:lnTo>
                    <a:lnTo>
                      <a:pt x="66" y="78"/>
                    </a:lnTo>
                    <a:lnTo>
                      <a:pt x="66" y="325"/>
                    </a:lnTo>
                    <a:lnTo>
                      <a:pt x="66" y="325"/>
                    </a:lnTo>
                    <a:lnTo>
                      <a:pt x="157" y="325"/>
                    </a:lnTo>
                    <a:close/>
                  </a:path>
                </a:pathLst>
              </a:custGeom>
              <a:solidFill>
                <a:srgbClr val="F06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73" name="T1">
                <a:extLst>
                  <a:ext uri="{FF2B5EF4-FFF2-40B4-BE49-F238E27FC236}">
                    <a16:creationId xmlns:a16="http://schemas.microsoft.com/office/drawing/2014/main" id="{278487B4-3A7F-4F6A-A44E-9620299D8886}"/>
                  </a:ext>
                </a:extLst>
              </p:cNvPr>
              <p:cNvSpPr>
                <a:spLocks/>
              </p:cNvSpPr>
              <p:nvPr/>
            </p:nvSpPr>
            <p:spPr bwMode="auto">
              <a:xfrm>
                <a:off x="799033" y="168151"/>
                <a:ext cx="193675" cy="258763"/>
              </a:xfrm>
              <a:custGeom>
                <a:avLst/>
                <a:gdLst>
                  <a:gd name="T0" fmla="*/ 88 w 244"/>
                  <a:gd name="T1" fmla="*/ 78 h 325"/>
                  <a:gd name="T2" fmla="*/ 88 w 244"/>
                  <a:gd name="T3" fmla="*/ 325 h 325"/>
                  <a:gd name="T4" fmla="*/ 179 w 244"/>
                  <a:gd name="T5" fmla="*/ 325 h 325"/>
                  <a:gd name="T6" fmla="*/ 179 w 244"/>
                  <a:gd name="T7" fmla="*/ 78 h 325"/>
                  <a:gd name="T8" fmla="*/ 244 w 244"/>
                  <a:gd name="T9" fmla="*/ 78 h 325"/>
                  <a:gd name="T10" fmla="*/ 244 w 244"/>
                  <a:gd name="T11" fmla="*/ 0 h 325"/>
                  <a:gd name="T12" fmla="*/ 25 w 244"/>
                  <a:gd name="T13" fmla="*/ 0 h 325"/>
                  <a:gd name="T14" fmla="*/ 0 w 244"/>
                  <a:gd name="T15" fmla="*/ 78 h 325"/>
                  <a:gd name="T16" fmla="*/ 88 w 244"/>
                  <a:gd name="T17" fmla="*/ 78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4" h="325">
                    <a:moveTo>
                      <a:pt x="88" y="78"/>
                    </a:moveTo>
                    <a:lnTo>
                      <a:pt x="88" y="325"/>
                    </a:lnTo>
                    <a:lnTo>
                      <a:pt x="179" y="325"/>
                    </a:lnTo>
                    <a:lnTo>
                      <a:pt x="179" y="78"/>
                    </a:lnTo>
                    <a:lnTo>
                      <a:pt x="244" y="78"/>
                    </a:lnTo>
                    <a:lnTo>
                      <a:pt x="244" y="0"/>
                    </a:lnTo>
                    <a:lnTo>
                      <a:pt x="25" y="0"/>
                    </a:lnTo>
                    <a:lnTo>
                      <a:pt x="0" y="78"/>
                    </a:lnTo>
                    <a:lnTo>
                      <a:pt x="88" y="78"/>
                    </a:lnTo>
                    <a:close/>
                  </a:path>
                </a:pathLst>
              </a:custGeom>
              <a:solidFill>
                <a:srgbClr val="F06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74" name="V">
                <a:extLst>
                  <a:ext uri="{FF2B5EF4-FFF2-40B4-BE49-F238E27FC236}">
                    <a16:creationId xmlns:a16="http://schemas.microsoft.com/office/drawing/2014/main" id="{AF6908E2-6E65-412F-BE51-018A7209D186}"/>
                  </a:ext>
                </a:extLst>
              </p:cNvPr>
              <p:cNvSpPr>
                <a:spLocks/>
              </p:cNvSpPr>
              <p:nvPr/>
            </p:nvSpPr>
            <p:spPr bwMode="auto">
              <a:xfrm>
                <a:off x="567258" y="168151"/>
                <a:ext cx="230188" cy="258763"/>
              </a:xfrm>
              <a:custGeom>
                <a:avLst/>
                <a:gdLst>
                  <a:gd name="T0" fmla="*/ 184 w 289"/>
                  <a:gd name="T1" fmla="*/ 325 h 325"/>
                  <a:gd name="T2" fmla="*/ 289 w 289"/>
                  <a:gd name="T3" fmla="*/ 0 h 325"/>
                  <a:gd name="T4" fmla="*/ 197 w 289"/>
                  <a:gd name="T5" fmla="*/ 0 h 325"/>
                  <a:gd name="T6" fmla="*/ 143 w 289"/>
                  <a:gd name="T7" fmla="*/ 167 h 325"/>
                  <a:gd name="T8" fmla="*/ 135 w 289"/>
                  <a:gd name="T9" fmla="*/ 191 h 325"/>
                  <a:gd name="T10" fmla="*/ 135 w 289"/>
                  <a:gd name="T11" fmla="*/ 191 h 325"/>
                  <a:gd name="T12" fmla="*/ 135 w 289"/>
                  <a:gd name="T13" fmla="*/ 191 h 325"/>
                  <a:gd name="T14" fmla="*/ 135 w 289"/>
                  <a:gd name="T15" fmla="*/ 191 h 325"/>
                  <a:gd name="T16" fmla="*/ 135 w 289"/>
                  <a:gd name="T17" fmla="*/ 191 h 325"/>
                  <a:gd name="T18" fmla="*/ 135 w 289"/>
                  <a:gd name="T19" fmla="*/ 191 h 325"/>
                  <a:gd name="T20" fmla="*/ 135 w 289"/>
                  <a:gd name="T21" fmla="*/ 191 h 325"/>
                  <a:gd name="T22" fmla="*/ 128 w 289"/>
                  <a:gd name="T23" fmla="*/ 167 h 325"/>
                  <a:gd name="T24" fmla="*/ 91 w 289"/>
                  <a:gd name="T25" fmla="*/ 60 h 325"/>
                  <a:gd name="T26" fmla="*/ 0 w 289"/>
                  <a:gd name="T27" fmla="*/ 60 h 325"/>
                  <a:gd name="T28" fmla="*/ 90 w 289"/>
                  <a:gd name="T29" fmla="*/ 325 h 325"/>
                  <a:gd name="T30" fmla="*/ 184 w 289"/>
                  <a:gd name="T31"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9" h="325">
                    <a:moveTo>
                      <a:pt x="184" y="325"/>
                    </a:moveTo>
                    <a:lnTo>
                      <a:pt x="289" y="0"/>
                    </a:lnTo>
                    <a:lnTo>
                      <a:pt x="197" y="0"/>
                    </a:lnTo>
                    <a:lnTo>
                      <a:pt x="143" y="167"/>
                    </a:lnTo>
                    <a:lnTo>
                      <a:pt x="135" y="191"/>
                    </a:lnTo>
                    <a:lnTo>
                      <a:pt x="135" y="191"/>
                    </a:lnTo>
                    <a:lnTo>
                      <a:pt x="135" y="191"/>
                    </a:lnTo>
                    <a:lnTo>
                      <a:pt x="135" y="191"/>
                    </a:lnTo>
                    <a:lnTo>
                      <a:pt x="135" y="191"/>
                    </a:lnTo>
                    <a:lnTo>
                      <a:pt x="135" y="191"/>
                    </a:lnTo>
                    <a:lnTo>
                      <a:pt x="135" y="191"/>
                    </a:lnTo>
                    <a:lnTo>
                      <a:pt x="128" y="167"/>
                    </a:lnTo>
                    <a:lnTo>
                      <a:pt x="91" y="60"/>
                    </a:lnTo>
                    <a:lnTo>
                      <a:pt x="0" y="60"/>
                    </a:lnTo>
                    <a:lnTo>
                      <a:pt x="90" y="325"/>
                    </a:lnTo>
                    <a:lnTo>
                      <a:pt x="184" y="325"/>
                    </a:lnTo>
                    <a:close/>
                  </a:path>
                </a:pathLst>
              </a:custGeom>
              <a:solidFill>
                <a:srgbClr val="F06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sp>
        <p:nvSpPr>
          <p:cNvPr id="6" name="Date Placeholder 5">
            <a:extLst>
              <a:ext uri="{FF2B5EF4-FFF2-40B4-BE49-F238E27FC236}">
                <a16:creationId xmlns:a16="http://schemas.microsoft.com/office/drawing/2014/main" id="{CE316E66-1B32-4142-9139-0788FED4D7FE}"/>
              </a:ext>
            </a:extLst>
          </p:cNvPr>
          <p:cNvSpPr>
            <a:spLocks noGrp="1"/>
          </p:cNvSpPr>
          <p:nvPr>
            <p:ph type="dt" sz="half" idx="10"/>
          </p:nvPr>
        </p:nvSpPr>
        <p:spPr>
          <a:xfrm>
            <a:off x="960000" y="6470347"/>
            <a:ext cx="960000" cy="384000"/>
          </a:xfrm>
        </p:spPr>
        <p:txBody>
          <a:bodyPr/>
          <a:lstStyle/>
          <a:p>
            <a:fld id="{4745DA93-AF3B-48F1-833B-6EF277ABDDDE}" type="datetime1">
              <a:rPr lang="en-GB" smtClean="0"/>
              <a:t>08/10/2025</a:t>
            </a:fld>
            <a:endParaRPr lang="en-GB"/>
          </a:p>
        </p:txBody>
      </p:sp>
      <p:sp>
        <p:nvSpPr>
          <p:cNvPr id="7" name="Footer Placeholder 6">
            <a:extLst>
              <a:ext uri="{FF2B5EF4-FFF2-40B4-BE49-F238E27FC236}">
                <a16:creationId xmlns:a16="http://schemas.microsoft.com/office/drawing/2014/main" id="{C12B213B-77E1-433E-A79A-4445102E026E}"/>
              </a:ext>
            </a:extLst>
          </p:cNvPr>
          <p:cNvSpPr>
            <a:spLocks noGrp="1"/>
          </p:cNvSpPr>
          <p:nvPr>
            <p:ph type="ftr" sz="quarter" idx="11"/>
          </p:nvPr>
        </p:nvSpPr>
        <p:spPr>
          <a:xfrm>
            <a:off x="1919999" y="6470400"/>
            <a:ext cx="8976000" cy="384000"/>
          </a:xfrm>
        </p:spPr>
        <p:txBody>
          <a:bodyPr/>
          <a:lstStyle/>
          <a:p>
            <a:r>
              <a:rPr lang="en-GB"/>
              <a:t>VTT – beyond the obvious</a:t>
            </a:r>
          </a:p>
        </p:txBody>
      </p:sp>
      <p:sp>
        <p:nvSpPr>
          <p:cNvPr id="8" name="Slide Number Placeholder 7">
            <a:extLst>
              <a:ext uri="{FF2B5EF4-FFF2-40B4-BE49-F238E27FC236}">
                <a16:creationId xmlns:a16="http://schemas.microsoft.com/office/drawing/2014/main" id="{522C3C70-2564-40BF-831C-EA603EC6695B}"/>
              </a:ext>
            </a:extLst>
          </p:cNvPr>
          <p:cNvSpPr>
            <a:spLocks noGrp="1"/>
          </p:cNvSpPr>
          <p:nvPr>
            <p:ph type="sldNum" sz="quarter" idx="12"/>
          </p:nvPr>
        </p:nvSpPr>
        <p:spPr/>
        <p:txBody>
          <a:bodyPr/>
          <a:lstStyle/>
          <a:p>
            <a:fld id="{B89A5CCE-AC13-A746-9A72-5D19050CC0B7}" type="slidenum">
              <a:rPr lang="en-GB" smtClean="0"/>
              <a:pPr/>
              <a:t>‹#›</a:t>
            </a:fld>
            <a:endParaRPr lang="en-GB"/>
          </a:p>
        </p:txBody>
      </p:sp>
    </p:spTree>
    <p:extLst>
      <p:ext uri="{BB962C8B-B14F-4D97-AF65-F5344CB8AC3E}">
        <p14:creationId xmlns:p14="http://schemas.microsoft.com/office/powerpoint/2010/main" val="624365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VTT 2020 Content slide Leaves 01c">
    <p:spTree>
      <p:nvGrpSpPr>
        <p:cNvPr id="1" name=""/>
        <p:cNvGrpSpPr/>
        <p:nvPr/>
      </p:nvGrpSpPr>
      <p:grpSpPr>
        <a:xfrm>
          <a:off x="0" y="0"/>
          <a:ext cx="0" cy="0"/>
          <a:chOff x="0" y="0"/>
          <a:chExt cx="0" cy="0"/>
        </a:xfrm>
      </p:grpSpPr>
      <p:sp>
        <p:nvSpPr>
          <p:cNvPr id="62" name="Freeform: Shape 61">
            <a:extLst>
              <a:ext uri="{FF2B5EF4-FFF2-40B4-BE49-F238E27FC236}">
                <a16:creationId xmlns:a16="http://schemas.microsoft.com/office/drawing/2014/main" id="{5F3E6DEB-A43C-4295-91DE-0113F16428B3}"/>
              </a:ext>
            </a:extLst>
          </p:cNvPr>
          <p:cNvSpPr/>
          <p:nvPr/>
        </p:nvSpPr>
        <p:spPr>
          <a:xfrm>
            <a:off x="7314869" y="2"/>
            <a:ext cx="4860292" cy="6861217"/>
          </a:xfrm>
          <a:custGeom>
            <a:avLst/>
            <a:gdLst>
              <a:gd name="connsiteX0" fmla="*/ 0 w 3556000"/>
              <a:gd name="connsiteY0" fmla="*/ 0 h 5143500"/>
              <a:gd name="connsiteX1" fmla="*/ 1848308 w 3556000"/>
              <a:gd name="connsiteY1" fmla="*/ 3165361 h 5143500"/>
              <a:gd name="connsiteX2" fmla="*/ 1847787 w 3556000"/>
              <a:gd name="connsiteY2" fmla="*/ 3165412 h 5143500"/>
              <a:gd name="connsiteX3" fmla="*/ 2561577 w 3556000"/>
              <a:gd name="connsiteY3" fmla="*/ 5143627 h 5143500"/>
              <a:gd name="connsiteX4" fmla="*/ 3568611 w 3556000"/>
              <a:gd name="connsiteY4" fmla="*/ 5143627 h 5143500"/>
              <a:gd name="connsiteX5" fmla="*/ 3568611 w 3556000"/>
              <a:gd name="connsiteY5" fmla="*/ 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56000" h="5143500">
                <a:moveTo>
                  <a:pt x="0" y="0"/>
                </a:moveTo>
                <a:cubicBezTo>
                  <a:pt x="1013041" y="887955"/>
                  <a:pt x="1488389" y="1916367"/>
                  <a:pt x="1848308" y="3165361"/>
                </a:cubicBezTo>
                <a:lnTo>
                  <a:pt x="1847787" y="3165412"/>
                </a:lnTo>
                <a:lnTo>
                  <a:pt x="2561577" y="5143627"/>
                </a:lnTo>
                <a:lnTo>
                  <a:pt x="3568611" y="5143627"/>
                </a:lnTo>
                <a:lnTo>
                  <a:pt x="3568611" y="0"/>
                </a:lnTo>
                <a:close/>
              </a:path>
            </a:pathLst>
          </a:custGeom>
          <a:solidFill>
            <a:srgbClr val="DBDBDB"/>
          </a:solidFill>
          <a:ln w="12700" cap="flat">
            <a:noFill/>
            <a:prstDash val="solid"/>
            <a:miter/>
          </a:ln>
        </p:spPr>
        <p:txBody>
          <a:bodyPr rtlCol="0" anchor="ctr"/>
          <a:lstStyle/>
          <a:p>
            <a:endParaRPr lang="en-GB" sz="2400"/>
          </a:p>
        </p:txBody>
      </p:sp>
      <p:sp>
        <p:nvSpPr>
          <p:cNvPr id="63" name="Freeform: Shape 62">
            <a:extLst>
              <a:ext uri="{FF2B5EF4-FFF2-40B4-BE49-F238E27FC236}">
                <a16:creationId xmlns:a16="http://schemas.microsoft.com/office/drawing/2014/main" id="{0131A176-A7DE-48C5-B1C8-CE5C3E1951C0}"/>
              </a:ext>
            </a:extLst>
          </p:cNvPr>
          <p:cNvSpPr/>
          <p:nvPr/>
        </p:nvSpPr>
        <p:spPr>
          <a:xfrm>
            <a:off x="-2115" y="4040406"/>
            <a:ext cx="10855147" cy="2820812"/>
          </a:xfrm>
          <a:custGeom>
            <a:avLst/>
            <a:gdLst>
              <a:gd name="connsiteX0" fmla="*/ 0 w 8128000"/>
              <a:gd name="connsiteY0" fmla="*/ 0 h 2349500"/>
              <a:gd name="connsiteX1" fmla="*/ 0 w 8128000"/>
              <a:gd name="connsiteY1" fmla="*/ 610514 h 2349500"/>
              <a:gd name="connsiteX2" fmla="*/ 2099600 w 8128000"/>
              <a:gd name="connsiteY2" fmla="*/ 2355202 h 2349500"/>
              <a:gd name="connsiteX3" fmla="*/ 8137002 w 8128000"/>
              <a:gd name="connsiteY3" fmla="*/ 2338515 h 2349500"/>
              <a:gd name="connsiteX4" fmla="*/ 7423212 w 8128000"/>
              <a:gd name="connsiteY4" fmla="*/ 360299 h 2349500"/>
              <a:gd name="connsiteX5" fmla="*/ 0 w 8128000"/>
              <a:gd name="connsiteY5" fmla="*/ 0 h 2349500"/>
              <a:gd name="connsiteX0" fmla="*/ 0 w 8213892"/>
              <a:gd name="connsiteY0" fmla="*/ 0 h 2355202"/>
              <a:gd name="connsiteX1" fmla="*/ 76890 w 8213892"/>
              <a:gd name="connsiteY1" fmla="*/ 610514 h 2355202"/>
              <a:gd name="connsiteX2" fmla="*/ 2176490 w 8213892"/>
              <a:gd name="connsiteY2" fmla="*/ 2355202 h 2355202"/>
              <a:gd name="connsiteX3" fmla="*/ 8213892 w 8213892"/>
              <a:gd name="connsiteY3" fmla="*/ 2338515 h 2355202"/>
              <a:gd name="connsiteX4" fmla="*/ 7500102 w 8213892"/>
              <a:gd name="connsiteY4" fmla="*/ 360299 h 2355202"/>
              <a:gd name="connsiteX5" fmla="*/ 0 w 8213892"/>
              <a:gd name="connsiteY5" fmla="*/ 0 h 2355202"/>
              <a:gd name="connsiteX0" fmla="*/ 0 w 8207206"/>
              <a:gd name="connsiteY0" fmla="*/ 0 h 2375188"/>
              <a:gd name="connsiteX1" fmla="*/ 70204 w 8207206"/>
              <a:gd name="connsiteY1" fmla="*/ 630500 h 2375188"/>
              <a:gd name="connsiteX2" fmla="*/ 2169804 w 8207206"/>
              <a:gd name="connsiteY2" fmla="*/ 2375188 h 2375188"/>
              <a:gd name="connsiteX3" fmla="*/ 8207206 w 8207206"/>
              <a:gd name="connsiteY3" fmla="*/ 2358501 h 2375188"/>
              <a:gd name="connsiteX4" fmla="*/ 7493416 w 8207206"/>
              <a:gd name="connsiteY4" fmla="*/ 380285 h 2375188"/>
              <a:gd name="connsiteX5" fmla="*/ 0 w 8207206"/>
              <a:gd name="connsiteY5" fmla="*/ 0 h 2375188"/>
              <a:gd name="connsiteX0" fmla="*/ 0 w 8207206"/>
              <a:gd name="connsiteY0" fmla="*/ 0 h 2375188"/>
              <a:gd name="connsiteX1" fmla="*/ 6686 w 8207206"/>
              <a:gd name="connsiteY1" fmla="*/ 620506 h 2375188"/>
              <a:gd name="connsiteX2" fmla="*/ 2169804 w 8207206"/>
              <a:gd name="connsiteY2" fmla="*/ 2375188 h 2375188"/>
              <a:gd name="connsiteX3" fmla="*/ 8207206 w 8207206"/>
              <a:gd name="connsiteY3" fmla="*/ 2358501 h 2375188"/>
              <a:gd name="connsiteX4" fmla="*/ 7493416 w 8207206"/>
              <a:gd name="connsiteY4" fmla="*/ 380285 h 2375188"/>
              <a:gd name="connsiteX5" fmla="*/ 0 w 8207206"/>
              <a:gd name="connsiteY5" fmla="*/ 0 h 2375188"/>
              <a:gd name="connsiteX0" fmla="*/ 0 w 8207206"/>
              <a:gd name="connsiteY0" fmla="*/ 0 h 2358501"/>
              <a:gd name="connsiteX1" fmla="*/ 6686 w 8207206"/>
              <a:gd name="connsiteY1" fmla="*/ 620506 h 2358501"/>
              <a:gd name="connsiteX2" fmla="*/ 2143060 w 8207206"/>
              <a:gd name="connsiteY2" fmla="*/ 2055407 h 2358501"/>
              <a:gd name="connsiteX3" fmla="*/ 8207206 w 8207206"/>
              <a:gd name="connsiteY3" fmla="*/ 2358501 h 2358501"/>
              <a:gd name="connsiteX4" fmla="*/ 7493416 w 8207206"/>
              <a:gd name="connsiteY4" fmla="*/ 380285 h 2358501"/>
              <a:gd name="connsiteX5" fmla="*/ 0 w 8207206"/>
              <a:gd name="connsiteY5" fmla="*/ 0 h 2358501"/>
              <a:gd name="connsiteX0" fmla="*/ 0 w 8207206"/>
              <a:gd name="connsiteY0" fmla="*/ 0 h 2358501"/>
              <a:gd name="connsiteX1" fmla="*/ 6686 w 8207206"/>
              <a:gd name="connsiteY1" fmla="*/ 620506 h 2358501"/>
              <a:gd name="connsiteX2" fmla="*/ 2129687 w 8207206"/>
              <a:gd name="connsiteY2" fmla="*/ 2088718 h 2358501"/>
              <a:gd name="connsiteX3" fmla="*/ 8207206 w 8207206"/>
              <a:gd name="connsiteY3" fmla="*/ 2358501 h 2358501"/>
              <a:gd name="connsiteX4" fmla="*/ 7493416 w 8207206"/>
              <a:gd name="connsiteY4" fmla="*/ 380285 h 2358501"/>
              <a:gd name="connsiteX5" fmla="*/ 0 w 8207206"/>
              <a:gd name="connsiteY5" fmla="*/ 0 h 2358501"/>
              <a:gd name="connsiteX0" fmla="*/ 0 w 8207206"/>
              <a:gd name="connsiteY0" fmla="*/ 0 h 2358501"/>
              <a:gd name="connsiteX1" fmla="*/ 6686 w 8207206"/>
              <a:gd name="connsiteY1" fmla="*/ 620506 h 2358501"/>
              <a:gd name="connsiteX2" fmla="*/ 2142363 w 8207206"/>
              <a:gd name="connsiteY2" fmla="*/ 2033460 h 2358501"/>
              <a:gd name="connsiteX3" fmla="*/ 8207206 w 8207206"/>
              <a:gd name="connsiteY3" fmla="*/ 2358501 h 2358501"/>
              <a:gd name="connsiteX4" fmla="*/ 7493416 w 8207206"/>
              <a:gd name="connsiteY4" fmla="*/ 380285 h 2358501"/>
              <a:gd name="connsiteX5" fmla="*/ 0 w 8207206"/>
              <a:gd name="connsiteY5" fmla="*/ 0 h 2358501"/>
              <a:gd name="connsiteX0" fmla="*/ 0 w 8207206"/>
              <a:gd name="connsiteY0" fmla="*/ 0 h 2358501"/>
              <a:gd name="connsiteX1" fmla="*/ 6686 w 8207206"/>
              <a:gd name="connsiteY1" fmla="*/ 620506 h 2358501"/>
              <a:gd name="connsiteX2" fmla="*/ 2128103 w 8207206"/>
              <a:gd name="connsiteY2" fmla="*/ 2087139 h 2358501"/>
              <a:gd name="connsiteX3" fmla="*/ 8207206 w 8207206"/>
              <a:gd name="connsiteY3" fmla="*/ 2358501 h 2358501"/>
              <a:gd name="connsiteX4" fmla="*/ 7493416 w 8207206"/>
              <a:gd name="connsiteY4" fmla="*/ 380285 h 2358501"/>
              <a:gd name="connsiteX5" fmla="*/ 0 w 8207206"/>
              <a:gd name="connsiteY5" fmla="*/ 0 h 2358501"/>
              <a:gd name="connsiteX0" fmla="*/ 0 w 8207206"/>
              <a:gd name="connsiteY0" fmla="*/ 0 h 2358501"/>
              <a:gd name="connsiteX1" fmla="*/ 6686 w 8207206"/>
              <a:gd name="connsiteY1" fmla="*/ 620506 h 2358501"/>
              <a:gd name="connsiteX2" fmla="*/ 2142363 w 8207206"/>
              <a:gd name="connsiteY2" fmla="*/ 2055564 h 2358501"/>
              <a:gd name="connsiteX3" fmla="*/ 8207206 w 8207206"/>
              <a:gd name="connsiteY3" fmla="*/ 2358501 h 2358501"/>
              <a:gd name="connsiteX4" fmla="*/ 7493416 w 8207206"/>
              <a:gd name="connsiteY4" fmla="*/ 380285 h 2358501"/>
              <a:gd name="connsiteX5" fmla="*/ 0 w 8207206"/>
              <a:gd name="connsiteY5" fmla="*/ 0 h 2358501"/>
              <a:gd name="connsiteX0" fmla="*/ 0 w 8207206"/>
              <a:gd name="connsiteY0" fmla="*/ 0 h 2358501"/>
              <a:gd name="connsiteX1" fmla="*/ 6686 w 8207206"/>
              <a:gd name="connsiteY1" fmla="*/ 620506 h 2358501"/>
              <a:gd name="connsiteX2" fmla="*/ 2120181 w 8207206"/>
              <a:gd name="connsiteY2" fmla="*/ 2083982 h 2358501"/>
              <a:gd name="connsiteX3" fmla="*/ 8207206 w 8207206"/>
              <a:gd name="connsiteY3" fmla="*/ 2358501 h 2358501"/>
              <a:gd name="connsiteX4" fmla="*/ 7493416 w 8207206"/>
              <a:gd name="connsiteY4" fmla="*/ 380285 h 2358501"/>
              <a:gd name="connsiteX5" fmla="*/ 0 w 8207206"/>
              <a:gd name="connsiteY5" fmla="*/ 0 h 2358501"/>
              <a:gd name="connsiteX0" fmla="*/ 0 w 8046529"/>
              <a:gd name="connsiteY0" fmla="*/ 0 h 2083982"/>
              <a:gd name="connsiteX1" fmla="*/ 6686 w 8046529"/>
              <a:gd name="connsiteY1" fmla="*/ 620506 h 2083982"/>
              <a:gd name="connsiteX2" fmla="*/ 2120181 w 8046529"/>
              <a:gd name="connsiteY2" fmla="*/ 2083982 h 2083982"/>
              <a:gd name="connsiteX3" fmla="*/ 8046529 w 8046529"/>
              <a:gd name="connsiteY3" fmla="*/ 2057509 h 2083982"/>
              <a:gd name="connsiteX4" fmla="*/ 7493416 w 8046529"/>
              <a:gd name="connsiteY4" fmla="*/ 380285 h 2083982"/>
              <a:gd name="connsiteX5" fmla="*/ 0 w 8046529"/>
              <a:gd name="connsiteY5" fmla="*/ 0 h 2083982"/>
              <a:gd name="connsiteX0" fmla="*/ 0 w 7891252"/>
              <a:gd name="connsiteY0" fmla="*/ 0 h 2142763"/>
              <a:gd name="connsiteX1" fmla="*/ 6686 w 7891252"/>
              <a:gd name="connsiteY1" fmla="*/ 620506 h 2142763"/>
              <a:gd name="connsiteX2" fmla="*/ 2120181 w 7891252"/>
              <a:gd name="connsiteY2" fmla="*/ 2083982 h 2142763"/>
              <a:gd name="connsiteX3" fmla="*/ 7891252 w 7891252"/>
              <a:gd name="connsiteY3" fmla="*/ 2142763 h 2142763"/>
              <a:gd name="connsiteX4" fmla="*/ 7493416 w 7891252"/>
              <a:gd name="connsiteY4" fmla="*/ 380285 h 2142763"/>
              <a:gd name="connsiteX5" fmla="*/ 0 w 7891252"/>
              <a:gd name="connsiteY5" fmla="*/ 0 h 2142763"/>
              <a:gd name="connsiteX0" fmla="*/ 0 w 8125751"/>
              <a:gd name="connsiteY0" fmla="*/ 0 h 2085927"/>
              <a:gd name="connsiteX1" fmla="*/ 6686 w 8125751"/>
              <a:gd name="connsiteY1" fmla="*/ 620506 h 2085927"/>
              <a:gd name="connsiteX2" fmla="*/ 2120181 w 8125751"/>
              <a:gd name="connsiteY2" fmla="*/ 2083982 h 2085927"/>
              <a:gd name="connsiteX3" fmla="*/ 8125751 w 8125751"/>
              <a:gd name="connsiteY3" fmla="*/ 2085927 h 2085927"/>
              <a:gd name="connsiteX4" fmla="*/ 7493416 w 8125751"/>
              <a:gd name="connsiteY4" fmla="*/ 380285 h 2085927"/>
              <a:gd name="connsiteX5" fmla="*/ 0 w 8125751"/>
              <a:gd name="connsiteY5" fmla="*/ 0 h 2085927"/>
              <a:gd name="connsiteX0" fmla="*/ 10968 w 8119289"/>
              <a:gd name="connsiteY0" fmla="*/ 0 h 2059088"/>
              <a:gd name="connsiteX1" fmla="*/ 224 w 8119289"/>
              <a:gd name="connsiteY1" fmla="*/ 593667 h 2059088"/>
              <a:gd name="connsiteX2" fmla="*/ 2113719 w 8119289"/>
              <a:gd name="connsiteY2" fmla="*/ 2057143 h 2059088"/>
              <a:gd name="connsiteX3" fmla="*/ 8119289 w 8119289"/>
              <a:gd name="connsiteY3" fmla="*/ 2059088 h 2059088"/>
              <a:gd name="connsiteX4" fmla="*/ 7486954 w 8119289"/>
              <a:gd name="connsiteY4" fmla="*/ 353446 h 2059088"/>
              <a:gd name="connsiteX5" fmla="*/ 10968 w 8119289"/>
              <a:gd name="connsiteY5" fmla="*/ 0 h 2059088"/>
              <a:gd name="connsiteX0" fmla="*/ 0 w 8120998"/>
              <a:gd name="connsiteY0" fmla="*/ 0 h 2085928"/>
              <a:gd name="connsiteX1" fmla="*/ 1933 w 8120998"/>
              <a:gd name="connsiteY1" fmla="*/ 620507 h 2085928"/>
              <a:gd name="connsiteX2" fmla="*/ 2115428 w 8120998"/>
              <a:gd name="connsiteY2" fmla="*/ 2083983 h 2085928"/>
              <a:gd name="connsiteX3" fmla="*/ 8120998 w 8120998"/>
              <a:gd name="connsiteY3" fmla="*/ 2085928 h 2085928"/>
              <a:gd name="connsiteX4" fmla="*/ 7488663 w 8120998"/>
              <a:gd name="connsiteY4" fmla="*/ 380286 h 2085928"/>
              <a:gd name="connsiteX5" fmla="*/ 0 w 8120998"/>
              <a:gd name="connsiteY5" fmla="*/ 0 h 2085928"/>
              <a:gd name="connsiteX0" fmla="*/ 53586 w 8119128"/>
              <a:gd name="connsiteY0" fmla="*/ 0 h 2049617"/>
              <a:gd name="connsiteX1" fmla="*/ 63 w 8119128"/>
              <a:gd name="connsiteY1" fmla="*/ 584196 h 2049617"/>
              <a:gd name="connsiteX2" fmla="*/ 2113558 w 8119128"/>
              <a:gd name="connsiteY2" fmla="*/ 2047672 h 2049617"/>
              <a:gd name="connsiteX3" fmla="*/ 8119128 w 8119128"/>
              <a:gd name="connsiteY3" fmla="*/ 2049617 h 2049617"/>
              <a:gd name="connsiteX4" fmla="*/ 7486793 w 8119128"/>
              <a:gd name="connsiteY4" fmla="*/ 343975 h 2049617"/>
              <a:gd name="connsiteX5" fmla="*/ 53586 w 8119128"/>
              <a:gd name="connsiteY5" fmla="*/ 0 h 2049617"/>
              <a:gd name="connsiteX0" fmla="*/ 338 w 8119751"/>
              <a:gd name="connsiteY0" fmla="*/ 0 h 2087508"/>
              <a:gd name="connsiteX1" fmla="*/ 686 w 8119751"/>
              <a:gd name="connsiteY1" fmla="*/ 622087 h 2087508"/>
              <a:gd name="connsiteX2" fmla="*/ 2114181 w 8119751"/>
              <a:gd name="connsiteY2" fmla="*/ 2085563 h 2087508"/>
              <a:gd name="connsiteX3" fmla="*/ 8119751 w 8119751"/>
              <a:gd name="connsiteY3" fmla="*/ 2087508 h 2087508"/>
              <a:gd name="connsiteX4" fmla="*/ 7487416 w 8119751"/>
              <a:gd name="connsiteY4" fmla="*/ 381866 h 2087508"/>
              <a:gd name="connsiteX5" fmla="*/ 338 w 8119751"/>
              <a:gd name="connsiteY5" fmla="*/ 0 h 2087508"/>
              <a:gd name="connsiteX0" fmla="*/ 591 w 8120004"/>
              <a:gd name="connsiteY0" fmla="*/ 38593 h 2126101"/>
              <a:gd name="connsiteX1" fmla="*/ 939 w 8120004"/>
              <a:gd name="connsiteY1" fmla="*/ 660680 h 2126101"/>
              <a:gd name="connsiteX2" fmla="*/ 2114434 w 8120004"/>
              <a:gd name="connsiteY2" fmla="*/ 2124156 h 2126101"/>
              <a:gd name="connsiteX3" fmla="*/ 8120004 w 8120004"/>
              <a:gd name="connsiteY3" fmla="*/ 2126101 h 2126101"/>
              <a:gd name="connsiteX4" fmla="*/ 7487669 w 8120004"/>
              <a:gd name="connsiteY4" fmla="*/ 420459 h 2126101"/>
              <a:gd name="connsiteX5" fmla="*/ 591 w 8120004"/>
              <a:gd name="connsiteY5" fmla="*/ 38593 h 2126101"/>
              <a:gd name="connsiteX0" fmla="*/ 339 w 8119752"/>
              <a:gd name="connsiteY0" fmla="*/ 4561 h 2092069"/>
              <a:gd name="connsiteX1" fmla="*/ 687 w 8119752"/>
              <a:gd name="connsiteY1" fmla="*/ 626648 h 2092069"/>
              <a:gd name="connsiteX2" fmla="*/ 2114182 w 8119752"/>
              <a:gd name="connsiteY2" fmla="*/ 2090124 h 2092069"/>
              <a:gd name="connsiteX3" fmla="*/ 8119752 w 8119752"/>
              <a:gd name="connsiteY3" fmla="*/ 2092069 h 2092069"/>
              <a:gd name="connsiteX4" fmla="*/ 7487417 w 8119752"/>
              <a:gd name="connsiteY4" fmla="*/ 386427 h 2092069"/>
              <a:gd name="connsiteX5" fmla="*/ 339 w 8119752"/>
              <a:gd name="connsiteY5" fmla="*/ 4561 h 2092069"/>
              <a:gd name="connsiteX0" fmla="*/ 339 w 8119752"/>
              <a:gd name="connsiteY0" fmla="*/ 0 h 2087508"/>
              <a:gd name="connsiteX1" fmla="*/ 687 w 8119752"/>
              <a:gd name="connsiteY1" fmla="*/ 622087 h 2087508"/>
              <a:gd name="connsiteX2" fmla="*/ 2114182 w 8119752"/>
              <a:gd name="connsiteY2" fmla="*/ 2085563 h 2087508"/>
              <a:gd name="connsiteX3" fmla="*/ 8119752 w 8119752"/>
              <a:gd name="connsiteY3" fmla="*/ 2087508 h 2087508"/>
              <a:gd name="connsiteX4" fmla="*/ 7487417 w 8119752"/>
              <a:gd name="connsiteY4" fmla="*/ 381866 h 2087508"/>
              <a:gd name="connsiteX5" fmla="*/ 339 w 8119752"/>
              <a:gd name="connsiteY5" fmla="*/ 0 h 2087508"/>
              <a:gd name="connsiteX0" fmla="*/ 339 w 8119752"/>
              <a:gd name="connsiteY0" fmla="*/ 0 h 2087508"/>
              <a:gd name="connsiteX1" fmla="*/ 687 w 8119752"/>
              <a:gd name="connsiteY1" fmla="*/ 622087 h 2087508"/>
              <a:gd name="connsiteX2" fmla="*/ 2114182 w 8119752"/>
              <a:gd name="connsiteY2" fmla="*/ 2085563 h 2087508"/>
              <a:gd name="connsiteX3" fmla="*/ 8119752 w 8119752"/>
              <a:gd name="connsiteY3" fmla="*/ 2087508 h 2087508"/>
              <a:gd name="connsiteX4" fmla="*/ 7487417 w 8119752"/>
              <a:gd name="connsiteY4" fmla="*/ 381866 h 2087508"/>
              <a:gd name="connsiteX5" fmla="*/ 339 w 8119752"/>
              <a:gd name="connsiteY5" fmla="*/ 0 h 2087508"/>
              <a:gd name="connsiteX0" fmla="*/ 0 w 8122582"/>
              <a:gd name="connsiteY0" fmla="*/ 0 h 2087508"/>
              <a:gd name="connsiteX1" fmla="*/ 3517 w 8122582"/>
              <a:gd name="connsiteY1" fmla="*/ 622087 h 2087508"/>
              <a:gd name="connsiteX2" fmla="*/ 2117012 w 8122582"/>
              <a:gd name="connsiteY2" fmla="*/ 2085563 h 2087508"/>
              <a:gd name="connsiteX3" fmla="*/ 8122582 w 8122582"/>
              <a:gd name="connsiteY3" fmla="*/ 2087508 h 2087508"/>
              <a:gd name="connsiteX4" fmla="*/ 7490247 w 8122582"/>
              <a:gd name="connsiteY4" fmla="*/ 381866 h 2087508"/>
              <a:gd name="connsiteX5" fmla="*/ 0 w 8122582"/>
              <a:gd name="connsiteY5" fmla="*/ 0 h 2087508"/>
              <a:gd name="connsiteX0" fmla="*/ 37766 w 8119151"/>
              <a:gd name="connsiteY0" fmla="*/ 0 h 2076457"/>
              <a:gd name="connsiteX1" fmla="*/ 86 w 8119151"/>
              <a:gd name="connsiteY1" fmla="*/ 611036 h 2076457"/>
              <a:gd name="connsiteX2" fmla="*/ 2113581 w 8119151"/>
              <a:gd name="connsiteY2" fmla="*/ 2074512 h 2076457"/>
              <a:gd name="connsiteX3" fmla="*/ 8119151 w 8119151"/>
              <a:gd name="connsiteY3" fmla="*/ 2076457 h 2076457"/>
              <a:gd name="connsiteX4" fmla="*/ 7486816 w 8119151"/>
              <a:gd name="connsiteY4" fmla="*/ 370815 h 2076457"/>
              <a:gd name="connsiteX5" fmla="*/ 37766 w 8119151"/>
              <a:gd name="connsiteY5" fmla="*/ 0 h 2076457"/>
              <a:gd name="connsiteX0" fmla="*/ 0 w 8124165"/>
              <a:gd name="connsiteY0" fmla="*/ 0 h 2084350"/>
              <a:gd name="connsiteX1" fmla="*/ 5100 w 8124165"/>
              <a:gd name="connsiteY1" fmla="*/ 618929 h 2084350"/>
              <a:gd name="connsiteX2" fmla="*/ 2118595 w 8124165"/>
              <a:gd name="connsiteY2" fmla="*/ 2082405 h 2084350"/>
              <a:gd name="connsiteX3" fmla="*/ 8124165 w 8124165"/>
              <a:gd name="connsiteY3" fmla="*/ 2084350 h 2084350"/>
              <a:gd name="connsiteX4" fmla="*/ 7491830 w 8124165"/>
              <a:gd name="connsiteY4" fmla="*/ 378708 h 2084350"/>
              <a:gd name="connsiteX5" fmla="*/ 0 w 8124165"/>
              <a:gd name="connsiteY5" fmla="*/ 0 h 2084350"/>
              <a:gd name="connsiteX0" fmla="*/ 0 w 8124165"/>
              <a:gd name="connsiteY0" fmla="*/ 0 h 2084350"/>
              <a:gd name="connsiteX1" fmla="*/ 5100 w 8124165"/>
              <a:gd name="connsiteY1" fmla="*/ 618929 h 2084350"/>
              <a:gd name="connsiteX2" fmla="*/ 2118595 w 8124165"/>
              <a:gd name="connsiteY2" fmla="*/ 2082405 h 2084350"/>
              <a:gd name="connsiteX3" fmla="*/ 8124165 w 8124165"/>
              <a:gd name="connsiteY3" fmla="*/ 2084350 h 2084350"/>
              <a:gd name="connsiteX4" fmla="*/ 7491830 w 8124165"/>
              <a:gd name="connsiteY4" fmla="*/ 378708 h 2084350"/>
              <a:gd name="connsiteX5" fmla="*/ 0 w 8124165"/>
              <a:gd name="connsiteY5" fmla="*/ 0 h 2084350"/>
              <a:gd name="connsiteX0" fmla="*/ 0 w 8124165"/>
              <a:gd name="connsiteY0" fmla="*/ 0 h 2084350"/>
              <a:gd name="connsiteX1" fmla="*/ 5100 w 8124165"/>
              <a:gd name="connsiteY1" fmla="*/ 618929 h 2084350"/>
              <a:gd name="connsiteX2" fmla="*/ 2118595 w 8124165"/>
              <a:gd name="connsiteY2" fmla="*/ 2082405 h 2084350"/>
              <a:gd name="connsiteX3" fmla="*/ 8124165 w 8124165"/>
              <a:gd name="connsiteY3" fmla="*/ 2084350 h 2084350"/>
              <a:gd name="connsiteX4" fmla="*/ 7491830 w 8124165"/>
              <a:gd name="connsiteY4" fmla="*/ 378708 h 2084350"/>
              <a:gd name="connsiteX5" fmla="*/ 0 w 8124165"/>
              <a:gd name="connsiteY5" fmla="*/ 0 h 2084350"/>
              <a:gd name="connsiteX0" fmla="*/ 0 w 8124165"/>
              <a:gd name="connsiteY0" fmla="*/ 4208 h 2088558"/>
              <a:gd name="connsiteX1" fmla="*/ 5100 w 8124165"/>
              <a:gd name="connsiteY1" fmla="*/ 623137 h 2088558"/>
              <a:gd name="connsiteX2" fmla="*/ 2118595 w 8124165"/>
              <a:gd name="connsiteY2" fmla="*/ 2086613 h 2088558"/>
              <a:gd name="connsiteX3" fmla="*/ 8124165 w 8124165"/>
              <a:gd name="connsiteY3" fmla="*/ 2088558 h 2088558"/>
              <a:gd name="connsiteX4" fmla="*/ 7491830 w 8124165"/>
              <a:gd name="connsiteY4" fmla="*/ 382916 h 2088558"/>
              <a:gd name="connsiteX5" fmla="*/ 0 w 8124165"/>
              <a:gd name="connsiteY5" fmla="*/ 4208 h 2088558"/>
              <a:gd name="connsiteX0" fmla="*/ 0 w 8124165"/>
              <a:gd name="connsiteY0" fmla="*/ 4200 h 2090130"/>
              <a:gd name="connsiteX1" fmla="*/ 5100 w 8124165"/>
              <a:gd name="connsiteY1" fmla="*/ 624709 h 2090130"/>
              <a:gd name="connsiteX2" fmla="*/ 2118595 w 8124165"/>
              <a:gd name="connsiteY2" fmla="*/ 2088185 h 2090130"/>
              <a:gd name="connsiteX3" fmla="*/ 8124165 w 8124165"/>
              <a:gd name="connsiteY3" fmla="*/ 2090130 h 2090130"/>
              <a:gd name="connsiteX4" fmla="*/ 7491830 w 8124165"/>
              <a:gd name="connsiteY4" fmla="*/ 384488 h 2090130"/>
              <a:gd name="connsiteX5" fmla="*/ 0 w 8124165"/>
              <a:gd name="connsiteY5" fmla="*/ 4200 h 2090130"/>
              <a:gd name="connsiteX0" fmla="*/ 0 w 8120995"/>
              <a:gd name="connsiteY0" fmla="*/ 4166 h 2096411"/>
              <a:gd name="connsiteX1" fmla="*/ 1930 w 8120995"/>
              <a:gd name="connsiteY1" fmla="*/ 630990 h 2096411"/>
              <a:gd name="connsiteX2" fmla="*/ 2115425 w 8120995"/>
              <a:gd name="connsiteY2" fmla="*/ 2094466 h 2096411"/>
              <a:gd name="connsiteX3" fmla="*/ 8120995 w 8120995"/>
              <a:gd name="connsiteY3" fmla="*/ 2096411 h 2096411"/>
              <a:gd name="connsiteX4" fmla="*/ 7488660 w 8120995"/>
              <a:gd name="connsiteY4" fmla="*/ 390769 h 2096411"/>
              <a:gd name="connsiteX5" fmla="*/ 0 w 8120995"/>
              <a:gd name="connsiteY5" fmla="*/ 4166 h 2096411"/>
              <a:gd name="connsiteX0" fmla="*/ 0 w 8122580"/>
              <a:gd name="connsiteY0" fmla="*/ 4029 h 2123113"/>
              <a:gd name="connsiteX1" fmla="*/ 3515 w 8122580"/>
              <a:gd name="connsiteY1" fmla="*/ 657692 h 2123113"/>
              <a:gd name="connsiteX2" fmla="*/ 2117010 w 8122580"/>
              <a:gd name="connsiteY2" fmla="*/ 2121168 h 2123113"/>
              <a:gd name="connsiteX3" fmla="*/ 8122580 w 8122580"/>
              <a:gd name="connsiteY3" fmla="*/ 2123113 h 2123113"/>
              <a:gd name="connsiteX4" fmla="*/ 7490245 w 8122580"/>
              <a:gd name="connsiteY4" fmla="*/ 417471 h 2123113"/>
              <a:gd name="connsiteX5" fmla="*/ 0 w 8122580"/>
              <a:gd name="connsiteY5" fmla="*/ 4029 h 2123113"/>
              <a:gd name="connsiteX0" fmla="*/ 0 w 8122580"/>
              <a:gd name="connsiteY0" fmla="*/ 4029 h 2123113"/>
              <a:gd name="connsiteX1" fmla="*/ 3515 w 8122580"/>
              <a:gd name="connsiteY1" fmla="*/ 657692 h 2123113"/>
              <a:gd name="connsiteX2" fmla="*/ 2117010 w 8122580"/>
              <a:gd name="connsiteY2" fmla="*/ 2121168 h 2123113"/>
              <a:gd name="connsiteX3" fmla="*/ 8122580 w 8122580"/>
              <a:gd name="connsiteY3" fmla="*/ 2123113 h 2123113"/>
              <a:gd name="connsiteX4" fmla="*/ 7490245 w 8122580"/>
              <a:gd name="connsiteY4" fmla="*/ 417471 h 2123113"/>
              <a:gd name="connsiteX5" fmla="*/ 0 w 8122580"/>
              <a:gd name="connsiteY5" fmla="*/ 4029 h 2123113"/>
              <a:gd name="connsiteX0" fmla="*/ 340 w 8122920"/>
              <a:gd name="connsiteY0" fmla="*/ 4029 h 2123113"/>
              <a:gd name="connsiteX1" fmla="*/ 686 w 8122920"/>
              <a:gd name="connsiteY1" fmla="*/ 656114 h 2123113"/>
              <a:gd name="connsiteX2" fmla="*/ 2117350 w 8122920"/>
              <a:gd name="connsiteY2" fmla="*/ 2121168 h 2123113"/>
              <a:gd name="connsiteX3" fmla="*/ 8122920 w 8122920"/>
              <a:gd name="connsiteY3" fmla="*/ 2123113 h 2123113"/>
              <a:gd name="connsiteX4" fmla="*/ 7490585 w 8122920"/>
              <a:gd name="connsiteY4" fmla="*/ 417471 h 2123113"/>
              <a:gd name="connsiteX5" fmla="*/ 340 w 8122920"/>
              <a:gd name="connsiteY5" fmla="*/ 4029 h 2123113"/>
              <a:gd name="connsiteX0" fmla="*/ 340 w 8122920"/>
              <a:gd name="connsiteY0" fmla="*/ 4029 h 2123113"/>
              <a:gd name="connsiteX1" fmla="*/ 686 w 8122920"/>
              <a:gd name="connsiteY1" fmla="*/ 656114 h 2123113"/>
              <a:gd name="connsiteX2" fmla="*/ 2117350 w 8122920"/>
              <a:gd name="connsiteY2" fmla="*/ 2121168 h 2123113"/>
              <a:gd name="connsiteX3" fmla="*/ 8122920 w 8122920"/>
              <a:gd name="connsiteY3" fmla="*/ 2123113 h 2123113"/>
              <a:gd name="connsiteX4" fmla="*/ 7490585 w 8122920"/>
              <a:gd name="connsiteY4" fmla="*/ 417471 h 2123113"/>
              <a:gd name="connsiteX5" fmla="*/ 340 w 8122920"/>
              <a:gd name="connsiteY5" fmla="*/ 4029 h 2123113"/>
              <a:gd name="connsiteX0" fmla="*/ 0 w 8124165"/>
              <a:gd name="connsiteY0" fmla="*/ 4029 h 2123113"/>
              <a:gd name="connsiteX1" fmla="*/ 1931 w 8124165"/>
              <a:gd name="connsiteY1" fmla="*/ 656114 h 2123113"/>
              <a:gd name="connsiteX2" fmla="*/ 2118595 w 8124165"/>
              <a:gd name="connsiteY2" fmla="*/ 2121168 h 2123113"/>
              <a:gd name="connsiteX3" fmla="*/ 8124165 w 8124165"/>
              <a:gd name="connsiteY3" fmla="*/ 2123113 h 2123113"/>
              <a:gd name="connsiteX4" fmla="*/ 7491830 w 8124165"/>
              <a:gd name="connsiteY4" fmla="*/ 417471 h 2123113"/>
              <a:gd name="connsiteX5" fmla="*/ 0 w 8124165"/>
              <a:gd name="connsiteY5" fmla="*/ 4029 h 2123113"/>
              <a:gd name="connsiteX0" fmla="*/ 0 w 8124165"/>
              <a:gd name="connsiteY0" fmla="*/ 4029 h 2124410"/>
              <a:gd name="connsiteX1" fmla="*/ 1931 w 8124165"/>
              <a:gd name="connsiteY1" fmla="*/ 656114 h 2124410"/>
              <a:gd name="connsiteX2" fmla="*/ 2116968 w 8124165"/>
              <a:gd name="connsiteY2" fmla="*/ 2124410 h 2124410"/>
              <a:gd name="connsiteX3" fmla="*/ 8124165 w 8124165"/>
              <a:gd name="connsiteY3" fmla="*/ 2123113 h 2124410"/>
              <a:gd name="connsiteX4" fmla="*/ 7491830 w 8124165"/>
              <a:gd name="connsiteY4" fmla="*/ 417471 h 2124410"/>
              <a:gd name="connsiteX5" fmla="*/ 0 w 8124165"/>
              <a:gd name="connsiteY5" fmla="*/ 4029 h 2124410"/>
              <a:gd name="connsiteX0" fmla="*/ 0 w 8124165"/>
              <a:gd name="connsiteY0" fmla="*/ 4029 h 2124410"/>
              <a:gd name="connsiteX1" fmla="*/ 1931 w 8124165"/>
              <a:gd name="connsiteY1" fmla="*/ 656114 h 2124410"/>
              <a:gd name="connsiteX2" fmla="*/ 2116968 w 8124165"/>
              <a:gd name="connsiteY2" fmla="*/ 2124410 h 2124410"/>
              <a:gd name="connsiteX3" fmla="*/ 8124165 w 8124165"/>
              <a:gd name="connsiteY3" fmla="*/ 2123113 h 2124410"/>
              <a:gd name="connsiteX4" fmla="*/ 7491830 w 8124165"/>
              <a:gd name="connsiteY4" fmla="*/ 417471 h 2124410"/>
              <a:gd name="connsiteX5" fmla="*/ 0 w 8124165"/>
              <a:gd name="connsiteY5" fmla="*/ 4029 h 2124410"/>
              <a:gd name="connsiteX0" fmla="*/ 0 w 8124165"/>
              <a:gd name="connsiteY0" fmla="*/ 4029 h 2124410"/>
              <a:gd name="connsiteX1" fmla="*/ 1931 w 8124165"/>
              <a:gd name="connsiteY1" fmla="*/ 656114 h 2124410"/>
              <a:gd name="connsiteX2" fmla="*/ 2116968 w 8124165"/>
              <a:gd name="connsiteY2" fmla="*/ 2124410 h 2124410"/>
              <a:gd name="connsiteX3" fmla="*/ 8124165 w 8124165"/>
              <a:gd name="connsiteY3" fmla="*/ 2123113 h 2124410"/>
              <a:gd name="connsiteX4" fmla="*/ 7491830 w 8124165"/>
              <a:gd name="connsiteY4" fmla="*/ 417471 h 2124410"/>
              <a:gd name="connsiteX5" fmla="*/ 0 w 8124165"/>
              <a:gd name="connsiteY5" fmla="*/ 4029 h 2124410"/>
              <a:gd name="connsiteX0" fmla="*/ 0 w 8124165"/>
              <a:gd name="connsiteY0" fmla="*/ 4029 h 2124410"/>
              <a:gd name="connsiteX1" fmla="*/ 1931 w 8124165"/>
              <a:gd name="connsiteY1" fmla="*/ 656114 h 2124410"/>
              <a:gd name="connsiteX2" fmla="*/ 2116968 w 8124165"/>
              <a:gd name="connsiteY2" fmla="*/ 2124410 h 2124410"/>
              <a:gd name="connsiteX3" fmla="*/ 8124165 w 8124165"/>
              <a:gd name="connsiteY3" fmla="*/ 2123113 h 2124410"/>
              <a:gd name="connsiteX4" fmla="*/ 7491830 w 8124165"/>
              <a:gd name="connsiteY4" fmla="*/ 417471 h 2124410"/>
              <a:gd name="connsiteX5" fmla="*/ 0 w 8124165"/>
              <a:gd name="connsiteY5" fmla="*/ 4029 h 2124410"/>
              <a:gd name="connsiteX0" fmla="*/ 9408 w 8122482"/>
              <a:gd name="connsiteY0" fmla="*/ 4693 h 2009824"/>
              <a:gd name="connsiteX1" fmla="*/ 248 w 8122482"/>
              <a:gd name="connsiteY1" fmla="*/ 541528 h 2009824"/>
              <a:gd name="connsiteX2" fmla="*/ 2115285 w 8122482"/>
              <a:gd name="connsiteY2" fmla="*/ 2009824 h 2009824"/>
              <a:gd name="connsiteX3" fmla="*/ 8122482 w 8122482"/>
              <a:gd name="connsiteY3" fmla="*/ 2008527 h 2009824"/>
              <a:gd name="connsiteX4" fmla="*/ 7490147 w 8122482"/>
              <a:gd name="connsiteY4" fmla="*/ 302885 h 2009824"/>
              <a:gd name="connsiteX5" fmla="*/ 9408 w 8122482"/>
              <a:gd name="connsiteY5" fmla="*/ 4693 h 2009824"/>
              <a:gd name="connsiteX0" fmla="*/ 0 w 8128919"/>
              <a:gd name="connsiteY0" fmla="*/ 4133 h 2103991"/>
              <a:gd name="connsiteX1" fmla="*/ 6685 w 8128919"/>
              <a:gd name="connsiteY1" fmla="*/ 635695 h 2103991"/>
              <a:gd name="connsiteX2" fmla="*/ 2121722 w 8128919"/>
              <a:gd name="connsiteY2" fmla="*/ 2103991 h 2103991"/>
              <a:gd name="connsiteX3" fmla="*/ 8128919 w 8128919"/>
              <a:gd name="connsiteY3" fmla="*/ 2102694 h 2103991"/>
              <a:gd name="connsiteX4" fmla="*/ 7496584 w 8128919"/>
              <a:gd name="connsiteY4" fmla="*/ 397052 h 2103991"/>
              <a:gd name="connsiteX5" fmla="*/ 0 w 8128919"/>
              <a:gd name="connsiteY5" fmla="*/ 4133 h 2103991"/>
              <a:gd name="connsiteX0" fmla="*/ 0 w 8128919"/>
              <a:gd name="connsiteY0" fmla="*/ 4133 h 2103991"/>
              <a:gd name="connsiteX1" fmla="*/ 6685 w 8128919"/>
              <a:gd name="connsiteY1" fmla="*/ 635695 h 2103991"/>
              <a:gd name="connsiteX2" fmla="*/ 2121722 w 8128919"/>
              <a:gd name="connsiteY2" fmla="*/ 2103991 h 2103991"/>
              <a:gd name="connsiteX3" fmla="*/ 8128919 w 8128919"/>
              <a:gd name="connsiteY3" fmla="*/ 2102694 h 2103991"/>
              <a:gd name="connsiteX4" fmla="*/ 7496584 w 8128919"/>
              <a:gd name="connsiteY4" fmla="*/ 397052 h 2103991"/>
              <a:gd name="connsiteX5" fmla="*/ 0 w 8128919"/>
              <a:gd name="connsiteY5" fmla="*/ 4133 h 2103991"/>
              <a:gd name="connsiteX0" fmla="*/ 0 w 8128919"/>
              <a:gd name="connsiteY0" fmla="*/ 4133 h 2103991"/>
              <a:gd name="connsiteX1" fmla="*/ 6685 w 8128919"/>
              <a:gd name="connsiteY1" fmla="*/ 635695 h 2103991"/>
              <a:gd name="connsiteX2" fmla="*/ 2121722 w 8128919"/>
              <a:gd name="connsiteY2" fmla="*/ 2103991 h 2103991"/>
              <a:gd name="connsiteX3" fmla="*/ 8128919 w 8128919"/>
              <a:gd name="connsiteY3" fmla="*/ 2102694 h 2103991"/>
              <a:gd name="connsiteX4" fmla="*/ 7496584 w 8128919"/>
              <a:gd name="connsiteY4" fmla="*/ 397052 h 2103991"/>
              <a:gd name="connsiteX5" fmla="*/ 0 w 8128919"/>
              <a:gd name="connsiteY5" fmla="*/ 4133 h 2103991"/>
              <a:gd name="connsiteX0" fmla="*/ 14076 w 8122397"/>
              <a:gd name="connsiteY0" fmla="*/ 4109 h 2108703"/>
              <a:gd name="connsiteX1" fmla="*/ 163 w 8122397"/>
              <a:gd name="connsiteY1" fmla="*/ 640407 h 2108703"/>
              <a:gd name="connsiteX2" fmla="*/ 2115200 w 8122397"/>
              <a:gd name="connsiteY2" fmla="*/ 2108703 h 2108703"/>
              <a:gd name="connsiteX3" fmla="*/ 8122397 w 8122397"/>
              <a:gd name="connsiteY3" fmla="*/ 2107406 h 2108703"/>
              <a:gd name="connsiteX4" fmla="*/ 7490062 w 8122397"/>
              <a:gd name="connsiteY4" fmla="*/ 401764 h 2108703"/>
              <a:gd name="connsiteX5" fmla="*/ 14076 w 8122397"/>
              <a:gd name="connsiteY5" fmla="*/ 4109 h 2108703"/>
              <a:gd name="connsiteX0" fmla="*/ 21931 w 8130252"/>
              <a:gd name="connsiteY0" fmla="*/ 4109 h 2108703"/>
              <a:gd name="connsiteX1" fmla="*/ 8018 w 8130252"/>
              <a:gd name="connsiteY1" fmla="*/ 640407 h 2108703"/>
              <a:gd name="connsiteX2" fmla="*/ 2123055 w 8130252"/>
              <a:gd name="connsiteY2" fmla="*/ 2108703 h 2108703"/>
              <a:gd name="connsiteX3" fmla="*/ 8130252 w 8130252"/>
              <a:gd name="connsiteY3" fmla="*/ 2107406 h 2108703"/>
              <a:gd name="connsiteX4" fmla="*/ 7497917 w 8130252"/>
              <a:gd name="connsiteY4" fmla="*/ 401764 h 2108703"/>
              <a:gd name="connsiteX5" fmla="*/ 21931 w 8130252"/>
              <a:gd name="connsiteY5" fmla="*/ 4109 h 2108703"/>
              <a:gd name="connsiteX0" fmla="*/ 13872 w 8150714"/>
              <a:gd name="connsiteY0" fmla="*/ 4006 h 2129124"/>
              <a:gd name="connsiteX1" fmla="*/ 28480 w 8150714"/>
              <a:gd name="connsiteY1" fmla="*/ 660828 h 2129124"/>
              <a:gd name="connsiteX2" fmla="*/ 2143517 w 8150714"/>
              <a:gd name="connsiteY2" fmla="*/ 2129124 h 2129124"/>
              <a:gd name="connsiteX3" fmla="*/ 8150714 w 8150714"/>
              <a:gd name="connsiteY3" fmla="*/ 2127827 h 2129124"/>
              <a:gd name="connsiteX4" fmla="*/ 7518379 w 8150714"/>
              <a:gd name="connsiteY4" fmla="*/ 422185 h 2129124"/>
              <a:gd name="connsiteX5" fmla="*/ 13872 w 8150714"/>
              <a:gd name="connsiteY5" fmla="*/ 4006 h 2129124"/>
              <a:gd name="connsiteX0" fmla="*/ 0 w 8136842"/>
              <a:gd name="connsiteY0" fmla="*/ 4006 h 2129124"/>
              <a:gd name="connsiteX1" fmla="*/ 14608 w 8136842"/>
              <a:gd name="connsiteY1" fmla="*/ 660828 h 2129124"/>
              <a:gd name="connsiteX2" fmla="*/ 2129645 w 8136842"/>
              <a:gd name="connsiteY2" fmla="*/ 2129124 h 2129124"/>
              <a:gd name="connsiteX3" fmla="*/ 8136842 w 8136842"/>
              <a:gd name="connsiteY3" fmla="*/ 2127827 h 2129124"/>
              <a:gd name="connsiteX4" fmla="*/ 7504507 w 8136842"/>
              <a:gd name="connsiteY4" fmla="*/ 422185 h 2129124"/>
              <a:gd name="connsiteX5" fmla="*/ 0 w 8136842"/>
              <a:gd name="connsiteY5" fmla="*/ 4006 h 2129124"/>
              <a:gd name="connsiteX0" fmla="*/ 0 w 8125750"/>
              <a:gd name="connsiteY0" fmla="*/ 4006 h 2129124"/>
              <a:gd name="connsiteX1" fmla="*/ 3516 w 8125750"/>
              <a:gd name="connsiteY1" fmla="*/ 660828 h 2129124"/>
              <a:gd name="connsiteX2" fmla="*/ 2118553 w 8125750"/>
              <a:gd name="connsiteY2" fmla="*/ 2129124 h 2129124"/>
              <a:gd name="connsiteX3" fmla="*/ 8125750 w 8125750"/>
              <a:gd name="connsiteY3" fmla="*/ 2127827 h 2129124"/>
              <a:gd name="connsiteX4" fmla="*/ 7493415 w 8125750"/>
              <a:gd name="connsiteY4" fmla="*/ 422185 h 2129124"/>
              <a:gd name="connsiteX5" fmla="*/ 0 w 8125750"/>
              <a:gd name="connsiteY5" fmla="*/ 4006 h 2129124"/>
              <a:gd name="connsiteX0" fmla="*/ 0 w 8135257"/>
              <a:gd name="connsiteY0" fmla="*/ 3968 h 2136981"/>
              <a:gd name="connsiteX1" fmla="*/ 13023 w 8135257"/>
              <a:gd name="connsiteY1" fmla="*/ 668685 h 2136981"/>
              <a:gd name="connsiteX2" fmla="*/ 2128060 w 8135257"/>
              <a:gd name="connsiteY2" fmla="*/ 2136981 h 2136981"/>
              <a:gd name="connsiteX3" fmla="*/ 8135257 w 8135257"/>
              <a:gd name="connsiteY3" fmla="*/ 2135684 h 2136981"/>
              <a:gd name="connsiteX4" fmla="*/ 7502922 w 8135257"/>
              <a:gd name="connsiteY4" fmla="*/ 430042 h 2136981"/>
              <a:gd name="connsiteX5" fmla="*/ 0 w 8135257"/>
              <a:gd name="connsiteY5" fmla="*/ 3968 h 2136981"/>
              <a:gd name="connsiteX0" fmla="*/ 0 w 8128919"/>
              <a:gd name="connsiteY0" fmla="*/ 4038 h 2122841"/>
              <a:gd name="connsiteX1" fmla="*/ 6685 w 8128919"/>
              <a:gd name="connsiteY1" fmla="*/ 654545 h 2122841"/>
              <a:gd name="connsiteX2" fmla="*/ 2121722 w 8128919"/>
              <a:gd name="connsiteY2" fmla="*/ 2122841 h 2122841"/>
              <a:gd name="connsiteX3" fmla="*/ 8128919 w 8128919"/>
              <a:gd name="connsiteY3" fmla="*/ 2121544 h 2122841"/>
              <a:gd name="connsiteX4" fmla="*/ 7496584 w 8128919"/>
              <a:gd name="connsiteY4" fmla="*/ 415902 h 2122841"/>
              <a:gd name="connsiteX5" fmla="*/ 0 w 8128919"/>
              <a:gd name="connsiteY5" fmla="*/ 4038 h 2122841"/>
              <a:gd name="connsiteX0" fmla="*/ 0 w 8128919"/>
              <a:gd name="connsiteY0" fmla="*/ 4038 h 2122841"/>
              <a:gd name="connsiteX1" fmla="*/ 93831 w 8128919"/>
              <a:gd name="connsiteY1" fmla="*/ 730327 h 2122841"/>
              <a:gd name="connsiteX2" fmla="*/ 2121722 w 8128919"/>
              <a:gd name="connsiteY2" fmla="*/ 2122841 h 2122841"/>
              <a:gd name="connsiteX3" fmla="*/ 8128919 w 8128919"/>
              <a:gd name="connsiteY3" fmla="*/ 2121544 h 2122841"/>
              <a:gd name="connsiteX4" fmla="*/ 7496584 w 8128919"/>
              <a:gd name="connsiteY4" fmla="*/ 415902 h 2122841"/>
              <a:gd name="connsiteX5" fmla="*/ 0 w 8128919"/>
              <a:gd name="connsiteY5" fmla="*/ 4038 h 2122841"/>
              <a:gd name="connsiteX0" fmla="*/ 0 w 8128919"/>
              <a:gd name="connsiteY0" fmla="*/ 4314 h 2071017"/>
              <a:gd name="connsiteX1" fmla="*/ 93831 w 8128919"/>
              <a:gd name="connsiteY1" fmla="*/ 678503 h 2071017"/>
              <a:gd name="connsiteX2" fmla="*/ 2121722 w 8128919"/>
              <a:gd name="connsiteY2" fmla="*/ 2071017 h 2071017"/>
              <a:gd name="connsiteX3" fmla="*/ 8128919 w 8128919"/>
              <a:gd name="connsiteY3" fmla="*/ 2069720 h 2071017"/>
              <a:gd name="connsiteX4" fmla="*/ 7496584 w 8128919"/>
              <a:gd name="connsiteY4" fmla="*/ 364078 h 2071017"/>
              <a:gd name="connsiteX5" fmla="*/ 0 w 8128919"/>
              <a:gd name="connsiteY5" fmla="*/ 4314 h 2071017"/>
              <a:gd name="connsiteX0" fmla="*/ 0 w 8117827"/>
              <a:gd name="connsiteY0" fmla="*/ 4150 h 2100850"/>
              <a:gd name="connsiteX1" fmla="*/ 82739 w 8117827"/>
              <a:gd name="connsiteY1" fmla="*/ 708336 h 2100850"/>
              <a:gd name="connsiteX2" fmla="*/ 2110630 w 8117827"/>
              <a:gd name="connsiteY2" fmla="*/ 2100850 h 2100850"/>
              <a:gd name="connsiteX3" fmla="*/ 8117827 w 8117827"/>
              <a:gd name="connsiteY3" fmla="*/ 2099553 h 2100850"/>
              <a:gd name="connsiteX4" fmla="*/ 7485492 w 8117827"/>
              <a:gd name="connsiteY4" fmla="*/ 393911 h 2100850"/>
              <a:gd name="connsiteX5" fmla="*/ 0 w 8117827"/>
              <a:gd name="connsiteY5" fmla="*/ 4150 h 2100850"/>
              <a:gd name="connsiteX0" fmla="*/ 0 w 8125750"/>
              <a:gd name="connsiteY0" fmla="*/ 4133 h 2103990"/>
              <a:gd name="connsiteX1" fmla="*/ 90662 w 8125750"/>
              <a:gd name="connsiteY1" fmla="*/ 711476 h 2103990"/>
              <a:gd name="connsiteX2" fmla="*/ 2118553 w 8125750"/>
              <a:gd name="connsiteY2" fmla="*/ 2103990 h 2103990"/>
              <a:gd name="connsiteX3" fmla="*/ 8125750 w 8125750"/>
              <a:gd name="connsiteY3" fmla="*/ 2102693 h 2103990"/>
              <a:gd name="connsiteX4" fmla="*/ 7493415 w 8125750"/>
              <a:gd name="connsiteY4" fmla="*/ 397051 h 2103990"/>
              <a:gd name="connsiteX5" fmla="*/ 0 w 8125750"/>
              <a:gd name="connsiteY5" fmla="*/ 4133 h 2103990"/>
              <a:gd name="connsiteX0" fmla="*/ 0 w 8125750"/>
              <a:gd name="connsiteY0" fmla="*/ 4133 h 2103990"/>
              <a:gd name="connsiteX1" fmla="*/ 1932 w 8125750"/>
              <a:gd name="connsiteY1" fmla="*/ 629379 h 2103990"/>
              <a:gd name="connsiteX2" fmla="*/ 2118553 w 8125750"/>
              <a:gd name="connsiteY2" fmla="*/ 2103990 h 2103990"/>
              <a:gd name="connsiteX3" fmla="*/ 8125750 w 8125750"/>
              <a:gd name="connsiteY3" fmla="*/ 2102693 h 2103990"/>
              <a:gd name="connsiteX4" fmla="*/ 7493415 w 8125750"/>
              <a:gd name="connsiteY4" fmla="*/ 397051 h 2103990"/>
              <a:gd name="connsiteX5" fmla="*/ 0 w 8125750"/>
              <a:gd name="connsiteY5" fmla="*/ 4133 h 2103990"/>
              <a:gd name="connsiteX0" fmla="*/ 0 w 8125750"/>
              <a:gd name="connsiteY0" fmla="*/ 4133 h 2103990"/>
              <a:gd name="connsiteX1" fmla="*/ 1932 w 8125750"/>
              <a:gd name="connsiteY1" fmla="*/ 629379 h 2103990"/>
              <a:gd name="connsiteX2" fmla="*/ 2118553 w 8125750"/>
              <a:gd name="connsiteY2" fmla="*/ 2103990 h 2103990"/>
              <a:gd name="connsiteX3" fmla="*/ 8125750 w 8125750"/>
              <a:gd name="connsiteY3" fmla="*/ 2102693 h 2103990"/>
              <a:gd name="connsiteX4" fmla="*/ 7493415 w 8125750"/>
              <a:gd name="connsiteY4" fmla="*/ 397051 h 2103990"/>
              <a:gd name="connsiteX5" fmla="*/ 0 w 8125750"/>
              <a:gd name="connsiteY5" fmla="*/ 4133 h 2103990"/>
              <a:gd name="connsiteX0" fmla="*/ 0 w 8125750"/>
              <a:gd name="connsiteY0" fmla="*/ 4133 h 2103990"/>
              <a:gd name="connsiteX1" fmla="*/ 3517 w 8125750"/>
              <a:gd name="connsiteY1" fmla="*/ 629379 h 2103990"/>
              <a:gd name="connsiteX2" fmla="*/ 2118553 w 8125750"/>
              <a:gd name="connsiteY2" fmla="*/ 2103990 h 2103990"/>
              <a:gd name="connsiteX3" fmla="*/ 8125750 w 8125750"/>
              <a:gd name="connsiteY3" fmla="*/ 2102693 h 2103990"/>
              <a:gd name="connsiteX4" fmla="*/ 7493415 w 8125750"/>
              <a:gd name="connsiteY4" fmla="*/ 397051 h 2103990"/>
              <a:gd name="connsiteX5" fmla="*/ 0 w 8125750"/>
              <a:gd name="connsiteY5" fmla="*/ 4133 h 2103990"/>
              <a:gd name="connsiteX0" fmla="*/ 0 w 8125750"/>
              <a:gd name="connsiteY0" fmla="*/ 4133 h 2103990"/>
              <a:gd name="connsiteX1" fmla="*/ 3517 w 8125750"/>
              <a:gd name="connsiteY1" fmla="*/ 629379 h 2103990"/>
              <a:gd name="connsiteX2" fmla="*/ 2118553 w 8125750"/>
              <a:gd name="connsiteY2" fmla="*/ 2103990 h 2103990"/>
              <a:gd name="connsiteX3" fmla="*/ 8125750 w 8125750"/>
              <a:gd name="connsiteY3" fmla="*/ 2102693 h 2103990"/>
              <a:gd name="connsiteX4" fmla="*/ 7493415 w 8125750"/>
              <a:gd name="connsiteY4" fmla="*/ 397051 h 2103990"/>
              <a:gd name="connsiteX5" fmla="*/ 0 w 8125750"/>
              <a:gd name="connsiteY5" fmla="*/ 4133 h 2103990"/>
              <a:gd name="connsiteX0" fmla="*/ 0 w 8125750"/>
              <a:gd name="connsiteY0" fmla="*/ 4133 h 2103990"/>
              <a:gd name="connsiteX1" fmla="*/ 1932 w 8125750"/>
              <a:gd name="connsiteY1" fmla="*/ 630959 h 2103990"/>
              <a:gd name="connsiteX2" fmla="*/ 2118553 w 8125750"/>
              <a:gd name="connsiteY2" fmla="*/ 2103990 h 2103990"/>
              <a:gd name="connsiteX3" fmla="*/ 8125750 w 8125750"/>
              <a:gd name="connsiteY3" fmla="*/ 2102693 h 2103990"/>
              <a:gd name="connsiteX4" fmla="*/ 7493415 w 8125750"/>
              <a:gd name="connsiteY4" fmla="*/ 397051 h 2103990"/>
              <a:gd name="connsiteX5" fmla="*/ 0 w 8125750"/>
              <a:gd name="connsiteY5" fmla="*/ 4133 h 2103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25750" h="2103990">
                <a:moveTo>
                  <a:pt x="0" y="4133"/>
                </a:moveTo>
                <a:cubicBezTo>
                  <a:pt x="3814" y="918262"/>
                  <a:pt x="-1881" y="-115820"/>
                  <a:pt x="1932" y="630959"/>
                </a:cubicBezTo>
                <a:lnTo>
                  <a:pt x="2118553" y="2103990"/>
                </a:lnTo>
                <a:lnTo>
                  <a:pt x="8125750" y="2102693"/>
                </a:lnTo>
                <a:cubicBezTo>
                  <a:pt x="7867234" y="1548137"/>
                  <a:pt x="7701384" y="993579"/>
                  <a:pt x="7493415" y="397051"/>
                </a:cubicBezTo>
                <a:cubicBezTo>
                  <a:pt x="4747839" y="697774"/>
                  <a:pt x="3747500" y="-62275"/>
                  <a:pt x="0" y="4133"/>
                </a:cubicBezTo>
                <a:close/>
              </a:path>
            </a:pathLst>
          </a:custGeom>
          <a:solidFill>
            <a:srgbClr val="FFFFFF"/>
          </a:solidFill>
          <a:ln w="12700" cap="flat">
            <a:noFill/>
            <a:prstDash val="solid"/>
            <a:miter/>
          </a:ln>
        </p:spPr>
        <p:txBody>
          <a:bodyPr rtlCol="0" anchor="ctr"/>
          <a:lstStyle/>
          <a:p>
            <a:endParaRPr lang="en-GB" sz="2400"/>
          </a:p>
        </p:txBody>
      </p:sp>
      <p:sp>
        <p:nvSpPr>
          <p:cNvPr id="64" name="Freeform: Shape 63">
            <a:extLst>
              <a:ext uri="{FF2B5EF4-FFF2-40B4-BE49-F238E27FC236}">
                <a16:creationId xmlns:a16="http://schemas.microsoft.com/office/drawing/2014/main" id="{CB68D764-2695-4D7A-AEA0-A4B5F5E3A116}"/>
              </a:ext>
            </a:extLst>
          </p:cNvPr>
          <p:cNvSpPr/>
          <p:nvPr/>
        </p:nvSpPr>
        <p:spPr>
          <a:xfrm>
            <a:off x="-1893" y="1"/>
            <a:ext cx="10010021" cy="4810127"/>
          </a:xfrm>
          <a:custGeom>
            <a:avLst/>
            <a:gdLst>
              <a:gd name="connsiteX0" fmla="*/ 7423212 w 7416800"/>
              <a:gd name="connsiteY0" fmla="*/ 3165412 h 3340100"/>
              <a:gd name="connsiteX1" fmla="*/ 7423732 w 7416800"/>
              <a:gd name="connsiteY1" fmla="*/ 3165361 h 3340100"/>
              <a:gd name="connsiteX2" fmla="*/ 5575425 w 7416800"/>
              <a:gd name="connsiteY2" fmla="*/ 0 h 3340100"/>
              <a:gd name="connsiteX3" fmla="*/ 0 w 7416800"/>
              <a:gd name="connsiteY3" fmla="*/ 0 h 3340100"/>
              <a:gd name="connsiteX4" fmla="*/ 0 w 7416800"/>
              <a:gd name="connsiteY4" fmla="*/ 2805113 h 3340100"/>
              <a:gd name="connsiteX5" fmla="*/ 7423212 w 7416800"/>
              <a:gd name="connsiteY5" fmla="*/ 3165412 h 3340100"/>
              <a:gd name="connsiteX0" fmla="*/ 7480044 w 7480044"/>
              <a:gd name="connsiteY0" fmla="*/ 3401359 h 3525322"/>
              <a:gd name="connsiteX1" fmla="*/ 7423732 w 7480044"/>
              <a:gd name="connsiteY1" fmla="*/ 3165361 h 3525322"/>
              <a:gd name="connsiteX2" fmla="*/ 5575425 w 7480044"/>
              <a:gd name="connsiteY2" fmla="*/ 0 h 3525322"/>
              <a:gd name="connsiteX3" fmla="*/ 0 w 7480044"/>
              <a:gd name="connsiteY3" fmla="*/ 0 h 3525322"/>
              <a:gd name="connsiteX4" fmla="*/ 0 w 7480044"/>
              <a:gd name="connsiteY4" fmla="*/ 2805113 h 3525322"/>
              <a:gd name="connsiteX5" fmla="*/ 7480044 w 7480044"/>
              <a:gd name="connsiteY5" fmla="*/ 3401359 h 3525322"/>
              <a:gd name="connsiteX0" fmla="*/ 7486730 w 7486730"/>
              <a:gd name="connsiteY0" fmla="*/ 3408005 h 3530710"/>
              <a:gd name="connsiteX1" fmla="*/ 7423732 w 7486730"/>
              <a:gd name="connsiteY1" fmla="*/ 3165361 h 3530710"/>
              <a:gd name="connsiteX2" fmla="*/ 5575425 w 7486730"/>
              <a:gd name="connsiteY2" fmla="*/ 0 h 3530710"/>
              <a:gd name="connsiteX3" fmla="*/ 0 w 7486730"/>
              <a:gd name="connsiteY3" fmla="*/ 0 h 3530710"/>
              <a:gd name="connsiteX4" fmla="*/ 0 w 7486730"/>
              <a:gd name="connsiteY4" fmla="*/ 2805113 h 3530710"/>
              <a:gd name="connsiteX5" fmla="*/ 7486730 w 7486730"/>
              <a:gd name="connsiteY5" fmla="*/ 3408005 h 3530710"/>
              <a:gd name="connsiteX0" fmla="*/ 7490074 w 7490074"/>
              <a:gd name="connsiteY0" fmla="*/ 3408005 h 3584469"/>
              <a:gd name="connsiteX1" fmla="*/ 7427076 w 7490074"/>
              <a:gd name="connsiteY1" fmla="*/ 3165361 h 3584469"/>
              <a:gd name="connsiteX2" fmla="*/ 5578769 w 7490074"/>
              <a:gd name="connsiteY2" fmla="*/ 0 h 3584469"/>
              <a:gd name="connsiteX3" fmla="*/ 3344 w 7490074"/>
              <a:gd name="connsiteY3" fmla="*/ 0 h 3584469"/>
              <a:gd name="connsiteX4" fmla="*/ 0 w 7490074"/>
              <a:gd name="connsiteY4" fmla="*/ 3021120 h 3584469"/>
              <a:gd name="connsiteX5" fmla="*/ 7490074 w 7490074"/>
              <a:gd name="connsiteY5" fmla="*/ 3408005 h 3584469"/>
              <a:gd name="connsiteX0" fmla="*/ 7486746 w 7486746"/>
              <a:gd name="connsiteY0" fmla="*/ 3408005 h 3578542"/>
              <a:gd name="connsiteX1" fmla="*/ 7423748 w 7486746"/>
              <a:gd name="connsiteY1" fmla="*/ 3165361 h 3578542"/>
              <a:gd name="connsiteX2" fmla="*/ 5575441 w 7486746"/>
              <a:gd name="connsiteY2" fmla="*/ 0 h 3578542"/>
              <a:gd name="connsiteX3" fmla="*/ 16 w 7486746"/>
              <a:gd name="connsiteY3" fmla="*/ 0 h 3578542"/>
              <a:gd name="connsiteX4" fmla="*/ 58466 w 7486746"/>
              <a:gd name="connsiteY4" fmla="*/ 3002219 h 3578542"/>
              <a:gd name="connsiteX5" fmla="*/ 7486746 w 7486746"/>
              <a:gd name="connsiteY5" fmla="*/ 3408005 h 3578542"/>
              <a:gd name="connsiteX0" fmla="*/ 7486736 w 7486736"/>
              <a:gd name="connsiteY0" fmla="*/ 3408005 h 3533156"/>
              <a:gd name="connsiteX1" fmla="*/ 7423738 w 7486736"/>
              <a:gd name="connsiteY1" fmla="*/ 3165361 h 3533156"/>
              <a:gd name="connsiteX2" fmla="*/ 5575431 w 7486736"/>
              <a:gd name="connsiteY2" fmla="*/ 0 h 3533156"/>
              <a:gd name="connsiteX3" fmla="*/ 6 w 7486736"/>
              <a:gd name="connsiteY3" fmla="*/ 0 h 3533156"/>
              <a:gd name="connsiteX4" fmla="*/ 159861 w 7486736"/>
              <a:gd name="connsiteY4" fmla="*/ 2817939 h 3533156"/>
              <a:gd name="connsiteX5" fmla="*/ 7486736 w 7486736"/>
              <a:gd name="connsiteY5" fmla="*/ 3408005 h 3533156"/>
              <a:gd name="connsiteX0" fmla="*/ 7486736 w 7486736"/>
              <a:gd name="connsiteY0" fmla="*/ 3408005 h 3537228"/>
              <a:gd name="connsiteX1" fmla="*/ 7423738 w 7486736"/>
              <a:gd name="connsiteY1" fmla="*/ 3165361 h 3537228"/>
              <a:gd name="connsiteX2" fmla="*/ 5575431 w 7486736"/>
              <a:gd name="connsiteY2" fmla="*/ 0 h 3537228"/>
              <a:gd name="connsiteX3" fmla="*/ 6 w 7486736"/>
              <a:gd name="connsiteY3" fmla="*/ 0 h 3537228"/>
              <a:gd name="connsiteX4" fmla="*/ 158276 w 7486736"/>
              <a:gd name="connsiteY4" fmla="*/ 2838415 h 3537228"/>
              <a:gd name="connsiteX5" fmla="*/ 7486736 w 7486736"/>
              <a:gd name="connsiteY5" fmla="*/ 3408005 h 3537228"/>
              <a:gd name="connsiteX0" fmla="*/ 7486945 w 7486945"/>
              <a:gd name="connsiteY0" fmla="*/ 3408005 h 3581473"/>
              <a:gd name="connsiteX1" fmla="*/ 7423947 w 7486945"/>
              <a:gd name="connsiteY1" fmla="*/ 3165361 h 3581473"/>
              <a:gd name="connsiteX2" fmla="*/ 5575640 w 7486945"/>
              <a:gd name="connsiteY2" fmla="*/ 0 h 3581473"/>
              <a:gd name="connsiteX3" fmla="*/ 215 w 7486945"/>
              <a:gd name="connsiteY3" fmla="*/ 0 h 3581473"/>
              <a:gd name="connsiteX4" fmla="*/ 1623 w 7486945"/>
              <a:gd name="connsiteY4" fmla="*/ 3011671 h 3581473"/>
              <a:gd name="connsiteX5" fmla="*/ 7486945 w 7486945"/>
              <a:gd name="connsiteY5" fmla="*/ 3408005 h 3581473"/>
              <a:gd name="connsiteX0" fmla="*/ 7488491 w 7488491"/>
              <a:gd name="connsiteY0" fmla="*/ 3408005 h 3581473"/>
              <a:gd name="connsiteX1" fmla="*/ 7425493 w 7488491"/>
              <a:gd name="connsiteY1" fmla="*/ 3165361 h 3581473"/>
              <a:gd name="connsiteX2" fmla="*/ 5577186 w 7488491"/>
              <a:gd name="connsiteY2" fmla="*/ 0 h 3581473"/>
              <a:gd name="connsiteX3" fmla="*/ 1761 w 7488491"/>
              <a:gd name="connsiteY3" fmla="*/ 0 h 3581473"/>
              <a:gd name="connsiteX4" fmla="*/ 0 w 7488491"/>
              <a:gd name="connsiteY4" fmla="*/ 3011671 h 3581473"/>
              <a:gd name="connsiteX5" fmla="*/ 7488491 w 7488491"/>
              <a:gd name="connsiteY5" fmla="*/ 3408005 h 3581473"/>
              <a:gd name="connsiteX0" fmla="*/ 7490118 w 7490118"/>
              <a:gd name="connsiteY0" fmla="*/ 3408006 h 3581473"/>
              <a:gd name="connsiteX1" fmla="*/ 7425493 w 7490118"/>
              <a:gd name="connsiteY1" fmla="*/ 3165361 h 3581473"/>
              <a:gd name="connsiteX2" fmla="*/ 5577186 w 7490118"/>
              <a:gd name="connsiteY2" fmla="*/ 0 h 3581473"/>
              <a:gd name="connsiteX3" fmla="*/ 1761 w 7490118"/>
              <a:gd name="connsiteY3" fmla="*/ 0 h 3581473"/>
              <a:gd name="connsiteX4" fmla="*/ 0 w 7490118"/>
              <a:gd name="connsiteY4" fmla="*/ 3011671 h 3581473"/>
              <a:gd name="connsiteX5" fmla="*/ 7490118 w 7490118"/>
              <a:gd name="connsiteY5" fmla="*/ 3408006 h 3581473"/>
              <a:gd name="connsiteX0" fmla="*/ 7491703 w 7491703"/>
              <a:gd name="connsiteY0" fmla="*/ 3411157 h 3583640"/>
              <a:gd name="connsiteX1" fmla="*/ 7425493 w 7491703"/>
              <a:gd name="connsiteY1" fmla="*/ 3165361 h 3583640"/>
              <a:gd name="connsiteX2" fmla="*/ 5577186 w 7491703"/>
              <a:gd name="connsiteY2" fmla="*/ 0 h 3583640"/>
              <a:gd name="connsiteX3" fmla="*/ 1761 w 7491703"/>
              <a:gd name="connsiteY3" fmla="*/ 0 h 3583640"/>
              <a:gd name="connsiteX4" fmla="*/ 0 w 7491703"/>
              <a:gd name="connsiteY4" fmla="*/ 3011671 h 3583640"/>
              <a:gd name="connsiteX5" fmla="*/ 7491703 w 7491703"/>
              <a:gd name="connsiteY5" fmla="*/ 3411157 h 3583640"/>
              <a:gd name="connsiteX0" fmla="*/ 7491703 w 7491703"/>
              <a:gd name="connsiteY0" fmla="*/ 3404857 h 3579315"/>
              <a:gd name="connsiteX1" fmla="*/ 7425493 w 7491703"/>
              <a:gd name="connsiteY1" fmla="*/ 3165361 h 3579315"/>
              <a:gd name="connsiteX2" fmla="*/ 5577186 w 7491703"/>
              <a:gd name="connsiteY2" fmla="*/ 0 h 3579315"/>
              <a:gd name="connsiteX3" fmla="*/ 1761 w 7491703"/>
              <a:gd name="connsiteY3" fmla="*/ 0 h 3579315"/>
              <a:gd name="connsiteX4" fmla="*/ 0 w 7491703"/>
              <a:gd name="connsiteY4" fmla="*/ 3011671 h 3579315"/>
              <a:gd name="connsiteX5" fmla="*/ 7491703 w 7491703"/>
              <a:gd name="connsiteY5" fmla="*/ 3404857 h 3579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91703" h="3579315">
                <a:moveTo>
                  <a:pt x="7491703" y="3404857"/>
                </a:moveTo>
                <a:cubicBezTo>
                  <a:pt x="7491876" y="3404840"/>
                  <a:pt x="7425320" y="3165378"/>
                  <a:pt x="7425493" y="3165361"/>
                </a:cubicBezTo>
                <a:cubicBezTo>
                  <a:pt x="7065575" y="1916367"/>
                  <a:pt x="6590227" y="887955"/>
                  <a:pt x="5577186" y="0"/>
                </a:cubicBezTo>
                <a:lnTo>
                  <a:pt x="1761" y="0"/>
                </a:lnTo>
                <a:cubicBezTo>
                  <a:pt x="646" y="1007040"/>
                  <a:pt x="1115" y="2004631"/>
                  <a:pt x="0" y="3011671"/>
                </a:cubicBezTo>
                <a:cubicBezTo>
                  <a:pt x="2356991" y="3643940"/>
                  <a:pt x="4746127" y="3705580"/>
                  <a:pt x="7491703" y="3404857"/>
                </a:cubicBezTo>
                <a:close/>
              </a:path>
            </a:pathLst>
          </a:custGeom>
          <a:solidFill>
            <a:srgbClr val="FFFFFF"/>
          </a:solidFill>
          <a:ln w="12700" cap="flat">
            <a:noFill/>
            <a:prstDash val="solid"/>
            <a:miter/>
          </a:ln>
        </p:spPr>
        <p:txBody>
          <a:bodyPr rtlCol="0" anchor="ctr"/>
          <a:lstStyle/>
          <a:p>
            <a:endParaRPr lang="en-GB" sz="2400"/>
          </a:p>
        </p:txBody>
      </p:sp>
      <p:sp>
        <p:nvSpPr>
          <p:cNvPr id="65" name="Freeform: Shape 64">
            <a:extLst>
              <a:ext uri="{FF2B5EF4-FFF2-40B4-BE49-F238E27FC236}">
                <a16:creationId xmlns:a16="http://schemas.microsoft.com/office/drawing/2014/main" id="{19E04132-3652-4A21-AE45-F253EE874827}"/>
              </a:ext>
            </a:extLst>
          </p:cNvPr>
          <p:cNvSpPr/>
          <p:nvPr/>
        </p:nvSpPr>
        <p:spPr>
          <a:xfrm>
            <a:off x="2" y="4877557"/>
            <a:ext cx="2836831" cy="1984403"/>
          </a:xfrm>
          <a:custGeom>
            <a:avLst/>
            <a:gdLst>
              <a:gd name="connsiteX0" fmla="*/ 0 w 2095500"/>
              <a:gd name="connsiteY0" fmla="*/ 1745717 h 1739900"/>
              <a:gd name="connsiteX1" fmla="*/ 2100834 w 2095500"/>
              <a:gd name="connsiteY1" fmla="*/ 1745717 h 1739900"/>
              <a:gd name="connsiteX2" fmla="*/ 2099602 w 2095500"/>
              <a:gd name="connsiteY2" fmla="*/ 1744688 h 1739900"/>
              <a:gd name="connsiteX3" fmla="*/ 0 w 2095500"/>
              <a:gd name="connsiteY3" fmla="*/ 0 h 1739900"/>
              <a:gd name="connsiteX4" fmla="*/ 0 w 2095500"/>
              <a:gd name="connsiteY4" fmla="*/ 1745717 h 1739900"/>
              <a:gd name="connsiteX0" fmla="*/ 0 w 2100834"/>
              <a:gd name="connsiteY0" fmla="*/ 1745717 h 1745717"/>
              <a:gd name="connsiteX1" fmla="*/ 2100834 w 2100834"/>
              <a:gd name="connsiteY1" fmla="*/ 1745717 h 1745717"/>
              <a:gd name="connsiteX2" fmla="*/ 2089708 w 2100834"/>
              <a:gd name="connsiteY2" fmla="*/ 1464880 h 1745717"/>
              <a:gd name="connsiteX3" fmla="*/ 0 w 2100834"/>
              <a:gd name="connsiteY3" fmla="*/ 0 h 1745717"/>
              <a:gd name="connsiteX4" fmla="*/ 0 w 2100834"/>
              <a:gd name="connsiteY4" fmla="*/ 1745717 h 1745717"/>
              <a:gd name="connsiteX0" fmla="*/ 0 w 2089708"/>
              <a:gd name="connsiteY0" fmla="*/ 1745717 h 1745717"/>
              <a:gd name="connsiteX1" fmla="*/ 2089708 w 2089708"/>
              <a:gd name="connsiteY1" fmla="*/ 1464880 h 1745717"/>
              <a:gd name="connsiteX2" fmla="*/ 0 w 2089708"/>
              <a:gd name="connsiteY2" fmla="*/ 0 h 1745717"/>
              <a:gd name="connsiteX3" fmla="*/ 0 w 2089708"/>
              <a:gd name="connsiteY3" fmla="*/ 1745717 h 1745717"/>
              <a:gd name="connsiteX0" fmla="*/ 131927 w 2089708"/>
              <a:gd name="connsiteY0" fmla="*/ 1186100 h 1464880"/>
              <a:gd name="connsiteX1" fmla="*/ 2089708 w 2089708"/>
              <a:gd name="connsiteY1" fmla="*/ 1464880 h 1464880"/>
              <a:gd name="connsiteX2" fmla="*/ 0 w 2089708"/>
              <a:gd name="connsiteY2" fmla="*/ 0 h 1464880"/>
              <a:gd name="connsiteX3" fmla="*/ 131927 w 2089708"/>
              <a:gd name="connsiteY3" fmla="*/ 1186100 h 1464880"/>
              <a:gd name="connsiteX0" fmla="*/ 0 w 2089708"/>
              <a:gd name="connsiteY0" fmla="*/ 1465908 h 1465908"/>
              <a:gd name="connsiteX1" fmla="*/ 2089708 w 2089708"/>
              <a:gd name="connsiteY1" fmla="*/ 1464880 h 1465908"/>
              <a:gd name="connsiteX2" fmla="*/ 0 w 2089708"/>
              <a:gd name="connsiteY2" fmla="*/ 0 h 1465908"/>
              <a:gd name="connsiteX3" fmla="*/ 0 w 2089708"/>
              <a:gd name="connsiteY3" fmla="*/ 1465908 h 1465908"/>
              <a:gd name="connsiteX0" fmla="*/ 28138 w 2089708"/>
              <a:gd name="connsiteY0" fmla="*/ 1470645 h 1470645"/>
              <a:gd name="connsiteX1" fmla="*/ 2089708 w 2089708"/>
              <a:gd name="connsiteY1" fmla="*/ 1464880 h 1470645"/>
              <a:gd name="connsiteX2" fmla="*/ 0 w 2089708"/>
              <a:gd name="connsiteY2" fmla="*/ 0 h 1470645"/>
              <a:gd name="connsiteX3" fmla="*/ 28138 w 2089708"/>
              <a:gd name="connsiteY3" fmla="*/ 1470645 h 1470645"/>
              <a:gd name="connsiteX0" fmla="*/ 0 w 2091271"/>
              <a:gd name="connsiteY0" fmla="*/ 1469067 h 1469067"/>
              <a:gd name="connsiteX1" fmla="*/ 2091271 w 2091271"/>
              <a:gd name="connsiteY1" fmla="*/ 1464880 h 1469067"/>
              <a:gd name="connsiteX2" fmla="*/ 1563 w 2091271"/>
              <a:gd name="connsiteY2" fmla="*/ 0 h 1469067"/>
              <a:gd name="connsiteX3" fmla="*/ 0 w 2091271"/>
              <a:gd name="connsiteY3" fmla="*/ 1469067 h 1469067"/>
              <a:gd name="connsiteX0" fmla="*/ 0 w 2091271"/>
              <a:gd name="connsiteY0" fmla="*/ 1469067 h 1469617"/>
              <a:gd name="connsiteX1" fmla="*/ 2091271 w 2091271"/>
              <a:gd name="connsiteY1" fmla="*/ 1469617 h 1469617"/>
              <a:gd name="connsiteX2" fmla="*/ 1563 w 2091271"/>
              <a:gd name="connsiteY2" fmla="*/ 0 h 1469617"/>
              <a:gd name="connsiteX3" fmla="*/ 0 w 2091271"/>
              <a:gd name="connsiteY3" fmla="*/ 1469067 h 1469617"/>
              <a:gd name="connsiteX0" fmla="*/ 0 w 2094397"/>
              <a:gd name="connsiteY0" fmla="*/ 1469067 h 1469617"/>
              <a:gd name="connsiteX1" fmla="*/ 2094397 w 2094397"/>
              <a:gd name="connsiteY1" fmla="*/ 1469617 h 1469617"/>
              <a:gd name="connsiteX2" fmla="*/ 1563 w 2094397"/>
              <a:gd name="connsiteY2" fmla="*/ 0 h 1469617"/>
              <a:gd name="connsiteX3" fmla="*/ 0 w 2094397"/>
              <a:gd name="connsiteY3" fmla="*/ 1469067 h 1469617"/>
              <a:gd name="connsiteX0" fmla="*/ 64091 w 2092834"/>
              <a:gd name="connsiteY0" fmla="*/ 1405916 h 1469617"/>
              <a:gd name="connsiteX1" fmla="*/ 2092834 w 2092834"/>
              <a:gd name="connsiteY1" fmla="*/ 1469617 h 1469617"/>
              <a:gd name="connsiteX2" fmla="*/ 0 w 2092834"/>
              <a:gd name="connsiteY2" fmla="*/ 0 h 1469617"/>
              <a:gd name="connsiteX3" fmla="*/ 64091 w 2092834"/>
              <a:gd name="connsiteY3" fmla="*/ 1405916 h 1469617"/>
              <a:gd name="connsiteX0" fmla="*/ 0 w 2094397"/>
              <a:gd name="connsiteY0" fmla="*/ 1472225 h 1472225"/>
              <a:gd name="connsiteX1" fmla="*/ 2094397 w 2094397"/>
              <a:gd name="connsiteY1" fmla="*/ 1469617 h 1472225"/>
              <a:gd name="connsiteX2" fmla="*/ 1563 w 2094397"/>
              <a:gd name="connsiteY2" fmla="*/ 0 h 1472225"/>
              <a:gd name="connsiteX3" fmla="*/ 0 w 2094397"/>
              <a:gd name="connsiteY3" fmla="*/ 1472225 h 1472225"/>
              <a:gd name="connsiteX0" fmla="*/ 0 w 2097523"/>
              <a:gd name="connsiteY0" fmla="*/ 1472225 h 1472225"/>
              <a:gd name="connsiteX1" fmla="*/ 2097523 w 2097523"/>
              <a:gd name="connsiteY1" fmla="*/ 1469617 h 1472225"/>
              <a:gd name="connsiteX2" fmla="*/ 1563 w 2097523"/>
              <a:gd name="connsiteY2" fmla="*/ 0 h 1472225"/>
              <a:gd name="connsiteX3" fmla="*/ 0 w 2097523"/>
              <a:gd name="connsiteY3" fmla="*/ 1472225 h 1472225"/>
              <a:gd name="connsiteX0" fmla="*/ 0 w 2097523"/>
              <a:gd name="connsiteY0" fmla="*/ 1472225 h 1472225"/>
              <a:gd name="connsiteX1" fmla="*/ 2097523 w 2097523"/>
              <a:gd name="connsiteY1" fmla="*/ 1469617 h 1472225"/>
              <a:gd name="connsiteX2" fmla="*/ 1563 w 2097523"/>
              <a:gd name="connsiteY2" fmla="*/ 0 h 1472225"/>
              <a:gd name="connsiteX3" fmla="*/ 0 w 2097523"/>
              <a:gd name="connsiteY3" fmla="*/ 1472225 h 1472225"/>
              <a:gd name="connsiteX0" fmla="*/ 1576 w 2099099"/>
              <a:gd name="connsiteY0" fmla="*/ 1476968 h 1476968"/>
              <a:gd name="connsiteX1" fmla="*/ 2099099 w 2099099"/>
              <a:gd name="connsiteY1" fmla="*/ 1474360 h 1476968"/>
              <a:gd name="connsiteX2" fmla="*/ 0 w 2099099"/>
              <a:gd name="connsiteY2" fmla="*/ 0 h 1476968"/>
              <a:gd name="connsiteX3" fmla="*/ 1576 w 2099099"/>
              <a:gd name="connsiteY3" fmla="*/ 1476968 h 1476968"/>
              <a:gd name="connsiteX0" fmla="*/ 46 w 2097569"/>
              <a:gd name="connsiteY0" fmla="*/ 1478550 h 1478550"/>
              <a:gd name="connsiteX1" fmla="*/ 2097569 w 2097569"/>
              <a:gd name="connsiteY1" fmla="*/ 1475942 h 1478550"/>
              <a:gd name="connsiteX2" fmla="*/ 3180 w 2097569"/>
              <a:gd name="connsiteY2" fmla="*/ 0 h 1478550"/>
              <a:gd name="connsiteX3" fmla="*/ 46 w 2097569"/>
              <a:gd name="connsiteY3" fmla="*/ 1478550 h 1478550"/>
              <a:gd name="connsiteX0" fmla="*/ 152 w 2097675"/>
              <a:gd name="connsiteY0" fmla="*/ 1481712 h 1481712"/>
              <a:gd name="connsiteX1" fmla="*/ 2097675 w 2097675"/>
              <a:gd name="connsiteY1" fmla="*/ 1479104 h 1481712"/>
              <a:gd name="connsiteX2" fmla="*/ 147 w 2097675"/>
              <a:gd name="connsiteY2" fmla="*/ 0 h 1481712"/>
              <a:gd name="connsiteX3" fmla="*/ 152 w 2097675"/>
              <a:gd name="connsiteY3" fmla="*/ 1481712 h 1481712"/>
              <a:gd name="connsiteX0" fmla="*/ 152 w 2100815"/>
              <a:gd name="connsiteY0" fmla="*/ 1481712 h 1481712"/>
              <a:gd name="connsiteX1" fmla="*/ 2100815 w 2100815"/>
              <a:gd name="connsiteY1" fmla="*/ 1480684 h 1481712"/>
              <a:gd name="connsiteX2" fmla="*/ 147 w 2100815"/>
              <a:gd name="connsiteY2" fmla="*/ 0 h 1481712"/>
              <a:gd name="connsiteX3" fmla="*/ 152 w 2100815"/>
              <a:gd name="connsiteY3" fmla="*/ 1481712 h 1481712"/>
              <a:gd name="connsiteX0" fmla="*/ 152 w 2103955"/>
              <a:gd name="connsiteY0" fmla="*/ 1481712 h 1482266"/>
              <a:gd name="connsiteX1" fmla="*/ 2103955 w 2103955"/>
              <a:gd name="connsiteY1" fmla="*/ 1482266 h 1482266"/>
              <a:gd name="connsiteX2" fmla="*/ 147 w 2103955"/>
              <a:gd name="connsiteY2" fmla="*/ 0 h 1482266"/>
              <a:gd name="connsiteX3" fmla="*/ 152 w 2103955"/>
              <a:gd name="connsiteY3" fmla="*/ 1481712 h 1482266"/>
            </a:gdLst>
            <a:ahLst/>
            <a:cxnLst>
              <a:cxn ang="0">
                <a:pos x="connsiteX0" y="connsiteY0"/>
              </a:cxn>
              <a:cxn ang="0">
                <a:pos x="connsiteX1" y="connsiteY1"/>
              </a:cxn>
              <a:cxn ang="0">
                <a:pos x="connsiteX2" y="connsiteY2"/>
              </a:cxn>
              <a:cxn ang="0">
                <a:pos x="connsiteX3" y="connsiteY3"/>
              </a:cxn>
            </a:cxnLst>
            <a:rect l="l" t="t" r="r" b="b"/>
            <a:pathLst>
              <a:path w="2103955" h="1482266">
                <a:moveTo>
                  <a:pt x="152" y="1481712"/>
                </a:moveTo>
                <a:lnTo>
                  <a:pt x="2103955" y="1482266"/>
                </a:lnTo>
                <a:lnTo>
                  <a:pt x="147" y="0"/>
                </a:lnTo>
                <a:cubicBezTo>
                  <a:pt x="672" y="492323"/>
                  <a:pt x="-373" y="989389"/>
                  <a:pt x="152" y="1481712"/>
                </a:cubicBezTo>
                <a:close/>
              </a:path>
            </a:pathLst>
          </a:custGeom>
          <a:solidFill>
            <a:srgbClr val="DBDBDB"/>
          </a:solidFill>
          <a:ln w="12700" cap="flat">
            <a:noFill/>
            <a:prstDash val="solid"/>
            <a:miter/>
          </a:ln>
        </p:spPr>
        <p:txBody>
          <a:bodyPr rtlCol="0" anchor="ctr"/>
          <a:lstStyle/>
          <a:p>
            <a:endParaRPr lang="en-GB" sz="2400"/>
          </a:p>
        </p:txBody>
      </p:sp>
      <p:sp>
        <p:nvSpPr>
          <p:cNvPr id="9" name="Content Placeholder 7">
            <a:extLst>
              <a:ext uri="{FF2B5EF4-FFF2-40B4-BE49-F238E27FC236}">
                <a16:creationId xmlns:a16="http://schemas.microsoft.com/office/drawing/2014/main" id="{5A250970-4174-4E9D-B15B-AC478D968E0E}"/>
              </a:ext>
            </a:extLst>
          </p:cNvPr>
          <p:cNvSpPr>
            <a:spLocks noGrp="1"/>
          </p:cNvSpPr>
          <p:nvPr>
            <p:ph sz="quarter" idx="13" hasCustomPrompt="1"/>
          </p:nvPr>
        </p:nvSpPr>
        <p:spPr>
          <a:xfrm>
            <a:off x="958850" y="2097600"/>
            <a:ext cx="9263999" cy="4065600"/>
          </a:xfrm>
        </p:spPr>
        <p:txBody>
          <a:bodyPr numCol="1" spcCol="360000"/>
          <a:lstStyle>
            <a:lvl1pPr marL="287993" indent="-287993">
              <a:buFont typeface="Wingdings 2" panose="05020102010507070707" pitchFamily="18" charset="2"/>
              <a:buChar char="¡"/>
              <a:defRPr/>
            </a:lvl1pPr>
            <a:lvl5pPr>
              <a:defRPr/>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3" name="Date Placeholder 2">
            <a:extLst>
              <a:ext uri="{FF2B5EF4-FFF2-40B4-BE49-F238E27FC236}">
                <a16:creationId xmlns:a16="http://schemas.microsoft.com/office/drawing/2014/main" id="{C43D522F-9A95-4C09-947F-9389828E52AA}"/>
              </a:ext>
            </a:extLst>
          </p:cNvPr>
          <p:cNvSpPr>
            <a:spLocks noGrp="1"/>
          </p:cNvSpPr>
          <p:nvPr>
            <p:ph type="dt" sz="half" idx="10"/>
          </p:nvPr>
        </p:nvSpPr>
        <p:spPr/>
        <p:txBody>
          <a:bodyPr/>
          <a:lstStyle/>
          <a:p>
            <a:fld id="{53CB640E-1453-4B14-BDEA-BBA6BDB46C34}" type="datetime1">
              <a:rPr lang="en-GB" smtClean="0"/>
              <a:t>08/10/2025</a:t>
            </a:fld>
            <a:endParaRPr lang="en-GB"/>
          </a:p>
        </p:txBody>
      </p:sp>
      <p:sp>
        <p:nvSpPr>
          <p:cNvPr id="4" name="Footer Placeholder 3">
            <a:extLst>
              <a:ext uri="{FF2B5EF4-FFF2-40B4-BE49-F238E27FC236}">
                <a16:creationId xmlns:a16="http://schemas.microsoft.com/office/drawing/2014/main" id="{62FBCA9D-2905-4200-875A-D971396E4B04}"/>
              </a:ext>
            </a:extLst>
          </p:cNvPr>
          <p:cNvSpPr>
            <a:spLocks noGrp="1"/>
          </p:cNvSpPr>
          <p:nvPr>
            <p:ph type="ftr" sz="quarter" idx="11"/>
          </p:nvPr>
        </p:nvSpPr>
        <p:spPr/>
        <p:txBody>
          <a:bodyPr/>
          <a:lstStyle/>
          <a:p>
            <a:r>
              <a:rPr lang="en-GB"/>
              <a:t>VTT – beyond the obvious</a:t>
            </a:r>
          </a:p>
        </p:txBody>
      </p:sp>
      <p:sp>
        <p:nvSpPr>
          <p:cNvPr id="5" name="Slide Number Placeholder 4">
            <a:extLst>
              <a:ext uri="{FF2B5EF4-FFF2-40B4-BE49-F238E27FC236}">
                <a16:creationId xmlns:a16="http://schemas.microsoft.com/office/drawing/2014/main" id="{28EDE462-89B5-4754-BE57-386BC9DB87C7}"/>
              </a:ext>
            </a:extLst>
          </p:cNvPr>
          <p:cNvSpPr>
            <a:spLocks noGrp="1"/>
          </p:cNvSpPr>
          <p:nvPr>
            <p:ph type="sldNum" sz="quarter" idx="12"/>
          </p:nvPr>
        </p:nvSpPr>
        <p:spPr/>
        <p:txBody>
          <a:bodyPr/>
          <a:lstStyle/>
          <a:p>
            <a:fld id="{B89A5CCE-AC13-A746-9A72-5D19050CC0B7}" type="slidenum">
              <a:rPr lang="en-GB" smtClean="0"/>
              <a:pPr/>
              <a:t>‹#›</a:t>
            </a:fld>
            <a:endParaRPr lang="en-GB"/>
          </a:p>
        </p:txBody>
      </p:sp>
      <p:sp>
        <p:nvSpPr>
          <p:cNvPr id="6" name="Title 5">
            <a:extLst>
              <a:ext uri="{FF2B5EF4-FFF2-40B4-BE49-F238E27FC236}">
                <a16:creationId xmlns:a16="http://schemas.microsoft.com/office/drawing/2014/main" id="{546B329F-CC33-4C5E-8135-8861EA26232B}"/>
              </a:ext>
            </a:extLst>
          </p:cNvPr>
          <p:cNvSpPr>
            <a:spLocks noGrp="1"/>
          </p:cNvSpPr>
          <p:nvPr>
            <p:ph type="title"/>
          </p:nvPr>
        </p:nvSpPr>
        <p:spPr/>
        <p:txBody>
          <a:bodyPr anchor="t" anchorCtr="0"/>
          <a:lstStyle>
            <a:lvl1pPr>
              <a:defRPr/>
            </a:lvl1pPr>
          </a:lstStyle>
          <a:p>
            <a:r>
              <a:rPr lang="en-GB" noProof="0"/>
              <a:t>Click to edit Master title style</a:t>
            </a:r>
          </a:p>
        </p:txBody>
      </p:sp>
      <p:grpSp>
        <p:nvGrpSpPr>
          <p:cNvPr id="16" name="VTT_LogoStack_v3_16092019 pienempi koko">
            <a:extLst>
              <a:ext uri="{FF2B5EF4-FFF2-40B4-BE49-F238E27FC236}">
                <a16:creationId xmlns:a16="http://schemas.microsoft.com/office/drawing/2014/main" id="{70473361-24B6-48A0-8543-4F16F95B6480}"/>
              </a:ext>
            </a:extLst>
          </p:cNvPr>
          <p:cNvGrpSpPr/>
          <p:nvPr/>
        </p:nvGrpSpPr>
        <p:grpSpPr>
          <a:xfrm>
            <a:off x="10724687" y="1"/>
            <a:ext cx="1159391" cy="782400"/>
            <a:chOff x="7909204" y="1770762"/>
            <a:chExt cx="971550" cy="655638"/>
          </a:xfrm>
        </p:grpSpPr>
        <p:grpSp>
          <p:nvGrpSpPr>
            <p:cNvPr id="17" name="_VTT_logo_102019_01_white_on_orange">
              <a:extLst>
                <a:ext uri="{FF2B5EF4-FFF2-40B4-BE49-F238E27FC236}">
                  <a16:creationId xmlns:a16="http://schemas.microsoft.com/office/drawing/2014/main" id="{700D296F-4B3A-4859-A61F-B1732FDC51B3}"/>
                </a:ext>
              </a:extLst>
            </p:cNvPr>
            <p:cNvGrpSpPr/>
            <p:nvPr/>
          </p:nvGrpSpPr>
          <p:grpSpPr>
            <a:xfrm>
              <a:off x="7909204" y="1770762"/>
              <a:ext cx="971550" cy="655638"/>
              <a:chOff x="379933" y="-15999"/>
              <a:chExt cx="971550" cy="655638"/>
            </a:xfrm>
          </p:grpSpPr>
          <p:sp>
            <p:nvSpPr>
              <p:cNvPr id="58" name="Box">
                <a:extLst>
                  <a:ext uri="{FF2B5EF4-FFF2-40B4-BE49-F238E27FC236}">
                    <a16:creationId xmlns:a16="http://schemas.microsoft.com/office/drawing/2014/main" id="{368172D6-2B23-4092-AF4A-9DD4F607F18D}"/>
                  </a:ext>
                </a:extLst>
              </p:cNvPr>
              <p:cNvSpPr>
                <a:spLocks noChangeArrowheads="1"/>
              </p:cNvSpPr>
              <p:nvPr/>
            </p:nvSpPr>
            <p:spPr bwMode="auto">
              <a:xfrm>
                <a:off x="379933" y="-15999"/>
                <a:ext cx="971550" cy="655638"/>
              </a:xfrm>
              <a:prstGeom prst="rect">
                <a:avLst/>
              </a:prstGeom>
              <a:solidFill>
                <a:srgbClr val="F06E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9" name="T2">
                <a:extLst>
                  <a:ext uri="{FF2B5EF4-FFF2-40B4-BE49-F238E27FC236}">
                    <a16:creationId xmlns:a16="http://schemas.microsoft.com/office/drawing/2014/main" id="{3F119697-4339-4C63-BD4C-A951B1050438}"/>
                  </a:ext>
                </a:extLst>
              </p:cNvPr>
              <p:cNvSpPr>
                <a:spLocks/>
              </p:cNvSpPr>
              <p:nvPr/>
            </p:nvSpPr>
            <p:spPr bwMode="auto">
              <a:xfrm>
                <a:off x="1011758" y="168151"/>
                <a:ext cx="176213" cy="258763"/>
              </a:xfrm>
              <a:custGeom>
                <a:avLst/>
                <a:gdLst>
                  <a:gd name="T0" fmla="*/ 157 w 222"/>
                  <a:gd name="T1" fmla="*/ 325 h 325"/>
                  <a:gd name="T2" fmla="*/ 157 w 222"/>
                  <a:gd name="T3" fmla="*/ 78 h 325"/>
                  <a:gd name="T4" fmla="*/ 222 w 222"/>
                  <a:gd name="T5" fmla="*/ 78 h 325"/>
                  <a:gd name="T6" fmla="*/ 222 w 222"/>
                  <a:gd name="T7" fmla="*/ 0 h 325"/>
                  <a:gd name="T8" fmla="*/ 0 w 222"/>
                  <a:gd name="T9" fmla="*/ 0 h 325"/>
                  <a:gd name="T10" fmla="*/ 0 w 222"/>
                  <a:gd name="T11" fmla="*/ 78 h 325"/>
                  <a:gd name="T12" fmla="*/ 66 w 222"/>
                  <a:gd name="T13" fmla="*/ 78 h 325"/>
                  <a:gd name="T14" fmla="*/ 66 w 222"/>
                  <a:gd name="T15" fmla="*/ 325 h 325"/>
                  <a:gd name="T16" fmla="*/ 66 w 222"/>
                  <a:gd name="T17" fmla="*/ 325 h 325"/>
                  <a:gd name="T18" fmla="*/ 157 w 222"/>
                  <a:gd name="T19"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2" h="325">
                    <a:moveTo>
                      <a:pt x="157" y="325"/>
                    </a:moveTo>
                    <a:lnTo>
                      <a:pt x="157" y="78"/>
                    </a:lnTo>
                    <a:lnTo>
                      <a:pt x="222" y="78"/>
                    </a:lnTo>
                    <a:lnTo>
                      <a:pt x="222" y="0"/>
                    </a:lnTo>
                    <a:lnTo>
                      <a:pt x="0" y="0"/>
                    </a:lnTo>
                    <a:lnTo>
                      <a:pt x="0" y="78"/>
                    </a:lnTo>
                    <a:lnTo>
                      <a:pt x="66" y="78"/>
                    </a:lnTo>
                    <a:lnTo>
                      <a:pt x="66" y="325"/>
                    </a:lnTo>
                    <a:lnTo>
                      <a:pt x="66" y="325"/>
                    </a:lnTo>
                    <a:lnTo>
                      <a:pt x="157" y="3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60" name="T1">
                <a:extLst>
                  <a:ext uri="{FF2B5EF4-FFF2-40B4-BE49-F238E27FC236}">
                    <a16:creationId xmlns:a16="http://schemas.microsoft.com/office/drawing/2014/main" id="{00EF9FE4-B705-40A8-9CEA-2038F65C39AA}"/>
                  </a:ext>
                </a:extLst>
              </p:cNvPr>
              <p:cNvSpPr>
                <a:spLocks/>
              </p:cNvSpPr>
              <p:nvPr/>
            </p:nvSpPr>
            <p:spPr bwMode="auto">
              <a:xfrm>
                <a:off x="799033" y="168151"/>
                <a:ext cx="193675" cy="258763"/>
              </a:xfrm>
              <a:custGeom>
                <a:avLst/>
                <a:gdLst>
                  <a:gd name="T0" fmla="*/ 88 w 244"/>
                  <a:gd name="T1" fmla="*/ 78 h 325"/>
                  <a:gd name="T2" fmla="*/ 88 w 244"/>
                  <a:gd name="T3" fmla="*/ 325 h 325"/>
                  <a:gd name="T4" fmla="*/ 179 w 244"/>
                  <a:gd name="T5" fmla="*/ 325 h 325"/>
                  <a:gd name="T6" fmla="*/ 179 w 244"/>
                  <a:gd name="T7" fmla="*/ 78 h 325"/>
                  <a:gd name="T8" fmla="*/ 244 w 244"/>
                  <a:gd name="T9" fmla="*/ 78 h 325"/>
                  <a:gd name="T10" fmla="*/ 244 w 244"/>
                  <a:gd name="T11" fmla="*/ 0 h 325"/>
                  <a:gd name="T12" fmla="*/ 25 w 244"/>
                  <a:gd name="T13" fmla="*/ 0 h 325"/>
                  <a:gd name="T14" fmla="*/ 0 w 244"/>
                  <a:gd name="T15" fmla="*/ 78 h 325"/>
                  <a:gd name="T16" fmla="*/ 88 w 244"/>
                  <a:gd name="T17" fmla="*/ 78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4" h="325">
                    <a:moveTo>
                      <a:pt x="88" y="78"/>
                    </a:moveTo>
                    <a:lnTo>
                      <a:pt x="88" y="325"/>
                    </a:lnTo>
                    <a:lnTo>
                      <a:pt x="179" y="325"/>
                    </a:lnTo>
                    <a:lnTo>
                      <a:pt x="179" y="78"/>
                    </a:lnTo>
                    <a:lnTo>
                      <a:pt x="244" y="78"/>
                    </a:lnTo>
                    <a:lnTo>
                      <a:pt x="244" y="0"/>
                    </a:lnTo>
                    <a:lnTo>
                      <a:pt x="25" y="0"/>
                    </a:lnTo>
                    <a:lnTo>
                      <a:pt x="0" y="78"/>
                    </a:lnTo>
                    <a:lnTo>
                      <a:pt x="88" y="7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61" name="V">
                <a:extLst>
                  <a:ext uri="{FF2B5EF4-FFF2-40B4-BE49-F238E27FC236}">
                    <a16:creationId xmlns:a16="http://schemas.microsoft.com/office/drawing/2014/main" id="{3BAD692D-C3E6-491D-AF4D-6FFF714E9450}"/>
                  </a:ext>
                </a:extLst>
              </p:cNvPr>
              <p:cNvSpPr>
                <a:spLocks/>
              </p:cNvSpPr>
              <p:nvPr/>
            </p:nvSpPr>
            <p:spPr bwMode="auto">
              <a:xfrm>
                <a:off x="567258" y="168151"/>
                <a:ext cx="230188" cy="258763"/>
              </a:xfrm>
              <a:custGeom>
                <a:avLst/>
                <a:gdLst>
                  <a:gd name="T0" fmla="*/ 184 w 289"/>
                  <a:gd name="T1" fmla="*/ 325 h 325"/>
                  <a:gd name="T2" fmla="*/ 289 w 289"/>
                  <a:gd name="T3" fmla="*/ 0 h 325"/>
                  <a:gd name="T4" fmla="*/ 197 w 289"/>
                  <a:gd name="T5" fmla="*/ 0 h 325"/>
                  <a:gd name="T6" fmla="*/ 143 w 289"/>
                  <a:gd name="T7" fmla="*/ 167 h 325"/>
                  <a:gd name="T8" fmla="*/ 135 w 289"/>
                  <a:gd name="T9" fmla="*/ 191 h 325"/>
                  <a:gd name="T10" fmla="*/ 135 w 289"/>
                  <a:gd name="T11" fmla="*/ 191 h 325"/>
                  <a:gd name="T12" fmla="*/ 135 w 289"/>
                  <a:gd name="T13" fmla="*/ 191 h 325"/>
                  <a:gd name="T14" fmla="*/ 135 w 289"/>
                  <a:gd name="T15" fmla="*/ 191 h 325"/>
                  <a:gd name="T16" fmla="*/ 135 w 289"/>
                  <a:gd name="T17" fmla="*/ 191 h 325"/>
                  <a:gd name="T18" fmla="*/ 135 w 289"/>
                  <a:gd name="T19" fmla="*/ 191 h 325"/>
                  <a:gd name="T20" fmla="*/ 135 w 289"/>
                  <a:gd name="T21" fmla="*/ 191 h 325"/>
                  <a:gd name="T22" fmla="*/ 128 w 289"/>
                  <a:gd name="T23" fmla="*/ 167 h 325"/>
                  <a:gd name="T24" fmla="*/ 91 w 289"/>
                  <a:gd name="T25" fmla="*/ 60 h 325"/>
                  <a:gd name="T26" fmla="*/ 0 w 289"/>
                  <a:gd name="T27" fmla="*/ 60 h 325"/>
                  <a:gd name="T28" fmla="*/ 90 w 289"/>
                  <a:gd name="T29" fmla="*/ 325 h 325"/>
                  <a:gd name="T30" fmla="*/ 184 w 289"/>
                  <a:gd name="T31"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9" h="325">
                    <a:moveTo>
                      <a:pt x="184" y="325"/>
                    </a:moveTo>
                    <a:lnTo>
                      <a:pt x="289" y="0"/>
                    </a:lnTo>
                    <a:lnTo>
                      <a:pt x="197" y="0"/>
                    </a:lnTo>
                    <a:lnTo>
                      <a:pt x="143" y="167"/>
                    </a:lnTo>
                    <a:lnTo>
                      <a:pt x="135" y="191"/>
                    </a:lnTo>
                    <a:lnTo>
                      <a:pt x="135" y="191"/>
                    </a:lnTo>
                    <a:lnTo>
                      <a:pt x="135" y="191"/>
                    </a:lnTo>
                    <a:lnTo>
                      <a:pt x="135" y="191"/>
                    </a:lnTo>
                    <a:lnTo>
                      <a:pt x="135" y="191"/>
                    </a:lnTo>
                    <a:lnTo>
                      <a:pt x="135" y="191"/>
                    </a:lnTo>
                    <a:lnTo>
                      <a:pt x="135" y="191"/>
                    </a:lnTo>
                    <a:lnTo>
                      <a:pt x="128" y="167"/>
                    </a:lnTo>
                    <a:lnTo>
                      <a:pt x="91" y="60"/>
                    </a:lnTo>
                    <a:lnTo>
                      <a:pt x="0" y="60"/>
                    </a:lnTo>
                    <a:lnTo>
                      <a:pt x="90" y="325"/>
                    </a:lnTo>
                    <a:lnTo>
                      <a:pt x="184" y="3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nvGrpSpPr>
            <p:cNvPr id="18" name="_VTT_logo_102019_02_white_on_black" hidden="1">
              <a:extLst>
                <a:ext uri="{FF2B5EF4-FFF2-40B4-BE49-F238E27FC236}">
                  <a16:creationId xmlns:a16="http://schemas.microsoft.com/office/drawing/2014/main" id="{8209EA5C-F772-4F69-B861-D0FDD619BD6C}"/>
                </a:ext>
              </a:extLst>
            </p:cNvPr>
            <p:cNvGrpSpPr/>
            <p:nvPr/>
          </p:nvGrpSpPr>
          <p:grpSpPr>
            <a:xfrm>
              <a:off x="7909204" y="1770762"/>
              <a:ext cx="971550" cy="655638"/>
              <a:chOff x="379933" y="-15999"/>
              <a:chExt cx="971550" cy="655638"/>
            </a:xfrm>
          </p:grpSpPr>
          <p:sp>
            <p:nvSpPr>
              <p:cNvPr id="54" name="Box">
                <a:extLst>
                  <a:ext uri="{FF2B5EF4-FFF2-40B4-BE49-F238E27FC236}">
                    <a16:creationId xmlns:a16="http://schemas.microsoft.com/office/drawing/2014/main" id="{75F3B8D1-5FDD-4223-8972-69BFBF94E4A3}"/>
                  </a:ext>
                </a:extLst>
              </p:cNvPr>
              <p:cNvSpPr>
                <a:spLocks noChangeArrowheads="1"/>
              </p:cNvSpPr>
              <p:nvPr/>
            </p:nvSpPr>
            <p:spPr bwMode="auto">
              <a:xfrm>
                <a:off x="379933" y="-15999"/>
                <a:ext cx="971550" cy="65563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5" name="T2">
                <a:extLst>
                  <a:ext uri="{FF2B5EF4-FFF2-40B4-BE49-F238E27FC236}">
                    <a16:creationId xmlns:a16="http://schemas.microsoft.com/office/drawing/2014/main" id="{5B49463E-8EE4-4059-8C22-691C5A191C61}"/>
                  </a:ext>
                </a:extLst>
              </p:cNvPr>
              <p:cNvSpPr>
                <a:spLocks/>
              </p:cNvSpPr>
              <p:nvPr/>
            </p:nvSpPr>
            <p:spPr bwMode="auto">
              <a:xfrm>
                <a:off x="1011758" y="168151"/>
                <a:ext cx="176213" cy="258763"/>
              </a:xfrm>
              <a:custGeom>
                <a:avLst/>
                <a:gdLst>
                  <a:gd name="T0" fmla="*/ 157 w 222"/>
                  <a:gd name="T1" fmla="*/ 325 h 325"/>
                  <a:gd name="T2" fmla="*/ 157 w 222"/>
                  <a:gd name="T3" fmla="*/ 78 h 325"/>
                  <a:gd name="T4" fmla="*/ 222 w 222"/>
                  <a:gd name="T5" fmla="*/ 78 h 325"/>
                  <a:gd name="T6" fmla="*/ 222 w 222"/>
                  <a:gd name="T7" fmla="*/ 0 h 325"/>
                  <a:gd name="T8" fmla="*/ 0 w 222"/>
                  <a:gd name="T9" fmla="*/ 0 h 325"/>
                  <a:gd name="T10" fmla="*/ 0 w 222"/>
                  <a:gd name="T11" fmla="*/ 78 h 325"/>
                  <a:gd name="T12" fmla="*/ 66 w 222"/>
                  <a:gd name="T13" fmla="*/ 78 h 325"/>
                  <a:gd name="T14" fmla="*/ 66 w 222"/>
                  <a:gd name="T15" fmla="*/ 325 h 325"/>
                  <a:gd name="T16" fmla="*/ 66 w 222"/>
                  <a:gd name="T17" fmla="*/ 325 h 325"/>
                  <a:gd name="T18" fmla="*/ 157 w 222"/>
                  <a:gd name="T19"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2" h="325">
                    <a:moveTo>
                      <a:pt x="157" y="325"/>
                    </a:moveTo>
                    <a:lnTo>
                      <a:pt x="157" y="78"/>
                    </a:lnTo>
                    <a:lnTo>
                      <a:pt x="222" y="78"/>
                    </a:lnTo>
                    <a:lnTo>
                      <a:pt x="222" y="0"/>
                    </a:lnTo>
                    <a:lnTo>
                      <a:pt x="0" y="0"/>
                    </a:lnTo>
                    <a:lnTo>
                      <a:pt x="0" y="78"/>
                    </a:lnTo>
                    <a:lnTo>
                      <a:pt x="66" y="78"/>
                    </a:lnTo>
                    <a:lnTo>
                      <a:pt x="66" y="325"/>
                    </a:lnTo>
                    <a:lnTo>
                      <a:pt x="66" y="325"/>
                    </a:lnTo>
                    <a:lnTo>
                      <a:pt x="157" y="3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6" name="T1">
                <a:extLst>
                  <a:ext uri="{FF2B5EF4-FFF2-40B4-BE49-F238E27FC236}">
                    <a16:creationId xmlns:a16="http://schemas.microsoft.com/office/drawing/2014/main" id="{411D2D9D-E585-4C79-BA8D-0FAEF75F05F0}"/>
                  </a:ext>
                </a:extLst>
              </p:cNvPr>
              <p:cNvSpPr>
                <a:spLocks/>
              </p:cNvSpPr>
              <p:nvPr/>
            </p:nvSpPr>
            <p:spPr bwMode="auto">
              <a:xfrm>
                <a:off x="799033" y="168151"/>
                <a:ext cx="193675" cy="258763"/>
              </a:xfrm>
              <a:custGeom>
                <a:avLst/>
                <a:gdLst>
                  <a:gd name="T0" fmla="*/ 88 w 244"/>
                  <a:gd name="T1" fmla="*/ 78 h 325"/>
                  <a:gd name="T2" fmla="*/ 88 w 244"/>
                  <a:gd name="T3" fmla="*/ 325 h 325"/>
                  <a:gd name="T4" fmla="*/ 179 w 244"/>
                  <a:gd name="T5" fmla="*/ 325 h 325"/>
                  <a:gd name="T6" fmla="*/ 179 w 244"/>
                  <a:gd name="T7" fmla="*/ 78 h 325"/>
                  <a:gd name="T8" fmla="*/ 244 w 244"/>
                  <a:gd name="T9" fmla="*/ 78 h 325"/>
                  <a:gd name="T10" fmla="*/ 244 w 244"/>
                  <a:gd name="T11" fmla="*/ 0 h 325"/>
                  <a:gd name="T12" fmla="*/ 25 w 244"/>
                  <a:gd name="T13" fmla="*/ 0 h 325"/>
                  <a:gd name="T14" fmla="*/ 0 w 244"/>
                  <a:gd name="T15" fmla="*/ 78 h 325"/>
                  <a:gd name="T16" fmla="*/ 88 w 244"/>
                  <a:gd name="T17" fmla="*/ 78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4" h="325">
                    <a:moveTo>
                      <a:pt x="88" y="78"/>
                    </a:moveTo>
                    <a:lnTo>
                      <a:pt x="88" y="325"/>
                    </a:lnTo>
                    <a:lnTo>
                      <a:pt x="179" y="325"/>
                    </a:lnTo>
                    <a:lnTo>
                      <a:pt x="179" y="78"/>
                    </a:lnTo>
                    <a:lnTo>
                      <a:pt x="244" y="78"/>
                    </a:lnTo>
                    <a:lnTo>
                      <a:pt x="244" y="0"/>
                    </a:lnTo>
                    <a:lnTo>
                      <a:pt x="25" y="0"/>
                    </a:lnTo>
                    <a:lnTo>
                      <a:pt x="0" y="78"/>
                    </a:lnTo>
                    <a:lnTo>
                      <a:pt x="88" y="7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7" name="V">
                <a:extLst>
                  <a:ext uri="{FF2B5EF4-FFF2-40B4-BE49-F238E27FC236}">
                    <a16:creationId xmlns:a16="http://schemas.microsoft.com/office/drawing/2014/main" id="{FA820987-C832-432F-B808-BCB892A34FCE}"/>
                  </a:ext>
                </a:extLst>
              </p:cNvPr>
              <p:cNvSpPr>
                <a:spLocks/>
              </p:cNvSpPr>
              <p:nvPr/>
            </p:nvSpPr>
            <p:spPr bwMode="auto">
              <a:xfrm>
                <a:off x="567258" y="168151"/>
                <a:ext cx="230188" cy="258763"/>
              </a:xfrm>
              <a:custGeom>
                <a:avLst/>
                <a:gdLst>
                  <a:gd name="T0" fmla="*/ 184 w 289"/>
                  <a:gd name="T1" fmla="*/ 325 h 325"/>
                  <a:gd name="T2" fmla="*/ 289 w 289"/>
                  <a:gd name="T3" fmla="*/ 0 h 325"/>
                  <a:gd name="T4" fmla="*/ 197 w 289"/>
                  <a:gd name="T5" fmla="*/ 0 h 325"/>
                  <a:gd name="T6" fmla="*/ 143 w 289"/>
                  <a:gd name="T7" fmla="*/ 167 h 325"/>
                  <a:gd name="T8" fmla="*/ 135 w 289"/>
                  <a:gd name="T9" fmla="*/ 191 h 325"/>
                  <a:gd name="T10" fmla="*/ 135 w 289"/>
                  <a:gd name="T11" fmla="*/ 191 h 325"/>
                  <a:gd name="T12" fmla="*/ 135 w 289"/>
                  <a:gd name="T13" fmla="*/ 191 h 325"/>
                  <a:gd name="T14" fmla="*/ 135 w 289"/>
                  <a:gd name="T15" fmla="*/ 191 h 325"/>
                  <a:gd name="T16" fmla="*/ 135 w 289"/>
                  <a:gd name="T17" fmla="*/ 191 h 325"/>
                  <a:gd name="T18" fmla="*/ 135 w 289"/>
                  <a:gd name="T19" fmla="*/ 191 h 325"/>
                  <a:gd name="T20" fmla="*/ 135 w 289"/>
                  <a:gd name="T21" fmla="*/ 191 h 325"/>
                  <a:gd name="T22" fmla="*/ 128 w 289"/>
                  <a:gd name="T23" fmla="*/ 167 h 325"/>
                  <a:gd name="T24" fmla="*/ 91 w 289"/>
                  <a:gd name="T25" fmla="*/ 60 h 325"/>
                  <a:gd name="T26" fmla="*/ 0 w 289"/>
                  <a:gd name="T27" fmla="*/ 60 h 325"/>
                  <a:gd name="T28" fmla="*/ 90 w 289"/>
                  <a:gd name="T29" fmla="*/ 325 h 325"/>
                  <a:gd name="T30" fmla="*/ 184 w 289"/>
                  <a:gd name="T31"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9" h="325">
                    <a:moveTo>
                      <a:pt x="184" y="325"/>
                    </a:moveTo>
                    <a:lnTo>
                      <a:pt x="289" y="0"/>
                    </a:lnTo>
                    <a:lnTo>
                      <a:pt x="197" y="0"/>
                    </a:lnTo>
                    <a:lnTo>
                      <a:pt x="143" y="167"/>
                    </a:lnTo>
                    <a:lnTo>
                      <a:pt x="135" y="191"/>
                    </a:lnTo>
                    <a:lnTo>
                      <a:pt x="135" y="191"/>
                    </a:lnTo>
                    <a:lnTo>
                      <a:pt x="135" y="191"/>
                    </a:lnTo>
                    <a:lnTo>
                      <a:pt x="135" y="191"/>
                    </a:lnTo>
                    <a:lnTo>
                      <a:pt x="135" y="191"/>
                    </a:lnTo>
                    <a:lnTo>
                      <a:pt x="135" y="191"/>
                    </a:lnTo>
                    <a:lnTo>
                      <a:pt x="135" y="191"/>
                    </a:lnTo>
                    <a:lnTo>
                      <a:pt x="128" y="167"/>
                    </a:lnTo>
                    <a:lnTo>
                      <a:pt x="91" y="60"/>
                    </a:lnTo>
                    <a:lnTo>
                      <a:pt x="0" y="60"/>
                    </a:lnTo>
                    <a:lnTo>
                      <a:pt x="90" y="325"/>
                    </a:lnTo>
                    <a:lnTo>
                      <a:pt x="184" y="3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nvGrpSpPr>
            <p:cNvPr id="19" name="_VTT_logo_102019_03_white_on_blue" hidden="1">
              <a:extLst>
                <a:ext uri="{FF2B5EF4-FFF2-40B4-BE49-F238E27FC236}">
                  <a16:creationId xmlns:a16="http://schemas.microsoft.com/office/drawing/2014/main" id="{7ED7D5C4-308D-47B0-9882-625ED956947C}"/>
                </a:ext>
              </a:extLst>
            </p:cNvPr>
            <p:cNvGrpSpPr/>
            <p:nvPr/>
          </p:nvGrpSpPr>
          <p:grpSpPr>
            <a:xfrm>
              <a:off x="7909204" y="1770762"/>
              <a:ext cx="971550" cy="655638"/>
              <a:chOff x="379933" y="-15999"/>
              <a:chExt cx="971550" cy="655638"/>
            </a:xfrm>
          </p:grpSpPr>
          <p:sp>
            <p:nvSpPr>
              <p:cNvPr id="50" name="Box">
                <a:extLst>
                  <a:ext uri="{FF2B5EF4-FFF2-40B4-BE49-F238E27FC236}">
                    <a16:creationId xmlns:a16="http://schemas.microsoft.com/office/drawing/2014/main" id="{7EC802DD-74D9-4A8F-83AD-C3C26448D5FA}"/>
                  </a:ext>
                </a:extLst>
              </p:cNvPr>
              <p:cNvSpPr>
                <a:spLocks noChangeArrowheads="1"/>
              </p:cNvSpPr>
              <p:nvPr/>
            </p:nvSpPr>
            <p:spPr bwMode="auto">
              <a:xfrm>
                <a:off x="379933" y="-15999"/>
                <a:ext cx="971550" cy="655638"/>
              </a:xfrm>
              <a:prstGeom prst="rect">
                <a:avLst/>
              </a:prstGeom>
              <a:solidFill>
                <a:srgbClr val="00579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1" name="T2">
                <a:extLst>
                  <a:ext uri="{FF2B5EF4-FFF2-40B4-BE49-F238E27FC236}">
                    <a16:creationId xmlns:a16="http://schemas.microsoft.com/office/drawing/2014/main" id="{564F5CAD-918A-4A7B-8E3F-507AB48F46BD}"/>
                  </a:ext>
                </a:extLst>
              </p:cNvPr>
              <p:cNvSpPr>
                <a:spLocks/>
              </p:cNvSpPr>
              <p:nvPr/>
            </p:nvSpPr>
            <p:spPr bwMode="auto">
              <a:xfrm>
                <a:off x="1011758" y="168151"/>
                <a:ext cx="176213" cy="258763"/>
              </a:xfrm>
              <a:custGeom>
                <a:avLst/>
                <a:gdLst>
                  <a:gd name="T0" fmla="*/ 157 w 222"/>
                  <a:gd name="T1" fmla="*/ 325 h 325"/>
                  <a:gd name="T2" fmla="*/ 157 w 222"/>
                  <a:gd name="T3" fmla="*/ 78 h 325"/>
                  <a:gd name="T4" fmla="*/ 222 w 222"/>
                  <a:gd name="T5" fmla="*/ 78 h 325"/>
                  <a:gd name="T6" fmla="*/ 222 w 222"/>
                  <a:gd name="T7" fmla="*/ 0 h 325"/>
                  <a:gd name="T8" fmla="*/ 0 w 222"/>
                  <a:gd name="T9" fmla="*/ 0 h 325"/>
                  <a:gd name="T10" fmla="*/ 0 w 222"/>
                  <a:gd name="T11" fmla="*/ 78 h 325"/>
                  <a:gd name="T12" fmla="*/ 66 w 222"/>
                  <a:gd name="T13" fmla="*/ 78 h 325"/>
                  <a:gd name="T14" fmla="*/ 66 w 222"/>
                  <a:gd name="T15" fmla="*/ 325 h 325"/>
                  <a:gd name="T16" fmla="*/ 66 w 222"/>
                  <a:gd name="T17" fmla="*/ 325 h 325"/>
                  <a:gd name="T18" fmla="*/ 157 w 222"/>
                  <a:gd name="T19"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2" h="325">
                    <a:moveTo>
                      <a:pt x="157" y="325"/>
                    </a:moveTo>
                    <a:lnTo>
                      <a:pt x="157" y="78"/>
                    </a:lnTo>
                    <a:lnTo>
                      <a:pt x="222" y="78"/>
                    </a:lnTo>
                    <a:lnTo>
                      <a:pt x="222" y="0"/>
                    </a:lnTo>
                    <a:lnTo>
                      <a:pt x="0" y="0"/>
                    </a:lnTo>
                    <a:lnTo>
                      <a:pt x="0" y="78"/>
                    </a:lnTo>
                    <a:lnTo>
                      <a:pt x="66" y="78"/>
                    </a:lnTo>
                    <a:lnTo>
                      <a:pt x="66" y="325"/>
                    </a:lnTo>
                    <a:lnTo>
                      <a:pt x="66" y="325"/>
                    </a:lnTo>
                    <a:lnTo>
                      <a:pt x="157" y="3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2" name="T1">
                <a:extLst>
                  <a:ext uri="{FF2B5EF4-FFF2-40B4-BE49-F238E27FC236}">
                    <a16:creationId xmlns:a16="http://schemas.microsoft.com/office/drawing/2014/main" id="{1C306E80-ED8C-4223-896B-27885E3340DF}"/>
                  </a:ext>
                </a:extLst>
              </p:cNvPr>
              <p:cNvSpPr>
                <a:spLocks/>
              </p:cNvSpPr>
              <p:nvPr/>
            </p:nvSpPr>
            <p:spPr bwMode="auto">
              <a:xfrm>
                <a:off x="799033" y="168151"/>
                <a:ext cx="193675" cy="258763"/>
              </a:xfrm>
              <a:custGeom>
                <a:avLst/>
                <a:gdLst>
                  <a:gd name="T0" fmla="*/ 88 w 244"/>
                  <a:gd name="T1" fmla="*/ 78 h 325"/>
                  <a:gd name="T2" fmla="*/ 88 w 244"/>
                  <a:gd name="T3" fmla="*/ 325 h 325"/>
                  <a:gd name="T4" fmla="*/ 179 w 244"/>
                  <a:gd name="T5" fmla="*/ 325 h 325"/>
                  <a:gd name="T6" fmla="*/ 179 w 244"/>
                  <a:gd name="T7" fmla="*/ 78 h 325"/>
                  <a:gd name="T8" fmla="*/ 244 w 244"/>
                  <a:gd name="T9" fmla="*/ 78 h 325"/>
                  <a:gd name="T10" fmla="*/ 244 w 244"/>
                  <a:gd name="T11" fmla="*/ 0 h 325"/>
                  <a:gd name="T12" fmla="*/ 25 w 244"/>
                  <a:gd name="T13" fmla="*/ 0 h 325"/>
                  <a:gd name="T14" fmla="*/ 0 w 244"/>
                  <a:gd name="T15" fmla="*/ 78 h 325"/>
                  <a:gd name="T16" fmla="*/ 88 w 244"/>
                  <a:gd name="T17" fmla="*/ 78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4" h="325">
                    <a:moveTo>
                      <a:pt x="88" y="78"/>
                    </a:moveTo>
                    <a:lnTo>
                      <a:pt x="88" y="325"/>
                    </a:lnTo>
                    <a:lnTo>
                      <a:pt x="179" y="325"/>
                    </a:lnTo>
                    <a:lnTo>
                      <a:pt x="179" y="78"/>
                    </a:lnTo>
                    <a:lnTo>
                      <a:pt x="244" y="78"/>
                    </a:lnTo>
                    <a:lnTo>
                      <a:pt x="244" y="0"/>
                    </a:lnTo>
                    <a:lnTo>
                      <a:pt x="25" y="0"/>
                    </a:lnTo>
                    <a:lnTo>
                      <a:pt x="0" y="78"/>
                    </a:lnTo>
                    <a:lnTo>
                      <a:pt x="88" y="7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3" name="V">
                <a:extLst>
                  <a:ext uri="{FF2B5EF4-FFF2-40B4-BE49-F238E27FC236}">
                    <a16:creationId xmlns:a16="http://schemas.microsoft.com/office/drawing/2014/main" id="{C57BA66C-0A7A-4704-A6D8-EEB641EEA035}"/>
                  </a:ext>
                </a:extLst>
              </p:cNvPr>
              <p:cNvSpPr>
                <a:spLocks/>
              </p:cNvSpPr>
              <p:nvPr/>
            </p:nvSpPr>
            <p:spPr bwMode="auto">
              <a:xfrm>
                <a:off x="567258" y="168151"/>
                <a:ext cx="230188" cy="258763"/>
              </a:xfrm>
              <a:custGeom>
                <a:avLst/>
                <a:gdLst>
                  <a:gd name="T0" fmla="*/ 184 w 289"/>
                  <a:gd name="T1" fmla="*/ 325 h 325"/>
                  <a:gd name="T2" fmla="*/ 289 w 289"/>
                  <a:gd name="T3" fmla="*/ 0 h 325"/>
                  <a:gd name="T4" fmla="*/ 197 w 289"/>
                  <a:gd name="T5" fmla="*/ 0 h 325"/>
                  <a:gd name="T6" fmla="*/ 143 w 289"/>
                  <a:gd name="T7" fmla="*/ 167 h 325"/>
                  <a:gd name="T8" fmla="*/ 135 w 289"/>
                  <a:gd name="T9" fmla="*/ 191 h 325"/>
                  <a:gd name="T10" fmla="*/ 135 w 289"/>
                  <a:gd name="T11" fmla="*/ 191 h 325"/>
                  <a:gd name="T12" fmla="*/ 135 w 289"/>
                  <a:gd name="T13" fmla="*/ 191 h 325"/>
                  <a:gd name="T14" fmla="*/ 135 w 289"/>
                  <a:gd name="T15" fmla="*/ 191 h 325"/>
                  <a:gd name="T16" fmla="*/ 135 w 289"/>
                  <a:gd name="T17" fmla="*/ 191 h 325"/>
                  <a:gd name="T18" fmla="*/ 135 w 289"/>
                  <a:gd name="T19" fmla="*/ 191 h 325"/>
                  <a:gd name="T20" fmla="*/ 135 w 289"/>
                  <a:gd name="T21" fmla="*/ 191 h 325"/>
                  <a:gd name="T22" fmla="*/ 128 w 289"/>
                  <a:gd name="T23" fmla="*/ 167 h 325"/>
                  <a:gd name="T24" fmla="*/ 91 w 289"/>
                  <a:gd name="T25" fmla="*/ 60 h 325"/>
                  <a:gd name="T26" fmla="*/ 0 w 289"/>
                  <a:gd name="T27" fmla="*/ 60 h 325"/>
                  <a:gd name="T28" fmla="*/ 90 w 289"/>
                  <a:gd name="T29" fmla="*/ 325 h 325"/>
                  <a:gd name="T30" fmla="*/ 184 w 289"/>
                  <a:gd name="T31"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9" h="325">
                    <a:moveTo>
                      <a:pt x="184" y="325"/>
                    </a:moveTo>
                    <a:lnTo>
                      <a:pt x="289" y="0"/>
                    </a:lnTo>
                    <a:lnTo>
                      <a:pt x="197" y="0"/>
                    </a:lnTo>
                    <a:lnTo>
                      <a:pt x="143" y="167"/>
                    </a:lnTo>
                    <a:lnTo>
                      <a:pt x="135" y="191"/>
                    </a:lnTo>
                    <a:lnTo>
                      <a:pt x="135" y="191"/>
                    </a:lnTo>
                    <a:lnTo>
                      <a:pt x="135" y="191"/>
                    </a:lnTo>
                    <a:lnTo>
                      <a:pt x="135" y="191"/>
                    </a:lnTo>
                    <a:lnTo>
                      <a:pt x="135" y="191"/>
                    </a:lnTo>
                    <a:lnTo>
                      <a:pt x="135" y="191"/>
                    </a:lnTo>
                    <a:lnTo>
                      <a:pt x="135" y="191"/>
                    </a:lnTo>
                    <a:lnTo>
                      <a:pt x="128" y="167"/>
                    </a:lnTo>
                    <a:lnTo>
                      <a:pt x="91" y="60"/>
                    </a:lnTo>
                    <a:lnTo>
                      <a:pt x="0" y="60"/>
                    </a:lnTo>
                    <a:lnTo>
                      <a:pt x="90" y="325"/>
                    </a:lnTo>
                    <a:lnTo>
                      <a:pt x="184" y="3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nvGrpSpPr>
            <p:cNvPr id="20" name="_VTT_logo_102019_04_white_on_dark_grey" hidden="1">
              <a:extLst>
                <a:ext uri="{FF2B5EF4-FFF2-40B4-BE49-F238E27FC236}">
                  <a16:creationId xmlns:a16="http://schemas.microsoft.com/office/drawing/2014/main" id="{F7710E75-D4D6-475D-A2D5-A28F599D9F81}"/>
                </a:ext>
              </a:extLst>
            </p:cNvPr>
            <p:cNvGrpSpPr/>
            <p:nvPr/>
          </p:nvGrpSpPr>
          <p:grpSpPr>
            <a:xfrm>
              <a:off x="7909204" y="1770762"/>
              <a:ext cx="971550" cy="655638"/>
              <a:chOff x="379933" y="-15999"/>
              <a:chExt cx="971550" cy="655638"/>
            </a:xfrm>
          </p:grpSpPr>
          <p:sp>
            <p:nvSpPr>
              <p:cNvPr id="46" name="Box">
                <a:extLst>
                  <a:ext uri="{FF2B5EF4-FFF2-40B4-BE49-F238E27FC236}">
                    <a16:creationId xmlns:a16="http://schemas.microsoft.com/office/drawing/2014/main" id="{E59108E7-25DD-4497-AF65-119EE49FC3A4}"/>
                  </a:ext>
                </a:extLst>
              </p:cNvPr>
              <p:cNvSpPr>
                <a:spLocks noChangeArrowheads="1"/>
              </p:cNvSpPr>
              <p:nvPr/>
            </p:nvSpPr>
            <p:spPr bwMode="auto">
              <a:xfrm>
                <a:off x="379933" y="-15999"/>
                <a:ext cx="971550" cy="655638"/>
              </a:xfrm>
              <a:prstGeom prst="rect">
                <a:avLst/>
              </a:prstGeom>
              <a:solidFill>
                <a:srgbClr val="AFAFA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7" name="T2">
                <a:extLst>
                  <a:ext uri="{FF2B5EF4-FFF2-40B4-BE49-F238E27FC236}">
                    <a16:creationId xmlns:a16="http://schemas.microsoft.com/office/drawing/2014/main" id="{CB6F4DF6-467D-40AC-BF5F-52F0EEFCDDA2}"/>
                  </a:ext>
                </a:extLst>
              </p:cNvPr>
              <p:cNvSpPr>
                <a:spLocks/>
              </p:cNvSpPr>
              <p:nvPr/>
            </p:nvSpPr>
            <p:spPr bwMode="auto">
              <a:xfrm>
                <a:off x="1011758" y="168151"/>
                <a:ext cx="176213" cy="258763"/>
              </a:xfrm>
              <a:custGeom>
                <a:avLst/>
                <a:gdLst>
                  <a:gd name="T0" fmla="*/ 157 w 222"/>
                  <a:gd name="T1" fmla="*/ 325 h 325"/>
                  <a:gd name="T2" fmla="*/ 157 w 222"/>
                  <a:gd name="T3" fmla="*/ 78 h 325"/>
                  <a:gd name="T4" fmla="*/ 222 w 222"/>
                  <a:gd name="T5" fmla="*/ 78 h 325"/>
                  <a:gd name="T6" fmla="*/ 222 w 222"/>
                  <a:gd name="T7" fmla="*/ 0 h 325"/>
                  <a:gd name="T8" fmla="*/ 0 w 222"/>
                  <a:gd name="T9" fmla="*/ 0 h 325"/>
                  <a:gd name="T10" fmla="*/ 0 w 222"/>
                  <a:gd name="T11" fmla="*/ 78 h 325"/>
                  <a:gd name="T12" fmla="*/ 66 w 222"/>
                  <a:gd name="T13" fmla="*/ 78 h 325"/>
                  <a:gd name="T14" fmla="*/ 66 w 222"/>
                  <a:gd name="T15" fmla="*/ 325 h 325"/>
                  <a:gd name="T16" fmla="*/ 66 w 222"/>
                  <a:gd name="T17" fmla="*/ 325 h 325"/>
                  <a:gd name="T18" fmla="*/ 157 w 222"/>
                  <a:gd name="T19"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2" h="325">
                    <a:moveTo>
                      <a:pt x="157" y="325"/>
                    </a:moveTo>
                    <a:lnTo>
                      <a:pt x="157" y="78"/>
                    </a:lnTo>
                    <a:lnTo>
                      <a:pt x="222" y="78"/>
                    </a:lnTo>
                    <a:lnTo>
                      <a:pt x="222" y="0"/>
                    </a:lnTo>
                    <a:lnTo>
                      <a:pt x="0" y="0"/>
                    </a:lnTo>
                    <a:lnTo>
                      <a:pt x="0" y="78"/>
                    </a:lnTo>
                    <a:lnTo>
                      <a:pt x="66" y="78"/>
                    </a:lnTo>
                    <a:lnTo>
                      <a:pt x="66" y="325"/>
                    </a:lnTo>
                    <a:lnTo>
                      <a:pt x="66" y="325"/>
                    </a:lnTo>
                    <a:lnTo>
                      <a:pt x="157" y="3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8" name="T1">
                <a:extLst>
                  <a:ext uri="{FF2B5EF4-FFF2-40B4-BE49-F238E27FC236}">
                    <a16:creationId xmlns:a16="http://schemas.microsoft.com/office/drawing/2014/main" id="{29A96A04-8FF4-4F93-AFB8-D11FDAE0F08C}"/>
                  </a:ext>
                </a:extLst>
              </p:cNvPr>
              <p:cNvSpPr>
                <a:spLocks/>
              </p:cNvSpPr>
              <p:nvPr/>
            </p:nvSpPr>
            <p:spPr bwMode="auto">
              <a:xfrm>
                <a:off x="799033" y="168151"/>
                <a:ext cx="193675" cy="258763"/>
              </a:xfrm>
              <a:custGeom>
                <a:avLst/>
                <a:gdLst>
                  <a:gd name="T0" fmla="*/ 88 w 244"/>
                  <a:gd name="T1" fmla="*/ 78 h 325"/>
                  <a:gd name="T2" fmla="*/ 88 w 244"/>
                  <a:gd name="T3" fmla="*/ 325 h 325"/>
                  <a:gd name="T4" fmla="*/ 179 w 244"/>
                  <a:gd name="T5" fmla="*/ 325 h 325"/>
                  <a:gd name="T6" fmla="*/ 179 w 244"/>
                  <a:gd name="T7" fmla="*/ 78 h 325"/>
                  <a:gd name="T8" fmla="*/ 244 w 244"/>
                  <a:gd name="T9" fmla="*/ 78 h 325"/>
                  <a:gd name="T10" fmla="*/ 244 w 244"/>
                  <a:gd name="T11" fmla="*/ 0 h 325"/>
                  <a:gd name="T12" fmla="*/ 25 w 244"/>
                  <a:gd name="T13" fmla="*/ 0 h 325"/>
                  <a:gd name="T14" fmla="*/ 0 w 244"/>
                  <a:gd name="T15" fmla="*/ 78 h 325"/>
                  <a:gd name="T16" fmla="*/ 88 w 244"/>
                  <a:gd name="T17" fmla="*/ 78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4" h="325">
                    <a:moveTo>
                      <a:pt x="88" y="78"/>
                    </a:moveTo>
                    <a:lnTo>
                      <a:pt x="88" y="325"/>
                    </a:lnTo>
                    <a:lnTo>
                      <a:pt x="179" y="325"/>
                    </a:lnTo>
                    <a:lnTo>
                      <a:pt x="179" y="78"/>
                    </a:lnTo>
                    <a:lnTo>
                      <a:pt x="244" y="78"/>
                    </a:lnTo>
                    <a:lnTo>
                      <a:pt x="244" y="0"/>
                    </a:lnTo>
                    <a:lnTo>
                      <a:pt x="25" y="0"/>
                    </a:lnTo>
                    <a:lnTo>
                      <a:pt x="0" y="78"/>
                    </a:lnTo>
                    <a:lnTo>
                      <a:pt x="88" y="7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9" name="V">
                <a:extLst>
                  <a:ext uri="{FF2B5EF4-FFF2-40B4-BE49-F238E27FC236}">
                    <a16:creationId xmlns:a16="http://schemas.microsoft.com/office/drawing/2014/main" id="{4350BD7A-F1FB-472A-BFC7-7D45299A543F}"/>
                  </a:ext>
                </a:extLst>
              </p:cNvPr>
              <p:cNvSpPr>
                <a:spLocks/>
              </p:cNvSpPr>
              <p:nvPr/>
            </p:nvSpPr>
            <p:spPr bwMode="auto">
              <a:xfrm>
                <a:off x="567258" y="168151"/>
                <a:ext cx="230188" cy="258763"/>
              </a:xfrm>
              <a:custGeom>
                <a:avLst/>
                <a:gdLst>
                  <a:gd name="T0" fmla="*/ 184 w 289"/>
                  <a:gd name="T1" fmla="*/ 325 h 325"/>
                  <a:gd name="T2" fmla="*/ 289 w 289"/>
                  <a:gd name="T3" fmla="*/ 0 h 325"/>
                  <a:gd name="T4" fmla="*/ 197 w 289"/>
                  <a:gd name="T5" fmla="*/ 0 h 325"/>
                  <a:gd name="T6" fmla="*/ 143 w 289"/>
                  <a:gd name="T7" fmla="*/ 167 h 325"/>
                  <a:gd name="T8" fmla="*/ 135 w 289"/>
                  <a:gd name="T9" fmla="*/ 191 h 325"/>
                  <a:gd name="T10" fmla="*/ 135 w 289"/>
                  <a:gd name="T11" fmla="*/ 191 h 325"/>
                  <a:gd name="T12" fmla="*/ 135 w 289"/>
                  <a:gd name="T13" fmla="*/ 191 h 325"/>
                  <a:gd name="T14" fmla="*/ 135 w 289"/>
                  <a:gd name="T15" fmla="*/ 191 h 325"/>
                  <a:gd name="T16" fmla="*/ 135 w 289"/>
                  <a:gd name="T17" fmla="*/ 191 h 325"/>
                  <a:gd name="T18" fmla="*/ 135 w 289"/>
                  <a:gd name="T19" fmla="*/ 191 h 325"/>
                  <a:gd name="T20" fmla="*/ 135 w 289"/>
                  <a:gd name="T21" fmla="*/ 191 h 325"/>
                  <a:gd name="T22" fmla="*/ 128 w 289"/>
                  <a:gd name="T23" fmla="*/ 167 h 325"/>
                  <a:gd name="T24" fmla="*/ 91 w 289"/>
                  <a:gd name="T25" fmla="*/ 60 h 325"/>
                  <a:gd name="T26" fmla="*/ 0 w 289"/>
                  <a:gd name="T27" fmla="*/ 60 h 325"/>
                  <a:gd name="T28" fmla="*/ 90 w 289"/>
                  <a:gd name="T29" fmla="*/ 325 h 325"/>
                  <a:gd name="T30" fmla="*/ 184 w 289"/>
                  <a:gd name="T31"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9" h="325">
                    <a:moveTo>
                      <a:pt x="184" y="325"/>
                    </a:moveTo>
                    <a:lnTo>
                      <a:pt x="289" y="0"/>
                    </a:lnTo>
                    <a:lnTo>
                      <a:pt x="197" y="0"/>
                    </a:lnTo>
                    <a:lnTo>
                      <a:pt x="143" y="167"/>
                    </a:lnTo>
                    <a:lnTo>
                      <a:pt x="135" y="191"/>
                    </a:lnTo>
                    <a:lnTo>
                      <a:pt x="135" y="191"/>
                    </a:lnTo>
                    <a:lnTo>
                      <a:pt x="135" y="191"/>
                    </a:lnTo>
                    <a:lnTo>
                      <a:pt x="135" y="191"/>
                    </a:lnTo>
                    <a:lnTo>
                      <a:pt x="135" y="191"/>
                    </a:lnTo>
                    <a:lnTo>
                      <a:pt x="135" y="191"/>
                    </a:lnTo>
                    <a:lnTo>
                      <a:pt x="135" y="191"/>
                    </a:lnTo>
                    <a:lnTo>
                      <a:pt x="128" y="167"/>
                    </a:lnTo>
                    <a:lnTo>
                      <a:pt x="91" y="60"/>
                    </a:lnTo>
                    <a:lnTo>
                      <a:pt x="0" y="60"/>
                    </a:lnTo>
                    <a:lnTo>
                      <a:pt x="90" y="325"/>
                    </a:lnTo>
                    <a:lnTo>
                      <a:pt x="184" y="3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nvGrpSpPr>
            <p:cNvPr id="21" name="_VTT_logo_102019_05_dark_grey_on_white" hidden="1">
              <a:extLst>
                <a:ext uri="{FF2B5EF4-FFF2-40B4-BE49-F238E27FC236}">
                  <a16:creationId xmlns:a16="http://schemas.microsoft.com/office/drawing/2014/main" id="{FB9E0173-3D89-4098-9ABF-C9FCED41D37E}"/>
                </a:ext>
              </a:extLst>
            </p:cNvPr>
            <p:cNvGrpSpPr/>
            <p:nvPr/>
          </p:nvGrpSpPr>
          <p:grpSpPr>
            <a:xfrm>
              <a:off x="7909204" y="1770762"/>
              <a:ext cx="971550" cy="655638"/>
              <a:chOff x="379933" y="-15999"/>
              <a:chExt cx="971550" cy="655638"/>
            </a:xfrm>
          </p:grpSpPr>
          <p:sp>
            <p:nvSpPr>
              <p:cNvPr id="42" name="Box">
                <a:extLst>
                  <a:ext uri="{FF2B5EF4-FFF2-40B4-BE49-F238E27FC236}">
                    <a16:creationId xmlns:a16="http://schemas.microsoft.com/office/drawing/2014/main" id="{AF90CAEA-D913-49BD-ABB2-31ADA18804A3}"/>
                  </a:ext>
                </a:extLst>
              </p:cNvPr>
              <p:cNvSpPr>
                <a:spLocks noChangeArrowheads="1"/>
              </p:cNvSpPr>
              <p:nvPr/>
            </p:nvSpPr>
            <p:spPr bwMode="auto">
              <a:xfrm>
                <a:off x="379933" y="-15999"/>
                <a:ext cx="971550" cy="6556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3" name="T2">
                <a:extLst>
                  <a:ext uri="{FF2B5EF4-FFF2-40B4-BE49-F238E27FC236}">
                    <a16:creationId xmlns:a16="http://schemas.microsoft.com/office/drawing/2014/main" id="{211D16C8-DBC7-4587-B127-87242FF68DE2}"/>
                  </a:ext>
                </a:extLst>
              </p:cNvPr>
              <p:cNvSpPr>
                <a:spLocks/>
              </p:cNvSpPr>
              <p:nvPr/>
            </p:nvSpPr>
            <p:spPr bwMode="auto">
              <a:xfrm>
                <a:off x="1011758" y="168151"/>
                <a:ext cx="176213" cy="258763"/>
              </a:xfrm>
              <a:custGeom>
                <a:avLst/>
                <a:gdLst>
                  <a:gd name="T0" fmla="*/ 157 w 222"/>
                  <a:gd name="T1" fmla="*/ 325 h 325"/>
                  <a:gd name="T2" fmla="*/ 157 w 222"/>
                  <a:gd name="T3" fmla="*/ 78 h 325"/>
                  <a:gd name="T4" fmla="*/ 222 w 222"/>
                  <a:gd name="T5" fmla="*/ 78 h 325"/>
                  <a:gd name="T6" fmla="*/ 222 w 222"/>
                  <a:gd name="T7" fmla="*/ 0 h 325"/>
                  <a:gd name="T8" fmla="*/ 0 w 222"/>
                  <a:gd name="T9" fmla="*/ 0 h 325"/>
                  <a:gd name="T10" fmla="*/ 0 w 222"/>
                  <a:gd name="T11" fmla="*/ 78 h 325"/>
                  <a:gd name="T12" fmla="*/ 66 w 222"/>
                  <a:gd name="T13" fmla="*/ 78 h 325"/>
                  <a:gd name="T14" fmla="*/ 66 w 222"/>
                  <a:gd name="T15" fmla="*/ 325 h 325"/>
                  <a:gd name="T16" fmla="*/ 66 w 222"/>
                  <a:gd name="T17" fmla="*/ 325 h 325"/>
                  <a:gd name="T18" fmla="*/ 157 w 222"/>
                  <a:gd name="T19"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2" h="325">
                    <a:moveTo>
                      <a:pt x="157" y="325"/>
                    </a:moveTo>
                    <a:lnTo>
                      <a:pt x="157" y="78"/>
                    </a:lnTo>
                    <a:lnTo>
                      <a:pt x="222" y="78"/>
                    </a:lnTo>
                    <a:lnTo>
                      <a:pt x="222" y="0"/>
                    </a:lnTo>
                    <a:lnTo>
                      <a:pt x="0" y="0"/>
                    </a:lnTo>
                    <a:lnTo>
                      <a:pt x="0" y="78"/>
                    </a:lnTo>
                    <a:lnTo>
                      <a:pt x="66" y="78"/>
                    </a:lnTo>
                    <a:lnTo>
                      <a:pt x="66" y="325"/>
                    </a:lnTo>
                    <a:lnTo>
                      <a:pt x="66" y="325"/>
                    </a:lnTo>
                    <a:lnTo>
                      <a:pt x="157" y="325"/>
                    </a:lnTo>
                    <a:close/>
                  </a:path>
                </a:pathLst>
              </a:custGeom>
              <a:solidFill>
                <a:srgbClr val="AFAFA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4" name="T1">
                <a:extLst>
                  <a:ext uri="{FF2B5EF4-FFF2-40B4-BE49-F238E27FC236}">
                    <a16:creationId xmlns:a16="http://schemas.microsoft.com/office/drawing/2014/main" id="{9F4BD180-A0C2-4BAD-85BC-FB5E0DBE5F04}"/>
                  </a:ext>
                </a:extLst>
              </p:cNvPr>
              <p:cNvSpPr>
                <a:spLocks/>
              </p:cNvSpPr>
              <p:nvPr/>
            </p:nvSpPr>
            <p:spPr bwMode="auto">
              <a:xfrm>
                <a:off x="799033" y="168151"/>
                <a:ext cx="193675" cy="258763"/>
              </a:xfrm>
              <a:custGeom>
                <a:avLst/>
                <a:gdLst>
                  <a:gd name="T0" fmla="*/ 88 w 244"/>
                  <a:gd name="T1" fmla="*/ 78 h 325"/>
                  <a:gd name="T2" fmla="*/ 88 w 244"/>
                  <a:gd name="T3" fmla="*/ 325 h 325"/>
                  <a:gd name="T4" fmla="*/ 179 w 244"/>
                  <a:gd name="T5" fmla="*/ 325 h 325"/>
                  <a:gd name="T6" fmla="*/ 179 w 244"/>
                  <a:gd name="T7" fmla="*/ 78 h 325"/>
                  <a:gd name="T8" fmla="*/ 244 w 244"/>
                  <a:gd name="T9" fmla="*/ 78 h 325"/>
                  <a:gd name="T10" fmla="*/ 244 w 244"/>
                  <a:gd name="T11" fmla="*/ 0 h 325"/>
                  <a:gd name="T12" fmla="*/ 25 w 244"/>
                  <a:gd name="T13" fmla="*/ 0 h 325"/>
                  <a:gd name="T14" fmla="*/ 0 w 244"/>
                  <a:gd name="T15" fmla="*/ 78 h 325"/>
                  <a:gd name="T16" fmla="*/ 88 w 244"/>
                  <a:gd name="T17" fmla="*/ 78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4" h="325">
                    <a:moveTo>
                      <a:pt x="88" y="78"/>
                    </a:moveTo>
                    <a:lnTo>
                      <a:pt x="88" y="325"/>
                    </a:lnTo>
                    <a:lnTo>
                      <a:pt x="179" y="325"/>
                    </a:lnTo>
                    <a:lnTo>
                      <a:pt x="179" y="78"/>
                    </a:lnTo>
                    <a:lnTo>
                      <a:pt x="244" y="78"/>
                    </a:lnTo>
                    <a:lnTo>
                      <a:pt x="244" y="0"/>
                    </a:lnTo>
                    <a:lnTo>
                      <a:pt x="25" y="0"/>
                    </a:lnTo>
                    <a:lnTo>
                      <a:pt x="0" y="78"/>
                    </a:lnTo>
                    <a:lnTo>
                      <a:pt x="88" y="78"/>
                    </a:lnTo>
                    <a:close/>
                  </a:path>
                </a:pathLst>
              </a:custGeom>
              <a:solidFill>
                <a:srgbClr val="AFAFA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5" name="V">
                <a:extLst>
                  <a:ext uri="{FF2B5EF4-FFF2-40B4-BE49-F238E27FC236}">
                    <a16:creationId xmlns:a16="http://schemas.microsoft.com/office/drawing/2014/main" id="{6DFB1E4C-BDFA-4D6F-A82C-3A8114B4188C}"/>
                  </a:ext>
                </a:extLst>
              </p:cNvPr>
              <p:cNvSpPr>
                <a:spLocks/>
              </p:cNvSpPr>
              <p:nvPr/>
            </p:nvSpPr>
            <p:spPr bwMode="auto">
              <a:xfrm>
                <a:off x="567258" y="168151"/>
                <a:ext cx="230188" cy="258763"/>
              </a:xfrm>
              <a:custGeom>
                <a:avLst/>
                <a:gdLst>
                  <a:gd name="T0" fmla="*/ 184 w 289"/>
                  <a:gd name="T1" fmla="*/ 325 h 325"/>
                  <a:gd name="T2" fmla="*/ 289 w 289"/>
                  <a:gd name="T3" fmla="*/ 0 h 325"/>
                  <a:gd name="T4" fmla="*/ 197 w 289"/>
                  <a:gd name="T5" fmla="*/ 0 h 325"/>
                  <a:gd name="T6" fmla="*/ 143 w 289"/>
                  <a:gd name="T7" fmla="*/ 167 h 325"/>
                  <a:gd name="T8" fmla="*/ 135 w 289"/>
                  <a:gd name="T9" fmla="*/ 191 h 325"/>
                  <a:gd name="T10" fmla="*/ 135 w 289"/>
                  <a:gd name="T11" fmla="*/ 191 h 325"/>
                  <a:gd name="T12" fmla="*/ 135 w 289"/>
                  <a:gd name="T13" fmla="*/ 191 h 325"/>
                  <a:gd name="T14" fmla="*/ 135 w 289"/>
                  <a:gd name="T15" fmla="*/ 191 h 325"/>
                  <a:gd name="T16" fmla="*/ 135 w 289"/>
                  <a:gd name="T17" fmla="*/ 191 h 325"/>
                  <a:gd name="T18" fmla="*/ 135 w 289"/>
                  <a:gd name="T19" fmla="*/ 191 h 325"/>
                  <a:gd name="T20" fmla="*/ 135 w 289"/>
                  <a:gd name="T21" fmla="*/ 191 h 325"/>
                  <a:gd name="T22" fmla="*/ 128 w 289"/>
                  <a:gd name="T23" fmla="*/ 167 h 325"/>
                  <a:gd name="T24" fmla="*/ 91 w 289"/>
                  <a:gd name="T25" fmla="*/ 60 h 325"/>
                  <a:gd name="T26" fmla="*/ 0 w 289"/>
                  <a:gd name="T27" fmla="*/ 60 h 325"/>
                  <a:gd name="T28" fmla="*/ 90 w 289"/>
                  <a:gd name="T29" fmla="*/ 325 h 325"/>
                  <a:gd name="T30" fmla="*/ 184 w 289"/>
                  <a:gd name="T31"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9" h="325">
                    <a:moveTo>
                      <a:pt x="184" y="325"/>
                    </a:moveTo>
                    <a:lnTo>
                      <a:pt x="289" y="0"/>
                    </a:lnTo>
                    <a:lnTo>
                      <a:pt x="197" y="0"/>
                    </a:lnTo>
                    <a:lnTo>
                      <a:pt x="143" y="167"/>
                    </a:lnTo>
                    <a:lnTo>
                      <a:pt x="135" y="191"/>
                    </a:lnTo>
                    <a:lnTo>
                      <a:pt x="135" y="191"/>
                    </a:lnTo>
                    <a:lnTo>
                      <a:pt x="135" y="191"/>
                    </a:lnTo>
                    <a:lnTo>
                      <a:pt x="135" y="191"/>
                    </a:lnTo>
                    <a:lnTo>
                      <a:pt x="135" y="191"/>
                    </a:lnTo>
                    <a:lnTo>
                      <a:pt x="135" y="191"/>
                    </a:lnTo>
                    <a:lnTo>
                      <a:pt x="135" y="191"/>
                    </a:lnTo>
                    <a:lnTo>
                      <a:pt x="128" y="167"/>
                    </a:lnTo>
                    <a:lnTo>
                      <a:pt x="91" y="60"/>
                    </a:lnTo>
                    <a:lnTo>
                      <a:pt x="0" y="60"/>
                    </a:lnTo>
                    <a:lnTo>
                      <a:pt x="90" y="325"/>
                    </a:lnTo>
                    <a:lnTo>
                      <a:pt x="184" y="325"/>
                    </a:lnTo>
                    <a:close/>
                  </a:path>
                </a:pathLst>
              </a:custGeom>
              <a:solidFill>
                <a:srgbClr val="AFAFA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nvGrpSpPr>
            <p:cNvPr id="22" name="_VTT_logo_102019_06_orange_blue_on_white" hidden="1">
              <a:extLst>
                <a:ext uri="{FF2B5EF4-FFF2-40B4-BE49-F238E27FC236}">
                  <a16:creationId xmlns:a16="http://schemas.microsoft.com/office/drawing/2014/main" id="{F13867EC-97E1-45BC-AC0E-0CE1FFA626DD}"/>
                </a:ext>
              </a:extLst>
            </p:cNvPr>
            <p:cNvGrpSpPr/>
            <p:nvPr/>
          </p:nvGrpSpPr>
          <p:grpSpPr>
            <a:xfrm>
              <a:off x="7909204" y="1770762"/>
              <a:ext cx="971550" cy="655638"/>
              <a:chOff x="379933" y="-15999"/>
              <a:chExt cx="971550" cy="655638"/>
            </a:xfrm>
          </p:grpSpPr>
          <p:sp>
            <p:nvSpPr>
              <p:cNvPr id="38" name="Box">
                <a:extLst>
                  <a:ext uri="{FF2B5EF4-FFF2-40B4-BE49-F238E27FC236}">
                    <a16:creationId xmlns:a16="http://schemas.microsoft.com/office/drawing/2014/main" id="{AE65884B-135A-4D9F-99B6-93E93BC56E36}"/>
                  </a:ext>
                </a:extLst>
              </p:cNvPr>
              <p:cNvSpPr>
                <a:spLocks noChangeArrowheads="1"/>
              </p:cNvSpPr>
              <p:nvPr/>
            </p:nvSpPr>
            <p:spPr bwMode="auto">
              <a:xfrm>
                <a:off x="379933" y="-15999"/>
                <a:ext cx="971550" cy="6556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9" name="T2">
                <a:extLst>
                  <a:ext uri="{FF2B5EF4-FFF2-40B4-BE49-F238E27FC236}">
                    <a16:creationId xmlns:a16="http://schemas.microsoft.com/office/drawing/2014/main" id="{52F816C4-3EF6-45EA-BD81-AE7BCC99338E}"/>
                  </a:ext>
                </a:extLst>
              </p:cNvPr>
              <p:cNvSpPr>
                <a:spLocks/>
              </p:cNvSpPr>
              <p:nvPr/>
            </p:nvSpPr>
            <p:spPr bwMode="auto">
              <a:xfrm>
                <a:off x="1011758" y="168151"/>
                <a:ext cx="176213" cy="258763"/>
              </a:xfrm>
              <a:custGeom>
                <a:avLst/>
                <a:gdLst>
                  <a:gd name="T0" fmla="*/ 157 w 222"/>
                  <a:gd name="T1" fmla="*/ 325 h 325"/>
                  <a:gd name="T2" fmla="*/ 157 w 222"/>
                  <a:gd name="T3" fmla="*/ 78 h 325"/>
                  <a:gd name="T4" fmla="*/ 222 w 222"/>
                  <a:gd name="T5" fmla="*/ 78 h 325"/>
                  <a:gd name="T6" fmla="*/ 222 w 222"/>
                  <a:gd name="T7" fmla="*/ 0 h 325"/>
                  <a:gd name="T8" fmla="*/ 0 w 222"/>
                  <a:gd name="T9" fmla="*/ 0 h 325"/>
                  <a:gd name="T10" fmla="*/ 0 w 222"/>
                  <a:gd name="T11" fmla="*/ 78 h 325"/>
                  <a:gd name="T12" fmla="*/ 66 w 222"/>
                  <a:gd name="T13" fmla="*/ 78 h 325"/>
                  <a:gd name="T14" fmla="*/ 66 w 222"/>
                  <a:gd name="T15" fmla="*/ 325 h 325"/>
                  <a:gd name="T16" fmla="*/ 66 w 222"/>
                  <a:gd name="T17" fmla="*/ 325 h 325"/>
                  <a:gd name="T18" fmla="*/ 157 w 222"/>
                  <a:gd name="T19"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2" h="325">
                    <a:moveTo>
                      <a:pt x="157" y="325"/>
                    </a:moveTo>
                    <a:lnTo>
                      <a:pt x="157" y="78"/>
                    </a:lnTo>
                    <a:lnTo>
                      <a:pt x="222" y="78"/>
                    </a:lnTo>
                    <a:lnTo>
                      <a:pt x="222" y="0"/>
                    </a:lnTo>
                    <a:lnTo>
                      <a:pt x="0" y="0"/>
                    </a:lnTo>
                    <a:lnTo>
                      <a:pt x="0" y="78"/>
                    </a:lnTo>
                    <a:lnTo>
                      <a:pt x="66" y="78"/>
                    </a:lnTo>
                    <a:lnTo>
                      <a:pt x="66" y="325"/>
                    </a:lnTo>
                    <a:lnTo>
                      <a:pt x="66" y="325"/>
                    </a:lnTo>
                    <a:lnTo>
                      <a:pt x="157" y="325"/>
                    </a:lnTo>
                    <a:close/>
                  </a:path>
                </a:pathLst>
              </a:custGeom>
              <a:solidFill>
                <a:srgbClr val="0057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0" name="T1">
                <a:extLst>
                  <a:ext uri="{FF2B5EF4-FFF2-40B4-BE49-F238E27FC236}">
                    <a16:creationId xmlns:a16="http://schemas.microsoft.com/office/drawing/2014/main" id="{E9832162-BAFA-4D45-BC83-046AED735FE0}"/>
                  </a:ext>
                </a:extLst>
              </p:cNvPr>
              <p:cNvSpPr>
                <a:spLocks/>
              </p:cNvSpPr>
              <p:nvPr/>
            </p:nvSpPr>
            <p:spPr bwMode="auto">
              <a:xfrm>
                <a:off x="799033" y="168151"/>
                <a:ext cx="193675" cy="258763"/>
              </a:xfrm>
              <a:custGeom>
                <a:avLst/>
                <a:gdLst>
                  <a:gd name="T0" fmla="*/ 88 w 244"/>
                  <a:gd name="T1" fmla="*/ 78 h 325"/>
                  <a:gd name="T2" fmla="*/ 88 w 244"/>
                  <a:gd name="T3" fmla="*/ 325 h 325"/>
                  <a:gd name="T4" fmla="*/ 179 w 244"/>
                  <a:gd name="T5" fmla="*/ 325 h 325"/>
                  <a:gd name="T6" fmla="*/ 179 w 244"/>
                  <a:gd name="T7" fmla="*/ 78 h 325"/>
                  <a:gd name="T8" fmla="*/ 244 w 244"/>
                  <a:gd name="T9" fmla="*/ 78 h 325"/>
                  <a:gd name="T10" fmla="*/ 244 w 244"/>
                  <a:gd name="T11" fmla="*/ 0 h 325"/>
                  <a:gd name="T12" fmla="*/ 25 w 244"/>
                  <a:gd name="T13" fmla="*/ 0 h 325"/>
                  <a:gd name="T14" fmla="*/ 0 w 244"/>
                  <a:gd name="T15" fmla="*/ 78 h 325"/>
                  <a:gd name="T16" fmla="*/ 88 w 244"/>
                  <a:gd name="T17" fmla="*/ 78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4" h="325">
                    <a:moveTo>
                      <a:pt x="88" y="78"/>
                    </a:moveTo>
                    <a:lnTo>
                      <a:pt x="88" y="325"/>
                    </a:lnTo>
                    <a:lnTo>
                      <a:pt x="179" y="325"/>
                    </a:lnTo>
                    <a:lnTo>
                      <a:pt x="179" y="78"/>
                    </a:lnTo>
                    <a:lnTo>
                      <a:pt x="244" y="78"/>
                    </a:lnTo>
                    <a:lnTo>
                      <a:pt x="244" y="0"/>
                    </a:lnTo>
                    <a:lnTo>
                      <a:pt x="25" y="0"/>
                    </a:lnTo>
                    <a:lnTo>
                      <a:pt x="0" y="78"/>
                    </a:lnTo>
                    <a:lnTo>
                      <a:pt x="88" y="78"/>
                    </a:lnTo>
                    <a:close/>
                  </a:path>
                </a:pathLst>
              </a:custGeom>
              <a:solidFill>
                <a:srgbClr val="0057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1" name="V">
                <a:extLst>
                  <a:ext uri="{FF2B5EF4-FFF2-40B4-BE49-F238E27FC236}">
                    <a16:creationId xmlns:a16="http://schemas.microsoft.com/office/drawing/2014/main" id="{7C9CE488-2603-41F7-B8E4-40E3DAE30D87}"/>
                  </a:ext>
                </a:extLst>
              </p:cNvPr>
              <p:cNvSpPr>
                <a:spLocks/>
              </p:cNvSpPr>
              <p:nvPr/>
            </p:nvSpPr>
            <p:spPr bwMode="auto">
              <a:xfrm>
                <a:off x="567258" y="168151"/>
                <a:ext cx="230188" cy="258763"/>
              </a:xfrm>
              <a:custGeom>
                <a:avLst/>
                <a:gdLst>
                  <a:gd name="T0" fmla="*/ 184 w 289"/>
                  <a:gd name="T1" fmla="*/ 325 h 325"/>
                  <a:gd name="T2" fmla="*/ 289 w 289"/>
                  <a:gd name="T3" fmla="*/ 0 h 325"/>
                  <a:gd name="T4" fmla="*/ 197 w 289"/>
                  <a:gd name="T5" fmla="*/ 0 h 325"/>
                  <a:gd name="T6" fmla="*/ 143 w 289"/>
                  <a:gd name="T7" fmla="*/ 167 h 325"/>
                  <a:gd name="T8" fmla="*/ 135 w 289"/>
                  <a:gd name="T9" fmla="*/ 191 h 325"/>
                  <a:gd name="T10" fmla="*/ 135 w 289"/>
                  <a:gd name="T11" fmla="*/ 191 h 325"/>
                  <a:gd name="T12" fmla="*/ 135 w 289"/>
                  <a:gd name="T13" fmla="*/ 191 h 325"/>
                  <a:gd name="T14" fmla="*/ 135 w 289"/>
                  <a:gd name="T15" fmla="*/ 191 h 325"/>
                  <a:gd name="T16" fmla="*/ 135 w 289"/>
                  <a:gd name="T17" fmla="*/ 191 h 325"/>
                  <a:gd name="T18" fmla="*/ 135 w 289"/>
                  <a:gd name="T19" fmla="*/ 191 h 325"/>
                  <a:gd name="T20" fmla="*/ 135 w 289"/>
                  <a:gd name="T21" fmla="*/ 191 h 325"/>
                  <a:gd name="T22" fmla="*/ 128 w 289"/>
                  <a:gd name="T23" fmla="*/ 167 h 325"/>
                  <a:gd name="T24" fmla="*/ 91 w 289"/>
                  <a:gd name="T25" fmla="*/ 60 h 325"/>
                  <a:gd name="T26" fmla="*/ 0 w 289"/>
                  <a:gd name="T27" fmla="*/ 60 h 325"/>
                  <a:gd name="T28" fmla="*/ 90 w 289"/>
                  <a:gd name="T29" fmla="*/ 325 h 325"/>
                  <a:gd name="T30" fmla="*/ 184 w 289"/>
                  <a:gd name="T31"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9" h="325">
                    <a:moveTo>
                      <a:pt x="184" y="325"/>
                    </a:moveTo>
                    <a:lnTo>
                      <a:pt x="289" y="0"/>
                    </a:lnTo>
                    <a:lnTo>
                      <a:pt x="197" y="0"/>
                    </a:lnTo>
                    <a:lnTo>
                      <a:pt x="143" y="167"/>
                    </a:lnTo>
                    <a:lnTo>
                      <a:pt x="135" y="191"/>
                    </a:lnTo>
                    <a:lnTo>
                      <a:pt x="135" y="191"/>
                    </a:lnTo>
                    <a:lnTo>
                      <a:pt x="135" y="191"/>
                    </a:lnTo>
                    <a:lnTo>
                      <a:pt x="135" y="191"/>
                    </a:lnTo>
                    <a:lnTo>
                      <a:pt x="135" y="191"/>
                    </a:lnTo>
                    <a:lnTo>
                      <a:pt x="135" y="191"/>
                    </a:lnTo>
                    <a:lnTo>
                      <a:pt x="135" y="191"/>
                    </a:lnTo>
                    <a:lnTo>
                      <a:pt x="128" y="167"/>
                    </a:lnTo>
                    <a:lnTo>
                      <a:pt x="91" y="60"/>
                    </a:lnTo>
                    <a:lnTo>
                      <a:pt x="0" y="60"/>
                    </a:lnTo>
                    <a:lnTo>
                      <a:pt x="90" y="325"/>
                    </a:lnTo>
                    <a:lnTo>
                      <a:pt x="184" y="325"/>
                    </a:lnTo>
                    <a:close/>
                  </a:path>
                </a:pathLst>
              </a:custGeom>
              <a:solidFill>
                <a:srgbClr val="F06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nvGrpSpPr>
            <p:cNvPr id="23" name="_VTT_logo_102019_07_blue_on_white" hidden="1">
              <a:extLst>
                <a:ext uri="{FF2B5EF4-FFF2-40B4-BE49-F238E27FC236}">
                  <a16:creationId xmlns:a16="http://schemas.microsoft.com/office/drawing/2014/main" id="{61D2E007-3ECF-44DD-974E-FA20895A2B30}"/>
                </a:ext>
              </a:extLst>
            </p:cNvPr>
            <p:cNvGrpSpPr/>
            <p:nvPr/>
          </p:nvGrpSpPr>
          <p:grpSpPr>
            <a:xfrm>
              <a:off x="7909204" y="1770762"/>
              <a:ext cx="971550" cy="655638"/>
              <a:chOff x="379933" y="-15999"/>
              <a:chExt cx="971550" cy="655638"/>
            </a:xfrm>
          </p:grpSpPr>
          <p:sp>
            <p:nvSpPr>
              <p:cNvPr id="34" name="Box">
                <a:extLst>
                  <a:ext uri="{FF2B5EF4-FFF2-40B4-BE49-F238E27FC236}">
                    <a16:creationId xmlns:a16="http://schemas.microsoft.com/office/drawing/2014/main" id="{636E86CD-F33F-4D87-9777-7422E14FC40A}"/>
                  </a:ext>
                </a:extLst>
              </p:cNvPr>
              <p:cNvSpPr>
                <a:spLocks noChangeArrowheads="1"/>
              </p:cNvSpPr>
              <p:nvPr/>
            </p:nvSpPr>
            <p:spPr bwMode="auto">
              <a:xfrm>
                <a:off x="379933" y="-15999"/>
                <a:ext cx="971550" cy="6556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5" name="T2">
                <a:extLst>
                  <a:ext uri="{FF2B5EF4-FFF2-40B4-BE49-F238E27FC236}">
                    <a16:creationId xmlns:a16="http://schemas.microsoft.com/office/drawing/2014/main" id="{A18EBE30-9BE8-4279-B65D-FC41D3122D84}"/>
                  </a:ext>
                </a:extLst>
              </p:cNvPr>
              <p:cNvSpPr>
                <a:spLocks/>
              </p:cNvSpPr>
              <p:nvPr/>
            </p:nvSpPr>
            <p:spPr bwMode="auto">
              <a:xfrm>
                <a:off x="1011758" y="168151"/>
                <a:ext cx="176213" cy="258763"/>
              </a:xfrm>
              <a:custGeom>
                <a:avLst/>
                <a:gdLst>
                  <a:gd name="T0" fmla="*/ 157 w 222"/>
                  <a:gd name="T1" fmla="*/ 325 h 325"/>
                  <a:gd name="T2" fmla="*/ 157 w 222"/>
                  <a:gd name="T3" fmla="*/ 78 h 325"/>
                  <a:gd name="T4" fmla="*/ 222 w 222"/>
                  <a:gd name="T5" fmla="*/ 78 h 325"/>
                  <a:gd name="T6" fmla="*/ 222 w 222"/>
                  <a:gd name="T7" fmla="*/ 0 h 325"/>
                  <a:gd name="T8" fmla="*/ 0 w 222"/>
                  <a:gd name="T9" fmla="*/ 0 h 325"/>
                  <a:gd name="T10" fmla="*/ 0 w 222"/>
                  <a:gd name="T11" fmla="*/ 78 h 325"/>
                  <a:gd name="T12" fmla="*/ 66 w 222"/>
                  <a:gd name="T13" fmla="*/ 78 h 325"/>
                  <a:gd name="T14" fmla="*/ 66 w 222"/>
                  <a:gd name="T15" fmla="*/ 325 h 325"/>
                  <a:gd name="T16" fmla="*/ 66 w 222"/>
                  <a:gd name="T17" fmla="*/ 325 h 325"/>
                  <a:gd name="T18" fmla="*/ 157 w 222"/>
                  <a:gd name="T19"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2" h="325">
                    <a:moveTo>
                      <a:pt x="157" y="325"/>
                    </a:moveTo>
                    <a:lnTo>
                      <a:pt x="157" y="78"/>
                    </a:lnTo>
                    <a:lnTo>
                      <a:pt x="222" y="78"/>
                    </a:lnTo>
                    <a:lnTo>
                      <a:pt x="222" y="0"/>
                    </a:lnTo>
                    <a:lnTo>
                      <a:pt x="0" y="0"/>
                    </a:lnTo>
                    <a:lnTo>
                      <a:pt x="0" y="78"/>
                    </a:lnTo>
                    <a:lnTo>
                      <a:pt x="66" y="78"/>
                    </a:lnTo>
                    <a:lnTo>
                      <a:pt x="66" y="325"/>
                    </a:lnTo>
                    <a:lnTo>
                      <a:pt x="66" y="325"/>
                    </a:lnTo>
                    <a:lnTo>
                      <a:pt x="157" y="325"/>
                    </a:lnTo>
                    <a:close/>
                  </a:path>
                </a:pathLst>
              </a:custGeom>
              <a:solidFill>
                <a:srgbClr val="0057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6" name="T1">
                <a:extLst>
                  <a:ext uri="{FF2B5EF4-FFF2-40B4-BE49-F238E27FC236}">
                    <a16:creationId xmlns:a16="http://schemas.microsoft.com/office/drawing/2014/main" id="{E1CD1D17-1C11-47B0-BE9F-DA932BE397AC}"/>
                  </a:ext>
                </a:extLst>
              </p:cNvPr>
              <p:cNvSpPr>
                <a:spLocks/>
              </p:cNvSpPr>
              <p:nvPr/>
            </p:nvSpPr>
            <p:spPr bwMode="auto">
              <a:xfrm>
                <a:off x="799033" y="168151"/>
                <a:ext cx="193675" cy="258763"/>
              </a:xfrm>
              <a:custGeom>
                <a:avLst/>
                <a:gdLst>
                  <a:gd name="T0" fmla="*/ 88 w 244"/>
                  <a:gd name="T1" fmla="*/ 78 h 325"/>
                  <a:gd name="T2" fmla="*/ 88 w 244"/>
                  <a:gd name="T3" fmla="*/ 325 h 325"/>
                  <a:gd name="T4" fmla="*/ 179 w 244"/>
                  <a:gd name="T5" fmla="*/ 325 h 325"/>
                  <a:gd name="T6" fmla="*/ 179 w 244"/>
                  <a:gd name="T7" fmla="*/ 78 h 325"/>
                  <a:gd name="T8" fmla="*/ 244 w 244"/>
                  <a:gd name="T9" fmla="*/ 78 h 325"/>
                  <a:gd name="T10" fmla="*/ 244 w 244"/>
                  <a:gd name="T11" fmla="*/ 0 h 325"/>
                  <a:gd name="T12" fmla="*/ 25 w 244"/>
                  <a:gd name="T13" fmla="*/ 0 h 325"/>
                  <a:gd name="T14" fmla="*/ 0 w 244"/>
                  <a:gd name="T15" fmla="*/ 78 h 325"/>
                  <a:gd name="T16" fmla="*/ 88 w 244"/>
                  <a:gd name="T17" fmla="*/ 78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4" h="325">
                    <a:moveTo>
                      <a:pt x="88" y="78"/>
                    </a:moveTo>
                    <a:lnTo>
                      <a:pt x="88" y="325"/>
                    </a:lnTo>
                    <a:lnTo>
                      <a:pt x="179" y="325"/>
                    </a:lnTo>
                    <a:lnTo>
                      <a:pt x="179" y="78"/>
                    </a:lnTo>
                    <a:lnTo>
                      <a:pt x="244" y="78"/>
                    </a:lnTo>
                    <a:lnTo>
                      <a:pt x="244" y="0"/>
                    </a:lnTo>
                    <a:lnTo>
                      <a:pt x="25" y="0"/>
                    </a:lnTo>
                    <a:lnTo>
                      <a:pt x="0" y="78"/>
                    </a:lnTo>
                    <a:lnTo>
                      <a:pt x="88" y="78"/>
                    </a:lnTo>
                    <a:close/>
                  </a:path>
                </a:pathLst>
              </a:custGeom>
              <a:solidFill>
                <a:srgbClr val="0057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7" name="V">
                <a:extLst>
                  <a:ext uri="{FF2B5EF4-FFF2-40B4-BE49-F238E27FC236}">
                    <a16:creationId xmlns:a16="http://schemas.microsoft.com/office/drawing/2014/main" id="{DD8BE6FA-4FE5-49CA-85DD-2B5168D0A682}"/>
                  </a:ext>
                </a:extLst>
              </p:cNvPr>
              <p:cNvSpPr>
                <a:spLocks/>
              </p:cNvSpPr>
              <p:nvPr/>
            </p:nvSpPr>
            <p:spPr bwMode="auto">
              <a:xfrm>
                <a:off x="567258" y="168151"/>
                <a:ext cx="230188" cy="258763"/>
              </a:xfrm>
              <a:custGeom>
                <a:avLst/>
                <a:gdLst>
                  <a:gd name="T0" fmla="*/ 184 w 289"/>
                  <a:gd name="T1" fmla="*/ 325 h 325"/>
                  <a:gd name="T2" fmla="*/ 289 w 289"/>
                  <a:gd name="T3" fmla="*/ 0 h 325"/>
                  <a:gd name="T4" fmla="*/ 197 w 289"/>
                  <a:gd name="T5" fmla="*/ 0 h 325"/>
                  <a:gd name="T6" fmla="*/ 143 w 289"/>
                  <a:gd name="T7" fmla="*/ 167 h 325"/>
                  <a:gd name="T8" fmla="*/ 135 w 289"/>
                  <a:gd name="T9" fmla="*/ 191 h 325"/>
                  <a:gd name="T10" fmla="*/ 135 w 289"/>
                  <a:gd name="T11" fmla="*/ 191 h 325"/>
                  <a:gd name="T12" fmla="*/ 135 w 289"/>
                  <a:gd name="T13" fmla="*/ 191 h 325"/>
                  <a:gd name="T14" fmla="*/ 135 w 289"/>
                  <a:gd name="T15" fmla="*/ 191 h 325"/>
                  <a:gd name="T16" fmla="*/ 135 w 289"/>
                  <a:gd name="T17" fmla="*/ 191 h 325"/>
                  <a:gd name="T18" fmla="*/ 135 w 289"/>
                  <a:gd name="T19" fmla="*/ 191 h 325"/>
                  <a:gd name="T20" fmla="*/ 135 w 289"/>
                  <a:gd name="T21" fmla="*/ 191 h 325"/>
                  <a:gd name="T22" fmla="*/ 128 w 289"/>
                  <a:gd name="T23" fmla="*/ 167 h 325"/>
                  <a:gd name="T24" fmla="*/ 91 w 289"/>
                  <a:gd name="T25" fmla="*/ 60 h 325"/>
                  <a:gd name="T26" fmla="*/ 0 w 289"/>
                  <a:gd name="T27" fmla="*/ 60 h 325"/>
                  <a:gd name="T28" fmla="*/ 90 w 289"/>
                  <a:gd name="T29" fmla="*/ 325 h 325"/>
                  <a:gd name="T30" fmla="*/ 184 w 289"/>
                  <a:gd name="T31"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9" h="325">
                    <a:moveTo>
                      <a:pt x="184" y="325"/>
                    </a:moveTo>
                    <a:lnTo>
                      <a:pt x="289" y="0"/>
                    </a:lnTo>
                    <a:lnTo>
                      <a:pt x="197" y="0"/>
                    </a:lnTo>
                    <a:lnTo>
                      <a:pt x="143" y="167"/>
                    </a:lnTo>
                    <a:lnTo>
                      <a:pt x="135" y="191"/>
                    </a:lnTo>
                    <a:lnTo>
                      <a:pt x="135" y="191"/>
                    </a:lnTo>
                    <a:lnTo>
                      <a:pt x="135" y="191"/>
                    </a:lnTo>
                    <a:lnTo>
                      <a:pt x="135" y="191"/>
                    </a:lnTo>
                    <a:lnTo>
                      <a:pt x="135" y="191"/>
                    </a:lnTo>
                    <a:lnTo>
                      <a:pt x="135" y="191"/>
                    </a:lnTo>
                    <a:lnTo>
                      <a:pt x="135" y="191"/>
                    </a:lnTo>
                    <a:lnTo>
                      <a:pt x="128" y="167"/>
                    </a:lnTo>
                    <a:lnTo>
                      <a:pt x="91" y="60"/>
                    </a:lnTo>
                    <a:lnTo>
                      <a:pt x="0" y="60"/>
                    </a:lnTo>
                    <a:lnTo>
                      <a:pt x="90" y="325"/>
                    </a:lnTo>
                    <a:lnTo>
                      <a:pt x="184" y="325"/>
                    </a:lnTo>
                    <a:close/>
                  </a:path>
                </a:pathLst>
              </a:custGeom>
              <a:solidFill>
                <a:srgbClr val="0057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nvGrpSpPr>
            <p:cNvPr id="24" name="_VTT_logo_102019_08_black_on_white" hidden="1">
              <a:extLst>
                <a:ext uri="{FF2B5EF4-FFF2-40B4-BE49-F238E27FC236}">
                  <a16:creationId xmlns:a16="http://schemas.microsoft.com/office/drawing/2014/main" id="{26D6B085-3229-40BD-9DCF-DA3DF1503D16}"/>
                </a:ext>
              </a:extLst>
            </p:cNvPr>
            <p:cNvGrpSpPr/>
            <p:nvPr/>
          </p:nvGrpSpPr>
          <p:grpSpPr>
            <a:xfrm>
              <a:off x="7909204" y="1770762"/>
              <a:ext cx="971550" cy="655638"/>
              <a:chOff x="379933" y="-15999"/>
              <a:chExt cx="971550" cy="655638"/>
            </a:xfrm>
          </p:grpSpPr>
          <p:sp>
            <p:nvSpPr>
              <p:cNvPr id="30" name="Box">
                <a:extLst>
                  <a:ext uri="{FF2B5EF4-FFF2-40B4-BE49-F238E27FC236}">
                    <a16:creationId xmlns:a16="http://schemas.microsoft.com/office/drawing/2014/main" id="{675FAD42-5184-482E-9335-456AEA67F339}"/>
                  </a:ext>
                </a:extLst>
              </p:cNvPr>
              <p:cNvSpPr>
                <a:spLocks noChangeArrowheads="1"/>
              </p:cNvSpPr>
              <p:nvPr/>
            </p:nvSpPr>
            <p:spPr bwMode="auto">
              <a:xfrm>
                <a:off x="379933" y="-15999"/>
                <a:ext cx="971550" cy="6556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1" name="T2">
                <a:extLst>
                  <a:ext uri="{FF2B5EF4-FFF2-40B4-BE49-F238E27FC236}">
                    <a16:creationId xmlns:a16="http://schemas.microsoft.com/office/drawing/2014/main" id="{A3E16945-E603-4A7C-91FD-86CC22751679}"/>
                  </a:ext>
                </a:extLst>
              </p:cNvPr>
              <p:cNvSpPr>
                <a:spLocks/>
              </p:cNvSpPr>
              <p:nvPr/>
            </p:nvSpPr>
            <p:spPr bwMode="auto">
              <a:xfrm>
                <a:off x="1011758" y="168151"/>
                <a:ext cx="176213" cy="258763"/>
              </a:xfrm>
              <a:custGeom>
                <a:avLst/>
                <a:gdLst>
                  <a:gd name="T0" fmla="*/ 157 w 222"/>
                  <a:gd name="T1" fmla="*/ 325 h 325"/>
                  <a:gd name="T2" fmla="*/ 157 w 222"/>
                  <a:gd name="T3" fmla="*/ 78 h 325"/>
                  <a:gd name="T4" fmla="*/ 222 w 222"/>
                  <a:gd name="T5" fmla="*/ 78 h 325"/>
                  <a:gd name="T6" fmla="*/ 222 w 222"/>
                  <a:gd name="T7" fmla="*/ 0 h 325"/>
                  <a:gd name="T8" fmla="*/ 0 w 222"/>
                  <a:gd name="T9" fmla="*/ 0 h 325"/>
                  <a:gd name="T10" fmla="*/ 0 w 222"/>
                  <a:gd name="T11" fmla="*/ 78 h 325"/>
                  <a:gd name="T12" fmla="*/ 66 w 222"/>
                  <a:gd name="T13" fmla="*/ 78 h 325"/>
                  <a:gd name="T14" fmla="*/ 66 w 222"/>
                  <a:gd name="T15" fmla="*/ 325 h 325"/>
                  <a:gd name="T16" fmla="*/ 66 w 222"/>
                  <a:gd name="T17" fmla="*/ 325 h 325"/>
                  <a:gd name="T18" fmla="*/ 157 w 222"/>
                  <a:gd name="T19"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2" h="325">
                    <a:moveTo>
                      <a:pt x="157" y="325"/>
                    </a:moveTo>
                    <a:lnTo>
                      <a:pt x="157" y="78"/>
                    </a:lnTo>
                    <a:lnTo>
                      <a:pt x="222" y="78"/>
                    </a:lnTo>
                    <a:lnTo>
                      <a:pt x="222" y="0"/>
                    </a:lnTo>
                    <a:lnTo>
                      <a:pt x="0" y="0"/>
                    </a:lnTo>
                    <a:lnTo>
                      <a:pt x="0" y="78"/>
                    </a:lnTo>
                    <a:lnTo>
                      <a:pt x="66" y="78"/>
                    </a:lnTo>
                    <a:lnTo>
                      <a:pt x="66" y="325"/>
                    </a:lnTo>
                    <a:lnTo>
                      <a:pt x="66" y="325"/>
                    </a:lnTo>
                    <a:lnTo>
                      <a:pt x="157" y="3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2" name="T1">
                <a:extLst>
                  <a:ext uri="{FF2B5EF4-FFF2-40B4-BE49-F238E27FC236}">
                    <a16:creationId xmlns:a16="http://schemas.microsoft.com/office/drawing/2014/main" id="{454A94AA-964C-4F59-A26F-67DFDB83E239}"/>
                  </a:ext>
                </a:extLst>
              </p:cNvPr>
              <p:cNvSpPr>
                <a:spLocks/>
              </p:cNvSpPr>
              <p:nvPr/>
            </p:nvSpPr>
            <p:spPr bwMode="auto">
              <a:xfrm>
                <a:off x="799033" y="168151"/>
                <a:ext cx="193675" cy="258763"/>
              </a:xfrm>
              <a:custGeom>
                <a:avLst/>
                <a:gdLst>
                  <a:gd name="T0" fmla="*/ 88 w 244"/>
                  <a:gd name="T1" fmla="*/ 78 h 325"/>
                  <a:gd name="T2" fmla="*/ 88 w 244"/>
                  <a:gd name="T3" fmla="*/ 325 h 325"/>
                  <a:gd name="T4" fmla="*/ 179 w 244"/>
                  <a:gd name="T5" fmla="*/ 325 h 325"/>
                  <a:gd name="T6" fmla="*/ 179 w 244"/>
                  <a:gd name="T7" fmla="*/ 78 h 325"/>
                  <a:gd name="T8" fmla="*/ 244 w 244"/>
                  <a:gd name="T9" fmla="*/ 78 h 325"/>
                  <a:gd name="T10" fmla="*/ 244 w 244"/>
                  <a:gd name="T11" fmla="*/ 0 h 325"/>
                  <a:gd name="T12" fmla="*/ 25 w 244"/>
                  <a:gd name="T13" fmla="*/ 0 h 325"/>
                  <a:gd name="T14" fmla="*/ 0 w 244"/>
                  <a:gd name="T15" fmla="*/ 78 h 325"/>
                  <a:gd name="T16" fmla="*/ 88 w 244"/>
                  <a:gd name="T17" fmla="*/ 78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4" h="325">
                    <a:moveTo>
                      <a:pt x="88" y="78"/>
                    </a:moveTo>
                    <a:lnTo>
                      <a:pt x="88" y="325"/>
                    </a:lnTo>
                    <a:lnTo>
                      <a:pt x="179" y="325"/>
                    </a:lnTo>
                    <a:lnTo>
                      <a:pt x="179" y="78"/>
                    </a:lnTo>
                    <a:lnTo>
                      <a:pt x="244" y="78"/>
                    </a:lnTo>
                    <a:lnTo>
                      <a:pt x="244" y="0"/>
                    </a:lnTo>
                    <a:lnTo>
                      <a:pt x="25" y="0"/>
                    </a:lnTo>
                    <a:lnTo>
                      <a:pt x="0" y="78"/>
                    </a:lnTo>
                    <a:lnTo>
                      <a:pt x="88" y="7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3" name="V">
                <a:extLst>
                  <a:ext uri="{FF2B5EF4-FFF2-40B4-BE49-F238E27FC236}">
                    <a16:creationId xmlns:a16="http://schemas.microsoft.com/office/drawing/2014/main" id="{054710AB-8642-4CFE-ABAF-57D35CC212BE}"/>
                  </a:ext>
                </a:extLst>
              </p:cNvPr>
              <p:cNvSpPr>
                <a:spLocks/>
              </p:cNvSpPr>
              <p:nvPr/>
            </p:nvSpPr>
            <p:spPr bwMode="auto">
              <a:xfrm>
                <a:off x="567258" y="168151"/>
                <a:ext cx="230188" cy="258763"/>
              </a:xfrm>
              <a:custGeom>
                <a:avLst/>
                <a:gdLst>
                  <a:gd name="T0" fmla="*/ 184 w 289"/>
                  <a:gd name="T1" fmla="*/ 325 h 325"/>
                  <a:gd name="T2" fmla="*/ 289 w 289"/>
                  <a:gd name="T3" fmla="*/ 0 h 325"/>
                  <a:gd name="T4" fmla="*/ 197 w 289"/>
                  <a:gd name="T5" fmla="*/ 0 h 325"/>
                  <a:gd name="T6" fmla="*/ 143 w 289"/>
                  <a:gd name="T7" fmla="*/ 167 h 325"/>
                  <a:gd name="T8" fmla="*/ 135 w 289"/>
                  <a:gd name="T9" fmla="*/ 191 h 325"/>
                  <a:gd name="T10" fmla="*/ 135 w 289"/>
                  <a:gd name="T11" fmla="*/ 191 h 325"/>
                  <a:gd name="T12" fmla="*/ 135 w 289"/>
                  <a:gd name="T13" fmla="*/ 191 h 325"/>
                  <a:gd name="T14" fmla="*/ 135 w 289"/>
                  <a:gd name="T15" fmla="*/ 191 h 325"/>
                  <a:gd name="T16" fmla="*/ 135 w 289"/>
                  <a:gd name="T17" fmla="*/ 191 h 325"/>
                  <a:gd name="T18" fmla="*/ 135 w 289"/>
                  <a:gd name="T19" fmla="*/ 191 h 325"/>
                  <a:gd name="T20" fmla="*/ 135 w 289"/>
                  <a:gd name="T21" fmla="*/ 191 h 325"/>
                  <a:gd name="T22" fmla="*/ 128 w 289"/>
                  <a:gd name="T23" fmla="*/ 167 h 325"/>
                  <a:gd name="T24" fmla="*/ 91 w 289"/>
                  <a:gd name="T25" fmla="*/ 60 h 325"/>
                  <a:gd name="T26" fmla="*/ 0 w 289"/>
                  <a:gd name="T27" fmla="*/ 60 h 325"/>
                  <a:gd name="T28" fmla="*/ 90 w 289"/>
                  <a:gd name="T29" fmla="*/ 325 h 325"/>
                  <a:gd name="T30" fmla="*/ 184 w 289"/>
                  <a:gd name="T31"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9" h="325">
                    <a:moveTo>
                      <a:pt x="184" y="325"/>
                    </a:moveTo>
                    <a:lnTo>
                      <a:pt x="289" y="0"/>
                    </a:lnTo>
                    <a:lnTo>
                      <a:pt x="197" y="0"/>
                    </a:lnTo>
                    <a:lnTo>
                      <a:pt x="143" y="167"/>
                    </a:lnTo>
                    <a:lnTo>
                      <a:pt x="135" y="191"/>
                    </a:lnTo>
                    <a:lnTo>
                      <a:pt x="135" y="191"/>
                    </a:lnTo>
                    <a:lnTo>
                      <a:pt x="135" y="191"/>
                    </a:lnTo>
                    <a:lnTo>
                      <a:pt x="135" y="191"/>
                    </a:lnTo>
                    <a:lnTo>
                      <a:pt x="135" y="191"/>
                    </a:lnTo>
                    <a:lnTo>
                      <a:pt x="135" y="191"/>
                    </a:lnTo>
                    <a:lnTo>
                      <a:pt x="135" y="191"/>
                    </a:lnTo>
                    <a:lnTo>
                      <a:pt x="128" y="167"/>
                    </a:lnTo>
                    <a:lnTo>
                      <a:pt x="91" y="60"/>
                    </a:lnTo>
                    <a:lnTo>
                      <a:pt x="0" y="60"/>
                    </a:lnTo>
                    <a:lnTo>
                      <a:pt x="90" y="325"/>
                    </a:lnTo>
                    <a:lnTo>
                      <a:pt x="184" y="3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nvGrpSpPr>
            <p:cNvPr id="25" name="_VTT_logo_102019_09_orange_on_white" hidden="1">
              <a:extLst>
                <a:ext uri="{FF2B5EF4-FFF2-40B4-BE49-F238E27FC236}">
                  <a16:creationId xmlns:a16="http://schemas.microsoft.com/office/drawing/2014/main" id="{1BF79268-3243-4866-806D-6DD75716890D}"/>
                </a:ext>
              </a:extLst>
            </p:cNvPr>
            <p:cNvGrpSpPr/>
            <p:nvPr/>
          </p:nvGrpSpPr>
          <p:grpSpPr>
            <a:xfrm>
              <a:off x="7909204" y="1770762"/>
              <a:ext cx="971550" cy="655638"/>
              <a:chOff x="379933" y="-15999"/>
              <a:chExt cx="971550" cy="655638"/>
            </a:xfrm>
          </p:grpSpPr>
          <p:sp>
            <p:nvSpPr>
              <p:cNvPr id="26" name="Box">
                <a:extLst>
                  <a:ext uri="{FF2B5EF4-FFF2-40B4-BE49-F238E27FC236}">
                    <a16:creationId xmlns:a16="http://schemas.microsoft.com/office/drawing/2014/main" id="{D7E3A7C8-A27F-495F-8448-FB07DB8F7E54}"/>
                  </a:ext>
                </a:extLst>
              </p:cNvPr>
              <p:cNvSpPr>
                <a:spLocks noChangeArrowheads="1"/>
              </p:cNvSpPr>
              <p:nvPr/>
            </p:nvSpPr>
            <p:spPr bwMode="auto">
              <a:xfrm>
                <a:off x="379933" y="-15999"/>
                <a:ext cx="971550" cy="6556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7" name="T2">
                <a:extLst>
                  <a:ext uri="{FF2B5EF4-FFF2-40B4-BE49-F238E27FC236}">
                    <a16:creationId xmlns:a16="http://schemas.microsoft.com/office/drawing/2014/main" id="{26085335-A298-4AF8-961A-70AFEFCD4FFB}"/>
                  </a:ext>
                </a:extLst>
              </p:cNvPr>
              <p:cNvSpPr>
                <a:spLocks/>
              </p:cNvSpPr>
              <p:nvPr/>
            </p:nvSpPr>
            <p:spPr bwMode="auto">
              <a:xfrm>
                <a:off x="1011758" y="168151"/>
                <a:ext cx="176213" cy="258763"/>
              </a:xfrm>
              <a:custGeom>
                <a:avLst/>
                <a:gdLst>
                  <a:gd name="T0" fmla="*/ 157 w 222"/>
                  <a:gd name="T1" fmla="*/ 325 h 325"/>
                  <a:gd name="T2" fmla="*/ 157 w 222"/>
                  <a:gd name="T3" fmla="*/ 78 h 325"/>
                  <a:gd name="T4" fmla="*/ 222 w 222"/>
                  <a:gd name="T5" fmla="*/ 78 h 325"/>
                  <a:gd name="T6" fmla="*/ 222 w 222"/>
                  <a:gd name="T7" fmla="*/ 0 h 325"/>
                  <a:gd name="T8" fmla="*/ 0 w 222"/>
                  <a:gd name="T9" fmla="*/ 0 h 325"/>
                  <a:gd name="T10" fmla="*/ 0 w 222"/>
                  <a:gd name="T11" fmla="*/ 78 h 325"/>
                  <a:gd name="T12" fmla="*/ 66 w 222"/>
                  <a:gd name="T13" fmla="*/ 78 h 325"/>
                  <a:gd name="T14" fmla="*/ 66 w 222"/>
                  <a:gd name="T15" fmla="*/ 325 h 325"/>
                  <a:gd name="T16" fmla="*/ 66 w 222"/>
                  <a:gd name="T17" fmla="*/ 325 h 325"/>
                  <a:gd name="T18" fmla="*/ 157 w 222"/>
                  <a:gd name="T19"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2" h="325">
                    <a:moveTo>
                      <a:pt x="157" y="325"/>
                    </a:moveTo>
                    <a:lnTo>
                      <a:pt x="157" y="78"/>
                    </a:lnTo>
                    <a:lnTo>
                      <a:pt x="222" y="78"/>
                    </a:lnTo>
                    <a:lnTo>
                      <a:pt x="222" y="0"/>
                    </a:lnTo>
                    <a:lnTo>
                      <a:pt x="0" y="0"/>
                    </a:lnTo>
                    <a:lnTo>
                      <a:pt x="0" y="78"/>
                    </a:lnTo>
                    <a:lnTo>
                      <a:pt x="66" y="78"/>
                    </a:lnTo>
                    <a:lnTo>
                      <a:pt x="66" y="325"/>
                    </a:lnTo>
                    <a:lnTo>
                      <a:pt x="66" y="325"/>
                    </a:lnTo>
                    <a:lnTo>
                      <a:pt x="157" y="325"/>
                    </a:lnTo>
                    <a:close/>
                  </a:path>
                </a:pathLst>
              </a:custGeom>
              <a:solidFill>
                <a:srgbClr val="F06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8" name="T1">
                <a:extLst>
                  <a:ext uri="{FF2B5EF4-FFF2-40B4-BE49-F238E27FC236}">
                    <a16:creationId xmlns:a16="http://schemas.microsoft.com/office/drawing/2014/main" id="{CB02BD5F-2803-4C44-AF48-342472FC098F}"/>
                  </a:ext>
                </a:extLst>
              </p:cNvPr>
              <p:cNvSpPr>
                <a:spLocks/>
              </p:cNvSpPr>
              <p:nvPr/>
            </p:nvSpPr>
            <p:spPr bwMode="auto">
              <a:xfrm>
                <a:off x="799033" y="168151"/>
                <a:ext cx="193675" cy="258763"/>
              </a:xfrm>
              <a:custGeom>
                <a:avLst/>
                <a:gdLst>
                  <a:gd name="T0" fmla="*/ 88 w 244"/>
                  <a:gd name="T1" fmla="*/ 78 h 325"/>
                  <a:gd name="T2" fmla="*/ 88 w 244"/>
                  <a:gd name="T3" fmla="*/ 325 h 325"/>
                  <a:gd name="T4" fmla="*/ 179 w 244"/>
                  <a:gd name="T5" fmla="*/ 325 h 325"/>
                  <a:gd name="T6" fmla="*/ 179 w 244"/>
                  <a:gd name="T7" fmla="*/ 78 h 325"/>
                  <a:gd name="T8" fmla="*/ 244 w 244"/>
                  <a:gd name="T9" fmla="*/ 78 h 325"/>
                  <a:gd name="T10" fmla="*/ 244 w 244"/>
                  <a:gd name="T11" fmla="*/ 0 h 325"/>
                  <a:gd name="T12" fmla="*/ 25 w 244"/>
                  <a:gd name="T13" fmla="*/ 0 h 325"/>
                  <a:gd name="T14" fmla="*/ 0 w 244"/>
                  <a:gd name="T15" fmla="*/ 78 h 325"/>
                  <a:gd name="T16" fmla="*/ 88 w 244"/>
                  <a:gd name="T17" fmla="*/ 78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4" h="325">
                    <a:moveTo>
                      <a:pt x="88" y="78"/>
                    </a:moveTo>
                    <a:lnTo>
                      <a:pt x="88" y="325"/>
                    </a:lnTo>
                    <a:lnTo>
                      <a:pt x="179" y="325"/>
                    </a:lnTo>
                    <a:lnTo>
                      <a:pt x="179" y="78"/>
                    </a:lnTo>
                    <a:lnTo>
                      <a:pt x="244" y="78"/>
                    </a:lnTo>
                    <a:lnTo>
                      <a:pt x="244" y="0"/>
                    </a:lnTo>
                    <a:lnTo>
                      <a:pt x="25" y="0"/>
                    </a:lnTo>
                    <a:lnTo>
                      <a:pt x="0" y="78"/>
                    </a:lnTo>
                    <a:lnTo>
                      <a:pt x="88" y="78"/>
                    </a:lnTo>
                    <a:close/>
                  </a:path>
                </a:pathLst>
              </a:custGeom>
              <a:solidFill>
                <a:srgbClr val="F06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9" name="V">
                <a:extLst>
                  <a:ext uri="{FF2B5EF4-FFF2-40B4-BE49-F238E27FC236}">
                    <a16:creationId xmlns:a16="http://schemas.microsoft.com/office/drawing/2014/main" id="{5C7FCEF8-1D1A-499B-BE37-AFFA9486AEA7}"/>
                  </a:ext>
                </a:extLst>
              </p:cNvPr>
              <p:cNvSpPr>
                <a:spLocks/>
              </p:cNvSpPr>
              <p:nvPr/>
            </p:nvSpPr>
            <p:spPr bwMode="auto">
              <a:xfrm>
                <a:off x="567258" y="168151"/>
                <a:ext cx="230188" cy="258763"/>
              </a:xfrm>
              <a:custGeom>
                <a:avLst/>
                <a:gdLst>
                  <a:gd name="T0" fmla="*/ 184 w 289"/>
                  <a:gd name="T1" fmla="*/ 325 h 325"/>
                  <a:gd name="T2" fmla="*/ 289 w 289"/>
                  <a:gd name="T3" fmla="*/ 0 h 325"/>
                  <a:gd name="T4" fmla="*/ 197 w 289"/>
                  <a:gd name="T5" fmla="*/ 0 h 325"/>
                  <a:gd name="T6" fmla="*/ 143 w 289"/>
                  <a:gd name="T7" fmla="*/ 167 h 325"/>
                  <a:gd name="T8" fmla="*/ 135 w 289"/>
                  <a:gd name="T9" fmla="*/ 191 h 325"/>
                  <a:gd name="T10" fmla="*/ 135 w 289"/>
                  <a:gd name="T11" fmla="*/ 191 h 325"/>
                  <a:gd name="T12" fmla="*/ 135 w 289"/>
                  <a:gd name="T13" fmla="*/ 191 h 325"/>
                  <a:gd name="T14" fmla="*/ 135 w 289"/>
                  <a:gd name="T15" fmla="*/ 191 h 325"/>
                  <a:gd name="T16" fmla="*/ 135 w 289"/>
                  <a:gd name="T17" fmla="*/ 191 h 325"/>
                  <a:gd name="T18" fmla="*/ 135 w 289"/>
                  <a:gd name="T19" fmla="*/ 191 h 325"/>
                  <a:gd name="T20" fmla="*/ 135 w 289"/>
                  <a:gd name="T21" fmla="*/ 191 h 325"/>
                  <a:gd name="T22" fmla="*/ 128 w 289"/>
                  <a:gd name="T23" fmla="*/ 167 h 325"/>
                  <a:gd name="T24" fmla="*/ 91 w 289"/>
                  <a:gd name="T25" fmla="*/ 60 h 325"/>
                  <a:gd name="T26" fmla="*/ 0 w 289"/>
                  <a:gd name="T27" fmla="*/ 60 h 325"/>
                  <a:gd name="T28" fmla="*/ 90 w 289"/>
                  <a:gd name="T29" fmla="*/ 325 h 325"/>
                  <a:gd name="T30" fmla="*/ 184 w 289"/>
                  <a:gd name="T31"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9" h="325">
                    <a:moveTo>
                      <a:pt x="184" y="325"/>
                    </a:moveTo>
                    <a:lnTo>
                      <a:pt x="289" y="0"/>
                    </a:lnTo>
                    <a:lnTo>
                      <a:pt x="197" y="0"/>
                    </a:lnTo>
                    <a:lnTo>
                      <a:pt x="143" y="167"/>
                    </a:lnTo>
                    <a:lnTo>
                      <a:pt x="135" y="191"/>
                    </a:lnTo>
                    <a:lnTo>
                      <a:pt x="135" y="191"/>
                    </a:lnTo>
                    <a:lnTo>
                      <a:pt x="135" y="191"/>
                    </a:lnTo>
                    <a:lnTo>
                      <a:pt x="135" y="191"/>
                    </a:lnTo>
                    <a:lnTo>
                      <a:pt x="135" y="191"/>
                    </a:lnTo>
                    <a:lnTo>
                      <a:pt x="135" y="191"/>
                    </a:lnTo>
                    <a:lnTo>
                      <a:pt x="135" y="191"/>
                    </a:lnTo>
                    <a:lnTo>
                      <a:pt x="128" y="167"/>
                    </a:lnTo>
                    <a:lnTo>
                      <a:pt x="91" y="60"/>
                    </a:lnTo>
                    <a:lnTo>
                      <a:pt x="0" y="60"/>
                    </a:lnTo>
                    <a:lnTo>
                      <a:pt x="90" y="325"/>
                    </a:lnTo>
                    <a:lnTo>
                      <a:pt x="184" y="325"/>
                    </a:lnTo>
                    <a:close/>
                  </a:path>
                </a:pathLst>
              </a:custGeom>
              <a:solidFill>
                <a:srgbClr val="F06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spTree>
    <p:extLst>
      <p:ext uri="{BB962C8B-B14F-4D97-AF65-F5344CB8AC3E}">
        <p14:creationId xmlns:p14="http://schemas.microsoft.com/office/powerpoint/2010/main" val="1427308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VTT 2020 Content slide Leaves 01d">
    <p:spTree>
      <p:nvGrpSpPr>
        <p:cNvPr id="1" name=""/>
        <p:cNvGrpSpPr/>
        <p:nvPr/>
      </p:nvGrpSpPr>
      <p:grpSpPr>
        <a:xfrm>
          <a:off x="0" y="0"/>
          <a:ext cx="0" cy="0"/>
          <a:chOff x="0" y="0"/>
          <a:chExt cx="0" cy="0"/>
        </a:xfrm>
      </p:grpSpPr>
      <p:sp>
        <p:nvSpPr>
          <p:cNvPr id="66" name="Freeform: Shape 65">
            <a:extLst>
              <a:ext uri="{FF2B5EF4-FFF2-40B4-BE49-F238E27FC236}">
                <a16:creationId xmlns:a16="http://schemas.microsoft.com/office/drawing/2014/main" id="{98670045-CE99-44CB-828F-CBBAD2DD50B3}"/>
              </a:ext>
            </a:extLst>
          </p:cNvPr>
          <p:cNvSpPr/>
          <p:nvPr/>
        </p:nvSpPr>
        <p:spPr>
          <a:xfrm>
            <a:off x="-2115" y="4040406"/>
            <a:ext cx="10855147" cy="2820812"/>
          </a:xfrm>
          <a:custGeom>
            <a:avLst/>
            <a:gdLst>
              <a:gd name="connsiteX0" fmla="*/ 0 w 8128000"/>
              <a:gd name="connsiteY0" fmla="*/ 0 h 2349500"/>
              <a:gd name="connsiteX1" fmla="*/ 0 w 8128000"/>
              <a:gd name="connsiteY1" fmla="*/ 610514 h 2349500"/>
              <a:gd name="connsiteX2" fmla="*/ 2099600 w 8128000"/>
              <a:gd name="connsiteY2" fmla="*/ 2355202 h 2349500"/>
              <a:gd name="connsiteX3" fmla="*/ 8137002 w 8128000"/>
              <a:gd name="connsiteY3" fmla="*/ 2338515 h 2349500"/>
              <a:gd name="connsiteX4" fmla="*/ 7423212 w 8128000"/>
              <a:gd name="connsiteY4" fmla="*/ 360299 h 2349500"/>
              <a:gd name="connsiteX5" fmla="*/ 0 w 8128000"/>
              <a:gd name="connsiteY5" fmla="*/ 0 h 2349500"/>
              <a:gd name="connsiteX0" fmla="*/ 0 w 8213892"/>
              <a:gd name="connsiteY0" fmla="*/ 0 h 2355202"/>
              <a:gd name="connsiteX1" fmla="*/ 76890 w 8213892"/>
              <a:gd name="connsiteY1" fmla="*/ 610514 h 2355202"/>
              <a:gd name="connsiteX2" fmla="*/ 2176490 w 8213892"/>
              <a:gd name="connsiteY2" fmla="*/ 2355202 h 2355202"/>
              <a:gd name="connsiteX3" fmla="*/ 8213892 w 8213892"/>
              <a:gd name="connsiteY3" fmla="*/ 2338515 h 2355202"/>
              <a:gd name="connsiteX4" fmla="*/ 7500102 w 8213892"/>
              <a:gd name="connsiteY4" fmla="*/ 360299 h 2355202"/>
              <a:gd name="connsiteX5" fmla="*/ 0 w 8213892"/>
              <a:gd name="connsiteY5" fmla="*/ 0 h 2355202"/>
              <a:gd name="connsiteX0" fmla="*/ 0 w 8207206"/>
              <a:gd name="connsiteY0" fmla="*/ 0 h 2375188"/>
              <a:gd name="connsiteX1" fmla="*/ 70204 w 8207206"/>
              <a:gd name="connsiteY1" fmla="*/ 630500 h 2375188"/>
              <a:gd name="connsiteX2" fmla="*/ 2169804 w 8207206"/>
              <a:gd name="connsiteY2" fmla="*/ 2375188 h 2375188"/>
              <a:gd name="connsiteX3" fmla="*/ 8207206 w 8207206"/>
              <a:gd name="connsiteY3" fmla="*/ 2358501 h 2375188"/>
              <a:gd name="connsiteX4" fmla="*/ 7493416 w 8207206"/>
              <a:gd name="connsiteY4" fmla="*/ 380285 h 2375188"/>
              <a:gd name="connsiteX5" fmla="*/ 0 w 8207206"/>
              <a:gd name="connsiteY5" fmla="*/ 0 h 2375188"/>
              <a:gd name="connsiteX0" fmla="*/ 0 w 8207206"/>
              <a:gd name="connsiteY0" fmla="*/ 0 h 2375188"/>
              <a:gd name="connsiteX1" fmla="*/ 6686 w 8207206"/>
              <a:gd name="connsiteY1" fmla="*/ 620506 h 2375188"/>
              <a:gd name="connsiteX2" fmla="*/ 2169804 w 8207206"/>
              <a:gd name="connsiteY2" fmla="*/ 2375188 h 2375188"/>
              <a:gd name="connsiteX3" fmla="*/ 8207206 w 8207206"/>
              <a:gd name="connsiteY3" fmla="*/ 2358501 h 2375188"/>
              <a:gd name="connsiteX4" fmla="*/ 7493416 w 8207206"/>
              <a:gd name="connsiteY4" fmla="*/ 380285 h 2375188"/>
              <a:gd name="connsiteX5" fmla="*/ 0 w 8207206"/>
              <a:gd name="connsiteY5" fmla="*/ 0 h 2375188"/>
              <a:gd name="connsiteX0" fmla="*/ 0 w 8207206"/>
              <a:gd name="connsiteY0" fmla="*/ 0 h 2358501"/>
              <a:gd name="connsiteX1" fmla="*/ 6686 w 8207206"/>
              <a:gd name="connsiteY1" fmla="*/ 620506 h 2358501"/>
              <a:gd name="connsiteX2" fmla="*/ 2143060 w 8207206"/>
              <a:gd name="connsiteY2" fmla="*/ 2055407 h 2358501"/>
              <a:gd name="connsiteX3" fmla="*/ 8207206 w 8207206"/>
              <a:gd name="connsiteY3" fmla="*/ 2358501 h 2358501"/>
              <a:gd name="connsiteX4" fmla="*/ 7493416 w 8207206"/>
              <a:gd name="connsiteY4" fmla="*/ 380285 h 2358501"/>
              <a:gd name="connsiteX5" fmla="*/ 0 w 8207206"/>
              <a:gd name="connsiteY5" fmla="*/ 0 h 2358501"/>
              <a:gd name="connsiteX0" fmla="*/ 0 w 8207206"/>
              <a:gd name="connsiteY0" fmla="*/ 0 h 2358501"/>
              <a:gd name="connsiteX1" fmla="*/ 6686 w 8207206"/>
              <a:gd name="connsiteY1" fmla="*/ 620506 h 2358501"/>
              <a:gd name="connsiteX2" fmla="*/ 2129687 w 8207206"/>
              <a:gd name="connsiteY2" fmla="*/ 2088718 h 2358501"/>
              <a:gd name="connsiteX3" fmla="*/ 8207206 w 8207206"/>
              <a:gd name="connsiteY3" fmla="*/ 2358501 h 2358501"/>
              <a:gd name="connsiteX4" fmla="*/ 7493416 w 8207206"/>
              <a:gd name="connsiteY4" fmla="*/ 380285 h 2358501"/>
              <a:gd name="connsiteX5" fmla="*/ 0 w 8207206"/>
              <a:gd name="connsiteY5" fmla="*/ 0 h 2358501"/>
              <a:gd name="connsiteX0" fmla="*/ 0 w 8207206"/>
              <a:gd name="connsiteY0" fmla="*/ 0 h 2358501"/>
              <a:gd name="connsiteX1" fmla="*/ 6686 w 8207206"/>
              <a:gd name="connsiteY1" fmla="*/ 620506 h 2358501"/>
              <a:gd name="connsiteX2" fmla="*/ 2142363 w 8207206"/>
              <a:gd name="connsiteY2" fmla="*/ 2033460 h 2358501"/>
              <a:gd name="connsiteX3" fmla="*/ 8207206 w 8207206"/>
              <a:gd name="connsiteY3" fmla="*/ 2358501 h 2358501"/>
              <a:gd name="connsiteX4" fmla="*/ 7493416 w 8207206"/>
              <a:gd name="connsiteY4" fmla="*/ 380285 h 2358501"/>
              <a:gd name="connsiteX5" fmla="*/ 0 w 8207206"/>
              <a:gd name="connsiteY5" fmla="*/ 0 h 2358501"/>
              <a:gd name="connsiteX0" fmla="*/ 0 w 8207206"/>
              <a:gd name="connsiteY0" fmla="*/ 0 h 2358501"/>
              <a:gd name="connsiteX1" fmla="*/ 6686 w 8207206"/>
              <a:gd name="connsiteY1" fmla="*/ 620506 h 2358501"/>
              <a:gd name="connsiteX2" fmla="*/ 2128103 w 8207206"/>
              <a:gd name="connsiteY2" fmla="*/ 2087139 h 2358501"/>
              <a:gd name="connsiteX3" fmla="*/ 8207206 w 8207206"/>
              <a:gd name="connsiteY3" fmla="*/ 2358501 h 2358501"/>
              <a:gd name="connsiteX4" fmla="*/ 7493416 w 8207206"/>
              <a:gd name="connsiteY4" fmla="*/ 380285 h 2358501"/>
              <a:gd name="connsiteX5" fmla="*/ 0 w 8207206"/>
              <a:gd name="connsiteY5" fmla="*/ 0 h 2358501"/>
              <a:gd name="connsiteX0" fmla="*/ 0 w 8207206"/>
              <a:gd name="connsiteY0" fmla="*/ 0 h 2358501"/>
              <a:gd name="connsiteX1" fmla="*/ 6686 w 8207206"/>
              <a:gd name="connsiteY1" fmla="*/ 620506 h 2358501"/>
              <a:gd name="connsiteX2" fmla="*/ 2142363 w 8207206"/>
              <a:gd name="connsiteY2" fmla="*/ 2055564 h 2358501"/>
              <a:gd name="connsiteX3" fmla="*/ 8207206 w 8207206"/>
              <a:gd name="connsiteY3" fmla="*/ 2358501 h 2358501"/>
              <a:gd name="connsiteX4" fmla="*/ 7493416 w 8207206"/>
              <a:gd name="connsiteY4" fmla="*/ 380285 h 2358501"/>
              <a:gd name="connsiteX5" fmla="*/ 0 w 8207206"/>
              <a:gd name="connsiteY5" fmla="*/ 0 h 2358501"/>
              <a:gd name="connsiteX0" fmla="*/ 0 w 8207206"/>
              <a:gd name="connsiteY0" fmla="*/ 0 h 2358501"/>
              <a:gd name="connsiteX1" fmla="*/ 6686 w 8207206"/>
              <a:gd name="connsiteY1" fmla="*/ 620506 h 2358501"/>
              <a:gd name="connsiteX2" fmla="*/ 2120181 w 8207206"/>
              <a:gd name="connsiteY2" fmla="*/ 2083982 h 2358501"/>
              <a:gd name="connsiteX3" fmla="*/ 8207206 w 8207206"/>
              <a:gd name="connsiteY3" fmla="*/ 2358501 h 2358501"/>
              <a:gd name="connsiteX4" fmla="*/ 7493416 w 8207206"/>
              <a:gd name="connsiteY4" fmla="*/ 380285 h 2358501"/>
              <a:gd name="connsiteX5" fmla="*/ 0 w 8207206"/>
              <a:gd name="connsiteY5" fmla="*/ 0 h 2358501"/>
              <a:gd name="connsiteX0" fmla="*/ 0 w 8046529"/>
              <a:gd name="connsiteY0" fmla="*/ 0 h 2083982"/>
              <a:gd name="connsiteX1" fmla="*/ 6686 w 8046529"/>
              <a:gd name="connsiteY1" fmla="*/ 620506 h 2083982"/>
              <a:gd name="connsiteX2" fmla="*/ 2120181 w 8046529"/>
              <a:gd name="connsiteY2" fmla="*/ 2083982 h 2083982"/>
              <a:gd name="connsiteX3" fmla="*/ 8046529 w 8046529"/>
              <a:gd name="connsiteY3" fmla="*/ 2057509 h 2083982"/>
              <a:gd name="connsiteX4" fmla="*/ 7493416 w 8046529"/>
              <a:gd name="connsiteY4" fmla="*/ 380285 h 2083982"/>
              <a:gd name="connsiteX5" fmla="*/ 0 w 8046529"/>
              <a:gd name="connsiteY5" fmla="*/ 0 h 2083982"/>
              <a:gd name="connsiteX0" fmla="*/ 0 w 7891252"/>
              <a:gd name="connsiteY0" fmla="*/ 0 h 2142763"/>
              <a:gd name="connsiteX1" fmla="*/ 6686 w 7891252"/>
              <a:gd name="connsiteY1" fmla="*/ 620506 h 2142763"/>
              <a:gd name="connsiteX2" fmla="*/ 2120181 w 7891252"/>
              <a:gd name="connsiteY2" fmla="*/ 2083982 h 2142763"/>
              <a:gd name="connsiteX3" fmla="*/ 7891252 w 7891252"/>
              <a:gd name="connsiteY3" fmla="*/ 2142763 h 2142763"/>
              <a:gd name="connsiteX4" fmla="*/ 7493416 w 7891252"/>
              <a:gd name="connsiteY4" fmla="*/ 380285 h 2142763"/>
              <a:gd name="connsiteX5" fmla="*/ 0 w 7891252"/>
              <a:gd name="connsiteY5" fmla="*/ 0 h 2142763"/>
              <a:gd name="connsiteX0" fmla="*/ 0 w 8125751"/>
              <a:gd name="connsiteY0" fmla="*/ 0 h 2085927"/>
              <a:gd name="connsiteX1" fmla="*/ 6686 w 8125751"/>
              <a:gd name="connsiteY1" fmla="*/ 620506 h 2085927"/>
              <a:gd name="connsiteX2" fmla="*/ 2120181 w 8125751"/>
              <a:gd name="connsiteY2" fmla="*/ 2083982 h 2085927"/>
              <a:gd name="connsiteX3" fmla="*/ 8125751 w 8125751"/>
              <a:gd name="connsiteY3" fmla="*/ 2085927 h 2085927"/>
              <a:gd name="connsiteX4" fmla="*/ 7493416 w 8125751"/>
              <a:gd name="connsiteY4" fmla="*/ 380285 h 2085927"/>
              <a:gd name="connsiteX5" fmla="*/ 0 w 8125751"/>
              <a:gd name="connsiteY5" fmla="*/ 0 h 2085927"/>
              <a:gd name="connsiteX0" fmla="*/ 10968 w 8119289"/>
              <a:gd name="connsiteY0" fmla="*/ 0 h 2059088"/>
              <a:gd name="connsiteX1" fmla="*/ 224 w 8119289"/>
              <a:gd name="connsiteY1" fmla="*/ 593667 h 2059088"/>
              <a:gd name="connsiteX2" fmla="*/ 2113719 w 8119289"/>
              <a:gd name="connsiteY2" fmla="*/ 2057143 h 2059088"/>
              <a:gd name="connsiteX3" fmla="*/ 8119289 w 8119289"/>
              <a:gd name="connsiteY3" fmla="*/ 2059088 h 2059088"/>
              <a:gd name="connsiteX4" fmla="*/ 7486954 w 8119289"/>
              <a:gd name="connsiteY4" fmla="*/ 353446 h 2059088"/>
              <a:gd name="connsiteX5" fmla="*/ 10968 w 8119289"/>
              <a:gd name="connsiteY5" fmla="*/ 0 h 2059088"/>
              <a:gd name="connsiteX0" fmla="*/ 0 w 8120998"/>
              <a:gd name="connsiteY0" fmla="*/ 0 h 2085928"/>
              <a:gd name="connsiteX1" fmla="*/ 1933 w 8120998"/>
              <a:gd name="connsiteY1" fmla="*/ 620507 h 2085928"/>
              <a:gd name="connsiteX2" fmla="*/ 2115428 w 8120998"/>
              <a:gd name="connsiteY2" fmla="*/ 2083983 h 2085928"/>
              <a:gd name="connsiteX3" fmla="*/ 8120998 w 8120998"/>
              <a:gd name="connsiteY3" fmla="*/ 2085928 h 2085928"/>
              <a:gd name="connsiteX4" fmla="*/ 7488663 w 8120998"/>
              <a:gd name="connsiteY4" fmla="*/ 380286 h 2085928"/>
              <a:gd name="connsiteX5" fmla="*/ 0 w 8120998"/>
              <a:gd name="connsiteY5" fmla="*/ 0 h 2085928"/>
              <a:gd name="connsiteX0" fmla="*/ 53586 w 8119128"/>
              <a:gd name="connsiteY0" fmla="*/ 0 h 2049617"/>
              <a:gd name="connsiteX1" fmla="*/ 63 w 8119128"/>
              <a:gd name="connsiteY1" fmla="*/ 584196 h 2049617"/>
              <a:gd name="connsiteX2" fmla="*/ 2113558 w 8119128"/>
              <a:gd name="connsiteY2" fmla="*/ 2047672 h 2049617"/>
              <a:gd name="connsiteX3" fmla="*/ 8119128 w 8119128"/>
              <a:gd name="connsiteY3" fmla="*/ 2049617 h 2049617"/>
              <a:gd name="connsiteX4" fmla="*/ 7486793 w 8119128"/>
              <a:gd name="connsiteY4" fmla="*/ 343975 h 2049617"/>
              <a:gd name="connsiteX5" fmla="*/ 53586 w 8119128"/>
              <a:gd name="connsiteY5" fmla="*/ 0 h 2049617"/>
              <a:gd name="connsiteX0" fmla="*/ 338 w 8119751"/>
              <a:gd name="connsiteY0" fmla="*/ 0 h 2087508"/>
              <a:gd name="connsiteX1" fmla="*/ 686 w 8119751"/>
              <a:gd name="connsiteY1" fmla="*/ 622087 h 2087508"/>
              <a:gd name="connsiteX2" fmla="*/ 2114181 w 8119751"/>
              <a:gd name="connsiteY2" fmla="*/ 2085563 h 2087508"/>
              <a:gd name="connsiteX3" fmla="*/ 8119751 w 8119751"/>
              <a:gd name="connsiteY3" fmla="*/ 2087508 h 2087508"/>
              <a:gd name="connsiteX4" fmla="*/ 7487416 w 8119751"/>
              <a:gd name="connsiteY4" fmla="*/ 381866 h 2087508"/>
              <a:gd name="connsiteX5" fmla="*/ 338 w 8119751"/>
              <a:gd name="connsiteY5" fmla="*/ 0 h 2087508"/>
              <a:gd name="connsiteX0" fmla="*/ 591 w 8120004"/>
              <a:gd name="connsiteY0" fmla="*/ 38593 h 2126101"/>
              <a:gd name="connsiteX1" fmla="*/ 939 w 8120004"/>
              <a:gd name="connsiteY1" fmla="*/ 660680 h 2126101"/>
              <a:gd name="connsiteX2" fmla="*/ 2114434 w 8120004"/>
              <a:gd name="connsiteY2" fmla="*/ 2124156 h 2126101"/>
              <a:gd name="connsiteX3" fmla="*/ 8120004 w 8120004"/>
              <a:gd name="connsiteY3" fmla="*/ 2126101 h 2126101"/>
              <a:gd name="connsiteX4" fmla="*/ 7487669 w 8120004"/>
              <a:gd name="connsiteY4" fmla="*/ 420459 h 2126101"/>
              <a:gd name="connsiteX5" fmla="*/ 591 w 8120004"/>
              <a:gd name="connsiteY5" fmla="*/ 38593 h 2126101"/>
              <a:gd name="connsiteX0" fmla="*/ 339 w 8119752"/>
              <a:gd name="connsiteY0" fmla="*/ 4561 h 2092069"/>
              <a:gd name="connsiteX1" fmla="*/ 687 w 8119752"/>
              <a:gd name="connsiteY1" fmla="*/ 626648 h 2092069"/>
              <a:gd name="connsiteX2" fmla="*/ 2114182 w 8119752"/>
              <a:gd name="connsiteY2" fmla="*/ 2090124 h 2092069"/>
              <a:gd name="connsiteX3" fmla="*/ 8119752 w 8119752"/>
              <a:gd name="connsiteY3" fmla="*/ 2092069 h 2092069"/>
              <a:gd name="connsiteX4" fmla="*/ 7487417 w 8119752"/>
              <a:gd name="connsiteY4" fmla="*/ 386427 h 2092069"/>
              <a:gd name="connsiteX5" fmla="*/ 339 w 8119752"/>
              <a:gd name="connsiteY5" fmla="*/ 4561 h 2092069"/>
              <a:gd name="connsiteX0" fmla="*/ 339 w 8119752"/>
              <a:gd name="connsiteY0" fmla="*/ 0 h 2087508"/>
              <a:gd name="connsiteX1" fmla="*/ 687 w 8119752"/>
              <a:gd name="connsiteY1" fmla="*/ 622087 h 2087508"/>
              <a:gd name="connsiteX2" fmla="*/ 2114182 w 8119752"/>
              <a:gd name="connsiteY2" fmla="*/ 2085563 h 2087508"/>
              <a:gd name="connsiteX3" fmla="*/ 8119752 w 8119752"/>
              <a:gd name="connsiteY3" fmla="*/ 2087508 h 2087508"/>
              <a:gd name="connsiteX4" fmla="*/ 7487417 w 8119752"/>
              <a:gd name="connsiteY4" fmla="*/ 381866 h 2087508"/>
              <a:gd name="connsiteX5" fmla="*/ 339 w 8119752"/>
              <a:gd name="connsiteY5" fmla="*/ 0 h 2087508"/>
              <a:gd name="connsiteX0" fmla="*/ 339 w 8119752"/>
              <a:gd name="connsiteY0" fmla="*/ 0 h 2087508"/>
              <a:gd name="connsiteX1" fmla="*/ 687 w 8119752"/>
              <a:gd name="connsiteY1" fmla="*/ 622087 h 2087508"/>
              <a:gd name="connsiteX2" fmla="*/ 2114182 w 8119752"/>
              <a:gd name="connsiteY2" fmla="*/ 2085563 h 2087508"/>
              <a:gd name="connsiteX3" fmla="*/ 8119752 w 8119752"/>
              <a:gd name="connsiteY3" fmla="*/ 2087508 h 2087508"/>
              <a:gd name="connsiteX4" fmla="*/ 7487417 w 8119752"/>
              <a:gd name="connsiteY4" fmla="*/ 381866 h 2087508"/>
              <a:gd name="connsiteX5" fmla="*/ 339 w 8119752"/>
              <a:gd name="connsiteY5" fmla="*/ 0 h 2087508"/>
              <a:gd name="connsiteX0" fmla="*/ 0 w 8122582"/>
              <a:gd name="connsiteY0" fmla="*/ 0 h 2087508"/>
              <a:gd name="connsiteX1" fmla="*/ 3517 w 8122582"/>
              <a:gd name="connsiteY1" fmla="*/ 622087 h 2087508"/>
              <a:gd name="connsiteX2" fmla="*/ 2117012 w 8122582"/>
              <a:gd name="connsiteY2" fmla="*/ 2085563 h 2087508"/>
              <a:gd name="connsiteX3" fmla="*/ 8122582 w 8122582"/>
              <a:gd name="connsiteY3" fmla="*/ 2087508 h 2087508"/>
              <a:gd name="connsiteX4" fmla="*/ 7490247 w 8122582"/>
              <a:gd name="connsiteY4" fmla="*/ 381866 h 2087508"/>
              <a:gd name="connsiteX5" fmla="*/ 0 w 8122582"/>
              <a:gd name="connsiteY5" fmla="*/ 0 h 2087508"/>
              <a:gd name="connsiteX0" fmla="*/ 37766 w 8119151"/>
              <a:gd name="connsiteY0" fmla="*/ 0 h 2076457"/>
              <a:gd name="connsiteX1" fmla="*/ 86 w 8119151"/>
              <a:gd name="connsiteY1" fmla="*/ 611036 h 2076457"/>
              <a:gd name="connsiteX2" fmla="*/ 2113581 w 8119151"/>
              <a:gd name="connsiteY2" fmla="*/ 2074512 h 2076457"/>
              <a:gd name="connsiteX3" fmla="*/ 8119151 w 8119151"/>
              <a:gd name="connsiteY3" fmla="*/ 2076457 h 2076457"/>
              <a:gd name="connsiteX4" fmla="*/ 7486816 w 8119151"/>
              <a:gd name="connsiteY4" fmla="*/ 370815 h 2076457"/>
              <a:gd name="connsiteX5" fmla="*/ 37766 w 8119151"/>
              <a:gd name="connsiteY5" fmla="*/ 0 h 2076457"/>
              <a:gd name="connsiteX0" fmla="*/ 0 w 8124165"/>
              <a:gd name="connsiteY0" fmla="*/ 0 h 2084350"/>
              <a:gd name="connsiteX1" fmla="*/ 5100 w 8124165"/>
              <a:gd name="connsiteY1" fmla="*/ 618929 h 2084350"/>
              <a:gd name="connsiteX2" fmla="*/ 2118595 w 8124165"/>
              <a:gd name="connsiteY2" fmla="*/ 2082405 h 2084350"/>
              <a:gd name="connsiteX3" fmla="*/ 8124165 w 8124165"/>
              <a:gd name="connsiteY3" fmla="*/ 2084350 h 2084350"/>
              <a:gd name="connsiteX4" fmla="*/ 7491830 w 8124165"/>
              <a:gd name="connsiteY4" fmla="*/ 378708 h 2084350"/>
              <a:gd name="connsiteX5" fmla="*/ 0 w 8124165"/>
              <a:gd name="connsiteY5" fmla="*/ 0 h 2084350"/>
              <a:gd name="connsiteX0" fmla="*/ 0 w 8124165"/>
              <a:gd name="connsiteY0" fmla="*/ 0 h 2084350"/>
              <a:gd name="connsiteX1" fmla="*/ 5100 w 8124165"/>
              <a:gd name="connsiteY1" fmla="*/ 618929 h 2084350"/>
              <a:gd name="connsiteX2" fmla="*/ 2118595 w 8124165"/>
              <a:gd name="connsiteY2" fmla="*/ 2082405 h 2084350"/>
              <a:gd name="connsiteX3" fmla="*/ 8124165 w 8124165"/>
              <a:gd name="connsiteY3" fmla="*/ 2084350 h 2084350"/>
              <a:gd name="connsiteX4" fmla="*/ 7491830 w 8124165"/>
              <a:gd name="connsiteY4" fmla="*/ 378708 h 2084350"/>
              <a:gd name="connsiteX5" fmla="*/ 0 w 8124165"/>
              <a:gd name="connsiteY5" fmla="*/ 0 h 2084350"/>
              <a:gd name="connsiteX0" fmla="*/ 0 w 8124165"/>
              <a:gd name="connsiteY0" fmla="*/ 0 h 2084350"/>
              <a:gd name="connsiteX1" fmla="*/ 5100 w 8124165"/>
              <a:gd name="connsiteY1" fmla="*/ 618929 h 2084350"/>
              <a:gd name="connsiteX2" fmla="*/ 2118595 w 8124165"/>
              <a:gd name="connsiteY2" fmla="*/ 2082405 h 2084350"/>
              <a:gd name="connsiteX3" fmla="*/ 8124165 w 8124165"/>
              <a:gd name="connsiteY3" fmla="*/ 2084350 h 2084350"/>
              <a:gd name="connsiteX4" fmla="*/ 7491830 w 8124165"/>
              <a:gd name="connsiteY4" fmla="*/ 378708 h 2084350"/>
              <a:gd name="connsiteX5" fmla="*/ 0 w 8124165"/>
              <a:gd name="connsiteY5" fmla="*/ 0 h 2084350"/>
              <a:gd name="connsiteX0" fmla="*/ 0 w 8124165"/>
              <a:gd name="connsiteY0" fmla="*/ 4208 h 2088558"/>
              <a:gd name="connsiteX1" fmla="*/ 5100 w 8124165"/>
              <a:gd name="connsiteY1" fmla="*/ 623137 h 2088558"/>
              <a:gd name="connsiteX2" fmla="*/ 2118595 w 8124165"/>
              <a:gd name="connsiteY2" fmla="*/ 2086613 h 2088558"/>
              <a:gd name="connsiteX3" fmla="*/ 8124165 w 8124165"/>
              <a:gd name="connsiteY3" fmla="*/ 2088558 h 2088558"/>
              <a:gd name="connsiteX4" fmla="*/ 7491830 w 8124165"/>
              <a:gd name="connsiteY4" fmla="*/ 382916 h 2088558"/>
              <a:gd name="connsiteX5" fmla="*/ 0 w 8124165"/>
              <a:gd name="connsiteY5" fmla="*/ 4208 h 2088558"/>
              <a:gd name="connsiteX0" fmla="*/ 0 w 8124165"/>
              <a:gd name="connsiteY0" fmla="*/ 4200 h 2090130"/>
              <a:gd name="connsiteX1" fmla="*/ 5100 w 8124165"/>
              <a:gd name="connsiteY1" fmla="*/ 624709 h 2090130"/>
              <a:gd name="connsiteX2" fmla="*/ 2118595 w 8124165"/>
              <a:gd name="connsiteY2" fmla="*/ 2088185 h 2090130"/>
              <a:gd name="connsiteX3" fmla="*/ 8124165 w 8124165"/>
              <a:gd name="connsiteY3" fmla="*/ 2090130 h 2090130"/>
              <a:gd name="connsiteX4" fmla="*/ 7491830 w 8124165"/>
              <a:gd name="connsiteY4" fmla="*/ 384488 h 2090130"/>
              <a:gd name="connsiteX5" fmla="*/ 0 w 8124165"/>
              <a:gd name="connsiteY5" fmla="*/ 4200 h 2090130"/>
              <a:gd name="connsiteX0" fmla="*/ 0 w 8120995"/>
              <a:gd name="connsiteY0" fmla="*/ 4166 h 2096411"/>
              <a:gd name="connsiteX1" fmla="*/ 1930 w 8120995"/>
              <a:gd name="connsiteY1" fmla="*/ 630990 h 2096411"/>
              <a:gd name="connsiteX2" fmla="*/ 2115425 w 8120995"/>
              <a:gd name="connsiteY2" fmla="*/ 2094466 h 2096411"/>
              <a:gd name="connsiteX3" fmla="*/ 8120995 w 8120995"/>
              <a:gd name="connsiteY3" fmla="*/ 2096411 h 2096411"/>
              <a:gd name="connsiteX4" fmla="*/ 7488660 w 8120995"/>
              <a:gd name="connsiteY4" fmla="*/ 390769 h 2096411"/>
              <a:gd name="connsiteX5" fmla="*/ 0 w 8120995"/>
              <a:gd name="connsiteY5" fmla="*/ 4166 h 2096411"/>
              <a:gd name="connsiteX0" fmla="*/ 0 w 8122580"/>
              <a:gd name="connsiteY0" fmla="*/ 4029 h 2123113"/>
              <a:gd name="connsiteX1" fmla="*/ 3515 w 8122580"/>
              <a:gd name="connsiteY1" fmla="*/ 657692 h 2123113"/>
              <a:gd name="connsiteX2" fmla="*/ 2117010 w 8122580"/>
              <a:gd name="connsiteY2" fmla="*/ 2121168 h 2123113"/>
              <a:gd name="connsiteX3" fmla="*/ 8122580 w 8122580"/>
              <a:gd name="connsiteY3" fmla="*/ 2123113 h 2123113"/>
              <a:gd name="connsiteX4" fmla="*/ 7490245 w 8122580"/>
              <a:gd name="connsiteY4" fmla="*/ 417471 h 2123113"/>
              <a:gd name="connsiteX5" fmla="*/ 0 w 8122580"/>
              <a:gd name="connsiteY5" fmla="*/ 4029 h 2123113"/>
              <a:gd name="connsiteX0" fmla="*/ 0 w 8122580"/>
              <a:gd name="connsiteY0" fmla="*/ 4029 h 2123113"/>
              <a:gd name="connsiteX1" fmla="*/ 3515 w 8122580"/>
              <a:gd name="connsiteY1" fmla="*/ 657692 h 2123113"/>
              <a:gd name="connsiteX2" fmla="*/ 2117010 w 8122580"/>
              <a:gd name="connsiteY2" fmla="*/ 2121168 h 2123113"/>
              <a:gd name="connsiteX3" fmla="*/ 8122580 w 8122580"/>
              <a:gd name="connsiteY3" fmla="*/ 2123113 h 2123113"/>
              <a:gd name="connsiteX4" fmla="*/ 7490245 w 8122580"/>
              <a:gd name="connsiteY4" fmla="*/ 417471 h 2123113"/>
              <a:gd name="connsiteX5" fmla="*/ 0 w 8122580"/>
              <a:gd name="connsiteY5" fmla="*/ 4029 h 2123113"/>
              <a:gd name="connsiteX0" fmla="*/ 340 w 8122920"/>
              <a:gd name="connsiteY0" fmla="*/ 4029 h 2123113"/>
              <a:gd name="connsiteX1" fmla="*/ 686 w 8122920"/>
              <a:gd name="connsiteY1" fmla="*/ 656114 h 2123113"/>
              <a:gd name="connsiteX2" fmla="*/ 2117350 w 8122920"/>
              <a:gd name="connsiteY2" fmla="*/ 2121168 h 2123113"/>
              <a:gd name="connsiteX3" fmla="*/ 8122920 w 8122920"/>
              <a:gd name="connsiteY3" fmla="*/ 2123113 h 2123113"/>
              <a:gd name="connsiteX4" fmla="*/ 7490585 w 8122920"/>
              <a:gd name="connsiteY4" fmla="*/ 417471 h 2123113"/>
              <a:gd name="connsiteX5" fmla="*/ 340 w 8122920"/>
              <a:gd name="connsiteY5" fmla="*/ 4029 h 2123113"/>
              <a:gd name="connsiteX0" fmla="*/ 340 w 8122920"/>
              <a:gd name="connsiteY0" fmla="*/ 4029 h 2123113"/>
              <a:gd name="connsiteX1" fmla="*/ 686 w 8122920"/>
              <a:gd name="connsiteY1" fmla="*/ 656114 h 2123113"/>
              <a:gd name="connsiteX2" fmla="*/ 2117350 w 8122920"/>
              <a:gd name="connsiteY2" fmla="*/ 2121168 h 2123113"/>
              <a:gd name="connsiteX3" fmla="*/ 8122920 w 8122920"/>
              <a:gd name="connsiteY3" fmla="*/ 2123113 h 2123113"/>
              <a:gd name="connsiteX4" fmla="*/ 7490585 w 8122920"/>
              <a:gd name="connsiteY4" fmla="*/ 417471 h 2123113"/>
              <a:gd name="connsiteX5" fmla="*/ 340 w 8122920"/>
              <a:gd name="connsiteY5" fmla="*/ 4029 h 2123113"/>
              <a:gd name="connsiteX0" fmla="*/ 0 w 8124165"/>
              <a:gd name="connsiteY0" fmla="*/ 4029 h 2123113"/>
              <a:gd name="connsiteX1" fmla="*/ 1931 w 8124165"/>
              <a:gd name="connsiteY1" fmla="*/ 656114 h 2123113"/>
              <a:gd name="connsiteX2" fmla="*/ 2118595 w 8124165"/>
              <a:gd name="connsiteY2" fmla="*/ 2121168 h 2123113"/>
              <a:gd name="connsiteX3" fmla="*/ 8124165 w 8124165"/>
              <a:gd name="connsiteY3" fmla="*/ 2123113 h 2123113"/>
              <a:gd name="connsiteX4" fmla="*/ 7491830 w 8124165"/>
              <a:gd name="connsiteY4" fmla="*/ 417471 h 2123113"/>
              <a:gd name="connsiteX5" fmla="*/ 0 w 8124165"/>
              <a:gd name="connsiteY5" fmla="*/ 4029 h 2123113"/>
              <a:gd name="connsiteX0" fmla="*/ 0 w 8124165"/>
              <a:gd name="connsiteY0" fmla="*/ 4029 h 2124410"/>
              <a:gd name="connsiteX1" fmla="*/ 1931 w 8124165"/>
              <a:gd name="connsiteY1" fmla="*/ 656114 h 2124410"/>
              <a:gd name="connsiteX2" fmla="*/ 2116968 w 8124165"/>
              <a:gd name="connsiteY2" fmla="*/ 2124410 h 2124410"/>
              <a:gd name="connsiteX3" fmla="*/ 8124165 w 8124165"/>
              <a:gd name="connsiteY3" fmla="*/ 2123113 h 2124410"/>
              <a:gd name="connsiteX4" fmla="*/ 7491830 w 8124165"/>
              <a:gd name="connsiteY4" fmla="*/ 417471 h 2124410"/>
              <a:gd name="connsiteX5" fmla="*/ 0 w 8124165"/>
              <a:gd name="connsiteY5" fmla="*/ 4029 h 2124410"/>
              <a:gd name="connsiteX0" fmla="*/ 0 w 8124165"/>
              <a:gd name="connsiteY0" fmla="*/ 4029 h 2124410"/>
              <a:gd name="connsiteX1" fmla="*/ 1931 w 8124165"/>
              <a:gd name="connsiteY1" fmla="*/ 656114 h 2124410"/>
              <a:gd name="connsiteX2" fmla="*/ 2116968 w 8124165"/>
              <a:gd name="connsiteY2" fmla="*/ 2124410 h 2124410"/>
              <a:gd name="connsiteX3" fmla="*/ 8124165 w 8124165"/>
              <a:gd name="connsiteY3" fmla="*/ 2123113 h 2124410"/>
              <a:gd name="connsiteX4" fmla="*/ 7491830 w 8124165"/>
              <a:gd name="connsiteY4" fmla="*/ 417471 h 2124410"/>
              <a:gd name="connsiteX5" fmla="*/ 0 w 8124165"/>
              <a:gd name="connsiteY5" fmla="*/ 4029 h 2124410"/>
              <a:gd name="connsiteX0" fmla="*/ 0 w 8124165"/>
              <a:gd name="connsiteY0" fmla="*/ 4029 h 2124410"/>
              <a:gd name="connsiteX1" fmla="*/ 1931 w 8124165"/>
              <a:gd name="connsiteY1" fmla="*/ 656114 h 2124410"/>
              <a:gd name="connsiteX2" fmla="*/ 2116968 w 8124165"/>
              <a:gd name="connsiteY2" fmla="*/ 2124410 h 2124410"/>
              <a:gd name="connsiteX3" fmla="*/ 8124165 w 8124165"/>
              <a:gd name="connsiteY3" fmla="*/ 2123113 h 2124410"/>
              <a:gd name="connsiteX4" fmla="*/ 7491830 w 8124165"/>
              <a:gd name="connsiteY4" fmla="*/ 417471 h 2124410"/>
              <a:gd name="connsiteX5" fmla="*/ 0 w 8124165"/>
              <a:gd name="connsiteY5" fmla="*/ 4029 h 2124410"/>
              <a:gd name="connsiteX0" fmla="*/ 0 w 8124165"/>
              <a:gd name="connsiteY0" fmla="*/ 4029 h 2124410"/>
              <a:gd name="connsiteX1" fmla="*/ 1931 w 8124165"/>
              <a:gd name="connsiteY1" fmla="*/ 656114 h 2124410"/>
              <a:gd name="connsiteX2" fmla="*/ 2116968 w 8124165"/>
              <a:gd name="connsiteY2" fmla="*/ 2124410 h 2124410"/>
              <a:gd name="connsiteX3" fmla="*/ 8124165 w 8124165"/>
              <a:gd name="connsiteY3" fmla="*/ 2123113 h 2124410"/>
              <a:gd name="connsiteX4" fmla="*/ 7491830 w 8124165"/>
              <a:gd name="connsiteY4" fmla="*/ 417471 h 2124410"/>
              <a:gd name="connsiteX5" fmla="*/ 0 w 8124165"/>
              <a:gd name="connsiteY5" fmla="*/ 4029 h 2124410"/>
              <a:gd name="connsiteX0" fmla="*/ 9408 w 8122482"/>
              <a:gd name="connsiteY0" fmla="*/ 4693 h 2009824"/>
              <a:gd name="connsiteX1" fmla="*/ 248 w 8122482"/>
              <a:gd name="connsiteY1" fmla="*/ 541528 h 2009824"/>
              <a:gd name="connsiteX2" fmla="*/ 2115285 w 8122482"/>
              <a:gd name="connsiteY2" fmla="*/ 2009824 h 2009824"/>
              <a:gd name="connsiteX3" fmla="*/ 8122482 w 8122482"/>
              <a:gd name="connsiteY3" fmla="*/ 2008527 h 2009824"/>
              <a:gd name="connsiteX4" fmla="*/ 7490147 w 8122482"/>
              <a:gd name="connsiteY4" fmla="*/ 302885 h 2009824"/>
              <a:gd name="connsiteX5" fmla="*/ 9408 w 8122482"/>
              <a:gd name="connsiteY5" fmla="*/ 4693 h 2009824"/>
              <a:gd name="connsiteX0" fmla="*/ 0 w 8128919"/>
              <a:gd name="connsiteY0" fmla="*/ 4133 h 2103991"/>
              <a:gd name="connsiteX1" fmla="*/ 6685 w 8128919"/>
              <a:gd name="connsiteY1" fmla="*/ 635695 h 2103991"/>
              <a:gd name="connsiteX2" fmla="*/ 2121722 w 8128919"/>
              <a:gd name="connsiteY2" fmla="*/ 2103991 h 2103991"/>
              <a:gd name="connsiteX3" fmla="*/ 8128919 w 8128919"/>
              <a:gd name="connsiteY3" fmla="*/ 2102694 h 2103991"/>
              <a:gd name="connsiteX4" fmla="*/ 7496584 w 8128919"/>
              <a:gd name="connsiteY4" fmla="*/ 397052 h 2103991"/>
              <a:gd name="connsiteX5" fmla="*/ 0 w 8128919"/>
              <a:gd name="connsiteY5" fmla="*/ 4133 h 2103991"/>
              <a:gd name="connsiteX0" fmla="*/ 0 w 8128919"/>
              <a:gd name="connsiteY0" fmla="*/ 4133 h 2103991"/>
              <a:gd name="connsiteX1" fmla="*/ 6685 w 8128919"/>
              <a:gd name="connsiteY1" fmla="*/ 635695 h 2103991"/>
              <a:gd name="connsiteX2" fmla="*/ 2121722 w 8128919"/>
              <a:gd name="connsiteY2" fmla="*/ 2103991 h 2103991"/>
              <a:gd name="connsiteX3" fmla="*/ 8128919 w 8128919"/>
              <a:gd name="connsiteY3" fmla="*/ 2102694 h 2103991"/>
              <a:gd name="connsiteX4" fmla="*/ 7496584 w 8128919"/>
              <a:gd name="connsiteY4" fmla="*/ 397052 h 2103991"/>
              <a:gd name="connsiteX5" fmla="*/ 0 w 8128919"/>
              <a:gd name="connsiteY5" fmla="*/ 4133 h 2103991"/>
              <a:gd name="connsiteX0" fmla="*/ 0 w 8128919"/>
              <a:gd name="connsiteY0" fmla="*/ 4133 h 2103991"/>
              <a:gd name="connsiteX1" fmla="*/ 6685 w 8128919"/>
              <a:gd name="connsiteY1" fmla="*/ 635695 h 2103991"/>
              <a:gd name="connsiteX2" fmla="*/ 2121722 w 8128919"/>
              <a:gd name="connsiteY2" fmla="*/ 2103991 h 2103991"/>
              <a:gd name="connsiteX3" fmla="*/ 8128919 w 8128919"/>
              <a:gd name="connsiteY3" fmla="*/ 2102694 h 2103991"/>
              <a:gd name="connsiteX4" fmla="*/ 7496584 w 8128919"/>
              <a:gd name="connsiteY4" fmla="*/ 397052 h 2103991"/>
              <a:gd name="connsiteX5" fmla="*/ 0 w 8128919"/>
              <a:gd name="connsiteY5" fmla="*/ 4133 h 2103991"/>
              <a:gd name="connsiteX0" fmla="*/ 14076 w 8122397"/>
              <a:gd name="connsiteY0" fmla="*/ 4109 h 2108703"/>
              <a:gd name="connsiteX1" fmla="*/ 163 w 8122397"/>
              <a:gd name="connsiteY1" fmla="*/ 640407 h 2108703"/>
              <a:gd name="connsiteX2" fmla="*/ 2115200 w 8122397"/>
              <a:gd name="connsiteY2" fmla="*/ 2108703 h 2108703"/>
              <a:gd name="connsiteX3" fmla="*/ 8122397 w 8122397"/>
              <a:gd name="connsiteY3" fmla="*/ 2107406 h 2108703"/>
              <a:gd name="connsiteX4" fmla="*/ 7490062 w 8122397"/>
              <a:gd name="connsiteY4" fmla="*/ 401764 h 2108703"/>
              <a:gd name="connsiteX5" fmla="*/ 14076 w 8122397"/>
              <a:gd name="connsiteY5" fmla="*/ 4109 h 2108703"/>
              <a:gd name="connsiteX0" fmla="*/ 21931 w 8130252"/>
              <a:gd name="connsiteY0" fmla="*/ 4109 h 2108703"/>
              <a:gd name="connsiteX1" fmla="*/ 8018 w 8130252"/>
              <a:gd name="connsiteY1" fmla="*/ 640407 h 2108703"/>
              <a:gd name="connsiteX2" fmla="*/ 2123055 w 8130252"/>
              <a:gd name="connsiteY2" fmla="*/ 2108703 h 2108703"/>
              <a:gd name="connsiteX3" fmla="*/ 8130252 w 8130252"/>
              <a:gd name="connsiteY3" fmla="*/ 2107406 h 2108703"/>
              <a:gd name="connsiteX4" fmla="*/ 7497917 w 8130252"/>
              <a:gd name="connsiteY4" fmla="*/ 401764 h 2108703"/>
              <a:gd name="connsiteX5" fmla="*/ 21931 w 8130252"/>
              <a:gd name="connsiteY5" fmla="*/ 4109 h 2108703"/>
              <a:gd name="connsiteX0" fmla="*/ 13872 w 8150714"/>
              <a:gd name="connsiteY0" fmla="*/ 4006 h 2129124"/>
              <a:gd name="connsiteX1" fmla="*/ 28480 w 8150714"/>
              <a:gd name="connsiteY1" fmla="*/ 660828 h 2129124"/>
              <a:gd name="connsiteX2" fmla="*/ 2143517 w 8150714"/>
              <a:gd name="connsiteY2" fmla="*/ 2129124 h 2129124"/>
              <a:gd name="connsiteX3" fmla="*/ 8150714 w 8150714"/>
              <a:gd name="connsiteY3" fmla="*/ 2127827 h 2129124"/>
              <a:gd name="connsiteX4" fmla="*/ 7518379 w 8150714"/>
              <a:gd name="connsiteY4" fmla="*/ 422185 h 2129124"/>
              <a:gd name="connsiteX5" fmla="*/ 13872 w 8150714"/>
              <a:gd name="connsiteY5" fmla="*/ 4006 h 2129124"/>
              <a:gd name="connsiteX0" fmla="*/ 0 w 8136842"/>
              <a:gd name="connsiteY0" fmla="*/ 4006 h 2129124"/>
              <a:gd name="connsiteX1" fmla="*/ 14608 w 8136842"/>
              <a:gd name="connsiteY1" fmla="*/ 660828 h 2129124"/>
              <a:gd name="connsiteX2" fmla="*/ 2129645 w 8136842"/>
              <a:gd name="connsiteY2" fmla="*/ 2129124 h 2129124"/>
              <a:gd name="connsiteX3" fmla="*/ 8136842 w 8136842"/>
              <a:gd name="connsiteY3" fmla="*/ 2127827 h 2129124"/>
              <a:gd name="connsiteX4" fmla="*/ 7504507 w 8136842"/>
              <a:gd name="connsiteY4" fmla="*/ 422185 h 2129124"/>
              <a:gd name="connsiteX5" fmla="*/ 0 w 8136842"/>
              <a:gd name="connsiteY5" fmla="*/ 4006 h 2129124"/>
              <a:gd name="connsiteX0" fmla="*/ 0 w 8125750"/>
              <a:gd name="connsiteY0" fmla="*/ 4006 h 2129124"/>
              <a:gd name="connsiteX1" fmla="*/ 3516 w 8125750"/>
              <a:gd name="connsiteY1" fmla="*/ 660828 h 2129124"/>
              <a:gd name="connsiteX2" fmla="*/ 2118553 w 8125750"/>
              <a:gd name="connsiteY2" fmla="*/ 2129124 h 2129124"/>
              <a:gd name="connsiteX3" fmla="*/ 8125750 w 8125750"/>
              <a:gd name="connsiteY3" fmla="*/ 2127827 h 2129124"/>
              <a:gd name="connsiteX4" fmla="*/ 7493415 w 8125750"/>
              <a:gd name="connsiteY4" fmla="*/ 422185 h 2129124"/>
              <a:gd name="connsiteX5" fmla="*/ 0 w 8125750"/>
              <a:gd name="connsiteY5" fmla="*/ 4006 h 2129124"/>
              <a:gd name="connsiteX0" fmla="*/ 0 w 8135257"/>
              <a:gd name="connsiteY0" fmla="*/ 3968 h 2136981"/>
              <a:gd name="connsiteX1" fmla="*/ 13023 w 8135257"/>
              <a:gd name="connsiteY1" fmla="*/ 668685 h 2136981"/>
              <a:gd name="connsiteX2" fmla="*/ 2128060 w 8135257"/>
              <a:gd name="connsiteY2" fmla="*/ 2136981 h 2136981"/>
              <a:gd name="connsiteX3" fmla="*/ 8135257 w 8135257"/>
              <a:gd name="connsiteY3" fmla="*/ 2135684 h 2136981"/>
              <a:gd name="connsiteX4" fmla="*/ 7502922 w 8135257"/>
              <a:gd name="connsiteY4" fmla="*/ 430042 h 2136981"/>
              <a:gd name="connsiteX5" fmla="*/ 0 w 8135257"/>
              <a:gd name="connsiteY5" fmla="*/ 3968 h 2136981"/>
              <a:gd name="connsiteX0" fmla="*/ 0 w 8128919"/>
              <a:gd name="connsiteY0" fmla="*/ 4038 h 2122841"/>
              <a:gd name="connsiteX1" fmla="*/ 6685 w 8128919"/>
              <a:gd name="connsiteY1" fmla="*/ 654545 h 2122841"/>
              <a:gd name="connsiteX2" fmla="*/ 2121722 w 8128919"/>
              <a:gd name="connsiteY2" fmla="*/ 2122841 h 2122841"/>
              <a:gd name="connsiteX3" fmla="*/ 8128919 w 8128919"/>
              <a:gd name="connsiteY3" fmla="*/ 2121544 h 2122841"/>
              <a:gd name="connsiteX4" fmla="*/ 7496584 w 8128919"/>
              <a:gd name="connsiteY4" fmla="*/ 415902 h 2122841"/>
              <a:gd name="connsiteX5" fmla="*/ 0 w 8128919"/>
              <a:gd name="connsiteY5" fmla="*/ 4038 h 2122841"/>
              <a:gd name="connsiteX0" fmla="*/ 0 w 8128919"/>
              <a:gd name="connsiteY0" fmla="*/ 4038 h 2122841"/>
              <a:gd name="connsiteX1" fmla="*/ 93831 w 8128919"/>
              <a:gd name="connsiteY1" fmla="*/ 730327 h 2122841"/>
              <a:gd name="connsiteX2" fmla="*/ 2121722 w 8128919"/>
              <a:gd name="connsiteY2" fmla="*/ 2122841 h 2122841"/>
              <a:gd name="connsiteX3" fmla="*/ 8128919 w 8128919"/>
              <a:gd name="connsiteY3" fmla="*/ 2121544 h 2122841"/>
              <a:gd name="connsiteX4" fmla="*/ 7496584 w 8128919"/>
              <a:gd name="connsiteY4" fmla="*/ 415902 h 2122841"/>
              <a:gd name="connsiteX5" fmla="*/ 0 w 8128919"/>
              <a:gd name="connsiteY5" fmla="*/ 4038 h 2122841"/>
              <a:gd name="connsiteX0" fmla="*/ 0 w 8128919"/>
              <a:gd name="connsiteY0" fmla="*/ 4314 h 2071017"/>
              <a:gd name="connsiteX1" fmla="*/ 93831 w 8128919"/>
              <a:gd name="connsiteY1" fmla="*/ 678503 h 2071017"/>
              <a:gd name="connsiteX2" fmla="*/ 2121722 w 8128919"/>
              <a:gd name="connsiteY2" fmla="*/ 2071017 h 2071017"/>
              <a:gd name="connsiteX3" fmla="*/ 8128919 w 8128919"/>
              <a:gd name="connsiteY3" fmla="*/ 2069720 h 2071017"/>
              <a:gd name="connsiteX4" fmla="*/ 7496584 w 8128919"/>
              <a:gd name="connsiteY4" fmla="*/ 364078 h 2071017"/>
              <a:gd name="connsiteX5" fmla="*/ 0 w 8128919"/>
              <a:gd name="connsiteY5" fmla="*/ 4314 h 2071017"/>
              <a:gd name="connsiteX0" fmla="*/ 0 w 8117827"/>
              <a:gd name="connsiteY0" fmla="*/ 4150 h 2100850"/>
              <a:gd name="connsiteX1" fmla="*/ 82739 w 8117827"/>
              <a:gd name="connsiteY1" fmla="*/ 708336 h 2100850"/>
              <a:gd name="connsiteX2" fmla="*/ 2110630 w 8117827"/>
              <a:gd name="connsiteY2" fmla="*/ 2100850 h 2100850"/>
              <a:gd name="connsiteX3" fmla="*/ 8117827 w 8117827"/>
              <a:gd name="connsiteY3" fmla="*/ 2099553 h 2100850"/>
              <a:gd name="connsiteX4" fmla="*/ 7485492 w 8117827"/>
              <a:gd name="connsiteY4" fmla="*/ 393911 h 2100850"/>
              <a:gd name="connsiteX5" fmla="*/ 0 w 8117827"/>
              <a:gd name="connsiteY5" fmla="*/ 4150 h 2100850"/>
              <a:gd name="connsiteX0" fmla="*/ 0 w 8125750"/>
              <a:gd name="connsiteY0" fmla="*/ 4133 h 2103990"/>
              <a:gd name="connsiteX1" fmla="*/ 90662 w 8125750"/>
              <a:gd name="connsiteY1" fmla="*/ 711476 h 2103990"/>
              <a:gd name="connsiteX2" fmla="*/ 2118553 w 8125750"/>
              <a:gd name="connsiteY2" fmla="*/ 2103990 h 2103990"/>
              <a:gd name="connsiteX3" fmla="*/ 8125750 w 8125750"/>
              <a:gd name="connsiteY3" fmla="*/ 2102693 h 2103990"/>
              <a:gd name="connsiteX4" fmla="*/ 7493415 w 8125750"/>
              <a:gd name="connsiteY4" fmla="*/ 397051 h 2103990"/>
              <a:gd name="connsiteX5" fmla="*/ 0 w 8125750"/>
              <a:gd name="connsiteY5" fmla="*/ 4133 h 2103990"/>
              <a:gd name="connsiteX0" fmla="*/ 0 w 8125750"/>
              <a:gd name="connsiteY0" fmla="*/ 4133 h 2103990"/>
              <a:gd name="connsiteX1" fmla="*/ 1932 w 8125750"/>
              <a:gd name="connsiteY1" fmla="*/ 629379 h 2103990"/>
              <a:gd name="connsiteX2" fmla="*/ 2118553 w 8125750"/>
              <a:gd name="connsiteY2" fmla="*/ 2103990 h 2103990"/>
              <a:gd name="connsiteX3" fmla="*/ 8125750 w 8125750"/>
              <a:gd name="connsiteY3" fmla="*/ 2102693 h 2103990"/>
              <a:gd name="connsiteX4" fmla="*/ 7493415 w 8125750"/>
              <a:gd name="connsiteY4" fmla="*/ 397051 h 2103990"/>
              <a:gd name="connsiteX5" fmla="*/ 0 w 8125750"/>
              <a:gd name="connsiteY5" fmla="*/ 4133 h 2103990"/>
              <a:gd name="connsiteX0" fmla="*/ 0 w 8125750"/>
              <a:gd name="connsiteY0" fmla="*/ 4133 h 2103990"/>
              <a:gd name="connsiteX1" fmla="*/ 1932 w 8125750"/>
              <a:gd name="connsiteY1" fmla="*/ 629379 h 2103990"/>
              <a:gd name="connsiteX2" fmla="*/ 2118553 w 8125750"/>
              <a:gd name="connsiteY2" fmla="*/ 2103990 h 2103990"/>
              <a:gd name="connsiteX3" fmla="*/ 8125750 w 8125750"/>
              <a:gd name="connsiteY3" fmla="*/ 2102693 h 2103990"/>
              <a:gd name="connsiteX4" fmla="*/ 7493415 w 8125750"/>
              <a:gd name="connsiteY4" fmla="*/ 397051 h 2103990"/>
              <a:gd name="connsiteX5" fmla="*/ 0 w 8125750"/>
              <a:gd name="connsiteY5" fmla="*/ 4133 h 2103990"/>
              <a:gd name="connsiteX0" fmla="*/ 0 w 8125750"/>
              <a:gd name="connsiteY0" fmla="*/ 4133 h 2103990"/>
              <a:gd name="connsiteX1" fmla="*/ 3517 w 8125750"/>
              <a:gd name="connsiteY1" fmla="*/ 629379 h 2103990"/>
              <a:gd name="connsiteX2" fmla="*/ 2118553 w 8125750"/>
              <a:gd name="connsiteY2" fmla="*/ 2103990 h 2103990"/>
              <a:gd name="connsiteX3" fmla="*/ 8125750 w 8125750"/>
              <a:gd name="connsiteY3" fmla="*/ 2102693 h 2103990"/>
              <a:gd name="connsiteX4" fmla="*/ 7493415 w 8125750"/>
              <a:gd name="connsiteY4" fmla="*/ 397051 h 2103990"/>
              <a:gd name="connsiteX5" fmla="*/ 0 w 8125750"/>
              <a:gd name="connsiteY5" fmla="*/ 4133 h 2103990"/>
              <a:gd name="connsiteX0" fmla="*/ 0 w 8125750"/>
              <a:gd name="connsiteY0" fmla="*/ 4133 h 2103990"/>
              <a:gd name="connsiteX1" fmla="*/ 3517 w 8125750"/>
              <a:gd name="connsiteY1" fmla="*/ 629379 h 2103990"/>
              <a:gd name="connsiteX2" fmla="*/ 2118553 w 8125750"/>
              <a:gd name="connsiteY2" fmla="*/ 2103990 h 2103990"/>
              <a:gd name="connsiteX3" fmla="*/ 8125750 w 8125750"/>
              <a:gd name="connsiteY3" fmla="*/ 2102693 h 2103990"/>
              <a:gd name="connsiteX4" fmla="*/ 7493415 w 8125750"/>
              <a:gd name="connsiteY4" fmla="*/ 397051 h 2103990"/>
              <a:gd name="connsiteX5" fmla="*/ 0 w 8125750"/>
              <a:gd name="connsiteY5" fmla="*/ 4133 h 2103990"/>
              <a:gd name="connsiteX0" fmla="*/ 0 w 8125750"/>
              <a:gd name="connsiteY0" fmla="*/ 4133 h 2103990"/>
              <a:gd name="connsiteX1" fmla="*/ 1932 w 8125750"/>
              <a:gd name="connsiteY1" fmla="*/ 630959 h 2103990"/>
              <a:gd name="connsiteX2" fmla="*/ 2118553 w 8125750"/>
              <a:gd name="connsiteY2" fmla="*/ 2103990 h 2103990"/>
              <a:gd name="connsiteX3" fmla="*/ 8125750 w 8125750"/>
              <a:gd name="connsiteY3" fmla="*/ 2102693 h 2103990"/>
              <a:gd name="connsiteX4" fmla="*/ 7493415 w 8125750"/>
              <a:gd name="connsiteY4" fmla="*/ 397051 h 2103990"/>
              <a:gd name="connsiteX5" fmla="*/ 0 w 8125750"/>
              <a:gd name="connsiteY5" fmla="*/ 4133 h 2103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25750" h="2103990">
                <a:moveTo>
                  <a:pt x="0" y="4133"/>
                </a:moveTo>
                <a:cubicBezTo>
                  <a:pt x="3814" y="918262"/>
                  <a:pt x="-1881" y="-115820"/>
                  <a:pt x="1932" y="630959"/>
                </a:cubicBezTo>
                <a:lnTo>
                  <a:pt x="2118553" y="2103990"/>
                </a:lnTo>
                <a:lnTo>
                  <a:pt x="8125750" y="2102693"/>
                </a:lnTo>
                <a:cubicBezTo>
                  <a:pt x="7867234" y="1548137"/>
                  <a:pt x="7701384" y="993579"/>
                  <a:pt x="7493415" y="397051"/>
                </a:cubicBezTo>
                <a:cubicBezTo>
                  <a:pt x="4747839" y="697774"/>
                  <a:pt x="3747500" y="-62275"/>
                  <a:pt x="0" y="4133"/>
                </a:cubicBezTo>
                <a:close/>
              </a:path>
            </a:pathLst>
          </a:custGeom>
          <a:solidFill>
            <a:srgbClr val="FFFFFF"/>
          </a:solidFill>
          <a:ln w="12700" cap="flat">
            <a:noFill/>
            <a:prstDash val="solid"/>
            <a:miter/>
          </a:ln>
        </p:spPr>
        <p:txBody>
          <a:bodyPr rtlCol="0" anchor="ctr"/>
          <a:lstStyle/>
          <a:p>
            <a:endParaRPr lang="en-GB" sz="2400"/>
          </a:p>
        </p:txBody>
      </p:sp>
      <p:sp>
        <p:nvSpPr>
          <p:cNvPr id="67" name="Freeform: Shape 66">
            <a:extLst>
              <a:ext uri="{FF2B5EF4-FFF2-40B4-BE49-F238E27FC236}">
                <a16:creationId xmlns:a16="http://schemas.microsoft.com/office/drawing/2014/main" id="{D3A7AFEB-6E94-4658-81FE-5437C547F643}"/>
              </a:ext>
            </a:extLst>
          </p:cNvPr>
          <p:cNvSpPr/>
          <p:nvPr/>
        </p:nvSpPr>
        <p:spPr>
          <a:xfrm>
            <a:off x="-1893" y="1"/>
            <a:ext cx="10010021" cy="4810127"/>
          </a:xfrm>
          <a:custGeom>
            <a:avLst/>
            <a:gdLst>
              <a:gd name="connsiteX0" fmla="*/ 7423212 w 7416800"/>
              <a:gd name="connsiteY0" fmla="*/ 3165412 h 3340100"/>
              <a:gd name="connsiteX1" fmla="*/ 7423732 w 7416800"/>
              <a:gd name="connsiteY1" fmla="*/ 3165361 h 3340100"/>
              <a:gd name="connsiteX2" fmla="*/ 5575425 w 7416800"/>
              <a:gd name="connsiteY2" fmla="*/ 0 h 3340100"/>
              <a:gd name="connsiteX3" fmla="*/ 0 w 7416800"/>
              <a:gd name="connsiteY3" fmla="*/ 0 h 3340100"/>
              <a:gd name="connsiteX4" fmla="*/ 0 w 7416800"/>
              <a:gd name="connsiteY4" fmla="*/ 2805113 h 3340100"/>
              <a:gd name="connsiteX5" fmla="*/ 7423212 w 7416800"/>
              <a:gd name="connsiteY5" fmla="*/ 3165412 h 3340100"/>
              <a:gd name="connsiteX0" fmla="*/ 7480044 w 7480044"/>
              <a:gd name="connsiteY0" fmla="*/ 3401359 h 3525322"/>
              <a:gd name="connsiteX1" fmla="*/ 7423732 w 7480044"/>
              <a:gd name="connsiteY1" fmla="*/ 3165361 h 3525322"/>
              <a:gd name="connsiteX2" fmla="*/ 5575425 w 7480044"/>
              <a:gd name="connsiteY2" fmla="*/ 0 h 3525322"/>
              <a:gd name="connsiteX3" fmla="*/ 0 w 7480044"/>
              <a:gd name="connsiteY3" fmla="*/ 0 h 3525322"/>
              <a:gd name="connsiteX4" fmla="*/ 0 w 7480044"/>
              <a:gd name="connsiteY4" fmla="*/ 2805113 h 3525322"/>
              <a:gd name="connsiteX5" fmla="*/ 7480044 w 7480044"/>
              <a:gd name="connsiteY5" fmla="*/ 3401359 h 3525322"/>
              <a:gd name="connsiteX0" fmla="*/ 7486730 w 7486730"/>
              <a:gd name="connsiteY0" fmla="*/ 3408005 h 3530710"/>
              <a:gd name="connsiteX1" fmla="*/ 7423732 w 7486730"/>
              <a:gd name="connsiteY1" fmla="*/ 3165361 h 3530710"/>
              <a:gd name="connsiteX2" fmla="*/ 5575425 w 7486730"/>
              <a:gd name="connsiteY2" fmla="*/ 0 h 3530710"/>
              <a:gd name="connsiteX3" fmla="*/ 0 w 7486730"/>
              <a:gd name="connsiteY3" fmla="*/ 0 h 3530710"/>
              <a:gd name="connsiteX4" fmla="*/ 0 w 7486730"/>
              <a:gd name="connsiteY4" fmla="*/ 2805113 h 3530710"/>
              <a:gd name="connsiteX5" fmla="*/ 7486730 w 7486730"/>
              <a:gd name="connsiteY5" fmla="*/ 3408005 h 3530710"/>
              <a:gd name="connsiteX0" fmla="*/ 7490074 w 7490074"/>
              <a:gd name="connsiteY0" fmla="*/ 3408005 h 3584469"/>
              <a:gd name="connsiteX1" fmla="*/ 7427076 w 7490074"/>
              <a:gd name="connsiteY1" fmla="*/ 3165361 h 3584469"/>
              <a:gd name="connsiteX2" fmla="*/ 5578769 w 7490074"/>
              <a:gd name="connsiteY2" fmla="*/ 0 h 3584469"/>
              <a:gd name="connsiteX3" fmla="*/ 3344 w 7490074"/>
              <a:gd name="connsiteY3" fmla="*/ 0 h 3584469"/>
              <a:gd name="connsiteX4" fmla="*/ 0 w 7490074"/>
              <a:gd name="connsiteY4" fmla="*/ 3021120 h 3584469"/>
              <a:gd name="connsiteX5" fmla="*/ 7490074 w 7490074"/>
              <a:gd name="connsiteY5" fmla="*/ 3408005 h 3584469"/>
              <a:gd name="connsiteX0" fmla="*/ 7486746 w 7486746"/>
              <a:gd name="connsiteY0" fmla="*/ 3408005 h 3578542"/>
              <a:gd name="connsiteX1" fmla="*/ 7423748 w 7486746"/>
              <a:gd name="connsiteY1" fmla="*/ 3165361 h 3578542"/>
              <a:gd name="connsiteX2" fmla="*/ 5575441 w 7486746"/>
              <a:gd name="connsiteY2" fmla="*/ 0 h 3578542"/>
              <a:gd name="connsiteX3" fmla="*/ 16 w 7486746"/>
              <a:gd name="connsiteY3" fmla="*/ 0 h 3578542"/>
              <a:gd name="connsiteX4" fmla="*/ 58466 w 7486746"/>
              <a:gd name="connsiteY4" fmla="*/ 3002219 h 3578542"/>
              <a:gd name="connsiteX5" fmla="*/ 7486746 w 7486746"/>
              <a:gd name="connsiteY5" fmla="*/ 3408005 h 3578542"/>
              <a:gd name="connsiteX0" fmla="*/ 7486736 w 7486736"/>
              <a:gd name="connsiteY0" fmla="*/ 3408005 h 3533156"/>
              <a:gd name="connsiteX1" fmla="*/ 7423738 w 7486736"/>
              <a:gd name="connsiteY1" fmla="*/ 3165361 h 3533156"/>
              <a:gd name="connsiteX2" fmla="*/ 5575431 w 7486736"/>
              <a:gd name="connsiteY2" fmla="*/ 0 h 3533156"/>
              <a:gd name="connsiteX3" fmla="*/ 6 w 7486736"/>
              <a:gd name="connsiteY3" fmla="*/ 0 h 3533156"/>
              <a:gd name="connsiteX4" fmla="*/ 159861 w 7486736"/>
              <a:gd name="connsiteY4" fmla="*/ 2817939 h 3533156"/>
              <a:gd name="connsiteX5" fmla="*/ 7486736 w 7486736"/>
              <a:gd name="connsiteY5" fmla="*/ 3408005 h 3533156"/>
              <a:gd name="connsiteX0" fmla="*/ 7486736 w 7486736"/>
              <a:gd name="connsiteY0" fmla="*/ 3408005 h 3537228"/>
              <a:gd name="connsiteX1" fmla="*/ 7423738 w 7486736"/>
              <a:gd name="connsiteY1" fmla="*/ 3165361 h 3537228"/>
              <a:gd name="connsiteX2" fmla="*/ 5575431 w 7486736"/>
              <a:gd name="connsiteY2" fmla="*/ 0 h 3537228"/>
              <a:gd name="connsiteX3" fmla="*/ 6 w 7486736"/>
              <a:gd name="connsiteY3" fmla="*/ 0 h 3537228"/>
              <a:gd name="connsiteX4" fmla="*/ 158276 w 7486736"/>
              <a:gd name="connsiteY4" fmla="*/ 2838415 h 3537228"/>
              <a:gd name="connsiteX5" fmla="*/ 7486736 w 7486736"/>
              <a:gd name="connsiteY5" fmla="*/ 3408005 h 3537228"/>
              <a:gd name="connsiteX0" fmla="*/ 7486945 w 7486945"/>
              <a:gd name="connsiteY0" fmla="*/ 3408005 h 3581473"/>
              <a:gd name="connsiteX1" fmla="*/ 7423947 w 7486945"/>
              <a:gd name="connsiteY1" fmla="*/ 3165361 h 3581473"/>
              <a:gd name="connsiteX2" fmla="*/ 5575640 w 7486945"/>
              <a:gd name="connsiteY2" fmla="*/ 0 h 3581473"/>
              <a:gd name="connsiteX3" fmla="*/ 215 w 7486945"/>
              <a:gd name="connsiteY3" fmla="*/ 0 h 3581473"/>
              <a:gd name="connsiteX4" fmla="*/ 1623 w 7486945"/>
              <a:gd name="connsiteY4" fmla="*/ 3011671 h 3581473"/>
              <a:gd name="connsiteX5" fmla="*/ 7486945 w 7486945"/>
              <a:gd name="connsiteY5" fmla="*/ 3408005 h 3581473"/>
              <a:gd name="connsiteX0" fmla="*/ 7488491 w 7488491"/>
              <a:gd name="connsiteY0" fmla="*/ 3408005 h 3581473"/>
              <a:gd name="connsiteX1" fmla="*/ 7425493 w 7488491"/>
              <a:gd name="connsiteY1" fmla="*/ 3165361 h 3581473"/>
              <a:gd name="connsiteX2" fmla="*/ 5577186 w 7488491"/>
              <a:gd name="connsiteY2" fmla="*/ 0 h 3581473"/>
              <a:gd name="connsiteX3" fmla="*/ 1761 w 7488491"/>
              <a:gd name="connsiteY3" fmla="*/ 0 h 3581473"/>
              <a:gd name="connsiteX4" fmla="*/ 0 w 7488491"/>
              <a:gd name="connsiteY4" fmla="*/ 3011671 h 3581473"/>
              <a:gd name="connsiteX5" fmla="*/ 7488491 w 7488491"/>
              <a:gd name="connsiteY5" fmla="*/ 3408005 h 3581473"/>
              <a:gd name="connsiteX0" fmla="*/ 7490118 w 7490118"/>
              <a:gd name="connsiteY0" fmla="*/ 3408006 h 3581473"/>
              <a:gd name="connsiteX1" fmla="*/ 7425493 w 7490118"/>
              <a:gd name="connsiteY1" fmla="*/ 3165361 h 3581473"/>
              <a:gd name="connsiteX2" fmla="*/ 5577186 w 7490118"/>
              <a:gd name="connsiteY2" fmla="*/ 0 h 3581473"/>
              <a:gd name="connsiteX3" fmla="*/ 1761 w 7490118"/>
              <a:gd name="connsiteY3" fmla="*/ 0 h 3581473"/>
              <a:gd name="connsiteX4" fmla="*/ 0 w 7490118"/>
              <a:gd name="connsiteY4" fmla="*/ 3011671 h 3581473"/>
              <a:gd name="connsiteX5" fmla="*/ 7490118 w 7490118"/>
              <a:gd name="connsiteY5" fmla="*/ 3408006 h 3581473"/>
              <a:gd name="connsiteX0" fmla="*/ 7491703 w 7491703"/>
              <a:gd name="connsiteY0" fmla="*/ 3411157 h 3583640"/>
              <a:gd name="connsiteX1" fmla="*/ 7425493 w 7491703"/>
              <a:gd name="connsiteY1" fmla="*/ 3165361 h 3583640"/>
              <a:gd name="connsiteX2" fmla="*/ 5577186 w 7491703"/>
              <a:gd name="connsiteY2" fmla="*/ 0 h 3583640"/>
              <a:gd name="connsiteX3" fmla="*/ 1761 w 7491703"/>
              <a:gd name="connsiteY3" fmla="*/ 0 h 3583640"/>
              <a:gd name="connsiteX4" fmla="*/ 0 w 7491703"/>
              <a:gd name="connsiteY4" fmla="*/ 3011671 h 3583640"/>
              <a:gd name="connsiteX5" fmla="*/ 7491703 w 7491703"/>
              <a:gd name="connsiteY5" fmla="*/ 3411157 h 3583640"/>
              <a:gd name="connsiteX0" fmla="*/ 7491703 w 7491703"/>
              <a:gd name="connsiteY0" fmla="*/ 3404857 h 3579315"/>
              <a:gd name="connsiteX1" fmla="*/ 7425493 w 7491703"/>
              <a:gd name="connsiteY1" fmla="*/ 3165361 h 3579315"/>
              <a:gd name="connsiteX2" fmla="*/ 5577186 w 7491703"/>
              <a:gd name="connsiteY2" fmla="*/ 0 h 3579315"/>
              <a:gd name="connsiteX3" fmla="*/ 1761 w 7491703"/>
              <a:gd name="connsiteY3" fmla="*/ 0 h 3579315"/>
              <a:gd name="connsiteX4" fmla="*/ 0 w 7491703"/>
              <a:gd name="connsiteY4" fmla="*/ 3011671 h 3579315"/>
              <a:gd name="connsiteX5" fmla="*/ 7491703 w 7491703"/>
              <a:gd name="connsiteY5" fmla="*/ 3404857 h 3579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91703" h="3579315">
                <a:moveTo>
                  <a:pt x="7491703" y="3404857"/>
                </a:moveTo>
                <a:cubicBezTo>
                  <a:pt x="7491876" y="3404840"/>
                  <a:pt x="7425320" y="3165378"/>
                  <a:pt x="7425493" y="3165361"/>
                </a:cubicBezTo>
                <a:cubicBezTo>
                  <a:pt x="7065575" y="1916367"/>
                  <a:pt x="6590227" y="887955"/>
                  <a:pt x="5577186" y="0"/>
                </a:cubicBezTo>
                <a:lnTo>
                  <a:pt x="1761" y="0"/>
                </a:lnTo>
                <a:cubicBezTo>
                  <a:pt x="646" y="1007040"/>
                  <a:pt x="1115" y="2004631"/>
                  <a:pt x="0" y="3011671"/>
                </a:cubicBezTo>
                <a:cubicBezTo>
                  <a:pt x="2356991" y="3643940"/>
                  <a:pt x="4746127" y="3705580"/>
                  <a:pt x="7491703" y="3404857"/>
                </a:cubicBezTo>
                <a:close/>
              </a:path>
            </a:pathLst>
          </a:custGeom>
          <a:solidFill>
            <a:srgbClr val="FFFFFF"/>
          </a:solidFill>
          <a:ln w="12700" cap="flat">
            <a:noFill/>
            <a:prstDash val="solid"/>
            <a:miter/>
          </a:ln>
        </p:spPr>
        <p:txBody>
          <a:bodyPr rtlCol="0" anchor="ctr"/>
          <a:lstStyle/>
          <a:p>
            <a:endParaRPr lang="en-GB" sz="2400"/>
          </a:p>
        </p:txBody>
      </p:sp>
      <p:sp>
        <p:nvSpPr>
          <p:cNvPr id="68" name="Freeform: Shape 67">
            <a:extLst>
              <a:ext uri="{FF2B5EF4-FFF2-40B4-BE49-F238E27FC236}">
                <a16:creationId xmlns:a16="http://schemas.microsoft.com/office/drawing/2014/main" id="{98AEC35B-40AF-4633-9D80-2D254982C6A3}"/>
              </a:ext>
            </a:extLst>
          </p:cNvPr>
          <p:cNvSpPr/>
          <p:nvPr/>
        </p:nvSpPr>
        <p:spPr>
          <a:xfrm>
            <a:off x="2" y="4877557"/>
            <a:ext cx="2836831" cy="1984403"/>
          </a:xfrm>
          <a:custGeom>
            <a:avLst/>
            <a:gdLst>
              <a:gd name="connsiteX0" fmla="*/ 0 w 2095500"/>
              <a:gd name="connsiteY0" fmla="*/ 1745717 h 1739900"/>
              <a:gd name="connsiteX1" fmla="*/ 2100834 w 2095500"/>
              <a:gd name="connsiteY1" fmla="*/ 1745717 h 1739900"/>
              <a:gd name="connsiteX2" fmla="*/ 2099602 w 2095500"/>
              <a:gd name="connsiteY2" fmla="*/ 1744688 h 1739900"/>
              <a:gd name="connsiteX3" fmla="*/ 0 w 2095500"/>
              <a:gd name="connsiteY3" fmla="*/ 0 h 1739900"/>
              <a:gd name="connsiteX4" fmla="*/ 0 w 2095500"/>
              <a:gd name="connsiteY4" fmla="*/ 1745717 h 1739900"/>
              <a:gd name="connsiteX0" fmla="*/ 0 w 2100834"/>
              <a:gd name="connsiteY0" fmla="*/ 1745717 h 1745717"/>
              <a:gd name="connsiteX1" fmla="*/ 2100834 w 2100834"/>
              <a:gd name="connsiteY1" fmla="*/ 1745717 h 1745717"/>
              <a:gd name="connsiteX2" fmla="*/ 2089708 w 2100834"/>
              <a:gd name="connsiteY2" fmla="*/ 1464880 h 1745717"/>
              <a:gd name="connsiteX3" fmla="*/ 0 w 2100834"/>
              <a:gd name="connsiteY3" fmla="*/ 0 h 1745717"/>
              <a:gd name="connsiteX4" fmla="*/ 0 w 2100834"/>
              <a:gd name="connsiteY4" fmla="*/ 1745717 h 1745717"/>
              <a:gd name="connsiteX0" fmla="*/ 0 w 2089708"/>
              <a:gd name="connsiteY0" fmla="*/ 1745717 h 1745717"/>
              <a:gd name="connsiteX1" fmla="*/ 2089708 w 2089708"/>
              <a:gd name="connsiteY1" fmla="*/ 1464880 h 1745717"/>
              <a:gd name="connsiteX2" fmla="*/ 0 w 2089708"/>
              <a:gd name="connsiteY2" fmla="*/ 0 h 1745717"/>
              <a:gd name="connsiteX3" fmla="*/ 0 w 2089708"/>
              <a:gd name="connsiteY3" fmla="*/ 1745717 h 1745717"/>
              <a:gd name="connsiteX0" fmla="*/ 131927 w 2089708"/>
              <a:gd name="connsiteY0" fmla="*/ 1186100 h 1464880"/>
              <a:gd name="connsiteX1" fmla="*/ 2089708 w 2089708"/>
              <a:gd name="connsiteY1" fmla="*/ 1464880 h 1464880"/>
              <a:gd name="connsiteX2" fmla="*/ 0 w 2089708"/>
              <a:gd name="connsiteY2" fmla="*/ 0 h 1464880"/>
              <a:gd name="connsiteX3" fmla="*/ 131927 w 2089708"/>
              <a:gd name="connsiteY3" fmla="*/ 1186100 h 1464880"/>
              <a:gd name="connsiteX0" fmla="*/ 0 w 2089708"/>
              <a:gd name="connsiteY0" fmla="*/ 1465908 h 1465908"/>
              <a:gd name="connsiteX1" fmla="*/ 2089708 w 2089708"/>
              <a:gd name="connsiteY1" fmla="*/ 1464880 h 1465908"/>
              <a:gd name="connsiteX2" fmla="*/ 0 w 2089708"/>
              <a:gd name="connsiteY2" fmla="*/ 0 h 1465908"/>
              <a:gd name="connsiteX3" fmla="*/ 0 w 2089708"/>
              <a:gd name="connsiteY3" fmla="*/ 1465908 h 1465908"/>
              <a:gd name="connsiteX0" fmla="*/ 28138 w 2089708"/>
              <a:gd name="connsiteY0" fmla="*/ 1470645 h 1470645"/>
              <a:gd name="connsiteX1" fmla="*/ 2089708 w 2089708"/>
              <a:gd name="connsiteY1" fmla="*/ 1464880 h 1470645"/>
              <a:gd name="connsiteX2" fmla="*/ 0 w 2089708"/>
              <a:gd name="connsiteY2" fmla="*/ 0 h 1470645"/>
              <a:gd name="connsiteX3" fmla="*/ 28138 w 2089708"/>
              <a:gd name="connsiteY3" fmla="*/ 1470645 h 1470645"/>
              <a:gd name="connsiteX0" fmla="*/ 0 w 2091271"/>
              <a:gd name="connsiteY0" fmla="*/ 1469067 h 1469067"/>
              <a:gd name="connsiteX1" fmla="*/ 2091271 w 2091271"/>
              <a:gd name="connsiteY1" fmla="*/ 1464880 h 1469067"/>
              <a:gd name="connsiteX2" fmla="*/ 1563 w 2091271"/>
              <a:gd name="connsiteY2" fmla="*/ 0 h 1469067"/>
              <a:gd name="connsiteX3" fmla="*/ 0 w 2091271"/>
              <a:gd name="connsiteY3" fmla="*/ 1469067 h 1469067"/>
              <a:gd name="connsiteX0" fmla="*/ 0 w 2091271"/>
              <a:gd name="connsiteY0" fmla="*/ 1469067 h 1469617"/>
              <a:gd name="connsiteX1" fmla="*/ 2091271 w 2091271"/>
              <a:gd name="connsiteY1" fmla="*/ 1469617 h 1469617"/>
              <a:gd name="connsiteX2" fmla="*/ 1563 w 2091271"/>
              <a:gd name="connsiteY2" fmla="*/ 0 h 1469617"/>
              <a:gd name="connsiteX3" fmla="*/ 0 w 2091271"/>
              <a:gd name="connsiteY3" fmla="*/ 1469067 h 1469617"/>
              <a:gd name="connsiteX0" fmla="*/ 0 w 2094397"/>
              <a:gd name="connsiteY0" fmla="*/ 1469067 h 1469617"/>
              <a:gd name="connsiteX1" fmla="*/ 2094397 w 2094397"/>
              <a:gd name="connsiteY1" fmla="*/ 1469617 h 1469617"/>
              <a:gd name="connsiteX2" fmla="*/ 1563 w 2094397"/>
              <a:gd name="connsiteY2" fmla="*/ 0 h 1469617"/>
              <a:gd name="connsiteX3" fmla="*/ 0 w 2094397"/>
              <a:gd name="connsiteY3" fmla="*/ 1469067 h 1469617"/>
              <a:gd name="connsiteX0" fmla="*/ 64091 w 2092834"/>
              <a:gd name="connsiteY0" fmla="*/ 1405916 h 1469617"/>
              <a:gd name="connsiteX1" fmla="*/ 2092834 w 2092834"/>
              <a:gd name="connsiteY1" fmla="*/ 1469617 h 1469617"/>
              <a:gd name="connsiteX2" fmla="*/ 0 w 2092834"/>
              <a:gd name="connsiteY2" fmla="*/ 0 h 1469617"/>
              <a:gd name="connsiteX3" fmla="*/ 64091 w 2092834"/>
              <a:gd name="connsiteY3" fmla="*/ 1405916 h 1469617"/>
              <a:gd name="connsiteX0" fmla="*/ 0 w 2094397"/>
              <a:gd name="connsiteY0" fmla="*/ 1472225 h 1472225"/>
              <a:gd name="connsiteX1" fmla="*/ 2094397 w 2094397"/>
              <a:gd name="connsiteY1" fmla="*/ 1469617 h 1472225"/>
              <a:gd name="connsiteX2" fmla="*/ 1563 w 2094397"/>
              <a:gd name="connsiteY2" fmla="*/ 0 h 1472225"/>
              <a:gd name="connsiteX3" fmla="*/ 0 w 2094397"/>
              <a:gd name="connsiteY3" fmla="*/ 1472225 h 1472225"/>
              <a:gd name="connsiteX0" fmla="*/ 0 w 2097523"/>
              <a:gd name="connsiteY0" fmla="*/ 1472225 h 1472225"/>
              <a:gd name="connsiteX1" fmla="*/ 2097523 w 2097523"/>
              <a:gd name="connsiteY1" fmla="*/ 1469617 h 1472225"/>
              <a:gd name="connsiteX2" fmla="*/ 1563 w 2097523"/>
              <a:gd name="connsiteY2" fmla="*/ 0 h 1472225"/>
              <a:gd name="connsiteX3" fmla="*/ 0 w 2097523"/>
              <a:gd name="connsiteY3" fmla="*/ 1472225 h 1472225"/>
              <a:gd name="connsiteX0" fmla="*/ 0 w 2097523"/>
              <a:gd name="connsiteY0" fmla="*/ 1472225 h 1472225"/>
              <a:gd name="connsiteX1" fmla="*/ 2097523 w 2097523"/>
              <a:gd name="connsiteY1" fmla="*/ 1469617 h 1472225"/>
              <a:gd name="connsiteX2" fmla="*/ 1563 w 2097523"/>
              <a:gd name="connsiteY2" fmla="*/ 0 h 1472225"/>
              <a:gd name="connsiteX3" fmla="*/ 0 w 2097523"/>
              <a:gd name="connsiteY3" fmla="*/ 1472225 h 1472225"/>
              <a:gd name="connsiteX0" fmla="*/ 1576 w 2099099"/>
              <a:gd name="connsiteY0" fmla="*/ 1476968 h 1476968"/>
              <a:gd name="connsiteX1" fmla="*/ 2099099 w 2099099"/>
              <a:gd name="connsiteY1" fmla="*/ 1474360 h 1476968"/>
              <a:gd name="connsiteX2" fmla="*/ 0 w 2099099"/>
              <a:gd name="connsiteY2" fmla="*/ 0 h 1476968"/>
              <a:gd name="connsiteX3" fmla="*/ 1576 w 2099099"/>
              <a:gd name="connsiteY3" fmla="*/ 1476968 h 1476968"/>
              <a:gd name="connsiteX0" fmla="*/ 46 w 2097569"/>
              <a:gd name="connsiteY0" fmla="*/ 1478550 h 1478550"/>
              <a:gd name="connsiteX1" fmla="*/ 2097569 w 2097569"/>
              <a:gd name="connsiteY1" fmla="*/ 1475942 h 1478550"/>
              <a:gd name="connsiteX2" fmla="*/ 3180 w 2097569"/>
              <a:gd name="connsiteY2" fmla="*/ 0 h 1478550"/>
              <a:gd name="connsiteX3" fmla="*/ 46 w 2097569"/>
              <a:gd name="connsiteY3" fmla="*/ 1478550 h 1478550"/>
              <a:gd name="connsiteX0" fmla="*/ 152 w 2097675"/>
              <a:gd name="connsiteY0" fmla="*/ 1481712 h 1481712"/>
              <a:gd name="connsiteX1" fmla="*/ 2097675 w 2097675"/>
              <a:gd name="connsiteY1" fmla="*/ 1479104 h 1481712"/>
              <a:gd name="connsiteX2" fmla="*/ 147 w 2097675"/>
              <a:gd name="connsiteY2" fmla="*/ 0 h 1481712"/>
              <a:gd name="connsiteX3" fmla="*/ 152 w 2097675"/>
              <a:gd name="connsiteY3" fmla="*/ 1481712 h 1481712"/>
              <a:gd name="connsiteX0" fmla="*/ 152 w 2100815"/>
              <a:gd name="connsiteY0" fmla="*/ 1481712 h 1481712"/>
              <a:gd name="connsiteX1" fmla="*/ 2100815 w 2100815"/>
              <a:gd name="connsiteY1" fmla="*/ 1480684 h 1481712"/>
              <a:gd name="connsiteX2" fmla="*/ 147 w 2100815"/>
              <a:gd name="connsiteY2" fmla="*/ 0 h 1481712"/>
              <a:gd name="connsiteX3" fmla="*/ 152 w 2100815"/>
              <a:gd name="connsiteY3" fmla="*/ 1481712 h 1481712"/>
              <a:gd name="connsiteX0" fmla="*/ 152 w 2103955"/>
              <a:gd name="connsiteY0" fmla="*/ 1481712 h 1482266"/>
              <a:gd name="connsiteX1" fmla="*/ 2103955 w 2103955"/>
              <a:gd name="connsiteY1" fmla="*/ 1482266 h 1482266"/>
              <a:gd name="connsiteX2" fmla="*/ 147 w 2103955"/>
              <a:gd name="connsiteY2" fmla="*/ 0 h 1482266"/>
              <a:gd name="connsiteX3" fmla="*/ 152 w 2103955"/>
              <a:gd name="connsiteY3" fmla="*/ 1481712 h 1482266"/>
            </a:gdLst>
            <a:ahLst/>
            <a:cxnLst>
              <a:cxn ang="0">
                <a:pos x="connsiteX0" y="connsiteY0"/>
              </a:cxn>
              <a:cxn ang="0">
                <a:pos x="connsiteX1" y="connsiteY1"/>
              </a:cxn>
              <a:cxn ang="0">
                <a:pos x="connsiteX2" y="connsiteY2"/>
              </a:cxn>
              <a:cxn ang="0">
                <a:pos x="connsiteX3" y="connsiteY3"/>
              </a:cxn>
            </a:cxnLst>
            <a:rect l="l" t="t" r="r" b="b"/>
            <a:pathLst>
              <a:path w="2103955" h="1482266">
                <a:moveTo>
                  <a:pt x="152" y="1481712"/>
                </a:moveTo>
                <a:lnTo>
                  <a:pt x="2103955" y="1482266"/>
                </a:lnTo>
                <a:lnTo>
                  <a:pt x="147" y="0"/>
                </a:lnTo>
                <a:cubicBezTo>
                  <a:pt x="672" y="492323"/>
                  <a:pt x="-373" y="989389"/>
                  <a:pt x="152" y="1481712"/>
                </a:cubicBezTo>
                <a:close/>
              </a:path>
            </a:pathLst>
          </a:custGeom>
          <a:solidFill>
            <a:srgbClr val="FFFFFF"/>
          </a:solidFill>
          <a:ln w="12700" cap="flat">
            <a:noFill/>
            <a:prstDash val="solid"/>
            <a:miter/>
          </a:ln>
        </p:spPr>
        <p:txBody>
          <a:bodyPr rtlCol="0" anchor="ctr"/>
          <a:lstStyle/>
          <a:p>
            <a:endParaRPr lang="en-GB" sz="2400"/>
          </a:p>
        </p:txBody>
      </p:sp>
      <p:sp>
        <p:nvSpPr>
          <p:cNvPr id="72" name="Picture Placeholder 71">
            <a:extLst>
              <a:ext uri="{FF2B5EF4-FFF2-40B4-BE49-F238E27FC236}">
                <a16:creationId xmlns:a16="http://schemas.microsoft.com/office/drawing/2014/main" id="{F4B7854D-9E28-4465-9CE9-F6C42C5D0D88}"/>
              </a:ext>
            </a:extLst>
          </p:cNvPr>
          <p:cNvSpPr>
            <a:spLocks noGrp="1"/>
          </p:cNvSpPr>
          <p:nvPr>
            <p:ph type="pic" sz="quarter" idx="15"/>
          </p:nvPr>
        </p:nvSpPr>
        <p:spPr>
          <a:xfrm>
            <a:off x="7450054" y="0"/>
            <a:ext cx="4741948" cy="6861387"/>
          </a:xfrm>
          <a:custGeom>
            <a:avLst/>
            <a:gdLst>
              <a:gd name="connsiteX0" fmla="*/ 2455975 w 3556461"/>
              <a:gd name="connsiteY0" fmla="*/ 1 h 5146040"/>
              <a:gd name="connsiteX1" fmla="*/ 2455975 w 3556461"/>
              <a:gd name="connsiteY1" fmla="*/ 586802 h 5146040"/>
              <a:gd name="connsiteX2" fmla="*/ 3325518 w 3556461"/>
              <a:gd name="connsiteY2" fmla="*/ 586802 h 5146040"/>
              <a:gd name="connsiteX3" fmla="*/ 3325518 w 3556461"/>
              <a:gd name="connsiteY3" fmla="*/ 1 h 5146040"/>
              <a:gd name="connsiteX4" fmla="*/ 0 w 3556461"/>
              <a:gd name="connsiteY4" fmla="*/ 0 h 5146040"/>
              <a:gd name="connsiteX5" fmla="*/ 3556461 w 3556461"/>
              <a:gd name="connsiteY5" fmla="*/ 0 h 5146040"/>
              <a:gd name="connsiteX6" fmla="*/ 3556461 w 3556461"/>
              <a:gd name="connsiteY6" fmla="*/ 5146040 h 5146040"/>
              <a:gd name="connsiteX7" fmla="*/ 2524458 w 3556461"/>
              <a:gd name="connsiteY7" fmla="*/ 5146040 h 5146040"/>
              <a:gd name="connsiteX8" fmla="*/ 2523931 w 3556461"/>
              <a:gd name="connsiteY8" fmla="*/ 5144614 h 5146040"/>
              <a:gd name="connsiteX9" fmla="*/ 2552235 w 3556461"/>
              <a:gd name="connsiteY9" fmla="*/ 5144608 h 5146040"/>
              <a:gd name="connsiteX10" fmla="*/ 1918686 w 3556461"/>
              <a:gd name="connsiteY10" fmla="*/ 3429547 h 5146040"/>
              <a:gd name="connsiteX11" fmla="*/ 1917976 w 3556461"/>
              <a:gd name="connsiteY11" fmla="*/ 3429611 h 5146040"/>
              <a:gd name="connsiteX12" fmla="*/ 1915749 w 3556461"/>
              <a:gd name="connsiteY12" fmla="*/ 3421381 h 5146040"/>
              <a:gd name="connsiteX13" fmla="*/ 1852207 w 3556461"/>
              <a:gd name="connsiteY13" fmla="*/ 3190369 h 5146040"/>
              <a:gd name="connsiteX14" fmla="*/ 356260 w 3556461"/>
              <a:gd name="connsiteY14" fmla="*/ 342407 h 5146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556461" h="5146040">
                <a:moveTo>
                  <a:pt x="2455975" y="1"/>
                </a:moveTo>
                <a:lnTo>
                  <a:pt x="2455975" y="586802"/>
                </a:lnTo>
                <a:lnTo>
                  <a:pt x="3325518" y="586802"/>
                </a:lnTo>
                <a:lnTo>
                  <a:pt x="3325518" y="1"/>
                </a:lnTo>
                <a:close/>
                <a:moveTo>
                  <a:pt x="0" y="0"/>
                </a:moveTo>
                <a:lnTo>
                  <a:pt x="3556461" y="0"/>
                </a:lnTo>
                <a:lnTo>
                  <a:pt x="3556461" y="5146040"/>
                </a:lnTo>
                <a:lnTo>
                  <a:pt x="2524458" y="5146040"/>
                </a:lnTo>
                <a:lnTo>
                  <a:pt x="2523931" y="5144614"/>
                </a:lnTo>
                <a:lnTo>
                  <a:pt x="2552235" y="5144608"/>
                </a:lnTo>
                <a:cubicBezTo>
                  <a:pt x="2293223" y="4586990"/>
                  <a:pt x="2127054" y="4029369"/>
                  <a:pt x="1918686" y="3429547"/>
                </a:cubicBezTo>
                <a:lnTo>
                  <a:pt x="1917976" y="3429611"/>
                </a:lnTo>
                <a:lnTo>
                  <a:pt x="1915749" y="3421381"/>
                </a:lnTo>
                <a:cubicBezTo>
                  <a:pt x="1903101" y="3375173"/>
                  <a:pt x="1852056" y="3190384"/>
                  <a:pt x="1852207" y="3190369"/>
                </a:cubicBezTo>
                <a:cubicBezTo>
                  <a:pt x="1536615" y="2088865"/>
                  <a:pt x="1132459" y="1157578"/>
                  <a:pt x="356260" y="342407"/>
                </a:cubicBezTo>
                <a:close/>
              </a:path>
            </a:pathLst>
          </a:custGeom>
          <a:solidFill>
            <a:srgbClr val="DBDBDB"/>
          </a:solidFill>
        </p:spPr>
        <p:txBody>
          <a:bodyPr wrap="square">
            <a:noAutofit/>
          </a:bodyPr>
          <a:lstStyle/>
          <a:p>
            <a:endParaRPr lang="en-GB"/>
          </a:p>
        </p:txBody>
      </p:sp>
      <p:sp>
        <p:nvSpPr>
          <p:cNvPr id="9" name="Content Placeholder 7">
            <a:extLst>
              <a:ext uri="{FF2B5EF4-FFF2-40B4-BE49-F238E27FC236}">
                <a16:creationId xmlns:a16="http://schemas.microsoft.com/office/drawing/2014/main" id="{5A250970-4174-4E9D-B15B-AC478D968E0E}"/>
              </a:ext>
            </a:extLst>
          </p:cNvPr>
          <p:cNvSpPr>
            <a:spLocks noGrp="1"/>
          </p:cNvSpPr>
          <p:nvPr>
            <p:ph sz="quarter" idx="13" hasCustomPrompt="1"/>
          </p:nvPr>
        </p:nvSpPr>
        <p:spPr>
          <a:xfrm>
            <a:off x="958851" y="2097600"/>
            <a:ext cx="8148043" cy="4065600"/>
          </a:xfrm>
        </p:spPr>
        <p:txBody>
          <a:bodyPr numCol="1" spcCol="360000"/>
          <a:lstStyle>
            <a:lvl5pPr>
              <a:defRPr/>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6" name="Title 5">
            <a:extLst>
              <a:ext uri="{FF2B5EF4-FFF2-40B4-BE49-F238E27FC236}">
                <a16:creationId xmlns:a16="http://schemas.microsoft.com/office/drawing/2014/main" id="{546B329F-CC33-4C5E-8135-8861EA26232B}"/>
              </a:ext>
            </a:extLst>
          </p:cNvPr>
          <p:cNvSpPr>
            <a:spLocks noGrp="1"/>
          </p:cNvSpPr>
          <p:nvPr>
            <p:ph type="title"/>
          </p:nvPr>
        </p:nvSpPr>
        <p:spPr>
          <a:xfrm>
            <a:off x="960001" y="782403"/>
            <a:ext cx="7139729" cy="991483"/>
          </a:xfrm>
        </p:spPr>
        <p:txBody>
          <a:bodyPr anchor="t" anchorCtr="0"/>
          <a:lstStyle>
            <a:lvl1pPr>
              <a:defRPr/>
            </a:lvl1pPr>
          </a:lstStyle>
          <a:p>
            <a:r>
              <a:rPr lang="en-GB" noProof="0"/>
              <a:t>Click to edit Master title style</a:t>
            </a:r>
          </a:p>
        </p:txBody>
      </p:sp>
      <p:sp>
        <p:nvSpPr>
          <p:cNvPr id="3" name="Date Placeholder 2">
            <a:extLst>
              <a:ext uri="{FF2B5EF4-FFF2-40B4-BE49-F238E27FC236}">
                <a16:creationId xmlns:a16="http://schemas.microsoft.com/office/drawing/2014/main" id="{C43D522F-9A95-4C09-947F-9389828E52AA}"/>
              </a:ext>
            </a:extLst>
          </p:cNvPr>
          <p:cNvSpPr>
            <a:spLocks noGrp="1"/>
          </p:cNvSpPr>
          <p:nvPr>
            <p:ph type="dt" sz="half" idx="10"/>
          </p:nvPr>
        </p:nvSpPr>
        <p:spPr/>
        <p:txBody>
          <a:bodyPr/>
          <a:lstStyle>
            <a:lvl1pPr>
              <a:defRPr>
                <a:solidFill>
                  <a:srgbClr val="AFAFAF"/>
                </a:solidFill>
              </a:defRPr>
            </a:lvl1pPr>
          </a:lstStyle>
          <a:p>
            <a:fld id="{C46467EF-570B-424B-AFD0-E31382946A15}" type="datetime1">
              <a:rPr lang="en-GB" smtClean="0"/>
              <a:t>08/10/2025</a:t>
            </a:fld>
            <a:endParaRPr lang="en-GB"/>
          </a:p>
        </p:txBody>
      </p:sp>
      <p:sp>
        <p:nvSpPr>
          <p:cNvPr id="4" name="Footer Placeholder 3">
            <a:extLst>
              <a:ext uri="{FF2B5EF4-FFF2-40B4-BE49-F238E27FC236}">
                <a16:creationId xmlns:a16="http://schemas.microsoft.com/office/drawing/2014/main" id="{62FBCA9D-2905-4200-875A-D971396E4B04}"/>
              </a:ext>
            </a:extLst>
          </p:cNvPr>
          <p:cNvSpPr>
            <a:spLocks noGrp="1"/>
          </p:cNvSpPr>
          <p:nvPr>
            <p:ph type="ftr" sz="quarter" idx="11"/>
          </p:nvPr>
        </p:nvSpPr>
        <p:spPr/>
        <p:txBody>
          <a:bodyPr/>
          <a:lstStyle>
            <a:lvl1pPr>
              <a:defRPr>
                <a:solidFill>
                  <a:srgbClr val="AFAFAF"/>
                </a:solidFill>
              </a:defRPr>
            </a:lvl1pPr>
          </a:lstStyle>
          <a:p>
            <a:r>
              <a:rPr lang="en-GB"/>
              <a:t>VTT – beyond the obvious</a:t>
            </a:r>
          </a:p>
        </p:txBody>
      </p:sp>
      <p:sp>
        <p:nvSpPr>
          <p:cNvPr id="5" name="Slide Number Placeholder 4">
            <a:extLst>
              <a:ext uri="{FF2B5EF4-FFF2-40B4-BE49-F238E27FC236}">
                <a16:creationId xmlns:a16="http://schemas.microsoft.com/office/drawing/2014/main" id="{28EDE462-89B5-4754-BE57-386BC9DB87C7}"/>
              </a:ext>
            </a:extLst>
          </p:cNvPr>
          <p:cNvSpPr>
            <a:spLocks noGrp="1"/>
          </p:cNvSpPr>
          <p:nvPr>
            <p:ph type="sldNum" sz="quarter" idx="12"/>
          </p:nvPr>
        </p:nvSpPr>
        <p:spPr/>
        <p:txBody>
          <a:bodyPr/>
          <a:lstStyle>
            <a:lvl1pPr>
              <a:defRPr>
                <a:solidFill>
                  <a:srgbClr val="AFAFAF"/>
                </a:solidFill>
              </a:defRPr>
            </a:lvl1pPr>
          </a:lstStyle>
          <a:p>
            <a:fld id="{B89A5CCE-AC13-A746-9A72-5D19050CC0B7}" type="slidenum">
              <a:rPr lang="en-GB" smtClean="0"/>
              <a:pPr/>
              <a:t>‹#›</a:t>
            </a:fld>
            <a:endParaRPr lang="en-GB"/>
          </a:p>
        </p:txBody>
      </p:sp>
      <p:grpSp>
        <p:nvGrpSpPr>
          <p:cNvPr id="16" name="VTT_LogoStack_v3_16092019 pienempi koko">
            <a:extLst>
              <a:ext uri="{FF2B5EF4-FFF2-40B4-BE49-F238E27FC236}">
                <a16:creationId xmlns:a16="http://schemas.microsoft.com/office/drawing/2014/main" id="{70473361-24B6-48A0-8543-4F16F95B6480}"/>
              </a:ext>
            </a:extLst>
          </p:cNvPr>
          <p:cNvGrpSpPr/>
          <p:nvPr/>
        </p:nvGrpSpPr>
        <p:grpSpPr>
          <a:xfrm>
            <a:off x="10724687" y="1"/>
            <a:ext cx="1159391" cy="782400"/>
            <a:chOff x="7909204" y="1770762"/>
            <a:chExt cx="971550" cy="655638"/>
          </a:xfrm>
        </p:grpSpPr>
        <p:grpSp>
          <p:nvGrpSpPr>
            <p:cNvPr id="17" name="_VTT_logo_102019_01_white_on_orange">
              <a:extLst>
                <a:ext uri="{FF2B5EF4-FFF2-40B4-BE49-F238E27FC236}">
                  <a16:creationId xmlns:a16="http://schemas.microsoft.com/office/drawing/2014/main" id="{700D296F-4B3A-4859-A61F-B1732FDC51B3}"/>
                </a:ext>
              </a:extLst>
            </p:cNvPr>
            <p:cNvGrpSpPr/>
            <p:nvPr/>
          </p:nvGrpSpPr>
          <p:grpSpPr>
            <a:xfrm>
              <a:off x="7909204" y="1770762"/>
              <a:ext cx="971550" cy="655638"/>
              <a:chOff x="379933" y="-15999"/>
              <a:chExt cx="971550" cy="655638"/>
            </a:xfrm>
          </p:grpSpPr>
          <p:sp>
            <p:nvSpPr>
              <p:cNvPr id="58" name="Box">
                <a:extLst>
                  <a:ext uri="{FF2B5EF4-FFF2-40B4-BE49-F238E27FC236}">
                    <a16:creationId xmlns:a16="http://schemas.microsoft.com/office/drawing/2014/main" id="{368172D6-2B23-4092-AF4A-9DD4F607F18D}"/>
                  </a:ext>
                </a:extLst>
              </p:cNvPr>
              <p:cNvSpPr>
                <a:spLocks noChangeArrowheads="1"/>
              </p:cNvSpPr>
              <p:nvPr/>
            </p:nvSpPr>
            <p:spPr bwMode="auto">
              <a:xfrm>
                <a:off x="379933" y="-15999"/>
                <a:ext cx="971550" cy="655638"/>
              </a:xfrm>
              <a:prstGeom prst="rect">
                <a:avLst/>
              </a:prstGeom>
              <a:solidFill>
                <a:srgbClr val="F06E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9" name="T2">
                <a:extLst>
                  <a:ext uri="{FF2B5EF4-FFF2-40B4-BE49-F238E27FC236}">
                    <a16:creationId xmlns:a16="http://schemas.microsoft.com/office/drawing/2014/main" id="{3F119697-4339-4C63-BD4C-A951B1050438}"/>
                  </a:ext>
                </a:extLst>
              </p:cNvPr>
              <p:cNvSpPr>
                <a:spLocks/>
              </p:cNvSpPr>
              <p:nvPr/>
            </p:nvSpPr>
            <p:spPr bwMode="auto">
              <a:xfrm>
                <a:off x="1011758" y="168151"/>
                <a:ext cx="176213" cy="258763"/>
              </a:xfrm>
              <a:custGeom>
                <a:avLst/>
                <a:gdLst>
                  <a:gd name="T0" fmla="*/ 157 w 222"/>
                  <a:gd name="T1" fmla="*/ 325 h 325"/>
                  <a:gd name="T2" fmla="*/ 157 w 222"/>
                  <a:gd name="T3" fmla="*/ 78 h 325"/>
                  <a:gd name="T4" fmla="*/ 222 w 222"/>
                  <a:gd name="T5" fmla="*/ 78 h 325"/>
                  <a:gd name="T6" fmla="*/ 222 w 222"/>
                  <a:gd name="T7" fmla="*/ 0 h 325"/>
                  <a:gd name="T8" fmla="*/ 0 w 222"/>
                  <a:gd name="T9" fmla="*/ 0 h 325"/>
                  <a:gd name="T10" fmla="*/ 0 w 222"/>
                  <a:gd name="T11" fmla="*/ 78 h 325"/>
                  <a:gd name="T12" fmla="*/ 66 w 222"/>
                  <a:gd name="T13" fmla="*/ 78 h 325"/>
                  <a:gd name="T14" fmla="*/ 66 w 222"/>
                  <a:gd name="T15" fmla="*/ 325 h 325"/>
                  <a:gd name="T16" fmla="*/ 66 w 222"/>
                  <a:gd name="T17" fmla="*/ 325 h 325"/>
                  <a:gd name="T18" fmla="*/ 157 w 222"/>
                  <a:gd name="T19"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2" h="325">
                    <a:moveTo>
                      <a:pt x="157" y="325"/>
                    </a:moveTo>
                    <a:lnTo>
                      <a:pt x="157" y="78"/>
                    </a:lnTo>
                    <a:lnTo>
                      <a:pt x="222" y="78"/>
                    </a:lnTo>
                    <a:lnTo>
                      <a:pt x="222" y="0"/>
                    </a:lnTo>
                    <a:lnTo>
                      <a:pt x="0" y="0"/>
                    </a:lnTo>
                    <a:lnTo>
                      <a:pt x="0" y="78"/>
                    </a:lnTo>
                    <a:lnTo>
                      <a:pt x="66" y="78"/>
                    </a:lnTo>
                    <a:lnTo>
                      <a:pt x="66" y="325"/>
                    </a:lnTo>
                    <a:lnTo>
                      <a:pt x="66" y="325"/>
                    </a:lnTo>
                    <a:lnTo>
                      <a:pt x="157" y="3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60" name="T1">
                <a:extLst>
                  <a:ext uri="{FF2B5EF4-FFF2-40B4-BE49-F238E27FC236}">
                    <a16:creationId xmlns:a16="http://schemas.microsoft.com/office/drawing/2014/main" id="{00EF9FE4-B705-40A8-9CEA-2038F65C39AA}"/>
                  </a:ext>
                </a:extLst>
              </p:cNvPr>
              <p:cNvSpPr>
                <a:spLocks/>
              </p:cNvSpPr>
              <p:nvPr/>
            </p:nvSpPr>
            <p:spPr bwMode="auto">
              <a:xfrm>
                <a:off x="799033" y="168151"/>
                <a:ext cx="193675" cy="258763"/>
              </a:xfrm>
              <a:custGeom>
                <a:avLst/>
                <a:gdLst>
                  <a:gd name="T0" fmla="*/ 88 w 244"/>
                  <a:gd name="T1" fmla="*/ 78 h 325"/>
                  <a:gd name="T2" fmla="*/ 88 w 244"/>
                  <a:gd name="T3" fmla="*/ 325 h 325"/>
                  <a:gd name="T4" fmla="*/ 179 w 244"/>
                  <a:gd name="T5" fmla="*/ 325 h 325"/>
                  <a:gd name="T6" fmla="*/ 179 w 244"/>
                  <a:gd name="T7" fmla="*/ 78 h 325"/>
                  <a:gd name="T8" fmla="*/ 244 w 244"/>
                  <a:gd name="T9" fmla="*/ 78 h 325"/>
                  <a:gd name="T10" fmla="*/ 244 w 244"/>
                  <a:gd name="T11" fmla="*/ 0 h 325"/>
                  <a:gd name="T12" fmla="*/ 25 w 244"/>
                  <a:gd name="T13" fmla="*/ 0 h 325"/>
                  <a:gd name="T14" fmla="*/ 0 w 244"/>
                  <a:gd name="T15" fmla="*/ 78 h 325"/>
                  <a:gd name="T16" fmla="*/ 88 w 244"/>
                  <a:gd name="T17" fmla="*/ 78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4" h="325">
                    <a:moveTo>
                      <a:pt x="88" y="78"/>
                    </a:moveTo>
                    <a:lnTo>
                      <a:pt x="88" y="325"/>
                    </a:lnTo>
                    <a:lnTo>
                      <a:pt x="179" y="325"/>
                    </a:lnTo>
                    <a:lnTo>
                      <a:pt x="179" y="78"/>
                    </a:lnTo>
                    <a:lnTo>
                      <a:pt x="244" y="78"/>
                    </a:lnTo>
                    <a:lnTo>
                      <a:pt x="244" y="0"/>
                    </a:lnTo>
                    <a:lnTo>
                      <a:pt x="25" y="0"/>
                    </a:lnTo>
                    <a:lnTo>
                      <a:pt x="0" y="78"/>
                    </a:lnTo>
                    <a:lnTo>
                      <a:pt x="88" y="7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61" name="V">
                <a:extLst>
                  <a:ext uri="{FF2B5EF4-FFF2-40B4-BE49-F238E27FC236}">
                    <a16:creationId xmlns:a16="http://schemas.microsoft.com/office/drawing/2014/main" id="{3BAD692D-C3E6-491D-AF4D-6FFF714E9450}"/>
                  </a:ext>
                </a:extLst>
              </p:cNvPr>
              <p:cNvSpPr>
                <a:spLocks/>
              </p:cNvSpPr>
              <p:nvPr/>
            </p:nvSpPr>
            <p:spPr bwMode="auto">
              <a:xfrm>
                <a:off x="567258" y="168151"/>
                <a:ext cx="230188" cy="258763"/>
              </a:xfrm>
              <a:custGeom>
                <a:avLst/>
                <a:gdLst>
                  <a:gd name="T0" fmla="*/ 184 w 289"/>
                  <a:gd name="T1" fmla="*/ 325 h 325"/>
                  <a:gd name="T2" fmla="*/ 289 w 289"/>
                  <a:gd name="T3" fmla="*/ 0 h 325"/>
                  <a:gd name="T4" fmla="*/ 197 w 289"/>
                  <a:gd name="T5" fmla="*/ 0 h 325"/>
                  <a:gd name="T6" fmla="*/ 143 w 289"/>
                  <a:gd name="T7" fmla="*/ 167 h 325"/>
                  <a:gd name="T8" fmla="*/ 135 w 289"/>
                  <a:gd name="T9" fmla="*/ 191 h 325"/>
                  <a:gd name="T10" fmla="*/ 135 w 289"/>
                  <a:gd name="T11" fmla="*/ 191 h 325"/>
                  <a:gd name="T12" fmla="*/ 135 w 289"/>
                  <a:gd name="T13" fmla="*/ 191 h 325"/>
                  <a:gd name="T14" fmla="*/ 135 w 289"/>
                  <a:gd name="T15" fmla="*/ 191 h 325"/>
                  <a:gd name="T16" fmla="*/ 135 w 289"/>
                  <a:gd name="T17" fmla="*/ 191 h 325"/>
                  <a:gd name="T18" fmla="*/ 135 w 289"/>
                  <a:gd name="T19" fmla="*/ 191 h 325"/>
                  <a:gd name="T20" fmla="*/ 135 w 289"/>
                  <a:gd name="T21" fmla="*/ 191 h 325"/>
                  <a:gd name="T22" fmla="*/ 128 w 289"/>
                  <a:gd name="T23" fmla="*/ 167 h 325"/>
                  <a:gd name="T24" fmla="*/ 91 w 289"/>
                  <a:gd name="T25" fmla="*/ 60 h 325"/>
                  <a:gd name="T26" fmla="*/ 0 w 289"/>
                  <a:gd name="T27" fmla="*/ 60 h 325"/>
                  <a:gd name="T28" fmla="*/ 90 w 289"/>
                  <a:gd name="T29" fmla="*/ 325 h 325"/>
                  <a:gd name="T30" fmla="*/ 184 w 289"/>
                  <a:gd name="T31"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9" h="325">
                    <a:moveTo>
                      <a:pt x="184" y="325"/>
                    </a:moveTo>
                    <a:lnTo>
                      <a:pt x="289" y="0"/>
                    </a:lnTo>
                    <a:lnTo>
                      <a:pt x="197" y="0"/>
                    </a:lnTo>
                    <a:lnTo>
                      <a:pt x="143" y="167"/>
                    </a:lnTo>
                    <a:lnTo>
                      <a:pt x="135" y="191"/>
                    </a:lnTo>
                    <a:lnTo>
                      <a:pt x="135" y="191"/>
                    </a:lnTo>
                    <a:lnTo>
                      <a:pt x="135" y="191"/>
                    </a:lnTo>
                    <a:lnTo>
                      <a:pt x="135" y="191"/>
                    </a:lnTo>
                    <a:lnTo>
                      <a:pt x="135" y="191"/>
                    </a:lnTo>
                    <a:lnTo>
                      <a:pt x="135" y="191"/>
                    </a:lnTo>
                    <a:lnTo>
                      <a:pt x="135" y="191"/>
                    </a:lnTo>
                    <a:lnTo>
                      <a:pt x="128" y="167"/>
                    </a:lnTo>
                    <a:lnTo>
                      <a:pt x="91" y="60"/>
                    </a:lnTo>
                    <a:lnTo>
                      <a:pt x="0" y="60"/>
                    </a:lnTo>
                    <a:lnTo>
                      <a:pt x="90" y="325"/>
                    </a:lnTo>
                    <a:lnTo>
                      <a:pt x="184" y="3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nvGrpSpPr>
            <p:cNvPr id="18" name="_VTT_logo_102019_02_white_on_black" hidden="1">
              <a:extLst>
                <a:ext uri="{FF2B5EF4-FFF2-40B4-BE49-F238E27FC236}">
                  <a16:creationId xmlns:a16="http://schemas.microsoft.com/office/drawing/2014/main" id="{8209EA5C-F772-4F69-B861-D0FDD619BD6C}"/>
                </a:ext>
              </a:extLst>
            </p:cNvPr>
            <p:cNvGrpSpPr/>
            <p:nvPr/>
          </p:nvGrpSpPr>
          <p:grpSpPr>
            <a:xfrm>
              <a:off x="7909204" y="1770762"/>
              <a:ext cx="971550" cy="655638"/>
              <a:chOff x="379933" y="-15999"/>
              <a:chExt cx="971550" cy="655638"/>
            </a:xfrm>
          </p:grpSpPr>
          <p:sp>
            <p:nvSpPr>
              <p:cNvPr id="54" name="Box">
                <a:extLst>
                  <a:ext uri="{FF2B5EF4-FFF2-40B4-BE49-F238E27FC236}">
                    <a16:creationId xmlns:a16="http://schemas.microsoft.com/office/drawing/2014/main" id="{75F3B8D1-5FDD-4223-8972-69BFBF94E4A3}"/>
                  </a:ext>
                </a:extLst>
              </p:cNvPr>
              <p:cNvSpPr>
                <a:spLocks noChangeArrowheads="1"/>
              </p:cNvSpPr>
              <p:nvPr/>
            </p:nvSpPr>
            <p:spPr bwMode="auto">
              <a:xfrm>
                <a:off x="379933" y="-15999"/>
                <a:ext cx="971550" cy="65563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5" name="T2">
                <a:extLst>
                  <a:ext uri="{FF2B5EF4-FFF2-40B4-BE49-F238E27FC236}">
                    <a16:creationId xmlns:a16="http://schemas.microsoft.com/office/drawing/2014/main" id="{5B49463E-8EE4-4059-8C22-691C5A191C61}"/>
                  </a:ext>
                </a:extLst>
              </p:cNvPr>
              <p:cNvSpPr>
                <a:spLocks/>
              </p:cNvSpPr>
              <p:nvPr/>
            </p:nvSpPr>
            <p:spPr bwMode="auto">
              <a:xfrm>
                <a:off x="1011758" y="168151"/>
                <a:ext cx="176213" cy="258763"/>
              </a:xfrm>
              <a:custGeom>
                <a:avLst/>
                <a:gdLst>
                  <a:gd name="T0" fmla="*/ 157 w 222"/>
                  <a:gd name="T1" fmla="*/ 325 h 325"/>
                  <a:gd name="T2" fmla="*/ 157 w 222"/>
                  <a:gd name="T3" fmla="*/ 78 h 325"/>
                  <a:gd name="T4" fmla="*/ 222 w 222"/>
                  <a:gd name="T5" fmla="*/ 78 h 325"/>
                  <a:gd name="T6" fmla="*/ 222 w 222"/>
                  <a:gd name="T7" fmla="*/ 0 h 325"/>
                  <a:gd name="T8" fmla="*/ 0 w 222"/>
                  <a:gd name="T9" fmla="*/ 0 h 325"/>
                  <a:gd name="T10" fmla="*/ 0 w 222"/>
                  <a:gd name="T11" fmla="*/ 78 h 325"/>
                  <a:gd name="T12" fmla="*/ 66 w 222"/>
                  <a:gd name="T13" fmla="*/ 78 h 325"/>
                  <a:gd name="T14" fmla="*/ 66 w 222"/>
                  <a:gd name="T15" fmla="*/ 325 h 325"/>
                  <a:gd name="T16" fmla="*/ 66 w 222"/>
                  <a:gd name="T17" fmla="*/ 325 h 325"/>
                  <a:gd name="T18" fmla="*/ 157 w 222"/>
                  <a:gd name="T19"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2" h="325">
                    <a:moveTo>
                      <a:pt x="157" y="325"/>
                    </a:moveTo>
                    <a:lnTo>
                      <a:pt x="157" y="78"/>
                    </a:lnTo>
                    <a:lnTo>
                      <a:pt x="222" y="78"/>
                    </a:lnTo>
                    <a:lnTo>
                      <a:pt x="222" y="0"/>
                    </a:lnTo>
                    <a:lnTo>
                      <a:pt x="0" y="0"/>
                    </a:lnTo>
                    <a:lnTo>
                      <a:pt x="0" y="78"/>
                    </a:lnTo>
                    <a:lnTo>
                      <a:pt x="66" y="78"/>
                    </a:lnTo>
                    <a:lnTo>
                      <a:pt x="66" y="325"/>
                    </a:lnTo>
                    <a:lnTo>
                      <a:pt x="66" y="325"/>
                    </a:lnTo>
                    <a:lnTo>
                      <a:pt x="157" y="3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6" name="T1">
                <a:extLst>
                  <a:ext uri="{FF2B5EF4-FFF2-40B4-BE49-F238E27FC236}">
                    <a16:creationId xmlns:a16="http://schemas.microsoft.com/office/drawing/2014/main" id="{411D2D9D-E585-4C79-BA8D-0FAEF75F05F0}"/>
                  </a:ext>
                </a:extLst>
              </p:cNvPr>
              <p:cNvSpPr>
                <a:spLocks/>
              </p:cNvSpPr>
              <p:nvPr/>
            </p:nvSpPr>
            <p:spPr bwMode="auto">
              <a:xfrm>
                <a:off x="799033" y="168151"/>
                <a:ext cx="193675" cy="258763"/>
              </a:xfrm>
              <a:custGeom>
                <a:avLst/>
                <a:gdLst>
                  <a:gd name="T0" fmla="*/ 88 w 244"/>
                  <a:gd name="T1" fmla="*/ 78 h 325"/>
                  <a:gd name="T2" fmla="*/ 88 w 244"/>
                  <a:gd name="T3" fmla="*/ 325 h 325"/>
                  <a:gd name="T4" fmla="*/ 179 w 244"/>
                  <a:gd name="T5" fmla="*/ 325 h 325"/>
                  <a:gd name="T6" fmla="*/ 179 w 244"/>
                  <a:gd name="T7" fmla="*/ 78 h 325"/>
                  <a:gd name="T8" fmla="*/ 244 w 244"/>
                  <a:gd name="T9" fmla="*/ 78 h 325"/>
                  <a:gd name="T10" fmla="*/ 244 w 244"/>
                  <a:gd name="T11" fmla="*/ 0 h 325"/>
                  <a:gd name="T12" fmla="*/ 25 w 244"/>
                  <a:gd name="T13" fmla="*/ 0 h 325"/>
                  <a:gd name="T14" fmla="*/ 0 w 244"/>
                  <a:gd name="T15" fmla="*/ 78 h 325"/>
                  <a:gd name="T16" fmla="*/ 88 w 244"/>
                  <a:gd name="T17" fmla="*/ 78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4" h="325">
                    <a:moveTo>
                      <a:pt x="88" y="78"/>
                    </a:moveTo>
                    <a:lnTo>
                      <a:pt x="88" y="325"/>
                    </a:lnTo>
                    <a:lnTo>
                      <a:pt x="179" y="325"/>
                    </a:lnTo>
                    <a:lnTo>
                      <a:pt x="179" y="78"/>
                    </a:lnTo>
                    <a:lnTo>
                      <a:pt x="244" y="78"/>
                    </a:lnTo>
                    <a:lnTo>
                      <a:pt x="244" y="0"/>
                    </a:lnTo>
                    <a:lnTo>
                      <a:pt x="25" y="0"/>
                    </a:lnTo>
                    <a:lnTo>
                      <a:pt x="0" y="78"/>
                    </a:lnTo>
                    <a:lnTo>
                      <a:pt x="88" y="7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7" name="V">
                <a:extLst>
                  <a:ext uri="{FF2B5EF4-FFF2-40B4-BE49-F238E27FC236}">
                    <a16:creationId xmlns:a16="http://schemas.microsoft.com/office/drawing/2014/main" id="{FA820987-C832-432F-B808-BCB892A34FCE}"/>
                  </a:ext>
                </a:extLst>
              </p:cNvPr>
              <p:cNvSpPr>
                <a:spLocks/>
              </p:cNvSpPr>
              <p:nvPr/>
            </p:nvSpPr>
            <p:spPr bwMode="auto">
              <a:xfrm>
                <a:off x="567258" y="168151"/>
                <a:ext cx="230188" cy="258763"/>
              </a:xfrm>
              <a:custGeom>
                <a:avLst/>
                <a:gdLst>
                  <a:gd name="T0" fmla="*/ 184 w 289"/>
                  <a:gd name="T1" fmla="*/ 325 h 325"/>
                  <a:gd name="T2" fmla="*/ 289 w 289"/>
                  <a:gd name="T3" fmla="*/ 0 h 325"/>
                  <a:gd name="T4" fmla="*/ 197 w 289"/>
                  <a:gd name="T5" fmla="*/ 0 h 325"/>
                  <a:gd name="T6" fmla="*/ 143 w 289"/>
                  <a:gd name="T7" fmla="*/ 167 h 325"/>
                  <a:gd name="T8" fmla="*/ 135 w 289"/>
                  <a:gd name="T9" fmla="*/ 191 h 325"/>
                  <a:gd name="T10" fmla="*/ 135 w 289"/>
                  <a:gd name="T11" fmla="*/ 191 h 325"/>
                  <a:gd name="T12" fmla="*/ 135 w 289"/>
                  <a:gd name="T13" fmla="*/ 191 h 325"/>
                  <a:gd name="T14" fmla="*/ 135 w 289"/>
                  <a:gd name="T15" fmla="*/ 191 h 325"/>
                  <a:gd name="T16" fmla="*/ 135 w 289"/>
                  <a:gd name="T17" fmla="*/ 191 h 325"/>
                  <a:gd name="T18" fmla="*/ 135 w 289"/>
                  <a:gd name="T19" fmla="*/ 191 h 325"/>
                  <a:gd name="T20" fmla="*/ 135 w 289"/>
                  <a:gd name="T21" fmla="*/ 191 h 325"/>
                  <a:gd name="T22" fmla="*/ 128 w 289"/>
                  <a:gd name="T23" fmla="*/ 167 h 325"/>
                  <a:gd name="T24" fmla="*/ 91 w 289"/>
                  <a:gd name="T25" fmla="*/ 60 h 325"/>
                  <a:gd name="T26" fmla="*/ 0 w 289"/>
                  <a:gd name="T27" fmla="*/ 60 h 325"/>
                  <a:gd name="T28" fmla="*/ 90 w 289"/>
                  <a:gd name="T29" fmla="*/ 325 h 325"/>
                  <a:gd name="T30" fmla="*/ 184 w 289"/>
                  <a:gd name="T31"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9" h="325">
                    <a:moveTo>
                      <a:pt x="184" y="325"/>
                    </a:moveTo>
                    <a:lnTo>
                      <a:pt x="289" y="0"/>
                    </a:lnTo>
                    <a:lnTo>
                      <a:pt x="197" y="0"/>
                    </a:lnTo>
                    <a:lnTo>
                      <a:pt x="143" y="167"/>
                    </a:lnTo>
                    <a:lnTo>
                      <a:pt x="135" y="191"/>
                    </a:lnTo>
                    <a:lnTo>
                      <a:pt x="135" y="191"/>
                    </a:lnTo>
                    <a:lnTo>
                      <a:pt x="135" y="191"/>
                    </a:lnTo>
                    <a:lnTo>
                      <a:pt x="135" y="191"/>
                    </a:lnTo>
                    <a:lnTo>
                      <a:pt x="135" y="191"/>
                    </a:lnTo>
                    <a:lnTo>
                      <a:pt x="135" y="191"/>
                    </a:lnTo>
                    <a:lnTo>
                      <a:pt x="135" y="191"/>
                    </a:lnTo>
                    <a:lnTo>
                      <a:pt x="128" y="167"/>
                    </a:lnTo>
                    <a:lnTo>
                      <a:pt x="91" y="60"/>
                    </a:lnTo>
                    <a:lnTo>
                      <a:pt x="0" y="60"/>
                    </a:lnTo>
                    <a:lnTo>
                      <a:pt x="90" y="325"/>
                    </a:lnTo>
                    <a:lnTo>
                      <a:pt x="184" y="3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nvGrpSpPr>
            <p:cNvPr id="19" name="_VTT_logo_102019_03_white_on_blue" hidden="1">
              <a:extLst>
                <a:ext uri="{FF2B5EF4-FFF2-40B4-BE49-F238E27FC236}">
                  <a16:creationId xmlns:a16="http://schemas.microsoft.com/office/drawing/2014/main" id="{7ED7D5C4-308D-47B0-9882-625ED956947C}"/>
                </a:ext>
              </a:extLst>
            </p:cNvPr>
            <p:cNvGrpSpPr/>
            <p:nvPr/>
          </p:nvGrpSpPr>
          <p:grpSpPr>
            <a:xfrm>
              <a:off x="7909204" y="1770762"/>
              <a:ext cx="971550" cy="655638"/>
              <a:chOff x="379933" y="-15999"/>
              <a:chExt cx="971550" cy="655638"/>
            </a:xfrm>
          </p:grpSpPr>
          <p:sp>
            <p:nvSpPr>
              <p:cNvPr id="50" name="Box">
                <a:extLst>
                  <a:ext uri="{FF2B5EF4-FFF2-40B4-BE49-F238E27FC236}">
                    <a16:creationId xmlns:a16="http://schemas.microsoft.com/office/drawing/2014/main" id="{7EC802DD-74D9-4A8F-83AD-C3C26448D5FA}"/>
                  </a:ext>
                </a:extLst>
              </p:cNvPr>
              <p:cNvSpPr>
                <a:spLocks noChangeArrowheads="1"/>
              </p:cNvSpPr>
              <p:nvPr/>
            </p:nvSpPr>
            <p:spPr bwMode="auto">
              <a:xfrm>
                <a:off x="379933" y="-15999"/>
                <a:ext cx="971550" cy="655638"/>
              </a:xfrm>
              <a:prstGeom prst="rect">
                <a:avLst/>
              </a:prstGeom>
              <a:solidFill>
                <a:srgbClr val="00579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1" name="T2">
                <a:extLst>
                  <a:ext uri="{FF2B5EF4-FFF2-40B4-BE49-F238E27FC236}">
                    <a16:creationId xmlns:a16="http://schemas.microsoft.com/office/drawing/2014/main" id="{564F5CAD-918A-4A7B-8E3F-507AB48F46BD}"/>
                  </a:ext>
                </a:extLst>
              </p:cNvPr>
              <p:cNvSpPr>
                <a:spLocks/>
              </p:cNvSpPr>
              <p:nvPr/>
            </p:nvSpPr>
            <p:spPr bwMode="auto">
              <a:xfrm>
                <a:off x="1011758" y="168151"/>
                <a:ext cx="176213" cy="258763"/>
              </a:xfrm>
              <a:custGeom>
                <a:avLst/>
                <a:gdLst>
                  <a:gd name="T0" fmla="*/ 157 w 222"/>
                  <a:gd name="T1" fmla="*/ 325 h 325"/>
                  <a:gd name="T2" fmla="*/ 157 w 222"/>
                  <a:gd name="T3" fmla="*/ 78 h 325"/>
                  <a:gd name="T4" fmla="*/ 222 w 222"/>
                  <a:gd name="T5" fmla="*/ 78 h 325"/>
                  <a:gd name="T6" fmla="*/ 222 w 222"/>
                  <a:gd name="T7" fmla="*/ 0 h 325"/>
                  <a:gd name="T8" fmla="*/ 0 w 222"/>
                  <a:gd name="T9" fmla="*/ 0 h 325"/>
                  <a:gd name="T10" fmla="*/ 0 w 222"/>
                  <a:gd name="T11" fmla="*/ 78 h 325"/>
                  <a:gd name="T12" fmla="*/ 66 w 222"/>
                  <a:gd name="T13" fmla="*/ 78 h 325"/>
                  <a:gd name="T14" fmla="*/ 66 w 222"/>
                  <a:gd name="T15" fmla="*/ 325 h 325"/>
                  <a:gd name="T16" fmla="*/ 66 w 222"/>
                  <a:gd name="T17" fmla="*/ 325 h 325"/>
                  <a:gd name="T18" fmla="*/ 157 w 222"/>
                  <a:gd name="T19"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2" h="325">
                    <a:moveTo>
                      <a:pt x="157" y="325"/>
                    </a:moveTo>
                    <a:lnTo>
                      <a:pt x="157" y="78"/>
                    </a:lnTo>
                    <a:lnTo>
                      <a:pt x="222" y="78"/>
                    </a:lnTo>
                    <a:lnTo>
                      <a:pt x="222" y="0"/>
                    </a:lnTo>
                    <a:lnTo>
                      <a:pt x="0" y="0"/>
                    </a:lnTo>
                    <a:lnTo>
                      <a:pt x="0" y="78"/>
                    </a:lnTo>
                    <a:lnTo>
                      <a:pt x="66" y="78"/>
                    </a:lnTo>
                    <a:lnTo>
                      <a:pt x="66" y="325"/>
                    </a:lnTo>
                    <a:lnTo>
                      <a:pt x="66" y="325"/>
                    </a:lnTo>
                    <a:lnTo>
                      <a:pt x="157" y="3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2" name="T1">
                <a:extLst>
                  <a:ext uri="{FF2B5EF4-FFF2-40B4-BE49-F238E27FC236}">
                    <a16:creationId xmlns:a16="http://schemas.microsoft.com/office/drawing/2014/main" id="{1C306E80-ED8C-4223-896B-27885E3340DF}"/>
                  </a:ext>
                </a:extLst>
              </p:cNvPr>
              <p:cNvSpPr>
                <a:spLocks/>
              </p:cNvSpPr>
              <p:nvPr/>
            </p:nvSpPr>
            <p:spPr bwMode="auto">
              <a:xfrm>
                <a:off x="799033" y="168151"/>
                <a:ext cx="193675" cy="258763"/>
              </a:xfrm>
              <a:custGeom>
                <a:avLst/>
                <a:gdLst>
                  <a:gd name="T0" fmla="*/ 88 w 244"/>
                  <a:gd name="T1" fmla="*/ 78 h 325"/>
                  <a:gd name="T2" fmla="*/ 88 w 244"/>
                  <a:gd name="T3" fmla="*/ 325 h 325"/>
                  <a:gd name="T4" fmla="*/ 179 w 244"/>
                  <a:gd name="T5" fmla="*/ 325 h 325"/>
                  <a:gd name="T6" fmla="*/ 179 w 244"/>
                  <a:gd name="T7" fmla="*/ 78 h 325"/>
                  <a:gd name="T8" fmla="*/ 244 w 244"/>
                  <a:gd name="T9" fmla="*/ 78 h 325"/>
                  <a:gd name="T10" fmla="*/ 244 w 244"/>
                  <a:gd name="T11" fmla="*/ 0 h 325"/>
                  <a:gd name="T12" fmla="*/ 25 w 244"/>
                  <a:gd name="T13" fmla="*/ 0 h 325"/>
                  <a:gd name="T14" fmla="*/ 0 w 244"/>
                  <a:gd name="T15" fmla="*/ 78 h 325"/>
                  <a:gd name="T16" fmla="*/ 88 w 244"/>
                  <a:gd name="T17" fmla="*/ 78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4" h="325">
                    <a:moveTo>
                      <a:pt x="88" y="78"/>
                    </a:moveTo>
                    <a:lnTo>
                      <a:pt x="88" y="325"/>
                    </a:lnTo>
                    <a:lnTo>
                      <a:pt x="179" y="325"/>
                    </a:lnTo>
                    <a:lnTo>
                      <a:pt x="179" y="78"/>
                    </a:lnTo>
                    <a:lnTo>
                      <a:pt x="244" y="78"/>
                    </a:lnTo>
                    <a:lnTo>
                      <a:pt x="244" y="0"/>
                    </a:lnTo>
                    <a:lnTo>
                      <a:pt x="25" y="0"/>
                    </a:lnTo>
                    <a:lnTo>
                      <a:pt x="0" y="78"/>
                    </a:lnTo>
                    <a:lnTo>
                      <a:pt x="88" y="7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3" name="V">
                <a:extLst>
                  <a:ext uri="{FF2B5EF4-FFF2-40B4-BE49-F238E27FC236}">
                    <a16:creationId xmlns:a16="http://schemas.microsoft.com/office/drawing/2014/main" id="{C57BA66C-0A7A-4704-A6D8-EEB641EEA035}"/>
                  </a:ext>
                </a:extLst>
              </p:cNvPr>
              <p:cNvSpPr>
                <a:spLocks/>
              </p:cNvSpPr>
              <p:nvPr/>
            </p:nvSpPr>
            <p:spPr bwMode="auto">
              <a:xfrm>
                <a:off x="567258" y="168151"/>
                <a:ext cx="230188" cy="258763"/>
              </a:xfrm>
              <a:custGeom>
                <a:avLst/>
                <a:gdLst>
                  <a:gd name="T0" fmla="*/ 184 w 289"/>
                  <a:gd name="T1" fmla="*/ 325 h 325"/>
                  <a:gd name="T2" fmla="*/ 289 w 289"/>
                  <a:gd name="T3" fmla="*/ 0 h 325"/>
                  <a:gd name="T4" fmla="*/ 197 w 289"/>
                  <a:gd name="T5" fmla="*/ 0 h 325"/>
                  <a:gd name="T6" fmla="*/ 143 w 289"/>
                  <a:gd name="T7" fmla="*/ 167 h 325"/>
                  <a:gd name="T8" fmla="*/ 135 w 289"/>
                  <a:gd name="T9" fmla="*/ 191 h 325"/>
                  <a:gd name="T10" fmla="*/ 135 w 289"/>
                  <a:gd name="T11" fmla="*/ 191 h 325"/>
                  <a:gd name="T12" fmla="*/ 135 w 289"/>
                  <a:gd name="T13" fmla="*/ 191 h 325"/>
                  <a:gd name="T14" fmla="*/ 135 w 289"/>
                  <a:gd name="T15" fmla="*/ 191 h 325"/>
                  <a:gd name="T16" fmla="*/ 135 w 289"/>
                  <a:gd name="T17" fmla="*/ 191 h 325"/>
                  <a:gd name="T18" fmla="*/ 135 w 289"/>
                  <a:gd name="T19" fmla="*/ 191 h 325"/>
                  <a:gd name="T20" fmla="*/ 135 w 289"/>
                  <a:gd name="T21" fmla="*/ 191 h 325"/>
                  <a:gd name="T22" fmla="*/ 128 w 289"/>
                  <a:gd name="T23" fmla="*/ 167 h 325"/>
                  <a:gd name="T24" fmla="*/ 91 w 289"/>
                  <a:gd name="T25" fmla="*/ 60 h 325"/>
                  <a:gd name="T26" fmla="*/ 0 w 289"/>
                  <a:gd name="T27" fmla="*/ 60 h 325"/>
                  <a:gd name="T28" fmla="*/ 90 w 289"/>
                  <a:gd name="T29" fmla="*/ 325 h 325"/>
                  <a:gd name="T30" fmla="*/ 184 w 289"/>
                  <a:gd name="T31"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9" h="325">
                    <a:moveTo>
                      <a:pt x="184" y="325"/>
                    </a:moveTo>
                    <a:lnTo>
                      <a:pt x="289" y="0"/>
                    </a:lnTo>
                    <a:lnTo>
                      <a:pt x="197" y="0"/>
                    </a:lnTo>
                    <a:lnTo>
                      <a:pt x="143" y="167"/>
                    </a:lnTo>
                    <a:lnTo>
                      <a:pt x="135" y="191"/>
                    </a:lnTo>
                    <a:lnTo>
                      <a:pt x="135" y="191"/>
                    </a:lnTo>
                    <a:lnTo>
                      <a:pt x="135" y="191"/>
                    </a:lnTo>
                    <a:lnTo>
                      <a:pt x="135" y="191"/>
                    </a:lnTo>
                    <a:lnTo>
                      <a:pt x="135" y="191"/>
                    </a:lnTo>
                    <a:lnTo>
                      <a:pt x="135" y="191"/>
                    </a:lnTo>
                    <a:lnTo>
                      <a:pt x="135" y="191"/>
                    </a:lnTo>
                    <a:lnTo>
                      <a:pt x="128" y="167"/>
                    </a:lnTo>
                    <a:lnTo>
                      <a:pt x="91" y="60"/>
                    </a:lnTo>
                    <a:lnTo>
                      <a:pt x="0" y="60"/>
                    </a:lnTo>
                    <a:lnTo>
                      <a:pt x="90" y="325"/>
                    </a:lnTo>
                    <a:lnTo>
                      <a:pt x="184" y="3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nvGrpSpPr>
            <p:cNvPr id="20" name="_VTT_logo_102019_04_white_on_dark_grey" hidden="1">
              <a:extLst>
                <a:ext uri="{FF2B5EF4-FFF2-40B4-BE49-F238E27FC236}">
                  <a16:creationId xmlns:a16="http://schemas.microsoft.com/office/drawing/2014/main" id="{F7710E75-D4D6-475D-A2D5-A28F599D9F81}"/>
                </a:ext>
              </a:extLst>
            </p:cNvPr>
            <p:cNvGrpSpPr/>
            <p:nvPr/>
          </p:nvGrpSpPr>
          <p:grpSpPr>
            <a:xfrm>
              <a:off x="7909204" y="1770762"/>
              <a:ext cx="971550" cy="655638"/>
              <a:chOff x="379933" y="-15999"/>
              <a:chExt cx="971550" cy="655638"/>
            </a:xfrm>
          </p:grpSpPr>
          <p:sp>
            <p:nvSpPr>
              <p:cNvPr id="46" name="Box">
                <a:extLst>
                  <a:ext uri="{FF2B5EF4-FFF2-40B4-BE49-F238E27FC236}">
                    <a16:creationId xmlns:a16="http://schemas.microsoft.com/office/drawing/2014/main" id="{E59108E7-25DD-4497-AF65-119EE49FC3A4}"/>
                  </a:ext>
                </a:extLst>
              </p:cNvPr>
              <p:cNvSpPr>
                <a:spLocks noChangeArrowheads="1"/>
              </p:cNvSpPr>
              <p:nvPr/>
            </p:nvSpPr>
            <p:spPr bwMode="auto">
              <a:xfrm>
                <a:off x="379933" y="-15999"/>
                <a:ext cx="971550" cy="655638"/>
              </a:xfrm>
              <a:prstGeom prst="rect">
                <a:avLst/>
              </a:prstGeom>
              <a:solidFill>
                <a:srgbClr val="AFAFA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7" name="T2">
                <a:extLst>
                  <a:ext uri="{FF2B5EF4-FFF2-40B4-BE49-F238E27FC236}">
                    <a16:creationId xmlns:a16="http://schemas.microsoft.com/office/drawing/2014/main" id="{CB6F4DF6-467D-40AC-BF5F-52F0EEFCDDA2}"/>
                  </a:ext>
                </a:extLst>
              </p:cNvPr>
              <p:cNvSpPr>
                <a:spLocks/>
              </p:cNvSpPr>
              <p:nvPr/>
            </p:nvSpPr>
            <p:spPr bwMode="auto">
              <a:xfrm>
                <a:off x="1011758" y="168151"/>
                <a:ext cx="176213" cy="258763"/>
              </a:xfrm>
              <a:custGeom>
                <a:avLst/>
                <a:gdLst>
                  <a:gd name="T0" fmla="*/ 157 w 222"/>
                  <a:gd name="T1" fmla="*/ 325 h 325"/>
                  <a:gd name="T2" fmla="*/ 157 w 222"/>
                  <a:gd name="T3" fmla="*/ 78 h 325"/>
                  <a:gd name="T4" fmla="*/ 222 w 222"/>
                  <a:gd name="T5" fmla="*/ 78 h 325"/>
                  <a:gd name="T6" fmla="*/ 222 w 222"/>
                  <a:gd name="T7" fmla="*/ 0 h 325"/>
                  <a:gd name="T8" fmla="*/ 0 w 222"/>
                  <a:gd name="T9" fmla="*/ 0 h 325"/>
                  <a:gd name="T10" fmla="*/ 0 w 222"/>
                  <a:gd name="T11" fmla="*/ 78 h 325"/>
                  <a:gd name="T12" fmla="*/ 66 w 222"/>
                  <a:gd name="T13" fmla="*/ 78 h 325"/>
                  <a:gd name="T14" fmla="*/ 66 w 222"/>
                  <a:gd name="T15" fmla="*/ 325 h 325"/>
                  <a:gd name="T16" fmla="*/ 66 w 222"/>
                  <a:gd name="T17" fmla="*/ 325 h 325"/>
                  <a:gd name="T18" fmla="*/ 157 w 222"/>
                  <a:gd name="T19"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2" h="325">
                    <a:moveTo>
                      <a:pt x="157" y="325"/>
                    </a:moveTo>
                    <a:lnTo>
                      <a:pt x="157" y="78"/>
                    </a:lnTo>
                    <a:lnTo>
                      <a:pt x="222" y="78"/>
                    </a:lnTo>
                    <a:lnTo>
                      <a:pt x="222" y="0"/>
                    </a:lnTo>
                    <a:lnTo>
                      <a:pt x="0" y="0"/>
                    </a:lnTo>
                    <a:lnTo>
                      <a:pt x="0" y="78"/>
                    </a:lnTo>
                    <a:lnTo>
                      <a:pt x="66" y="78"/>
                    </a:lnTo>
                    <a:lnTo>
                      <a:pt x="66" y="325"/>
                    </a:lnTo>
                    <a:lnTo>
                      <a:pt x="66" y="325"/>
                    </a:lnTo>
                    <a:lnTo>
                      <a:pt x="157" y="3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8" name="T1">
                <a:extLst>
                  <a:ext uri="{FF2B5EF4-FFF2-40B4-BE49-F238E27FC236}">
                    <a16:creationId xmlns:a16="http://schemas.microsoft.com/office/drawing/2014/main" id="{29A96A04-8FF4-4F93-AFB8-D11FDAE0F08C}"/>
                  </a:ext>
                </a:extLst>
              </p:cNvPr>
              <p:cNvSpPr>
                <a:spLocks/>
              </p:cNvSpPr>
              <p:nvPr/>
            </p:nvSpPr>
            <p:spPr bwMode="auto">
              <a:xfrm>
                <a:off x="799033" y="168151"/>
                <a:ext cx="193675" cy="258763"/>
              </a:xfrm>
              <a:custGeom>
                <a:avLst/>
                <a:gdLst>
                  <a:gd name="T0" fmla="*/ 88 w 244"/>
                  <a:gd name="T1" fmla="*/ 78 h 325"/>
                  <a:gd name="T2" fmla="*/ 88 w 244"/>
                  <a:gd name="T3" fmla="*/ 325 h 325"/>
                  <a:gd name="T4" fmla="*/ 179 w 244"/>
                  <a:gd name="T5" fmla="*/ 325 h 325"/>
                  <a:gd name="T6" fmla="*/ 179 w 244"/>
                  <a:gd name="T7" fmla="*/ 78 h 325"/>
                  <a:gd name="T8" fmla="*/ 244 w 244"/>
                  <a:gd name="T9" fmla="*/ 78 h 325"/>
                  <a:gd name="T10" fmla="*/ 244 w 244"/>
                  <a:gd name="T11" fmla="*/ 0 h 325"/>
                  <a:gd name="T12" fmla="*/ 25 w 244"/>
                  <a:gd name="T13" fmla="*/ 0 h 325"/>
                  <a:gd name="T14" fmla="*/ 0 w 244"/>
                  <a:gd name="T15" fmla="*/ 78 h 325"/>
                  <a:gd name="T16" fmla="*/ 88 w 244"/>
                  <a:gd name="T17" fmla="*/ 78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4" h="325">
                    <a:moveTo>
                      <a:pt x="88" y="78"/>
                    </a:moveTo>
                    <a:lnTo>
                      <a:pt x="88" y="325"/>
                    </a:lnTo>
                    <a:lnTo>
                      <a:pt x="179" y="325"/>
                    </a:lnTo>
                    <a:lnTo>
                      <a:pt x="179" y="78"/>
                    </a:lnTo>
                    <a:lnTo>
                      <a:pt x="244" y="78"/>
                    </a:lnTo>
                    <a:lnTo>
                      <a:pt x="244" y="0"/>
                    </a:lnTo>
                    <a:lnTo>
                      <a:pt x="25" y="0"/>
                    </a:lnTo>
                    <a:lnTo>
                      <a:pt x="0" y="78"/>
                    </a:lnTo>
                    <a:lnTo>
                      <a:pt x="88" y="7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9" name="V">
                <a:extLst>
                  <a:ext uri="{FF2B5EF4-FFF2-40B4-BE49-F238E27FC236}">
                    <a16:creationId xmlns:a16="http://schemas.microsoft.com/office/drawing/2014/main" id="{4350BD7A-F1FB-472A-BFC7-7D45299A543F}"/>
                  </a:ext>
                </a:extLst>
              </p:cNvPr>
              <p:cNvSpPr>
                <a:spLocks/>
              </p:cNvSpPr>
              <p:nvPr/>
            </p:nvSpPr>
            <p:spPr bwMode="auto">
              <a:xfrm>
                <a:off x="567258" y="168151"/>
                <a:ext cx="230188" cy="258763"/>
              </a:xfrm>
              <a:custGeom>
                <a:avLst/>
                <a:gdLst>
                  <a:gd name="T0" fmla="*/ 184 w 289"/>
                  <a:gd name="T1" fmla="*/ 325 h 325"/>
                  <a:gd name="T2" fmla="*/ 289 w 289"/>
                  <a:gd name="T3" fmla="*/ 0 h 325"/>
                  <a:gd name="T4" fmla="*/ 197 w 289"/>
                  <a:gd name="T5" fmla="*/ 0 h 325"/>
                  <a:gd name="T6" fmla="*/ 143 w 289"/>
                  <a:gd name="T7" fmla="*/ 167 h 325"/>
                  <a:gd name="T8" fmla="*/ 135 w 289"/>
                  <a:gd name="T9" fmla="*/ 191 h 325"/>
                  <a:gd name="T10" fmla="*/ 135 w 289"/>
                  <a:gd name="T11" fmla="*/ 191 h 325"/>
                  <a:gd name="T12" fmla="*/ 135 w 289"/>
                  <a:gd name="T13" fmla="*/ 191 h 325"/>
                  <a:gd name="T14" fmla="*/ 135 w 289"/>
                  <a:gd name="T15" fmla="*/ 191 h 325"/>
                  <a:gd name="T16" fmla="*/ 135 w 289"/>
                  <a:gd name="T17" fmla="*/ 191 h 325"/>
                  <a:gd name="T18" fmla="*/ 135 w 289"/>
                  <a:gd name="T19" fmla="*/ 191 h 325"/>
                  <a:gd name="T20" fmla="*/ 135 w 289"/>
                  <a:gd name="T21" fmla="*/ 191 h 325"/>
                  <a:gd name="T22" fmla="*/ 128 w 289"/>
                  <a:gd name="T23" fmla="*/ 167 h 325"/>
                  <a:gd name="T24" fmla="*/ 91 w 289"/>
                  <a:gd name="T25" fmla="*/ 60 h 325"/>
                  <a:gd name="T26" fmla="*/ 0 w 289"/>
                  <a:gd name="T27" fmla="*/ 60 h 325"/>
                  <a:gd name="T28" fmla="*/ 90 w 289"/>
                  <a:gd name="T29" fmla="*/ 325 h 325"/>
                  <a:gd name="T30" fmla="*/ 184 w 289"/>
                  <a:gd name="T31"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9" h="325">
                    <a:moveTo>
                      <a:pt x="184" y="325"/>
                    </a:moveTo>
                    <a:lnTo>
                      <a:pt x="289" y="0"/>
                    </a:lnTo>
                    <a:lnTo>
                      <a:pt x="197" y="0"/>
                    </a:lnTo>
                    <a:lnTo>
                      <a:pt x="143" y="167"/>
                    </a:lnTo>
                    <a:lnTo>
                      <a:pt x="135" y="191"/>
                    </a:lnTo>
                    <a:lnTo>
                      <a:pt x="135" y="191"/>
                    </a:lnTo>
                    <a:lnTo>
                      <a:pt x="135" y="191"/>
                    </a:lnTo>
                    <a:lnTo>
                      <a:pt x="135" y="191"/>
                    </a:lnTo>
                    <a:lnTo>
                      <a:pt x="135" y="191"/>
                    </a:lnTo>
                    <a:lnTo>
                      <a:pt x="135" y="191"/>
                    </a:lnTo>
                    <a:lnTo>
                      <a:pt x="135" y="191"/>
                    </a:lnTo>
                    <a:lnTo>
                      <a:pt x="128" y="167"/>
                    </a:lnTo>
                    <a:lnTo>
                      <a:pt x="91" y="60"/>
                    </a:lnTo>
                    <a:lnTo>
                      <a:pt x="0" y="60"/>
                    </a:lnTo>
                    <a:lnTo>
                      <a:pt x="90" y="325"/>
                    </a:lnTo>
                    <a:lnTo>
                      <a:pt x="184" y="3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nvGrpSpPr>
            <p:cNvPr id="21" name="_VTT_logo_102019_05_dark_grey_on_white" hidden="1">
              <a:extLst>
                <a:ext uri="{FF2B5EF4-FFF2-40B4-BE49-F238E27FC236}">
                  <a16:creationId xmlns:a16="http://schemas.microsoft.com/office/drawing/2014/main" id="{FB9E0173-3D89-4098-9ABF-C9FCED41D37E}"/>
                </a:ext>
              </a:extLst>
            </p:cNvPr>
            <p:cNvGrpSpPr/>
            <p:nvPr/>
          </p:nvGrpSpPr>
          <p:grpSpPr>
            <a:xfrm>
              <a:off x="7909204" y="1770762"/>
              <a:ext cx="971550" cy="655638"/>
              <a:chOff x="379933" y="-15999"/>
              <a:chExt cx="971550" cy="655638"/>
            </a:xfrm>
          </p:grpSpPr>
          <p:sp>
            <p:nvSpPr>
              <p:cNvPr id="42" name="Box">
                <a:extLst>
                  <a:ext uri="{FF2B5EF4-FFF2-40B4-BE49-F238E27FC236}">
                    <a16:creationId xmlns:a16="http://schemas.microsoft.com/office/drawing/2014/main" id="{AF90CAEA-D913-49BD-ABB2-31ADA18804A3}"/>
                  </a:ext>
                </a:extLst>
              </p:cNvPr>
              <p:cNvSpPr>
                <a:spLocks noChangeArrowheads="1"/>
              </p:cNvSpPr>
              <p:nvPr/>
            </p:nvSpPr>
            <p:spPr bwMode="auto">
              <a:xfrm>
                <a:off x="379933" y="-15999"/>
                <a:ext cx="971550" cy="6556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3" name="T2">
                <a:extLst>
                  <a:ext uri="{FF2B5EF4-FFF2-40B4-BE49-F238E27FC236}">
                    <a16:creationId xmlns:a16="http://schemas.microsoft.com/office/drawing/2014/main" id="{211D16C8-DBC7-4587-B127-87242FF68DE2}"/>
                  </a:ext>
                </a:extLst>
              </p:cNvPr>
              <p:cNvSpPr>
                <a:spLocks/>
              </p:cNvSpPr>
              <p:nvPr/>
            </p:nvSpPr>
            <p:spPr bwMode="auto">
              <a:xfrm>
                <a:off x="1011758" y="168151"/>
                <a:ext cx="176213" cy="258763"/>
              </a:xfrm>
              <a:custGeom>
                <a:avLst/>
                <a:gdLst>
                  <a:gd name="T0" fmla="*/ 157 w 222"/>
                  <a:gd name="T1" fmla="*/ 325 h 325"/>
                  <a:gd name="T2" fmla="*/ 157 w 222"/>
                  <a:gd name="T3" fmla="*/ 78 h 325"/>
                  <a:gd name="T4" fmla="*/ 222 w 222"/>
                  <a:gd name="T5" fmla="*/ 78 h 325"/>
                  <a:gd name="T6" fmla="*/ 222 w 222"/>
                  <a:gd name="T7" fmla="*/ 0 h 325"/>
                  <a:gd name="T8" fmla="*/ 0 w 222"/>
                  <a:gd name="T9" fmla="*/ 0 h 325"/>
                  <a:gd name="T10" fmla="*/ 0 w 222"/>
                  <a:gd name="T11" fmla="*/ 78 h 325"/>
                  <a:gd name="T12" fmla="*/ 66 w 222"/>
                  <a:gd name="T13" fmla="*/ 78 h 325"/>
                  <a:gd name="T14" fmla="*/ 66 w 222"/>
                  <a:gd name="T15" fmla="*/ 325 h 325"/>
                  <a:gd name="T16" fmla="*/ 66 w 222"/>
                  <a:gd name="T17" fmla="*/ 325 h 325"/>
                  <a:gd name="T18" fmla="*/ 157 w 222"/>
                  <a:gd name="T19"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2" h="325">
                    <a:moveTo>
                      <a:pt x="157" y="325"/>
                    </a:moveTo>
                    <a:lnTo>
                      <a:pt x="157" y="78"/>
                    </a:lnTo>
                    <a:lnTo>
                      <a:pt x="222" y="78"/>
                    </a:lnTo>
                    <a:lnTo>
                      <a:pt x="222" y="0"/>
                    </a:lnTo>
                    <a:lnTo>
                      <a:pt x="0" y="0"/>
                    </a:lnTo>
                    <a:lnTo>
                      <a:pt x="0" y="78"/>
                    </a:lnTo>
                    <a:lnTo>
                      <a:pt x="66" y="78"/>
                    </a:lnTo>
                    <a:lnTo>
                      <a:pt x="66" y="325"/>
                    </a:lnTo>
                    <a:lnTo>
                      <a:pt x="66" y="325"/>
                    </a:lnTo>
                    <a:lnTo>
                      <a:pt x="157" y="325"/>
                    </a:lnTo>
                    <a:close/>
                  </a:path>
                </a:pathLst>
              </a:custGeom>
              <a:solidFill>
                <a:srgbClr val="AFAFA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4" name="T1">
                <a:extLst>
                  <a:ext uri="{FF2B5EF4-FFF2-40B4-BE49-F238E27FC236}">
                    <a16:creationId xmlns:a16="http://schemas.microsoft.com/office/drawing/2014/main" id="{9F4BD180-A0C2-4BAD-85BC-FB5E0DBE5F04}"/>
                  </a:ext>
                </a:extLst>
              </p:cNvPr>
              <p:cNvSpPr>
                <a:spLocks/>
              </p:cNvSpPr>
              <p:nvPr/>
            </p:nvSpPr>
            <p:spPr bwMode="auto">
              <a:xfrm>
                <a:off x="799033" y="168151"/>
                <a:ext cx="193675" cy="258763"/>
              </a:xfrm>
              <a:custGeom>
                <a:avLst/>
                <a:gdLst>
                  <a:gd name="T0" fmla="*/ 88 w 244"/>
                  <a:gd name="T1" fmla="*/ 78 h 325"/>
                  <a:gd name="T2" fmla="*/ 88 w 244"/>
                  <a:gd name="T3" fmla="*/ 325 h 325"/>
                  <a:gd name="T4" fmla="*/ 179 w 244"/>
                  <a:gd name="T5" fmla="*/ 325 h 325"/>
                  <a:gd name="T6" fmla="*/ 179 w 244"/>
                  <a:gd name="T7" fmla="*/ 78 h 325"/>
                  <a:gd name="T8" fmla="*/ 244 w 244"/>
                  <a:gd name="T9" fmla="*/ 78 h 325"/>
                  <a:gd name="T10" fmla="*/ 244 w 244"/>
                  <a:gd name="T11" fmla="*/ 0 h 325"/>
                  <a:gd name="T12" fmla="*/ 25 w 244"/>
                  <a:gd name="T13" fmla="*/ 0 h 325"/>
                  <a:gd name="T14" fmla="*/ 0 w 244"/>
                  <a:gd name="T15" fmla="*/ 78 h 325"/>
                  <a:gd name="T16" fmla="*/ 88 w 244"/>
                  <a:gd name="T17" fmla="*/ 78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4" h="325">
                    <a:moveTo>
                      <a:pt x="88" y="78"/>
                    </a:moveTo>
                    <a:lnTo>
                      <a:pt x="88" y="325"/>
                    </a:lnTo>
                    <a:lnTo>
                      <a:pt x="179" y="325"/>
                    </a:lnTo>
                    <a:lnTo>
                      <a:pt x="179" y="78"/>
                    </a:lnTo>
                    <a:lnTo>
                      <a:pt x="244" y="78"/>
                    </a:lnTo>
                    <a:lnTo>
                      <a:pt x="244" y="0"/>
                    </a:lnTo>
                    <a:lnTo>
                      <a:pt x="25" y="0"/>
                    </a:lnTo>
                    <a:lnTo>
                      <a:pt x="0" y="78"/>
                    </a:lnTo>
                    <a:lnTo>
                      <a:pt x="88" y="78"/>
                    </a:lnTo>
                    <a:close/>
                  </a:path>
                </a:pathLst>
              </a:custGeom>
              <a:solidFill>
                <a:srgbClr val="AFAFA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5" name="V">
                <a:extLst>
                  <a:ext uri="{FF2B5EF4-FFF2-40B4-BE49-F238E27FC236}">
                    <a16:creationId xmlns:a16="http://schemas.microsoft.com/office/drawing/2014/main" id="{6DFB1E4C-BDFA-4D6F-A82C-3A8114B4188C}"/>
                  </a:ext>
                </a:extLst>
              </p:cNvPr>
              <p:cNvSpPr>
                <a:spLocks/>
              </p:cNvSpPr>
              <p:nvPr/>
            </p:nvSpPr>
            <p:spPr bwMode="auto">
              <a:xfrm>
                <a:off x="567258" y="168151"/>
                <a:ext cx="230188" cy="258763"/>
              </a:xfrm>
              <a:custGeom>
                <a:avLst/>
                <a:gdLst>
                  <a:gd name="T0" fmla="*/ 184 w 289"/>
                  <a:gd name="T1" fmla="*/ 325 h 325"/>
                  <a:gd name="T2" fmla="*/ 289 w 289"/>
                  <a:gd name="T3" fmla="*/ 0 h 325"/>
                  <a:gd name="T4" fmla="*/ 197 w 289"/>
                  <a:gd name="T5" fmla="*/ 0 h 325"/>
                  <a:gd name="T6" fmla="*/ 143 w 289"/>
                  <a:gd name="T7" fmla="*/ 167 h 325"/>
                  <a:gd name="T8" fmla="*/ 135 w 289"/>
                  <a:gd name="T9" fmla="*/ 191 h 325"/>
                  <a:gd name="T10" fmla="*/ 135 w 289"/>
                  <a:gd name="T11" fmla="*/ 191 h 325"/>
                  <a:gd name="T12" fmla="*/ 135 w 289"/>
                  <a:gd name="T13" fmla="*/ 191 h 325"/>
                  <a:gd name="T14" fmla="*/ 135 w 289"/>
                  <a:gd name="T15" fmla="*/ 191 h 325"/>
                  <a:gd name="T16" fmla="*/ 135 w 289"/>
                  <a:gd name="T17" fmla="*/ 191 h 325"/>
                  <a:gd name="T18" fmla="*/ 135 w 289"/>
                  <a:gd name="T19" fmla="*/ 191 h 325"/>
                  <a:gd name="T20" fmla="*/ 135 w 289"/>
                  <a:gd name="T21" fmla="*/ 191 h 325"/>
                  <a:gd name="T22" fmla="*/ 128 w 289"/>
                  <a:gd name="T23" fmla="*/ 167 h 325"/>
                  <a:gd name="T24" fmla="*/ 91 w 289"/>
                  <a:gd name="T25" fmla="*/ 60 h 325"/>
                  <a:gd name="T26" fmla="*/ 0 w 289"/>
                  <a:gd name="T27" fmla="*/ 60 h 325"/>
                  <a:gd name="T28" fmla="*/ 90 w 289"/>
                  <a:gd name="T29" fmla="*/ 325 h 325"/>
                  <a:gd name="T30" fmla="*/ 184 w 289"/>
                  <a:gd name="T31"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9" h="325">
                    <a:moveTo>
                      <a:pt x="184" y="325"/>
                    </a:moveTo>
                    <a:lnTo>
                      <a:pt x="289" y="0"/>
                    </a:lnTo>
                    <a:lnTo>
                      <a:pt x="197" y="0"/>
                    </a:lnTo>
                    <a:lnTo>
                      <a:pt x="143" y="167"/>
                    </a:lnTo>
                    <a:lnTo>
                      <a:pt x="135" y="191"/>
                    </a:lnTo>
                    <a:lnTo>
                      <a:pt x="135" y="191"/>
                    </a:lnTo>
                    <a:lnTo>
                      <a:pt x="135" y="191"/>
                    </a:lnTo>
                    <a:lnTo>
                      <a:pt x="135" y="191"/>
                    </a:lnTo>
                    <a:lnTo>
                      <a:pt x="135" y="191"/>
                    </a:lnTo>
                    <a:lnTo>
                      <a:pt x="135" y="191"/>
                    </a:lnTo>
                    <a:lnTo>
                      <a:pt x="135" y="191"/>
                    </a:lnTo>
                    <a:lnTo>
                      <a:pt x="128" y="167"/>
                    </a:lnTo>
                    <a:lnTo>
                      <a:pt x="91" y="60"/>
                    </a:lnTo>
                    <a:lnTo>
                      <a:pt x="0" y="60"/>
                    </a:lnTo>
                    <a:lnTo>
                      <a:pt x="90" y="325"/>
                    </a:lnTo>
                    <a:lnTo>
                      <a:pt x="184" y="325"/>
                    </a:lnTo>
                    <a:close/>
                  </a:path>
                </a:pathLst>
              </a:custGeom>
              <a:solidFill>
                <a:srgbClr val="AFAFA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nvGrpSpPr>
            <p:cNvPr id="22" name="_VTT_logo_102019_06_orange_blue_on_white" hidden="1">
              <a:extLst>
                <a:ext uri="{FF2B5EF4-FFF2-40B4-BE49-F238E27FC236}">
                  <a16:creationId xmlns:a16="http://schemas.microsoft.com/office/drawing/2014/main" id="{F13867EC-97E1-45BC-AC0E-0CE1FFA626DD}"/>
                </a:ext>
              </a:extLst>
            </p:cNvPr>
            <p:cNvGrpSpPr/>
            <p:nvPr/>
          </p:nvGrpSpPr>
          <p:grpSpPr>
            <a:xfrm>
              <a:off x="7909204" y="1770762"/>
              <a:ext cx="971550" cy="655638"/>
              <a:chOff x="379933" y="-15999"/>
              <a:chExt cx="971550" cy="655638"/>
            </a:xfrm>
          </p:grpSpPr>
          <p:sp>
            <p:nvSpPr>
              <p:cNvPr id="38" name="Box">
                <a:extLst>
                  <a:ext uri="{FF2B5EF4-FFF2-40B4-BE49-F238E27FC236}">
                    <a16:creationId xmlns:a16="http://schemas.microsoft.com/office/drawing/2014/main" id="{AE65884B-135A-4D9F-99B6-93E93BC56E36}"/>
                  </a:ext>
                </a:extLst>
              </p:cNvPr>
              <p:cNvSpPr>
                <a:spLocks noChangeArrowheads="1"/>
              </p:cNvSpPr>
              <p:nvPr/>
            </p:nvSpPr>
            <p:spPr bwMode="auto">
              <a:xfrm>
                <a:off x="379933" y="-15999"/>
                <a:ext cx="971550" cy="6556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9" name="T2">
                <a:extLst>
                  <a:ext uri="{FF2B5EF4-FFF2-40B4-BE49-F238E27FC236}">
                    <a16:creationId xmlns:a16="http://schemas.microsoft.com/office/drawing/2014/main" id="{52F816C4-3EF6-45EA-BD81-AE7BCC99338E}"/>
                  </a:ext>
                </a:extLst>
              </p:cNvPr>
              <p:cNvSpPr>
                <a:spLocks/>
              </p:cNvSpPr>
              <p:nvPr/>
            </p:nvSpPr>
            <p:spPr bwMode="auto">
              <a:xfrm>
                <a:off x="1011758" y="168151"/>
                <a:ext cx="176213" cy="258763"/>
              </a:xfrm>
              <a:custGeom>
                <a:avLst/>
                <a:gdLst>
                  <a:gd name="T0" fmla="*/ 157 w 222"/>
                  <a:gd name="T1" fmla="*/ 325 h 325"/>
                  <a:gd name="T2" fmla="*/ 157 w 222"/>
                  <a:gd name="T3" fmla="*/ 78 h 325"/>
                  <a:gd name="T4" fmla="*/ 222 w 222"/>
                  <a:gd name="T5" fmla="*/ 78 h 325"/>
                  <a:gd name="T6" fmla="*/ 222 w 222"/>
                  <a:gd name="T7" fmla="*/ 0 h 325"/>
                  <a:gd name="T8" fmla="*/ 0 w 222"/>
                  <a:gd name="T9" fmla="*/ 0 h 325"/>
                  <a:gd name="T10" fmla="*/ 0 w 222"/>
                  <a:gd name="T11" fmla="*/ 78 h 325"/>
                  <a:gd name="T12" fmla="*/ 66 w 222"/>
                  <a:gd name="T13" fmla="*/ 78 h 325"/>
                  <a:gd name="T14" fmla="*/ 66 w 222"/>
                  <a:gd name="T15" fmla="*/ 325 h 325"/>
                  <a:gd name="T16" fmla="*/ 66 w 222"/>
                  <a:gd name="T17" fmla="*/ 325 h 325"/>
                  <a:gd name="T18" fmla="*/ 157 w 222"/>
                  <a:gd name="T19"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2" h="325">
                    <a:moveTo>
                      <a:pt x="157" y="325"/>
                    </a:moveTo>
                    <a:lnTo>
                      <a:pt x="157" y="78"/>
                    </a:lnTo>
                    <a:lnTo>
                      <a:pt x="222" y="78"/>
                    </a:lnTo>
                    <a:lnTo>
                      <a:pt x="222" y="0"/>
                    </a:lnTo>
                    <a:lnTo>
                      <a:pt x="0" y="0"/>
                    </a:lnTo>
                    <a:lnTo>
                      <a:pt x="0" y="78"/>
                    </a:lnTo>
                    <a:lnTo>
                      <a:pt x="66" y="78"/>
                    </a:lnTo>
                    <a:lnTo>
                      <a:pt x="66" y="325"/>
                    </a:lnTo>
                    <a:lnTo>
                      <a:pt x="66" y="325"/>
                    </a:lnTo>
                    <a:lnTo>
                      <a:pt x="157" y="325"/>
                    </a:lnTo>
                    <a:close/>
                  </a:path>
                </a:pathLst>
              </a:custGeom>
              <a:solidFill>
                <a:srgbClr val="0057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0" name="T1">
                <a:extLst>
                  <a:ext uri="{FF2B5EF4-FFF2-40B4-BE49-F238E27FC236}">
                    <a16:creationId xmlns:a16="http://schemas.microsoft.com/office/drawing/2014/main" id="{E9832162-BAFA-4D45-BC83-046AED735FE0}"/>
                  </a:ext>
                </a:extLst>
              </p:cNvPr>
              <p:cNvSpPr>
                <a:spLocks/>
              </p:cNvSpPr>
              <p:nvPr/>
            </p:nvSpPr>
            <p:spPr bwMode="auto">
              <a:xfrm>
                <a:off x="799033" y="168151"/>
                <a:ext cx="193675" cy="258763"/>
              </a:xfrm>
              <a:custGeom>
                <a:avLst/>
                <a:gdLst>
                  <a:gd name="T0" fmla="*/ 88 w 244"/>
                  <a:gd name="T1" fmla="*/ 78 h 325"/>
                  <a:gd name="T2" fmla="*/ 88 w 244"/>
                  <a:gd name="T3" fmla="*/ 325 h 325"/>
                  <a:gd name="T4" fmla="*/ 179 w 244"/>
                  <a:gd name="T5" fmla="*/ 325 h 325"/>
                  <a:gd name="T6" fmla="*/ 179 w 244"/>
                  <a:gd name="T7" fmla="*/ 78 h 325"/>
                  <a:gd name="T8" fmla="*/ 244 w 244"/>
                  <a:gd name="T9" fmla="*/ 78 h 325"/>
                  <a:gd name="T10" fmla="*/ 244 w 244"/>
                  <a:gd name="T11" fmla="*/ 0 h 325"/>
                  <a:gd name="T12" fmla="*/ 25 w 244"/>
                  <a:gd name="T13" fmla="*/ 0 h 325"/>
                  <a:gd name="T14" fmla="*/ 0 w 244"/>
                  <a:gd name="T15" fmla="*/ 78 h 325"/>
                  <a:gd name="T16" fmla="*/ 88 w 244"/>
                  <a:gd name="T17" fmla="*/ 78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4" h="325">
                    <a:moveTo>
                      <a:pt x="88" y="78"/>
                    </a:moveTo>
                    <a:lnTo>
                      <a:pt x="88" y="325"/>
                    </a:lnTo>
                    <a:lnTo>
                      <a:pt x="179" y="325"/>
                    </a:lnTo>
                    <a:lnTo>
                      <a:pt x="179" y="78"/>
                    </a:lnTo>
                    <a:lnTo>
                      <a:pt x="244" y="78"/>
                    </a:lnTo>
                    <a:lnTo>
                      <a:pt x="244" y="0"/>
                    </a:lnTo>
                    <a:lnTo>
                      <a:pt x="25" y="0"/>
                    </a:lnTo>
                    <a:lnTo>
                      <a:pt x="0" y="78"/>
                    </a:lnTo>
                    <a:lnTo>
                      <a:pt x="88" y="78"/>
                    </a:lnTo>
                    <a:close/>
                  </a:path>
                </a:pathLst>
              </a:custGeom>
              <a:solidFill>
                <a:srgbClr val="0057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1" name="V">
                <a:extLst>
                  <a:ext uri="{FF2B5EF4-FFF2-40B4-BE49-F238E27FC236}">
                    <a16:creationId xmlns:a16="http://schemas.microsoft.com/office/drawing/2014/main" id="{7C9CE488-2603-41F7-B8E4-40E3DAE30D87}"/>
                  </a:ext>
                </a:extLst>
              </p:cNvPr>
              <p:cNvSpPr>
                <a:spLocks/>
              </p:cNvSpPr>
              <p:nvPr/>
            </p:nvSpPr>
            <p:spPr bwMode="auto">
              <a:xfrm>
                <a:off x="567258" y="168151"/>
                <a:ext cx="230188" cy="258763"/>
              </a:xfrm>
              <a:custGeom>
                <a:avLst/>
                <a:gdLst>
                  <a:gd name="T0" fmla="*/ 184 w 289"/>
                  <a:gd name="T1" fmla="*/ 325 h 325"/>
                  <a:gd name="T2" fmla="*/ 289 w 289"/>
                  <a:gd name="T3" fmla="*/ 0 h 325"/>
                  <a:gd name="T4" fmla="*/ 197 w 289"/>
                  <a:gd name="T5" fmla="*/ 0 h 325"/>
                  <a:gd name="T6" fmla="*/ 143 w 289"/>
                  <a:gd name="T7" fmla="*/ 167 h 325"/>
                  <a:gd name="T8" fmla="*/ 135 w 289"/>
                  <a:gd name="T9" fmla="*/ 191 h 325"/>
                  <a:gd name="T10" fmla="*/ 135 w 289"/>
                  <a:gd name="T11" fmla="*/ 191 h 325"/>
                  <a:gd name="T12" fmla="*/ 135 w 289"/>
                  <a:gd name="T13" fmla="*/ 191 h 325"/>
                  <a:gd name="T14" fmla="*/ 135 w 289"/>
                  <a:gd name="T15" fmla="*/ 191 h 325"/>
                  <a:gd name="T16" fmla="*/ 135 w 289"/>
                  <a:gd name="T17" fmla="*/ 191 h 325"/>
                  <a:gd name="T18" fmla="*/ 135 w 289"/>
                  <a:gd name="T19" fmla="*/ 191 h 325"/>
                  <a:gd name="T20" fmla="*/ 135 w 289"/>
                  <a:gd name="T21" fmla="*/ 191 h 325"/>
                  <a:gd name="T22" fmla="*/ 128 w 289"/>
                  <a:gd name="T23" fmla="*/ 167 h 325"/>
                  <a:gd name="T24" fmla="*/ 91 w 289"/>
                  <a:gd name="T25" fmla="*/ 60 h 325"/>
                  <a:gd name="T26" fmla="*/ 0 w 289"/>
                  <a:gd name="T27" fmla="*/ 60 h 325"/>
                  <a:gd name="T28" fmla="*/ 90 w 289"/>
                  <a:gd name="T29" fmla="*/ 325 h 325"/>
                  <a:gd name="T30" fmla="*/ 184 w 289"/>
                  <a:gd name="T31"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9" h="325">
                    <a:moveTo>
                      <a:pt x="184" y="325"/>
                    </a:moveTo>
                    <a:lnTo>
                      <a:pt x="289" y="0"/>
                    </a:lnTo>
                    <a:lnTo>
                      <a:pt x="197" y="0"/>
                    </a:lnTo>
                    <a:lnTo>
                      <a:pt x="143" y="167"/>
                    </a:lnTo>
                    <a:lnTo>
                      <a:pt x="135" y="191"/>
                    </a:lnTo>
                    <a:lnTo>
                      <a:pt x="135" y="191"/>
                    </a:lnTo>
                    <a:lnTo>
                      <a:pt x="135" y="191"/>
                    </a:lnTo>
                    <a:lnTo>
                      <a:pt x="135" y="191"/>
                    </a:lnTo>
                    <a:lnTo>
                      <a:pt x="135" y="191"/>
                    </a:lnTo>
                    <a:lnTo>
                      <a:pt x="135" y="191"/>
                    </a:lnTo>
                    <a:lnTo>
                      <a:pt x="135" y="191"/>
                    </a:lnTo>
                    <a:lnTo>
                      <a:pt x="128" y="167"/>
                    </a:lnTo>
                    <a:lnTo>
                      <a:pt x="91" y="60"/>
                    </a:lnTo>
                    <a:lnTo>
                      <a:pt x="0" y="60"/>
                    </a:lnTo>
                    <a:lnTo>
                      <a:pt x="90" y="325"/>
                    </a:lnTo>
                    <a:lnTo>
                      <a:pt x="184" y="325"/>
                    </a:lnTo>
                    <a:close/>
                  </a:path>
                </a:pathLst>
              </a:custGeom>
              <a:solidFill>
                <a:srgbClr val="F06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nvGrpSpPr>
            <p:cNvPr id="23" name="_VTT_logo_102019_07_blue_on_white" hidden="1">
              <a:extLst>
                <a:ext uri="{FF2B5EF4-FFF2-40B4-BE49-F238E27FC236}">
                  <a16:creationId xmlns:a16="http://schemas.microsoft.com/office/drawing/2014/main" id="{61D2E007-3ECF-44DD-974E-FA20895A2B30}"/>
                </a:ext>
              </a:extLst>
            </p:cNvPr>
            <p:cNvGrpSpPr/>
            <p:nvPr/>
          </p:nvGrpSpPr>
          <p:grpSpPr>
            <a:xfrm>
              <a:off x="7909204" y="1770762"/>
              <a:ext cx="971550" cy="655638"/>
              <a:chOff x="379933" y="-15999"/>
              <a:chExt cx="971550" cy="655638"/>
            </a:xfrm>
          </p:grpSpPr>
          <p:sp>
            <p:nvSpPr>
              <p:cNvPr id="34" name="Box">
                <a:extLst>
                  <a:ext uri="{FF2B5EF4-FFF2-40B4-BE49-F238E27FC236}">
                    <a16:creationId xmlns:a16="http://schemas.microsoft.com/office/drawing/2014/main" id="{636E86CD-F33F-4D87-9777-7422E14FC40A}"/>
                  </a:ext>
                </a:extLst>
              </p:cNvPr>
              <p:cNvSpPr>
                <a:spLocks noChangeArrowheads="1"/>
              </p:cNvSpPr>
              <p:nvPr/>
            </p:nvSpPr>
            <p:spPr bwMode="auto">
              <a:xfrm>
                <a:off x="379933" y="-15999"/>
                <a:ext cx="971550" cy="6556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5" name="T2">
                <a:extLst>
                  <a:ext uri="{FF2B5EF4-FFF2-40B4-BE49-F238E27FC236}">
                    <a16:creationId xmlns:a16="http://schemas.microsoft.com/office/drawing/2014/main" id="{A18EBE30-9BE8-4279-B65D-FC41D3122D84}"/>
                  </a:ext>
                </a:extLst>
              </p:cNvPr>
              <p:cNvSpPr>
                <a:spLocks/>
              </p:cNvSpPr>
              <p:nvPr/>
            </p:nvSpPr>
            <p:spPr bwMode="auto">
              <a:xfrm>
                <a:off x="1011758" y="168151"/>
                <a:ext cx="176213" cy="258763"/>
              </a:xfrm>
              <a:custGeom>
                <a:avLst/>
                <a:gdLst>
                  <a:gd name="T0" fmla="*/ 157 w 222"/>
                  <a:gd name="T1" fmla="*/ 325 h 325"/>
                  <a:gd name="T2" fmla="*/ 157 w 222"/>
                  <a:gd name="T3" fmla="*/ 78 h 325"/>
                  <a:gd name="T4" fmla="*/ 222 w 222"/>
                  <a:gd name="T5" fmla="*/ 78 h 325"/>
                  <a:gd name="T6" fmla="*/ 222 w 222"/>
                  <a:gd name="T7" fmla="*/ 0 h 325"/>
                  <a:gd name="T8" fmla="*/ 0 w 222"/>
                  <a:gd name="T9" fmla="*/ 0 h 325"/>
                  <a:gd name="T10" fmla="*/ 0 w 222"/>
                  <a:gd name="T11" fmla="*/ 78 h 325"/>
                  <a:gd name="T12" fmla="*/ 66 w 222"/>
                  <a:gd name="T13" fmla="*/ 78 h 325"/>
                  <a:gd name="T14" fmla="*/ 66 w 222"/>
                  <a:gd name="T15" fmla="*/ 325 h 325"/>
                  <a:gd name="T16" fmla="*/ 66 w 222"/>
                  <a:gd name="T17" fmla="*/ 325 h 325"/>
                  <a:gd name="T18" fmla="*/ 157 w 222"/>
                  <a:gd name="T19"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2" h="325">
                    <a:moveTo>
                      <a:pt x="157" y="325"/>
                    </a:moveTo>
                    <a:lnTo>
                      <a:pt x="157" y="78"/>
                    </a:lnTo>
                    <a:lnTo>
                      <a:pt x="222" y="78"/>
                    </a:lnTo>
                    <a:lnTo>
                      <a:pt x="222" y="0"/>
                    </a:lnTo>
                    <a:lnTo>
                      <a:pt x="0" y="0"/>
                    </a:lnTo>
                    <a:lnTo>
                      <a:pt x="0" y="78"/>
                    </a:lnTo>
                    <a:lnTo>
                      <a:pt x="66" y="78"/>
                    </a:lnTo>
                    <a:lnTo>
                      <a:pt x="66" y="325"/>
                    </a:lnTo>
                    <a:lnTo>
                      <a:pt x="66" y="325"/>
                    </a:lnTo>
                    <a:lnTo>
                      <a:pt x="157" y="325"/>
                    </a:lnTo>
                    <a:close/>
                  </a:path>
                </a:pathLst>
              </a:custGeom>
              <a:solidFill>
                <a:srgbClr val="0057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6" name="T1">
                <a:extLst>
                  <a:ext uri="{FF2B5EF4-FFF2-40B4-BE49-F238E27FC236}">
                    <a16:creationId xmlns:a16="http://schemas.microsoft.com/office/drawing/2014/main" id="{E1CD1D17-1C11-47B0-BE9F-DA932BE397AC}"/>
                  </a:ext>
                </a:extLst>
              </p:cNvPr>
              <p:cNvSpPr>
                <a:spLocks/>
              </p:cNvSpPr>
              <p:nvPr/>
            </p:nvSpPr>
            <p:spPr bwMode="auto">
              <a:xfrm>
                <a:off x="799033" y="168151"/>
                <a:ext cx="193675" cy="258763"/>
              </a:xfrm>
              <a:custGeom>
                <a:avLst/>
                <a:gdLst>
                  <a:gd name="T0" fmla="*/ 88 w 244"/>
                  <a:gd name="T1" fmla="*/ 78 h 325"/>
                  <a:gd name="T2" fmla="*/ 88 w 244"/>
                  <a:gd name="T3" fmla="*/ 325 h 325"/>
                  <a:gd name="T4" fmla="*/ 179 w 244"/>
                  <a:gd name="T5" fmla="*/ 325 h 325"/>
                  <a:gd name="T6" fmla="*/ 179 w 244"/>
                  <a:gd name="T7" fmla="*/ 78 h 325"/>
                  <a:gd name="T8" fmla="*/ 244 w 244"/>
                  <a:gd name="T9" fmla="*/ 78 h 325"/>
                  <a:gd name="T10" fmla="*/ 244 w 244"/>
                  <a:gd name="T11" fmla="*/ 0 h 325"/>
                  <a:gd name="T12" fmla="*/ 25 w 244"/>
                  <a:gd name="T13" fmla="*/ 0 h 325"/>
                  <a:gd name="T14" fmla="*/ 0 w 244"/>
                  <a:gd name="T15" fmla="*/ 78 h 325"/>
                  <a:gd name="T16" fmla="*/ 88 w 244"/>
                  <a:gd name="T17" fmla="*/ 78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4" h="325">
                    <a:moveTo>
                      <a:pt x="88" y="78"/>
                    </a:moveTo>
                    <a:lnTo>
                      <a:pt x="88" y="325"/>
                    </a:lnTo>
                    <a:lnTo>
                      <a:pt x="179" y="325"/>
                    </a:lnTo>
                    <a:lnTo>
                      <a:pt x="179" y="78"/>
                    </a:lnTo>
                    <a:lnTo>
                      <a:pt x="244" y="78"/>
                    </a:lnTo>
                    <a:lnTo>
                      <a:pt x="244" y="0"/>
                    </a:lnTo>
                    <a:lnTo>
                      <a:pt x="25" y="0"/>
                    </a:lnTo>
                    <a:lnTo>
                      <a:pt x="0" y="78"/>
                    </a:lnTo>
                    <a:lnTo>
                      <a:pt x="88" y="78"/>
                    </a:lnTo>
                    <a:close/>
                  </a:path>
                </a:pathLst>
              </a:custGeom>
              <a:solidFill>
                <a:srgbClr val="0057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7" name="V">
                <a:extLst>
                  <a:ext uri="{FF2B5EF4-FFF2-40B4-BE49-F238E27FC236}">
                    <a16:creationId xmlns:a16="http://schemas.microsoft.com/office/drawing/2014/main" id="{DD8BE6FA-4FE5-49CA-85DD-2B5168D0A682}"/>
                  </a:ext>
                </a:extLst>
              </p:cNvPr>
              <p:cNvSpPr>
                <a:spLocks/>
              </p:cNvSpPr>
              <p:nvPr/>
            </p:nvSpPr>
            <p:spPr bwMode="auto">
              <a:xfrm>
                <a:off x="567258" y="168151"/>
                <a:ext cx="230188" cy="258763"/>
              </a:xfrm>
              <a:custGeom>
                <a:avLst/>
                <a:gdLst>
                  <a:gd name="T0" fmla="*/ 184 w 289"/>
                  <a:gd name="T1" fmla="*/ 325 h 325"/>
                  <a:gd name="T2" fmla="*/ 289 w 289"/>
                  <a:gd name="T3" fmla="*/ 0 h 325"/>
                  <a:gd name="T4" fmla="*/ 197 w 289"/>
                  <a:gd name="T5" fmla="*/ 0 h 325"/>
                  <a:gd name="T6" fmla="*/ 143 w 289"/>
                  <a:gd name="T7" fmla="*/ 167 h 325"/>
                  <a:gd name="T8" fmla="*/ 135 w 289"/>
                  <a:gd name="T9" fmla="*/ 191 h 325"/>
                  <a:gd name="T10" fmla="*/ 135 w 289"/>
                  <a:gd name="T11" fmla="*/ 191 h 325"/>
                  <a:gd name="T12" fmla="*/ 135 w 289"/>
                  <a:gd name="T13" fmla="*/ 191 h 325"/>
                  <a:gd name="T14" fmla="*/ 135 w 289"/>
                  <a:gd name="T15" fmla="*/ 191 h 325"/>
                  <a:gd name="T16" fmla="*/ 135 w 289"/>
                  <a:gd name="T17" fmla="*/ 191 h 325"/>
                  <a:gd name="T18" fmla="*/ 135 w 289"/>
                  <a:gd name="T19" fmla="*/ 191 h 325"/>
                  <a:gd name="T20" fmla="*/ 135 w 289"/>
                  <a:gd name="T21" fmla="*/ 191 h 325"/>
                  <a:gd name="T22" fmla="*/ 128 w 289"/>
                  <a:gd name="T23" fmla="*/ 167 h 325"/>
                  <a:gd name="T24" fmla="*/ 91 w 289"/>
                  <a:gd name="T25" fmla="*/ 60 h 325"/>
                  <a:gd name="T26" fmla="*/ 0 w 289"/>
                  <a:gd name="T27" fmla="*/ 60 h 325"/>
                  <a:gd name="T28" fmla="*/ 90 w 289"/>
                  <a:gd name="T29" fmla="*/ 325 h 325"/>
                  <a:gd name="T30" fmla="*/ 184 w 289"/>
                  <a:gd name="T31"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9" h="325">
                    <a:moveTo>
                      <a:pt x="184" y="325"/>
                    </a:moveTo>
                    <a:lnTo>
                      <a:pt x="289" y="0"/>
                    </a:lnTo>
                    <a:lnTo>
                      <a:pt x="197" y="0"/>
                    </a:lnTo>
                    <a:lnTo>
                      <a:pt x="143" y="167"/>
                    </a:lnTo>
                    <a:lnTo>
                      <a:pt x="135" y="191"/>
                    </a:lnTo>
                    <a:lnTo>
                      <a:pt x="135" y="191"/>
                    </a:lnTo>
                    <a:lnTo>
                      <a:pt x="135" y="191"/>
                    </a:lnTo>
                    <a:lnTo>
                      <a:pt x="135" y="191"/>
                    </a:lnTo>
                    <a:lnTo>
                      <a:pt x="135" y="191"/>
                    </a:lnTo>
                    <a:lnTo>
                      <a:pt x="135" y="191"/>
                    </a:lnTo>
                    <a:lnTo>
                      <a:pt x="135" y="191"/>
                    </a:lnTo>
                    <a:lnTo>
                      <a:pt x="128" y="167"/>
                    </a:lnTo>
                    <a:lnTo>
                      <a:pt x="91" y="60"/>
                    </a:lnTo>
                    <a:lnTo>
                      <a:pt x="0" y="60"/>
                    </a:lnTo>
                    <a:lnTo>
                      <a:pt x="90" y="325"/>
                    </a:lnTo>
                    <a:lnTo>
                      <a:pt x="184" y="325"/>
                    </a:lnTo>
                    <a:close/>
                  </a:path>
                </a:pathLst>
              </a:custGeom>
              <a:solidFill>
                <a:srgbClr val="0057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nvGrpSpPr>
            <p:cNvPr id="24" name="_VTT_logo_102019_08_black_on_white" hidden="1">
              <a:extLst>
                <a:ext uri="{FF2B5EF4-FFF2-40B4-BE49-F238E27FC236}">
                  <a16:creationId xmlns:a16="http://schemas.microsoft.com/office/drawing/2014/main" id="{26D6B085-3229-40BD-9DCF-DA3DF1503D16}"/>
                </a:ext>
              </a:extLst>
            </p:cNvPr>
            <p:cNvGrpSpPr/>
            <p:nvPr/>
          </p:nvGrpSpPr>
          <p:grpSpPr>
            <a:xfrm>
              <a:off x="7909204" y="1770762"/>
              <a:ext cx="971550" cy="655638"/>
              <a:chOff x="379933" y="-15999"/>
              <a:chExt cx="971550" cy="655638"/>
            </a:xfrm>
          </p:grpSpPr>
          <p:sp>
            <p:nvSpPr>
              <p:cNvPr id="30" name="Box">
                <a:extLst>
                  <a:ext uri="{FF2B5EF4-FFF2-40B4-BE49-F238E27FC236}">
                    <a16:creationId xmlns:a16="http://schemas.microsoft.com/office/drawing/2014/main" id="{675FAD42-5184-482E-9335-456AEA67F339}"/>
                  </a:ext>
                </a:extLst>
              </p:cNvPr>
              <p:cNvSpPr>
                <a:spLocks noChangeArrowheads="1"/>
              </p:cNvSpPr>
              <p:nvPr/>
            </p:nvSpPr>
            <p:spPr bwMode="auto">
              <a:xfrm>
                <a:off x="379933" y="-15999"/>
                <a:ext cx="971550" cy="6556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1" name="T2">
                <a:extLst>
                  <a:ext uri="{FF2B5EF4-FFF2-40B4-BE49-F238E27FC236}">
                    <a16:creationId xmlns:a16="http://schemas.microsoft.com/office/drawing/2014/main" id="{A3E16945-E603-4A7C-91FD-86CC22751679}"/>
                  </a:ext>
                </a:extLst>
              </p:cNvPr>
              <p:cNvSpPr>
                <a:spLocks/>
              </p:cNvSpPr>
              <p:nvPr/>
            </p:nvSpPr>
            <p:spPr bwMode="auto">
              <a:xfrm>
                <a:off x="1011758" y="168151"/>
                <a:ext cx="176213" cy="258763"/>
              </a:xfrm>
              <a:custGeom>
                <a:avLst/>
                <a:gdLst>
                  <a:gd name="T0" fmla="*/ 157 w 222"/>
                  <a:gd name="T1" fmla="*/ 325 h 325"/>
                  <a:gd name="T2" fmla="*/ 157 w 222"/>
                  <a:gd name="T3" fmla="*/ 78 h 325"/>
                  <a:gd name="T4" fmla="*/ 222 w 222"/>
                  <a:gd name="T5" fmla="*/ 78 h 325"/>
                  <a:gd name="T6" fmla="*/ 222 w 222"/>
                  <a:gd name="T7" fmla="*/ 0 h 325"/>
                  <a:gd name="T8" fmla="*/ 0 w 222"/>
                  <a:gd name="T9" fmla="*/ 0 h 325"/>
                  <a:gd name="T10" fmla="*/ 0 w 222"/>
                  <a:gd name="T11" fmla="*/ 78 h 325"/>
                  <a:gd name="T12" fmla="*/ 66 w 222"/>
                  <a:gd name="T13" fmla="*/ 78 h 325"/>
                  <a:gd name="T14" fmla="*/ 66 w 222"/>
                  <a:gd name="T15" fmla="*/ 325 h 325"/>
                  <a:gd name="T16" fmla="*/ 66 w 222"/>
                  <a:gd name="T17" fmla="*/ 325 h 325"/>
                  <a:gd name="T18" fmla="*/ 157 w 222"/>
                  <a:gd name="T19"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2" h="325">
                    <a:moveTo>
                      <a:pt x="157" y="325"/>
                    </a:moveTo>
                    <a:lnTo>
                      <a:pt x="157" y="78"/>
                    </a:lnTo>
                    <a:lnTo>
                      <a:pt x="222" y="78"/>
                    </a:lnTo>
                    <a:lnTo>
                      <a:pt x="222" y="0"/>
                    </a:lnTo>
                    <a:lnTo>
                      <a:pt x="0" y="0"/>
                    </a:lnTo>
                    <a:lnTo>
                      <a:pt x="0" y="78"/>
                    </a:lnTo>
                    <a:lnTo>
                      <a:pt x="66" y="78"/>
                    </a:lnTo>
                    <a:lnTo>
                      <a:pt x="66" y="325"/>
                    </a:lnTo>
                    <a:lnTo>
                      <a:pt x="66" y="325"/>
                    </a:lnTo>
                    <a:lnTo>
                      <a:pt x="157" y="3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2" name="T1">
                <a:extLst>
                  <a:ext uri="{FF2B5EF4-FFF2-40B4-BE49-F238E27FC236}">
                    <a16:creationId xmlns:a16="http://schemas.microsoft.com/office/drawing/2014/main" id="{454A94AA-964C-4F59-A26F-67DFDB83E239}"/>
                  </a:ext>
                </a:extLst>
              </p:cNvPr>
              <p:cNvSpPr>
                <a:spLocks/>
              </p:cNvSpPr>
              <p:nvPr/>
            </p:nvSpPr>
            <p:spPr bwMode="auto">
              <a:xfrm>
                <a:off x="799033" y="168151"/>
                <a:ext cx="193675" cy="258763"/>
              </a:xfrm>
              <a:custGeom>
                <a:avLst/>
                <a:gdLst>
                  <a:gd name="T0" fmla="*/ 88 w 244"/>
                  <a:gd name="T1" fmla="*/ 78 h 325"/>
                  <a:gd name="T2" fmla="*/ 88 w 244"/>
                  <a:gd name="T3" fmla="*/ 325 h 325"/>
                  <a:gd name="T4" fmla="*/ 179 w 244"/>
                  <a:gd name="T5" fmla="*/ 325 h 325"/>
                  <a:gd name="T6" fmla="*/ 179 w 244"/>
                  <a:gd name="T7" fmla="*/ 78 h 325"/>
                  <a:gd name="T8" fmla="*/ 244 w 244"/>
                  <a:gd name="T9" fmla="*/ 78 h 325"/>
                  <a:gd name="T10" fmla="*/ 244 w 244"/>
                  <a:gd name="T11" fmla="*/ 0 h 325"/>
                  <a:gd name="T12" fmla="*/ 25 w 244"/>
                  <a:gd name="T13" fmla="*/ 0 h 325"/>
                  <a:gd name="T14" fmla="*/ 0 w 244"/>
                  <a:gd name="T15" fmla="*/ 78 h 325"/>
                  <a:gd name="T16" fmla="*/ 88 w 244"/>
                  <a:gd name="T17" fmla="*/ 78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4" h="325">
                    <a:moveTo>
                      <a:pt x="88" y="78"/>
                    </a:moveTo>
                    <a:lnTo>
                      <a:pt x="88" y="325"/>
                    </a:lnTo>
                    <a:lnTo>
                      <a:pt x="179" y="325"/>
                    </a:lnTo>
                    <a:lnTo>
                      <a:pt x="179" y="78"/>
                    </a:lnTo>
                    <a:lnTo>
                      <a:pt x="244" y="78"/>
                    </a:lnTo>
                    <a:lnTo>
                      <a:pt x="244" y="0"/>
                    </a:lnTo>
                    <a:lnTo>
                      <a:pt x="25" y="0"/>
                    </a:lnTo>
                    <a:lnTo>
                      <a:pt x="0" y="78"/>
                    </a:lnTo>
                    <a:lnTo>
                      <a:pt x="88" y="7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3" name="V">
                <a:extLst>
                  <a:ext uri="{FF2B5EF4-FFF2-40B4-BE49-F238E27FC236}">
                    <a16:creationId xmlns:a16="http://schemas.microsoft.com/office/drawing/2014/main" id="{054710AB-8642-4CFE-ABAF-57D35CC212BE}"/>
                  </a:ext>
                </a:extLst>
              </p:cNvPr>
              <p:cNvSpPr>
                <a:spLocks/>
              </p:cNvSpPr>
              <p:nvPr/>
            </p:nvSpPr>
            <p:spPr bwMode="auto">
              <a:xfrm>
                <a:off x="567258" y="168151"/>
                <a:ext cx="230188" cy="258763"/>
              </a:xfrm>
              <a:custGeom>
                <a:avLst/>
                <a:gdLst>
                  <a:gd name="T0" fmla="*/ 184 w 289"/>
                  <a:gd name="T1" fmla="*/ 325 h 325"/>
                  <a:gd name="T2" fmla="*/ 289 w 289"/>
                  <a:gd name="T3" fmla="*/ 0 h 325"/>
                  <a:gd name="T4" fmla="*/ 197 w 289"/>
                  <a:gd name="T5" fmla="*/ 0 h 325"/>
                  <a:gd name="T6" fmla="*/ 143 w 289"/>
                  <a:gd name="T7" fmla="*/ 167 h 325"/>
                  <a:gd name="T8" fmla="*/ 135 w 289"/>
                  <a:gd name="T9" fmla="*/ 191 h 325"/>
                  <a:gd name="T10" fmla="*/ 135 w 289"/>
                  <a:gd name="T11" fmla="*/ 191 h 325"/>
                  <a:gd name="T12" fmla="*/ 135 w 289"/>
                  <a:gd name="T13" fmla="*/ 191 h 325"/>
                  <a:gd name="T14" fmla="*/ 135 w 289"/>
                  <a:gd name="T15" fmla="*/ 191 h 325"/>
                  <a:gd name="T16" fmla="*/ 135 w 289"/>
                  <a:gd name="T17" fmla="*/ 191 h 325"/>
                  <a:gd name="T18" fmla="*/ 135 w 289"/>
                  <a:gd name="T19" fmla="*/ 191 h 325"/>
                  <a:gd name="T20" fmla="*/ 135 w 289"/>
                  <a:gd name="T21" fmla="*/ 191 h 325"/>
                  <a:gd name="T22" fmla="*/ 128 w 289"/>
                  <a:gd name="T23" fmla="*/ 167 h 325"/>
                  <a:gd name="T24" fmla="*/ 91 w 289"/>
                  <a:gd name="T25" fmla="*/ 60 h 325"/>
                  <a:gd name="T26" fmla="*/ 0 w 289"/>
                  <a:gd name="T27" fmla="*/ 60 h 325"/>
                  <a:gd name="T28" fmla="*/ 90 w 289"/>
                  <a:gd name="T29" fmla="*/ 325 h 325"/>
                  <a:gd name="T30" fmla="*/ 184 w 289"/>
                  <a:gd name="T31"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9" h="325">
                    <a:moveTo>
                      <a:pt x="184" y="325"/>
                    </a:moveTo>
                    <a:lnTo>
                      <a:pt x="289" y="0"/>
                    </a:lnTo>
                    <a:lnTo>
                      <a:pt x="197" y="0"/>
                    </a:lnTo>
                    <a:lnTo>
                      <a:pt x="143" y="167"/>
                    </a:lnTo>
                    <a:lnTo>
                      <a:pt x="135" y="191"/>
                    </a:lnTo>
                    <a:lnTo>
                      <a:pt x="135" y="191"/>
                    </a:lnTo>
                    <a:lnTo>
                      <a:pt x="135" y="191"/>
                    </a:lnTo>
                    <a:lnTo>
                      <a:pt x="135" y="191"/>
                    </a:lnTo>
                    <a:lnTo>
                      <a:pt x="135" y="191"/>
                    </a:lnTo>
                    <a:lnTo>
                      <a:pt x="135" y="191"/>
                    </a:lnTo>
                    <a:lnTo>
                      <a:pt x="135" y="191"/>
                    </a:lnTo>
                    <a:lnTo>
                      <a:pt x="128" y="167"/>
                    </a:lnTo>
                    <a:lnTo>
                      <a:pt x="91" y="60"/>
                    </a:lnTo>
                    <a:lnTo>
                      <a:pt x="0" y="60"/>
                    </a:lnTo>
                    <a:lnTo>
                      <a:pt x="90" y="325"/>
                    </a:lnTo>
                    <a:lnTo>
                      <a:pt x="184" y="3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nvGrpSpPr>
            <p:cNvPr id="25" name="_VTT_logo_102019_09_orange_on_white" hidden="1">
              <a:extLst>
                <a:ext uri="{FF2B5EF4-FFF2-40B4-BE49-F238E27FC236}">
                  <a16:creationId xmlns:a16="http://schemas.microsoft.com/office/drawing/2014/main" id="{1BF79268-3243-4866-806D-6DD75716890D}"/>
                </a:ext>
              </a:extLst>
            </p:cNvPr>
            <p:cNvGrpSpPr/>
            <p:nvPr/>
          </p:nvGrpSpPr>
          <p:grpSpPr>
            <a:xfrm>
              <a:off x="7909204" y="1770762"/>
              <a:ext cx="971550" cy="655638"/>
              <a:chOff x="379933" y="-15999"/>
              <a:chExt cx="971550" cy="655638"/>
            </a:xfrm>
          </p:grpSpPr>
          <p:sp>
            <p:nvSpPr>
              <p:cNvPr id="26" name="Box">
                <a:extLst>
                  <a:ext uri="{FF2B5EF4-FFF2-40B4-BE49-F238E27FC236}">
                    <a16:creationId xmlns:a16="http://schemas.microsoft.com/office/drawing/2014/main" id="{D7E3A7C8-A27F-495F-8448-FB07DB8F7E54}"/>
                  </a:ext>
                </a:extLst>
              </p:cNvPr>
              <p:cNvSpPr>
                <a:spLocks noChangeArrowheads="1"/>
              </p:cNvSpPr>
              <p:nvPr/>
            </p:nvSpPr>
            <p:spPr bwMode="auto">
              <a:xfrm>
                <a:off x="379933" y="-15999"/>
                <a:ext cx="971550" cy="6556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7" name="T2">
                <a:extLst>
                  <a:ext uri="{FF2B5EF4-FFF2-40B4-BE49-F238E27FC236}">
                    <a16:creationId xmlns:a16="http://schemas.microsoft.com/office/drawing/2014/main" id="{26085335-A298-4AF8-961A-70AFEFCD4FFB}"/>
                  </a:ext>
                </a:extLst>
              </p:cNvPr>
              <p:cNvSpPr>
                <a:spLocks/>
              </p:cNvSpPr>
              <p:nvPr/>
            </p:nvSpPr>
            <p:spPr bwMode="auto">
              <a:xfrm>
                <a:off x="1011758" y="168151"/>
                <a:ext cx="176213" cy="258763"/>
              </a:xfrm>
              <a:custGeom>
                <a:avLst/>
                <a:gdLst>
                  <a:gd name="T0" fmla="*/ 157 w 222"/>
                  <a:gd name="T1" fmla="*/ 325 h 325"/>
                  <a:gd name="T2" fmla="*/ 157 w 222"/>
                  <a:gd name="T3" fmla="*/ 78 h 325"/>
                  <a:gd name="T4" fmla="*/ 222 w 222"/>
                  <a:gd name="T5" fmla="*/ 78 h 325"/>
                  <a:gd name="T6" fmla="*/ 222 w 222"/>
                  <a:gd name="T7" fmla="*/ 0 h 325"/>
                  <a:gd name="T8" fmla="*/ 0 w 222"/>
                  <a:gd name="T9" fmla="*/ 0 h 325"/>
                  <a:gd name="T10" fmla="*/ 0 w 222"/>
                  <a:gd name="T11" fmla="*/ 78 h 325"/>
                  <a:gd name="T12" fmla="*/ 66 w 222"/>
                  <a:gd name="T13" fmla="*/ 78 h 325"/>
                  <a:gd name="T14" fmla="*/ 66 w 222"/>
                  <a:gd name="T15" fmla="*/ 325 h 325"/>
                  <a:gd name="T16" fmla="*/ 66 w 222"/>
                  <a:gd name="T17" fmla="*/ 325 h 325"/>
                  <a:gd name="T18" fmla="*/ 157 w 222"/>
                  <a:gd name="T19"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2" h="325">
                    <a:moveTo>
                      <a:pt x="157" y="325"/>
                    </a:moveTo>
                    <a:lnTo>
                      <a:pt x="157" y="78"/>
                    </a:lnTo>
                    <a:lnTo>
                      <a:pt x="222" y="78"/>
                    </a:lnTo>
                    <a:lnTo>
                      <a:pt x="222" y="0"/>
                    </a:lnTo>
                    <a:lnTo>
                      <a:pt x="0" y="0"/>
                    </a:lnTo>
                    <a:lnTo>
                      <a:pt x="0" y="78"/>
                    </a:lnTo>
                    <a:lnTo>
                      <a:pt x="66" y="78"/>
                    </a:lnTo>
                    <a:lnTo>
                      <a:pt x="66" y="325"/>
                    </a:lnTo>
                    <a:lnTo>
                      <a:pt x="66" y="325"/>
                    </a:lnTo>
                    <a:lnTo>
                      <a:pt x="157" y="325"/>
                    </a:lnTo>
                    <a:close/>
                  </a:path>
                </a:pathLst>
              </a:custGeom>
              <a:solidFill>
                <a:srgbClr val="F06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8" name="T1">
                <a:extLst>
                  <a:ext uri="{FF2B5EF4-FFF2-40B4-BE49-F238E27FC236}">
                    <a16:creationId xmlns:a16="http://schemas.microsoft.com/office/drawing/2014/main" id="{CB02BD5F-2803-4C44-AF48-342472FC098F}"/>
                  </a:ext>
                </a:extLst>
              </p:cNvPr>
              <p:cNvSpPr>
                <a:spLocks/>
              </p:cNvSpPr>
              <p:nvPr/>
            </p:nvSpPr>
            <p:spPr bwMode="auto">
              <a:xfrm>
                <a:off x="799033" y="168151"/>
                <a:ext cx="193675" cy="258763"/>
              </a:xfrm>
              <a:custGeom>
                <a:avLst/>
                <a:gdLst>
                  <a:gd name="T0" fmla="*/ 88 w 244"/>
                  <a:gd name="T1" fmla="*/ 78 h 325"/>
                  <a:gd name="T2" fmla="*/ 88 w 244"/>
                  <a:gd name="T3" fmla="*/ 325 h 325"/>
                  <a:gd name="T4" fmla="*/ 179 w 244"/>
                  <a:gd name="T5" fmla="*/ 325 h 325"/>
                  <a:gd name="T6" fmla="*/ 179 w 244"/>
                  <a:gd name="T7" fmla="*/ 78 h 325"/>
                  <a:gd name="T8" fmla="*/ 244 w 244"/>
                  <a:gd name="T9" fmla="*/ 78 h 325"/>
                  <a:gd name="T10" fmla="*/ 244 w 244"/>
                  <a:gd name="T11" fmla="*/ 0 h 325"/>
                  <a:gd name="T12" fmla="*/ 25 w 244"/>
                  <a:gd name="T13" fmla="*/ 0 h 325"/>
                  <a:gd name="T14" fmla="*/ 0 w 244"/>
                  <a:gd name="T15" fmla="*/ 78 h 325"/>
                  <a:gd name="T16" fmla="*/ 88 w 244"/>
                  <a:gd name="T17" fmla="*/ 78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4" h="325">
                    <a:moveTo>
                      <a:pt x="88" y="78"/>
                    </a:moveTo>
                    <a:lnTo>
                      <a:pt x="88" y="325"/>
                    </a:lnTo>
                    <a:lnTo>
                      <a:pt x="179" y="325"/>
                    </a:lnTo>
                    <a:lnTo>
                      <a:pt x="179" y="78"/>
                    </a:lnTo>
                    <a:lnTo>
                      <a:pt x="244" y="78"/>
                    </a:lnTo>
                    <a:lnTo>
                      <a:pt x="244" y="0"/>
                    </a:lnTo>
                    <a:lnTo>
                      <a:pt x="25" y="0"/>
                    </a:lnTo>
                    <a:lnTo>
                      <a:pt x="0" y="78"/>
                    </a:lnTo>
                    <a:lnTo>
                      <a:pt x="88" y="78"/>
                    </a:lnTo>
                    <a:close/>
                  </a:path>
                </a:pathLst>
              </a:custGeom>
              <a:solidFill>
                <a:srgbClr val="F06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9" name="V">
                <a:extLst>
                  <a:ext uri="{FF2B5EF4-FFF2-40B4-BE49-F238E27FC236}">
                    <a16:creationId xmlns:a16="http://schemas.microsoft.com/office/drawing/2014/main" id="{5C7FCEF8-1D1A-499B-BE37-AFFA9486AEA7}"/>
                  </a:ext>
                </a:extLst>
              </p:cNvPr>
              <p:cNvSpPr>
                <a:spLocks/>
              </p:cNvSpPr>
              <p:nvPr/>
            </p:nvSpPr>
            <p:spPr bwMode="auto">
              <a:xfrm>
                <a:off x="567258" y="168151"/>
                <a:ext cx="230188" cy="258763"/>
              </a:xfrm>
              <a:custGeom>
                <a:avLst/>
                <a:gdLst>
                  <a:gd name="T0" fmla="*/ 184 w 289"/>
                  <a:gd name="T1" fmla="*/ 325 h 325"/>
                  <a:gd name="T2" fmla="*/ 289 w 289"/>
                  <a:gd name="T3" fmla="*/ 0 h 325"/>
                  <a:gd name="T4" fmla="*/ 197 w 289"/>
                  <a:gd name="T5" fmla="*/ 0 h 325"/>
                  <a:gd name="T6" fmla="*/ 143 w 289"/>
                  <a:gd name="T7" fmla="*/ 167 h 325"/>
                  <a:gd name="T8" fmla="*/ 135 w 289"/>
                  <a:gd name="T9" fmla="*/ 191 h 325"/>
                  <a:gd name="T10" fmla="*/ 135 w 289"/>
                  <a:gd name="T11" fmla="*/ 191 h 325"/>
                  <a:gd name="T12" fmla="*/ 135 w 289"/>
                  <a:gd name="T13" fmla="*/ 191 h 325"/>
                  <a:gd name="T14" fmla="*/ 135 w 289"/>
                  <a:gd name="T15" fmla="*/ 191 h 325"/>
                  <a:gd name="T16" fmla="*/ 135 w 289"/>
                  <a:gd name="T17" fmla="*/ 191 h 325"/>
                  <a:gd name="T18" fmla="*/ 135 w 289"/>
                  <a:gd name="T19" fmla="*/ 191 h 325"/>
                  <a:gd name="T20" fmla="*/ 135 w 289"/>
                  <a:gd name="T21" fmla="*/ 191 h 325"/>
                  <a:gd name="T22" fmla="*/ 128 w 289"/>
                  <a:gd name="T23" fmla="*/ 167 h 325"/>
                  <a:gd name="T24" fmla="*/ 91 w 289"/>
                  <a:gd name="T25" fmla="*/ 60 h 325"/>
                  <a:gd name="T26" fmla="*/ 0 w 289"/>
                  <a:gd name="T27" fmla="*/ 60 h 325"/>
                  <a:gd name="T28" fmla="*/ 90 w 289"/>
                  <a:gd name="T29" fmla="*/ 325 h 325"/>
                  <a:gd name="T30" fmla="*/ 184 w 289"/>
                  <a:gd name="T31"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9" h="325">
                    <a:moveTo>
                      <a:pt x="184" y="325"/>
                    </a:moveTo>
                    <a:lnTo>
                      <a:pt x="289" y="0"/>
                    </a:lnTo>
                    <a:lnTo>
                      <a:pt x="197" y="0"/>
                    </a:lnTo>
                    <a:lnTo>
                      <a:pt x="143" y="167"/>
                    </a:lnTo>
                    <a:lnTo>
                      <a:pt x="135" y="191"/>
                    </a:lnTo>
                    <a:lnTo>
                      <a:pt x="135" y="191"/>
                    </a:lnTo>
                    <a:lnTo>
                      <a:pt x="135" y="191"/>
                    </a:lnTo>
                    <a:lnTo>
                      <a:pt x="135" y="191"/>
                    </a:lnTo>
                    <a:lnTo>
                      <a:pt x="135" y="191"/>
                    </a:lnTo>
                    <a:lnTo>
                      <a:pt x="135" y="191"/>
                    </a:lnTo>
                    <a:lnTo>
                      <a:pt x="135" y="191"/>
                    </a:lnTo>
                    <a:lnTo>
                      <a:pt x="128" y="167"/>
                    </a:lnTo>
                    <a:lnTo>
                      <a:pt x="91" y="60"/>
                    </a:lnTo>
                    <a:lnTo>
                      <a:pt x="0" y="60"/>
                    </a:lnTo>
                    <a:lnTo>
                      <a:pt x="90" y="325"/>
                    </a:lnTo>
                    <a:lnTo>
                      <a:pt x="184" y="325"/>
                    </a:lnTo>
                    <a:close/>
                  </a:path>
                </a:pathLst>
              </a:custGeom>
              <a:solidFill>
                <a:srgbClr val="F06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spTree>
    <p:extLst>
      <p:ext uri="{BB962C8B-B14F-4D97-AF65-F5344CB8AC3E}">
        <p14:creationId xmlns:p14="http://schemas.microsoft.com/office/powerpoint/2010/main" val="533843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VTT 2020 Content slide 0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FEF21-595D-4ECC-88D4-6FFAB8C77BA6}"/>
              </a:ext>
            </a:extLst>
          </p:cNvPr>
          <p:cNvSpPr>
            <a:spLocks noGrp="1"/>
          </p:cNvSpPr>
          <p:nvPr>
            <p:ph type="title"/>
          </p:nvPr>
        </p:nvSpPr>
        <p:spPr/>
        <p:txBody>
          <a:bodyPr/>
          <a:lstStyle>
            <a:lvl1pPr>
              <a:defRPr/>
            </a:lvl1pPr>
          </a:lstStyle>
          <a:p>
            <a:r>
              <a:rPr lang="en-GB" noProof="0"/>
              <a:t>Click to edit Master title style</a:t>
            </a:r>
          </a:p>
        </p:txBody>
      </p:sp>
      <p:sp>
        <p:nvSpPr>
          <p:cNvPr id="3" name="Date Placeholder 2">
            <a:extLst>
              <a:ext uri="{FF2B5EF4-FFF2-40B4-BE49-F238E27FC236}">
                <a16:creationId xmlns:a16="http://schemas.microsoft.com/office/drawing/2014/main" id="{C43D522F-9A95-4C09-947F-9389828E52AA}"/>
              </a:ext>
            </a:extLst>
          </p:cNvPr>
          <p:cNvSpPr>
            <a:spLocks noGrp="1"/>
          </p:cNvSpPr>
          <p:nvPr>
            <p:ph type="dt" sz="half" idx="10"/>
          </p:nvPr>
        </p:nvSpPr>
        <p:spPr/>
        <p:txBody>
          <a:bodyPr/>
          <a:lstStyle/>
          <a:p>
            <a:fld id="{17AB79A4-F258-49A4-A422-4621442F0DE5}" type="datetime1">
              <a:rPr lang="en-GB" smtClean="0"/>
              <a:t>08/10/2025</a:t>
            </a:fld>
            <a:endParaRPr lang="en-GB"/>
          </a:p>
        </p:txBody>
      </p:sp>
      <p:sp>
        <p:nvSpPr>
          <p:cNvPr id="4" name="Footer Placeholder 3">
            <a:extLst>
              <a:ext uri="{FF2B5EF4-FFF2-40B4-BE49-F238E27FC236}">
                <a16:creationId xmlns:a16="http://schemas.microsoft.com/office/drawing/2014/main" id="{62FBCA9D-2905-4200-875A-D971396E4B04}"/>
              </a:ext>
            </a:extLst>
          </p:cNvPr>
          <p:cNvSpPr>
            <a:spLocks noGrp="1"/>
          </p:cNvSpPr>
          <p:nvPr>
            <p:ph type="ftr" sz="quarter" idx="11"/>
          </p:nvPr>
        </p:nvSpPr>
        <p:spPr/>
        <p:txBody>
          <a:bodyPr/>
          <a:lstStyle/>
          <a:p>
            <a:r>
              <a:rPr lang="en-GB"/>
              <a:t>VTT – beyond the obvious</a:t>
            </a:r>
          </a:p>
        </p:txBody>
      </p:sp>
      <p:sp>
        <p:nvSpPr>
          <p:cNvPr id="5" name="Slide Number Placeholder 4">
            <a:extLst>
              <a:ext uri="{FF2B5EF4-FFF2-40B4-BE49-F238E27FC236}">
                <a16:creationId xmlns:a16="http://schemas.microsoft.com/office/drawing/2014/main" id="{28EDE462-89B5-4754-BE57-386BC9DB87C7}"/>
              </a:ext>
            </a:extLst>
          </p:cNvPr>
          <p:cNvSpPr>
            <a:spLocks noGrp="1"/>
          </p:cNvSpPr>
          <p:nvPr>
            <p:ph type="sldNum" sz="quarter" idx="12"/>
          </p:nvPr>
        </p:nvSpPr>
        <p:spPr/>
        <p:txBody>
          <a:bodyPr/>
          <a:lstStyle/>
          <a:p>
            <a:fld id="{B89A5CCE-AC13-A746-9A72-5D19050CC0B7}" type="slidenum">
              <a:rPr lang="en-GB" smtClean="0"/>
              <a:pPr/>
              <a:t>‹#›</a:t>
            </a:fld>
            <a:endParaRPr lang="en-GB"/>
          </a:p>
        </p:txBody>
      </p:sp>
      <p:sp>
        <p:nvSpPr>
          <p:cNvPr id="8" name="Content Placeholder 7">
            <a:extLst>
              <a:ext uri="{FF2B5EF4-FFF2-40B4-BE49-F238E27FC236}">
                <a16:creationId xmlns:a16="http://schemas.microsoft.com/office/drawing/2014/main" id="{77E395C0-122B-47E5-A543-F9D8AE74D89C}"/>
              </a:ext>
            </a:extLst>
          </p:cNvPr>
          <p:cNvSpPr>
            <a:spLocks noGrp="1"/>
          </p:cNvSpPr>
          <p:nvPr>
            <p:ph sz="quarter" idx="13" hasCustomPrompt="1"/>
          </p:nvPr>
        </p:nvSpPr>
        <p:spPr>
          <a:xfrm>
            <a:off x="958851" y="2097600"/>
            <a:ext cx="5324720" cy="4046400"/>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7" name="Picture Placeholder 3">
            <a:extLst>
              <a:ext uri="{FF2B5EF4-FFF2-40B4-BE49-F238E27FC236}">
                <a16:creationId xmlns:a16="http://schemas.microsoft.com/office/drawing/2014/main" id="{BE0249AC-96DC-45E1-A88D-448C2748CDDA}"/>
              </a:ext>
            </a:extLst>
          </p:cNvPr>
          <p:cNvSpPr>
            <a:spLocks noGrp="1"/>
          </p:cNvSpPr>
          <p:nvPr>
            <p:ph type="pic" sz="quarter" idx="14" hasCustomPrompt="1"/>
          </p:nvPr>
        </p:nvSpPr>
        <p:spPr>
          <a:xfrm>
            <a:off x="6383500" y="2133600"/>
            <a:ext cx="3840000" cy="4007061"/>
          </a:xfrm>
        </p:spPr>
        <p:txBody>
          <a:bodyPr anchor="ctr" anchorCtr="1"/>
          <a:lstStyle>
            <a:lvl1pPr marL="13006" indent="0" algn="ctr">
              <a:buNone/>
              <a:defRPr>
                <a:solidFill>
                  <a:schemeClr val="accent3"/>
                </a:solidFill>
              </a:defRPr>
            </a:lvl1pPr>
          </a:lstStyle>
          <a:p>
            <a:r>
              <a:rPr lang="en-GB" noProof="0"/>
              <a:t>Click to add an image</a:t>
            </a:r>
          </a:p>
        </p:txBody>
      </p:sp>
      <p:grpSp>
        <p:nvGrpSpPr>
          <p:cNvPr id="9" name="VTT_LogoStack_v3_16092019 pienempi koko">
            <a:extLst>
              <a:ext uri="{FF2B5EF4-FFF2-40B4-BE49-F238E27FC236}">
                <a16:creationId xmlns:a16="http://schemas.microsoft.com/office/drawing/2014/main" id="{86E927E5-69DD-4101-A9E3-F3A659D88831}"/>
              </a:ext>
            </a:extLst>
          </p:cNvPr>
          <p:cNvGrpSpPr/>
          <p:nvPr/>
        </p:nvGrpSpPr>
        <p:grpSpPr>
          <a:xfrm>
            <a:off x="10724687" y="1"/>
            <a:ext cx="1159391" cy="782400"/>
            <a:chOff x="7909204" y="1770762"/>
            <a:chExt cx="971550" cy="655638"/>
          </a:xfrm>
        </p:grpSpPr>
        <p:grpSp>
          <p:nvGrpSpPr>
            <p:cNvPr id="10" name="_VTT_logo_102019_01_white_on_orange">
              <a:extLst>
                <a:ext uri="{FF2B5EF4-FFF2-40B4-BE49-F238E27FC236}">
                  <a16:creationId xmlns:a16="http://schemas.microsoft.com/office/drawing/2014/main" id="{998280CD-ECD3-4D21-B727-ECED13CEA9EF}"/>
                </a:ext>
              </a:extLst>
            </p:cNvPr>
            <p:cNvGrpSpPr/>
            <p:nvPr/>
          </p:nvGrpSpPr>
          <p:grpSpPr>
            <a:xfrm>
              <a:off x="7909204" y="1770762"/>
              <a:ext cx="971550" cy="655638"/>
              <a:chOff x="379933" y="-15999"/>
              <a:chExt cx="971550" cy="655638"/>
            </a:xfrm>
          </p:grpSpPr>
          <p:sp>
            <p:nvSpPr>
              <p:cNvPr id="51" name="Box">
                <a:extLst>
                  <a:ext uri="{FF2B5EF4-FFF2-40B4-BE49-F238E27FC236}">
                    <a16:creationId xmlns:a16="http://schemas.microsoft.com/office/drawing/2014/main" id="{DB695573-D1FB-4F3B-B8F1-25D867174DED}"/>
                  </a:ext>
                </a:extLst>
              </p:cNvPr>
              <p:cNvSpPr>
                <a:spLocks noChangeArrowheads="1"/>
              </p:cNvSpPr>
              <p:nvPr/>
            </p:nvSpPr>
            <p:spPr bwMode="auto">
              <a:xfrm>
                <a:off x="379933" y="-15999"/>
                <a:ext cx="971550" cy="655638"/>
              </a:xfrm>
              <a:prstGeom prst="rect">
                <a:avLst/>
              </a:prstGeom>
              <a:solidFill>
                <a:srgbClr val="F06E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2" name="T2">
                <a:extLst>
                  <a:ext uri="{FF2B5EF4-FFF2-40B4-BE49-F238E27FC236}">
                    <a16:creationId xmlns:a16="http://schemas.microsoft.com/office/drawing/2014/main" id="{3E02FFAA-A15D-481A-8368-632581CAE2C7}"/>
                  </a:ext>
                </a:extLst>
              </p:cNvPr>
              <p:cNvSpPr>
                <a:spLocks/>
              </p:cNvSpPr>
              <p:nvPr/>
            </p:nvSpPr>
            <p:spPr bwMode="auto">
              <a:xfrm>
                <a:off x="1011758" y="168151"/>
                <a:ext cx="176213" cy="258763"/>
              </a:xfrm>
              <a:custGeom>
                <a:avLst/>
                <a:gdLst>
                  <a:gd name="T0" fmla="*/ 157 w 222"/>
                  <a:gd name="T1" fmla="*/ 325 h 325"/>
                  <a:gd name="T2" fmla="*/ 157 w 222"/>
                  <a:gd name="T3" fmla="*/ 78 h 325"/>
                  <a:gd name="T4" fmla="*/ 222 w 222"/>
                  <a:gd name="T5" fmla="*/ 78 h 325"/>
                  <a:gd name="T6" fmla="*/ 222 w 222"/>
                  <a:gd name="T7" fmla="*/ 0 h 325"/>
                  <a:gd name="T8" fmla="*/ 0 w 222"/>
                  <a:gd name="T9" fmla="*/ 0 h 325"/>
                  <a:gd name="T10" fmla="*/ 0 w 222"/>
                  <a:gd name="T11" fmla="*/ 78 h 325"/>
                  <a:gd name="T12" fmla="*/ 66 w 222"/>
                  <a:gd name="T13" fmla="*/ 78 h 325"/>
                  <a:gd name="T14" fmla="*/ 66 w 222"/>
                  <a:gd name="T15" fmla="*/ 325 h 325"/>
                  <a:gd name="T16" fmla="*/ 66 w 222"/>
                  <a:gd name="T17" fmla="*/ 325 h 325"/>
                  <a:gd name="T18" fmla="*/ 157 w 222"/>
                  <a:gd name="T19"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2" h="325">
                    <a:moveTo>
                      <a:pt x="157" y="325"/>
                    </a:moveTo>
                    <a:lnTo>
                      <a:pt x="157" y="78"/>
                    </a:lnTo>
                    <a:lnTo>
                      <a:pt x="222" y="78"/>
                    </a:lnTo>
                    <a:lnTo>
                      <a:pt x="222" y="0"/>
                    </a:lnTo>
                    <a:lnTo>
                      <a:pt x="0" y="0"/>
                    </a:lnTo>
                    <a:lnTo>
                      <a:pt x="0" y="78"/>
                    </a:lnTo>
                    <a:lnTo>
                      <a:pt x="66" y="78"/>
                    </a:lnTo>
                    <a:lnTo>
                      <a:pt x="66" y="325"/>
                    </a:lnTo>
                    <a:lnTo>
                      <a:pt x="66" y="325"/>
                    </a:lnTo>
                    <a:lnTo>
                      <a:pt x="157" y="3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3" name="T1">
                <a:extLst>
                  <a:ext uri="{FF2B5EF4-FFF2-40B4-BE49-F238E27FC236}">
                    <a16:creationId xmlns:a16="http://schemas.microsoft.com/office/drawing/2014/main" id="{EBB62CB6-E5A6-467F-AD0E-FBAC8D1822CB}"/>
                  </a:ext>
                </a:extLst>
              </p:cNvPr>
              <p:cNvSpPr>
                <a:spLocks/>
              </p:cNvSpPr>
              <p:nvPr/>
            </p:nvSpPr>
            <p:spPr bwMode="auto">
              <a:xfrm>
                <a:off x="799033" y="168151"/>
                <a:ext cx="193675" cy="258763"/>
              </a:xfrm>
              <a:custGeom>
                <a:avLst/>
                <a:gdLst>
                  <a:gd name="T0" fmla="*/ 88 w 244"/>
                  <a:gd name="T1" fmla="*/ 78 h 325"/>
                  <a:gd name="T2" fmla="*/ 88 w 244"/>
                  <a:gd name="T3" fmla="*/ 325 h 325"/>
                  <a:gd name="T4" fmla="*/ 179 w 244"/>
                  <a:gd name="T5" fmla="*/ 325 h 325"/>
                  <a:gd name="T6" fmla="*/ 179 w 244"/>
                  <a:gd name="T7" fmla="*/ 78 h 325"/>
                  <a:gd name="T8" fmla="*/ 244 w 244"/>
                  <a:gd name="T9" fmla="*/ 78 h 325"/>
                  <a:gd name="T10" fmla="*/ 244 w 244"/>
                  <a:gd name="T11" fmla="*/ 0 h 325"/>
                  <a:gd name="T12" fmla="*/ 25 w 244"/>
                  <a:gd name="T13" fmla="*/ 0 h 325"/>
                  <a:gd name="T14" fmla="*/ 0 w 244"/>
                  <a:gd name="T15" fmla="*/ 78 h 325"/>
                  <a:gd name="T16" fmla="*/ 88 w 244"/>
                  <a:gd name="T17" fmla="*/ 78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4" h="325">
                    <a:moveTo>
                      <a:pt x="88" y="78"/>
                    </a:moveTo>
                    <a:lnTo>
                      <a:pt x="88" y="325"/>
                    </a:lnTo>
                    <a:lnTo>
                      <a:pt x="179" y="325"/>
                    </a:lnTo>
                    <a:lnTo>
                      <a:pt x="179" y="78"/>
                    </a:lnTo>
                    <a:lnTo>
                      <a:pt x="244" y="78"/>
                    </a:lnTo>
                    <a:lnTo>
                      <a:pt x="244" y="0"/>
                    </a:lnTo>
                    <a:lnTo>
                      <a:pt x="25" y="0"/>
                    </a:lnTo>
                    <a:lnTo>
                      <a:pt x="0" y="78"/>
                    </a:lnTo>
                    <a:lnTo>
                      <a:pt x="88" y="7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4" name="V">
                <a:extLst>
                  <a:ext uri="{FF2B5EF4-FFF2-40B4-BE49-F238E27FC236}">
                    <a16:creationId xmlns:a16="http://schemas.microsoft.com/office/drawing/2014/main" id="{2BAA3102-EE6E-4173-8210-A4FBA76E57EC}"/>
                  </a:ext>
                </a:extLst>
              </p:cNvPr>
              <p:cNvSpPr>
                <a:spLocks/>
              </p:cNvSpPr>
              <p:nvPr/>
            </p:nvSpPr>
            <p:spPr bwMode="auto">
              <a:xfrm>
                <a:off x="567258" y="168151"/>
                <a:ext cx="230188" cy="258763"/>
              </a:xfrm>
              <a:custGeom>
                <a:avLst/>
                <a:gdLst>
                  <a:gd name="T0" fmla="*/ 184 w 289"/>
                  <a:gd name="T1" fmla="*/ 325 h 325"/>
                  <a:gd name="T2" fmla="*/ 289 w 289"/>
                  <a:gd name="T3" fmla="*/ 0 h 325"/>
                  <a:gd name="T4" fmla="*/ 197 w 289"/>
                  <a:gd name="T5" fmla="*/ 0 h 325"/>
                  <a:gd name="T6" fmla="*/ 143 w 289"/>
                  <a:gd name="T7" fmla="*/ 167 h 325"/>
                  <a:gd name="T8" fmla="*/ 135 w 289"/>
                  <a:gd name="T9" fmla="*/ 191 h 325"/>
                  <a:gd name="T10" fmla="*/ 135 w 289"/>
                  <a:gd name="T11" fmla="*/ 191 h 325"/>
                  <a:gd name="T12" fmla="*/ 135 w 289"/>
                  <a:gd name="T13" fmla="*/ 191 h 325"/>
                  <a:gd name="T14" fmla="*/ 135 w 289"/>
                  <a:gd name="T15" fmla="*/ 191 h 325"/>
                  <a:gd name="T16" fmla="*/ 135 w 289"/>
                  <a:gd name="T17" fmla="*/ 191 h 325"/>
                  <a:gd name="T18" fmla="*/ 135 w 289"/>
                  <a:gd name="T19" fmla="*/ 191 h 325"/>
                  <a:gd name="T20" fmla="*/ 135 w 289"/>
                  <a:gd name="T21" fmla="*/ 191 h 325"/>
                  <a:gd name="T22" fmla="*/ 128 w 289"/>
                  <a:gd name="T23" fmla="*/ 167 h 325"/>
                  <a:gd name="T24" fmla="*/ 91 w 289"/>
                  <a:gd name="T25" fmla="*/ 60 h 325"/>
                  <a:gd name="T26" fmla="*/ 0 w 289"/>
                  <a:gd name="T27" fmla="*/ 60 h 325"/>
                  <a:gd name="T28" fmla="*/ 90 w 289"/>
                  <a:gd name="T29" fmla="*/ 325 h 325"/>
                  <a:gd name="T30" fmla="*/ 184 w 289"/>
                  <a:gd name="T31"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9" h="325">
                    <a:moveTo>
                      <a:pt x="184" y="325"/>
                    </a:moveTo>
                    <a:lnTo>
                      <a:pt x="289" y="0"/>
                    </a:lnTo>
                    <a:lnTo>
                      <a:pt x="197" y="0"/>
                    </a:lnTo>
                    <a:lnTo>
                      <a:pt x="143" y="167"/>
                    </a:lnTo>
                    <a:lnTo>
                      <a:pt x="135" y="191"/>
                    </a:lnTo>
                    <a:lnTo>
                      <a:pt x="135" y="191"/>
                    </a:lnTo>
                    <a:lnTo>
                      <a:pt x="135" y="191"/>
                    </a:lnTo>
                    <a:lnTo>
                      <a:pt x="135" y="191"/>
                    </a:lnTo>
                    <a:lnTo>
                      <a:pt x="135" y="191"/>
                    </a:lnTo>
                    <a:lnTo>
                      <a:pt x="135" y="191"/>
                    </a:lnTo>
                    <a:lnTo>
                      <a:pt x="135" y="191"/>
                    </a:lnTo>
                    <a:lnTo>
                      <a:pt x="128" y="167"/>
                    </a:lnTo>
                    <a:lnTo>
                      <a:pt x="91" y="60"/>
                    </a:lnTo>
                    <a:lnTo>
                      <a:pt x="0" y="60"/>
                    </a:lnTo>
                    <a:lnTo>
                      <a:pt x="90" y="325"/>
                    </a:lnTo>
                    <a:lnTo>
                      <a:pt x="184" y="3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nvGrpSpPr>
            <p:cNvPr id="11" name="_VTT_logo_102019_02_white_on_black" hidden="1">
              <a:extLst>
                <a:ext uri="{FF2B5EF4-FFF2-40B4-BE49-F238E27FC236}">
                  <a16:creationId xmlns:a16="http://schemas.microsoft.com/office/drawing/2014/main" id="{CF436831-A3E9-4962-AE01-7EABF3D7339C}"/>
                </a:ext>
              </a:extLst>
            </p:cNvPr>
            <p:cNvGrpSpPr/>
            <p:nvPr/>
          </p:nvGrpSpPr>
          <p:grpSpPr>
            <a:xfrm>
              <a:off x="7909204" y="1770762"/>
              <a:ext cx="971550" cy="655638"/>
              <a:chOff x="379933" y="-15999"/>
              <a:chExt cx="971550" cy="655638"/>
            </a:xfrm>
          </p:grpSpPr>
          <p:sp>
            <p:nvSpPr>
              <p:cNvPr id="47" name="Box">
                <a:extLst>
                  <a:ext uri="{FF2B5EF4-FFF2-40B4-BE49-F238E27FC236}">
                    <a16:creationId xmlns:a16="http://schemas.microsoft.com/office/drawing/2014/main" id="{2F8822C7-2C48-492D-8803-EBCF2E3A82B4}"/>
                  </a:ext>
                </a:extLst>
              </p:cNvPr>
              <p:cNvSpPr>
                <a:spLocks noChangeArrowheads="1"/>
              </p:cNvSpPr>
              <p:nvPr/>
            </p:nvSpPr>
            <p:spPr bwMode="auto">
              <a:xfrm>
                <a:off x="379933" y="-15999"/>
                <a:ext cx="971550" cy="65563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8" name="T2">
                <a:extLst>
                  <a:ext uri="{FF2B5EF4-FFF2-40B4-BE49-F238E27FC236}">
                    <a16:creationId xmlns:a16="http://schemas.microsoft.com/office/drawing/2014/main" id="{4165E7D3-A536-4716-B752-5049BF0FF14C}"/>
                  </a:ext>
                </a:extLst>
              </p:cNvPr>
              <p:cNvSpPr>
                <a:spLocks/>
              </p:cNvSpPr>
              <p:nvPr/>
            </p:nvSpPr>
            <p:spPr bwMode="auto">
              <a:xfrm>
                <a:off x="1011758" y="168151"/>
                <a:ext cx="176213" cy="258763"/>
              </a:xfrm>
              <a:custGeom>
                <a:avLst/>
                <a:gdLst>
                  <a:gd name="T0" fmla="*/ 157 w 222"/>
                  <a:gd name="T1" fmla="*/ 325 h 325"/>
                  <a:gd name="T2" fmla="*/ 157 w 222"/>
                  <a:gd name="T3" fmla="*/ 78 h 325"/>
                  <a:gd name="T4" fmla="*/ 222 w 222"/>
                  <a:gd name="T5" fmla="*/ 78 h 325"/>
                  <a:gd name="T6" fmla="*/ 222 w 222"/>
                  <a:gd name="T7" fmla="*/ 0 h 325"/>
                  <a:gd name="T8" fmla="*/ 0 w 222"/>
                  <a:gd name="T9" fmla="*/ 0 h 325"/>
                  <a:gd name="T10" fmla="*/ 0 w 222"/>
                  <a:gd name="T11" fmla="*/ 78 h 325"/>
                  <a:gd name="T12" fmla="*/ 66 w 222"/>
                  <a:gd name="T13" fmla="*/ 78 h 325"/>
                  <a:gd name="T14" fmla="*/ 66 w 222"/>
                  <a:gd name="T15" fmla="*/ 325 h 325"/>
                  <a:gd name="T16" fmla="*/ 66 w 222"/>
                  <a:gd name="T17" fmla="*/ 325 h 325"/>
                  <a:gd name="T18" fmla="*/ 157 w 222"/>
                  <a:gd name="T19"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2" h="325">
                    <a:moveTo>
                      <a:pt x="157" y="325"/>
                    </a:moveTo>
                    <a:lnTo>
                      <a:pt x="157" y="78"/>
                    </a:lnTo>
                    <a:lnTo>
                      <a:pt x="222" y="78"/>
                    </a:lnTo>
                    <a:lnTo>
                      <a:pt x="222" y="0"/>
                    </a:lnTo>
                    <a:lnTo>
                      <a:pt x="0" y="0"/>
                    </a:lnTo>
                    <a:lnTo>
                      <a:pt x="0" y="78"/>
                    </a:lnTo>
                    <a:lnTo>
                      <a:pt x="66" y="78"/>
                    </a:lnTo>
                    <a:lnTo>
                      <a:pt x="66" y="325"/>
                    </a:lnTo>
                    <a:lnTo>
                      <a:pt x="66" y="325"/>
                    </a:lnTo>
                    <a:lnTo>
                      <a:pt x="157" y="3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9" name="T1">
                <a:extLst>
                  <a:ext uri="{FF2B5EF4-FFF2-40B4-BE49-F238E27FC236}">
                    <a16:creationId xmlns:a16="http://schemas.microsoft.com/office/drawing/2014/main" id="{E1BFD471-7568-4AE1-A6ED-7602EB913A16}"/>
                  </a:ext>
                </a:extLst>
              </p:cNvPr>
              <p:cNvSpPr>
                <a:spLocks/>
              </p:cNvSpPr>
              <p:nvPr/>
            </p:nvSpPr>
            <p:spPr bwMode="auto">
              <a:xfrm>
                <a:off x="799033" y="168151"/>
                <a:ext cx="193675" cy="258763"/>
              </a:xfrm>
              <a:custGeom>
                <a:avLst/>
                <a:gdLst>
                  <a:gd name="T0" fmla="*/ 88 w 244"/>
                  <a:gd name="T1" fmla="*/ 78 h 325"/>
                  <a:gd name="T2" fmla="*/ 88 w 244"/>
                  <a:gd name="T3" fmla="*/ 325 h 325"/>
                  <a:gd name="T4" fmla="*/ 179 w 244"/>
                  <a:gd name="T5" fmla="*/ 325 h 325"/>
                  <a:gd name="T6" fmla="*/ 179 w 244"/>
                  <a:gd name="T7" fmla="*/ 78 h 325"/>
                  <a:gd name="T8" fmla="*/ 244 w 244"/>
                  <a:gd name="T9" fmla="*/ 78 h 325"/>
                  <a:gd name="T10" fmla="*/ 244 w 244"/>
                  <a:gd name="T11" fmla="*/ 0 h 325"/>
                  <a:gd name="T12" fmla="*/ 25 w 244"/>
                  <a:gd name="T13" fmla="*/ 0 h 325"/>
                  <a:gd name="T14" fmla="*/ 0 w 244"/>
                  <a:gd name="T15" fmla="*/ 78 h 325"/>
                  <a:gd name="T16" fmla="*/ 88 w 244"/>
                  <a:gd name="T17" fmla="*/ 78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4" h="325">
                    <a:moveTo>
                      <a:pt x="88" y="78"/>
                    </a:moveTo>
                    <a:lnTo>
                      <a:pt x="88" y="325"/>
                    </a:lnTo>
                    <a:lnTo>
                      <a:pt x="179" y="325"/>
                    </a:lnTo>
                    <a:lnTo>
                      <a:pt x="179" y="78"/>
                    </a:lnTo>
                    <a:lnTo>
                      <a:pt x="244" y="78"/>
                    </a:lnTo>
                    <a:lnTo>
                      <a:pt x="244" y="0"/>
                    </a:lnTo>
                    <a:lnTo>
                      <a:pt x="25" y="0"/>
                    </a:lnTo>
                    <a:lnTo>
                      <a:pt x="0" y="78"/>
                    </a:lnTo>
                    <a:lnTo>
                      <a:pt x="88" y="7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0" name="V">
                <a:extLst>
                  <a:ext uri="{FF2B5EF4-FFF2-40B4-BE49-F238E27FC236}">
                    <a16:creationId xmlns:a16="http://schemas.microsoft.com/office/drawing/2014/main" id="{5424C838-52EE-43CE-9A62-1E58F0F6D306}"/>
                  </a:ext>
                </a:extLst>
              </p:cNvPr>
              <p:cNvSpPr>
                <a:spLocks/>
              </p:cNvSpPr>
              <p:nvPr/>
            </p:nvSpPr>
            <p:spPr bwMode="auto">
              <a:xfrm>
                <a:off x="567258" y="168151"/>
                <a:ext cx="230188" cy="258763"/>
              </a:xfrm>
              <a:custGeom>
                <a:avLst/>
                <a:gdLst>
                  <a:gd name="T0" fmla="*/ 184 w 289"/>
                  <a:gd name="T1" fmla="*/ 325 h 325"/>
                  <a:gd name="T2" fmla="*/ 289 w 289"/>
                  <a:gd name="T3" fmla="*/ 0 h 325"/>
                  <a:gd name="T4" fmla="*/ 197 w 289"/>
                  <a:gd name="T5" fmla="*/ 0 h 325"/>
                  <a:gd name="T6" fmla="*/ 143 w 289"/>
                  <a:gd name="T7" fmla="*/ 167 h 325"/>
                  <a:gd name="T8" fmla="*/ 135 w 289"/>
                  <a:gd name="T9" fmla="*/ 191 h 325"/>
                  <a:gd name="T10" fmla="*/ 135 w 289"/>
                  <a:gd name="T11" fmla="*/ 191 h 325"/>
                  <a:gd name="T12" fmla="*/ 135 w 289"/>
                  <a:gd name="T13" fmla="*/ 191 h 325"/>
                  <a:gd name="T14" fmla="*/ 135 w 289"/>
                  <a:gd name="T15" fmla="*/ 191 h 325"/>
                  <a:gd name="T16" fmla="*/ 135 w 289"/>
                  <a:gd name="T17" fmla="*/ 191 h 325"/>
                  <a:gd name="T18" fmla="*/ 135 w 289"/>
                  <a:gd name="T19" fmla="*/ 191 h 325"/>
                  <a:gd name="T20" fmla="*/ 135 w 289"/>
                  <a:gd name="T21" fmla="*/ 191 h 325"/>
                  <a:gd name="T22" fmla="*/ 128 w 289"/>
                  <a:gd name="T23" fmla="*/ 167 h 325"/>
                  <a:gd name="T24" fmla="*/ 91 w 289"/>
                  <a:gd name="T25" fmla="*/ 60 h 325"/>
                  <a:gd name="T26" fmla="*/ 0 w 289"/>
                  <a:gd name="T27" fmla="*/ 60 h 325"/>
                  <a:gd name="T28" fmla="*/ 90 w 289"/>
                  <a:gd name="T29" fmla="*/ 325 h 325"/>
                  <a:gd name="T30" fmla="*/ 184 w 289"/>
                  <a:gd name="T31"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9" h="325">
                    <a:moveTo>
                      <a:pt x="184" y="325"/>
                    </a:moveTo>
                    <a:lnTo>
                      <a:pt x="289" y="0"/>
                    </a:lnTo>
                    <a:lnTo>
                      <a:pt x="197" y="0"/>
                    </a:lnTo>
                    <a:lnTo>
                      <a:pt x="143" y="167"/>
                    </a:lnTo>
                    <a:lnTo>
                      <a:pt x="135" y="191"/>
                    </a:lnTo>
                    <a:lnTo>
                      <a:pt x="135" y="191"/>
                    </a:lnTo>
                    <a:lnTo>
                      <a:pt x="135" y="191"/>
                    </a:lnTo>
                    <a:lnTo>
                      <a:pt x="135" y="191"/>
                    </a:lnTo>
                    <a:lnTo>
                      <a:pt x="135" y="191"/>
                    </a:lnTo>
                    <a:lnTo>
                      <a:pt x="135" y="191"/>
                    </a:lnTo>
                    <a:lnTo>
                      <a:pt x="135" y="191"/>
                    </a:lnTo>
                    <a:lnTo>
                      <a:pt x="128" y="167"/>
                    </a:lnTo>
                    <a:lnTo>
                      <a:pt x="91" y="60"/>
                    </a:lnTo>
                    <a:lnTo>
                      <a:pt x="0" y="60"/>
                    </a:lnTo>
                    <a:lnTo>
                      <a:pt x="90" y="325"/>
                    </a:lnTo>
                    <a:lnTo>
                      <a:pt x="184" y="3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nvGrpSpPr>
            <p:cNvPr id="12" name="_VTT_logo_102019_03_white_on_blue" hidden="1">
              <a:extLst>
                <a:ext uri="{FF2B5EF4-FFF2-40B4-BE49-F238E27FC236}">
                  <a16:creationId xmlns:a16="http://schemas.microsoft.com/office/drawing/2014/main" id="{6B42652A-1E29-4274-A19D-BC8FBDB271AE}"/>
                </a:ext>
              </a:extLst>
            </p:cNvPr>
            <p:cNvGrpSpPr/>
            <p:nvPr/>
          </p:nvGrpSpPr>
          <p:grpSpPr>
            <a:xfrm>
              <a:off x="7909204" y="1770762"/>
              <a:ext cx="971550" cy="655638"/>
              <a:chOff x="379933" y="-15999"/>
              <a:chExt cx="971550" cy="655638"/>
            </a:xfrm>
          </p:grpSpPr>
          <p:sp>
            <p:nvSpPr>
              <p:cNvPr id="43" name="Box">
                <a:extLst>
                  <a:ext uri="{FF2B5EF4-FFF2-40B4-BE49-F238E27FC236}">
                    <a16:creationId xmlns:a16="http://schemas.microsoft.com/office/drawing/2014/main" id="{F4463668-F53E-41BB-ACED-59C523DF99E8}"/>
                  </a:ext>
                </a:extLst>
              </p:cNvPr>
              <p:cNvSpPr>
                <a:spLocks noChangeArrowheads="1"/>
              </p:cNvSpPr>
              <p:nvPr/>
            </p:nvSpPr>
            <p:spPr bwMode="auto">
              <a:xfrm>
                <a:off x="379933" y="-15999"/>
                <a:ext cx="971550" cy="655638"/>
              </a:xfrm>
              <a:prstGeom prst="rect">
                <a:avLst/>
              </a:prstGeom>
              <a:solidFill>
                <a:srgbClr val="00579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4" name="T2">
                <a:extLst>
                  <a:ext uri="{FF2B5EF4-FFF2-40B4-BE49-F238E27FC236}">
                    <a16:creationId xmlns:a16="http://schemas.microsoft.com/office/drawing/2014/main" id="{B53310FD-604B-415E-BD35-8A5DA1FE6976}"/>
                  </a:ext>
                </a:extLst>
              </p:cNvPr>
              <p:cNvSpPr>
                <a:spLocks/>
              </p:cNvSpPr>
              <p:nvPr/>
            </p:nvSpPr>
            <p:spPr bwMode="auto">
              <a:xfrm>
                <a:off x="1011758" y="168151"/>
                <a:ext cx="176213" cy="258763"/>
              </a:xfrm>
              <a:custGeom>
                <a:avLst/>
                <a:gdLst>
                  <a:gd name="T0" fmla="*/ 157 w 222"/>
                  <a:gd name="T1" fmla="*/ 325 h 325"/>
                  <a:gd name="T2" fmla="*/ 157 w 222"/>
                  <a:gd name="T3" fmla="*/ 78 h 325"/>
                  <a:gd name="T4" fmla="*/ 222 w 222"/>
                  <a:gd name="T5" fmla="*/ 78 h 325"/>
                  <a:gd name="T6" fmla="*/ 222 w 222"/>
                  <a:gd name="T7" fmla="*/ 0 h 325"/>
                  <a:gd name="T8" fmla="*/ 0 w 222"/>
                  <a:gd name="T9" fmla="*/ 0 h 325"/>
                  <a:gd name="T10" fmla="*/ 0 w 222"/>
                  <a:gd name="T11" fmla="*/ 78 h 325"/>
                  <a:gd name="T12" fmla="*/ 66 w 222"/>
                  <a:gd name="T13" fmla="*/ 78 h 325"/>
                  <a:gd name="T14" fmla="*/ 66 w 222"/>
                  <a:gd name="T15" fmla="*/ 325 h 325"/>
                  <a:gd name="T16" fmla="*/ 66 w 222"/>
                  <a:gd name="T17" fmla="*/ 325 h 325"/>
                  <a:gd name="T18" fmla="*/ 157 w 222"/>
                  <a:gd name="T19"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2" h="325">
                    <a:moveTo>
                      <a:pt x="157" y="325"/>
                    </a:moveTo>
                    <a:lnTo>
                      <a:pt x="157" y="78"/>
                    </a:lnTo>
                    <a:lnTo>
                      <a:pt x="222" y="78"/>
                    </a:lnTo>
                    <a:lnTo>
                      <a:pt x="222" y="0"/>
                    </a:lnTo>
                    <a:lnTo>
                      <a:pt x="0" y="0"/>
                    </a:lnTo>
                    <a:lnTo>
                      <a:pt x="0" y="78"/>
                    </a:lnTo>
                    <a:lnTo>
                      <a:pt x="66" y="78"/>
                    </a:lnTo>
                    <a:lnTo>
                      <a:pt x="66" y="325"/>
                    </a:lnTo>
                    <a:lnTo>
                      <a:pt x="66" y="325"/>
                    </a:lnTo>
                    <a:lnTo>
                      <a:pt x="157" y="3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5" name="T1">
                <a:extLst>
                  <a:ext uri="{FF2B5EF4-FFF2-40B4-BE49-F238E27FC236}">
                    <a16:creationId xmlns:a16="http://schemas.microsoft.com/office/drawing/2014/main" id="{FC6919FB-6E3C-4D35-B814-605B3E89619A}"/>
                  </a:ext>
                </a:extLst>
              </p:cNvPr>
              <p:cNvSpPr>
                <a:spLocks/>
              </p:cNvSpPr>
              <p:nvPr/>
            </p:nvSpPr>
            <p:spPr bwMode="auto">
              <a:xfrm>
                <a:off x="799033" y="168151"/>
                <a:ext cx="193675" cy="258763"/>
              </a:xfrm>
              <a:custGeom>
                <a:avLst/>
                <a:gdLst>
                  <a:gd name="T0" fmla="*/ 88 w 244"/>
                  <a:gd name="T1" fmla="*/ 78 h 325"/>
                  <a:gd name="T2" fmla="*/ 88 w 244"/>
                  <a:gd name="T3" fmla="*/ 325 h 325"/>
                  <a:gd name="T4" fmla="*/ 179 w 244"/>
                  <a:gd name="T5" fmla="*/ 325 h 325"/>
                  <a:gd name="T6" fmla="*/ 179 w 244"/>
                  <a:gd name="T7" fmla="*/ 78 h 325"/>
                  <a:gd name="T8" fmla="*/ 244 w 244"/>
                  <a:gd name="T9" fmla="*/ 78 h 325"/>
                  <a:gd name="T10" fmla="*/ 244 w 244"/>
                  <a:gd name="T11" fmla="*/ 0 h 325"/>
                  <a:gd name="T12" fmla="*/ 25 w 244"/>
                  <a:gd name="T13" fmla="*/ 0 h 325"/>
                  <a:gd name="T14" fmla="*/ 0 w 244"/>
                  <a:gd name="T15" fmla="*/ 78 h 325"/>
                  <a:gd name="T16" fmla="*/ 88 w 244"/>
                  <a:gd name="T17" fmla="*/ 78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4" h="325">
                    <a:moveTo>
                      <a:pt x="88" y="78"/>
                    </a:moveTo>
                    <a:lnTo>
                      <a:pt x="88" y="325"/>
                    </a:lnTo>
                    <a:lnTo>
                      <a:pt x="179" y="325"/>
                    </a:lnTo>
                    <a:lnTo>
                      <a:pt x="179" y="78"/>
                    </a:lnTo>
                    <a:lnTo>
                      <a:pt x="244" y="78"/>
                    </a:lnTo>
                    <a:lnTo>
                      <a:pt x="244" y="0"/>
                    </a:lnTo>
                    <a:lnTo>
                      <a:pt x="25" y="0"/>
                    </a:lnTo>
                    <a:lnTo>
                      <a:pt x="0" y="78"/>
                    </a:lnTo>
                    <a:lnTo>
                      <a:pt x="88" y="7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6" name="V">
                <a:extLst>
                  <a:ext uri="{FF2B5EF4-FFF2-40B4-BE49-F238E27FC236}">
                    <a16:creationId xmlns:a16="http://schemas.microsoft.com/office/drawing/2014/main" id="{57131FEC-E430-4ACD-9D73-4725902BE7E8}"/>
                  </a:ext>
                </a:extLst>
              </p:cNvPr>
              <p:cNvSpPr>
                <a:spLocks/>
              </p:cNvSpPr>
              <p:nvPr/>
            </p:nvSpPr>
            <p:spPr bwMode="auto">
              <a:xfrm>
                <a:off x="567258" y="168151"/>
                <a:ext cx="230188" cy="258763"/>
              </a:xfrm>
              <a:custGeom>
                <a:avLst/>
                <a:gdLst>
                  <a:gd name="T0" fmla="*/ 184 w 289"/>
                  <a:gd name="T1" fmla="*/ 325 h 325"/>
                  <a:gd name="T2" fmla="*/ 289 w 289"/>
                  <a:gd name="T3" fmla="*/ 0 h 325"/>
                  <a:gd name="T4" fmla="*/ 197 w 289"/>
                  <a:gd name="T5" fmla="*/ 0 h 325"/>
                  <a:gd name="T6" fmla="*/ 143 w 289"/>
                  <a:gd name="T7" fmla="*/ 167 h 325"/>
                  <a:gd name="T8" fmla="*/ 135 w 289"/>
                  <a:gd name="T9" fmla="*/ 191 h 325"/>
                  <a:gd name="T10" fmla="*/ 135 w 289"/>
                  <a:gd name="T11" fmla="*/ 191 h 325"/>
                  <a:gd name="T12" fmla="*/ 135 w 289"/>
                  <a:gd name="T13" fmla="*/ 191 h 325"/>
                  <a:gd name="T14" fmla="*/ 135 w 289"/>
                  <a:gd name="T15" fmla="*/ 191 h 325"/>
                  <a:gd name="T16" fmla="*/ 135 w 289"/>
                  <a:gd name="T17" fmla="*/ 191 h 325"/>
                  <a:gd name="T18" fmla="*/ 135 w 289"/>
                  <a:gd name="T19" fmla="*/ 191 h 325"/>
                  <a:gd name="T20" fmla="*/ 135 w 289"/>
                  <a:gd name="T21" fmla="*/ 191 h 325"/>
                  <a:gd name="T22" fmla="*/ 128 w 289"/>
                  <a:gd name="T23" fmla="*/ 167 h 325"/>
                  <a:gd name="T24" fmla="*/ 91 w 289"/>
                  <a:gd name="T25" fmla="*/ 60 h 325"/>
                  <a:gd name="T26" fmla="*/ 0 w 289"/>
                  <a:gd name="T27" fmla="*/ 60 h 325"/>
                  <a:gd name="T28" fmla="*/ 90 w 289"/>
                  <a:gd name="T29" fmla="*/ 325 h 325"/>
                  <a:gd name="T30" fmla="*/ 184 w 289"/>
                  <a:gd name="T31"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9" h="325">
                    <a:moveTo>
                      <a:pt x="184" y="325"/>
                    </a:moveTo>
                    <a:lnTo>
                      <a:pt x="289" y="0"/>
                    </a:lnTo>
                    <a:lnTo>
                      <a:pt x="197" y="0"/>
                    </a:lnTo>
                    <a:lnTo>
                      <a:pt x="143" y="167"/>
                    </a:lnTo>
                    <a:lnTo>
                      <a:pt x="135" y="191"/>
                    </a:lnTo>
                    <a:lnTo>
                      <a:pt x="135" y="191"/>
                    </a:lnTo>
                    <a:lnTo>
                      <a:pt x="135" y="191"/>
                    </a:lnTo>
                    <a:lnTo>
                      <a:pt x="135" y="191"/>
                    </a:lnTo>
                    <a:lnTo>
                      <a:pt x="135" y="191"/>
                    </a:lnTo>
                    <a:lnTo>
                      <a:pt x="135" y="191"/>
                    </a:lnTo>
                    <a:lnTo>
                      <a:pt x="135" y="191"/>
                    </a:lnTo>
                    <a:lnTo>
                      <a:pt x="128" y="167"/>
                    </a:lnTo>
                    <a:lnTo>
                      <a:pt x="91" y="60"/>
                    </a:lnTo>
                    <a:lnTo>
                      <a:pt x="0" y="60"/>
                    </a:lnTo>
                    <a:lnTo>
                      <a:pt x="90" y="325"/>
                    </a:lnTo>
                    <a:lnTo>
                      <a:pt x="184" y="3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nvGrpSpPr>
            <p:cNvPr id="13" name="_VTT_logo_102019_04_white_on_dark_grey" hidden="1">
              <a:extLst>
                <a:ext uri="{FF2B5EF4-FFF2-40B4-BE49-F238E27FC236}">
                  <a16:creationId xmlns:a16="http://schemas.microsoft.com/office/drawing/2014/main" id="{7AC224E0-D9BA-415A-8614-F3E0AA2F8346}"/>
                </a:ext>
              </a:extLst>
            </p:cNvPr>
            <p:cNvGrpSpPr/>
            <p:nvPr/>
          </p:nvGrpSpPr>
          <p:grpSpPr>
            <a:xfrm>
              <a:off x="7909204" y="1770762"/>
              <a:ext cx="971550" cy="655638"/>
              <a:chOff x="379933" y="-15999"/>
              <a:chExt cx="971550" cy="655638"/>
            </a:xfrm>
          </p:grpSpPr>
          <p:sp>
            <p:nvSpPr>
              <p:cNvPr id="39" name="Box">
                <a:extLst>
                  <a:ext uri="{FF2B5EF4-FFF2-40B4-BE49-F238E27FC236}">
                    <a16:creationId xmlns:a16="http://schemas.microsoft.com/office/drawing/2014/main" id="{41FD799A-7924-4FCC-B1F3-21AF1B64B04D}"/>
                  </a:ext>
                </a:extLst>
              </p:cNvPr>
              <p:cNvSpPr>
                <a:spLocks noChangeArrowheads="1"/>
              </p:cNvSpPr>
              <p:nvPr/>
            </p:nvSpPr>
            <p:spPr bwMode="auto">
              <a:xfrm>
                <a:off x="379933" y="-15999"/>
                <a:ext cx="971550" cy="655638"/>
              </a:xfrm>
              <a:prstGeom prst="rect">
                <a:avLst/>
              </a:prstGeom>
              <a:solidFill>
                <a:srgbClr val="AFAFA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0" name="T2">
                <a:extLst>
                  <a:ext uri="{FF2B5EF4-FFF2-40B4-BE49-F238E27FC236}">
                    <a16:creationId xmlns:a16="http://schemas.microsoft.com/office/drawing/2014/main" id="{27A268D5-51C6-46E9-A8C5-53B978D47046}"/>
                  </a:ext>
                </a:extLst>
              </p:cNvPr>
              <p:cNvSpPr>
                <a:spLocks/>
              </p:cNvSpPr>
              <p:nvPr/>
            </p:nvSpPr>
            <p:spPr bwMode="auto">
              <a:xfrm>
                <a:off x="1011758" y="168151"/>
                <a:ext cx="176213" cy="258763"/>
              </a:xfrm>
              <a:custGeom>
                <a:avLst/>
                <a:gdLst>
                  <a:gd name="T0" fmla="*/ 157 w 222"/>
                  <a:gd name="T1" fmla="*/ 325 h 325"/>
                  <a:gd name="T2" fmla="*/ 157 w 222"/>
                  <a:gd name="T3" fmla="*/ 78 h 325"/>
                  <a:gd name="T4" fmla="*/ 222 w 222"/>
                  <a:gd name="T5" fmla="*/ 78 h 325"/>
                  <a:gd name="T6" fmla="*/ 222 w 222"/>
                  <a:gd name="T7" fmla="*/ 0 h 325"/>
                  <a:gd name="T8" fmla="*/ 0 w 222"/>
                  <a:gd name="T9" fmla="*/ 0 h 325"/>
                  <a:gd name="T10" fmla="*/ 0 w 222"/>
                  <a:gd name="T11" fmla="*/ 78 h 325"/>
                  <a:gd name="T12" fmla="*/ 66 w 222"/>
                  <a:gd name="T13" fmla="*/ 78 h 325"/>
                  <a:gd name="T14" fmla="*/ 66 w 222"/>
                  <a:gd name="T15" fmla="*/ 325 h 325"/>
                  <a:gd name="T16" fmla="*/ 66 w 222"/>
                  <a:gd name="T17" fmla="*/ 325 h 325"/>
                  <a:gd name="T18" fmla="*/ 157 w 222"/>
                  <a:gd name="T19"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2" h="325">
                    <a:moveTo>
                      <a:pt x="157" y="325"/>
                    </a:moveTo>
                    <a:lnTo>
                      <a:pt x="157" y="78"/>
                    </a:lnTo>
                    <a:lnTo>
                      <a:pt x="222" y="78"/>
                    </a:lnTo>
                    <a:lnTo>
                      <a:pt x="222" y="0"/>
                    </a:lnTo>
                    <a:lnTo>
                      <a:pt x="0" y="0"/>
                    </a:lnTo>
                    <a:lnTo>
                      <a:pt x="0" y="78"/>
                    </a:lnTo>
                    <a:lnTo>
                      <a:pt x="66" y="78"/>
                    </a:lnTo>
                    <a:lnTo>
                      <a:pt x="66" y="325"/>
                    </a:lnTo>
                    <a:lnTo>
                      <a:pt x="66" y="325"/>
                    </a:lnTo>
                    <a:lnTo>
                      <a:pt x="157" y="3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1" name="T1">
                <a:extLst>
                  <a:ext uri="{FF2B5EF4-FFF2-40B4-BE49-F238E27FC236}">
                    <a16:creationId xmlns:a16="http://schemas.microsoft.com/office/drawing/2014/main" id="{41699994-1E87-4A84-AA84-CA16EA853A4F}"/>
                  </a:ext>
                </a:extLst>
              </p:cNvPr>
              <p:cNvSpPr>
                <a:spLocks/>
              </p:cNvSpPr>
              <p:nvPr/>
            </p:nvSpPr>
            <p:spPr bwMode="auto">
              <a:xfrm>
                <a:off x="799033" y="168151"/>
                <a:ext cx="193675" cy="258763"/>
              </a:xfrm>
              <a:custGeom>
                <a:avLst/>
                <a:gdLst>
                  <a:gd name="T0" fmla="*/ 88 w 244"/>
                  <a:gd name="T1" fmla="*/ 78 h 325"/>
                  <a:gd name="T2" fmla="*/ 88 w 244"/>
                  <a:gd name="T3" fmla="*/ 325 h 325"/>
                  <a:gd name="T4" fmla="*/ 179 w 244"/>
                  <a:gd name="T5" fmla="*/ 325 h 325"/>
                  <a:gd name="T6" fmla="*/ 179 w 244"/>
                  <a:gd name="T7" fmla="*/ 78 h 325"/>
                  <a:gd name="T8" fmla="*/ 244 w 244"/>
                  <a:gd name="T9" fmla="*/ 78 h 325"/>
                  <a:gd name="T10" fmla="*/ 244 w 244"/>
                  <a:gd name="T11" fmla="*/ 0 h 325"/>
                  <a:gd name="T12" fmla="*/ 25 w 244"/>
                  <a:gd name="T13" fmla="*/ 0 h 325"/>
                  <a:gd name="T14" fmla="*/ 0 w 244"/>
                  <a:gd name="T15" fmla="*/ 78 h 325"/>
                  <a:gd name="T16" fmla="*/ 88 w 244"/>
                  <a:gd name="T17" fmla="*/ 78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4" h="325">
                    <a:moveTo>
                      <a:pt x="88" y="78"/>
                    </a:moveTo>
                    <a:lnTo>
                      <a:pt x="88" y="325"/>
                    </a:lnTo>
                    <a:lnTo>
                      <a:pt x="179" y="325"/>
                    </a:lnTo>
                    <a:lnTo>
                      <a:pt x="179" y="78"/>
                    </a:lnTo>
                    <a:lnTo>
                      <a:pt x="244" y="78"/>
                    </a:lnTo>
                    <a:lnTo>
                      <a:pt x="244" y="0"/>
                    </a:lnTo>
                    <a:lnTo>
                      <a:pt x="25" y="0"/>
                    </a:lnTo>
                    <a:lnTo>
                      <a:pt x="0" y="78"/>
                    </a:lnTo>
                    <a:lnTo>
                      <a:pt x="88" y="7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2" name="V">
                <a:extLst>
                  <a:ext uri="{FF2B5EF4-FFF2-40B4-BE49-F238E27FC236}">
                    <a16:creationId xmlns:a16="http://schemas.microsoft.com/office/drawing/2014/main" id="{918630D9-6691-40B8-8A3C-174B28066ADC}"/>
                  </a:ext>
                </a:extLst>
              </p:cNvPr>
              <p:cNvSpPr>
                <a:spLocks/>
              </p:cNvSpPr>
              <p:nvPr/>
            </p:nvSpPr>
            <p:spPr bwMode="auto">
              <a:xfrm>
                <a:off x="567258" y="168151"/>
                <a:ext cx="230188" cy="258763"/>
              </a:xfrm>
              <a:custGeom>
                <a:avLst/>
                <a:gdLst>
                  <a:gd name="T0" fmla="*/ 184 w 289"/>
                  <a:gd name="T1" fmla="*/ 325 h 325"/>
                  <a:gd name="T2" fmla="*/ 289 w 289"/>
                  <a:gd name="T3" fmla="*/ 0 h 325"/>
                  <a:gd name="T4" fmla="*/ 197 w 289"/>
                  <a:gd name="T5" fmla="*/ 0 h 325"/>
                  <a:gd name="T6" fmla="*/ 143 w 289"/>
                  <a:gd name="T7" fmla="*/ 167 h 325"/>
                  <a:gd name="T8" fmla="*/ 135 w 289"/>
                  <a:gd name="T9" fmla="*/ 191 h 325"/>
                  <a:gd name="T10" fmla="*/ 135 w 289"/>
                  <a:gd name="T11" fmla="*/ 191 h 325"/>
                  <a:gd name="T12" fmla="*/ 135 w 289"/>
                  <a:gd name="T13" fmla="*/ 191 h 325"/>
                  <a:gd name="T14" fmla="*/ 135 w 289"/>
                  <a:gd name="T15" fmla="*/ 191 h 325"/>
                  <a:gd name="T16" fmla="*/ 135 w 289"/>
                  <a:gd name="T17" fmla="*/ 191 h 325"/>
                  <a:gd name="T18" fmla="*/ 135 w 289"/>
                  <a:gd name="T19" fmla="*/ 191 h 325"/>
                  <a:gd name="T20" fmla="*/ 135 w 289"/>
                  <a:gd name="T21" fmla="*/ 191 h 325"/>
                  <a:gd name="T22" fmla="*/ 128 w 289"/>
                  <a:gd name="T23" fmla="*/ 167 h 325"/>
                  <a:gd name="T24" fmla="*/ 91 w 289"/>
                  <a:gd name="T25" fmla="*/ 60 h 325"/>
                  <a:gd name="T26" fmla="*/ 0 w 289"/>
                  <a:gd name="T27" fmla="*/ 60 h 325"/>
                  <a:gd name="T28" fmla="*/ 90 w 289"/>
                  <a:gd name="T29" fmla="*/ 325 h 325"/>
                  <a:gd name="T30" fmla="*/ 184 w 289"/>
                  <a:gd name="T31"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9" h="325">
                    <a:moveTo>
                      <a:pt x="184" y="325"/>
                    </a:moveTo>
                    <a:lnTo>
                      <a:pt x="289" y="0"/>
                    </a:lnTo>
                    <a:lnTo>
                      <a:pt x="197" y="0"/>
                    </a:lnTo>
                    <a:lnTo>
                      <a:pt x="143" y="167"/>
                    </a:lnTo>
                    <a:lnTo>
                      <a:pt x="135" y="191"/>
                    </a:lnTo>
                    <a:lnTo>
                      <a:pt x="135" y="191"/>
                    </a:lnTo>
                    <a:lnTo>
                      <a:pt x="135" y="191"/>
                    </a:lnTo>
                    <a:lnTo>
                      <a:pt x="135" y="191"/>
                    </a:lnTo>
                    <a:lnTo>
                      <a:pt x="135" y="191"/>
                    </a:lnTo>
                    <a:lnTo>
                      <a:pt x="135" y="191"/>
                    </a:lnTo>
                    <a:lnTo>
                      <a:pt x="135" y="191"/>
                    </a:lnTo>
                    <a:lnTo>
                      <a:pt x="128" y="167"/>
                    </a:lnTo>
                    <a:lnTo>
                      <a:pt x="91" y="60"/>
                    </a:lnTo>
                    <a:lnTo>
                      <a:pt x="0" y="60"/>
                    </a:lnTo>
                    <a:lnTo>
                      <a:pt x="90" y="325"/>
                    </a:lnTo>
                    <a:lnTo>
                      <a:pt x="184" y="3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nvGrpSpPr>
            <p:cNvPr id="14" name="_VTT_logo_102019_05_dark_grey_on_white" hidden="1">
              <a:extLst>
                <a:ext uri="{FF2B5EF4-FFF2-40B4-BE49-F238E27FC236}">
                  <a16:creationId xmlns:a16="http://schemas.microsoft.com/office/drawing/2014/main" id="{ECCF6372-4C63-4E24-8D30-127FD2695069}"/>
                </a:ext>
              </a:extLst>
            </p:cNvPr>
            <p:cNvGrpSpPr/>
            <p:nvPr/>
          </p:nvGrpSpPr>
          <p:grpSpPr>
            <a:xfrm>
              <a:off x="7909204" y="1770762"/>
              <a:ext cx="971550" cy="655638"/>
              <a:chOff x="379933" y="-15999"/>
              <a:chExt cx="971550" cy="655638"/>
            </a:xfrm>
          </p:grpSpPr>
          <p:sp>
            <p:nvSpPr>
              <p:cNvPr id="35" name="Box">
                <a:extLst>
                  <a:ext uri="{FF2B5EF4-FFF2-40B4-BE49-F238E27FC236}">
                    <a16:creationId xmlns:a16="http://schemas.microsoft.com/office/drawing/2014/main" id="{671AE097-3C03-497D-919F-46938BB2EC06}"/>
                  </a:ext>
                </a:extLst>
              </p:cNvPr>
              <p:cNvSpPr>
                <a:spLocks noChangeArrowheads="1"/>
              </p:cNvSpPr>
              <p:nvPr/>
            </p:nvSpPr>
            <p:spPr bwMode="auto">
              <a:xfrm>
                <a:off x="379933" y="-15999"/>
                <a:ext cx="971550" cy="6556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6" name="T2">
                <a:extLst>
                  <a:ext uri="{FF2B5EF4-FFF2-40B4-BE49-F238E27FC236}">
                    <a16:creationId xmlns:a16="http://schemas.microsoft.com/office/drawing/2014/main" id="{55792ADE-AFB7-431A-AEBE-F24F76236938}"/>
                  </a:ext>
                </a:extLst>
              </p:cNvPr>
              <p:cNvSpPr>
                <a:spLocks/>
              </p:cNvSpPr>
              <p:nvPr/>
            </p:nvSpPr>
            <p:spPr bwMode="auto">
              <a:xfrm>
                <a:off x="1011758" y="168151"/>
                <a:ext cx="176213" cy="258763"/>
              </a:xfrm>
              <a:custGeom>
                <a:avLst/>
                <a:gdLst>
                  <a:gd name="T0" fmla="*/ 157 w 222"/>
                  <a:gd name="T1" fmla="*/ 325 h 325"/>
                  <a:gd name="T2" fmla="*/ 157 w 222"/>
                  <a:gd name="T3" fmla="*/ 78 h 325"/>
                  <a:gd name="T4" fmla="*/ 222 w 222"/>
                  <a:gd name="T5" fmla="*/ 78 h 325"/>
                  <a:gd name="T6" fmla="*/ 222 w 222"/>
                  <a:gd name="T7" fmla="*/ 0 h 325"/>
                  <a:gd name="T8" fmla="*/ 0 w 222"/>
                  <a:gd name="T9" fmla="*/ 0 h 325"/>
                  <a:gd name="T10" fmla="*/ 0 w 222"/>
                  <a:gd name="T11" fmla="*/ 78 h 325"/>
                  <a:gd name="T12" fmla="*/ 66 w 222"/>
                  <a:gd name="T13" fmla="*/ 78 h 325"/>
                  <a:gd name="T14" fmla="*/ 66 w 222"/>
                  <a:gd name="T15" fmla="*/ 325 h 325"/>
                  <a:gd name="T16" fmla="*/ 66 w 222"/>
                  <a:gd name="T17" fmla="*/ 325 h 325"/>
                  <a:gd name="T18" fmla="*/ 157 w 222"/>
                  <a:gd name="T19"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2" h="325">
                    <a:moveTo>
                      <a:pt x="157" y="325"/>
                    </a:moveTo>
                    <a:lnTo>
                      <a:pt x="157" y="78"/>
                    </a:lnTo>
                    <a:lnTo>
                      <a:pt x="222" y="78"/>
                    </a:lnTo>
                    <a:lnTo>
                      <a:pt x="222" y="0"/>
                    </a:lnTo>
                    <a:lnTo>
                      <a:pt x="0" y="0"/>
                    </a:lnTo>
                    <a:lnTo>
                      <a:pt x="0" y="78"/>
                    </a:lnTo>
                    <a:lnTo>
                      <a:pt x="66" y="78"/>
                    </a:lnTo>
                    <a:lnTo>
                      <a:pt x="66" y="325"/>
                    </a:lnTo>
                    <a:lnTo>
                      <a:pt x="66" y="325"/>
                    </a:lnTo>
                    <a:lnTo>
                      <a:pt x="157" y="325"/>
                    </a:lnTo>
                    <a:close/>
                  </a:path>
                </a:pathLst>
              </a:custGeom>
              <a:solidFill>
                <a:srgbClr val="AFAFA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7" name="T1">
                <a:extLst>
                  <a:ext uri="{FF2B5EF4-FFF2-40B4-BE49-F238E27FC236}">
                    <a16:creationId xmlns:a16="http://schemas.microsoft.com/office/drawing/2014/main" id="{F29DB8EE-EB8C-4C4B-906B-217EEB38A64B}"/>
                  </a:ext>
                </a:extLst>
              </p:cNvPr>
              <p:cNvSpPr>
                <a:spLocks/>
              </p:cNvSpPr>
              <p:nvPr/>
            </p:nvSpPr>
            <p:spPr bwMode="auto">
              <a:xfrm>
                <a:off x="799033" y="168151"/>
                <a:ext cx="193675" cy="258763"/>
              </a:xfrm>
              <a:custGeom>
                <a:avLst/>
                <a:gdLst>
                  <a:gd name="T0" fmla="*/ 88 w 244"/>
                  <a:gd name="T1" fmla="*/ 78 h 325"/>
                  <a:gd name="T2" fmla="*/ 88 w 244"/>
                  <a:gd name="T3" fmla="*/ 325 h 325"/>
                  <a:gd name="T4" fmla="*/ 179 w 244"/>
                  <a:gd name="T5" fmla="*/ 325 h 325"/>
                  <a:gd name="T6" fmla="*/ 179 w 244"/>
                  <a:gd name="T7" fmla="*/ 78 h 325"/>
                  <a:gd name="T8" fmla="*/ 244 w 244"/>
                  <a:gd name="T9" fmla="*/ 78 h 325"/>
                  <a:gd name="T10" fmla="*/ 244 w 244"/>
                  <a:gd name="T11" fmla="*/ 0 h 325"/>
                  <a:gd name="T12" fmla="*/ 25 w 244"/>
                  <a:gd name="T13" fmla="*/ 0 h 325"/>
                  <a:gd name="T14" fmla="*/ 0 w 244"/>
                  <a:gd name="T15" fmla="*/ 78 h 325"/>
                  <a:gd name="T16" fmla="*/ 88 w 244"/>
                  <a:gd name="T17" fmla="*/ 78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4" h="325">
                    <a:moveTo>
                      <a:pt x="88" y="78"/>
                    </a:moveTo>
                    <a:lnTo>
                      <a:pt x="88" y="325"/>
                    </a:lnTo>
                    <a:lnTo>
                      <a:pt x="179" y="325"/>
                    </a:lnTo>
                    <a:lnTo>
                      <a:pt x="179" y="78"/>
                    </a:lnTo>
                    <a:lnTo>
                      <a:pt x="244" y="78"/>
                    </a:lnTo>
                    <a:lnTo>
                      <a:pt x="244" y="0"/>
                    </a:lnTo>
                    <a:lnTo>
                      <a:pt x="25" y="0"/>
                    </a:lnTo>
                    <a:lnTo>
                      <a:pt x="0" y="78"/>
                    </a:lnTo>
                    <a:lnTo>
                      <a:pt x="88" y="78"/>
                    </a:lnTo>
                    <a:close/>
                  </a:path>
                </a:pathLst>
              </a:custGeom>
              <a:solidFill>
                <a:srgbClr val="AFAFA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8" name="V">
                <a:extLst>
                  <a:ext uri="{FF2B5EF4-FFF2-40B4-BE49-F238E27FC236}">
                    <a16:creationId xmlns:a16="http://schemas.microsoft.com/office/drawing/2014/main" id="{B83F592B-020D-4D27-B8EB-F2F9217BE068}"/>
                  </a:ext>
                </a:extLst>
              </p:cNvPr>
              <p:cNvSpPr>
                <a:spLocks/>
              </p:cNvSpPr>
              <p:nvPr/>
            </p:nvSpPr>
            <p:spPr bwMode="auto">
              <a:xfrm>
                <a:off x="567258" y="168151"/>
                <a:ext cx="230188" cy="258763"/>
              </a:xfrm>
              <a:custGeom>
                <a:avLst/>
                <a:gdLst>
                  <a:gd name="T0" fmla="*/ 184 w 289"/>
                  <a:gd name="T1" fmla="*/ 325 h 325"/>
                  <a:gd name="T2" fmla="*/ 289 w 289"/>
                  <a:gd name="T3" fmla="*/ 0 h 325"/>
                  <a:gd name="T4" fmla="*/ 197 w 289"/>
                  <a:gd name="T5" fmla="*/ 0 h 325"/>
                  <a:gd name="T6" fmla="*/ 143 w 289"/>
                  <a:gd name="T7" fmla="*/ 167 h 325"/>
                  <a:gd name="T8" fmla="*/ 135 w 289"/>
                  <a:gd name="T9" fmla="*/ 191 h 325"/>
                  <a:gd name="T10" fmla="*/ 135 w 289"/>
                  <a:gd name="T11" fmla="*/ 191 h 325"/>
                  <a:gd name="T12" fmla="*/ 135 w 289"/>
                  <a:gd name="T13" fmla="*/ 191 h 325"/>
                  <a:gd name="T14" fmla="*/ 135 w 289"/>
                  <a:gd name="T15" fmla="*/ 191 h 325"/>
                  <a:gd name="T16" fmla="*/ 135 w 289"/>
                  <a:gd name="T17" fmla="*/ 191 h 325"/>
                  <a:gd name="T18" fmla="*/ 135 w 289"/>
                  <a:gd name="T19" fmla="*/ 191 h 325"/>
                  <a:gd name="T20" fmla="*/ 135 w 289"/>
                  <a:gd name="T21" fmla="*/ 191 h 325"/>
                  <a:gd name="T22" fmla="*/ 128 w 289"/>
                  <a:gd name="T23" fmla="*/ 167 h 325"/>
                  <a:gd name="T24" fmla="*/ 91 w 289"/>
                  <a:gd name="T25" fmla="*/ 60 h 325"/>
                  <a:gd name="T26" fmla="*/ 0 w 289"/>
                  <a:gd name="T27" fmla="*/ 60 h 325"/>
                  <a:gd name="T28" fmla="*/ 90 w 289"/>
                  <a:gd name="T29" fmla="*/ 325 h 325"/>
                  <a:gd name="T30" fmla="*/ 184 w 289"/>
                  <a:gd name="T31"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9" h="325">
                    <a:moveTo>
                      <a:pt x="184" y="325"/>
                    </a:moveTo>
                    <a:lnTo>
                      <a:pt x="289" y="0"/>
                    </a:lnTo>
                    <a:lnTo>
                      <a:pt x="197" y="0"/>
                    </a:lnTo>
                    <a:lnTo>
                      <a:pt x="143" y="167"/>
                    </a:lnTo>
                    <a:lnTo>
                      <a:pt x="135" y="191"/>
                    </a:lnTo>
                    <a:lnTo>
                      <a:pt x="135" y="191"/>
                    </a:lnTo>
                    <a:lnTo>
                      <a:pt x="135" y="191"/>
                    </a:lnTo>
                    <a:lnTo>
                      <a:pt x="135" y="191"/>
                    </a:lnTo>
                    <a:lnTo>
                      <a:pt x="135" y="191"/>
                    </a:lnTo>
                    <a:lnTo>
                      <a:pt x="135" y="191"/>
                    </a:lnTo>
                    <a:lnTo>
                      <a:pt x="135" y="191"/>
                    </a:lnTo>
                    <a:lnTo>
                      <a:pt x="128" y="167"/>
                    </a:lnTo>
                    <a:lnTo>
                      <a:pt x="91" y="60"/>
                    </a:lnTo>
                    <a:lnTo>
                      <a:pt x="0" y="60"/>
                    </a:lnTo>
                    <a:lnTo>
                      <a:pt x="90" y="325"/>
                    </a:lnTo>
                    <a:lnTo>
                      <a:pt x="184" y="325"/>
                    </a:lnTo>
                    <a:close/>
                  </a:path>
                </a:pathLst>
              </a:custGeom>
              <a:solidFill>
                <a:srgbClr val="AFAFA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nvGrpSpPr>
            <p:cNvPr id="15" name="_VTT_logo_102019_06_orange_blue_on_white" hidden="1">
              <a:extLst>
                <a:ext uri="{FF2B5EF4-FFF2-40B4-BE49-F238E27FC236}">
                  <a16:creationId xmlns:a16="http://schemas.microsoft.com/office/drawing/2014/main" id="{FEFA7B6F-296F-4337-A652-0C863C95D8D6}"/>
                </a:ext>
              </a:extLst>
            </p:cNvPr>
            <p:cNvGrpSpPr/>
            <p:nvPr/>
          </p:nvGrpSpPr>
          <p:grpSpPr>
            <a:xfrm>
              <a:off x="7909204" y="1770762"/>
              <a:ext cx="971550" cy="655638"/>
              <a:chOff x="379933" y="-15999"/>
              <a:chExt cx="971550" cy="655638"/>
            </a:xfrm>
          </p:grpSpPr>
          <p:sp>
            <p:nvSpPr>
              <p:cNvPr id="31" name="Box">
                <a:extLst>
                  <a:ext uri="{FF2B5EF4-FFF2-40B4-BE49-F238E27FC236}">
                    <a16:creationId xmlns:a16="http://schemas.microsoft.com/office/drawing/2014/main" id="{DDF770DD-B3C7-42BD-8FEA-7D967677118A}"/>
                  </a:ext>
                </a:extLst>
              </p:cNvPr>
              <p:cNvSpPr>
                <a:spLocks noChangeArrowheads="1"/>
              </p:cNvSpPr>
              <p:nvPr/>
            </p:nvSpPr>
            <p:spPr bwMode="auto">
              <a:xfrm>
                <a:off x="379933" y="-15999"/>
                <a:ext cx="971550" cy="6556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2" name="T2">
                <a:extLst>
                  <a:ext uri="{FF2B5EF4-FFF2-40B4-BE49-F238E27FC236}">
                    <a16:creationId xmlns:a16="http://schemas.microsoft.com/office/drawing/2014/main" id="{3A019834-8A9F-49D7-9DD6-6529F66A8087}"/>
                  </a:ext>
                </a:extLst>
              </p:cNvPr>
              <p:cNvSpPr>
                <a:spLocks/>
              </p:cNvSpPr>
              <p:nvPr/>
            </p:nvSpPr>
            <p:spPr bwMode="auto">
              <a:xfrm>
                <a:off x="1011758" y="168151"/>
                <a:ext cx="176213" cy="258763"/>
              </a:xfrm>
              <a:custGeom>
                <a:avLst/>
                <a:gdLst>
                  <a:gd name="T0" fmla="*/ 157 w 222"/>
                  <a:gd name="T1" fmla="*/ 325 h 325"/>
                  <a:gd name="T2" fmla="*/ 157 w 222"/>
                  <a:gd name="T3" fmla="*/ 78 h 325"/>
                  <a:gd name="T4" fmla="*/ 222 w 222"/>
                  <a:gd name="T5" fmla="*/ 78 h 325"/>
                  <a:gd name="T6" fmla="*/ 222 w 222"/>
                  <a:gd name="T7" fmla="*/ 0 h 325"/>
                  <a:gd name="T8" fmla="*/ 0 w 222"/>
                  <a:gd name="T9" fmla="*/ 0 h 325"/>
                  <a:gd name="T10" fmla="*/ 0 w 222"/>
                  <a:gd name="T11" fmla="*/ 78 h 325"/>
                  <a:gd name="T12" fmla="*/ 66 w 222"/>
                  <a:gd name="T13" fmla="*/ 78 h 325"/>
                  <a:gd name="T14" fmla="*/ 66 w 222"/>
                  <a:gd name="T15" fmla="*/ 325 h 325"/>
                  <a:gd name="T16" fmla="*/ 66 w 222"/>
                  <a:gd name="T17" fmla="*/ 325 h 325"/>
                  <a:gd name="T18" fmla="*/ 157 w 222"/>
                  <a:gd name="T19"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2" h="325">
                    <a:moveTo>
                      <a:pt x="157" y="325"/>
                    </a:moveTo>
                    <a:lnTo>
                      <a:pt x="157" y="78"/>
                    </a:lnTo>
                    <a:lnTo>
                      <a:pt x="222" y="78"/>
                    </a:lnTo>
                    <a:lnTo>
                      <a:pt x="222" y="0"/>
                    </a:lnTo>
                    <a:lnTo>
                      <a:pt x="0" y="0"/>
                    </a:lnTo>
                    <a:lnTo>
                      <a:pt x="0" y="78"/>
                    </a:lnTo>
                    <a:lnTo>
                      <a:pt x="66" y="78"/>
                    </a:lnTo>
                    <a:lnTo>
                      <a:pt x="66" y="325"/>
                    </a:lnTo>
                    <a:lnTo>
                      <a:pt x="66" y="325"/>
                    </a:lnTo>
                    <a:lnTo>
                      <a:pt x="157" y="325"/>
                    </a:lnTo>
                    <a:close/>
                  </a:path>
                </a:pathLst>
              </a:custGeom>
              <a:solidFill>
                <a:srgbClr val="0057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3" name="T1">
                <a:extLst>
                  <a:ext uri="{FF2B5EF4-FFF2-40B4-BE49-F238E27FC236}">
                    <a16:creationId xmlns:a16="http://schemas.microsoft.com/office/drawing/2014/main" id="{D56E5F57-039A-427D-A6A9-18B965E97A51}"/>
                  </a:ext>
                </a:extLst>
              </p:cNvPr>
              <p:cNvSpPr>
                <a:spLocks/>
              </p:cNvSpPr>
              <p:nvPr/>
            </p:nvSpPr>
            <p:spPr bwMode="auto">
              <a:xfrm>
                <a:off x="799033" y="168151"/>
                <a:ext cx="193675" cy="258763"/>
              </a:xfrm>
              <a:custGeom>
                <a:avLst/>
                <a:gdLst>
                  <a:gd name="T0" fmla="*/ 88 w 244"/>
                  <a:gd name="T1" fmla="*/ 78 h 325"/>
                  <a:gd name="T2" fmla="*/ 88 w 244"/>
                  <a:gd name="T3" fmla="*/ 325 h 325"/>
                  <a:gd name="T4" fmla="*/ 179 w 244"/>
                  <a:gd name="T5" fmla="*/ 325 h 325"/>
                  <a:gd name="T6" fmla="*/ 179 w 244"/>
                  <a:gd name="T7" fmla="*/ 78 h 325"/>
                  <a:gd name="T8" fmla="*/ 244 w 244"/>
                  <a:gd name="T9" fmla="*/ 78 h 325"/>
                  <a:gd name="T10" fmla="*/ 244 w 244"/>
                  <a:gd name="T11" fmla="*/ 0 h 325"/>
                  <a:gd name="T12" fmla="*/ 25 w 244"/>
                  <a:gd name="T13" fmla="*/ 0 h 325"/>
                  <a:gd name="T14" fmla="*/ 0 w 244"/>
                  <a:gd name="T15" fmla="*/ 78 h 325"/>
                  <a:gd name="T16" fmla="*/ 88 w 244"/>
                  <a:gd name="T17" fmla="*/ 78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4" h="325">
                    <a:moveTo>
                      <a:pt x="88" y="78"/>
                    </a:moveTo>
                    <a:lnTo>
                      <a:pt x="88" y="325"/>
                    </a:lnTo>
                    <a:lnTo>
                      <a:pt x="179" y="325"/>
                    </a:lnTo>
                    <a:lnTo>
                      <a:pt x="179" y="78"/>
                    </a:lnTo>
                    <a:lnTo>
                      <a:pt x="244" y="78"/>
                    </a:lnTo>
                    <a:lnTo>
                      <a:pt x="244" y="0"/>
                    </a:lnTo>
                    <a:lnTo>
                      <a:pt x="25" y="0"/>
                    </a:lnTo>
                    <a:lnTo>
                      <a:pt x="0" y="78"/>
                    </a:lnTo>
                    <a:lnTo>
                      <a:pt x="88" y="78"/>
                    </a:lnTo>
                    <a:close/>
                  </a:path>
                </a:pathLst>
              </a:custGeom>
              <a:solidFill>
                <a:srgbClr val="0057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4" name="V">
                <a:extLst>
                  <a:ext uri="{FF2B5EF4-FFF2-40B4-BE49-F238E27FC236}">
                    <a16:creationId xmlns:a16="http://schemas.microsoft.com/office/drawing/2014/main" id="{CF7B4481-E1B7-4BF0-B9E6-96FD145D9F2A}"/>
                  </a:ext>
                </a:extLst>
              </p:cNvPr>
              <p:cNvSpPr>
                <a:spLocks/>
              </p:cNvSpPr>
              <p:nvPr/>
            </p:nvSpPr>
            <p:spPr bwMode="auto">
              <a:xfrm>
                <a:off x="567258" y="168151"/>
                <a:ext cx="230188" cy="258763"/>
              </a:xfrm>
              <a:custGeom>
                <a:avLst/>
                <a:gdLst>
                  <a:gd name="T0" fmla="*/ 184 w 289"/>
                  <a:gd name="T1" fmla="*/ 325 h 325"/>
                  <a:gd name="T2" fmla="*/ 289 w 289"/>
                  <a:gd name="T3" fmla="*/ 0 h 325"/>
                  <a:gd name="T4" fmla="*/ 197 w 289"/>
                  <a:gd name="T5" fmla="*/ 0 h 325"/>
                  <a:gd name="T6" fmla="*/ 143 w 289"/>
                  <a:gd name="T7" fmla="*/ 167 h 325"/>
                  <a:gd name="T8" fmla="*/ 135 w 289"/>
                  <a:gd name="T9" fmla="*/ 191 h 325"/>
                  <a:gd name="T10" fmla="*/ 135 w 289"/>
                  <a:gd name="T11" fmla="*/ 191 h 325"/>
                  <a:gd name="T12" fmla="*/ 135 w 289"/>
                  <a:gd name="T13" fmla="*/ 191 h 325"/>
                  <a:gd name="T14" fmla="*/ 135 w 289"/>
                  <a:gd name="T15" fmla="*/ 191 h 325"/>
                  <a:gd name="T16" fmla="*/ 135 w 289"/>
                  <a:gd name="T17" fmla="*/ 191 h 325"/>
                  <a:gd name="T18" fmla="*/ 135 w 289"/>
                  <a:gd name="T19" fmla="*/ 191 h 325"/>
                  <a:gd name="T20" fmla="*/ 135 w 289"/>
                  <a:gd name="T21" fmla="*/ 191 h 325"/>
                  <a:gd name="T22" fmla="*/ 128 w 289"/>
                  <a:gd name="T23" fmla="*/ 167 h 325"/>
                  <a:gd name="T24" fmla="*/ 91 w 289"/>
                  <a:gd name="T25" fmla="*/ 60 h 325"/>
                  <a:gd name="T26" fmla="*/ 0 w 289"/>
                  <a:gd name="T27" fmla="*/ 60 h 325"/>
                  <a:gd name="T28" fmla="*/ 90 w 289"/>
                  <a:gd name="T29" fmla="*/ 325 h 325"/>
                  <a:gd name="T30" fmla="*/ 184 w 289"/>
                  <a:gd name="T31"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9" h="325">
                    <a:moveTo>
                      <a:pt x="184" y="325"/>
                    </a:moveTo>
                    <a:lnTo>
                      <a:pt x="289" y="0"/>
                    </a:lnTo>
                    <a:lnTo>
                      <a:pt x="197" y="0"/>
                    </a:lnTo>
                    <a:lnTo>
                      <a:pt x="143" y="167"/>
                    </a:lnTo>
                    <a:lnTo>
                      <a:pt x="135" y="191"/>
                    </a:lnTo>
                    <a:lnTo>
                      <a:pt x="135" y="191"/>
                    </a:lnTo>
                    <a:lnTo>
                      <a:pt x="135" y="191"/>
                    </a:lnTo>
                    <a:lnTo>
                      <a:pt x="135" y="191"/>
                    </a:lnTo>
                    <a:lnTo>
                      <a:pt x="135" y="191"/>
                    </a:lnTo>
                    <a:lnTo>
                      <a:pt x="135" y="191"/>
                    </a:lnTo>
                    <a:lnTo>
                      <a:pt x="135" y="191"/>
                    </a:lnTo>
                    <a:lnTo>
                      <a:pt x="128" y="167"/>
                    </a:lnTo>
                    <a:lnTo>
                      <a:pt x="91" y="60"/>
                    </a:lnTo>
                    <a:lnTo>
                      <a:pt x="0" y="60"/>
                    </a:lnTo>
                    <a:lnTo>
                      <a:pt x="90" y="325"/>
                    </a:lnTo>
                    <a:lnTo>
                      <a:pt x="184" y="325"/>
                    </a:lnTo>
                    <a:close/>
                  </a:path>
                </a:pathLst>
              </a:custGeom>
              <a:solidFill>
                <a:srgbClr val="F06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nvGrpSpPr>
            <p:cNvPr id="16" name="_VTT_logo_102019_07_blue_on_white" hidden="1">
              <a:extLst>
                <a:ext uri="{FF2B5EF4-FFF2-40B4-BE49-F238E27FC236}">
                  <a16:creationId xmlns:a16="http://schemas.microsoft.com/office/drawing/2014/main" id="{3C66C7AC-C86D-443D-A289-A95EE097E189}"/>
                </a:ext>
              </a:extLst>
            </p:cNvPr>
            <p:cNvGrpSpPr/>
            <p:nvPr/>
          </p:nvGrpSpPr>
          <p:grpSpPr>
            <a:xfrm>
              <a:off x="7909204" y="1770762"/>
              <a:ext cx="971550" cy="655638"/>
              <a:chOff x="379933" y="-15999"/>
              <a:chExt cx="971550" cy="655638"/>
            </a:xfrm>
          </p:grpSpPr>
          <p:sp>
            <p:nvSpPr>
              <p:cNvPr id="27" name="Box">
                <a:extLst>
                  <a:ext uri="{FF2B5EF4-FFF2-40B4-BE49-F238E27FC236}">
                    <a16:creationId xmlns:a16="http://schemas.microsoft.com/office/drawing/2014/main" id="{F3B238AB-DA6D-4541-8832-F8F2725F7FF9}"/>
                  </a:ext>
                </a:extLst>
              </p:cNvPr>
              <p:cNvSpPr>
                <a:spLocks noChangeArrowheads="1"/>
              </p:cNvSpPr>
              <p:nvPr/>
            </p:nvSpPr>
            <p:spPr bwMode="auto">
              <a:xfrm>
                <a:off x="379933" y="-15999"/>
                <a:ext cx="971550" cy="6556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8" name="T2">
                <a:extLst>
                  <a:ext uri="{FF2B5EF4-FFF2-40B4-BE49-F238E27FC236}">
                    <a16:creationId xmlns:a16="http://schemas.microsoft.com/office/drawing/2014/main" id="{E9E2194A-4892-472B-B644-12D1FB8D2BA5}"/>
                  </a:ext>
                </a:extLst>
              </p:cNvPr>
              <p:cNvSpPr>
                <a:spLocks/>
              </p:cNvSpPr>
              <p:nvPr/>
            </p:nvSpPr>
            <p:spPr bwMode="auto">
              <a:xfrm>
                <a:off x="1011758" y="168151"/>
                <a:ext cx="176213" cy="258763"/>
              </a:xfrm>
              <a:custGeom>
                <a:avLst/>
                <a:gdLst>
                  <a:gd name="T0" fmla="*/ 157 w 222"/>
                  <a:gd name="T1" fmla="*/ 325 h 325"/>
                  <a:gd name="T2" fmla="*/ 157 w 222"/>
                  <a:gd name="T3" fmla="*/ 78 h 325"/>
                  <a:gd name="T4" fmla="*/ 222 w 222"/>
                  <a:gd name="T5" fmla="*/ 78 h 325"/>
                  <a:gd name="T6" fmla="*/ 222 w 222"/>
                  <a:gd name="T7" fmla="*/ 0 h 325"/>
                  <a:gd name="T8" fmla="*/ 0 w 222"/>
                  <a:gd name="T9" fmla="*/ 0 h 325"/>
                  <a:gd name="T10" fmla="*/ 0 w 222"/>
                  <a:gd name="T11" fmla="*/ 78 h 325"/>
                  <a:gd name="T12" fmla="*/ 66 w 222"/>
                  <a:gd name="T13" fmla="*/ 78 h 325"/>
                  <a:gd name="T14" fmla="*/ 66 w 222"/>
                  <a:gd name="T15" fmla="*/ 325 h 325"/>
                  <a:gd name="T16" fmla="*/ 66 w 222"/>
                  <a:gd name="T17" fmla="*/ 325 h 325"/>
                  <a:gd name="T18" fmla="*/ 157 w 222"/>
                  <a:gd name="T19"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2" h="325">
                    <a:moveTo>
                      <a:pt x="157" y="325"/>
                    </a:moveTo>
                    <a:lnTo>
                      <a:pt x="157" y="78"/>
                    </a:lnTo>
                    <a:lnTo>
                      <a:pt x="222" y="78"/>
                    </a:lnTo>
                    <a:lnTo>
                      <a:pt x="222" y="0"/>
                    </a:lnTo>
                    <a:lnTo>
                      <a:pt x="0" y="0"/>
                    </a:lnTo>
                    <a:lnTo>
                      <a:pt x="0" y="78"/>
                    </a:lnTo>
                    <a:lnTo>
                      <a:pt x="66" y="78"/>
                    </a:lnTo>
                    <a:lnTo>
                      <a:pt x="66" y="325"/>
                    </a:lnTo>
                    <a:lnTo>
                      <a:pt x="66" y="325"/>
                    </a:lnTo>
                    <a:lnTo>
                      <a:pt x="157" y="325"/>
                    </a:lnTo>
                    <a:close/>
                  </a:path>
                </a:pathLst>
              </a:custGeom>
              <a:solidFill>
                <a:srgbClr val="0057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9" name="T1">
                <a:extLst>
                  <a:ext uri="{FF2B5EF4-FFF2-40B4-BE49-F238E27FC236}">
                    <a16:creationId xmlns:a16="http://schemas.microsoft.com/office/drawing/2014/main" id="{362E2BB8-A82A-4D1A-9A86-261A41A7D5CD}"/>
                  </a:ext>
                </a:extLst>
              </p:cNvPr>
              <p:cNvSpPr>
                <a:spLocks/>
              </p:cNvSpPr>
              <p:nvPr/>
            </p:nvSpPr>
            <p:spPr bwMode="auto">
              <a:xfrm>
                <a:off x="799033" y="168151"/>
                <a:ext cx="193675" cy="258763"/>
              </a:xfrm>
              <a:custGeom>
                <a:avLst/>
                <a:gdLst>
                  <a:gd name="T0" fmla="*/ 88 w 244"/>
                  <a:gd name="T1" fmla="*/ 78 h 325"/>
                  <a:gd name="T2" fmla="*/ 88 w 244"/>
                  <a:gd name="T3" fmla="*/ 325 h 325"/>
                  <a:gd name="T4" fmla="*/ 179 w 244"/>
                  <a:gd name="T5" fmla="*/ 325 h 325"/>
                  <a:gd name="T6" fmla="*/ 179 w 244"/>
                  <a:gd name="T7" fmla="*/ 78 h 325"/>
                  <a:gd name="T8" fmla="*/ 244 w 244"/>
                  <a:gd name="T9" fmla="*/ 78 h 325"/>
                  <a:gd name="T10" fmla="*/ 244 w 244"/>
                  <a:gd name="T11" fmla="*/ 0 h 325"/>
                  <a:gd name="T12" fmla="*/ 25 w 244"/>
                  <a:gd name="T13" fmla="*/ 0 h 325"/>
                  <a:gd name="T14" fmla="*/ 0 w 244"/>
                  <a:gd name="T15" fmla="*/ 78 h 325"/>
                  <a:gd name="T16" fmla="*/ 88 w 244"/>
                  <a:gd name="T17" fmla="*/ 78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4" h="325">
                    <a:moveTo>
                      <a:pt x="88" y="78"/>
                    </a:moveTo>
                    <a:lnTo>
                      <a:pt x="88" y="325"/>
                    </a:lnTo>
                    <a:lnTo>
                      <a:pt x="179" y="325"/>
                    </a:lnTo>
                    <a:lnTo>
                      <a:pt x="179" y="78"/>
                    </a:lnTo>
                    <a:lnTo>
                      <a:pt x="244" y="78"/>
                    </a:lnTo>
                    <a:lnTo>
                      <a:pt x="244" y="0"/>
                    </a:lnTo>
                    <a:lnTo>
                      <a:pt x="25" y="0"/>
                    </a:lnTo>
                    <a:lnTo>
                      <a:pt x="0" y="78"/>
                    </a:lnTo>
                    <a:lnTo>
                      <a:pt x="88" y="78"/>
                    </a:lnTo>
                    <a:close/>
                  </a:path>
                </a:pathLst>
              </a:custGeom>
              <a:solidFill>
                <a:srgbClr val="0057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0" name="V">
                <a:extLst>
                  <a:ext uri="{FF2B5EF4-FFF2-40B4-BE49-F238E27FC236}">
                    <a16:creationId xmlns:a16="http://schemas.microsoft.com/office/drawing/2014/main" id="{4FD40CE6-967D-4290-AA26-614BA5E84702}"/>
                  </a:ext>
                </a:extLst>
              </p:cNvPr>
              <p:cNvSpPr>
                <a:spLocks/>
              </p:cNvSpPr>
              <p:nvPr/>
            </p:nvSpPr>
            <p:spPr bwMode="auto">
              <a:xfrm>
                <a:off x="567258" y="168151"/>
                <a:ext cx="230188" cy="258763"/>
              </a:xfrm>
              <a:custGeom>
                <a:avLst/>
                <a:gdLst>
                  <a:gd name="T0" fmla="*/ 184 w 289"/>
                  <a:gd name="T1" fmla="*/ 325 h 325"/>
                  <a:gd name="T2" fmla="*/ 289 w 289"/>
                  <a:gd name="T3" fmla="*/ 0 h 325"/>
                  <a:gd name="T4" fmla="*/ 197 w 289"/>
                  <a:gd name="T5" fmla="*/ 0 h 325"/>
                  <a:gd name="T6" fmla="*/ 143 w 289"/>
                  <a:gd name="T7" fmla="*/ 167 h 325"/>
                  <a:gd name="T8" fmla="*/ 135 w 289"/>
                  <a:gd name="T9" fmla="*/ 191 h 325"/>
                  <a:gd name="T10" fmla="*/ 135 w 289"/>
                  <a:gd name="T11" fmla="*/ 191 h 325"/>
                  <a:gd name="T12" fmla="*/ 135 w 289"/>
                  <a:gd name="T13" fmla="*/ 191 h 325"/>
                  <a:gd name="T14" fmla="*/ 135 w 289"/>
                  <a:gd name="T15" fmla="*/ 191 h 325"/>
                  <a:gd name="T16" fmla="*/ 135 w 289"/>
                  <a:gd name="T17" fmla="*/ 191 h 325"/>
                  <a:gd name="T18" fmla="*/ 135 w 289"/>
                  <a:gd name="T19" fmla="*/ 191 h 325"/>
                  <a:gd name="T20" fmla="*/ 135 w 289"/>
                  <a:gd name="T21" fmla="*/ 191 h 325"/>
                  <a:gd name="T22" fmla="*/ 128 w 289"/>
                  <a:gd name="T23" fmla="*/ 167 h 325"/>
                  <a:gd name="T24" fmla="*/ 91 w 289"/>
                  <a:gd name="T25" fmla="*/ 60 h 325"/>
                  <a:gd name="T26" fmla="*/ 0 w 289"/>
                  <a:gd name="T27" fmla="*/ 60 h 325"/>
                  <a:gd name="T28" fmla="*/ 90 w 289"/>
                  <a:gd name="T29" fmla="*/ 325 h 325"/>
                  <a:gd name="T30" fmla="*/ 184 w 289"/>
                  <a:gd name="T31"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9" h="325">
                    <a:moveTo>
                      <a:pt x="184" y="325"/>
                    </a:moveTo>
                    <a:lnTo>
                      <a:pt x="289" y="0"/>
                    </a:lnTo>
                    <a:lnTo>
                      <a:pt x="197" y="0"/>
                    </a:lnTo>
                    <a:lnTo>
                      <a:pt x="143" y="167"/>
                    </a:lnTo>
                    <a:lnTo>
                      <a:pt x="135" y="191"/>
                    </a:lnTo>
                    <a:lnTo>
                      <a:pt x="135" y="191"/>
                    </a:lnTo>
                    <a:lnTo>
                      <a:pt x="135" y="191"/>
                    </a:lnTo>
                    <a:lnTo>
                      <a:pt x="135" y="191"/>
                    </a:lnTo>
                    <a:lnTo>
                      <a:pt x="135" y="191"/>
                    </a:lnTo>
                    <a:lnTo>
                      <a:pt x="135" y="191"/>
                    </a:lnTo>
                    <a:lnTo>
                      <a:pt x="135" y="191"/>
                    </a:lnTo>
                    <a:lnTo>
                      <a:pt x="128" y="167"/>
                    </a:lnTo>
                    <a:lnTo>
                      <a:pt x="91" y="60"/>
                    </a:lnTo>
                    <a:lnTo>
                      <a:pt x="0" y="60"/>
                    </a:lnTo>
                    <a:lnTo>
                      <a:pt x="90" y="325"/>
                    </a:lnTo>
                    <a:lnTo>
                      <a:pt x="184" y="325"/>
                    </a:lnTo>
                    <a:close/>
                  </a:path>
                </a:pathLst>
              </a:custGeom>
              <a:solidFill>
                <a:srgbClr val="0057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nvGrpSpPr>
            <p:cNvPr id="17" name="_VTT_logo_102019_08_black_on_white" hidden="1">
              <a:extLst>
                <a:ext uri="{FF2B5EF4-FFF2-40B4-BE49-F238E27FC236}">
                  <a16:creationId xmlns:a16="http://schemas.microsoft.com/office/drawing/2014/main" id="{DB05D982-F610-4242-9A66-AA1C1FD5DE83}"/>
                </a:ext>
              </a:extLst>
            </p:cNvPr>
            <p:cNvGrpSpPr/>
            <p:nvPr/>
          </p:nvGrpSpPr>
          <p:grpSpPr>
            <a:xfrm>
              <a:off x="7909204" y="1770762"/>
              <a:ext cx="971550" cy="655638"/>
              <a:chOff x="379933" y="-15999"/>
              <a:chExt cx="971550" cy="655638"/>
            </a:xfrm>
          </p:grpSpPr>
          <p:sp>
            <p:nvSpPr>
              <p:cNvPr id="23" name="Box">
                <a:extLst>
                  <a:ext uri="{FF2B5EF4-FFF2-40B4-BE49-F238E27FC236}">
                    <a16:creationId xmlns:a16="http://schemas.microsoft.com/office/drawing/2014/main" id="{990F55AA-742B-4C42-A6B6-8EA38ED6F727}"/>
                  </a:ext>
                </a:extLst>
              </p:cNvPr>
              <p:cNvSpPr>
                <a:spLocks noChangeArrowheads="1"/>
              </p:cNvSpPr>
              <p:nvPr/>
            </p:nvSpPr>
            <p:spPr bwMode="auto">
              <a:xfrm>
                <a:off x="379933" y="-15999"/>
                <a:ext cx="971550" cy="6556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4" name="T2">
                <a:extLst>
                  <a:ext uri="{FF2B5EF4-FFF2-40B4-BE49-F238E27FC236}">
                    <a16:creationId xmlns:a16="http://schemas.microsoft.com/office/drawing/2014/main" id="{D52171B4-37C8-4A28-ACA2-A798B3F22518}"/>
                  </a:ext>
                </a:extLst>
              </p:cNvPr>
              <p:cNvSpPr>
                <a:spLocks/>
              </p:cNvSpPr>
              <p:nvPr/>
            </p:nvSpPr>
            <p:spPr bwMode="auto">
              <a:xfrm>
                <a:off x="1011758" y="168151"/>
                <a:ext cx="176213" cy="258763"/>
              </a:xfrm>
              <a:custGeom>
                <a:avLst/>
                <a:gdLst>
                  <a:gd name="T0" fmla="*/ 157 w 222"/>
                  <a:gd name="T1" fmla="*/ 325 h 325"/>
                  <a:gd name="T2" fmla="*/ 157 w 222"/>
                  <a:gd name="T3" fmla="*/ 78 h 325"/>
                  <a:gd name="T4" fmla="*/ 222 w 222"/>
                  <a:gd name="T5" fmla="*/ 78 h 325"/>
                  <a:gd name="T6" fmla="*/ 222 w 222"/>
                  <a:gd name="T7" fmla="*/ 0 h 325"/>
                  <a:gd name="T8" fmla="*/ 0 w 222"/>
                  <a:gd name="T9" fmla="*/ 0 h 325"/>
                  <a:gd name="T10" fmla="*/ 0 w 222"/>
                  <a:gd name="T11" fmla="*/ 78 h 325"/>
                  <a:gd name="T12" fmla="*/ 66 w 222"/>
                  <a:gd name="T13" fmla="*/ 78 h 325"/>
                  <a:gd name="T14" fmla="*/ 66 w 222"/>
                  <a:gd name="T15" fmla="*/ 325 h 325"/>
                  <a:gd name="T16" fmla="*/ 66 w 222"/>
                  <a:gd name="T17" fmla="*/ 325 h 325"/>
                  <a:gd name="T18" fmla="*/ 157 w 222"/>
                  <a:gd name="T19"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2" h="325">
                    <a:moveTo>
                      <a:pt x="157" y="325"/>
                    </a:moveTo>
                    <a:lnTo>
                      <a:pt x="157" y="78"/>
                    </a:lnTo>
                    <a:lnTo>
                      <a:pt x="222" y="78"/>
                    </a:lnTo>
                    <a:lnTo>
                      <a:pt x="222" y="0"/>
                    </a:lnTo>
                    <a:lnTo>
                      <a:pt x="0" y="0"/>
                    </a:lnTo>
                    <a:lnTo>
                      <a:pt x="0" y="78"/>
                    </a:lnTo>
                    <a:lnTo>
                      <a:pt x="66" y="78"/>
                    </a:lnTo>
                    <a:lnTo>
                      <a:pt x="66" y="325"/>
                    </a:lnTo>
                    <a:lnTo>
                      <a:pt x="66" y="325"/>
                    </a:lnTo>
                    <a:lnTo>
                      <a:pt x="157" y="3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5" name="T1">
                <a:extLst>
                  <a:ext uri="{FF2B5EF4-FFF2-40B4-BE49-F238E27FC236}">
                    <a16:creationId xmlns:a16="http://schemas.microsoft.com/office/drawing/2014/main" id="{5EB7BA35-2D0C-415C-A716-E894F73D4330}"/>
                  </a:ext>
                </a:extLst>
              </p:cNvPr>
              <p:cNvSpPr>
                <a:spLocks/>
              </p:cNvSpPr>
              <p:nvPr/>
            </p:nvSpPr>
            <p:spPr bwMode="auto">
              <a:xfrm>
                <a:off x="799033" y="168151"/>
                <a:ext cx="193675" cy="258763"/>
              </a:xfrm>
              <a:custGeom>
                <a:avLst/>
                <a:gdLst>
                  <a:gd name="T0" fmla="*/ 88 w 244"/>
                  <a:gd name="T1" fmla="*/ 78 h 325"/>
                  <a:gd name="T2" fmla="*/ 88 w 244"/>
                  <a:gd name="T3" fmla="*/ 325 h 325"/>
                  <a:gd name="T4" fmla="*/ 179 w 244"/>
                  <a:gd name="T5" fmla="*/ 325 h 325"/>
                  <a:gd name="T6" fmla="*/ 179 w 244"/>
                  <a:gd name="T7" fmla="*/ 78 h 325"/>
                  <a:gd name="T8" fmla="*/ 244 w 244"/>
                  <a:gd name="T9" fmla="*/ 78 h 325"/>
                  <a:gd name="T10" fmla="*/ 244 w 244"/>
                  <a:gd name="T11" fmla="*/ 0 h 325"/>
                  <a:gd name="T12" fmla="*/ 25 w 244"/>
                  <a:gd name="T13" fmla="*/ 0 h 325"/>
                  <a:gd name="T14" fmla="*/ 0 w 244"/>
                  <a:gd name="T15" fmla="*/ 78 h 325"/>
                  <a:gd name="T16" fmla="*/ 88 w 244"/>
                  <a:gd name="T17" fmla="*/ 78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4" h="325">
                    <a:moveTo>
                      <a:pt x="88" y="78"/>
                    </a:moveTo>
                    <a:lnTo>
                      <a:pt x="88" y="325"/>
                    </a:lnTo>
                    <a:lnTo>
                      <a:pt x="179" y="325"/>
                    </a:lnTo>
                    <a:lnTo>
                      <a:pt x="179" y="78"/>
                    </a:lnTo>
                    <a:lnTo>
                      <a:pt x="244" y="78"/>
                    </a:lnTo>
                    <a:lnTo>
                      <a:pt x="244" y="0"/>
                    </a:lnTo>
                    <a:lnTo>
                      <a:pt x="25" y="0"/>
                    </a:lnTo>
                    <a:lnTo>
                      <a:pt x="0" y="78"/>
                    </a:lnTo>
                    <a:lnTo>
                      <a:pt x="88" y="7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6" name="V">
                <a:extLst>
                  <a:ext uri="{FF2B5EF4-FFF2-40B4-BE49-F238E27FC236}">
                    <a16:creationId xmlns:a16="http://schemas.microsoft.com/office/drawing/2014/main" id="{1AA4CDBD-6488-441A-90DB-9BD353307543}"/>
                  </a:ext>
                </a:extLst>
              </p:cNvPr>
              <p:cNvSpPr>
                <a:spLocks/>
              </p:cNvSpPr>
              <p:nvPr/>
            </p:nvSpPr>
            <p:spPr bwMode="auto">
              <a:xfrm>
                <a:off x="567258" y="168151"/>
                <a:ext cx="230188" cy="258763"/>
              </a:xfrm>
              <a:custGeom>
                <a:avLst/>
                <a:gdLst>
                  <a:gd name="T0" fmla="*/ 184 w 289"/>
                  <a:gd name="T1" fmla="*/ 325 h 325"/>
                  <a:gd name="T2" fmla="*/ 289 w 289"/>
                  <a:gd name="T3" fmla="*/ 0 h 325"/>
                  <a:gd name="T4" fmla="*/ 197 w 289"/>
                  <a:gd name="T5" fmla="*/ 0 h 325"/>
                  <a:gd name="T6" fmla="*/ 143 w 289"/>
                  <a:gd name="T7" fmla="*/ 167 h 325"/>
                  <a:gd name="T8" fmla="*/ 135 w 289"/>
                  <a:gd name="T9" fmla="*/ 191 h 325"/>
                  <a:gd name="T10" fmla="*/ 135 w 289"/>
                  <a:gd name="T11" fmla="*/ 191 h 325"/>
                  <a:gd name="T12" fmla="*/ 135 w 289"/>
                  <a:gd name="T13" fmla="*/ 191 h 325"/>
                  <a:gd name="T14" fmla="*/ 135 w 289"/>
                  <a:gd name="T15" fmla="*/ 191 h 325"/>
                  <a:gd name="T16" fmla="*/ 135 w 289"/>
                  <a:gd name="T17" fmla="*/ 191 h 325"/>
                  <a:gd name="T18" fmla="*/ 135 w 289"/>
                  <a:gd name="T19" fmla="*/ 191 h 325"/>
                  <a:gd name="T20" fmla="*/ 135 w 289"/>
                  <a:gd name="T21" fmla="*/ 191 h 325"/>
                  <a:gd name="T22" fmla="*/ 128 w 289"/>
                  <a:gd name="T23" fmla="*/ 167 h 325"/>
                  <a:gd name="T24" fmla="*/ 91 w 289"/>
                  <a:gd name="T25" fmla="*/ 60 h 325"/>
                  <a:gd name="T26" fmla="*/ 0 w 289"/>
                  <a:gd name="T27" fmla="*/ 60 h 325"/>
                  <a:gd name="T28" fmla="*/ 90 w 289"/>
                  <a:gd name="T29" fmla="*/ 325 h 325"/>
                  <a:gd name="T30" fmla="*/ 184 w 289"/>
                  <a:gd name="T31"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9" h="325">
                    <a:moveTo>
                      <a:pt x="184" y="325"/>
                    </a:moveTo>
                    <a:lnTo>
                      <a:pt x="289" y="0"/>
                    </a:lnTo>
                    <a:lnTo>
                      <a:pt x="197" y="0"/>
                    </a:lnTo>
                    <a:lnTo>
                      <a:pt x="143" y="167"/>
                    </a:lnTo>
                    <a:lnTo>
                      <a:pt x="135" y="191"/>
                    </a:lnTo>
                    <a:lnTo>
                      <a:pt x="135" y="191"/>
                    </a:lnTo>
                    <a:lnTo>
                      <a:pt x="135" y="191"/>
                    </a:lnTo>
                    <a:lnTo>
                      <a:pt x="135" y="191"/>
                    </a:lnTo>
                    <a:lnTo>
                      <a:pt x="135" y="191"/>
                    </a:lnTo>
                    <a:lnTo>
                      <a:pt x="135" y="191"/>
                    </a:lnTo>
                    <a:lnTo>
                      <a:pt x="135" y="191"/>
                    </a:lnTo>
                    <a:lnTo>
                      <a:pt x="128" y="167"/>
                    </a:lnTo>
                    <a:lnTo>
                      <a:pt x="91" y="60"/>
                    </a:lnTo>
                    <a:lnTo>
                      <a:pt x="0" y="60"/>
                    </a:lnTo>
                    <a:lnTo>
                      <a:pt x="90" y="325"/>
                    </a:lnTo>
                    <a:lnTo>
                      <a:pt x="184" y="3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nvGrpSpPr>
            <p:cNvPr id="18" name="_VTT_logo_102019_09_orange_on_white" hidden="1">
              <a:extLst>
                <a:ext uri="{FF2B5EF4-FFF2-40B4-BE49-F238E27FC236}">
                  <a16:creationId xmlns:a16="http://schemas.microsoft.com/office/drawing/2014/main" id="{9084351B-1A5E-4A0A-9F54-F32BDC72BA81}"/>
                </a:ext>
              </a:extLst>
            </p:cNvPr>
            <p:cNvGrpSpPr/>
            <p:nvPr/>
          </p:nvGrpSpPr>
          <p:grpSpPr>
            <a:xfrm>
              <a:off x="7909204" y="1770762"/>
              <a:ext cx="971550" cy="655638"/>
              <a:chOff x="379933" y="-15999"/>
              <a:chExt cx="971550" cy="655638"/>
            </a:xfrm>
          </p:grpSpPr>
          <p:sp>
            <p:nvSpPr>
              <p:cNvPr id="19" name="Box">
                <a:extLst>
                  <a:ext uri="{FF2B5EF4-FFF2-40B4-BE49-F238E27FC236}">
                    <a16:creationId xmlns:a16="http://schemas.microsoft.com/office/drawing/2014/main" id="{FE3E655C-C8E3-42E5-854F-1DD387345BC0}"/>
                  </a:ext>
                </a:extLst>
              </p:cNvPr>
              <p:cNvSpPr>
                <a:spLocks noChangeArrowheads="1"/>
              </p:cNvSpPr>
              <p:nvPr/>
            </p:nvSpPr>
            <p:spPr bwMode="auto">
              <a:xfrm>
                <a:off x="379933" y="-15999"/>
                <a:ext cx="971550" cy="6556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0" name="T2">
                <a:extLst>
                  <a:ext uri="{FF2B5EF4-FFF2-40B4-BE49-F238E27FC236}">
                    <a16:creationId xmlns:a16="http://schemas.microsoft.com/office/drawing/2014/main" id="{CF46BDF1-93D8-4AEB-B047-E2636A0080DB}"/>
                  </a:ext>
                </a:extLst>
              </p:cNvPr>
              <p:cNvSpPr>
                <a:spLocks/>
              </p:cNvSpPr>
              <p:nvPr/>
            </p:nvSpPr>
            <p:spPr bwMode="auto">
              <a:xfrm>
                <a:off x="1011758" y="168151"/>
                <a:ext cx="176213" cy="258763"/>
              </a:xfrm>
              <a:custGeom>
                <a:avLst/>
                <a:gdLst>
                  <a:gd name="T0" fmla="*/ 157 w 222"/>
                  <a:gd name="T1" fmla="*/ 325 h 325"/>
                  <a:gd name="T2" fmla="*/ 157 w 222"/>
                  <a:gd name="T3" fmla="*/ 78 h 325"/>
                  <a:gd name="T4" fmla="*/ 222 w 222"/>
                  <a:gd name="T5" fmla="*/ 78 h 325"/>
                  <a:gd name="T6" fmla="*/ 222 w 222"/>
                  <a:gd name="T7" fmla="*/ 0 h 325"/>
                  <a:gd name="T8" fmla="*/ 0 w 222"/>
                  <a:gd name="T9" fmla="*/ 0 h 325"/>
                  <a:gd name="T10" fmla="*/ 0 w 222"/>
                  <a:gd name="T11" fmla="*/ 78 h 325"/>
                  <a:gd name="T12" fmla="*/ 66 w 222"/>
                  <a:gd name="T13" fmla="*/ 78 h 325"/>
                  <a:gd name="T14" fmla="*/ 66 w 222"/>
                  <a:gd name="T15" fmla="*/ 325 h 325"/>
                  <a:gd name="T16" fmla="*/ 66 w 222"/>
                  <a:gd name="T17" fmla="*/ 325 h 325"/>
                  <a:gd name="T18" fmla="*/ 157 w 222"/>
                  <a:gd name="T19"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2" h="325">
                    <a:moveTo>
                      <a:pt x="157" y="325"/>
                    </a:moveTo>
                    <a:lnTo>
                      <a:pt x="157" y="78"/>
                    </a:lnTo>
                    <a:lnTo>
                      <a:pt x="222" y="78"/>
                    </a:lnTo>
                    <a:lnTo>
                      <a:pt x="222" y="0"/>
                    </a:lnTo>
                    <a:lnTo>
                      <a:pt x="0" y="0"/>
                    </a:lnTo>
                    <a:lnTo>
                      <a:pt x="0" y="78"/>
                    </a:lnTo>
                    <a:lnTo>
                      <a:pt x="66" y="78"/>
                    </a:lnTo>
                    <a:lnTo>
                      <a:pt x="66" y="325"/>
                    </a:lnTo>
                    <a:lnTo>
                      <a:pt x="66" y="325"/>
                    </a:lnTo>
                    <a:lnTo>
                      <a:pt x="157" y="325"/>
                    </a:lnTo>
                    <a:close/>
                  </a:path>
                </a:pathLst>
              </a:custGeom>
              <a:solidFill>
                <a:srgbClr val="F06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1" name="T1">
                <a:extLst>
                  <a:ext uri="{FF2B5EF4-FFF2-40B4-BE49-F238E27FC236}">
                    <a16:creationId xmlns:a16="http://schemas.microsoft.com/office/drawing/2014/main" id="{9C70C2EA-F8CF-435E-B079-88C8DF8A5D61}"/>
                  </a:ext>
                </a:extLst>
              </p:cNvPr>
              <p:cNvSpPr>
                <a:spLocks/>
              </p:cNvSpPr>
              <p:nvPr/>
            </p:nvSpPr>
            <p:spPr bwMode="auto">
              <a:xfrm>
                <a:off x="799033" y="168151"/>
                <a:ext cx="193675" cy="258763"/>
              </a:xfrm>
              <a:custGeom>
                <a:avLst/>
                <a:gdLst>
                  <a:gd name="T0" fmla="*/ 88 w 244"/>
                  <a:gd name="T1" fmla="*/ 78 h 325"/>
                  <a:gd name="T2" fmla="*/ 88 w 244"/>
                  <a:gd name="T3" fmla="*/ 325 h 325"/>
                  <a:gd name="T4" fmla="*/ 179 w 244"/>
                  <a:gd name="T5" fmla="*/ 325 h 325"/>
                  <a:gd name="T6" fmla="*/ 179 w 244"/>
                  <a:gd name="T7" fmla="*/ 78 h 325"/>
                  <a:gd name="T8" fmla="*/ 244 w 244"/>
                  <a:gd name="T9" fmla="*/ 78 h 325"/>
                  <a:gd name="T10" fmla="*/ 244 w 244"/>
                  <a:gd name="T11" fmla="*/ 0 h 325"/>
                  <a:gd name="T12" fmla="*/ 25 w 244"/>
                  <a:gd name="T13" fmla="*/ 0 h 325"/>
                  <a:gd name="T14" fmla="*/ 0 w 244"/>
                  <a:gd name="T15" fmla="*/ 78 h 325"/>
                  <a:gd name="T16" fmla="*/ 88 w 244"/>
                  <a:gd name="T17" fmla="*/ 78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4" h="325">
                    <a:moveTo>
                      <a:pt x="88" y="78"/>
                    </a:moveTo>
                    <a:lnTo>
                      <a:pt x="88" y="325"/>
                    </a:lnTo>
                    <a:lnTo>
                      <a:pt x="179" y="325"/>
                    </a:lnTo>
                    <a:lnTo>
                      <a:pt x="179" y="78"/>
                    </a:lnTo>
                    <a:lnTo>
                      <a:pt x="244" y="78"/>
                    </a:lnTo>
                    <a:lnTo>
                      <a:pt x="244" y="0"/>
                    </a:lnTo>
                    <a:lnTo>
                      <a:pt x="25" y="0"/>
                    </a:lnTo>
                    <a:lnTo>
                      <a:pt x="0" y="78"/>
                    </a:lnTo>
                    <a:lnTo>
                      <a:pt x="88" y="78"/>
                    </a:lnTo>
                    <a:close/>
                  </a:path>
                </a:pathLst>
              </a:custGeom>
              <a:solidFill>
                <a:srgbClr val="F06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2" name="V">
                <a:extLst>
                  <a:ext uri="{FF2B5EF4-FFF2-40B4-BE49-F238E27FC236}">
                    <a16:creationId xmlns:a16="http://schemas.microsoft.com/office/drawing/2014/main" id="{E3BE8980-6ED2-4981-B35B-7AD6028A0AAD}"/>
                  </a:ext>
                </a:extLst>
              </p:cNvPr>
              <p:cNvSpPr>
                <a:spLocks/>
              </p:cNvSpPr>
              <p:nvPr/>
            </p:nvSpPr>
            <p:spPr bwMode="auto">
              <a:xfrm>
                <a:off x="567258" y="168151"/>
                <a:ext cx="230188" cy="258763"/>
              </a:xfrm>
              <a:custGeom>
                <a:avLst/>
                <a:gdLst>
                  <a:gd name="T0" fmla="*/ 184 w 289"/>
                  <a:gd name="T1" fmla="*/ 325 h 325"/>
                  <a:gd name="T2" fmla="*/ 289 w 289"/>
                  <a:gd name="T3" fmla="*/ 0 h 325"/>
                  <a:gd name="T4" fmla="*/ 197 w 289"/>
                  <a:gd name="T5" fmla="*/ 0 h 325"/>
                  <a:gd name="T6" fmla="*/ 143 w 289"/>
                  <a:gd name="T7" fmla="*/ 167 h 325"/>
                  <a:gd name="T8" fmla="*/ 135 w 289"/>
                  <a:gd name="T9" fmla="*/ 191 h 325"/>
                  <a:gd name="T10" fmla="*/ 135 w 289"/>
                  <a:gd name="T11" fmla="*/ 191 h 325"/>
                  <a:gd name="T12" fmla="*/ 135 w 289"/>
                  <a:gd name="T13" fmla="*/ 191 h 325"/>
                  <a:gd name="T14" fmla="*/ 135 w 289"/>
                  <a:gd name="T15" fmla="*/ 191 h 325"/>
                  <a:gd name="T16" fmla="*/ 135 w 289"/>
                  <a:gd name="T17" fmla="*/ 191 h 325"/>
                  <a:gd name="T18" fmla="*/ 135 w 289"/>
                  <a:gd name="T19" fmla="*/ 191 h 325"/>
                  <a:gd name="T20" fmla="*/ 135 w 289"/>
                  <a:gd name="T21" fmla="*/ 191 h 325"/>
                  <a:gd name="T22" fmla="*/ 128 w 289"/>
                  <a:gd name="T23" fmla="*/ 167 h 325"/>
                  <a:gd name="T24" fmla="*/ 91 w 289"/>
                  <a:gd name="T25" fmla="*/ 60 h 325"/>
                  <a:gd name="T26" fmla="*/ 0 w 289"/>
                  <a:gd name="T27" fmla="*/ 60 h 325"/>
                  <a:gd name="T28" fmla="*/ 90 w 289"/>
                  <a:gd name="T29" fmla="*/ 325 h 325"/>
                  <a:gd name="T30" fmla="*/ 184 w 289"/>
                  <a:gd name="T31"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9" h="325">
                    <a:moveTo>
                      <a:pt x="184" y="325"/>
                    </a:moveTo>
                    <a:lnTo>
                      <a:pt x="289" y="0"/>
                    </a:lnTo>
                    <a:lnTo>
                      <a:pt x="197" y="0"/>
                    </a:lnTo>
                    <a:lnTo>
                      <a:pt x="143" y="167"/>
                    </a:lnTo>
                    <a:lnTo>
                      <a:pt x="135" y="191"/>
                    </a:lnTo>
                    <a:lnTo>
                      <a:pt x="135" y="191"/>
                    </a:lnTo>
                    <a:lnTo>
                      <a:pt x="135" y="191"/>
                    </a:lnTo>
                    <a:lnTo>
                      <a:pt x="135" y="191"/>
                    </a:lnTo>
                    <a:lnTo>
                      <a:pt x="135" y="191"/>
                    </a:lnTo>
                    <a:lnTo>
                      <a:pt x="135" y="191"/>
                    </a:lnTo>
                    <a:lnTo>
                      <a:pt x="135" y="191"/>
                    </a:lnTo>
                    <a:lnTo>
                      <a:pt x="128" y="167"/>
                    </a:lnTo>
                    <a:lnTo>
                      <a:pt x="91" y="60"/>
                    </a:lnTo>
                    <a:lnTo>
                      <a:pt x="0" y="60"/>
                    </a:lnTo>
                    <a:lnTo>
                      <a:pt x="90" y="325"/>
                    </a:lnTo>
                    <a:lnTo>
                      <a:pt x="184" y="325"/>
                    </a:lnTo>
                    <a:close/>
                  </a:path>
                </a:pathLst>
              </a:custGeom>
              <a:solidFill>
                <a:srgbClr val="F06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spTree>
    <p:extLst>
      <p:ext uri="{BB962C8B-B14F-4D97-AF65-F5344CB8AC3E}">
        <p14:creationId xmlns:p14="http://schemas.microsoft.com/office/powerpoint/2010/main" val="3401632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VTT 2020 Content slide 03 - 2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FEF21-595D-4ECC-88D4-6FFAB8C77BA6}"/>
              </a:ext>
            </a:extLst>
          </p:cNvPr>
          <p:cNvSpPr>
            <a:spLocks noGrp="1"/>
          </p:cNvSpPr>
          <p:nvPr>
            <p:ph type="title"/>
          </p:nvPr>
        </p:nvSpPr>
        <p:spPr/>
        <p:txBody>
          <a:bodyPr/>
          <a:lstStyle/>
          <a:p>
            <a:r>
              <a:rPr lang="en-GB" noProof="0"/>
              <a:t>Click to edit Master title style</a:t>
            </a:r>
          </a:p>
        </p:txBody>
      </p:sp>
      <p:sp>
        <p:nvSpPr>
          <p:cNvPr id="3" name="Date Placeholder 2">
            <a:extLst>
              <a:ext uri="{FF2B5EF4-FFF2-40B4-BE49-F238E27FC236}">
                <a16:creationId xmlns:a16="http://schemas.microsoft.com/office/drawing/2014/main" id="{C43D522F-9A95-4C09-947F-9389828E52AA}"/>
              </a:ext>
            </a:extLst>
          </p:cNvPr>
          <p:cNvSpPr>
            <a:spLocks noGrp="1"/>
          </p:cNvSpPr>
          <p:nvPr>
            <p:ph type="dt" sz="half" idx="10"/>
          </p:nvPr>
        </p:nvSpPr>
        <p:spPr/>
        <p:txBody>
          <a:bodyPr/>
          <a:lstStyle/>
          <a:p>
            <a:fld id="{219182FF-49DE-4DA0-AD3A-F669A212793D}" type="datetime1">
              <a:rPr lang="en-GB" smtClean="0"/>
              <a:t>08/10/2025</a:t>
            </a:fld>
            <a:endParaRPr lang="en-GB"/>
          </a:p>
        </p:txBody>
      </p:sp>
      <p:sp>
        <p:nvSpPr>
          <p:cNvPr id="4" name="Footer Placeholder 3">
            <a:extLst>
              <a:ext uri="{FF2B5EF4-FFF2-40B4-BE49-F238E27FC236}">
                <a16:creationId xmlns:a16="http://schemas.microsoft.com/office/drawing/2014/main" id="{62FBCA9D-2905-4200-875A-D971396E4B04}"/>
              </a:ext>
            </a:extLst>
          </p:cNvPr>
          <p:cNvSpPr>
            <a:spLocks noGrp="1"/>
          </p:cNvSpPr>
          <p:nvPr>
            <p:ph type="ftr" sz="quarter" idx="11"/>
          </p:nvPr>
        </p:nvSpPr>
        <p:spPr/>
        <p:txBody>
          <a:bodyPr/>
          <a:lstStyle/>
          <a:p>
            <a:r>
              <a:rPr lang="en-GB"/>
              <a:t>VTT – beyond the obvious</a:t>
            </a:r>
          </a:p>
        </p:txBody>
      </p:sp>
      <p:sp>
        <p:nvSpPr>
          <p:cNvPr id="5" name="Slide Number Placeholder 4">
            <a:extLst>
              <a:ext uri="{FF2B5EF4-FFF2-40B4-BE49-F238E27FC236}">
                <a16:creationId xmlns:a16="http://schemas.microsoft.com/office/drawing/2014/main" id="{28EDE462-89B5-4754-BE57-386BC9DB87C7}"/>
              </a:ext>
            </a:extLst>
          </p:cNvPr>
          <p:cNvSpPr>
            <a:spLocks noGrp="1"/>
          </p:cNvSpPr>
          <p:nvPr>
            <p:ph type="sldNum" sz="quarter" idx="12"/>
          </p:nvPr>
        </p:nvSpPr>
        <p:spPr/>
        <p:txBody>
          <a:bodyPr/>
          <a:lstStyle/>
          <a:p>
            <a:fld id="{B89A5CCE-AC13-A746-9A72-5D19050CC0B7}" type="slidenum">
              <a:rPr lang="en-GB" smtClean="0"/>
              <a:pPr/>
              <a:t>‹#›</a:t>
            </a:fld>
            <a:endParaRPr lang="en-GB"/>
          </a:p>
        </p:txBody>
      </p:sp>
      <p:sp>
        <p:nvSpPr>
          <p:cNvPr id="8" name="Content Placeholder 7">
            <a:extLst>
              <a:ext uri="{FF2B5EF4-FFF2-40B4-BE49-F238E27FC236}">
                <a16:creationId xmlns:a16="http://schemas.microsoft.com/office/drawing/2014/main" id="{77E395C0-122B-47E5-A543-F9D8AE74D89C}"/>
              </a:ext>
            </a:extLst>
          </p:cNvPr>
          <p:cNvSpPr>
            <a:spLocks noGrp="1"/>
          </p:cNvSpPr>
          <p:nvPr>
            <p:ph sz="quarter" idx="13" hasCustomPrompt="1"/>
          </p:nvPr>
        </p:nvSpPr>
        <p:spPr>
          <a:xfrm>
            <a:off x="958850" y="2097600"/>
            <a:ext cx="9263999" cy="4065600"/>
          </a:xfrm>
        </p:spPr>
        <p:txBody>
          <a:bodyPr numCol="2" spcCol="360000"/>
          <a:lstStyle>
            <a:lvl5pPr>
              <a:defRPr/>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grpSp>
        <p:nvGrpSpPr>
          <p:cNvPr id="7" name="VTT_LogoStack_v3_16092019 pienempi koko">
            <a:extLst>
              <a:ext uri="{FF2B5EF4-FFF2-40B4-BE49-F238E27FC236}">
                <a16:creationId xmlns:a16="http://schemas.microsoft.com/office/drawing/2014/main" id="{F45C0D1D-E846-49B0-ACCA-72503D23F4B4}"/>
              </a:ext>
            </a:extLst>
          </p:cNvPr>
          <p:cNvGrpSpPr/>
          <p:nvPr/>
        </p:nvGrpSpPr>
        <p:grpSpPr>
          <a:xfrm>
            <a:off x="10724687" y="1"/>
            <a:ext cx="1159391" cy="782400"/>
            <a:chOff x="7909204" y="1770762"/>
            <a:chExt cx="971550" cy="655638"/>
          </a:xfrm>
        </p:grpSpPr>
        <p:grpSp>
          <p:nvGrpSpPr>
            <p:cNvPr id="9" name="_VTT_logo_102019_01_white_on_orange">
              <a:extLst>
                <a:ext uri="{FF2B5EF4-FFF2-40B4-BE49-F238E27FC236}">
                  <a16:creationId xmlns:a16="http://schemas.microsoft.com/office/drawing/2014/main" id="{29AE113B-3E09-4CAE-9E29-05307B5A4CFA}"/>
                </a:ext>
              </a:extLst>
            </p:cNvPr>
            <p:cNvGrpSpPr/>
            <p:nvPr/>
          </p:nvGrpSpPr>
          <p:grpSpPr>
            <a:xfrm>
              <a:off x="7909204" y="1770762"/>
              <a:ext cx="971550" cy="655638"/>
              <a:chOff x="379933" y="-15999"/>
              <a:chExt cx="971550" cy="655638"/>
            </a:xfrm>
          </p:grpSpPr>
          <p:sp>
            <p:nvSpPr>
              <p:cNvPr id="50" name="Box">
                <a:extLst>
                  <a:ext uri="{FF2B5EF4-FFF2-40B4-BE49-F238E27FC236}">
                    <a16:creationId xmlns:a16="http://schemas.microsoft.com/office/drawing/2014/main" id="{CE13433C-2D0F-4FF2-9301-FFB301370FC0}"/>
                  </a:ext>
                </a:extLst>
              </p:cNvPr>
              <p:cNvSpPr>
                <a:spLocks noChangeArrowheads="1"/>
              </p:cNvSpPr>
              <p:nvPr/>
            </p:nvSpPr>
            <p:spPr bwMode="auto">
              <a:xfrm>
                <a:off x="379933" y="-15999"/>
                <a:ext cx="971550" cy="655638"/>
              </a:xfrm>
              <a:prstGeom prst="rect">
                <a:avLst/>
              </a:prstGeom>
              <a:solidFill>
                <a:srgbClr val="F06E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1" name="T2">
                <a:extLst>
                  <a:ext uri="{FF2B5EF4-FFF2-40B4-BE49-F238E27FC236}">
                    <a16:creationId xmlns:a16="http://schemas.microsoft.com/office/drawing/2014/main" id="{A512D8F0-6659-416F-A485-A794AC6B1AD6}"/>
                  </a:ext>
                </a:extLst>
              </p:cNvPr>
              <p:cNvSpPr>
                <a:spLocks/>
              </p:cNvSpPr>
              <p:nvPr/>
            </p:nvSpPr>
            <p:spPr bwMode="auto">
              <a:xfrm>
                <a:off x="1011758" y="168151"/>
                <a:ext cx="176213" cy="258763"/>
              </a:xfrm>
              <a:custGeom>
                <a:avLst/>
                <a:gdLst>
                  <a:gd name="T0" fmla="*/ 157 w 222"/>
                  <a:gd name="T1" fmla="*/ 325 h 325"/>
                  <a:gd name="T2" fmla="*/ 157 w 222"/>
                  <a:gd name="T3" fmla="*/ 78 h 325"/>
                  <a:gd name="T4" fmla="*/ 222 w 222"/>
                  <a:gd name="T5" fmla="*/ 78 h 325"/>
                  <a:gd name="T6" fmla="*/ 222 w 222"/>
                  <a:gd name="T7" fmla="*/ 0 h 325"/>
                  <a:gd name="T8" fmla="*/ 0 w 222"/>
                  <a:gd name="T9" fmla="*/ 0 h 325"/>
                  <a:gd name="T10" fmla="*/ 0 w 222"/>
                  <a:gd name="T11" fmla="*/ 78 h 325"/>
                  <a:gd name="T12" fmla="*/ 66 w 222"/>
                  <a:gd name="T13" fmla="*/ 78 h 325"/>
                  <a:gd name="T14" fmla="*/ 66 w 222"/>
                  <a:gd name="T15" fmla="*/ 325 h 325"/>
                  <a:gd name="T16" fmla="*/ 66 w 222"/>
                  <a:gd name="T17" fmla="*/ 325 h 325"/>
                  <a:gd name="T18" fmla="*/ 157 w 222"/>
                  <a:gd name="T19"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2" h="325">
                    <a:moveTo>
                      <a:pt x="157" y="325"/>
                    </a:moveTo>
                    <a:lnTo>
                      <a:pt x="157" y="78"/>
                    </a:lnTo>
                    <a:lnTo>
                      <a:pt x="222" y="78"/>
                    </a:lnTo>
                    <a:lnTo>
                      <a:pt x="222" y="0"/>
                    </a:lnTo>
                    <a:lnTo>
                      <a:pt x="0" y="0"/>
                    </a:lnTo>
                    <a:lnTo>
                      <a:pt x="0" y="78"/>
                    </a:lnTo>
                    <a:lnTo>
                      <a:pt x="66" y="78"/>
                    </a:lnTo>
                    <a:lnTo>
                      <a:pt x="66" y="325"/>
                    </a:lnTo>
                    <a:lnTo>
                      <a:pt x="66" y="325"/>
                    </a:lnTo>
                    <a:lnTo>
                      <a:pt x="157" y="3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2" name="T1">
                <a:extLst>
                  <a:ext uri="{FF2B5EF4-FFF2-40B4-BE49-F238E27FC236}">
                    <a16:creationId xmlns:a16="http://schemas.microsoft.com/office/drawing/2014/main" id="{C43F1BD4-611C-4E4B-A056-A05E34D10B67}"/>
                  </a:ext>
                </a:extLst>
              </p:cNvPr>
              <p:cNvSpPr>
                <a:spLocks/>
              </p:cNvSpPr>
              <p:nvPr/>
            </p:nvSpPr>
            <p:spPr bwMode="auto">
              <a:xfrm>
                <a:off x="799033" y="168151"/>
                <a:ext cx="193675" cy="258763"/>
              </a:xfrm>
              <a:custGeom>
                <a:avLst/>
                <a:gdLst>
                  <a:gd name="T0" fmla="*/ 88 w 244"/>
                  <a:gd name="T1" fmla="*/ 78 h 325"/>
                  <a:gd name="T2" fmla="*/ 88 w 244"/>
                  <a:gd name="T3" fmla="*/ 325 h 325"/>
                  <a:gd name="T4" fmla="*/ 179 w 244"/>
                  <a:gd name="T5" fmla="*/ 325 h 325"/>
                  <a:gd name="T6" fmla="*/ 179 w 244"/>
                  <a:gd name="T7" fmla="*/ 78 h 325"/>
                  <a:gd name="T8" fmla="*/ 244 w 244"/>
                  <a:gd name="T9" fmla="*/ 78 h 325"/>
                  <a:gd name="T10" fmla="*/ 244 w 244"/>
                  <a:gd name="T11" fmla="*/ 0 h 325"/>
                  <a:gd name="T12" fmla="*/ 25 w 244"/>
                  <a:gd name="T13" fmla="*/ 0 h 325"/>
                  <a:gd name="T14" fmla="*/ 0 w 244"/>
                  <a:gd name="T15" fmla="*/ 78 h 325"/>
                  <a:gd name="T16" fmla="*/ 88 w 244"/>
                  <a:gd name="T17" fmla="*/ 78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4" h="325">
                    <a:moveTo>
                      <a:pt x="88" y="78"/>
                    </a:moveTo>
                    <a:lnTo>
                      <a:pt x="88" y="325"/>
                    </a:lnTo>
                    <a:lnTo>
                      <a:pt x="179" y="325"/>
                    </a:lnTo>
                    <a:lnTo>
                      <a:pt x="179" y="78"/>
                    </a:lnTo>
                    <a:lnTo>
                      <a:pt x="244" y="78"/>
                    </a:lnTo>
                    <a:lnTo>
                      <a:pt x="244" y="0"/>
                    </a:lnTo>
                    <a:lnTo>
                      <a:pt x="25" y="0"/>
                    </a:lnTo>
                    <a:lnTo>
                      <a:pt x="0" y="78"/>
                    </a:lnTo>
                    <a:lnTo>
                      <a:pt x="88" y="7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3" name="V">
                <a:extLst>
                  <a:ext uri="{FF2B5EF4-FFF2-40B4-BE49-F238E27FC236}">
                    <a16:creationId xmlns:a16="http://schemas.microsoft.com/office/drawing/2014/main" id="{5C058237-9AA6-427B-ABB6-A47A29BABBA9}"/>
                  </a:ext>
                </a:extLst>
              </p:cNvPr>
              <p:cNvSpPr>
                <a:spLocks/>
              </p:cNvSpPr>
              <p:nvPr/>
            </p:nvSpPr>
            <p:spPr bwMode="auto">
              <a:xfrm>
                <a:off x="567258" y="168151"/>
                <a:ext cx="230188" cy="258763"/>
              </a:xfrm>
              <a:custGeom>
                <a:avLst/>
                <a:gdLst>
                  <a:gd name="T0" fmla="*/ 184 w 289"/>
                  <a:gd name="T1" fmla="*/ 325 h 325"/>
                  <a:gd name="T2" fmla="*/ 289 w 289"/>
                  <a:gd name="T3" fmla="*/ 0 h 325"/>
                  <a:gd name="T4" fmla="*/ 197 w 289"/>
                  <a:gd name="T5" fmla="*/ 0 h 325"/>
                  <a:gd name="T6" fmla="*/ 143 w 289"/>
                  <a:gd name="T7" fmla="*/ 167 h 325"/>
                  <a:gd name="T8" fmla="*/ 135 w 289"/>
                  <a:gd name="T9" fmla="*/ 191 h 325"/>
                  <a:gd name="T10" fmla="*/ 135 w 289"/>
                  <a:gd name="T11" fmla="*/ 191 h 325"/>
                  <a:gd name="T12" fmla="*/ 135 w 289"/>
                  <a:gd name="T13" fmla="*/ 191 h 325"/>
                  <a:gd name="T14" fmla="*/ 135 w 289"/>
                  <a:gd name="T15" fmla="*/ 191 h 325"/>
                  <a:gd name="T16" fmla="*/ 135 w 289"/>
                  <a:gd name="T17" fmla="*/ 191 h 325"/>
                  <a:gd name="T18" fmla="*/ 135 w 289"/>
                  <a:gd name="T19" fmla="*/ 191 h 325"/>
                  <a:gd name="T20" fmla="*/ 135 w 289"/>
                  <a:gd name="T21" fmla="*/ 191 h 325"/>
                  <a:gd name="T22" fmla="*/ 128 w 289"/>
                  <a:gd name="T23" fmla="*/ 167 h 325"/>
                  <a:gd name="T24" fmla="*/ 91 w 289"/>
                  <a:gd name="T25" fmla="*/ 60 h 325"/>
                  <a:gd name="T26" fmla="*/ 0 w 289"/>
                  <a:gd name="T27" fmla="*/ 60 h 325"/>
                  <a:gd name="T28" fmla="*/ 90 w 289"/>
                  <a:gd name="T29" fmla="*/ 325 h 325"/>
                  <a:gd name="T30" fmla="*/ 184 w 289"/>
                  <a:gd name="T31"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9" h="325">
                    <a:moveTo>
                      <a:pt x="184" y="325"/>
                    </a:moveTo>
                    <a:lnTo>
                      <a:pt x="289" y="0"/>
                    </a:lnTo>
                    <a:lnTo>
                      <a:pt x="197" y="0"/>
                    </a:lnTo>
                    <a:lnTo>
                      <a:pt x="143" y="167"/>
                    </a:lnTo>
                    <a:lnTo>
                      <a:pt x="135" y="191"/>
                    </a:lnTo>
                    <a:lnTo>
                      <a:pt x="135" y="191"/>
                    </a:lnTo>
                    <a:lnTo>
                      <a:pt x="135" y="191"/>
                    </a:lnTo>
                    <a:lnTo>
                      <a:pt x="135" y="191"/>
                    </a:lnTo>
                    <a:lnTo>
                      <a:pt x="135" y="191"/>
                    </a:lnTo>
                    <a:lnTo>
                      <a:pt x="135" y="191"/>
                    </a:lnTo>
                    <a:lnTo>
                      <a:pt x="135" y="191"/>
                    </a:lnTo>
                    <a:lnTo>
                      <a:pt x="128" y="167"/>
                    </a:lnTo>
                    <a:lnTo>
                      <a:pt x="91" y="60"/>
                    </a:lnTo>
                    <a:lnTo>
                      <a:pt x="0" y="60"/>
                    </a:lnTo>
                    <a:lnTo>
                      <a:pt x="90" y="325"/>
                    </a:lnTo>
                    <a:lnTo>
                      <a:pt x="184" y="3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nvGrpSpPr>
            <p:cNvPr id="10" name="_VTT_logo_102019_02_white_on_black" hidden="1">
              <a:extLst>
                <a:ext uri="{FF2B5EF4-FFF2-40B4-BE49-F238E27FC236}">
                  <a16:creationId xmlns:a16="http://schemas.microsoft.com/office/drawing/2014/main" id="{651763B5-658F-4A56-B607-A57E4A283198}"/>
                </a:ext>
              </a:extLst>
            </p:cNvPr>
            <p:cNvGrpSpPr/>
            <p:nvPr/>
          </p:nvGrpSpPr>
          <p:grpSpPr>
            <a:xfrm>
              <a:off x="7909204" y="1770762"/>
              <a:ext cx="971550" cy="655638"/>
              <a:chOff x="379933" y="-15999"/>
              <a:chExt cx="971550" cy="655638"/>
            </a:xfrm>
          </p:grpSpPr>
          <p:sp>
            <p:nvSpPr>
              <p:cNvPr id="46" name="Box">
                <a:extLst>
                  <a:ext uri="{FF2B5EF4-FFF2-40B4-BE49-F238E27FC236}">
                    <a16:creationId xmlns:a16="http://schemas.microsoft.com/office/drawing/2014/main" id="{91676D67-C6D8-47CD-B469-5E2EF326F4EE}"/>
                  </a:ext>
                </a:extLst>
              </p:cNvPr>
              <p:cNvSpPr>
                <a:spLocks noChangeArrowheads="1"/>
              </p:cNvSpPr>
              <p:nvPr/>
            </p:nvSpPr>
            <p:spPr bwMode="auto">
              <a:xfrm>
                <a:off x="379933" y="-15999"/>
                <a:ext cx="971550" cy="65563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7" name="T2">
                <a:extLst>
                  <a:ext uri="{FF2B5EF4-FFF2-40B4-BE49-F238E27FC236}">
                    <a16:creationId xmlns:a16="http://schemas.microsoft.com/office/drawing/2014/main" id="{3927E4FD-6FE9-40EF-9ED4-1C93D9B2803A}"/>
                  </a:ext>
                </a:extLst>
              </p:cNvPr>
              <p:cNvSpPr>
                <a:spLocks/>
              </p:cNvSpPr>
              <p:nvPr/>
            </p:nvSpPr>
            <p:spPr bwMode="auto">
              <a:xfrm>
                <a:off x="1011758" y="168151"/>
                <a:ext cx="176213" cy="258763"/>
              </a:xfrm>
              <a:custGeom>
                <a:avLst/>
                <a:gdLst>
                  <a:gd name="T0" fmla="*/ 157 w 222"/>
                  <a:gd name="T1" fmla="*/ 325 h 325"/>
                  <a:gd name="T2" fmla="*/ 157 w 222"/>
                  <a:gd name="T3" fmla="*/ 78 h 325"/>
                  <a:gd name="T4" fmla="*/ 222 w 222"/>
                  <a:gd name="T5" fmla="*/ 78 h 325"/>
                  <a:gd name="T6" fmla="*/ 222 w 222"/>
                  <a:gd name="T7" fmla="*/ 0 h 325"/>
                  <a:gd name="T8" fmla="*/ 0 w 222"/>
                  <a:gd name="T9" fmla="*/ 0 h 325"/>
                  <a:gd name="T10" fmla="*/ 0 w 222"/>
                  <a:gd name="T11" fmla="*/ 78 h 325"/>
                  <a:gd name="T12" fmla="*/ 66 w 222"/>
                  <a:gd name="T13" fmla="*/ 78 h 325"/>
                  <a:gd name="T14" fmla="*/ 66 w 222"/>
                  <a:gd name="T15" fmla="*/ 325 h 325"/>
                  <a:gd name="T16" fmla="*/ 66 w 222"/>
                  <a:gd name="T17" fmla="*/ 325 h 325"/>
                  <a:gd name="T18" fmla="*/ 157 w 222"/>
                  <a:gd name="T19"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2" h="325">
                    <a:moveTo>
                      <a:pt x="157" y="325"/>
                    </a:moveTo>
                    <a:lnTo>
                      <a:pt x="157" y="78"/>
                    </a:lnTo>
                    <a:lnTo>
                      <a:pt x="222" y="78"/>
                    </a:lnTo>
                    <a:lnTo>
                      <a:pt x="222" y="0"/>
                    </a:lnTo>
                    <a:lnTo>
                      <a:pt x="0" y="0"/>
                    </a:lnTo>
                    <a:lnTo>
                      <a:pt x="0" y="78"/>
                    </a:lnTo>
                    <a:lnTo>
                      <a:pt x="66" y="78"/>
                    </a:lnTo>
                    <a:lnTo>
                      <a:pt x="66" y="325"/>
                    </a:lnTo>
                    <a:lnTo>
                      <a:pt x="66" y="325"/>
                    </a:lnTo>
                    <a:lnTo>
                      <a:pt x="157" y="3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8" name="T1">
                <a:extLst>
                  <a:ext uri="{FF2B5EF4-FFF2-40B4-BE49-F238E27FC236}">
                    <a16:creationId xmlns:a16="http://schemas.microsoft.com/office/drawing/2014/main" id="{0F266FD7-8A2E-4C18-BFB4-28792E472C12}"/>
                  </a:ext>
                </a:extLst>
              </p:cNvPr>
              <p:cNvSpPr>
                <a:spLocks/>
              </p:cNvSpPr>
              <p:nvPr/>
            </p:nvSpPr>
            <p:spPr bwMode="auto">
              <a:xfrm>
                <a:off x="799033" y="168151"/>
                <a:ext cx="193675" cy="258763"/>
              </a:xfrm>
              <a:custGeom>
                <a:avLst/>
                <a:gdLst>
                  <a:gd name="T0" fmla="*/ 88 w 244"/>
                  <a:gd name="T1" fmla="*/ 78 h 325"/>
                  <a:gd name="T2" fmla="*/ 88 w 244"/>
                  <a:gd name="T3" fmla="*/ 325 h 325"/>
                  <a:gd name="T4" fmla="*/ 179 w 244"/>
                  <a:gd name="T5" fmla="*/ 325 h 325"/>
                  <a:gd name="T6" fmla="*/ 179 w 244"/>
                  <a:gd name="T7" fmla="*/ 78 h 325"/>
                  <a:gd name="T8" fmla="*/ 244 w 244"/>
                  <a:gd name="T9" fmla="*/ 78 h 325"/>
                  <a:gd name="T10" fmla="*/ 244 w 244"/>
                  <a:gd name="T11" fmla="*/ 0 h 325"/>
                  <a:gd name="T12" fmla="*/ 25 w 244"/>
                  <a:gd name="T13" fmla="*/ 0 h 325"/>
                  <a:gd name="T14" fmla="*/ 0 w 244"/>
                  <a:gd name="T15" fmla="*/ 78 h 325"/>
                  <a:gd name="T16" fmla="*/ 88 w 244"/>
                  <a:gd name="T17" fmla="*/ 78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4" h="325">
                    <a:moveTo>
                      <a:pt x="88" y="78"/>
                    </a:moveTo>
                    <a:lnTo>
                      <a:pt x="88" y="325"/>
                    </a:lnTo>
                    <a:lnTo>
                      <a:pt x="179" y="325"/>
                    </a:lnTo>
                    <a:lnTo>
                      <a:pt x="179" y="78"/>
                    </a:lnTo>
                    <a:lnTo>
                      <a:pt x="244" y="78"/>
                    </a:lnTo>
                    <a:lnTo>
                      <a:pt x="244" y="0"/>
                    </a:lnTo>
                    <a:lnTo>
                      <a:pt x="25" y="0"/>
                    </a:lnTo>
                    <a:lnTo>
                      <a:pt x="0" y="78"/>
                    </a:lnTo>
                    <a:lnTo>
                      <a:pt x="88" y="7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9" name="V">
                <a:extLst>
                  <a:ext uri="{FF2B5EF4-FFF2-40B4-BE49-F238E27FC236}">
                    <a16:creationId xmlns:a16="http://schemas.microsoft.com/office/drawing/2014/main" id="{0ABB9D07-0536-4DA8-95B0-B6F146FC59CE}"/>
                  </a:ext>
                </a:extLst>
              </p:cNvPr>
              <p:cNvSpPr>
                <a:spLocks/>
              </p:cNvSpPr>
              <p:nvPr/>
            </p:nvSpPr>
            <p:spPr bwMode="auto">
              <a:xfrm>
                <a:off x="567258" y="168151"/>
                <a:ext cx="230188" cy="258763"/>
              </a:xfrm>
              <a:custGeom>
                <a:avLst/>
                <a:gdLst>
                  <a:gd name="T0" fmla="*/ 184 w 289"/>
                  <a:gd name="T1" fmla="*/ 325 h 325"/>
                  <a:gd name="T2" fmla="*/ 289 w 289"/>
                  <a:gd name="T3" fmla="*/ 0 h 325"/>
                  <a:gd name="T4" fmla="*/ 197 w 289"/>
                  <a:gd name="T5" fmla="*/ 0 h 325"/>
                  <a:gd name="T6" fmla="*/ 143 w 289"/>
                  <a:gd name="T7" fmla="*/ 167 h 325"/>
                  <a:gd name="T8" fmla="*/ 135 w 289"/>
                  <a:gd name="T9" fmla="*/ 191 h 325"/>
                  <a:gd name="T10" fmla="*/ 135 w 289"/>
                  <a:gd name="T11" fmla="*/ 191 h 325"/>
                  <a:gd name="T12" fmla="*/ 135 w 289"/>
                  <a:gd name="T13" fmla="*/ 191 h 325"/>
                  <a:gd name="T14" fmla="*/ 135 w 289"/>
                  <a:gd name="T15" fmla="*/ 191 h 325"/>
                  <a:gd name="T16" fmla="*/ 135 w 289"/>
                  <a:gd name="T17" fmla="*/ 191 h 325"/>
                  <a:gd name="T18" fmla="*/ 135 w 289"/>
                  <a:gd name="T19" fmla="*/ 191 h 325"/>
                  <a:gd name="T20" fmla="*/ 135 w 289"/>
                  <a:gd name="T21" fmla="*/ 191 h 325"/>
                  <a:gd name="T22" fmla="*/ 128 w 289"/>
                  <a:gd name="T23" fmla="*/ 167 h 325"/>
                  <a:gd name="T24" fmla="*/ 91 w 289"/>
                  <a:gd name="T25" fmla="*/ 60 h 325"/>
                  <a:gd name="T26" fmla="*/ 0 w 289"/>
                  <a:gd name="T27" fmla="*/ 60 h 325"/>
                  <a:gd name="T28" fmla="*/ 90 w 289"/>
                  <a:gd name="T29" fmla="*/ 325 h 325"/>
                  <a:gd name="T30" fmla="*/ 184 w 289"/>
                  <a:gd name="T31"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9" h="325">
                    <a:moveTo>
                      <a:pt x="184" y="325"/>
                    </a:moveTo>
                    <a:lnTo>
                      <a:pt x="289" y="0"/>
                    </a:lnTo>
                    <a:lnTo>
                      <a:pt x="197" y="0"/>
                    </a:lnTo>
                    <a:lnTo>
                      <a:pt x="143" y="167"/>
                    </a:lnTo>
                    <a:lnTo>
                      <a:pt x="135" y="191"/>
                    </a:lnTo>
                    <a:lnTo>
                      <a:pt x="135" y="191"/>
                    </a:lnTo>
                    <a:lnTo>
                      <a:pt x="135" y="191"/>
                    </a:lnTo>
                    <a:lnTo>
                      <a:pt x="135" y="191"/>
                    </a:lnTo>
                    <a:lnTo>
                      <a:pt x="135" y="191"/>
                    </a:lnTo>
                    <a:lnTo>
                      <a:pt x="135" y="191"/>
                    </a:lnTo>
                    <a:lnTo>
                      <a:pt x="135" y="191"/>
                    </a:lnTo>
                    <a:lnTo>
                      <a:pt x="128" y="167"/>
                    </a:lnTo>
                    <a:lnTo>
                      <a:pt x="91" y="60"/>
                    </a:lnTo>
                    <a:lnTo>
                      <a:pt x="0" y="60"/>
                    </a:lnTo>
                    <a:lnTo>
                      <a:pt x="90" y="325"/>
                    </a:lnTo>
                    <a:lnTo>
                      <a:pt x="184" y="3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nvGrpSpPr>
            <p:cNvPr id="11" name="_VTT_logo_102019_03_white_on_blue" hidden="1">
              <a:extLst>
                <a:ext uri="{FF2B5EF4-FFF2-40B4-BE49-F238E27FC236}">
                  <a16:creationId xmlns:a16="http://schemas.microsoft.com/office/drawing/2014/main" id="{C0EC5EF1-9AE7-46C2-8D59-55F3D8944DD0}"/>
                </a:ext>
              </a:extLst>
            </p:cNvPr>
            <p:cNvGrpSpPr/>
            <p:nvPr/>
          </p:nvGrpSpPr>
          <p:grpSpPr>
            <a:xfrm>
              <a:off x="7909204" y="1770762"/>
              <a:ext cx="971550" cy="655638"/>
              <a:chOff x="379933" y="-15999"/>
              <a:chExt cx="971550" cy="655638"/>
            </a:xfrm>
          </p:grpSpPr>
          <p:sp>
            <p:nvSpPr>
              <p:cNvPr id="42" name="Box">
                <a:extLst>
                  <a:ext uri="{FF2B5EF4-FFF2-40B4-BE49-F238E27FC236}">
                    <a16:creationId xmlns:a16="http://schemas.microsoft.com/office/drawing/2014/main" id="{B0FD2DEC-FF95-49B5-B060-34EA98F1C9DB}"/>
                  </a:ext>
                </a:extLst>
              </p:cNvPr>
              <p:cNvSpPr>
                <a:spLocks noChangeArrowheads="1"/>
              </p:cNvSpPr>
              <p:nvPr/>
            </p:nvSpPr>
            <p:spPr bwMode="auto">
              <a:xfrm>
                <a:off x="379933" y="-15999"/>
                <a:ext cx="971550" cy="655638"/>
              </a:xfrm>
              <a:prstGeom prst="rect">
                <a:avLst/>
              </a:prstGeom>
              <a:solidFill>
                <a:srgbClr val="00579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3" name="T2">
                <a:extLst>
                  <a:ext uri="{FF2B5EF4-FFF2-40B4-BE49-F238E27FC236}">
                    <a16:creationId xmlns:a16="http://schemas.microsoft.com/office/drawing/2014/main" id="{70B2F3B9-478A-4C49-BD34-83D511A4A605}"/>
                  </a:ext>
                </a:extLst>
              </p:cNvPr>
              <p:cNvSpPr>
                <a:spLocks/>
              </p:cNvSpPr>
              <p:nvPr/>
            </p:nvSpPr>
            <p:spPr bwMode="auto">
              <a:xfrm>
                <a:off x="1011758" y="168151"/>
                <a:ext cx="176213" cy="258763"/>
              </a:xfrm>
              <a:custGeom>
                <a:avLst/>
                <a:gdLst>
                  <a:gd name="T0" fmla="*/ 157 w 222"/>
                  <a:gd name="T1" fmla="*/ 325 h 325"/>
                  <a:gd name="T2" fmla="*/ 157 w 222"/>
                  <a:gd name="T3" fmla="*/ 78 h 325"/>
                  <a:gd name="T4" fmla="*/ 222 w 222"/>
                  <a:gd name="T5" fmla="*/ 78 h 325"/>
                  <a:gd name="T6" fmla="*/ 222 w 222"/>
                  <a:gd name="T7" fmla="*/ 0 h 325"/>
                  <a:gd name="T8" fmla="*/ 0 w 222"/>
                  <a:gd name="T9" fmla="*/ 0 h 325"/>
                  <a:gd name="T10" fmla="*/ 0 w 222"/>
                  <a:gd name="T11" fmla="*/ 78 h 325"/>
                  <a:gd name="T12" fmla="*/ 66 w 222"/>
                  <a:gd name="T13" fmla="*/ 78 h 325"/>
                  <a:gd name="T14" fmla="*/ 66 w 222"/>
                  <a:gd name="T15" fmla="*/ 325 h 325"/>
                  <a:gd name="T16" fmla="*/ 66 w 222"/>
                  <a:gd name="T17" fmla="*/ 325 h 325"/>
                  <a:gd name="T18" fmla="*/ 157 w 222"/>
                  <a:gd name="T19"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2" h="325">
                    <a:moveTo>
                      <a:pt x="157" y="325"/>
                    </a:moveTo>
                    <a:lnTo>
                      <a:pt x="157" y="78"/>
                    </a:lnTo>
                    <a:lnTo>
                      <a:pt x="222" y="78"/>
                    </a:lnTo>
                    <a:lnTo>
                      <a:pt x="222" y="0"/>
                    </a:lnTo>
                    <a:lnTo>
                      <a:pt x="0" y="0"/>
                    </a:lnTo>
                    <a:lnTo>
                      <a:pt x="0" y="78"/>
                    </a:lnTo>
                    <a:lnTo>
                      <a:pt x="66" y="78"/>
                    </a:lnTo>
                    <a:lnTo>
                      <a:pt x="66" y="325"/>
                    </a:lnTo>
                    <a:lnTo>
                      <a:pt x="66" y="325"/>
                    </a:lnTo>
                    <a:lnTo>
                      <a:pt x="157" y="3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4" name="T1">
                <a:extLst>
                  <a:ext uri="{FF2B5EF4-FFF2-40B4-BE49-F238E27FC236}">
                    <a16:creationId xmlns:a16="http://schemas.microsoft.com/office/drawing/2014/main" id="{66BA036E-AF9C-4493-9EA5-B940EED11E9B}"/>
                  </a:ext>
                </a:extLst>
              </p:cNvPr>
              <p:cNvSpPr>
                <a:spLocks/>
              </p:cNvSpPr>
              <p:nvPr/>
            </p:nvSpPr>
            <p:spPr bwMode="auto">
              <a:xfrm>
                <a:off x="799033" y="168151"/>
                <a:ext cx="193675" cy="258763"/>
              </a:xfrm>
              <a:custGeom>
                <a:avLst/>
                <a:gdLst>
                  <a:gd name="T0" fmla="*/ 88 w 244"/>
                  <a:gd name="T1" fmla="*/ 78 h 325"/>
                  <a:gd name="T2" fmla="*/ 88 w 244"/>
                  <a:gd name="T3" fmla="*/ 325 h 325"/>
                  <a:gd name="T4" fmla="*/ 179 w 244"/>
                  <a:gd name="T5" fmla="*/ 325 h 325"/>
                  <a:gd name="T6" fmla="*/ 179 w 244"/>
                  <a:gd name="T7" fmla="*/ 78 h 325"/>
                  <a:gd name="T8" fmla="*/ 244 w 244"/>
                  <a:gd name="T9" fmla="*/ 78 h 325"/>
                  <a:gd name="T10" fmla="*/ 244 w 244"/>
                  <a:gd name="T11" fmla="*/ 0 h 325"/>
                  <a:gd name="T12" fmla="*/ 25 w 244"/>
                  <a:gd name="T13" fmla="*/ 0 h 325"/>
                  <a:gd name="T14" fmla="*/ 0 w 244"/>
                  <a:gd name="T15" fmla="*/ 78 h 325"/>
                  <a:gd name="T16" fmla="*/ 88 w 244"/>
                  <a:gd name="T17" fmla="*/ 78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4" h="325">
                    <a:moveTo>
                      <a:pt x="88" y="78"/>
                    </a:moveTo>
                    <a:lnTo>
                      <a:pt x="88" y="325"/>
                    </a:lnTo>
                    <a:lnTo>
                      <a:pt x="179" y="325"/>
                    </a:lnTo>
                    <a:lnTo>
                      <a:pt x="179" y="78"/>
                    </a:lnTo>
                    <a:lnTo>
                      <a:pt x="244" y="78"/>
                    </a:lnTo>
                    <a:lnTo>
                      <a:pt x="244" y="0"/>
                    </a:lnTo>
                    <a:lnTo>
                      <a:pt x="25" y="0"/>
                    </a:lnTo>
                    <a:lnTo>
                      <a:pt x="0" y="78"/>
                    </a:lnTo>
                    <a:lnTo>
                      <a:pt x="88" y="7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5" name="V">
                <a:extLst>
                  <a:ext uri="{FF2B5EF4-FFF2-40B4-BE49-F238E27FC236}">
                    <a16:creationId xmlns:a16="http://schemas.microsoft.com/office/drawing/2014/main" id="{0CAF80DB-E3CD-48FA-BCE8-301150A7A9BC}"/>
                  </a:ext>
                </a:extLst>
              </p:cNvPr>
              <p:cNvSpPr>
                <a:spLocks/>
              </p:cNvSpPr>
              <p:nvPr/>
            </p:nvSpPr>
            <p:spPr bwMode="auto">
              <a:xfrm>
                <a:off x="567258" y="168151"/>
                <a:ext cx="230188" cy="258763"/>
              </a:xfrm>
              <a:custGeom>
                <a:avLst/>
                <a:gdLst>
                  <a:gd name="T0" fmla="*/ 184 w 289"/>
                  <a:gd name="T1" fmla="*/ 325 h 325"/>
                  <a:gd name="T2" fmla="*/ 289 w 289"/>
                  <a:gd name="T3" fmla="*/ 0 h 325"/>
                  <a:gd name="T4" fmla="*/ 197 w 289"/>
                  <a:gd name="T5" fmla="*/ 0 h 325"/>
                  <a:gd name="T6" fmla="*/ 143 w 289"/>
                  <a:gd name="T7" fmla="*/ 167 h 325"/>
                  <a:gd name="T8" fmla="*/ 135 w 289"/>
                  <a:gd name="T9" fmla="*/ 191 h 325"/>
                  <a:gd name="T10" fmla="*/ 135 w 289"/>
                  <a:gd name="T11" fmla="*/ 191 h 325"/>
                  <a:gd name="T12" fmla="*/ 135 w 289"/>
                  <a:gd name="T13" fmla="*/ 191 h 325"/>
                  <a:gd name="T14" fmla="*/ 135 w 289"/>
                  <a:gd name="T15" fmla="*/ 191 h 325"/>
                  <a:gd name="T16" fmla="*/ 135 w 289"/>
                  <a:gd name="T17" fmla="*/ 191 h 325"/>
                  <a:gd name="T18" fmla="*/ 135 w 289"/>
                  <a:gd name="T19" fmla="*/ 191 h 325"/>
                  <a:gd name="T20" fmla="*/ 135 w 289"/>
                  <a:gd name="T21" fmla="*/ 191 h 325"/>
                  <a:gd name="T22" fmla="*/ 128 w 289"/>
                  <a:gd name="T23" fmla="*/ 167 h 325"/>
                  <a:gd name="T24" fmla="*/ 91 w 289"/>
                  <a:gd name="T25" fmla="*/ 60 h 325"/>
                  <a:gd name="T26" fmla="*/ 0 w 289"/>
                  <a:gd name="T27" fmla="*/ 60 h 325"/>
                  <a:gd name="T28" fmla="*/ 90 w 289"/>
                  <a:gd name="T29" fmla="*/ 325 h 325"/>
                  <a:gd name="T30" fmla="*/ 184 w 289"/>
                  <a:gd name="T31"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9" h="325">
                    <a:moveTo>
                      <a:pt x="184" y="325"/>
                    </a:moveTo>
                    <a:lnTo>
                      <a:pt x="289" y="0"/>
                    </a:lnTo>
                    <a:lnTo>
                      <a:pt x="197" y="0"/>
                    </a:lnTo>
                    <a:lnTo>
                      <a:pt x="143" y="167"/>
                    </a:lnTo>
                    <a:lnTo>
                      <a:pt x="135" y="191"/>
                    </a:lnTo>
                    <a:lnTo>
                      <a:pt x="135" y="191"/>
                    </a:lnTo>
                    <a:lnTo>
                      <a:pt x="135" y="191"/>
                    </a:lnTo>
                    <a:lnTo>
                      <a:pt x="135" y="191"/>
                    </a:lnTo>
                    <a:lnTo>
                      <a:pt x="135" y="191"/>
                    </a:lnTo>
                    <a:lnTo>
                      <a:pt x="135" y="191"/>
                    </a:lnTo>
                    <a:lnTo>
                      <a:pt x="135" y="191"/>
                    </a:lnTo>
                    <a:lnTo>
                      <a:pt x="128" y="167"/>
                    </a:lnTo>
                    <a:lnTo>
                      <a:pt x="91" y="60"/>
                    </a:lnTo>
                    <a:lnTo>
                      <a:pt x="0" y="60"/>
                    </a:lnTo>
                    <a:lnTo>
                      <a:pt x="90" y="325"/>
                    </a:lnTo>
                    <a:lnTo>
                      <a:pt x="184" y="3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nvGrpSpPr>
            <p:cNvPr id="12" name="_VTT_logo_102019_04_white_on_dark_grey" hidden="1">
              <a:extLst>
                <a:ext uri="{FF2B5EF4-FFF2-40B4-BE49-F238E27FC236}">
                  <a16:creationId xmlns:a16="http://schemas.microsoft.com/office/drawing/2014/main" id="{36A0362B-65ED-42FF-8A5B-E375F3BC8BBD}"/>
                </a:ext>
              </a:extLst>
            </p:cNvPr>
            <p:cNvGrpSpPr/>
            <p:nvPr/>
          </p:nvGrpSpPr>
          <p:grpSpPr>
            <a:xfrm>
              <a:off x="7909204" y="1770762"/>
              <a:ext cx="971550" cy="655638"/>
              <a:chOff x="379933" y="-15999"/>
              <a:chExt cx="971550" cy="655638"/>
            </a:xfrm>
          </p:grpSpPr>
          <p:sp>
            <p:nvSpPr>
              <p:cNvPr id="38" name="Box">
                <a:extLst>
                  <a:ext uri="{FF2B5EF4-FFF2-40B4-BE49-F238E27FC236}">
                    <a16:creationId xmlns:a16="http://schemas.microsoft.com/office/drawing/2014/main" id="{6DAA34BE-86B5-43A0-9360-EDFD408DC603}"/>
                  </a:ext>
                </a:extLst>
              </p:cNvPr>
              <p:cNvSpPr>
                <a:spLocks noChangeArrowheads="1"/>
              </p:cNvSpPr>
              <p:nvPr/>
            </p:nvSpPr>
            <p:spPr bwMode="auto">
              <a:xfrm>
                <a:off x="379933" y="-15999"/>
                <a:ext cx="971550" cy="655638"/>
              </a:xfrm>
              <a:prstGeom prst="rect">
                <a:avLst/>
              </a:prstGeom>
              <a:solidFill>
                <a:srgbClr val="AFAFA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9" name="T2">
                <a:extLst>
                  <a:ext uri="{FF2B5EF4-FFF2-40B4-BE49-F238E27FC236}">
                    <a16:creationId xmlns:a16="http://schemas.microsoft.com/office/drawing/2014/main" id="{541E7C23-5FB8-446F-B742-0AB9E97F6A70}"/>
                  </a:ext>
                </a:extLst>
              </p:cNvPr>
              <p:cNvSpPr>
                <a:spLocks/>
              </p:cNvSpPr>
              <p:nvPr/>
            </p:nvSpPr>
            <p:spPr bwMode="auto">
              <a:xfrm>
                <a:off x="1011758" y="168151"/>
                <a:ext cx="176213" cy="258763"/>
              </a:xfrm>
              <a:custGeom>
                <a:avLst/>
                <a:gdLst>
                  <a:gd name="T0" fmla="*/ 157 w 222"/>
                  <a:gd name="T1" fmla="*/ 325 h 325"/>
                  <a:gd name="T2" fmla="*/ 157 w 222"/>
                  <a:gd name="T3" fmla="*/ 78 h 325"/>
                  <a:gd name="T4" fmla="*/ 222 w 222"/>
                  <a:gd name="T5" fmla="*/ 78 h 325"/>
                  <a:gd name="T6" fmla="*/ 222 w 222"/>
                  <a:gd name="T7" fmla="*/ 0 h 325"/>
                  <a:gd name="T8" fmla="*/ 0 w 222"/>
                  <a:gd name="T9" fmla="*/ 0 h 325"/>
                  <a:gd name="T10" fmla="*/ 0 w 222"/>
                  <a:gd name="T11" fmla="*/ 78 h 325"/>
                  <a:gd name="T12" fmla="*/ 66 w 222"/>
                  <a:gd name="T13" fmla="*/ 78 h 325"/>
                  <a:gd name="T14" fmla="*/ 66 w 222"/>
                  <a:gd name="T15" fmla="*/ 325 h 325"/>
                  <a:gd name="T16" fmla="*/ 66 w 222"/>
                  <a:gd name="T17" fmla="*/ 325 h 325"/>
                  <a:gd name="T18" fmla="*/ 157 w 222"/>
                  <a:gd name="T19"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2" h="325">
                    <a:moveTo>
                      <a:pt x="157" y="325"/>
                    </a:moveTo>
                    <a:lnTo>
                      <a:pt x="157" y="78"/>
                    </a:lnTo>
                    <a:lnTo>
                      <a:pt x="222" y="78"/>
                    </a:lnTo>
                    <a:lnTo>
                      <a:pt x="222" y="0"/>
                    </a:lnTo>
                    <a:lnTo>
                      <a:pt x="0" y="0"/>
                    </a:lnTo>
                    <a:lnTo>
                      <a:pt x="0" y="78"/>
                    </a:lnTo>
                    <a:lnTo>
                      <a:pt x="66" y="78"/>
                    </a:lnTo>
                    <a:lnTo>
                      <a:pt x="66" y="325"/>
                    </a:lnTo>
                    <a:lnTo>
                      <a:pt x="66" y="325"/>
                    </a:lnTo>
                    <a:lnTo>
                      <a:pt x="157" y="3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0" name="T1">
                <a:extLst>
                  <a:ext uri="{FF2B5EF4-FFF2-40B4-BE49-F238E27FC236}">
                    <a16:creationId xmlns:a16="http://schemas.microsoft.com/office/drawing/2014/main" id="{618B43C5-48C4-479D-9A6A-000BA97ED936}"/>
                  </a:ext>
                </a:extLst>
              </p:cNvPr>
              <p:cNvSpPr>
                <a:spLocks/>
              </p:cNvSpPr>
              <p:nvPr/>
            </p:nvSpPr>
            <p:spPr bwMode="auto">
              <a:xfrm>
                <a:off x="799033" y="168151"/>
                <a:ext cx="193675" cy="258763"/>
              </a:xfrm>
              <a:custGeom>
                <a:avLst/>
                <a:gdLst>
                  <a:gd name="T0" fmla="*/ 88 w 244"/>
                  <a:gd name="T1" fmla="*/ 78 h 325"/>
                  <a:gd name="T2" fmla="*/ 88 w 244"/>
                  <a:gd name="T3" fmla="*/ 325 h 325"/>
                  <a:gd name="T4" fmla="*/ 179 w 244"/>
                  <a:gd name="T5" fmla="*/ 325 h 325"/>
                  <a:gd name="T6" fmla="*/ 179 w 244"/>
                  <a:gd name="T7" fmla="*/ 78 h 325"/>
                  <a:gd name="T8" fmla="*/ 244 w 244"/>
                  <a:gd name="T9" fmla="*/ 78 h 325"/>
                  <a:gd name="T10" fmla="*/ 244 w 244"/>
                  <a:gd name="T11" fmla="*/ 0 h 325"/>
                  <a:gd name="T12" fmla="*/ 25 w 244"/>
                  <a:gd name="T13" fmla="*/ 0 h 325"/>
                  <a:gd name="T14" fmla="*/ 0 w 244"/>
                  <a:gd name="T15" fmla="*/ 78 h 325"/>
                  <a:gd name="T16" fmla="*/ 88 w 244"/>
                  <a:gd name="T17" fmla="*/ 78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4" h="325">
                    <a:moveTo>
                      <a:pt x="88" y="78"/>
                    </a:moveTo>
                    <a:lnTo>
                      <a:pt x="88" y="325"/>
                    </a:lnTo>
                    <a:lnTo>
                      <a:pt x="179" y="325"/>
                    </a:lnTo>
                    <a:lnTo>
                      <a:pt x="179" y="78"/>
                    </a:lnTo>
                    <a:lnTo>
                      <a:pt x="244" y="78"/>
                    </a:lnTo>
                    <a:lnTo>
                      <a:pt x="244" y="0"/>
                    </a:lnTo>
                    <a:lnTo>
                      <a:pt x="25" y="0"/>
                    </a:lnTo>
                    <a:lnTo>
                      <a:pt x="0" y="78"/>
                    </a:lnTo>
                    <a:lnTo>
                      <a:pt x="88" y="7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1" name="V">
                <a:extLst>
                  <a:ext uri="{FF2B5EF4-FFF2-40B4-BE49-F238E27FC236}">
                    <a16:creationId xmlns:a16="http://schemas.microsoft.com/office/drawing/2014/main" id="{E1FE19B5-AB53-468D-95BE-00AEAA36742C}"/>
                  </a:ext>
                </a:extLst>
              </p:cNvPr>
              <p:cNvSpPr>
                <a:spLocks/>
              </p:cNvSpPr>
              <p:nvPr/>
            </p:nvSpPr>
            <p:spPr bwMode="auto">
              <a:xfrm>
                <a:off x="567258" y="168151"/>
                <a:ext cx="230188" cy="258763"/>
              </a:xfrm>
              <a:custGeom>
                <a:avLst/>
                <a:gdLst>
                  <a:gd name="T0" fmla="*/ 184 w 289"/>
                  <a:gd name="T1" fmla="*/ 325 h 325"/>
                  <a:gd name="T2" fmla="*/ 289 w 289"/>
                  <a:gd name="T3" fmla="*/ 0 h 325"/>
                  <a:gd name="T4" fmla="*/ 197 w 289"/>
                  <a:gd name="T5" fmla="*/ 0 h 325"/>
                  <a:gd name="T6" fmla="*/ 143 w 289"/>
                  <a:gd name="T7" fmla="*/ 167 h 325"/>
                  <a:gd name="T8" fmla="*/ 135 w 289"/>
                  <a:gd name="T9" fmla="*/ 191 h 325"/>
                  <a:gd name="T10" fmla="*/ 135 w 289"/>
                  <a:gd name="T11" fmla="*/ 191 h 325"/>
                  <a:gd name="T12" fmla="*/ 135 w 289"/>
                  <a:gd name="T13" fmla="*/ 191 h 325"/>
                  <a:gd name="T14" fmla="*/ 135 w 289"/>
                  <a:gd name="T15" fmla="*/ 191 h 325"/>
                  <a:gd name="T16" fmla="*/ 135 w 289"/>
                  <a:gd name="T17" fmla="*/ 191 h 325"/>
                  <a:gd name="T18" fmla="*/ 135 w 289"/>
                  <a:gd name="T19" fmla="*/ 191 h 325"/>
                  <a:gd name="T20" fmla="*/ 135 w 289"/>
                  <a:gd name="T21" fmla="*/ 191 h 325"/>
                  <a:gd name="T22" fmla="*/ 128 w 289"/>
                  <a:gd name="T23" fmla="*/ 167 h 325"/>
                  <a:gd name="T24" fmla="*/ 91 w 289"/>
                  <a:gd name="T25" fmla="*/ 60 h 325"/>
                  <a:gd name="T26" fmla="*/ 0 w 289"/>
                  <a:gd name="T27" fmla="*/ 60 h 325"/>
                  <a:gd name="T28" fmla="*/ 90 w 289"/>
                  <a:gd name="T29" fmla="*/ 325 h 325"/>
                  <a:gd name="T30" fmla="*/ 184 w 289"/>
                  <a:gd name="T31"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9" h="325">
                    <a:moveTo>
                      <a:pt x="184" y="325"/>
                    </a:moveTo>
                    <a:lnTo>
                      <a:pt x="289" y="0"/>
                    </a:lnTo>
                    <a:lnTo>
                      <a:pt x="197" y="0"/>
                    </a:lnTo>
                    <a:lnTo>
                      <a:pt x="143" y="167"/>
                    </a:lnTo>
                    <a:lnTo>
                      <a:pt x="135" y="191"/>
                    </a:lnTo>
                    <a:lnTo>
                      <a:pt x="135" y="191"/>
                    </a:lnTo>
                    <a:lnTo>
                      <a:pt x="135" y="191"/>
                    </a:lnTo>
                    <a:lnTo>
                      <a:pt x="135" y="191"/>
                    </a:lnTo>
                    <a:lnTo>
                      <a:pt x="135" y="191"/>
                    </a:lnTo>
                    <a:lnTo>
                      <a:pt x="135" y="191"/>
                    </a:lnTo>
                    <a:lnTo>
                      <a:pt x="135" y="191"/>
                    </a:lnTo>
                    <a:lnTo>
                      <a:pt x="128" y="167"/>
                    </a:lnTo>
                    <a:lnTo>
                      <a:pt x="91" y="60"/>
                    </a:lnTo>
                    <a:lnTo>
                      <a:pt x="0" y="60"/>
                    </a:lnTo>
                    <a:lnTo>
                      <a:pt x="90" y="325"/>
                    </a:lnTo>
                    <a:lnTo>
                      <a:pt x="184" y="3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nvGrpSpPr>
            <p:cNvPr id="13" name="_VTT_logo_102019_05_dark_grey_on_white" hidden="1">
              <a:extLst>
                <a:ext uri="{FF2B5EF4-FFF2-40B4-BE49-F238E27FC236}">
                  <a16:creationId xmlns:a16="http://schemas.microsoft.com/office/drawing/2014/main" id="{F0182757-71D1-4B0B-B000-DC0D1EC49370}"/>
                </a:ext>
              </a:extLst>
            </p:cNvPr>
            <p:cNvGrpSpPr/>
            <p:nvPr/>
          </p:nvGrpSpPr>
          <p:grpSpPr>
            <a:xfrm>
              <a:off x="7909204" y="1770762"/>
              <a:ext cx="971550" cy="655638"/>
              <a:chOff x="379933" y="-15999"/>
              <a:chExt cx="971550" cy="655638"/>
            </a:xfrm>
          </p:grpSpPr>
          <p:sp>
            <p:nvSpPr>
              <p:cNvPr id="34" name="Box">
                <a:extLst>
                  <a:ext uri="{FF2B5EF4-FFF2-40B4-BE49-F238E27FC236}">
                    <a16:creationId xmlns:a16="http://schemas.microsoft.com/office/drawing/2014/main" id="{89CFD845-8E13-4FDA-B68E-5C39BD63AFE4}"/>
                  </a:ext>
                </a:extLst>
              </p:cNvPr>
              <p:cNvSpPr>
                <a:spLocks noChangeArrowheads="1"/>
              </p:cNvSpPr>
              <p:nvPr/>
            </p:nvSpPr>
            <p:spPr bwMode="auto">
              <a:xfrm>
                <a:off x="379933" y="-15999"/>
                <a:ext cx="971550" cy="6556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5" name="T2">
                <a:extLst>
                  <a:ext uri="{FF2B5EF4-FFF2-40B4-BE49-F238E27FC236}">
                    <a16:creationId xmlns:a16="http://schemas.microsoft.com/office/drawing/2014/main" id="{9DEC5B7C-2D1C-4A87-962D-8BF239CDAAF5}"/>
                  </a:ext>
                </a:extLst>
              </p:cNvPr>
              <p:cNvSpPr>
                <a:spLocks/>
              </p:cNvSpPr>
              <p:nvPr/>
            </p:nvSpPr>
            <p:spPr bwMode="auto">
              <a:xfrm>
                <a:off x="1011758" y="168151"/>
                <a:ext cx="176213" cy="258763"/>
              </a:xfrm>
              <a:custGeom>
                <a:avLst/>
                <a:gdLst>
                  <a:gd name="T0" fmla="*/ 157 w 222"/>
                  <a:gd name="T1" fmla="*/ 325 h 325"/>
                  <a:gd name="T2" fmla="*/ 157 w 222"/>
                  <a:gd name="T3" fmla="*/ 78 h 325"/>
                  <a:gd name="T4" fmla="*/ 222 w 222"/>
                  <a:gd name="T5" fmla="*/ 78 h 325"/>
                  <a:gd name="T6" fmla="*/ 222 w 222"/>
                  <a:gd name="T7" fmla="*/ 0 h 325"/>
                  <a:gd name="T8" fmla="*/ 0 w 222"/>
                  <a:gd name="T9" fmla="*/ 0 h 325"/>
                  <a:gd name="T10" fmla="*/ 0 w 222"/>
                  <a:gd name="T11" fmla="*/ 78 h 325"/>
                  <a:gd name="T12" fmla="*/ 66 w 222"/>
                  <a:gd name="T13" fmla="*/ 78 h 325"/>
                  <a:gd name="T14" fmla="*/ 66 w 222"/>
                  <a:gd name="T15" fmla="*/ 325 h 325"/>
                  <a:gd name="T16" fmla="*/ 66 w 222"/>
                  <a:gd name="T17" fmla="*/ 325 h 325"/>
                  <a:gd name="T18" fmla="*/ 157 w 222"/>
                  <a:gd name="T19"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2" h="325">
                    <a:moveTo>
                      <a:pt x="157" y="325"/>
                    </a:moveTo>
                    <a:lnTo>
                      <a:pt x="157" y="78"/>
                    </a:lnTo>
                    <a:lnTo>
                      <a:pt x="222" y="78"/>
                    </a:lnTo>
                    <a:lnTo>
                      <a:pt x="222" y="0"/>
                    </a:lnTo>
                    <a:lnTo>
                      <a:pt x="0" y="0"/>
                    </a:lnTo>
                    <a:lnTo>
                      <a:pt x="0" y="78"/>
                    </a:lnTo>
                    <a:lnTo>
                      <a:pt x="66" y="78"/>
                    </a:lnTo>
                    <a:lnTo>
                      <a:pt x="66" y="325"/>
                    </a:lnTo>
                    <a:lnTo>
                      <a:pt x="66" y="325"/>
                    </a:lnTo>
                    <a:lnTo>
                      <a:pt x="157" y="325"/>
                    </a:lnTo>
                    <a:close/>
                  </a:path>
                </a:pathLst>
              </a:custGeom>
              <a:solidFill>
                <a:srgbClr val="AFAFA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6" name="T1">
                <a:extLst>
                  <a:ext uri="{FF2B5EF4-FFF2-40B4-BE49-F238E27FC236}">
                    <a16:creationId xmlns:a16="http://schemas.microsoft.com/office/drawing/2014/main" id="{284D7BDB-B4F8-48C4-9826-E7183C31753A}"/>
                  </a:ext>
                </a:extLst>
              </p:cNvPr>
              <p:cNvSpPr>
                <a:spLocks/>
              </p:cNvSpPr>
              <p:nvPr/>
            </p:nvSpPr>
            <p:spPr bwMode="auto">
              <a:xfrm>
                <a:off x="799033" y="168151"/>
                <a:ext cx="193675" cy="258763"/>
              </a:xfrm>
              <a:custGeom>
                <a:avLst/>
                <a:gdLst>
                  <a:gd name="T0" fmla="*/ 88 w 244"/>
                  <a:gd name="T1" fmla="*/ 78 h 325"/>
                  <a:gd name="T2" fmla="*/ 88 w 244"/>
                  <a:gd name="T3" fmla="*/ 325 h 325"/>
                  <a:gd name="T4" fmla="*/ 179 w 244"/>
                  <a:gd name="T5" fmla="*/ 325 h 325"/>
                  <a:gd name="T6" fmla="*/ 179 w 244"/>
                  <a:gd name="T7" fmla="*/ 78 h 325"/>
                  <a:gd name="T8" fmla="*/ 244 w 244"/>
                  <a:gd name="T9" fmla="*/ 78 h 325"/>
                  <a:gd name="T10" fmla="*/ 244 w 244"/>
                  <a:gd name="T11" fmla="*/ 0 h 325"/>
                  <a:gd name="T12" fmla="*/ 25 w 244"/>
                  <a:gd name="T13" fmla="*/ 0 h 325"/>
                  <a:gd name="T14" fmla="*/ 0 w 244"/>
                  <a:gd name="T15" fmla="*/ 78 h 325"/>
                  <a:gd name="T16" fmla="*/ 88 w 244"/>
                  <a:gd name="T17" fmla="*/ 78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4" h="325">
                    <a:moveTo>
                      <a:pt x="88" y="78"/>
                    </a:moveTo>
                    <a:lnTo>
                      <a:pt x="88" y="325"/>
                    </a:lnTo>
                    <a:lnTo>
                      <a:pt x="179" y="325"/>
                    </a:lnTo>
                    <a:lnTo>
                      <a:pt x="179" y="78"/>
                    </a:lnTo>
                    <a:lnTo>
                      <a:pt x="244" y="78"/>
                    </a:lnTo>
                    <a:lnTo>
                      <a:pt x="244" y="0"/>
                    </a:lnTo>
                    <a:lnTo>
                      <a:pt x="25" y="0"/>
                    </a:lnTo>
                    <a:lnTo>
                      <a:pt x="0" y="78"/>
                    </a:lnTo>
                    <a:lnTo>
                      <a:pt x="88" y="78"/>
                    </a:lnTo>
                    <a:close/>
                  </a:path>
                </a:pathLst>
              </a:custGeom>
              <a:solidFill>
                <a:srgbClr val="AFAFA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7" name="V">
                <a:extLst>
                  <a:ext uri="{FF2B5EF4-FFF2-40B4-BE49-F238E27FC236}">
                    <a16:creationId xmlns:a16="http://schemas.microsoft.com/office/drawing/2014/main" id="{26E849CD-6904-44CF-9673-9AD6FB3659D8}"/>
                  </a:ext>
                </a:extLst>
              </p:cNvPr>
              <p:cNvSpPr>
                <a:spLocks/>
              </p:cNvSpPr>
              <p:nvPr/>
            </p:nvSpPr>
            <p:spPr bwMode="auto">
              <a:xfrm>
                <a:off x="567258" y="168151"/>
                <a:ext cx="230188" cy="258763"/>
              </a:xfrm>
              <a:custGeom>
                <a:avLst/>
                <a:gdLst>
                  <a:gd name="T0" fmla="*/ 184 w 289"/>
                  <a:gd name="T1" fmla="*/ 325 h 325"/>
                  <a:gd name="T2" fmla="*/ 289 w 289"/>
                  <a:gd name="T3" fmla="*/ 0 h 325"/>
                  <a:gd name="T4" fmla="*/ 197 w 289"/>
                  <a:gd name="T5" fmla="*/ 0 h 325"/>
                  <a:gd name="T6" fmla="*/ 143 w 289"/>
                  <a:gd name="T7" fmla="*/ 167 h 325"/>
                  <a:gd name="T8" fmla="*/ 135 w 289"/>
                  <a:gd name="T9" fmla="*/ 191 h 325"/>
                  <a:gd name="T10" fmla="*/ 135 w 289"/>
                  <a:gd name="T11" fmla="*/ 191 h 325"/>
                  <a:gd name="T12" fmla="*/ 135 w 289"/>
                  <a:gd name="T13" fmla="*/ 191 h 325"/>
                  <a:gd name="T14" fmla="*/ 135 w 289"/>
                  <a:gd name="T15" fmla="*/ 191 h 325"/>
                  <a:gd name="T16" fmla="*/ 135 w 289"/>
                  <a:gd name="T17" fmla="*/ 191 h 325"/>
                  <a:gd name="T18" fmla="*/ 135 w 289"/>
                  <a:gd name="T19" fmla="*/ 191 h 325"/>
                  <a:gd name="T20" fmla="*/ 135 w 289"/>
                  <a:gd name="T21" fmla="*/ 191 h 325"/>
                  <a:gd name="T22" fmla="*/ 128 w 289"/>
                  <a:gd name="T23" fmla="*/ 167 h 325"/>
                  <a:gd name="T24" fmla="*/ 91 w 289"/>
                  <a:gd name="T25" fmla="*/ 60 h 325"/>
                  <a:gd name="T26" fmla="*/ 0 w 289"/>
                  <a:gd name="T27" fmla="*/ 60 h 325"/>
                  <a:gd name="T28" fmla="*/ 90 w 289"/>
                  <a:gd name="T29" fmla="*/ 325 h 325"/>
                  <a:gd name="T30" fmla="*/ 184 w 289"/>
                  <a:gd name="T31"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9" h="325">
                    <a:moveTo>
                      <a:pt x="184" y="325"/>
                    </a:moveTo>
                    <a:lnTo>
                      <a:pt x="289" y="0"/>
                    </a:lnTo>
                    <a:lnTo>
                      <a:pt x="197" y="0"/>
                    </a:lnTo>
                    <a:lnTo>
                      <a:pt x="143" y="167"/>
                    </a:lnTo>
                    <a:lnTo>
                      <a:pt x="135" y="191"/>
                    </a:lnTo>
                    <a:lnTo>
                      <a:pt x="135" y="191"/>
                    </a:lnTo>
                    <a:lnTo>
                      <a:pt x="135" y="191"/>
                    </a:lnTo>
                    <a:lnTo>
                      <a:pt x="135" y="191"/>
                    </a:lnTo>
                    <a:lnTo>
                      <a:pt x="135" y="191"/>
                    </a:lnTo>
                    <a:lnTo>
                      <a:pt x="135" y="191"/>
                    </a:lnTo>
                    <a:lnTo>
                      <a:pt x="135" y="191"/>
                    </a:lnTo>
                    <a:lnTo>
                      <a:pt x="128" y="167"/>
                    </a:lnTo>
                    <a:lnTo>
                      <a:pt x="91" y="60"/>
                    </a:lnTo>
                    <a:lnTo>
                      <a:pt x="0" y="60"/>
                    </a:lnTo>
                    <a:lnTo>
                      <a:pt x="90" y="325"/>
                    </a:lnTo>
                    <a:lnTo>
                      <a:pt x="184" y="325"/>
                    </a:lnTo>
                    <a:close/>
                  </a:path>
                </a:pathLst>
              </a:custGeom>
              <a:solidFill>
                <a:srgbClr val="AFAFA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nvGrpSpPr>
            <p:cNvPr id="14" name="_VTT_logo_102019_06_orange_blue_on_white" hidden="1">
              <a:extLst>
                <a:ext uri="{FF2B5EF4-FFF2-40B4-BE49-F238E27FC236}">
                  <a16:creationId xmlns:a16="http://schemas.microsoft.com/office/drawing/2014/main" id="{8EC3DA7C-E890-46F5-B99E-4AC2358F0963}"/>
                </a:ext>
              </a:extLst>
            </p:cNvPr>
            <p:cNvGrpSpPr/>
            <p:nvPr/>
          </p:nvGrpSpPr>
          <p:grpSpPr>
            <a:xfrm>
              <a:off x="7909204" y="1770762"/>
              <a:ext cx="971550" cy="655638"/>
              <a:chOff x="379933" y="-15999"/>
              <a:chExt cx="971550" cy="655638"/>
            </a:xfrm>
          </p:grpSpPr>
          <p:sp>
            <p:nvSpPr>
              <p:cNvPr id="30" name="Box">
                <a:extLst>
                  <a:ext uri="{FF2B5EF4-FFF2-40B4-BE49-F238E27FC236}">
                    <a16:creationId xmlns:a16="http://schemas.microsoft.com/office/drawing/2014/main" id="{569C3447-5AF9-44FA-BCB3-D1DB24156477}"/>
                  </a:ext>
                </a:extLst>
              </p:cNvPr>
              <p:cNvSpPr>
                <a:spLocks noChangeArrowheads="1"/>
              </p:cNvSpPr>
              <p:nvPr/>
            </p:nvSpPr>
            <p:spPr bwMode="auto">
              <a:xfrm>
                <a:off x="379933" y="-15999"/>
                <a:ext cx="971550" cy="6556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1" name="T2">
                <a:extLst>
                  <a:ext uri="{FF2B5EF4-FFF2-40B4-BE49-F238E27FC236}">
                    <a16:creationId xmlns:a16="http://schemas.microsoft.com/office/drawing/2014/main" id="{69F0044B-CCD2-4001-B7AB-2F40F4C3EBD4}"/>
                  </a:ext>
                </a:extLst>
              </p:cNvPr>
              <p:cNvSpPr>
                <a:spLocks/>
              </p:cNvSpPr>
              <p:nvPr/>
            </p:nvSpPr>
            <p:spPr bwMode="auto">
              <a:xfrm>
                <a:off x="1011758" y="168151"/>
                <a:ext cx="176213" cy="258763"/>
              </a:xfrm>
              <a:custGeom>
                <a:avLst/>
                <a:gdLst>
                  <a:gd name="T0" fmla="*/ 157 w 222"/>
                  <a:gd name="T1" fmla="*/ 325 h 325"/>
                  <a:gd name="T2" fmla="*/ 157 w 222"/>
                  <a:gd name="T3" fmla="*/ 78 h 325"/>
                  <a:gd name="T4" fmla="*/ 222 w 222"/>
                  <a:gd name="T5" fmla="*/ 78 h 325"/>
                  <a:gd name="T6" fmla="*/ 222 w 222"/>
                  <a:gd name="T7" fmla="*/ 0 h 325"/>
                  <a:gd name="T8" fmla="*/ 0 w 222"/>
                  <a:gd name="T9" fmla="*/ 0 h 325"/>
                  <a:gd name="T10" fmla="*/ 0 w 222"/>
                  <a:gd name="T11" fmla="*/ 78 h 325"/>
                  <a:gd name="T12" fmla="*/ 66 w 222"/>
                  <a:gd name="T13" fmla="*/ 78 h 325"/>
                  <a:gd name="T14" fmla="*/ 66 w 222"/>
                  <a:gd name="T15" fmla="*/ 325 h 325"/>
                  <a:gd name="T16" fmla="*/ 66 w 222"/>
                  <a:gd name="T17" fmla="*/ 325 h 325"/>
                  <a:gd name="T18" fmla="*/ 157 w 222"/>
                  <a:gd name="T19"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2" h="325">
                    <a:moveTo>
                      <a:pt x="157" y="325"/>
                    </a:moveTo>
                    <a:lnTo>
                      <a:pt x="157" y="78"/>
                    </a:lnTo>
                    <a:lnTo>
                      <a:pt x="222" y="78"/>
                    </a:lnTo>
                    <a:lnTo>
                      <a:pt x="222" y="0"/>
                    </a:lnTo>
                    <a:lnTo>
                      <a:pt x="0" y="0"/>
                    </a:lnTo>
                    <a:lnTo>
                      <a:pt x="0" y="78"/>
                    </a:lnTo>
                    <a:lnTo>
                      <a:pt x="66" y="78"/>
                    </a:lnTo>
                    <a:lnTo>
                      <a:pt x="66" y="325"/>
                    </a:lnTo>
                    <a:lnTo>
                      <a:pt x="66" y="325"/>
                    </a:lnTo>
                    <a:lnTo>
                      <a:pt x="157" y="325"/>
                    </a:lnTo>
                    <a:close/>
                  </a:path>
                </a:pathLst>
              </a:custGeom>
              <a:solidFill>
                <a:srgbClr val="0057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2" name="T1">
                <a:extLst>
                  <a:ext uri="{FF2B5EF4-FFF2-40B4-BE49-F238E27FC236}">
                    <a16:creationId xmlns:a16="http://schemas.microsoft.com/office/drawing/2014/main" id="{63099901-5F05-471A-8D39-9F4CE9AAD3DB}"/>
                  </a:ext>
                </a:extLst>
              </p:cNvPr>
              <p:cNvSpPr>
                <a:spLocks/>
              </p:cNvSpPr>
              <p:nvPr/>
            </p:nvSpPr>
            <p:spPr bwMode="auto">
              <a:xfrm>
                <a:off x="799033" y="168151"/>
                <a:ext cx="193675" cy="258763"/>
              </a:xfrm>
              <a:custGeom>
                <a:avLst/>
                <a:gdLst>
                  <a:gd name="T0" fmla="*/ 88 w 244"/>
                  <a:gd name="T1" fmla="*/ 78 h 325"/>
                  <a:gd name="T2" fmla="*/ 88 w 244"/>
                  <a:gd name="T3" fmla="*/ 325 h 325"/>
                  <a:gd name="T4" fmla="*/ 179 w 244"/>
                  <a:gd name="T5" fmla="*/ 325 h 325"/>
                  <a:gd name="T6" fmla="*/ 179 w 244"/>
                  <a:gd name="T7" fmla="*/ 78 h 325"/>
                  <a:gd name="T8" fmla="*/ 244 w 244"/>
                  <a:gd name="T9" fmla="*/ 78 h 325"/>
                  <a:gd name="T10" fmla="*/ 244 w 244"/>
                  <a:gd name="T11" fmla="*/ 0 h 325"/>
                  <a:gd name="T12" fmla="*/ 25 w 244"/>
                  <a:gd name="T13" fmla="*/ 0 h 325"/>
                  <a:gd name="T14" fmla="*/ 0 w 244"/>
                  <a:gd name="T15" fmla="*/ 78 h 325"/>
                  <a:gd name="T16" fmla="*/ 88 w 244"/>
                  <a:gd name="T17" fmla="*/ 78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4" h="325">
                    <a:moveTo>
                      <a:pt x="88" y="78"/>
                    </a:moveTo>
                    <a:lnTo>
                      <a:pt x="88" y="325"/>
                    </a:lnTo>
                    <a:lnTo>
                      <a:pt x="179" y="325"/>
                    </a:lnTo>
                    <a:lnTo>
                      <a:pt x="179" y="78"/>
                    </a:lnTo>
                    <a:lnTo>
                      <a:pt x="244" y="78"/>
                    </a:lnTo>
                    <a:lnTo>
                      <a:pt x="244" y="0"/>
                    </a:lnTo>
                    <a:lnTo>
                      <a:pt x="25" y="0"/>
                    </a:lnTo>
                    <a:lnTo>
                      <a:pt x="0" y="78"/>
                    </a:lnTo>
                    <a:lnTo>
                      <a:pt x="88" y="78"/>
                    </a:lnTo>
                    <a:close/>
                  </a:path>
                </a:pathLst>
              </a:custGeom>
              <a:solidFill>
                <a:srgbClr val="0057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3" name="V">
                <a:extLst>
                  <a:ext uri="{FF2B5EF4-FFF2-40B4-BE49-F238E27FC236}">
                    <a16:creationId xmlns:a16="http://schemas.microsoft.com/office/drawing/2014/main" id="{8B8A182D-4039-493B-AC22-E9FE2A9AE765}"/>
                  </a:ext>
                </a:extLst>
              </p:cNvPr>
              <p:cNvSpPr>
                <a:spLocks/>
              </p:cNvSpPr>
              <p:nvPr/>
            </p:nvSpPr>
            <p:spPr bwMode="auto">
              <a:xfrm>
                <a:off x="567258" y="168151"/>
                <a:ext cx="230188" cy="258763"/>
              </a:xfrm>
              <a:custGeom>
                <a:avLst/>
                <a:gdLst>
                  <a:gd name="T0" fmla="*/ 184 w 289"/>
                  <a:gd name="T1" fmla="*/ 325 h 325"/>
                  <a:gd name="T2" fmla="*/ 289 w 289"/>
                  <a:gd name="T3" fmla="*/ 0 h 325"/>
                  <a:gd name="T4" fmla="*/ 197 w 289"/>
                  <a:gd name="T5" fmla="*/ 0 h 325"/>
                  <a:gd name="T6" fmla="*/ 143 w 289"/>
                  <a:gd name="T7" fmla="*/ 167 h 325"/>
                  <a:gd name="T8" fmla="*/ 135 w 289"/>
                  <a:gd name="T9" fmla="*/ 191 h 325"/>
                  <a:gd name="T10" fmla="*/ 135 w 289"/>
                  <a:gd name="T11" fmla="*/ 191 h 325"/>
                  <a:gd name="T12" fmla="*/ 135 w 289"/>
                  <a:gd name="T13" fmla="*/ 191 h 325"/>
                  <a:gd name="T14" fmla="*/ 135 w 289"/>
                  <a:gd name="T15" fmla="*/ 191 h 325"/>
                  <a:gd name="T16" fmla="*/ 135 w 289"/>
                  <a:gd name="T17" fmla="*/ 191 h 325"/>
                  <a:gd name="T18" fmla="*/ 135 w 289"/>
                  <a:gd name="T19" fmla="*/ 191 h 325"/>
                  <a:gd name="T20" fmla="*/ 135 w 289"/>
                  <a:gd name="T21" fmla="*/ 191 h 325"/>
                  <a:gd name="T22" fmla="*/ 128 w 289"/>
                  <a:gd name="T23" fmla="*/ 167 h 325"/>
                  <a:gd name="T24" fmla="*/ 91 w 289"/>
                  <a:gd name="T25" fmla="*/ 60 h 325"/>
                  <a:gd name="T26" fmla="*/ 0 w 289"/>
                  <a:gd name="T27" fmla="*/ 60 h 325"/>
                  <a:gd name="T28" fmla="*/ 90 w 289"/>
                  <a:gd name="T29" fmla="*/ 325 h 325"/>
                  <a:gd name="T30" fmla="*/ 184 w 289"/>
                  <a:gd name="T31"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9" h="325">
                    <a:moveTo>
                      <a:pt x="184" y="325"/>
                    </a:moveTo>
                    <a:lnTo>
                      <a:pt x="289" y="0"/>
                    </a:lnTo>
                    <a:lnTo>
                      <a:pt x="197" y="0"/>
                    </a:lnTo>
                    <a:lnTo>
                      <a:pt x="143" y="167"/>
                    </a:lnTo>
                    <a:lnTo>
                      <a:pt x="135" y="191"/>
                    </a:lnTo>
                    <a:lnTo>
                      <a:pt x="135" y="191"/>
                    </a:lnTo>
                    <a:lnTo>
                      <a:pt x="135" y="191"/>
                    </a:lnTo>
                    <a:lnTo>
                      <a:pt x="135" y="191"/>
                    </a:lnTo>
                    <a:lnTo>
                      <a:pt x="135" y="191"/>
                    </a:lnTo>
                    <a:lnTo>
                      <a:pt x="135" y="191"/>
                    </a:lnTo>
                    <a:lnTo>
                      <a:pt x="135" y="191"/>
                    </a:lnTo>
                    <a:lnTo>
                      <a:pt x="128" y="167"/>
                    </a:lnTo>
                    <a:lnTo>
                      <a:pt x="91" y="60"/>
                    </a:lnTo>
                    <a:lnTo>
                      <a:pt x="0" y="60"/>
                    </a:lnTo>
                    <a:lnTo>
                      <a:pt x="90" y="325"/>
                    </a:lnTo>
                    <a:lnTo>
                      <a:pt x="184" y="325"/>
                    </a:lnTo>
                    <a:close/>
                  </a:path>
                </a:pathLst>
              </a:custGeom>
              <a:solidFill>
                <a:srgbClr val="F06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nvGrpSpPr>
            <p:cNvPr id="15" name="_VTT_logo_102019_07_blue_on_white" hidden="1">
              <a:extLst>
                <a:ext uri="{FF2B5EF4-FFF2-40B4-BE49-F238E27FC236}">
                  <a16:creationId xmlns:a16="http://schemas.microsoft.com/office/drawing/2014/main" id="{755DCB8D-268B-45BB-907A-6DEC28320017}"/>
                </a:ext>
              </a:extLst>
            </p:cNvPr>
            <p:cNvGrpSpPr/>
            <p:nvPr/>
          </p:nvGrpSpPr>
          <p:grpSpPr>
            <a:xfrm>
              <a:off x="7909204" y="1770762"/>
              <a:ext cx="971550" cy="655638"/>
              <a:chOff x="379933" y="-15999"/>
              <a:chExt cx="971550" cy="655638"/>
            </a:xfrm>
          </p:grpSpPr>
          <p:sp>
            <p:nvSpPr>
              <p:cNvPr id="26" name="Box">
                <a:extLst>
                  <a:ext uri="{FF2B5EF4-FFF2-40B4-BE49-F238E27FC236}">
                    <a16:creationId xmlns:a16="http://schemas.microsoft.com/office/drawing/2014/main" id="{136E547E-2CB8-49A3-94FC-F36B4A07FB66}"/>
                  </a:ext>
                </a:extLst>
              </p:cNvPr>
              <p:cNvSpPr>
                <a:spLocks noChangeArrowheads="1"/>
              </p:cNvSpPr>
              <p:nvPr/>
            </p:nvSpPr>
            <p:spPr bwMode="auto">
              <a:xfrm>
                <a:off x="379933" y="-15999"/>
                <a:ext cx="971550" cy="6556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7" name="T2">
                <a:extLst>
                  <a:ext uri="{FF2B5EF4-FFF2-40B4-BE49-F238E27FC236}">
                    <a16:creationId xmlns:a16="http://schemas.microsoft.com/office/drawing/2014/main" id="{DC9C87F4-E736-4758-A3E4-43923C6F1639}"/>
                  </a:ext>
                </a:extLst>
              </p:cNvPr>
              <p:cNvSpPr>
                <a:spLocks/>
              </p:cNvSpPr>
              <p:nvPr/>
            </p:nvSpPr>
            <p:spPr bwMode="auto">
              <a:xfrm>
                <a:off x="1011758" y="168151"/>
                <a:ext cx="176213" cy="258763"/>
              </a:xfrm>
              <a:custGeom>
                <a:avLst/>
                <a:gdLst>
                  <a:gd name="T0" fmla="*/ 157 w 222"/>
                  <a:gd name="T1" fmla="*/ 325 h 325"/>
                  <a:gd name="T2" fmla="*/ 157 w 222"/>
                  <a:gd name="T3" fmla="*/ 78 h 325"/>
                  <a:gd name="T4" fmla="*/ 222 w 222"/>
                  <a:gd name="T5" fmla="*/ 78 h 325"/>
                  <a:gd name="T6" fmla="*/ 222 w 222"/>
                  <a:gd name="T7" fmla="*/ 0 h 325"/>
                  <a:gd name="T8" fmla="*/ 0 w 222"/>
                  <a:gd name="T9" fmla="*/ 0 h 325"/>
                  <a:gd name="T10" fmla="*/ 0 w 222"/>
                  <a:gd name="T11" fmla="*/ 78 h 325"/>
                  <a:gd name="T12" fmla="*/ 66 w 222"/>
                  <a:gd name="T13" fmla="*/ 78 h 325"/>
                  <a:gd name="T14" fmla="*/ 66 w 222"/>
                  <a:gd name="T15" fmla="*/ 325 h 325"/>
                  <a:gd name="T16" fmla="*/ 66 w 222"/>
                  <a:gd name="T17" fmla="*/ 325 h 325"/>
                  <a:gd name="T18" fmla="*/ 157 w 222"/>
                  <a:gd name="T19"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2" h="325">
                    <a:moveTo>
                      <a:pt x="157" y="325"/>
                    </a:moveTo>
                    <a:lnTo>
                      <a:pt x="157" y="78"/>
                    </a:lnTo>
                    <a:lnTo>
                      <a:pt x="222" y="78"/>
                    </a:lnTo>
                    <a:lnTo>
                      <a:pt x="222" y="0"/>
                    </a:lnTo>
                    <a:lnTo>
                      <a:pt x="0" y="0"/>
                    </a:lnTo>
                    <a:lnTo>
                      <a:pt x="0" y="78"/>
                    </a:lnTo>
                    <a:lnTo>
                      <a:pt x="66" y="78"/>
                    </a:lnTo>
                    <a:lnTo>
                      <a:pt x="66" y="325"/>
                    </a:lnTo>
                    <a:lnTo>
                      <a:pt x="66" y="325"/>
                    </a:lnTo>
                    <a:lnTo>
                      <a:pt x="157" y="325"/>
                    </a:lnTo>
                    <a:close/>
                  </a:path>
                </a:pathLst>
              </a:custGeom>
              <a:solidFill>
                <a:srgbClr val="0057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8" name="T1">
                <a:extLst>
                  <a:ext uri="{FF2B5EF4-FFF2-40B4-BE49-F238E27FC236}">
                    <a16:creationId xmlns:a16="http://schemas.microsoft.com/office/drawing/2014/main" id="{A2FA1780-57CC-48C2-AE2F-284EE5E904CE}"/>
                  </a:ext>
                </a:extLst>
              </p:cNvPr>
              <p:cNvSpPr>
                <a:spLocks/>
              </p:cNvSpPr>
              <p:nvPr/>
            </p:nvSpPr>
            <p:spPr bwMode="auto">
              <a:xfrm>
                <a:off x="799033" y="168151"/>
                <a:ext cx="193675" cy="258763"/>
              </a:xfrm>
              <a:custGeom>
                <a:avLst/>
                <a:gdLst>
                  <a:gd name="T0" fmla="*/ 88 w 244"/>
                  <a:gd name="T1" fmla="*/ 78 h 325"/>
                  <a:gd name="T2" fmla="*/ 88 w 244"/>
                  <a:gd name="T3" fmla="*/ 325 h 325"/>
                  <a:gd name="T4" fmla="*/ 179 w 244"/>
                  <a:gd name="T5" fmla="*/ 325 h 325"/>
                  <a:gd name="T6" fmla="*/ 179 w 244"/>
                  <a:gd name="T7" fmla="*/ 78 h 325"/>
                  <a:gd name="T8" fmla="*/ 244 w 244"/>
                  <a:gd name="T9" fmla="*/ 78 h 325"/>
                  <a:gd name="T10" fmla="*/ 244 w 244"/>
                  <a:gd name="T11" fmla="*/ 0 h 325"/>
                  <a:gd name="T12" fmla="*/ 25 w 244"/>
                  <a:gd name="T13" fmla="*/ 0 h 325"/>
                  <a:gd name="T14" fmla="*/ 0 w 244"/>
                  <a:gd name="T15" fmla="*/ 78 h 325"/>
                  <a:gd name="T16" fmla="*/ 88 w 244"/>
                  <a:gd name="T17" fmla="*/ 78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4" h="325">
                    <a:moveTo>
                      <a:pt x="88" y="78"/>
                    </a:moveTo>
                    <a:lnTo>
                      <a:pt x="88" y="325"/>
                    </a:lnTo>
                    <a:lnTo>
                      <a:pt x="179" y="325"/>
                    </a:lnTo>
                    <a:lnTo>
                      <a:pt x="179" y="78"/>
                    </a:lnTo>
                    <a:lnTo>
                      <a:pt x="244" y="78"/>
                    </a:lnTo>
                    <a:lnTo>
                      <a:pt x="244" y="0"/>
                    </a:lnTo>
                    <a:lnTo>
                      <a:pt x="25" y="0"/>
                    </a:lnTo>
                    <a:lnTo>
                      <a:pt x="0" y="78"/>
                    </a:lnTo>
                    <a:lnTo>
                      <a:pt x="88" y="78"/>
                    </a:lnTo>
                    <a:close/>
                  </a:path>
                </a:pathLst>
              </a:custGeom>
              <a:solidFill>
                <a:srgbClr val="0057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9" name="V">
                <a:extLst>
                  <a:ext uri="{FF2B5EF4-FFF2-40B4-BE49-F238E27FC236}">
                    <a16:creationId xmlns:a16="http://schemas.microsoft.com/office/drawing/2014/main" id="{C0F905E5-B165-4917-83DC-45D45E995FA9}"/>
                  </a:ext>
                </a:extLst>
              </p:cNvPr>
              <p:cNvSpPr>
                <a:spLocks/>
              </p:cNvSpPr>
              <p:nvPr/>
            </p:nvSpPr>
            <p:spPr bwMode="auto">
              <a:xfrm>
                <a:off x="567258" y="168151"/>
                <a:ext cx="230188" cy="258763"/>
              </a:xfrm>
              <a:custGeom>
                <a:avLst/>
                <a:gdLst>
                  <a:gd name="T0" fmla="*/ 184 w 289"/>
                  <a:gd name="T1" fmla="*/ 325 h 325"/>
                  <a:gd name="T2" fmla="*/ 289 w 289"/>
                  <a:gd name="T3" fmla="*/ 0 h 325"/>
                  <a:gd name="T4" fmla="*/ 197 w 289"/>
                  <a:gd name="T5" fmla="*/ 0 h 325"/>
                  <a:gd name="T6" fmla="*/ 143 w 289"/>
                  <a:gd name="T7" fmla="*/ 167 h 325"/>
                  <a:gd name="T8" fmla="*/ 135 w 289"/>
                  <a:gd name="T9" fmla="*/ 191 h 325"/>
                  <a:gd name="T10" fmla="*/ 135 w 289"/>
                  <a:gd name="T11" fmla="*/ 191 h 325"/>
                  <a:gd name="T12" fmla="*/ 135 w 289"/>
                  <a:gd name="T13" fmla="*/ 191 h 325"/>
                  <a:gd name="T14" fmla="*/ 135 w 289"/>
                  <a:gd name="T15" fmla="*/ 191 h 325"/>
                  <a:gd name="T16" fmla="*/ 135 w 289"/>
                  <a:gd name="T17" fmla="*/ 191 h 325"/>
                  <a:gd name="T18" fmla="*/ 135 w 289"/>
                  <a:gd name="T19" fmla="*/ 191 h 325"/>
                  <a:gd name="T20" fmla="*/ 135 w 289"/>
                  <a:gd name="T21" fmla="*/ 191 h 325"/>
                  <a:gd name="T22" fmla="*/ 128 w 289"/>
                  <a:gd name="T23" fmla="*/ 167 h 325"/>
                  <a:gd name="T24" fmla="*/ 91 w 289"/>
                  <a:gd name="T25" fmla="*/ 60 h 325"/>
                  <a:gd name="T26" fmla="*/ 0 w 289"/>
                  <a:gd name="T27" fmla="*/ 60 h 325"/>
                  <a:gd name="T28" fmla="*/ 90 w 289"/>
                  <a:gd name="T29" fmla="*/ 325 h 325"/>
                  <a:gd name="T30" fmla="*/ 184 w 289"/>
                  <a:gd name="T31"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9" h="325">
                    <a:moveTo>
                      <a:pt x="184" y="325"/>
                    </a:moveTo>
                    <a:lnTo>
                      <a:pt x="289" y="0"/>
                    </a:lnTo>
                    <a:lnTo>
                      <a:pt x="197" y="0"/>
                    </a:lnTo>
                    <a:lnTo>
                      <a:pt x="143" y="167"/>
                    </a:lnTo>
                    <a:lnTo>
                      <a:pt x="135" y="191"/>
                    </a:lnTo>
                    <a:lnTo>
                      <a:pt x="135" y="191"/>
                    </a:lnTo>
                    <a:lnTo>
                      <a:pt x="135" y="191"/>
                    </a:lnTo>
                    <a:lnTo>
                      <a:pt x="135" y="191"/>
                    </a:lnTo>
                    <a:lnTo>
                      <a:pt x="135" y="191"/>
                    </a:lnTo>
                    <a:lnTo>
                      <a:pt x="135" y="191"/>
                    </a:lnTo>
                    <a:lnTo>
                      <a:pt x="135" y="191"/>
                    </a:lnTo>
                    <a:lnTo>
                      <a:pt x="128" y="167"/>
                    </a:lnTo>
                    <a:lnTo>
                      <a:pt x="91" y="60"/>
                    </a:lnTo>
                    <a:lnTo>
                      <a:pt x="0" y="60"/>
                    </a:lnTo>
                    <a:lnTo>
                      <a:pt x="90" y="325"/>
                    </a:lnTo>
                    <a:lnTo>
                      <a:pt x="184" y="325"/>
                    </a:lnTo>
                    <a:close/>
                  </a:path>
                </a:pathLst>
              </a:custGeom>
              <a:solidFill>
                <a:srgbClr val="0057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nvGrpSpPr>
            <p:cNvPr id="16" name="_VTT_logo_102019_08_black_on_white" hidden="1">
              <a:extLst>
                <a:ext uri="{FF2B5EF4-FFF2-40B4-BE49-F238E27FC236}">
                  <a16:creationId xmlns:a16="http://schemas.microsoft.com/office/drawing/2014/main" id="{5D514D0E-C5C5-4E54-B8B1-9D6D75CC475F}"/>
                </a:ext>
              </a:extLst>
            </p:cNvPr>
            <p:cNvGrpSpPr/>
            <p:nvPr/>
          </p:nvGrpSpPr>
          <p:grpSpPr>
            <a:xfrm>
              <a:off x="7909204" y="1770762"/>
              <a:ext cx="971550" cy="655638"/>
              <a:chOff x="379933" y="-15999"/>
              <a:chExt cx="971550" cy="655638"/>
            </a:xfrm>
          </p:grpSpPr>
          <p:sp>
            <p:nvSpPr>
              <p:cNvPr id="22" name="Box">
                <a:extLst>
                  <a:ext uri="{FF2B5EF4-FFF2-40B4-BE49-F238E27FC236}">
                    <a16:creationId xmlns:a16="http://schemas.microsoft.com/office/drawing/2014/main" id="{A8D29F84-E971-460A-8A4F-5C7BE3C95CB9}"/>
                  </a:ext>
                </a:extLst>
              </p:cNvPr>
              <p:cNvSpPr>
                <a:spLocks noChangeArrowheads="1"/>
              </p:cNvSpPr>
              <p:nvPr/>
            </p:nvSpPr>
            <p:spPr bwMode="auto">
              <a:xfrm>
                <a:off x="379933" y="-15999"/>
                <a:ext cx="971550" cy="6556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3" name="T2">
                <a:extLst>
                  <a:ext uri="{FF2B5EF4-FFF2-40B4-BE49-F238E27FC236}">
                    <a16:creationId xmlns:a16="http://schemas.microsoft.com/office/drawing/2014/main" id="{394FEA25-0B07-4B45-A7BE-8EF78491A9E7}"/>
                  </a:ext>
                </a:extLst>
              </p:cNvPr>
              <p:cNvSpPr>
                <a:spLocks/>
              </p:cNvSpPr>
              <p:nvPr/>
            </p:nvSpPr>
            <p:spPr bwMode="auto">
              <a:xfrm>
                <a:off x="1011758" y="168151"/>
                <a:ext cx="176213" cy="258763"/>
              </a:xfrm>
              <a:custGeom>
                <a:avLst/>
                <a:gdLst>
                  <a:gd name="T0" fmla="*/ 157 w 222"/>
                  <a:gd name="T1" fmla="*/ 325 h 325"/>
                  <a:gd name="T2" fmla="*/ 157 w 222"/>
                  <a:gd name="T3" fmla="*/ 78 h 325"/>
                  <a:gd name="T4" fmla="*/ 222 w 222"/>
                  <a:gd name="T5" fmla="*/ 78 h 325"/>
                  <a:gd name="T6" fmla="*/ 222 w 222"/>
                  <a:gd name="T7" fmla="*/ 0 h 325"/>
                  <a:gd name="T8" fmla="*/ 0 w 222"/>
                  <a:gd name="T9" fmla="*/ 0 h 325"/>
                  <a:gd name="T10" fmla="*/ 0 w 222"/>
                  <a:gd name="T11" fmla="*/ 78 h 325"/>
                  <a:gd name="T12" fmla="*/ 66 w 222"/>
                  <a:gd name="T13" fmla="*/ 78 h 325"/>
                  <a:gd name="T14" fmla="*/ 66 w 222"/>
                  <a:gd name="T15" fmla="*/ 325 h 325"/>
                  <a:gd name="T16" fmla="*/ 66 w 222"/>
                  <a:gd name="T17" fmla="*/ 325 h 325"/>
                  <a:gd name="T18" fmla="*/ 157 w 222"/>
                  <a:gd name="T19"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2" h="325">
                    <a:moveTo>
                      <a:pt x="157" y="325"/>
                    </a:moveTo>
                    <a:lnTo>
                      <a:pt x="157" y="78"/>
                    </a:lnTo>
                    <a:lnTo>
                      <a:pt x="222" y="78"/>
                    </a:lnTo>
                    <a:lnTo>
                      <a:pt x="222" y="0"/>
                    </a:lnTo>
                    <a:lnTo>
                      <a:pt x="0" y="0"/>
                    </a:lnTo>
                    <a:lnTo>
                      <a:pt x="0" y="78"/>
                    </a:lnTo>
                    <a:lnTo>
                      <a:pt x="66" y="78"/>
                    </a:lnTo>
                    <a:lnTo>
                      <a:pt x="66" y="325"/>
                    </a:lnTo>
                    <a:lnTo>
                      <a:pt x="66" y="325"/>
                    </a:lnTo>
                    <a:lnTo>
                      <a:pt x="157" y="3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4" name="T1">
                <a:extLst>
                  <a:ext uri="{FF2B5EF4-FFF2-40B4-BE49-F238E27FC236}">
                    <a16:creationId xmlns:a16="http://schemas.microsoft.com/office/drawing/2014/main" id="{FE34AB50-E64F-49FC-9A21-7289C33B7726}"/>
                  </a:ext>
                </a:extLst>
              </p:cNvPr>
              <p:cNvSpPr>
                <a:spLocks/>
              </p:cNvSpPr>
              <p:nvPr/>
            </p:nvSpPr>
            <p:spPr bwMode="auto">
              <a:xfrm>
                <a:off x="799033" y="168151"/>
                <a:ext cx="193675" cy="258763"/>
              </a:xfrm>
              <a:custGeom>
                <a:avLst/>
                <a:gdLst>
                  <a:gd name="T0" fmla="*/ 88 w 244"/>
                  <a:gd name="T1" fmla="*/ 78 h 325"/>
                  <a:gd name="T2" fmla="*/ 88 w 244"/>
                  <a:gd name="T3" fmla="*/ 325 h 325"/>
                  <a:gd name="T4" fmla="*/ 179 w 244"/>
                  <a:gd name="T5" fmla="*/ 325 h 325"/>
                  <a:gd name="T6" fmla="*/ 179 w 244"/>
                  <a:gd name="T7" fmla="*/ 78 h 325"/>
                  <a:gd name="T8" fmla="*/ 244 w 244"/>
                  <a:gd name="T9" fmla="*/ 78 h 325"/>
                  <a:gd name="T10" fmla="*/ 244 w 244"/>
                  <a:gd name="T11" fmla="*/ 0 h 325"/>
                  <a:gd name="T12" fmla="*/ 25 w 244"/>
                  <a:gd name="T13" fmla="*/ 0 h 325"/>
                  <a:gd name="T14" fmla="*/ 0 w 244"/>
                  <a:gd name="T15" fmla="*/ 78 h 325"/>
                  <a:gd name="T16" fmla="*/ 88 w 244"/>
                  <a:gd name="T17" fmla="*/ 78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4" h="325">
                    <a:moveTo>
                      <a:pt x="88" y="78"/>
                    </a:moveTo>
                    <a:lnTo>
                      <a:pt x="88" y="325"/>
                    </a:lnTo>
                    <a:lnTo>
                      <a:pt x="179" y="325"/>
                    </a:lnTo>
                    <a:lnTo>
                      <a:pt x="179" y="78"/>
                    </a:lnTo>
                    <a:lnTo>
                      <a:pt x="244" y="78"/>
                    </a:lnTo>
                    <a:lnTo>
                      <a:pt x="244" y="0"/>
                    </a:lnTo>
                    <a:lnTo>
                      <a:pt x="25" y="0"/>
                    </a:lnTo>
                    <a:lnTo>
                      <a:pt x="0" y="78"/>
                    </a:lnTo>
                    <a:lnTo>
                      <a:pt x="88" y="7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5" name="V">
                <a:extLst>
                  <a:ext uri="{FF2B5EF4-FFF2-40B4-BE49-F238E27FC236}">
                    <a16:creationId xmlns:a16="http://schemas.microsoft.com/office/drawing/2014/main" id="{5A914ED7-4980-4234-877B-0C9DA64D181A}"/>
                  </a:ext>
                </a:extLst>
              </p:cNvPr>
              <p:cNvSpPr>
                <a:spLocks/>
              </p:cNvSpPr>
              <p:nvPr/>
            </p:nvSpPr>
            <p:spPr bwMode="auto">
              <a:xfrm>
                <a:off x="567258" y="168151"/>
                <a:ext cx="230188" cy="258763"/>
              </a:xfrm>
              <a:custGeom>
                <a:avLst/>
                <a:gdLst>
                  <a:gd name="T0" fmla="*/ 184 w 289"/>
                  <a:gd name="T1" fmla="*/ 325 h 325"/>
                  <a:gd name="T2" fmla="*/ 289 w 289"/>
                  <a:gd name="T3" fmla="*/ 0 h 325"/>
                  <a:gd name="T4" fmla="*/ 197 w 289"/>
                  <a:gd name="T5" fmla="*/ 0 h 325"/>
                  <a:gd name="T6" fmla="*/ 143 w 289"/>
                  <a:gd name="T7" fmla="*/ 167 h 325"/>
                  <a:gd name="T8" fmla="*/ 135 w 289"/>
                  <a:gd name="T9" fmla="*/ 191 h 325"/>
                  <a:gd name="T10" fmla="*/ 135 w 289"/>
                  <a:gd name="T11" fmla="*/ 191 h 325"/>
                  <a:gd name="T12" fmla="*/ 135 w 289"/>
                  <a:gd name="T13" fmla="*/ 191 h 325"/>
                  <a:gd name="T14" fmla="*/ 135 w 289"/>
                  <a:gd name="T15" fmla="*/ 191 h 325"/>
                  <a:gd name="T16" fmla="*/ 135 w 289"/>
                  <a:gd name="T17" fmla="*/ 191 h 325"/>
                  <a:gd name="T18" fmla="*/ 135 w 289"/>
                  <a:gd name="T19" fmla="*/ 191 h 325"/>
                  <a:gd name="T20" fmla="*/ 135 w 289"/>
                  <a:gd name="T21" fmla="*/ 191 h 325"/>
                  <a:gd name="T22" fmla="*/ 128 w 289"/>
                  <a:gd name="T23" fmla="*/ 167 h 325"/>
                  <a:gd name="T24" fmla="*/ 91 w 289"/>
                  <a:gd name="T25" fmla="*/ 60 h 325"/>
                  <a:gd name="T26" fmla="*/ 0 w 289"/>
                  <a:gd name="T27" fmla="*/ 60 h 325"/>
                  <a:gd name="T28" fmla="*/ 90 w 289"/>
                  <a:gd name="T29" fmla="*/ 325 h 325"/>
                  <a:gd name="T30" fmla="*/ 184 w 289"/>
                  <a:gd name="T31"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9" h="325">
                    <a:moveTo>
                      <a:pt x="184" y="325"/>
                    </a:moveTo>
                    <a:lnTo>
                      <a:pt x="289" y="0"/>
                    </a:lnTo>
                    <a:lnTo>
                      <a:pt x="197" y="0"/>
                    </a:lnTo>
                    <a:lnTo>
                      <a:pt x="143" y="167"/>
                    </a:lnTo>
                    <a:lnTo>
                      <a:pt x="135" y="191"/>
                    </a:lnTo>
                    <a:lnTo>
                      <a:pt x="135" y="191"/>
                    </a:lnTo>
                    <a:lnTo>
                      <a:pt x="135" y="191"/>
                    </a:lnTo>
                    <a:lnTo>
                      <a:pt x="135" y="191"/>
                    </a:lnTo>
                    <a:lnTo>
                      <a:pt x="135" y="191"/>
                    </a:lnTo>
                    <a:lnTo>
                      <a:pt x="135" y="191"/>
                    </a:lnTo>
                    <a:lnTo>
                      <a:pt x="135" y="191"/>
                    </a:lnTo>
                    <a:lnTo>
                      <a:pt x="128" y="167"/>
                    </a:lnTo>
                    <a:lnTo>
                      <a:pt x="91" y="60"/>
                    </a:lnTo>
                    <a:lnTo>
                      <a:pt x="0" y="60"/>
                    </a:lnTo>
                    <a:lnTo>
                      <a:pt x="90" y="325"/>
                    </a:lnTo>
                    <a:lnTo>
                      <a:pt x="184" y="3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nvGrpSpPr>
            <p:cNvPr id="17" name="_VTT_logo_102019_09_orange_on_white" hidden="1">
              <a:extLst>
                <a:ext uri="{FF2B5EF4-FFF2-40B4-BE49-F238E27FC236}">
                  <a16:creationId xmlns:a16="http://schemas.microsoft.com/office/drawing/2014/main" id="{DA33731D-D72A-4A00-ABD2-7B63E8D95BDB}"/>
                </a:ext>
              </a:extLst>
            </p:cNvPr>
            <p:cNvGrpSpPr/>
            <p:nvPr/>
          </p:nvGrpSpPr>
          <p:grpSpPr>
            <a:xfrm>
              <a:off x="7909204" y="1770762"/>
              <a:ext cx="971550" cy="655638"/>
              <a:chOff x="379933" y="-15999"/>
              <a:chExt cx="971550" cy="655638"/>
            </a:xfrm>
          </p:grpSpPr>
          <p:sp>
            <p:nvSpPr>
              <p:cNvPr id="18" name="Box">
                <a:extLst>
                  <a:ext uri="{FF2B5EF4-FFF2-40B4-BE49-F238E27FC236}">
                    <a16:creationId xmlns:a16="http://schemas.microsoft.com/office/drawing/2014/main" id="{216C8144-34A0-4D74-8E06-C21DD506546C}"/>
                  </a:ext>
                </a:extLst>
              </p:cNvPr>
              <p:cNvSpPr>
                <a:spLocks noChangeArrowheads="1"/>
              </p:cNvSpPr>
              <p:nvPr/>
            </p:nvSpPr>
            <p:spPr bwMode="auto">
              <a:xfrm>
                <a:off x="379933" y="-15999"/>
                <a:ext cx="971550" cy="6556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9" name="T2">
                <a:extLst>
                  <a:ext uri="{FF2B5EF4-FFF2-40B4-BE49-F238E27FC236}">
                    <a16:creationId xmlns:a16="http://schemas.microsoft.com/office/drawing/2014/main" id="{7222BE02-D84A-4E1A-AF3F-6D8858772A96}"/>
                  </a:ext>
                </a:extLst>
              </p:cNvPr>
              <p:cNvSpPr>
                <a:spLocks/>
              </p:cNvSpPr>
              <p:nvPr/>
            </p:nvSpPr>
            <p:spPr bwMode="auto">
              <a:xfrm>
                <a:off x="1011758" y="168151"/>
                <a:ext cx="176213" cy="258763"/>
              </a:xfrm>
              <a:custGeom>
                <a:avLst/>
                <a:gdLst>
                  <a:gd name="T0" fmla="*/ 157 w 222"/>
                  <a:gd name="T1" fmla="*/ 325 h 325"/>
                  <a:gd name="T2" fmla="*/ 157 w 222"/>
                  <a:gd name="T3" fmla="*/ 78 h 325"/>
                  <a:gd name="T4" fmla="*/ 222 w 222"/>
                  <a:gd name="T5" fmla="*/ 78 h 325"/>
                  <a:gd name="T6" fmla="*/ 222 w 222"/>
                  <a:gd name="T7" fmla="*/ 0 h 325"/>
                  <a:gd name="T8" fmla="*/ 0 w 222"/>
                  <a:gd name="T9" fmla="*/ 0 h 325"/>
                  <a:gd name="T10" fmla="*/ 0 w 222"/>
                  <a:gd name="T11" fmla="*/ 78 h 325"/>
                  <a:gd name="T12" fmla="*/ 66 w 222"/>
                  <a:gd name="T13" fmla="*/ 78 h 325"/>
                  <a:gd name="T14" fmla="*/ 66 w 222"/>
                  <a:gd name="T15" fmla="*/ 325 h 325"/>
                  <a:gd name="T16" fmla="*/ 66 w 222"/>
                  <a:gd name="T17" fmla="*/ 325 h 325"/>
                  <a:gd name="T18" fmla="*/ 157 w 222"/>
                  <a:gd name="T19"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2" h="325">
                    <a:moveTo>
                      <a:pt x="157" y="325"/>
                    </a:moveTo>
                    <a:lnTo>
                      <a:pt x="157" y="78"/>
                    </a:lnTo>
                    <a:lnTo>
                      <a:pt x="222" y="78"/>
                    </a:lnTo>
                    <a:lnTo>
                      <a:pt x="222" y="0"/>
                    </a:lnTo>
                    <a:lnTo>
                      <a:pt x="0" y="0"/>
                    </a:lnTo>
                    <a:lnTo>
                      <a:pt x="0" y="78"/>
                    </a:lnTo>
                    <a:lnTo>
                      <a:pt x="66" y="78"/>
                    </a:lnTo>
                    <a:lnTo>
                      <a:pt x="66" y="325"/>
                    </a:lnTo>
                    <a:lnTo>
                      <a:pt x="66" y="325"/>
                    </a:lnTo>
                    <a:lnTo>
                      <a:pt x="157" y="325"/>
                    </a:lnTo>
                    <a:close/>
                  </a:path>
                </a:pathLst>
              </a:custGeom>
              <a:solidFill>
                <a:srgbClr val="F06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0" name="T1">
                <a:extLst>
                  <a:ext uri="{FF2B5EF4-FFF2-40B4-BE49-F238E27FC236}">
                    <a16:creationId xmlns:a16="http://schemas.microsoft.com/office/drawing/2014/main" id="{E95EA342-70DD-4238-BC9C-CF5FCF0858DC}"/>
                  </a:ext>
                </a:extLst>
              </p:cNvPr>
              <p:cNvSpPr>
                <a:spLocks/>
              </p:cNvSpPr>
              <p:nvPr/>
            </p:nvSpPr>
            <p:spPr bwMode="auto">
              <a:xfrm>
                <a:off x="799033" y="168151"/>
                <a:ext cx="193675" cy="258763"/>
              </a:xfrm>
              <a:custGeom>
                <a:avLst/>
                <a:gdLst>
                  <a:gd name="T0" fmla="*/ 88 w 244"/>
                  <a:gd name="T1" fmla="*/ 78 h 325"/>
                  <a:gd name="T2" fmla="*/ 88 w 244"/>
                  <a:gd name="T3" fmla="*/ 325 h 325"/>
                  <a:gd name="T4" fmla="*/ 179 w 244"/>
                  <a:gd name="T5" fmla="*/ 325 h 325"/>
                  <a:gd name="T6" fmla="*/ 179 w 244"/>
                  <a:gd name="T7" fmla="*/ 78 h 325"/>
                  <a:gd name="T8" fmla="*/ 244 w 244"/>
                  <a:gd name="T9" fmla="*/ 78 h 325"/>
                  <a:gd name="T10" fmla="*/ 244 w 244"/>
                  <a:gd name="T11" fmla="*/ 0 h 325"/>
                  <a:gd name="T12" fmla="*/ 25 w 244"/>
                  <a:gd name="T13" fmla="*/ 0 h 325"/>
                  <a:gd name="T14" fmla="*/ 0 w 244"/>
                  <a:gd name="T15" fmla="*/ 78 h 325"/>
                  <a:gd name="T16" fmla="*/ 88 w 244"/>
                  <a:gd name="T17" fmla="*/ 78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4" h="325">
                    <a:moveTo>
                      <a:pt x="88" y="78"/>
                    </a:moveTo>
                    <a:lnTo>
                      <a:pt x="88" y="325"/>
                    </a:lnTo>
                    <a:lnTo>
                      <a:pt x="179" y="325"/>
                    </a:lnTo>
                    <a:lnTo>
                      <a:pt x="179" y="78"/>
                    </a:lnTo>
                    <a:lnTo>
                      <a:pt x="244" y="78"/>
                    </a:lnTo>
                    <a:lnTo>
                      <a:pt x="244" y="0"/>
                    </a:lnTo>
                    <a:lnTo>
                      <a:pt x="25" y="0"/>
                    </a:lnTo>
                    <a:lnTo>
                      <a:pt x="0" y="78"/>
                    </a:lnTo>
                    <a:lnTo>
                      <a:pt x="88" y="78"/>
                    </a:lnTo>
                    <a:close/>
                  </a:path>
                </a:pathLst>
              </a:custGeom>
              <a:solidFill>
                <a:srgbClr val="F06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1" name="V">
                <a:extLst>
                  <a:ext uri="{FF2B5EF4-FFF2-40B4-BE49-F238E27FC236}">
                    <a16:creationId xmlns:a16="http://schemas.microsoft.com/office/drawing/2014/main" id="{8FB5090D-3413-4182-938C-58AB9B1133BA}"/>
                  </a:ext>
                </a:extLst>
              </p:cNvPr>
              <p:cNvSpPr>
                <a:spLocks/>
              </p:cNvSpPr>
              <p:nvPr/>
            </p:nvSpPr>
            <p:spPr bwMode="auto">
              <a:xfrm>
                <a:off x="567258" y="168151"/>
                <a:ext cx="230188" cy="258763"/>
              </a:xfrm>
              <a:custGeom>
                <a:avLst/>
                <a:gdLst>
                  <a:gd name="T0" fmla="*/ 184 w 289"/>
                  <a:gd name="T1" fmla="*/ 325 h 325"/>
                  <a:gd name="T2" fmla="*/ 289 w 289"/>
                  <a:gd name="T3" fmla="*/ 0 h 325"/>
                  <a:gd name="T4" fmla="*/ 197 w 289"/>
                  <a:gd name="T5" fmla="*/ 0 h 325"/>
                  <a:gd name="T6" fmla="*/ 143 w 289"/>
                  <a:gd name="T7" fmla="*/ 167 h 325"/>
                  <a:gd name="T8" fmla="*/ 135 w 289"/>
                  <a:gd name="T9" fmla="*/ 191 h 325"/>
                  <a:gd name="T10" fmla="*/ 135 w 289"/>
                  <a:gd name="T11" fmla="*/ 191 h 325"/>
                  <a:gd name="T12" fmla="*/ 135 w 289"/>
                  <a:gd name="T13" fmla="*/ 191 h 325"/>
                  <a:gd name="T14" fmla="*/ 135 w 289"/>
                  <a:gd name="T15" fmla="*/ 191 h 325"/>
                  <a:gd name="T16" fmla="*/ 135 w 289"/>
                  <a:gd name="T17" fmla="*/ 191 h 325"/>
                  <a:gd name="T18" fmla="*/ 135 w 289"/>
                  <a:gd name="T19" fmla="*/ 191 h 325"/>
                  <a:gd name="T20" fmla="*/ 135 w 289"/>
                  <a:gd name="T21" fmla="*/ 191 h 325"/>
                  <a:gd name="T22" fmla="*/ 128 w 289"/>
                  <a:gd name="T23" fmla="*/ 167 h 325"/>
                  <a:gd name="T24" fmla="*/ 91 w 289"/>
                  <a:gd name="T25" fmla="*/ 60 h 325"/>
                  <a:gd name="T26" fmla="*/ 0 w 289"/>
                  <a:gd name="T27" fmla="*/ 60 h 325"/>
                  <a:gd name="T28" fmla="*/ 90 w 289"/>
                  <a:gd name="T29" fmla="*/ 325 h 325"/>
                  <a:gd name="T30" fmla="*/ 184 w 289"/>
                  <a:gd name="T31"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9" h="325">
                    <a:moveTo>
                      <a:pt x="184" y="325"/>
                    </a:moveTo>
                    <a:lnTo>
                      <a:pt x="289" y="0"/>
                    </a:lnTo>
                    <a:lnTo>
                      <a:pt x="197" y="0"/>
                    </a:lnTo>
                    <a:lnTo>
                      <a:pt x="143" y="167"/>
                    </a:lnTo>
                    <a:lnTo>
                      <a:pt x="135" y="191"/>
                    </a:lnTo>
                    <a:lnTo>
                      <a:pt x="135" y="191"/>
                    </a:lnTo>
                    <a:lnTo>
                      <a:pt x="135" y="191"/>
                    </a:lnTo>
                    <a:lnTo>
                      <a:pt x="135" y="191"/>
                    </a:lnTo>
                    <a:lnTo>
                      <a:pt x="135" y="191"/>
                    </a:lnTo>
                    <a:lnTo>
                      <a:pt x="135" y="191"/>
                    </a:lnTo>
                    <a:lnTo>
                      <a:pt x="135" y="191"/>
                    </a:lnTo>
                    <a:lnTo>
                      <a:pt x="128" y="167"/>
                    </a:lnTo>
                    <a:lnTo>
                      <a:pt x="91" y="60"/>
                    </a:lnTo>
                    <a:lnTo>
                      <a:pt x="0" y="60"/>
                    </a:lnTo>
                    <a:lnTo>
                      <a:pt x="90" y="325"/>
                    </a:lnTo>
                    <a:lnTo>
                      <a:pt x="184" y="325"/>
                    </a:lnTo>
                    <a:close/>
                  </a:path>
                </a:pathLst>
              </a:custGeom>
              <a:solidFill>
                <a:srgbClr val="F06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spTree>
    <p:extLst>
      <p:ext uri="{BB962C8B-B14F-4D97-AF65-F5344CB8AC3E}">
        <p14:creationId xmlns:p14="http://schemas.microsoft.com/office/powerpoint/2010/main" val="1494781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VTT 2020 Content slide 0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FEF21-595D-4ECC-88D4-6FFAB8C77BA6}"/>
              </a:ext>
            </a:extLst>
          </p:cNvPr>
          <p:cNvSpPr>
            <a:spLocks noGrp="1"/>
          </p:cNvSpPr>
          <p:nvPr>
            <p:ph type="title"/>
          </p:nvPr>
        </p:nvSpPr>
        <p:spPr>
          <a:xfrm>
            <a:off x="959999" y="782400"/>
            <a:ext cx="9264000" cy="993600"/>
          </a:xfrm>
        </p:spPr>
        <p:txBody>
          <a:bodyPr anchor="t" anchorCtr="0"/>
          <a:lstStyle/>
          <a:p>
            <a:r>
              <a:rPr lang="en-GB" noProof="0"/>
              <a:t>Click to edit Master title style</a:t>
            </a:r>
          </a:p>
        </p:txBody>
      </p:sp>
      <p:sp>
        <p:nvSpPr>
          <p:cNvPr id="3" name="Date Placeholder 2">
            <a:extLst>
              <a:ext uri="{FF2B5EF4-FFF2-40B4-BE49-F238E27FC236}">
                <a16:creationId xmlns:a16="http://schemas.microsoft.com/office/drawing/2014/main" id="{C43D522F-9A95-4C09-947F-9389828E52AA}"/>
              </a:ext>
            </a:extLst>
          </p:cNvPr>
          <p:cNvSpPr>
            <a:spLocks noGrp="1"/>
          </p:cNvSpPr>
          <p:nvPr>
            <p:ph type="dt" sz="half" idx="10"/>
          </p:nvPr>
        </p:nvSpPr>
        <p:spPr/>
        <p:txBody>
          <a:bodyPr/>
          <a:lstStyle/>
          <a:p>
            <a:fld id="{68E526CF-1DBB-4D7B-8AF6-B17F844A1771}" type="datetime1">
              <a:rPr lang="en-GB" smtClean="0"/>
              <a:t>08/10/2025</a:t>
            </a:fld>
            <a:endParaRPr lang="en-GB"/>
          </a:p>
        </p:txBody>
      </p:sp>
      <p:sp>
        <p:nvSpPr>
          <p:cNvPr id="4" name="Footer Placeholder 3">
            <a:extLst>
              <a:ext uri="{FF2B5EF4-FFF2-40B4-BE49-F238E27FC236}">
                <a16:creationId xmlns:a16="http://schemas.microsoft.com/office/drawing/2014/main" id="{62FBCA9D-2905-4200-875A-D971396E4B04}"/>
              </a:ext>
            </a:extLst>
          </p:cNvPr>
          <p:cNvSpPr>
            <a:spLocks noGrp="1"/>
          </p:cNvSpPr>
          <p:nvPr>
            <p:ph type="ftr" sz="quarter" idx="11"/>
          </p:nvPr>
        </p:nvSpPr>
        <p:spPr/>
        <p:txBody>
          <a:bodyPr/>
          <a:lstStyle/>
          <a:p>
            <a:r>
              <a:rPr lang="en-GB"/>
              <a:t>VTT – beyond the obvious</a:t>
            </a:r>
          </a:p>
        </p:txBody>
      </p:sp>
      <p:sp>
        <p:nvSpPr>
          <p:cNvPr id="5" name="Slide Number Placeholder 4">
            <a:extLst>
              <a:ext uri="{FF2B5EF4-FFF2-40B4-BE49-F238E27FC236}">
                <a16:creationId xmlns:a16="http://schemas.microsoft.com/office/drawing/2014/main" id="{28EDE462-89B5-4754-BE57-386BC9DB87C7}"/>
              </a:ext>
            </a:extLst>
          </p:cNvPr>
          <p:cNvSpPr>
            <a:spLocks noGrp="1"/>
          </p:cNvSpPr>
          <p:nvPr>
            <p:ph type="sldNum" sz="quarter" idx="12"/>
          </p:nvPr>
        </p:nvSpPr>
        <p:spPr/>
        <p:txBody>
          <a:bodyPr/>
          <a:lstStyle/>
          <a:p>
            <a:fld id="{B89A5CCE-AC13-A746-9A72-5D19050CC0B7}" type="slidenum">
              <a:rPr lang="en-GB" smtClean="0"/>
              <a:pPr/>
              <a:t>‹#›</a:t>
            </a:fld>
            <a:endParaRPr lang="en-GB"/>
          </a:p>
        </p:txBody>
      </p:sp>
      <p:sp>
        <p:nvSpPr>
          <p:cNvPr id="8" name="Content Placeholder 7">
            <a:extLst>
              <a:ext uri="{FF2B5EF4-FFF2-40B4-BE49-F238E27FC236}">
                <a16:creationId xmlns:a16="http://schemas.microsoft.com/office/drawing/2014/main" id="{77E395C0-122B-47E5-A543-F9D8AE74D89C}"/>
              </a:ext>
            </a:extLst>
          </p:cNvPr>
          <p:cNvSpPr>
            <a:spLocks noGrp="1"/>
          </p:cNvSpPr>
          <p:nvPr>
            <p:ph sz="quarter" idx="13" hasCustomPrompt="1"/>
          </p:nvPr>
        </p:nvSpPr>
        <p:spPr>
          <a:xfrm>
            <a:off x="958849" y="2097601"/>
            <a:ext cx="3024000" cy="4056401"/>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7" name="Content Placeholder 7">
            <a:extLst>
              <a:ext uri="{FF2B5EF4-FFF2-40B4-BE49-F238E27FC236}">
                <a16:creationId xmlns:a16="http://schemas.microsoft.com/office/drawing/2014/main" id="{4544F7FC-D6AC-436A-9BE3-21F5C06A5A78}"/>
              </a:ext>
            </a:extLst>
          </p:cNvPr>
          <p:cNvSpPr>
            <a:spLocks noGrp="1"/>
          </p:cNvSpPr>
          <p:nvPr>
            <p:ph sz="quarter" idx="14" hasCustomPrompt="1"/>
          </p:nvPr>
        </p:nvSpPr>
        <p:spPr>
          <a:xfrm>
            <a:off x="4079175" y="2097601"/>
            <a:ext cx="3024000" cy="4056401"/>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9" name="Content Placeholder 7">
            <a:extLst>
              <a:ext uri="{FF2B5EF4-FFF2-40B4-BE49-F238E27FC236}">
                <a16:creationId xmlns:a16="http://schemas.microsoft.com/office/drawing/2014/main" id="{4F922AF3-350D-457C-8C8D-CED8C5DBBF36}"/>
              </a:ext>
            </a:extLst>
          </p:cNvPr>
          <p:cNvSpPr>
            <a:spLocks noGrp="1"/>
          </p:cNvSpPr>
          <p:nvPr>
            <p:ph sz="quarter" idx="15" hasCustomPrompt="1"/>
          </p:nvPr>
        </p:nvSpPr>
        <p:spPr>
          <a:xfrm>
            <a:off x="7199500" y="2097600"/>
            <a:ext cx="3024000" cy="4056403"/>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grpSp>
        <p:nvGrpSpPr>
          <p:cNvPr id="10" name="VTT_LogoStack_v3_16092019 pienempi koko">
            <a:extLst>
              <a:ext uri="{FF2B5EF4-FFF2-40B4-BE49-F238E27FC236}">
                <a16:creationId xmlns:a16="http://schemas.microsoft.com/office/drawing/2014/main" id="{A37F58D4-22A2-4499-932E-FB15EFA6C5A2}"/>
              </a:ext>
            </a:extLst>
          </p:cNvPr>
          <p:cNvGrpSpPr/>
          <p:nvPr/>
        </p:nvGrpSpPr>
        <p:grpSpPr>
          <a:xfrm>
            <a:off x="10724687" y="1"/>
            <a:ext cx="1159391" cy="782400"/>
            <a:chOff x="7909204" y="1770762"/>
            <a:chExt cx="971550" cy="655638"/>
          </a:xfrm>
        </p:grpSpPr>
        <p:grpSp>
          <p:nvGrpSpPr>
            <p:cNvPr id="11" name="_VTT_logo_102019_01_white_on_orange">
              <a:extLst>
                <a:ext uri="{FF2B5EF4-FFF2-40B4-BE49-F238E27FC236}">
                  <a16:creationId xmlns:a16="http://schemas.microsoft.com/office/drawing/2014/main" id="{C89EE78B-249B-4D44-92A5-5AD10C5DC0BC}"/>
                </a:ext>
              </a:extLst>
            </p:cNvPr>
            <p:cNvGrpSpPr/>
            <p:nvPr/>
          </p:nvGrpSpPr>
          <p:grpSpPr>
            <a:xfrm>
              <a:off x="7909204" y="1770762"/>
              <a:ext cx="971550" cy="655638"/>
              <a:chOff x="379933" y="-15999"/>
              <a:chExt cx="971550" cy="655638"/>
            </a:xfrm>
          </p:grpSpPr>
          <p:sp>
            <p:nvSpPr>
              <p:cNvPr id="52" name="Box">
                <a:extLst>
                  <a:ext uri="{FF2B5EF4-FFF2-40B4-BE49-F238E27FC236}">
                    <a16:creationId xmlns:a16="http://schemas.microsoft.com/office/drawing/2014/main" id="{47D85D1C-6CEE-4654-8741-B24ED0B3F8E9}"/>
                  </a:ext>
                </a:extLst>
              </p:cNvPr>
              <p:cNvSpPr>
                <a:spLocks noChangeArrowheads="1"/>
              </p:cNvSpPr>
              <p:nvPr/>
            </p:nvSpPr>
            <p:spPr bwMode="auto">
              <a:xfrm>
                <a:off x="379933" y="-15999"/>
                <a:ext cx="971550" cy="655638"/>
              </a:xfrm>
              <a:prstGeom prst="rect">
                <a:avLst/>
              </a:prstGeom>
              <a:solidFill>
                <a:srgbClr val="F06E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3" name="T2">
                <a:extLst>
                  <a:ext uri="{FF2B5EF4-FFF2-40B4-BE49-F238E27FC236}">
                    <a16:creationId xmlns:a16="http://schemas.microsoft.com/office/drawing/2014/main" id="{C1228D1B-4379-4B8C-9618-C897825B337E}"/>
                  </a:ext>
                </a:extLst>
              </p:cNvPr>
              <p:cNvSpPr>
                <a:spLocks/>
              </p:cNvSpPr>
              <p:nvPr/>
            </p:nvSpPr>
            <p:spPr bwMode="auto">
              <a:xfrm>
                <a:off x="1011758" y="168151"/>
                <a:ext cx="176213" cy="258763"/>
              </a:xfrm>
              <a:custGeom>
                <a:avLst/>
                <a:gdLst>
                  <a:gd name="T0" fmla="*/ 157 w 222"/>
                  <a:gd name="T1" fmla="*/ 325 h 325"/>
                  <a:gd name="T2" fmla="*/ 157 w 222"/>
                  <a:gd name="T3" fmla="*/ 78 h 325"/>
                  <a:gd name="T4" fmla="*/ 222 w 222"/>
                  <a:gd name="T5" fmla="*/ 78 h 325"/>
                  <a:gd name="T6" fmla="*/ 222 w 222"/>
                  <a:gd name="T7" fmla="*/ 0 h 325"/>
                  <a:gd name="T8" fmla="*/ 0 w 222"/>
                  <a:gd name="T9" fmla="*/ 0 h 325"/>
                  <a:gd name="T10" fmla="*/ 0 w 222"/>
                  <a:gd name="T11" fmla="*/ 78 h 325"/>
                  <a:gd name="T12" fmla="*/ 66 w 222"/>
                  <a:gd name="T13" fmla="*/ 78 h 325"/>
                  <a:gd name="T14" fmla="*/ 66 w 222"/>
                  <a:gd name="T15" fmla="*/ 325 h 325"/>
                  <a:gd name="T16" fmla="*/ 66 w 222"/>
                  <a:gd name="T17" fmla="*/ 325 h 325"/>
                  <a:gd name="T18" fmla="*/ 157 w 222"/>
                  <a:gd name="T19"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2" h="325">
                    <a:moveTo>
                      <a:pt x="157" y="325"/>
                    </a:moveTo>
                    <a:lnTo>
                      <a:pt x="157" y="78"/>
                    </a:lnTo>
                    <a:lnTo>
                      <a:pt x="222" y="78"/>
                    </a:lnTo>
                    <a:lnTo>
                      <a:pt x="222" y="0"/>
                    </a:lnTo>
                    <a:lnTo>
                      <a:pt x="0" y="0"/>
                    </a:lnTo>
                    <a:lnTo>
                      <a:pt x="0" y="78"/>
                    </a:lnTo>
                    <a:lnTo>
                      <a:pt x="66" y="78"/>
                    </a:lnTo>
                    <a:lnTo>
                      <a:pt x="66" y="325"/>
                    </a:lnTo>
                    <a:lnTo>
                      <a:pt x="66" y="325"/>
                    </a:lnTo>
                    <a:lnTo>
                      <a:pt x="157" y="3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4" name="T1">
                <a:extLst>
                  <a:ext uri="{FF2B5EF4-FFF2-40B4-BE49-F238E27FC236}">
                    <a16:creationId xmlns:a16="http://schemas.microsoft.com/office/drawing/2014/main" id="{46829BA7-67A1-44AE-B2A3-A52EAC191B0D}"/>
                  </a:ext>
                </a:extLst>
              </p:cNvPr>
              <p:cNvSpPr>
                <a:spLocks/>
              </p:cNvSpPr>
              <p:nvPr/>
            </p:nvSpPr>
            <p:spPr bwMode="auto">
              <a:xfrm>
                <a:off x="799033" y="168151"/>
                <a:ext cx="193675" cy="258763"/>
              </a:xfrm>
              <a:custGeom>
                <a:avLst/>
                <a:gdLst>
                  <a:gd name="T0" fmla="*/ 88 w 244"/>
                  <a:gd name="T1" fmla="*/ 78 h 325"/>
                  <a:gd name="T2" fmla="*/ 88 w 244"/>
                  <a:gd name="T3" fmla="*/ 325 h 325"/>
                  <a:gd name="T4" fmla="*/ 179 w 244"/>
                  <a:gd name="T5" fmla="*/ 325 h 325"/>
                  <a:gd name="T6" fmla="*/ 179 w 244"/>
                  <a:gd name="T7" fmla="*/ 78 h 325"/>
                  <a:gd name="T8" fmla="*/ 244 w 244"/>
                  <a:gd name="T9" fmla="*/ 78 h 325"/>
                  <a:gd name="T10" fmla="*/ 244 w 244"/>
                  <a:gd name="T11" fmla="*/ 0 h 325"/>
                  <a:gd name="T12" fmla="*/ 25 w 244"/>
                  <a:gd name="T13" fmla="*/ 0 h 325"/>
                  <a:gd name="T14" fmla="*/ 0 w 244"/>
                  <a:gd name="T15" fmla="*/ 78 h 325"/>
                  <a:gd name="T16" fmla="*/ 88 w 244"/>
                  <a:gd name="T17" fmla="*/ 78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4" h="325">
                    <a:moveTo>
                      <a:pt x="88" y="78"/>
                    </a:moveTo>
                    <a:lnTo>
                      <a:pt x="88" y="325"/>
                    </a:lnTo>
                    <a:lnTo>
                      <a:pt x="179" y="325"/>
                    </a:lnTo>
                    <a:lnTo>
                      <a:pt x="179" y="78"/>
                    </a:lnTo>
                    <a:lnTo>
                      <a:pt x="244" y="78"/>
                    </a:lnTo>
                    <a:lnTo>
                      <a:pt x="244" y="0"/>
                    </a:lnTo>
                    <a:lnTo>
                      <a:pt x="25" y="0"/>
                    </a:lnTo>
                    <a:lnTo>
                      <a:pt x="0" y="78"/>
                    </a:lnTo>
                    <a:lnTo>
                      <a:pt x="88" y="7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5" name="V">
                <a:extLst>
                  <a:ext uri="{FF2B5EF4-FFF2-40B4-BE49-F238E27FC236}">
                    <a16:creationId xmlns:a16="http://schemas.microsoft.com/office/drawing/2014/main" id="{F4B356A7-C231-47BF-9DF9-CA22E4CC6858}"/>
                  </a:ext>
                </a:extLst>
              </p:cNvPr>
              <p:cNvSpPr>
                <a:spLocks/>
              </p:cNvSpPr>
              <p:nvPr/>
            </p:nvSpPr>
            <p:spPr bwMode="auto">
              <a:xfrm>
                <a:off x="567258" y="168151"/>
                <a:ext cx="230188" cy="258763"/>
              </a:xfrm>
              <a:custGeom>
                <a:avLst/>
                <a:gdLst>
                  <a:gd name="T0" fmla="*/ 184 w 289"/>
                  <a:gd name="T1" fmla="*/ 325 h 325"/>
                  <a:gd name="T2" fmla="*/ 289 w 289"/>
                  <a:gd name="T3" fmla="*/ 0 h 325"/>
                  <a:gd name="T4" fmla="*/ 197 w 289"/>
                  <a:gd name="T5" fmla="*/ 0 h 325"/>
                  <a:gd name="T6" fmla="*/ 143 w 289"/>
                  <a:gd name="T7" fmla="*/ 167 h 325"/>
                  <a:gd name="T8" fmla="*/ 135 w 289"/>
                  <a:gd name="T9" fmla="*/ 191 h 325"/>
                  <a:gd name="T10" fmla="*/ 135 w 289"/>
                  <a:gd name="T11" fmla="*/ 191 h 325"/>
                  <a:gd name="T12" fmla="*/ 135 w 289"/>
                  <a:gd name="T13" fmla="*/ 191 h 325"/>
                  <a:gd name="T14" fmla="*/ 135 w 289"/>
                  <a:gd name="T15" fmla="*/ 191 h 325"/>
                  <a:gd name="T16" fmla="*/ 135 w 289"/>
                  <a:gd name="T17" fmla="*/ 191 h 325"/>
                  <a:gd name="T18" fmla="*/ 135 w 289"/>
                  <a:gd name="T19" fmla="*/ 191 h 325"/>
                  <a:gd name="T20" fmla="*/ 135 w 289"/>
                  <a:gd name="T21" fmla="*/ 191 h 325"/>
                  <a:gd name="T22" fmla="*/ 128 w 289"/>
                  <a:gd name="T23" fmla="*/ 167 h 325"/>
                  <a:gd name="T24" fmla="*/ 91 w 289"/>
                  <a:gd name="T25" fmla="*/ 60 h 325"/>
                  <a:gd name="T26" fmla="*/ 0 w 289"/>
                  <a:gd name="T27" fmla="*/ 60 h 325"/>
                  <a:gd name="T28" fmla="*/ 90 w 289"/>
                  <a:gd name="T29" fmla="*/ 325 h 325"/>
                  <a:gd name="T30" fmla="*/ 184 w 289"/>
                  <a:gd name="T31"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9" h="325">
                    <a:moveTo>
                      <a:pt x="184" y="325"/>
                    </a:moveTo>
                    <a:lnTo>
                      <a:pt x="289" y="0"/>
                    </a:lnTo>
                    <a:lnTo>
                      <a:pt x="197" y="0"/>
                    </a:lnTo>
                    <a:lnTo>
                      <a:pt x="143" y="167"/>
                    </a:lnTo>
                    <a:lnTo>
                      <a:pt x="135" y="191"/>
                    </a:lnTo>
                    <a:lnTo>
                      <a:pt x="135" y="191"/>
                    </a:lnTo>
                    <a:lnTo>
                      <a:pt x="135" y="191"/>
                    </a:lnTo>
                    <a:lnTo>
                      <a:pt x="135" y="191"/>
                    </a:lnTo>
                    <a:lnTo>
                      <a:pt x="135" y="191"/>
                    </a:lnTo>
                    <a:lnTo>
                      <a:pt x="135" y="191"/>
                    </a:lnTo>
                    <a:lnTo>
                      <a:pt x="135" y="191"/>
                    </a:lnTo>
                    <a:lnTo>
                      <a:pt x="128" y="167"/>
                    </a:lnTo>
                    <a:lnTo>
                      <a:pt x="91" y="60"/>
                    </a:lnTo>
                    <a:lnTo>
                      <a:pt x="0" y="60"/>
                    </a:lnTo>
                    <a:lnTo>
                      <a:pt x="90" y="325"/>
                    </a:lnTo>
                    <a:lnTo>
                      <a:pt x="184" y="3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nvGrpSpPr>
            <p:cNvPr id="12" name="_VTT_logo_102019_02_white_on_black" hidden="1">
              <a:extLst>
                <a:ext uri="{FF2B5EF4-FFF2-40B4-BE49-F238E27FC236}">
                  <a16:creationId xmlns:a16="http://schemas.microsoft.com/office/drawing/2014/main" id="{7F83D02F-CED4-4446-894B-666F1AD0A703}"/>
                </a:ext>
              </a:extLst>
            </p:cNvPr>
            <p:cNvGrpSpPr/>
            <p:nvPr/>
          </p:nvGrpSpPr>
          <p:grpSpPr>
            <a:xfrm>
              <a:off x="7909204" y="1770762"/>
              <a:ext cx="971550" cy="655638"/>
              <a:chOff x="379933" y="-15999"/>
              <a:chExt cx="971550" cy="655638"/>
            </a:xfrm>
          </p:grpSpPr>
          <p:sp>
            <p:nvSpPr>
              <p:cNvPr id="48" name="Box">
                <a:extLst>
                  <a:ext uri="{FF2B5EF4-FFF2-40B4-BE49-F238E27FC236}">
                    <a16:creationId xmlns:a16="http://schemas.microsoft.com/office/drawing/2014/main" id="{CF155BC2-AA14-4F3B-9A03-9A1DDD179DDC}"/>
                  </a:ext>
                </a:extLst>
              </p:cNvPr>
              <p:cNvSpPr>
                <a:spLocks noChangeArrowheads="1"/>
              </p:cNvSpPr>
              <p:nvPr/>
            </p:nvSpPr>
            <p:spPr bwMode="auto">
              <a:xfrm>
                <a:off x="379933" y="-15999"/>
                <a:ext cx="971550" cy="65563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9" name="T2">
                <a:extLst>
                  <a:ext uri="{FF2B5EF4-FFF2-40B4-BE49-F238E27FC236}">
                    <a16:creationId xmlns:a16="http://schemas.microsoft.com/office/drawing/2014/main" id="{45423190-72EF-4029-8666-ED436CE1FED6}"/>
                  </a:ext>
                </a:extLst>
              </p:cNvPr>
              <p:cNvSpPr>
                <a:spLocks/>
              </p:cNvSpPr>
              <p:nvPr/>
            </p:nvSpPr>
            <p:spPr bwMode="auto">
              <a:xfrm>
                <a:off x="1011758" y="168151"/>
                <a:ext cx="176213" cy="258763"/>
              </a:xfrm>
              <a:custGeom>
                <a:avLst/>
                <a:gdLst>
                  <a:gd name="T0" fmla="*/ 157 w 222"/>
                  <a:gd name="T1" fmla="*/ 325 h 325"/>
                  <a:gd name="T2" fmla="*/ 157 w 222"/>
                  <a:gd name="T3" fmla="*/ 78 h 325"/>
                  <a:gd name="T4" fmla="*/ 222 w 222"/>
                  <a:gd name="T5" fmla="*/ 78 h 325"/>
                  <a:gd name="T6" fmla="*/ 222 w 222"/>
                  <a:gd name="T7" fmla="*/ 0 h 325"/>
                  <a:gd name="T8" fmla="*/ 0 w 222"/>
                  <a:gd name="T9" fmla="*/ 0 h 325"/>
                  <a:gd name="T10" fmla="*/ 0 w 222"/>
                  <a:gd name="T11" fmla="*/ 78 h 325"/>
                  <a:gd name="T12" fmla="*/ 66 w 222"/>
                  <a:gd name="T13" fmla="*/ 78 h 325"/>
                  <a:gd name="T14" fmla="*/ 66 w 222"/>
                  <a:gd name="T15" fmla="*/ 325 h 325"/>
                  <a:gd name="T16" fmla="*/ 66 w 222"/>
                  <a:gd name="T17" fmla="*/ 325 h 325"/>
                  <a:gd name="T18" fmla="*/ 157 w 222"/>
                  <a:gd name="T19"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2" h="325">
                    <a:moveTo>
                      <a:pt x="157" y="325"/>
                    </a:moveTo>
                    <a:lnTo>
                      <a:pt x="157" y="78"/>
                    </a:lnTo>
                    <a:lnTo>
                      <a:pt x="222" y="78"/>
                    </a:lnTo>
                    <a:lnTo>
                      <a:pt x="222" y="0"/>
                    </a:lnTo>
                    <a:lnTo>
                      <a:pt x="0" y="0"/>
                    </a:lnTo>
                    <a:lnTo>
                      <a:pt x="0" y="78"/>
                    </a:lnTo>
                    <a:lnTo>
                      <a:pt x="66" y="78"/>
                    </a:lnTo>
                    <a:lnTo>
                      <a:pt x="66" y="325"/>
                    </a:lnTo>
                    <a:lnTo>
                      <a:pt x="66" y="325"/>
                    </a:lnTo>
                    <a:lnTo>
                      <a:pt x="157" y="3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0" name="T1">
                <a:extLst>
                  <a:ext uri="{FF2B5EF4-FFF2-40B4-BE49-F238E27FC236}">
                    <a16:creationId xmlns:a16="http://schemas.microsoft.com/office/drawing/2014/main" id="{3388C877-7254-4820-870A-69ECADAC3057}"/>
                  </a:ext>
                </a:extLst>
              </p:cNvPr>
              <p:cNvSpPr>
                <a:spLocks/>
              </p:cNvSpPr>
              <p:nvPr/>
            </p:nvSpPr>
            <p:spPr bwMode="auto">
              <a:xfrm>
                <a:off x="799033" y="168151"/>
                <a:ext cx="193675" cy="258763"/>
              </a:xfrm>
              <a:custGeom>
                <a:avLst/>
                <a:gdLst>
                  <a:gd name="T0" fmla="*/ 88 w 244"/>
                  <a:gd name="T1" fmla="*/ 78 h 325"/>
                  <a:gd name="T2" fmla="*/ 88 w 244"/>
                  <a:gd name="T3" fmla="*/ 325 h 325"/>
                  <a:gd name="T4" fmla="*/ 179 w 244"/>
                  <a:gd name="T5" fmla="*/ 325 h 325"/>
                  <a:gd name="T6" fmla="*/ 179 w 244"/>
                  <a:gd name="T7" fmla="*/ 78 h 325"/>
                  <a:gd name="T8" fmla="*/ 244 w 244"/>
                  <a:gd name="T9" fmla="*/ 78 h 325"/>
                  <a:gd name="T10" fmla="*/ 244 w 244"/>
                  <a:gd name="T11" fmla="*/ 0 h 325"/>
                  <a:gd name="T12" fmla="*/ 25 w 244"/>
                  <a:gd name="T13" fmla="*/ 0 h 325"/>
                  <a:gd name="T14" fmla="*/ 0 w 244"/>
                  <a:gd name="T15" fmla="*/ 78 h 325"/>
                  <a:gd name="T16" fmla="*/ 88 w 244"/>
                  <a:gd name="T17" fmla="*/ 78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4" h="325">
                    <a:moveTo>
                      <a:pt x="88" y="78"/>
                    </a:moveTo>
                    <a:lnTo>
                      <a:pt x="88" y="325"/>
                    </a:lnTo>
                    <a:lnTo>
                      <a:pt x="179" y="325"/>
                    </a:lnTo>
                    <a:lnTo>
                      <a:pt x="179" y="78"/>
                    </a:lnTo>
                    <a:lnTo>
                      <a:pt x="244" y="78"/>
                    </a:lnTo>
                    <a:lnTo>
                      <a:pt x="244" y="0"/>
                    </a:lnTo>
                    <a:lnTo>
                      <a:pt x="25" y="0"/>
                    </a:lnTo>
                    <a:lnTo>
                      <a:pt x="0" y="78"/>
                    </a:lnTo>
                    <a:lnTo>
                      <a:pt x="88" y="7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1" name="V">
                <a:extLst>
                  <a:ext uri="{FF2B5EF4-FFF2-40B4-BE49-F238E27FC236}">
                    <a16:creationId xmlns:a16="http://schemas.microsoft.com/office/drawing/2014/main" id="{D8C416E0-7380-4ABD-89B3-4001488C9BA5}"/>
                  </a:ext>
                </a:extLst>
              </p:cNvPr>
              <p:cNvSpPr>
                <a:spLocks/>
              </p:cNvSpPr>
              <p:nvPr/>
            </p:nvSpPr>
            <p:spPr bwMode="auto">
              <a:xfrm>
                <a:off x="567258" y="168151"/>
                <a:ext cx="230188" cy="258763"/>
              </a:xfrm>
              <a:custGeom>
                <a:avLst/>
                <a:gdLst>
                  <a:gd name="T0" fmla="*/ 184 w 289"/>
                  <a:gd name="T1" fmla="*/ 325 h 325"/>
                  <a:gd name="T2" fmla="*/ 289 w 289"/>
                  <a:gd name="T3" fmla="*/ 0 h 325"/>
                  <a:gd name="T4" fmla="*/ 197 w 289"/>
                  <a:gd name="T5" fmla="*/ 0 h 325"/>
                  <a:gd name="T6" fmla="*/ 143 w 289"/>
                  <a:gd name="T7" fmla="*/ 167 h 325"/>
                  <a:gd name="T8" fmla="*/ 135 w 289"/>
                  <a:gd name="T9" fmla="*/ 191 h 325"/>
                  <a:gd name="T10" fmla="*/ 135 w 289"/>
                  <a:gd name="T11" fmla="*/ 191 h 325"/>
                  <a:gd name="T12" fmla="*/ 135 w 289"/>
                  <a:gd name="T13" fmla="*/ 191 h 325"/>
                  <a:gd name="T14" fmla="*/ 135 w 289"/>
                  <a:gd name="T15" fmla="*/ 191 h 325"/>
                  <a:gd name="T16" fmla="*/ 135 w 289"/>
                  <a:gd name="T17" fmla="*/ 191 h 325"/>
                  <a:gd name="T18" fmla="*/ 135 w 289"/>
                  <a:gd name="T19" fmla="*/ 191 h 325"/>
                  <a:gd name="T20" fmla="*/ 135 w 289"/>
                  <a:gd name="T21" fmla="*/ 191 h 325"/>
                  <a:gd name="T22" fmla="*/ 128 w 289"/>
                  <a:gd name="T23" fmla="*/ 167 h 325"/>
                  <a:gd name="T24" fmla="*/ 91 w 289"/>
                  <a:gd name="T25" fmla="*/ 60 h 325"/>
                  <a:gd name="T26" fmla="*/ 0 w 289"/>
                  <a:gd name="T27" fmla="*/ 60 h 325"/>
                  <a:gd name="T28" fmla="*/ 90 w 289"/>
                  <a:gd name="T29" fmla="*/ 325 h 325"/>
                  <a:gd name="T30" fmla="*/ 184 w 289"/>
                  <a:gd name="T31"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9" h="325">
                    <a:moveTo>
                      <a:pt x="184" y="325"/>
                    </a:moveTo>
                    <a:lnTo>
                      <a:pt x="289" y="0"/>
                    </a:lnTo>
                    <a:lnTo>
                      <a:pt x="197" y="0"/>
                    </a:lnTo>
                    <a:lnTo>
                      <a:pt x="143" y="167"/>
                    </a:lnTo>
                    <a:lnTo>
                      <a:pt x="135" y="191"/>
                    </a:lnTo>
                    <a:lnTo>
                      <a:pt x="135" y="191"/>
                    </a:lnTo>
                    <a:lnTo>
                      <a:pt x="135" y="191"/>
                    </a:lnTo>
                    <a:lnTo>
                      <a:pt x="135" y="191"/>
                    </a:lnTo>
                    <a:lnTo>
                      <a:pt x="135" y="191"/>
                    </a:lnTo>
                    <a:lnTo>
                      <a:pt x="135" y="191"/>
                    </a:lnTo>
                    <a:lnTo>
                      <a:pt x="135" y="191"/>
                    </a:lnTo>
                    <a:lnTo>
                      <a:pt x="128" y="167"/>
                    </a:lnTo>
                    <a:lnTo>
                      <a:pt x="91" y="60"/>
                    </a:lnTo>
                    <a:lnTo>
                      <a:pt x="0" y="60"/>
                    </a:lnTo>
                    <a:lnTo>
                      <a:pt x="90" y="325"/>
                    </a:lnTo>
                    <a:lnTo>
                      <a:pt x="184" y="3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nvGrpSpPr>
            <p:cNvPr id="13" name="_VTT_logo_102019_03_white_on_blue" hidden="1">
              <a:extLst>
                <a:ext uri="{FF2B5EF4-FFF2-40B4-BE49-F238E27FC236}">
                  <a16:creationId xmlns:a16="http://schemas.microsoft.com/office/drawing/2014/main" id="{550A0593-589D-487E-87FE-65201453DB59}"/>
                </a:ext>
              </a:extLst>
            </p:cNvPr>
            <p:cNvGrpSpPr/>
            <p:nvPr/>
          </p:nvGrpSpPr>
          <p:grpSpPr>
            <a:xfrm>
              <a:off x="7909204" y="1770762"/>
              <a:ext cx="971550" cy="655638"/>
              <a:chOff x="379933" y="-15999"/>
              <a:chExt cx="971550" cy="655638"/>
            </a:xfrm>
          </p:grpSpPr>
          <p:sp>
            <p:nvSpPr>
              <p:cNvPr id="44" name="Box">
                <a:extLst>
                  <a:ext uri="{FF2B5EF4-FFF2-40B4-BE49-F238E27FC236}">
                    <a16:creationId xmlns:a16="http://schemas.microsoft.com/office/drawing/2014/main" id="{88E0A980-2E02-4316-B632-24A69229768D}"/>
                  </a:ext>
                </a:extLst>
              </p:cNvPr>
              <p:cNvSpPr>
                <a:spLocks noChangeArrowheads="1"/>
              </p:cNvSpPr>
              <p:nvPr/>
            </p:nvSpPr>
            <p:spPr bwMode="auto">
              <a:xfrm>
                <a:off x="379933" y="-15999"/>
                <a:ext cx="971550" cy="655638"/>
              </a:xfrm>
              <a:prstGeom prst="rect">
                <a:avLst/>
              </a:prstGeom>
              <a:solidFill>
                <a:srgbClr val="00579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5" name="T2">
                <a:extLst>
                  <a:ext uri="{FF2B5EF4-FFF2-40B4-BE49-F238E27FC236}">
                    <a16:creationId xmlns:a16="http://schemas.microsoft.com/office/drawing/2014/main" id="{045E1BC9-78B6-4FD1-9A01-4D94A2273581}"/>
                  </a:ext>
                </a:extLst>
              </p:cNvPr>
              <p:cNvSpPr>
                <a:spLocks/>
              </p:cNvSpPr>
              <p:nvPr/>
            </p:nvSpPr>
            <p:spPr bwMode="auto">
              <a:xfrm>
                <a:off x="1011758" y="168151"/>
                <a:ext cx="176213" cy="258763"/>
              </a:xfrm>
              <a:custGeom>
                <a:avLst/>
                <a:gdLst>
                  <a:gd name="T0" fmla="*/ 157 w 222"/>
                  <a:gd name="T1" fmla="*/ 325 h 325"/>
                  <a:gd name="T2" fmla="*/ 157 w 222"/>
                  <a:gd name="T3" fmla="*/ 78 h 325"/>
                  <a:gd name="T4" fmla="*/ 222 w 222"/>
                  <a:gd name="T5" fmla="*/ 78 h 325"/>
                  <a:gd name="T6" fmla="*/ 222 w 222"/>
                  <a:gd name="T7" fmla="*/ 0 h 325"/>
                  <a:gd name="T8" fmla="*/ 0 w 222"/>
                  <a:gd name="T9" fmla="*/ 0 h 325"/>
                  <a:gd name="T10" fmla="*/ 0 w 222"/>
                  <a:gd name="T11" fmla="*/ 78 h 325"/>
                  <a:gd name="T12" fmla="*/ 66 w 222"/>
                  <a:gd name="T13" fmla="*/ 78 h 325"/>
                  <a:gd name="T14" fmla="*/ 66 w 222"/>
                  <a:gd name="T15" fmla="*/ 325 h 325"/>
                  <a:gd name="T16" fmla="*/ 66 w 222"/>
                  <a:gd name="T17" fmla="*/ 325 h 325"/>
                  <a:gd name="T18" fmla="*/ 157 w 222"/>
                  <a:gd name="T19"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2" h="325">
                    <a:moveTo>
                      <a:pt x="157" y="325"/>
                    </a:moveTo>
                    <a:lnTo>
                      <a:pt x="157" y="78"/>
                    </a:lnTo>
                    <a:lnTo>
                      <a:pt x="222" y="78"/>
                    </a:lnTo>
                    <a:lnTo>
                      <a:pt x="222" y="0"/>
                    </a:lnTo>
                    <a:lnTo>
                      <a:pt x="0" y="0"/>
                    </a:lnTo>
                    <a:lnTo>
                      <a:pt x="0" y="78"/>
                    </a:lnTo>
                    <a:lnTo>
                      <a:pt x="66" y="78"/>
                    </a:lnTo>
                    <a:lnTo>
                      <a:pt x="66" y="325"/>
                    </a:lnTo>
                    <a:lnTo>
                      <a:pt x="66" y="325"/>
                    </a:lnTo>
                    <a:lnTo>
                      <a:pt x="157" y="3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6" name="T1">
                <a:extLst>
                  <a:ext uri="{FF2B5EF4-FFF2-40B4-BE49-F238E27FC236}">
                    <a16:creationId xmlns:a16="http://schemas.microsoft.com/office/drawing/2014/main" id="{1BEBB62C-42F0-4F64-8E5D-48134F1929EC}"/>
                  </a:ext>
                </a:extLst>
              </p:cNvPr>
              <p:cNvSpPr>
                <a:spLocks/>
              </p:cNvSpPr>
              <p:nvPr/>
            </p:nvSpPr>
            <p:spPr bwMode="auto">
              <a:xfrm>
                <a:off x="799033" y="168151"/>
                <a:ext cx="193675" cy="258763"/>
              </a:xfrm>
              <a:custGeom>
                <a:avLst/>
                <a:gdLst>
                  <a:gd name="T0" fmla="*/ 88 w 244"/>
                  <a:gd name="T1" fmla="*/ 78 h 325"/>
                  <a:gd name="T2" fmla="*/ 88 w 244"/>
                  <a:gd name="T3" fmla="*/ 325 h 325"/>
                  <a:gd name="T4" fmla="*/ 179 w 244"/>
                  <a:gd name="T5" fmla="*/ 325 h 325"/>
                  <a:gd name="T6" fmla="*/ 179 w 244"/>
                  <a:gd name="T7" fmla="*/ 78 h 325"/>
                  <a:gd name="T8" fmla="*/ 244 w 244"/>
                  <a:gd name="T9" fmla="*/ 78 h 325"/>
                  <a:gd name="T10" fmla="*/ 244 w 244"/>
                  <a:gd name="T11" fmla="*/ 0 h 325"/>
                  <a:gd name="T12" fmla="*/ 25 w 244"/>
                  <a:gd name="T13" fmla="*/ 0 h 325"/>
                  <a:gd name="T14" fmla="*/ 0 w 244"/>
                  <a:gd name="T15" fmla="*/ 78 h 325"/>
                  <a:gd name="T16" fmla="*/ 88 w 244"/>
                  <a:gd name="T17" fmla="*/ 78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4" h="325">
                    <a:moveTo>
                      <a:pt x="88" y="78"/>
                    </a:moveTo>
                    <a:lnTo>
                      <a:pt x="88" y="325"/>
                    </a:lnTo>
                    <a:lnTo>
                      <a:pt x="179" y="325"/>
                    </a:lnTo>
                    <a:lnTo>
                      <a:pt x="179" y="78"/>
                    </a:lnTo>
                    <a:lnTo>
                      <a:pt x="244" y="78"/>
                    </a:lnTo>
                    <a:lnTo>
                      <a:pt x="244" y="0"/>
                    </a:lnTo>
                    <a:lnTo>
                      <a:pt x="25" y="0"/>
                    </a:lnTo>
                    <a:lnTo>
                      <a:pt x="0" y="78"/>
                    </a:lnTo>
                    <a:lnTo>
                      <a:pt x="88" y="7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7" name="V">
                <a:extLst>
                  <a:ext uri="{FF2B5EF4-FFF2-40B4-BE49-F238E27FC236}">
                    <a16:creationId xmlns:a16="http://schemas.microsoft.com/office/drawing/2014/main" id="{49DCC809-7898-471B-A19E-BE2234722A36}"/>
                  </a:ext>
                </a:extLst>
              </p:cNvPr>
              <p:cNvSpPr>
                <a:spLocks/>
              </p:cNvSpPr>
              <p:nvPr/>
            </p:nvSpPr>
            <p:spPr bwMode="auto">
              <a:xfrm>
                <a:off x="567258" y="168151"/>
                <a:ext cx="230188" cy="258763"/>
              </a:xfrm>
              <a:custGeom>
                <a:avLst/>
                <a:gdLst>
                  <a:gd name="T0" fmla="*/ 184 w 289"/>
                  <a:gd name="T1" fmla="*/ 325 h 325"/>
                  <a:gd name="T2" fmla="*/ 289 w 289"/>
                  <a:gd name="T3" fmla="*/ 0 h 325"/>
                  <a:gd name="T4" fmla="*/ 197 w 289"/>
                  <a:gd name="T5" fmla="*/ 0 h 325"/>
                  <a:gd name="T6" fmla="*/ 143 w 289"/>
                  <a:gd name="T7" fmla="*/ 167 h 325"/>
                  <a:gd name="T8" fmla="*/ 135 w 289"/>
                  <a:gd name="T9" fmla="*/ 191 h 325"/>
                  <a:gd name="T10" fmla="*/ 135 w 289"/>
                  <a:gd name="T11" fmla="*/ 191 h 325"/>
                  <a:gd name="T12" fmla="*/ 135 w 289"/>
                  <a:gd name="T13" fmla="*/ 191 h 325"/>
                  <a:gd name="T14" fmla="*/ 135 w 289"/>
                  <a:gd name="T15" fmla="*/ 191 h 325"/>
                  <a:gd name="T16" fmla="*/ 135 w 289"/>
                  <a:gd name="T17" fmla="*/ 191 h 325"/>
                  <a:gd name="T18" fmla="*/ 135 w 289"/>
                  <a:gd name="T19" fmla="*/ 191 h 325"/>
                  <a:gd name="T20" fmla="*/ 135 w 289"/>
                  <a:gd name="T21" fmla="*/ 191 h 325"/>
                  <a:gd name="T22" fmla="*/ 128 w 289"/>
                  <a:gd name="T23" fmla="*/ 167 h 325"/>
                  <a:gd name="T24" fmla="*/ 91 w 289"/>
                  <a:gd name="T25" fmla="*/ 60 h 325"/>
                  <a:gd name="T26" fmla="*/ 0 w 289"/>
                  <a:gd name="T27" fmla="*/ 60 h 325"/>
                  <a:gd name="T28" fmla="*/ 90 w 289"/>
                  <a:gd name="T29" fmla="*/ 325 h 325"/>
                  <a:gd name="T30" fmla="*/ 184 w 289"/>
                  <a:gd name="T31"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9" h="325">
                    <a:moveTo>
                      <a:pt x="184" y="325"/>
                    </a:moveTo>
                    <a:lnTo>
                      <a:pt x="289" y="0"/>
                    </a:lnTo>
                    <a:lnTo>
                      <a:pt x="197" y="0"/>
                    </a:lnTo>
                    <a:lnTo>
                      <a:pt x="143" y="167"/>
                    </a:lnTo>
                    <a:lnTo>
                      <a:pt x="135" y="191"/>
                    </a:lnTo>
                    <a:lnTo>
                      <a:pt x="135" y="191"/>
                    </a:lnTo>
                    <a:lnTo>
                      <a:pt x="135" y="191"/>
                    </a:lnTo>
                    <a:lnTo>
                      <a:pt x="135" y="191"/>
                    </a:lnTo>
                    <a:lnTo>
                      <a:pt x="135" y="191"/>
                    </a:lnTo>
                    <a:lnTo>
                      <a:pt x="135" y="191"/>
                    </a:lnTo>
                    <a:lnTo>
                      <a:pt x="135" y="191"/>
                    </a:lnTo>
                    <a:lnTo>
                      <a:pt x="128" y="167"/>
                    </a:lnTo>
                    <a:lnTo>
                      <a:pt x="91" y="60"/>
                    </a:lnTo>
                    <a:lnTo>
                      <a:pt x="0" y="60"/>
                    </a:lnTo>
                    <a:lnTo>
                      <a:pt x="90" y="325"/>
                    </a:lnTo>
                    <a:lnTo>
                      <a:pt x="184" y="3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nvGrpSpPr>
            <p:cNvPr id="14" name="_VTT_logo_102019_04_white_on_dark_grey" hidden="1">
              <a:extLst>
                <a:ext uri="{FF2B5EF4-FFF2-40B4-BE49-F238E27FC236}">
                  <a16:creationId xmlns:a16="http://schemas.microsoft.com/office/drawing/2014/main" id="{13452D21-CA40-4AAD-9EE7-620FB6A1F6D0}"/>
                </a:ext>
              </a:extLst>
            </p:cNvPr>
            <p:cNvGrpSpPr/>
            <p:nvPr/>
          </p:nvGrpSpPr>
          <p:grpSpPr>
            <a:xfrm>
              <a:off x="7909204" y="1770762"/>
              <a:ext cx="971550" cy="655638"/>
              <a:chOff x="379933" y="-15999"/>
              <a:chExt cx="971550" cy="655638"/>
            </a:xfrm>
          </p:grpSpPr>
          <p:sp>
            <p:nvSpPr>
              <p:cNvPr id="40" name="Box">
                <a:extLst>
                  <a:ext uri="{FF2B5EF4-FFF2-40B4-BE49-F238E27FC236}">
                    <a16:creationId xmlns:a16="http://schemas.microsoft.com/office/drawing/2014/main" id="{A0E97A34-5D31-4C55-8BE3-90B2A6C434ED}"/>
                  </a:ext>
                </a:extLst>
              </p:cNvPr>
              <p:cNvSpPr>
                <a:spLocks noChangeArrowheads="1"/>
              </p:cNvSpPr>
              <p:nvPr/>
            </p:nvSpPr>
            <p:spPr bwMode="auto">
              <a:xfrm>
                <a:off x="379933" y="-15999"/>
                <a:ext cx="971550" cy="655638"/>
              </a:xfrm>
              <a:prstGeom prst="rect">
                <a:avLst/>
              </a:prstGeom>
              <a:solidFill>
                <a:srgbClr val="AFAFA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1" name="T2">
                <a:extLst>
                  <a:ext uri="{FF2B5EF4-FFF2-40B4-BE49-F238E27FC236}">
                    <a16:creationId xmlns:a16="http://schemas.microsoft.com/office/drawing/2014/main" id="{BD8D42FD-6495-4C2D-8888-67D56ED4BCA0}"/>
                  </a:ext>
                </a:extLst>
              </p:cNvPr>
              <p:cNvSpPr>
                <a:spLocks/>
              </p:cNvSpPr>
              <p:nvPr/>
            </p:nvSpPr>
            <p:spPr bwMode="auto">
              <a:xfrm>
                <a:off x="1011758" y="168151"/>
                <a:ext cx="176213" cy="258763"/>
              </a:xfrm>
              <a:custGeom>
                <a:avLst/>
                <a:gdLst>
                  <a:gd name="T0" fmla="*/ 157 w 222"/>
                  <a:gd name="T1" fmla="*/ 325 h 325"/>
                  <a:gd name="T2" fmla="*/ 157 w 222"/>
                  <a:gd name="T3" fmla="*/ 78 h 325"/>
                  <a:gd name="T4" fmla="*/ 222 w 222"/>
                  <a:gd name="T5" fmla="*/ 78 h 325"/>
                  <a:gd name="T6" fmla="*/ 222 w 222"/>
                  <a:gd name="T7" fmla="*/ 0 h 325"/>
                  <a:gd name="T8" fmla="*/ 0 w 222"/>
                  <a:gd name="T9" fmla="*/ 0 h 325"/>
                  <a:gd name="T10" fmla="*/ 0 w 222"/>
                  <a:gd name="T11" fmla="*/ 78 h 325"/>
                  <a:gd name="T12" fmla="*/ 66 w 222"/>
                  <a:gd name="T13" fmla="*/ 78 h 325"/>
                  <a:gd name="T14" fmla="*/ 66 w 222"/>
                  <a:gd name="T15" fmla="*/ 325 h 325"/>
                  <a:gd name="T16" fmla="*/ 66 w 222"/>
                  <a:gd name="T17" fmla="*/ 325 h 325"/>
                  <a:gd name="T18" fmla="*/ 157 w 222"/>
                  <a:gd name="T19"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2" h="325">
                    <a:moveTo>
                      <a:pt x="157" y="325"/>
                    </a:moveTo>
                    <a:lnTo>
                      <a:pt x="157" y="78"/>
                    </a:lnTo>
                    <a:lnTo>
                      <a:pt x="222" y="78"/>
                    </a:lnTo>
                    <a:lnTo>
                      <a:pt x="222" y="0"/>
                    </a:lnTo>
                    <a:lnTo>
                      <a:pt x="0" y="0"/>
                    </a:lnTo>
                    <a:lnTo>
                      <a:pt x="0" y="78"/>
                    </a:lnTo>
                    <a:lnTo>
                      <a:pt x="66" y="78"/>
                    </a:lnTo>
                    <a:lnTo>
                      <a:pt x="66" y="325"/>
                    </a:lnTo>
                    <a:lnTo>
                      <a:pt x="66" y="325"/>
                    </a:lnTo>
                    <a:lnTo>
                      <a:pt x="157" y="3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2" name="T1">
                <a:extLst>
                  <a:ext uri="{FF2B5EF4-FFF2-40B4-BE49-F238E27FC236}">
                    <a16:creationId xmlns:a16="http://schemas.microsoft.com/office/drawing/2014/main" id="{EB9AEB7D-EC6A-4055-92B7-61CF05AEDA10}"/>
                  </a:ext>
                </a:extLst>
              </p:cNvPr>
              <p:cNvSpPr>
                <a:spLocks/>
              </p:cNvSpPr>
              <p:nvPr/>
            </p:nvSpPr>
            <p:spPr bwMode="auto">
              <a:xfrm>
                <a:off x="799033" y="168151"/>
                <a:ext cx="193675" cy="258763"/>
              </a:xfrm>
              <a:custGeom>
                <a:avLst/>
                <a:gdLst>
                  <a:gd name="T0" fmla="*/ 88 w 244"/>
                  <a:gd name="T1" fmla="*/ 78 h 325"/>
                  <a:gd name="T2" fmla="*/ 88 w 244"/>
                  <a:gd name="T3" fmla="*/ 325 h 325"/>
                  <a:gd name="T4" fmla="*/ 179 w 244"/>
                  <a:gd name="T5" fmla="*/ 325 h 325"/>
                  <a:gd name="T6" fmla="*/ 179 w 244"/>
                  <a:gd name="T7" fmla="*/ 78 h 325"/>
                  <a:gd name="T8" fmla="*/ 244 w 244"/>
                  <a:gd name="T9" fmla="*/ 78 h 325"/>
                  <a:gd name="T10" fmla="*/ 244 w 244"/>
                  <a:gd name="T11" fmla="*/ 0 h 325"/>
                  <a:gd name="T12" fmla="*/ 25 w 244"/>
                  <a:gd name="T13" fmla="*/ 0 h 325"/>
                  <a:gd name="T14" fmla="*/ 0 w 244"/>
                  <a:gd name="T15" fmla="*/ 78 h 325"/>
                  <a:gd name="T16" fmla="*/ 88 w 244"/>
                  <a:gd name="T17" fmla="*/ 78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4" h="325">
                    <a:moveTo>
                      <a:pt x="88" y="78"/>
                    </a:moveTo>
                    <a:lnTo>
                      <a:pt x="88" y="325"/>
                    </a:lnTo>
                    <a:lnTo>
                      <a:pt x="179" y="325"/>
                    </a:lnTo>
                    <a:lnTo>
                      <a:pt x="179" y="78"/>
                    </a:lnTo>
                    <a:lnTo>
                      <a:pt x="244" y="78"/>
                    </a:lnTo>
                    <a:lnTo>
                      <a:pt x="244" y="0"/>
                    </a:lnTo>
                    <a:lnTo>
                      <a:pt x="25" y="0"/>
                    </a:lnTo>
                    <a:lnTo>
                      <a:pt x="0" y="78"/>
                    </a:lnTo>
                    <a:lnTo>
                      <a:pt x="88" y="7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3" name="V">
                <a:extLst>
                  <a:ext uri="{FF2B5EF4-FFF2-40B4-BE49-F238E27FC236}">
                    <a16:creationId xmlns:a16="http://schemas.microsoft.com/office/drawing/2014/main" id="{828AFEE7-5E62-43D7-A074-98EA8C7F80E6}"/>
                  </a:ext>
                </a:extLst>
              </p:cNvPr>
              <p:cNvSpPr>
                <a:spLocks/>
              </p:cNvSpPr>
              <p:nvPr/>
            </p:nvSpPr>
            <p:spPr bwMode="auto">
              <a:xfrm>
                <a:off x="567258" y="168151"/>
                <a:ext cx="230188" cy="258763"/>
              </a:xfrm>
              <a:custGeom>
                <a:avLst/>
                <a:gdLst>
                  <a:gd name="T0" fmla="*/ 184 w 289"/>
                  <a:gd name="T1" fmla="*/ 325 h 325"/>
                  <a:gd name="T2" fmla="*/ 289 w 289"/>
                  <a:gd name="T3" fmla="*/ 0 h 325"/>
                  <a:gd name="T4" fmla="*/ 197 w 289"/>
                  <a:gd name="T5" fmla="*/ 0 h 325"/>
                  <a:gd name="T6" fmla="*/ 143 w 289"/>
                  <a:gd name="T7" fmla="*/ 167 h 325"/>
                  <a:gd name="T8" fmla="*/ 135 w 289"/>
                  <a:gd name="T9" fmla="*/ 191 h 325"/>
                  <a:gd name="T10" fmla="*/ 135 w 289"/>
                  <a:gd name="T11" fmla="*/ 191 h 325"/>
                  <a:gd name="T12" fmla="*/ 135 w 289"/>
                  <a:gd name="T13" fmla="*/ 191 h 325"/>
                  <a:gd name="T14" fmla="*/ 135 w 289"/>
                  <a:gd name="T15" fmla="*/ 191 h 325"/>
                  <a:gd name="T16" fmla="*/ 135 w 289"/>
                  <a:gd name="T17" fmla="*/ 191 h 325"/>
                  <a:gd name="T18" fmla="*/ 135 w 289"/>
                  <a:gd name="T19" fmla="*/ 191 h 325"/>
                  <a:gd name="T20" fmla="*/ 135 w 289"/>
                  <a:gd name="T21" fmla="*/ 191 h 325"/>
                  <a:gd name="T22" fmla="*/ 128 w 289"/>
                  <a:gd name="T23" fmla="*/ 167 h 325"/>
                  <a:gd name="T24" fmla="*/ 91 w 289"/>
                  <a:gd name="T25" fmla="*/ 60 h 325"/>
                  <a:gd name="T26" fmla="*/ 0 w 289"/>
                  <a:gd name="T27" fmla="*/ 60 h 325"/>
                  <a:gd name="T28" fmla="*/ 90 w 289"/>
                  <a:gd name="T29" fmla="*/ 325 h 325"/>
                  <a:gd name="T30" fmla="*/ 184 w 289"/>
                  <a:gd name="T31"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9" h="325">
                    <a:moveTo>
                      <a:pt x="184" y="325"/>
                    </a:moveTo>
                    <a:lnTo>
                      <a:pt x="289" y="0"/>
                    </a:lnTo>
                    <a:lnTo>
                      <a:pt x="197" y="0"/>
                    </a:lnTo>
                    <a:lnTo>
                      <a:pt x="143" y="167"/>
                    </a:lnTo>
                    <a:lnTo>
                      <a:pt x="135" y="191"/>
                    </a:lnTo>
                    <a:lnTo>
                      <a:pt x="135" y="191"/>
                    </a:lnTo>
                    <a:lnTo>
                      <a:pt x="135" y="191"/>
                    </a:lnTo>
                    <a:lnTo>
                      <a:pt x="135" y="191"/>
                    </a:lnTo>
                    <a:lnTo>
                      <a:pt x="135" y="191"/>
                    </a:lnTo>
                    <a:lnTo>
                      <a:pt x="135" y="191"/>
                    </a:lnTo>
                    <a:lnTo>
                      <a:pt x="135" y="191"/>
                    </a:lnTo>
                    <a:lnTo>
                      <a:pt x="128" y="167"/>
                    </a:lnTo>
                    <a:lnTo>
                      <a:pt x="91" y="60"/>
                    </a:lnTo>
                    <a:lnTo>
                      <a:pt x="0" y="60"/>
                    </a:lnTo>
                    <a:lnTo>
                      <a:pt x="90" y="325"/>
                    </a:lnTo>
                    <a:lnTo>
                      <a:pt x="184" y="3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nvGrpSpPr>
            <p:cNvPr id="15" name="_VTT_logo_102019_05_dark_grey_on_white" hidden="1">
              <a:extLst>
                <a:ext uri="{FF2B5EF4-FFF2-40B4-BE49-F238E27FC236}">
                  <a16:creationId xmlns:a16="http://schemas.microsoft.com/office/drawing/2014/main" id="{5B493966-5F1B-46B6-B1FD-0BDB109DB378}"/>
                </a:ext>
              </a:extLst>
            </p:cNvPr>
            <p:cNvGrpSpPr/>
            <p:nvPr/>
          </p:nvGrpSpPr>
          <p:grpSpPr>
            <a:xfrm>
              <a:off x="7909204" y="1770762"/>
              <a:ext cx="971550" cy="655638"/>
              <a:chOff x="379933" y="-15999"/>
              <a:chExt cx="971550" cy="655638"/>
            </a:xfrm>
          </p:grpSpPr>
          <p:sp>
            <p:nvSpPr>
              <p:cNvPr id="36" name="Box">
                <a:extLst>
                  <a:ext uri="{FF2B5EF4-FFF2-40B4-BE49-F238E27FC236}">
                    <a16:creationId xmlns:a16="http://schemas.microsoft.com/office/drawing/2014/main" id="{620B63F7-19A9-408C-8FEF-0C4BD8591418}"/>
                  </a:ext>
                </a:extLst>
              </p:cNvPr>
              <p:cNvSpPr>
                <a:spLocks noChangeArrowheads="1"/>
              </p:cNvSpPr>
              <p:nvPr/>
            </p:nvSpPr>
            <p:spPr bwMode="auto">
              <a:xfrm>
                <a:off x="379933" y="-15999"/>
                <a:ext cx="971550" cy="6556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7" name="T2">
                <a:extLst>
                  <a:ext uri="{FF2B5EF4-FFF2-40B4-BE49-F238E27FC236}">
                    <a16:creationId xmlns:a16="http://schemas.microsoft.com/office/drawing/2014/main" id="{3A756868-6202-4DB9-AD66-F7F5CBF6C0E7}"/>
                  </a:ext>
                </a:extLst>
              </p:cNvPr>
              <p:cNvSpPr>
                <a:spLocks/>
              </p:cNvSpPr>
              <p:nvPr/>
            </p:nvSpPr>
            <p:spPr bwMode="auto">
              <a:xfrm>
                <a:off x="1011758" y="168151"/>
                <a:ext cx="176213" cy="258763"/>
              </a:xfrm>
              <a:custGeom>
                <a:avLst/>
                <a:gdLst>
                  <a:gd name="T0" fmla="*/ 157 w 222"/>
                  <a:gd name="T1" fmla="*/ 325 h 325"/>
                  <a:gd name="T2" fmla="*/ 157 w 222"/>
                  <a:gd name="T3" fmla="*/ 78 h 325"/>
                  <a:gd name="T4" fmla="*/ 222 w 222"/>
                  <a:gd name="T5" fmla="*/ 78 h 325"/>
                  <a:gd name="T6" fmla="*/ 222 w 222"/>
                  <a:gd name="T7" fmla="*/ 0 h 325"/>
                  <a:gd name="T8" fmla="*/ 0 w 222"/>
                  <a:gd name="T9" fmla="*/ 0 h 325"/>
                  <a:gd name="T10" fmla="*/ 0 w 222"/>
                  <a:gd name="T11" fmla="*/ 78 h 325"/>
                  <a:gd name="T12" fmla="*/ 66 w 222"/>
                  <a:gd name="T13" fmla="*/ 78 h 325"/>
                  <a:gd name="T14" fmla="*/ 66 w 222"/>
                  <a:gd name="T15" fmla="*/ 325 h 325"/>
                  <a:gd name="T16" fmla="*/ 66 w 222"/>
                  <a:gd name="T17" fmla="*/ 325 h 325"/>
                  <a:gd name="T18" fmla="*/ 157 w 222"/>
                  <a:gd name="T19"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2" h="325">
                    <a:moveTo>
                      <a:pt x="157" y="325"/>
                    </a:moveTo>
                    <a:lnTo>
                      <a:pt x="157" y="78"/>
                    </a:lnTo>
                    <a:lnTo>
                      <a:pt x="222" y="78"/>
                    </a:lnTo>
                    <a:lnTo>
                      <a:pt x="222" y="0"/>
                    </a:lnTo>
                    <a:lnTo>
                      <a:pt x="0" y="0"/>
                    </a:lnTo>
                    <a:lnTo>
                      <a:pt x="0" y="78"/>
                    </a:lnTo>
                    <a:lnTo>
                      <a:pt x="66" y="78"/>
                    </a:lnTo>
                    <a:lnTo>
                      <a:pt x="66" y="325"/>
                    </a:lnTo>
                    <a:lnTo>
                      <a:pt x="66" y="325"/>
                    </a:lnTo>
                    <a:lnTo>
                      <a:pt x="157" y="325"/>
                    </a:lnTo>
                    <a:close/>
                  </a:path>
                </a:pathLst>
              </a:custGeom>
              <a:solidFill>
                <a:srgbClr val="AFAFA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8" name="T1">
                <a:extLst>
                  <a:ext uri="{FF2B5EF4-FFF2-40B4-BE49-F238E27FC236}">
                    <a16:creationId xmlns:a16="http://schemas.microsoft.com/office/drawing/2014/main" id="{93072697-C041-4D48-908E-AAF420BE52F7}"/>
                  </a:ext>
                </a:extLst>
              </p:cNvPr>
              <p:cNvSpPr>
                <a:spLocks/>
              </p:cNvSpPr>
              <p:nvPr/>
            </p:nvSpPr>
            <p:spPr bwMode="auto">
              <a:xfrm>
                <a:off x="799033" y="168151"/>
                <a:ext cx="193675" cy="258763"/>
              </a:xfrm>
              <a:custGeom>
                <a:avLst/>
                <a:gdLst>
                  <a:gd name="T0" fmla="*/ 88 w 244"/>
                  <a:gd name="T1" fmla="*/ 78 h 325"/>
                  <a:gd name="T2" fmla="*/ 88 w 244"/>
                  <a:gd name="T3" fmla="*/ 325 h 325"/>
                  <a:gd name="T4" fmla="*/ 179 w 244"/>
                  <a:gd name="T5" fmla="*/ 325 h 325"/>
                  <a:gd name="T6" fmla="*/ 179 w 244"/>
                  <a:gd name="T7" fmla="*/ 78 h 325"/>
                  <a:gd name="T8" fmla="*/ 244 w 244"/>
                  <a:gd name="T9" fmla="*/ 78 h 325"/>
                  <a:gd name="T10" fmla="*/ 244 w 244"/>
                  <a:gd name="T11" fmla="*/ 0 h 325"/>
                  <a:gd name="T12" fmla="*/ 25 w 244"/>
                  <a:gd name="T13" fmla="*/ 0 h 325"/>
                  <a:gd name="T14" fmla="*/ 0 w 244"/>
                  <a:gd name="T15" fmla="*/ 78 h 325"/>
                  <a:gd name="T16" fmla="*/ 88 w 244"/>
                  <a:gd name="T17" fmla="*/ 78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4" h="325">
                    <a:moveTo>
                      <a:pt x="88" y="78"/>
                    </a:moveTo>
                    <a:lnTo>
                      <a:pt x="88" y="325"/>
                    </a:lnTo>
                    <a:lnTo>
                      <a:pt x="179" y="325"/>
                    </a:lnTo>
                    <a:lnTo>
                      <a:pt x="179" y="78"/>
                    </a:lnTo>
                    <a:lnTo>
                      <a:pt x="244" y="78"/>
                    </a:lnTo>
                    <a:lnTo>
                      <a:pt x="244" y="0"/>
                    </a:lnTo>
                    <a:lnTo>
                      <a:pt x="25" y="0"/>
                    </a:lnTo>
                    <a:lnTo>
                      <a:pt x="0" y="78"/>
                    </a:lnTo>
                    <a:lnTo>
                      <a:pt x="88" y="78"/>
                    </a:lnTo>
                    <a:close/>
                  </a:path>
                </a:pathLst>
              </a:custGeom>
              <a:solidFill>
                <a:srgbClr val="AFAFA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9" name="V">
                <a:extLst>
                  <a:ext uri="{FF2B5EF4-FFF2-40B4-BE49-F238E27FC236}">
                    <a16:creationId xmlns:a16="http://schemas.microsoft.com/office/drawing/2014/main" id="{45A80B30-08A5-4CDD-B3F9-F760633CE894}"/>
                  </a:ext>
                </a:extLst>
              </p:cNvPr>
              <p:cNvSpPr>
                <a:spLocks/>
              </p:cNvSpPr>
              <p:nvPr/>
            </p:nvSpPr>
            <p:spPr bwMode="auto">
              <a:xfrm>
                <a:off x="567258" y="168151"/>
                <a:ext cx="230188" cy="258763"/>
              </a:xfrm>
              <a:custGeom>
                <a:avLst/>
                <a:gdLst>
                  <a:gd name="T0" fmla="*/ 184 w 289"/>
                  <a:gd name="T1" fmla="*/ 325 h 325"/>
                  <a:gd name="T2" fmla="*/ 289 w 289"/>
                  <a:gd name="T3" fmla="*/ 0 h 325"/>
                  <a:gd name="T4" fmla="*/ 197 w 289"/>
                  <a:gd name="T5" fmla="*/ 0 h 325"/>
                  <a:gd name="T6" fmla="*/ 143 w 289"/>
                  <a:gd name="T7" fmla="*/ 167 h 325"/>
                  <a:gd name="T8" fmla="*/ 135 w 289"/>
                  <a:gd name="T9" fmla="*/ 191 h 325"/>
                  <a:gd name="T10" fmla="*/ 135 w 289"/>
                  <a:gd name="T11" fmla="*/ 191 h 325"/>
                  <a:gd name="T12" fmla="*/ 135 w 289"/>
                  <a:gd name="T13" fmla="*/ 191 h 325"/>
                  <a:gd name="T14" fmla="*/ 135 w 289"/>
                  <a:gd name="T15" fmla="*/ 191 h 325"/>
                  <a:gd name="T16" fmla="*/ 135 w 289"/>
                  <a:gd name="T17" fmla="*/ 191 h 325"/>
                  <a:gd name="T18" fmla="*/ 135 w 289"/>
                  <a:gd name="T19" fmla="*/ 191 h 325"/>
                  <a:gd name="T20" fmla="*/ 135 w 289"/>
                  <a:gd name="T21" fmla="*/ 191 h 325"/>
                  <a:gd name="T22" fmla="*/ 128 w 289"/>
                  <a:gd name="T23" fmla="*/ 167 h 325"/>
                  <a:gd name="T24" fmla="*/ 91 w 289"/>
                  <a:gd name="T25" fmla="*/ 60 h 325"/>
                  <a:gd name="T26" fmla="*/ 0 w 289"/>
                  <a:gd name="T27" fmla="*/ 60 h 325"/>
                  <a:gd name="T28" fmla="*/ 90 w 289"/>
                  <a:gd name="T29" fmla="*/ 325 h 325"/>
                  <a:gd name="T30" fmla="*/ 184 w 289"/>
                  <a:gd name="T31"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9" h="325">
                    <a:moveTo>
                      <a:pt x="184" y="325"/>
                    </a:moveTo>
                    <a:lnTo>
                      <a:pt x="289" y="0"/>
                    </a:lnTo>
                    <a:lnTo>
                      <a:pt x="197" y="0"/>
                    </a:lnTo>
                    <a:lnTo>
                      <a:pt x="143" y="167"/>
                    </a:lnTo>
                    <a:lnTo>
                      <a:pt x="135" y="191"/>
                    </a:lnTo>
                    <a:lnTo>
                      <a:pt x="135" y="191"/>
                    </a:lnTo>
                    <a:lnTo>
                      <a:pt x="135" y="191"/>
                    </a:lnTo>
                    <a:lnTo>
                      <a:pt x="135" y="191"/>
                    </a:lnTo>
                    <a:lnTo>
                      <a:pt x="135" y="191"/>
                    </a:lnTo>
                    <a:lnTo>
                      <a:pt x="135" y="191"/>
                    </a:lnTo>
                    <a:lnTo>
                      <a:pt x="135" y="191"/>
                    </a:lnTo>
                    <a:lnTo>
                      <a:pt x="128" y="167"/>
                    </a:lnTo>
                    <a:lnTo>
                      <a:pt x="91" y="60"/>
                    </a:lnTo>
                    <a:lnTo>
                      <a:pt x="0" y="60"/>
                    </a:lnTo>
                    <a:lnTo>
                      <a:pt x="90" y="325"/>
                    </a:lnTo>
                    <a:lnTo>
                      <a:pt x="184" y="325"/>
                    </a:lnTo>
                    <a:close/>
                  </a:path>
                </a:pathLst>
              </a:custGeom>
              <a:solidFill>
                <a:srgbClr val="AFAFA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nvGrpSpPr>
            <p:cNvPr id="16" name="_VTT_logo_102019_06_orange_blue_on_white" hidden="1">
              <a:extLst>
                <a:ext uri="{FF2B5EF4-FFF2-40B4-BE49-F238E27FC236}">
                  <a16:creationId xmlns:a16="http://schemas.microsoft.com/office/drawing/2014/main" id="{8FF339DA-6D1E-4DFA-AFBB-6C8ADC055974}"/>
                </a:ext>
              </a:extLst>
            </p:cNvPr>
            <p:cNvGrpSpPr/>
            <p:nvPr/>
          </p:nvGrpSpPr>
          <p:grpSpPr>
            <a:xfrm>
              <a:off x="7909204" y="1770762"/>
              <a:ext cx="971550" cy="655638"/>
              <a:chOff x="379933" y="-15999"/>
              <a:chExt cx="971550" cy="655638"/>
            </a:xfrm>
          </p:grpSpPr>
          <p:sp>
            <p:nvSpPr>
              <p:cNvPr id="32" name="Box">
                <a:extLst>
                  <a:ext uri="{FF2B5EF4-FFF2-40B4-BE49-F238E27FC236}">
                    <a16:creationId xmlns:a16="http://schemas.microsoft.com/office/drawing/2014/main" id="{BA3ABA61-436D-404C-8F0D-33022982926E}"/>
                  </a:ext>
                </a:extLst>
              </p:cNvPr>
              <p:cNvSpPr>
                <a:spLocks noChangeArrowheads="1"/>
              </p:cNvSpPr>
              <p:nvPr/>
            </p:nvSpPr>
            <p:spPr bwMode="auto">
              <a:xfrm>
                <a:off x="379933" y="-15999"/>
                <a:ext cx="971550" cy="6556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3" name="T2">
                <a:extLst>
                  <a:ext uri="{FF2B5EF4-FFF2-40B4-BE49-F238E27FC236}">
                    <a16:creationId xmlns:a16="http://schemas.microsoft.com/office/drawing/2014/main" id="{E48C2AF2-C651-4C70-AB8C-4B8406B7F9EB}"/>
                  </a:ext>
                </a:extLst>
              </p:cNvPr>
              <p:cNvSpPr>
                <a:spLocks/>
              </p:cNvSpPr>
              <p:nvPr/>
            </p:nvSpPr>
            <p:spPr bwMode="auto">
              <a:xfrm>
                <a:off x="1011758" y="168151"/>
                <a:ext cx="176213" cy="258763"/>
              </a:xfrm>
              <a:custGeom>
                <a:avLst/>
                <a:gdLst>
                  <a:gd name="T0" fmla="*/ 157 w 222"/>
                  <a:gd name="T1" fmla="*/ 325 h 325"/>
                  <a:gd name="T2" fmla="*/ 157 w 222"/>
                  <a:gd name="T3" fmla="*/ 78 h 325"/>
                  <a:gd name="T4" fmla="*/ 222 w 222"/>
                  <a:gd name="T5" fmla="*/ 78 h 325"/>
                  <a:gd name="T6" fmla="*/ 222 w 222"/>
                  <a:gd name="T7" fmla="*/ 0 h 325"/>
                  <a:gd name="T8" fmla="*/ 0 w 222"/>
                  <a:gd name="T9" fmla="*/ 0 h 325"/>
                  <a:gd name="T10" fmla="*/ 0 w 222"/>
                  <a:gd name="T11" fmla="*/ 78 h 325"/>
                  <a:gd name="T12" fmla="*/ 66 w 222"/>
                  <a:gd name="T13" fmla="*/ 78 h 325"/>
                  <a:gd name="T14" fmla="*/ 66 w 222"/>
                  <a:gd name="T15" fmla="*/ 325 h 325"/>
                  <a:gd name="T16" fmla="*/ 66 w 222"/>
                  <a:gd name="T17" fmla="*/ 325 h 325"/>
                  <a:gd name="T18" fmla="*/ 157 w 222"/>
                  <a:gd name="T19"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2" h="325">
                    <a:moveTo>
                      <a:pt x="157" y="325"/>
                    </a:moveTo>
                    <a:lnTo>
                      <a:pt x="157" y="78"/>
                    </a:lnTo>
                    <a:lnTo>
                      <a:pt x="222" y="78"/>
                    </a:lnTo>
                    <a:lnTo>
                      <a:pt x="222" y="0"/>
                    </a:lnTo>
                    <a:lnTo>
                      <a:pt x="0" y="0"/>
                    </a:lnTo>
                    <a:lnTo>
                      <a:pt x="0" y="78"/>
                    </a:lnTo>
                    <a:lnTo>
                      <a:pt x="66" y="78"/>
                    </a:lnTo>
                    <a:lnTo>
                      <a:pt x="66" y="325"/>
                    </a:lnTo>
                    <a:lnTo>
                      <a:pt x="66" y="325"/>
                    </a:lnTo>
                    <a:lnTo>
                      <a:pt x="157" y="325"/>
                    </a:lnTo>
                    <a:close/>
                  </a:path>
                </a:pathLst>
              </a:custGeom>
              <a:solidFill>
                <a:srgbClr val="0057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4" name="T1">
                <a:extLst>
                  <a:ext uri="{FF2B5EF4-FFF2-40B4-BE49-F238E27FC236}">
                    <a16:creationId xmlns:a16="http://schemas.microsoft.com/office/drawing/2014/main" id="{92443374-C6C2-4F15-B138-C57092C2279E}"/>
                  </a:ext>
                </a:extLst>
              </p:cNvPr>
              <p:cNvSpPr>
                <a:spLocks/>
              </p:cNvSpPr>
              <p:nvPr/>
            </p:nvSpPr>
            <p:spPr bwMode="auto">
              <a:xfrm>
                <a:off x="799033" y="168151"/>
                <a:ext cx="193675" cy="258763"/>
              </a:xfrm>
              <a:custGeom>
                <a:avLst/>
                <a:gdLst>
                  <a:gd name="T0" fmla="*/ 88 w 244"/>
                  <a:gd name="T1" fmla="*/ 78 h 325"/>
                  <a:gd name="T2" fmla="*/ 88 w 244"/>
                  <a:gd name="T3" fmla="*/ 325 h 325"/>
                  <a:gd name="T4" fmla="*/ 179 w 244"/>
                  <a:gd name="T5" fmla="*/ 325 h 325"/>
                  <a:gd name="T6" fmla="*/ 179 w 244"/>
                  <a:gd name="T7" fmla="*/ 78 h 325"/>
                  <a:gd name="T8" fmla="*/ 244 w 244"/>
                  <a:gd name="T9" fmla="*/ 78 h 325"/>
                  <a:gd name="T10" fmla="*/ 244 w 244"/>
                  <a:gd name="T11" fmla="*/ 0 h 325"/>
                  <a:gd name="T12" fmla="*/ 25 w 244"/>
                  <a:gd name="T13" fmla="*/ 0 h 325"/>
                  <a:gd name="T14" fmla="*/ 0 w 244"/>
                  <a:gd name="T15" fmla="*/ 78 h 325"/>
                  <a:gd name="T16" fmla="*/ 88 w 244"/>
                  <a:gd name="T17" fmla="*/ 78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4" h="325">
                    <a:moveTo>
                      <a:pt x="88" y="78"/>
                    </a:moveTo>
                    <a:lnTo>
                      <a:pt x="88" y="325"/>
                    </a:lnTo>
                    <a:lnTo>
                      <a:pt x="179" y="325"/>
                    </a:lnTo>
                    <a:lnTo>
                      <a:pt x="179" y="78"/>
                    </a:lnTo>
                    <a:lnTo>
                      <a:pt x="244" y="78"/>
                    </a:lnTo>
                    <a:lnTo>
                      <a:pt x="244" y="0"/>
                    </a:lnTo>
                    <a:lnTo>
                      <a:pt x="25" y="0"/>
                    </a:lnTo>
                    <a:lnTo>
                      <a:pt x="0" y="78"/>
                    </a:lnTo>
                    <a:lnTo>
                      <a:pt x="88" y="78"/>
                    </a:lnTo>
                    <a:close/>
                  </a:path>
                </a:pathLst>
              </a:custGeom>
              <a:solidFill>
                <a:srgbClr val="0057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5" name="V">
                <a:extLst>
                  <a:ext uri="{FF2B5EF4-FFF2-40B4-BE49-F238E27FC236}">
                    <a16:creationId xmlns:a16="http://schemas.microsoft.com/office/drawing/2014/main" id="{886D1FD4-A213-49F6-BA34-18E129B70AA6}"/>
                  </a:ext>
                </a:extLst>
              </p:cNvPr>
              <p:cNvSpPr>
                <a:spLocks/>
              </p:cNvSpPr>
              <p:nvPr/>
            </p:nvSpPr>
            <p:spPr bwMode="auto">
              <a:xfrm>
                <a:off x="567258" y="168151"/>
                <a:ext cx="230188" cy="258763"/>
              </a:xfrm>
              <a:custGeom>
                <a:avLst/>
                <a:gdLst>
                  <a:gd name="T0" fmla="*/ 184 w 289"/>
                  <a:gd name="T1" fmla="*/ 325 h 325"/>
                  <a:gd name="T2" fmla="*/ 289 w 289"/>
                  <a:gd name="T3" fmla="*/ 0 h 325"/>
                  <a:gd name="T4" fmla="*/ 197 w 289"/>
                  <a:gd name="T5" fmla="*/ 0 h 325"/>
                  <a:gd name="T6" fmla="*/ 143 w 289"/>
                  <a:gd name="T7" fmla="*/ 167 h 325"/>
                  <a:gd name="T8" fmla="*/ 135 w 289"/>
                  <a:gd name="T9" fmla="*/ 191 h 325"/>
                  <a:gd name="T10" fmla="*/ 135 w 289"/>
                  <a:gd name="T11" fmla="*/ 191 h 325"/>
                  <a:gd name="T12" fmla="*/ 135 w 289"/>
                  <a:gd name="T13" fmla="*/ 191 h 325"/>
                  <a:gd name="T14" fmla="*/ 135 w 289"/>
                  <a:gd name="T15" fmla="*/ 191 h 325"/>
                  <a:gd name="T16" fmla="*/ 135 w 289"/>
                  <a:gd name="T17" fmla="*/ 191 h 325"/>
                  <a:gd name="T18" fmla="*/ 135 w 289"/>
                  <a:gd name="T19" fmla="*/ 191 h 325"/>
                  <a:gd name="T20" fmla="*/ 135 w 289"/>
                  <a:gd name="T21" fmla="*/ 191 h 325"/>
                  <a:gd name="T22" fmla="*/ 128 w 289"/>
                  <a:gd name="T23" fmla="*/ 167 h 325"/>
                  <a:gd name="T24" fmla="*/ 91 w 289"/>
                  <a:gd name="T25" fmla="*/ 60 h 325"/>
                  <a:gd name="T26" fmla="*/ 0 w 289"/>
                  <a:gd name="T27" fmla="*/ 60 h 325"/>
                  <a:gd name="T28" fmla="*/ 90 w 289"/>
                  <a:gd name="T29" fmla="*/ 325 h 325"/>
                  <a:gd name="T30" fmla="*/ 184 w 289"/>
                  <a:gd name="T31"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9" h="325">
                    <a:moveTo>
                      <a:pt x="184" y="325"/>
                    </a:moveTo>
                    <a:lnTo>
                      <a:pt x="289" y="0"/>
                    </a:lnTo>
                    <a:lnTo>
                      <a:pt x="197" y="0"/>
                    </a:lnTo>
                    <a:lnTo>
                      <a:pt x="143" y="167"/>
                    </a:lnTo>
                    <a:lnTo>
                      <a:pt x="135" y="191"/>
                    </a:lnTo>
                    <a:lnTo>
                      <a:pt x="135" y="191"/>
                    </a:lnTo>
                    <a:lnTo>
                      <a:pt x="135" y="191"/>
                    </a:lnTo>
                    <a:lnTo>
                      <a:pt x="135" y="191"/>
                    </a:lnTo>
                    <a:lnTo>
                      <a:pt x="135" y="191"/>
                    </a:lnTo>
                    <a:lnTo>
                      <a:pt x="135" y="191"/>
                    </a:lnTo>
                    <a:lnTo>
                      <a:pt x="135" y="191"/>
                    </a:lnTo>
                    <a:lnTo>
                      <a:pt x="128" y="167"/>
                    </a:lnTo>
                    <a:lnTo>
                      <a:pt x="91" y="60"/>
                    </a:lnTo>
                    <a:lnTo>
                      <a:pt x="0" y="60"/>
                    </a:lnTo>
                    <a:lnTo>
                      <a:pt x="90" y="325"/>
                    </a:lnTo>
                    <a:lnTo>
                      <a:pt x="184" y="325"/>
                    </a:lnTo>
                    <a:close/>
                  </a:path>
                </a:pathLst>
              </a:custGeom>
              <a:solidFill>
                <a:srgbClr val="F06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nvGrpSpPr>
            <p:cNvPr id="17" name="_VTT_logo_102019_07_blue_on_white" hidden="1">
              <a:extLst>
                <a:ext uri="{FF2B5EF4-FFF2-40B4-BE49-F238E27FC236}">
                  <a16:creationId xmlns:a16="http://schemas.microsoft.com/office/drawing/2014/main" id="{C34F9A52-3AB3-426D-AC26-FA0CC42856D3}"/>
                </a:ext>
              </a:extLst>
            </p:cNvPr>
            <p:cNvGrpSpPr/>
            <p:nvPr/>
          </p:nvGrpSpPr>
          <p:grpSpPr>
            <a:xfrm>
              <a:off x="7909204" y="1770762"/>
              <a:ext cx="971550" cy="655638"/>
              <a:chOff x="379933" y="-15999"/>
              <a:chExt cx="971550" cy="655638"/>
            </a:xfrm>
          </p:grpSpPr>
          <p:sp>
            <p:nvSpPr>
              <p:cNvPr id="28" name="Box">
                <a:extLst>
                  <a:ext uri="{FF2B5EF4-FFF2-40B4-BE49-F238E27FC236}">
                    <a16:creationId xmlns:a16="http://schemas.microsoft.com/office/drawing/2014/main" id="{890477F7-0F34-4634-9687-D8640CB22B41}"/>
                  </a:ext>
                </a:extLst>
              </p:cNvPr>
              <p:cNvSpPr>
                <a:spLocks noChangeArrowheads="1"/>
              </p:cNvSpPr>
              <p:nvPr/>
            </p:nvSpPr>
            <p:spPr bwMode="auto">
              <a:xfrm>
                <a:off x="379933" y="-15999"/>
                <a:ext cx="971550" cy="6556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9" name="T2">
                <a:extLst>
                  <a:ext uri="{FF2B5EF4-FFF2-40B4-BE49-F238E27FC236}">
                    <a16:creationId xmlns:a16="http://schemas.microsoft.com/office/drawing/2014/main" id="{306C333F-AC38-4038-BA64-81DCFEC33452}"/>
                  </a:ext>
                </a:extLst>
              </p:cNvPr>
              <p:cNvSpPr>
                <a:spLocks/>
              </p:cNvSpPr>
              <p:nvPr/>
            </p:nvSpPr>
            <p:spPr bwMode="auto">
              <a:xfrm>
                <a:off x="1011758" y="168151"/>
                <a:ext cx="176213" cy="258763"/>
              </a:xfrm>
              <a:custGeom>
                <a:avLst/>
                <a:gdLst>
                  <a:gd name="T0" fmla="*/ 157 w 222"/>
                  <a:gd name="T1" fmla="*/ 325 h 325"/>
                  <a:gd name="T2" fmla="*/ 157 w 222"/>
                  <a:gd name="T3" fmla="*/ 78 h 325"/>
                  <a:gd name="T4" fmla="*/ 222 w 222"/>
                  <a:gd name="T5" fmla="*/ 78 h 325"/>
                  <a:gd name="T6" fmla="*/ 222 w 222"/>
                  <a:gd name="T7" fmla="*/ 0 h 325"/>
                  <a:gd name="T8" fmla="*/ 0 w 222"/>
                  <a:gd name="T9" fmla="*/ 0 h 325"/>
                  <a:gd name="T10" fmla="*/ 0 w 222"/>
                  <a:gd name="T11" fmla="*/ 78 h 325"/>
                  <a:gd name="T12" fmla="*/ 66 w 222"/>
                  <a:gd name="T13" fmla="*/ 78 h 325"/>
                  <a:gd name="T14" fmla="*/ 66 w 222"/>
                  <a:gd name="T15" fmla="*/ 325 h 325"/>
                  <a:gd name="T16" fmla="*/ 66 w 222"/>
                  <a:gd name="T17" fmla="*/ 325 h 325"/>
                  <a:gd name="T18" fmla="*/ 157 w 222"/>
                  <a:gd name="T19"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2" h="325">
                    <a:moveTo>
                      <a:pt x="157" y="325"/>
                    </a:moveTo>
                    <a:lnTo>
                      <a:pt x="157" y="78"/>
                    </a:lnTo>
                    <a:lnTo>
                      <a:pt x="222" y="78"/>
                    </a:lnTo>
                    <a:lnTo>
                      <a:pt x="222" y="0"/>
                    </a:lnTo>
                    <a:lnTo>
                      <a:pt x="0" y="0"/>
                    </a:lnTo>
                    <a:lnTo>
                      <a:pt x="0" y="78"/>
                    </a:lnTo>
                    <a:lnTo>
                      <a:pt x="66" y="78"/>
                    </a:lnTo>
                    <a:lnTo>
                      <a:pt x="66" y="325"/>
                    </a:lnTo>
                    <a:lnTo>
                      <a:pt x="66" y="325"/>
                    </a:lnTo>
                    <a:lnTo>
                      <a:pt x="157" y="325"/>
                    </a:lnTo>
                    <a:close/>
                  </a:path>
                </a:pathLst>
              </a:custGeom>
              <a:solidFill>
                <a:srgbClr val="0057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0" name="T1">
                <a:extLst>
                  <a:ext uri="{FF2B5EF4-FFF2-40B4-BE49-F238E27FC236}">
                    <a16:creationId xmlns:a16="http://schemas.microsoft.com/office/drawing/2014/main" id="{C2F381E8-4B95-4B4E-9EF4-E08051F4D57D}"/>
                  </a:ext>
                </a:extLst>
              </p:cNvPr>
              <p:cNvSpPr>
                <a:spLocks/>
              </p:cNvSpPr>
              <p:nvPr/>
            </p:nvSpPr>
            <p:spPr bwMode="auto">
              <a:xfrm>
                <a:off x="799033" y="168151"/>
                <a:ext cx="193675" cy="258763"/>
              </a:xfrm>
              <a:custGeom>
                <a:avLst/>
                <a:gdLst>
                  <a:gd name="T0" fmla="*/ 88 w 244"/>
                  <a:gd name="T1" fmla="*/ 78 h 325"/>
                  <a:gd name="T2" fmla="*/ 88 w 244"/>
                  <a:gd name="T3" fmla="*/ 325 h 325"/>
                  <a:gd name="T4" fmla="*/ 179 w 244"/>
                  <a:gd name="T5" fmla="*/ 325 h 325"/>
                  <a:gd name="T6" fmla="*/ 179 w 244"/>
                  <a:gd name="T7" fmla="*/ 78 h 325"/>
                  <a:gd name="T8" fmla="*/ 244 w 244"/>
                  <a:gd name="T9" fmla="*/ 78 h 325"/>
                  <a:gd name="T10" fmla="*/ 244 w 244"/>
                  <a:gd name="T11" fmla="*/ 0 h 325"/>
                  <a:gd name="T12" fmla="*/ 25 w 244"/>
                  <a:gd name="T13" fmla="*/ 0 h 325"/>
                  <a:gd name="T14" fmla="*/ 0 w 244"/>
                  <a:gd name="T15" fmla="*/ 78 h 325"/>
                  <a:gd name="T16" fmla="*/ 88 w 244"/>
                  <a:gd name="T17" fmla="*/ 78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4" h="325">
                    <a:moveTo>
                      <a:pt x="88" y="78"/>
                    </a:moveTo>
                    <a:lnTo>
                      <a:pt x="88" y="325"/>
                    </a:lnTo>
                    <a:lnTo>
                      <a:pt x="179" y="325"/>
                    </a:lnTo>
                    <a:lnTo>
                      <a:pt x="179" y="78"/>
                    </a:lnTo>
                    <a:lnTo>
                      <a:pt x="244" y="78"/>
                    </a:lnTo>
                    <a:lnTo>
                      <a:pt x="244" y="0"/>
                    </a:lnTo>
                    <a:lnTo>
                      <a:pt x="25" y="0"/>
                    </a:lnTo>
                    <a:lnTo>
                      <a:pt x="0" y="78"/>
                    </a:lnTo>
                    <a:lnTo>
                      <a:pt x="88" y="78"/>
                    </a:lnTo>
                    <a:close/>
                  </a:path>
                </a:pathLst>
              </a:custGeom>
              <a:solidFill>
                <a:srgbClr val="0057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1" name="V">
                <a:extLst>
                  <a:ext uri="{FF2B5EF4-FFF2-40B4-BE49-F238E27FC236}">
                    <a16:creationId xmlns:a16="http://schemas.microsoft.com/office/drawing/2014/main" id="{228DDCE8-81A4-4D33-8551-D7C2462C964E}"/>
                  </a:ext>
                </a:extLst>
              </p:cNvPr>
              <p:cNvSpPr>
                <a:spLocks/>
              </p:cNvSpPr>
              <p:nvPr/>
            </p:nvSpPr>
            <p:spPr bwMode="auto">
              <a:xfrm>
                <a:off x="567258" y="168151"/>
                <a:ext cx="230188" cy="258763"/>
              </a:xfrm>
              <a:custGeom>
                <a:avLst/>
                <a:gdLst>
                  <a:gd name="T0" fmla="*/ 184 w 289"/>
                  <a:gd name="T1" fmla="*/ 325 h 325"/>
                  <a:gd name="T2" fmla="*/ 289 w 289"/>
                  <a:gd name="T3" fmla="*/ 0 h 325"/>
                  <a:gd name="T4" fmla="*/ 197 w 289"/>
                  <a:gd name="T5" fmla="*/ 0 h 325"/>
                  <a:gd name="T6" fmla="*/ 143 w 289"/>
                  <a:gd name="T7" fmla="*/ 167 h 325"/>
                  <a:gd name="T8" fmla="*/ 135 w 289"/>
                  <a:gd name="T9" fmla="*/ 191 h 325"/>
                  <a:gd name="T10" fmla="*/ 135 w 289"/>
                  <a:gd name="T11" fmla="*/ 191 h 325"/>
                  <a:gd name="T12" fmla="*/ 135 w 289"/>
                  <a:gd name="T13" fmla="*/ 191 h 325"/>
                  <a:gd name="T14" fmla="*/ 135 w 289"/>
                  <a:gd name="T15" fmla="*/ 191 h 325"/>
                  <a:gd name="T16" fmla="*/ 135 w 289"/>
                  <a:gd name="T17" fmla="*/ 191 h 325"/>
                  <a:gd name="T18" fmla="*/ 135 w 289"/>
                  <a:gd name="T19" fmla="*/ 191 h 325"/>
                  <a:gd name="T20" fmla="*/ 135 w 289"/>
                  <a:gd name="T21" fmla="*/ 191 h 325"/>
                  <a:gd name="T22" fmla="*/ 128 w 289"/>
                  <a:gd name="T23" fmla="*/ 167 h 325"/>
                  <a:gd name="T24" fmla="*/ 91 w 289"/>
                  <a:gd name="T25" fmla="*/ 60 h 325"/>
                  <a:gd name="T26" fmla="*/ 0 w 289"/>
                  <a:gd name="T27" fmla="*/ 60 h 325"/>
                  <a:gd name="T28" fmla="*/ 90 w 289"/>
                  <a:gd name="T29" fmla="*/ 325 h 325"/>
                  <a:gd name="T30" fmla="*/ 184 w 289"/>
                  <a:gd name="T31"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9" h="325">
                    <a:moveTo>
                      <a:pt x="184" y="325"/>
                    </a:moveTo>
                    <a:lnTo>
                      <a:pt x="289" y="0"/>
                    </a:lnTo>
                    <a:lnTo>
                      <a:pt x="197" y="0"/>
                    </a:lnTo>
                    <a:lnTo>
                      <a:pt x="143" y="167"/>
                    </a:lnTo>
                    <a:lnTo>
                      <a:pt x="135" y="191"/>
                    </a:lnTo>
                    <a:lnTo>
                      <a:pt x="135" y="191"/>
                    </a:lnTo>
                    <a:lnTo>
                      <a:pt x="135" y="191"/>
                    </a:lnTo>
                    <a:lnTo>
                      <a:pt x="135" y="191"/>
                    </a:lnTo>
                    <a:lnTo>
                      <a:pt x="135" y="191"/>
                    </a:lnTo>
                    <a:lnTo>
                      <a:pt x="135" y="191"/>
                    </a:lnTo>
                    <a:lnTo>
                      <a:pt x="135" y="191"/>
                    </a:lnTo>
                    <a:lnTo>
                      <a:pt x="128" y="167"/>
                    </a:lnTo>
                    <a:lnTo>
                      <a:pt x="91" y="60"/>
                    </a:lnTo>
                    <a:lnTo>
                      <a:pt x="0" y="60"/>
                    </a:lnTo>
                    <a:lnTo>
                      <a:pt x="90" y="325"/>
                    </a:lnTo>
                    <a:lnTo>
                      <a:pt x="184" y="325"/>
                    </a:lnTo>
                    <a:close/>
                  </a:path>
                </a:pathLst>
              </a:custGeom>
              <a:solidFill>
                <a:srgbClr val="0057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nvGrpSpPr>
            <p:cNvPr id="18" name="_VTT_logo_102019_08_black_on_white" hidden="1">
              <a:extLst>
                <a:ext uri="{FF2B5EF4-FFF2-40B4-BE49-F238E27FC236}">
                  <a16:creationId xmlns:a16="http://schemas.microsoft.com/office/drawing/2014/main" id="{A2FBE641-1782-4E91-A2D9-8CFD8C16333F}"/>
                </a:ext>
              </a:extLst>
            </p:cNvPr>
            <p:cNvGrpSpPr/>
            <p:nvPr/>
          </p:nvGrpSpPr>
          <p:grpSpPr>
            <a:xfrm>
              <a:off x="7909204" y="1770762"/>
              <a:ext cx="971550" cy="655638"/>
              <a:chOff x="379933" y="-15999"/>
              <a:chExt cx="971550" cy="655638"/>
            </a:xfrm>
          </p:grpSpPr>
          <p:sp>
            <p:nvSpPr>
              <p:cNvPr id="24" name="Box">
                <a:extLst>
                  <a:ext uri="{FF2B5EF4-FFF2-40B4-BE49-F238E27FC236}">
                    <a16:creationId xmlns:a16="http://schemas.microsoft.com/office/drawing/2014/main" id="{B031DA56-4885-4A36-AE3A-4BF458F41C12}"/>
                  </a:ext>
                </a:extLst>
              </p:cNvPr>
              <p:cNvSpPr>
                <a:spLocks noChangeArrowheads="1"/>
              </p:cNvSpPr>
              <p:nvPr/>
            </p:nvSpPr>
            <p:spPr bwMode="auto">
              <a:xfrm>
                <a:off x="379933" y="-15999"/>
                <a:ext cx="971550" cy="6556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5" name="T2">
                <a:extLst>
                  <a:ext uri="{FF2B5EF4-FFF2-40B4-BE49-F238E27FC236}">
                    <a16:creationId xmlns:a16="http://schemas.microsoft.com/office/drawing/2014/main" id="{80592F3B-4A09-4835-8FCC-06981F6680BA}"/>
                  </a:ext>
                </a:extLst>
              </p:cNvPr>
              <p:cNvSpPr>
                <a:spLocks/>
              </p:cNvSpPr>
              <p:nvPr/>
            </p:nvSpPr>
            <p:spPr bwMode="auto">
              <a:xfrm>
                <a:off x="1011758" y="168151"/>
                <a:ext cx="176213" cy="258763"/>
              </a:xfrm>
              <a:custGeom>
                <a:avLst/>
                <a:gdLst>
                  <a:gd name="T0" fmla="*/ 157 w 222"/>
                  <a:gd name="T1" fmla="*/ 325 h 325"/>
                  <a:gd name="T2" fmla="*/ 157 w 222"/>
                  <a:gd name="T3" fmla="*/ 78 h 325"/>
                  <a:gd name="T4" fmla="*/ 222 w 222"/>
                  <a:gd name="T5" fmla="*/ 78 h 325"/>
                  <a:gd name="T6" fmla="*/ 222 w 222"/>
                  <a:gd name="T7" fmla="*/ 0 h 325"/>
                  <a:gd name="T8" fmla="*/ 0 w 222"/>
                  <a:gd name="T9" fmla="*/ 0 h 325"/>
                  <a:gd name="T10" fmla="*/ 0 w 222"/>
                  <a:gd name="T11" fmla="*/ 78 h 325"/>
                  <a:gd name="T12" fmla="*/ 66 w 222"/>
                  <a:gd name="T13" fmla="*/ 78 h 325"/>
                  <a:gd name="T14" fmla="*/ 66 w 222"/>
                  <a:gd name="T15" fmla="*/ 325 h 325"/>
                  <a:gd name="T16" fmla="*/ 66 w 222"/>
                  <a:gd name="T17" fmla="*/ 325 h 325"/>
                  <a:gd name="T18" fmla="*/ 157 w 222"/>
                  <a:gd name="T19"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2" h="325">
                    <a:moveTo>
                      <a:pt x="157" y="325"/>
                    </a:moveTo>
                    <a:lnTo>
                      <a:pt x="157" y="78"/>
                    </a:lnTo>
                    <a:lnTo>
                      <a:pt x="222" y="78"/>
                    </a:lnTo>
                    <a:lnTo>
                      <a:pt x="222" y="0"/>
                    </a:lnTo>
                    <a:lnTo>
                      <a:pt x="0" y="0"/>
                    </a:lnTo>
                    <a:lnTo>
                      <a:pt x="0" y="78"/>
                    </a:lnTo>
                    <a:lnTo>
                      <a:pt x="66" y="78"/>
                    </a:lnTo>
                    <a:lnTo>
                      <a:pt x="66" y="325"/>
                    </a:lnTo>
                    <a:lnTo>
                      <a:pt x="66" y="325"/>
                    </a:lnTo>
                    <a:lnTo>
                      <a:pt x="157" y="3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6" name="T1">
                <a:extLst>
                  <a:ext uri="{FF2B5EF4-FFF2-40B4-BE49-F238E27FC236}">
                    <a16:creationId xmlns:a16="http://schemas.microsoft.com/office/drawing/2014/main" id="{6F0CFA53-5151-4FC6-97C7-F595EF812A54}"/>
                  </a:ext>
                </a:extLst>
              </p:cNvPr>
              <p:cNvSpPr>
                <a:spLocks/>
              </p:cNvSpPr>
              <p:nvPr/>
            </p:nvSpPr>
            <p:spPr bwMode="auto">
              <a:xfrm>
                <a:off x="799033" y="168151"/>
                <a:ext cx="193675" cy="258763"/>
              </a:xfrm>
              <a:custGeom>
                <a:avLst/>
                <a:gdLst>
                  <a:gd name="T0" fmla="*/ 88 w 244"/>
                  <a:gd name="T1" fmla="*/ 78 h 325"/>
                  <a:gd name="T2" fmla="*/ 88 w 244"/>
                  <a:gd name="T3" fmla="*/ 325 h 325"/>
                  <a:gd name="T4" fmla="*/ 179 w 244"/>
                  <a:gd name="T5" fmla="*/ 325 h 325"/>
                  <a:gd name="T6" fmla="*/ 179 w 244"/>
                  <a:gd name="T7" fmla="*/ 78 h 325"/>
                  <a:gd name="T8" fmla="*/ 244 w 244"/>
                  <a:gd name="T9" fmla="*/ 78 h 325"/>
                  <a:gd name="T10" fmla="*/ 244 w 244"/>
                  <a:gd name="T11" fmla="*/ 0 h 325"/>
                  <a:gd name="T12" fmla="*/ 25 w 244"/>
                  <a:gd name="T13" fmla="*/ 0 h 325"/>
                  <a:gd name="T14" fmla="*/ 0 w 244"/>
                  <a:gd name="T15" fmla="*/ 78 h 325"/>
                  <a:gd name="T16" fmla="*/ 88 w 244"/>
                  <a:gd name="T17" fmla="*/ 78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4" h="325">
                    <a:moveTo>
                      <a:pt x="88" y="78"/>
                    </a:moveTo>
                    <a:lnTo>
                      <a:pt x="88" y="325"/>
                    </a:lnTo>
                    <a:lnTo>
                      <a:pt x="179" y="325"/>
                    </a:lnTo>
                    <a:lnTo>
                      <a:pt x="179" y="78"/>
                    </a:lnTo>
                    <a:lnTo>
                      <a:pt x="244" y="78"/>
                    </a:lnTo>
                    <a:lnTo>
                      <a:pt x="244" y="0"/>
                    </a:lnTo>
                    <a:lnTo>
                      <a:pt x="25" y="0"/>
                    </a:lnTo>
                    <a:lnTo>
                      <a:pt x="0" y="78"/>
                    </a:lnTo>
                    <a:lnTo>
                      <a:pt x="88" y="7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7" name="V">
                <a:extLst>
                  <a:ext uri="{FF2B5EF4-FFF2-40B4-BE49-F238E27FC236}">
                    <a16:creationId xmlns:a16="http://schemas.microsoft.com/office/drawing/2014/main" id="{07654C80-54A2-4F95-93D5-B134BC63A7D9}"/>
                  </a:ext>
                </a:extLst>
              </p:cNvPr>
              <p:cNvSpPr>
                <a:spLocks/>
              </p:cNvSpPr>
              <p:nvPr/>
            </p:nvSpPr>
            <p:spPr bwMode="auto">
              <a:xfrm>
                <a:off x="567258" y="168151"/>
                <a:ext cx="230188" cy="258763"/>
              </a:xfrm>
              <a:custGeom>
                <a:avLst/>
                <a:gdLst>
                  <a:gd name="T0" fmla="*/ 184 w 289"/>
                  <a:gd name="T1" fmla="*/ 325 h 325"/>
                  <a:gd name="T2" fmla="*/ 289 w 289"/>
                  <a:gd name="T3" fmla="*/ 0 h 325"/>
                  <a:gd name="T4" fmla="*/ 197 w 289"/>
                  <a:gd name="T5" fmla="*/ 0 h 325"/>
                  <a:gd name="T6" fmla="*/ 143 w 289"/>
                  <a:gd name="T7" fmla="*/ 167 h 325"/>
                  <a:gd name="T8" fmla="*/ 135 w 289"/>
                  <a:gd name="T9" fmla="*/ 191 h 325"/>
                  <a:gd name="T10" fmla="*/ 135 w 289"/>
                  <a:gd name="T11" fmla="*/ 191 h 325"/>
                  <a:gd name="T12" fmla="*/ 135 w 289"/>
                  <a:gd name="T13" fmla="*/ 191 h 325"/>
                  <a:gd name="T14" fmla="*/ 135 w 289"/>
                  <a:gd name="T15" fmla="*/ 191 h 325"/>
                  <a:gd name="T16" fmla="*/ 135 w 289"/>
                  <a:gd name="T17" fmla="*/ 191 h 325"/>
                  <a:gd name="T18" fmla="*/ 135 w 289"/>
                  <a:gd name="T19" fmla="*/ 191 h 325"/>
                  <a:gd name="T20" fmla="*/ 135 w 289"/>
                  <a:gd name="T21" fmla="*/ 191 h 325"/>
                  <a:gd name="T22" fmla="*/ 128 w 289"/>
                  <a:gd name="T23" fmla="*/ 167 h 325"/>
                  <a:gd name="T24" fmla="*/ 91 w 289"/>
                  <a:gd name="T25" fmla="*/ 60 h 325"/>
                  <a:gd name="T26" fmla="*/ 0 w 289"/>
                  <a:gd name="T27" fmla="*/ 60 h 325"/>
                  <a:gd name="T28" fmla="*/ 90 w 289"/>
                  <a:gd name="T29" fmla="*/ 325 h 325"/>
                  <a:gd name="T30" fmla="*/ 184 w 289"/>
                  <a:gd name="T31"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9" h="325">
                    <a:moveTo>
                      <a:pt x="184" y="325"/>
                    </a:moveTo>
                    <a:lnTo>
                      <a:pt x="289" y="0"/>
                    </a:lnTo>
                    <a:lnTo>
                      <a:pt x="197" y="0"/>
                    </a:lnTo>
                    <a:lnTo>
                      <a:pt x="143" y="167"/>
                    </a:lnTo>
                    <a:lnTo>
                      <a:pt x="135" y="191"/>
                    </a:lnTo>
                    <a:lnTo>
                      <a:pt x="135" y="191"/>
                    </a:lnTo>
                    <a:lnTo>
                      <a:pt x="135" y="191"/>
                    </a:lnTo>
                    <a:lnTo>
                      <a:pt x="135" y="191"/>
                    </a:lnTo>
                    <a:lnTo>
                      <a:pt x="135" y="191"/>
                    </a:lnTo>
                    <a:lnTo>
                      <a:pt x="135" y="191"/>
                    </a:lnTo>
                    <a:lnTo>
                      <a:pt x="135" y="191"/>
                    </a:lnTo>
                    <a:lnTo>
                      <a:pt x="128" y="167"/>
                    </a:lnTo>
                    <a:lnTo>
                      <a:pt x="91" y="60"/>
                    </a:lnTo>
                    <a:lnTo>
                      <a:pt x="0" y="60"/>
                    </a:lnTo>
                    <a:lnTo>
                      <a:pt x="90" y="325"/>
                    </a:lnTo>
                    <a:lnTo>
                      <a:pt x="184" y="3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nvGrpSpPr>
            <p:cNvPr id="19" name="_VTT_logo_102019_09_orange_on_white" hidden="1">
              <a:extLst>
                <a:ext uri="{FF2B5EF4-FFF2-40B4-BE49-F238E27FC236}">
                  <a16:creationId xmlns:a16="http://schemas.microsoft.com/office/drawing/2014/main" id="{D9808156-3DDD-4F99-BBBD-3F9F7FC1E914}"/>
                </a:ext>
              </a:extLst>
            </p:cNvPr>
            <p:cNvGrpSpPr/>
            <p:nvPr/>
          </p:nvGrpSpPr>
          <p:grpSpPr>
            <a:xfrm>
              <a:off x="7909204" y="1770762"/>
              <a:ext cx="971550" cy="655638"/>
              <a:chOff x="379933" y="-15999"/>
              <a:chExt cx="971550" cy="655638"/>
            </a:xfrm>
          </p:grpSpPr>
          <p:sp>
            <p:nvSpPr>
              <p:cNvPr id="20" name="Box">
                <a:extLst>
                  <a:ext uri="{FF2B5EF4-FFF2-40B4-BE49-F238E27FC236}">
                    <a16:creationId xmlns:a16="http://schemas.microsoft.com/office/drawing/2014/main" id="{EE25C053-3A29-4EC1-AAC9-C04BB73BBCB2}"/>
                  </a:ext>
                </a:extLst>
              </p:cNvPr>
              <p:cNvSpPr>
                <a:spLocks noChangeArrowheads="1"/>
              </p:cNvSpPr>
              <p:nvPr/>
            </p:nvSpPr>
            <p:spPr bwMode="auto">
              <a:xfrm>
                <a:off x="379933" y="-15999"/>
                <a:ext cx="971550" cy="6556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1" name="T2">
                <a:extLst>
                  <a:ext uri="{FF2B5EF4-FFF2-40B4-BE49-F238E27FC236}">
                    <a16:creationId xmlns:a16="http://schemas.microsoft.com/office/drawing/2014/main" id="{699A4584-33BB-4763-9D2F-25724D91C3C0}"/>
                  </a:ext>
                </a:extLst>
              </p:cNvPr>
              <p:cNvSpPr>
                <a:spLocks/>
              </p:cNvSpPr>
              <p:nvPr/>
            </p:nvSpPr>
            <p:spPr bwMode="auto">
              <a:xfrm>
                <a:off x="1011758" y="168151"/>
                <a:ext cx="176213" cy="258763"/>
              </a:xfrm>
              <a:custGeom>
                <a:avLst/>
                <a:gdLst>
                  <a:gd name="T0" fmla="*/ 157 w 222"/>
                  <a:gd name="T1" fmla="*/ 325 h 325"/>
                  <a:gd name="T2" fmla="*/ 157 w 222"/>
                  <a:gd name="T3" fmla="*/ 78 h 325"/>
                  <a:gd name="T4" fmla="*/ 222 w 222"/>
                  <a:gd name="T5" fmla="*/ 78 h 325"/>
                  <a:gd name="T6" fmla="*/ 222 w 222"/>
                  <a:gd name="T7" fmla="*/ 0 h 325"/>
                  <a:gd name="T8" fmla="*/ 0 w 222"/>
                  <a:gd name="T9" fmla="*/ 0 h 325"/>
                  <a:gd name="T10" fmla="*/ 0 w 222"/>
                  <a:gd name="T11" fmla="*/ 78 h 325"/>
                  <a:gd name="T12" fmla="*/ 66 w 222"/>
                  <a:gd name="T13" fmla="*/ 78 h 325"/>
                  <a:gd name="T14" fmla="*/ 66 w 222"/>
                  <a:gd name="T15" fmla="*/ 325 h 325"/>
                  <a:gd name="T16" fmla="*/ 66 w 222"/>
                  <a:gd name="T17" fmla="*/ 325 h 325"/>
                  <a:gd name="T18" fmla="*/ 157 w 222"/>
                  <a:gd name="T19"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2" h="325">
                    <a:moveTo>
                      <a:pt x="157" y="325"/>
                    </a:moveTo>
                    <a:lnTo>
                      <a:pt x="157" y="78"/>
                    </a:lnTo>
                    <a:lnTo>
                      <a:pt x="222" y="78"/>
                    </a:lnTo>
                    <a:lnTo>
                      <a:pt x="222" y="0"/>
                    </a:lnTo>
                    <a:lnTo>
                      <a:pt x="0" y="0"/>
                    </a:lnTo>
                    <a:lnTo>
                      <a:pt x="0" y="78"/>
                    </a:lnTo>
                    <a:lnTo>
                      <a:pt x="66" y="78"/>
                    </a:lnTo>
                    <a:lnTo>
                      <a:pt x="66" y="325"/>
                    </a:lnTo>
                    <a:lnTo>
                      <a:pt x="66" y="325"/>
                    </a:lnTo>
                    <a:lnTo>
                      <a:pt x="157" y="325"/>
                    </a:lnTo>
                    <a:close/>
                  </a:path>
                </a:pathLst>
              </a:custGeom>
              <a:solidFill>
                <a:srgbClr val="F06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2" name="T1">
                <a:extLst>
                  <a:ext uri="{FF2B5EF4-FFF2-40B4-BE49-F238E27FC236}">
                    <a16:creationId xmlns:a16="http://schemas.microsoft.com/office/drawing/2014/main" id="{916BE899-B237-4528-AE6E-A5755ACC3DA0}"/>
                  </a:ext>
                </a:extLst>
              </p:cNvPr>
              <p:cNvSpPr>
                <a:spLocks/>
              </p:cNvSpPr>
              <p:nvPr/>
            </p:nvSpPr>
            <p:spPr bwMode="auto">
              <a:xfrm>
                <a:off x="799033" y="168151"/>
                <a:ext cx="193675" cy="258763"/>
              </a:xfrm>
              <a:custGeom>
                <a:avLst/>
                <a:gdLst>
                  <a:gd name="T0" fmla="*/ 88 w 244"/>
                  <a:gd name="T1" fmla="*/ 78 h 325"/>
                  <a:gd name="T2" fmla="*/ 88 w 244"/>
                  <a:gd name="T3" fmla="*/ 325 h 325"/>
                  <a:gd name="T4" fmla="*/ 179 w 244"/>
                  <a:gd name="T5" fmla="*/ 325 h 325"/>
                  <a:gd name="T6" fmla="*/ 179 w 244"/>
                  <a:gd name="T7" fmla="*/ 78 h 325"/>
                  <a:gd name="T8" fmla="*/ 244 w 244"/>
                  <a:gd name="T9" fmla="*/ 78 h 325"/>
                  <a:gd name="T10" fmla="*/ 244 w 244"/>
                  <a:gd name="T11" fmla="*/ 0 h 325"/>
                  <a:gd name="T12" fmla="*/ 25 w 244"/>
                  <a:gd name="T13" fmla="*/ 0 h 325"/>
                  <a:gd name="T14" fmla="*/ 0 w 244"/>
                  <a:gd name="T15" fmla="*/ 78 h 325"/>
                  <a:gd name="T16" fmla="*/ 88 w 244"/>
                  <a:gd name="T17" fmla="*/ 78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4" h="325">
                    <a:moveTo>
                      <a:pt x="88" y="78"/>
                    </a:moveTo>
                    <a:lnTo>
                      <a:pt x="88" y="325"/>
                    </a:lnTo>
                    <a:lnTo>
                      <a:pt x="179" y="325"/>
                    </a:lnTo>
                    <a:lnTo>
                      <a:pt x="179" y="78"/>
                    </a:lnTo>
                    <a:lnTo>
                      <a:pt x="244" y="78"/>
                    </a:lnTo>
                    <a:lnTo>
                      <a:pt x="244" y="0"/>
                    </a:lnTo>
                    <a:lnTo>
                      <a:pt x="25" y="0"/>
                    </a:lnTo>
                    <a:lnTo>
                      <a:pt x="0" y="78"/>
                    </a:lnTo>
                    <a:lnTo>
                      <a:pt x="88" y="78"/>
                    </a:lnTo>
                    <a:close/>
                  </a:path>
                </a:pathLst>
              </a:custGeom>
              <a:solidFill>
                <a:srgbClr val="F06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3" name="V">
                <a:extLst>
                  <a:ext uri="{FF2B5EF4-FFF2-40B4-BE49-F238E27FC236}">
                    <a16:creationId xmlns:a16="http://schemas.microsoft.com/office/drawing/2014/main" id="{D163EC76-C476-4E40-ADC7-C81A56189D23}"/>
                  </a:ext>
                </a:extLst>
              </p:cNvPr>
              <p:cNvSpPr>
                <a:spLocks/>
              </p:cNvSpPr>
              <p:nvPr/>
            </p:nvSpPr>
            <p:spPr bwMode="auto">
              <a:xfrm>
                <a:off x="567258" y="168151"/>
                <a:ext cx="230188" cy="258763"/>
              </a:xfrm>
              <a:custGeom>
                <a:avLst/>
                <a:gdLst>
                  <a:gd name="T0" fmla="*/ 184 w 289"/>
                  <a:gd name="T1" fmla="*/ 325 h 325"/>
                  <a:gd name="T2" fmla="*/ 289 w 289"/>
                  <a:gd name="T3" fmla="*/ 0 h 325"/>
                  <a:gd name="T4" fmla="*/ 197 w 289"/>
                  <a:gd name="T5" fmla="*/ 0 h 325"/>
                  <a:gd name="T6" fmla="*/ 143 w 289"/>
                  <a:gd name="T7" fmla="*/ 167 h 325"/>
                  <a:gd name="T8" fmla="*/ 135 w 289"/>
                  <a:gd name="T9" fmla="*/ 191 h 325"/>
                  <a:gd name="T10" fmla="*/ 135 w 289"/>
                  <a:gd name="T11" fmla="*/ 191 h 325"/>
                  <a:gd name="T12" fmla="*/ 135 w 289"/>
                  <a:gd name="T13" fmla="*/ 191 h 325"/>
                  <a:gd name="T14" fmla="*/ 135 w 289"/>
                  <a:gd name="T15" fmla="*/ 191 h 325"/>
                  <a:gd name="T16" fmla="*/ 135 w 289"/>
                  <a:gd name="T17" fmla="*/ 191 h 325"/>
                  <a:gd name="T18" fmla="*/ 135 w 289"/>
                  <a:gd name="T19" fmla="*/ 191 h 325"/>
                  <a:gd name="T20" fmla="*/ 135 w 289"/>
                  <a:gd name="T21" fmla="*/ 191 h 325"/>
                  <a:gd name="T22" fmla="*/ 128 w 289"/>
                  <a:gd name="T23" fmla="*/ 167 h 325"/>
                  <a:gd name="T24" fmla="*/ 91 w 289"/>
                  <a:gd name="T25" fmla="*/ 60 h 325"/>
                  <a:gd name="T26" fmla="*/ 0 w 289"/>
                  <a:gd name="T27" fmla="*/ 60 h 325"/>
                  <a:gd name="T28" fmla="*/ 90 w 289"/>
                  <a:gd name="T29" fmla="*/ 325 h 325"/>
                  <a:gd name="T30" fmla="*/ 184 w 289"/>
                  <a:gd name="T31"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9" h="325">
                    <a:moveTo>
                      <a:pt x="184" y="325"/>
                    </a:moveTo>
                    <a:lnTo>
                      <a:pt x="289" y="0"/>
                    </a:lnTo>
                    <a:lnTo>
                      <a:pt x="197" y="0"/>
                    </a:lnTo>
                    <a:lnTo>
                      <a:pt x="143" y="167"/>
                    </a:lnTo>
                    <a:lnTo>
                      <a:pt x="135" y="191"/>
                    </a:lnTo>
                    <a:lnTo>
                      <a:pt x="135" y="191"/>
                    </a:lnTo>
                    <a:lnTo>
                      <a:pt x="135" y="191"/>
                    </a:lnTo>
                    <a:lnTo>
                      <a:pt x="135" y="191"/>
                    </a:lnTo>
                    <a:lnTo>
                      <a:pt x="135" y="191"/>
                    </a:lnTo>
                    <a:lnTo>
                      <a:pt x="135" y="191"/>
                    </a:lnTo>
                    <a:lnTo>
                      <a:pt x="135" y="191"/>
                    </a:lnTo>
                    <a:lnTo>
                      <a:pt x="128" y="167"/>
                    </a:lnTo>
                    <a:lnTo>
                      <a:pt x="91" y="60"/>
                    </a:lnTo>
                    <a:lnTo>
                      <a:pt x="0" y="60"/>
                    </a:lnTo>
                    <a:lnTo>
                      <a:pt x="90" y="325"/>
                    </a:lnTo>
                    <a:lnTo>
                      <a:pt x="184" y="325"/>
                    </a:lnTo>
                    <a:close/>
                  </a:path>
                </a:pathLst>
              </a:custGeom>
              <a:solidFill>
                <a:srgbClr val="F06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spTree>
    <p:extLst>
      <p:ext uri="{BB962C8B-B14F-4D97-AF65-F5344CB8AC3E}">
        <p14:creationId xmlns:p14="http://schemas.microsoft.com/office/powerpoint/2010/main" val="2020771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667">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VTT 2020 Content slide 0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C50E3D-7CA1-4C38-A728-050E2864283A}"/>
              </a:ext>
            </a:extLst>
          </p:cNvPr>
          <p:cNvSpPr>
            <a:spLocks noGrp="1"/>
          </p:cNvSpPr>
          <p:nvPr>
            <p:ph type="title"/>
          </p:nvPr>
        </p:nvSpPr>
        <p:spPr/>
        <p:txBody>
          <a:bodyPr/>
          <a:lstStyle/>
          <a:p>
            <a:r>
              <a:rPr lang="en-GB" noProof="0"/>
              <a:t>Click to edit Master title style</a:t>
            </a:r>
          </a:p>
        </p:txBody>
      </p:sp>
      <p:sp>
        <p:nvSpPr>
          <p:cNvPr id="9" name="Date Placeholder 8">
            <a:extLst>
              <a:ext uri="{FF2B5EF4-FFF2-40B4-BE49-F238E27FC236}">
                <a16:creationId xmlns:a16="http://schemas.microsoft.com/office/drawing/2014/main" id="{7B4B7EBC-3D37-4A2E-8F91-D752A833B2D5}"/>
              </a:ext>
            </a:extLst>
          </p:cNvPr>
          <p:cNvSpPr>
            <a:spLocks noGrp="1"/>
          </p:cNvSpPr>
          <p:nvPr>
            <p:ph type="dt" sz="half" idx="10"/>
          </p:nvPr>
        </p:nvSpPr>
        <p:spPr/>
        <p:txBody>
          <a:bodyPr/>
          <a:lstStyle/>
          <a:p>
            <a:fld id="{A1D666E8-27DD-4902-9F77-9A231612CD1F}" type="datetime1">
              <a:rPr lang="en-GB" smtClean="0"/>
              <a:t>08/10/2025</a:t>
            </a:fld>
            <a:endParaRPr lang="en-GB"/>
          </a:p>
        </p:txBody>
      </p:sp>
      <p:sp>
        <p:nvSpPr>
          <p:cNvPr id="10" name="Footer Placeholder 9">
            <a:extLst>
              <a:ext uri="{FF2B5EF4-FFF2-40B4-BE49-F238E27FC236}">
                <a16:creationId xmlns:a16="http://schemas.microsoft.com/office/drawing/2014/main" id="{8221D9CD-4580-47B3-9301-B8A1039C7DAA}"/>
              </a:ext>
            </a:extLst>
          </p:cNvPr>
          <p:cNvSpPr>
            <a:spLocks noGrp="1"/>
          </p:cNvSpPr>
          <p:nvPr>
            <p:ph type="ftr" sz="quarter" idx="11"/>
          </p:nvPr>
        </p:nvSpPr>
        <p:spPr/>
        <p:txBody>
          <a:bodyPr/>
          <a:lstStyle/>
          <a:p>
            <a:r>
              <a:rPr lang="en-GB"/>
              <a:t>VTT – beyond the obvious</a:t>
            </a:r>
          </a:p>
        </p:txBody>
      </p:sp>
      <p:sp>
        <p:nvSpPr>
          <p:cNvPr id="11" name="Slide Number Placeholder 10">
            <a:extLst>
              <a:ext uri="{FF2B5EF4-FFF2-40B4-BE49-F238E27FC236}">
                <a16:creationId xmlns:a16="http://schemas.microsoft.com/office/drawing/2014/main" id="{9A7241A1-2E0B-4E00-8D6F-5A489B5FCA2A}"/>
              </a:ext>
            </a:extLst>
          </p:cNvPr>
          <p:cNvSpPr>
            <a:spLocks noGrp="1"/>
          </p:cNvSpPr>
          <p:nvPr>
            <p:ph type="sldNum" sz="quarter" idx="12"/>
          </p:nvPr>
        </p:nvSpPr>
        <p:spPr/>
        <p:txBody>
          <a:bodyPr/>
          <a:lstStyle/>
          <a:p>
            <a:fld id="{B89A5CCE-AC13-A746-9A72-5D19050CC0B7}" type="slidenum">
              <a:rPr lang="en-GB" smtClean="0"/>
              <a:pPr/>
              <a:t>‹#›</a:t>
            </a:fld>
            <a:endParaRPr lang="en-GB"/>
          </a:p>
        </p:txBody>
      </p:sp>
      <p:grpSp>
        <p:nvGrpSpPr>
          <p:cNvPr id="6" name="VTT_LogoStack_v3_16092019 pienempi koko">
            <a:extLst>
              <a:ext uri="{FF2B5EF4-FFF2-40B4-BE49-F238E27FC236}">
                <a16:creationId xmlns:a16="http://schemas.microsoft.com/office/drawing/2014/main" id="{F2F5C000-215B-45BB-A043-A737546493C7}"/>
              </a:ext>
            </a:extLst>
          </p:cNvPr>
          <p:cNvGrpSpPr/>
          <p:nvPr/>
        </p:nvGrpSpPr>
        <p:grpSpPr>
          <a:xfrm>
            <a:off x="10724687" y="1"/>
            <a:ext cx="1159391" cy="782400"/>
            <a:chOff x="7909204" y="1770762"/>
            <a:chExt cx="971550" cy="655638"/>
          </a:xfrm>
        </p:grpSpPr>
        <p:grpSp>
          <p:nvGrpSpPr>
            <p:cNvPr id="7" name="_VTT_logo_102019_01_white_on_orange">
              <a:extLst>
                <a:ext uri="{FF2B5EF4-FFF2-40B4-BE49-F238E27FC236}">
                  <a16:creationId xmlns:a16="http://schemas.microsoft.com/office/drawing/2014/main" id="{9934189E-E112-4E8B-8CC5-7CEB9744426F}"/>
                </a:ext>
              </a:extLst>
            </p:cNvPr>
            <p:cNvGrpSpPr/>
            <p:nvPr/>
          </p:nvGrpSpPr>
          <p:grpSpPr>
            <a:xfrm>
              <a:off x="7909204" y="1770762"/>
              <a:ext cx="971550" cy="655638"/>
              <a:chOff x="379933" y="-15999"/>
              <a:chExt cx="971550" cy="655638"/>
            </a:xfrm>
          </p:grpSpPr>
          <p:sp>
            <p:nvSpPr>
              <p:cNvPr id="51" name="Box">
                <a:extLst>
                  <a:ext uri="{FF2B5EF4-FFF2-40B4-BE49-F238E27FC236}">
                    <a16:creationId xmlns:a16="http://schemas.microsoft.com/office/drawing/2014/main" id="{D83E3511-87CD-41C9-9E2A-2DBD58B49565}"/>
                  </a:ext>
                </a:extLst>
              </p:cNvPr>
              <p:cNvSpPr>
                <a:spLocks noChangeArrowheads="1"/>
              </p:cNvSpPr>
              <p:nvPr/>
            </p:nvSpPr>
            <p:spPr bwMode="auto">
              <a:xfrm>
                <a:off x="379933" y="-15999"/>
                <a:ext cx="971550" cy="655638"/>
              </a:xfrm>
              <a:prstGeom prst="rect">
                <a:avLst/>
              </a:prstGeom>
              <a:solidFill>
                <a:srgbClr val="F06E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2" name="T2">
                <a:extLst>
                  <a:ext uri="{FF2B5EF4-FFF2-40B4-BE49-F238E27FC236}">
                    <a16:creationId xmlns:a16="http://schemas.microsoft.com/office/drawing/2014/main" id="{5BEE87E9-4DC8-415F-9739-FF00307FA45C}"/>
                  </a:ext>
                </a:extLst>
              </p:cNvPr>
              <p:cNvSpPr>
                <a:spLocks/>
              </p:cNvSpPr>
              <p:nvPr/>
            </p:nvSpPr>
            <p:spPr bwMode="auto">
              <a:xfrm>
                <a:off x="1011758" y="168151"/>
                <a:ext cx="176213" cy="258763"/>
              </a:xfrm>
              <a:custGeom>
                <a:avLst/>
                <a:gdLst>
                  <a:gd name="T0" fmla="*/ 157 w 222"/>
                  <a:gd name="T1" fmla="*/ 325 h 325"/>
                  <a:gd name="T2" fmla="*/ 157 w 222"/>
                  <a:gd name="T3" fmla="*/ 78 h 325"/>
                  <a:gd name="T4" fmla="*/ 222 w 222"/>
                  <a:gd name="T5" fmla="*/ 78 h 325"/>
                  <a:gd name="T6" fmla="*/ 222 w 222"/>
                  <a:gd name="T7" fmla="*/ 0 h 325"/>
                  <a:gd name="T8" fmla="*/ 0 w 222"/>
                  <a:gd name="T9" fmla="*/ 0 h 325"/>
                  <a:gd name="T10" fmla="*/ 0 w 222"/>
                  <a:gd name="T11" fmla="*/ 78 h 325"/>
                  <a:gd name="T12" fmla="*/ 66 w 222"/>
                  <a:gd name="T13" fmla="*/ 78 h 325"/>
                  <a:gd name="T14" fmla="*/ 66 w 222"/>
                  <a:gd name="T15" fmla="*/ 325 h 325"/>
                  <a:gd name="T16" fmla="*/ 66 w 222"/>
                  <a:gd name="T17" fmla="*/ 325 h 325"/>
                  <a:gd name="T18" fmla="*/ 157 w 222"/>
                  <a:gd name="T19"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2" h="325">
                    <a:moveTo>
                      <a:pt x="157" y="325"/>
                    </a:moveTo>
                    <a:lnTo>
                      <a:pt x="157" y="78"/>
                    </a:lnTo>
                    <a:lnTo>
                      <a:pt x="222" y="78"/>
                    </a:lnTo>
                    <a:lnTo>
                      <a:pt x="222" y="0"/>
                    </a:lnTo>
                    <a:lnTo>
                      <a:pt x="0" y="0"/>
                    </a:lnTo>
                    <a:lnTo>
                      <a:pt x="0" y="78"/>
                    </a:lnTo>
                    <a:lnTo>
                      <a:pt x="66" y="78"/>
                    </a:lnTo>
                    <a:lnTo>
                      <a:pt x="66" y="325"/>
                    </a:lnTo>
                    <a:lnTo>
                      <a:pt x="66" y="325"/>
                    </a:lnTo>
                    <a:lnTo>
                      <a:pt x="157" y="3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3" name="T1">
                <a:extLst>
                  <a:ext uri="{FF2B5EF4-FFF2-40B4-BE49-F238E27FC236}">
                    <a16:creationId xmlns:a16="http://schemas.microsoft.com/office/drawing/2014/main" id="{1B58C296-4DE2-4587-B039-CEDCC86C29DA}"/>
                  </a:ext>
                </a:extLst>
              </p:cNvPr>
              <p:cNvSpPr>
                <a:spLocks/>
              </p:cNvSpPr>
              <p:nvPr/>
            </p:nvSpPr>
            <p:spPr bwMode="auto">
              <a:xfrm>
                <a:off x="799033" y="168151"/>
                <a:ext cx="193675" cy="258763"/>
              </a:xfrm>
              <a:custGeom>
                <a:avLst/>
                <a:gdLst>
                  <a:gd name="T0" fmla="*/ 88 w 244"/>
                  <a:gd name="T1" fmla="*/ 78 h 325"/>
                  <a:gd name="T2" fmla="*/ 88 w 244"/>
                  <a:gd name="T3" fmla="*/ 325 h 325"/>
                  <a:gd name="T4" fmla="*/ 179 w 244"/>
                  <a:gd name="T5" fmla="*/ 325 h 325"/>
                  <a:gd name="T6" fmla="*/ 179 w 244"/>
                  <a:gd name="T7" fmla="*/ 78 h 325"/>
                  <a:gd name="T8" fmla="*/ 244 w 244"/>
                  <a:gd name="T9" fmla="*/ 78 h 325"/>
                  <a:gd name="T10" fmla="*/ 244 w 244"/>
                  <a:gd name="T11" fmla="*/ 0 h 325"/>
                  <a:gd name="T12" fmla="*/ 25 w 244"/>
                  <a:gd name="T13" fmla="*/ 0 h 325"/>
                  <a:gd name="T14" fmla="*/ 0 w 244"/>
                  <a:gd name="T15" fmla="*/ 78 h 325"/>
                  <a:gd name="T16" fmla="*/ 88 w 244"/>
                  <a:gd name="T17" fmla="*/ 78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4" h="325">
                    <a:moveTo>
                      <a:pt x="88" y="78"/>
                    </a:moveTo>
                    <a:lnTo>
                      <a:pt x="88" y="325"/>
                    </a:lnTo>
                    <a:lnTo>
                      <a:pt x="179" y="325"/>
                    </a:lnTo>
                    <a:lnTo>
                      <a:pt x="179" y="78"/>
                    </a:lnTo>
                    <a:lnTo>
                      <a:pt x="244" y="78"/>
                    </a:lnTo>
                    <a:lnTo>
                      <a:pt x="244" y="0"/>
                    </a:lnTo>
                    <a:lnTo>
                      <a:pt x="25" y="0"/>
                    </a:lnTo>
                    <a:lnTo>
                      <a:pt x="0" y="78"/>
                    </a:lnTo>
                    <a:lnTo>
                      <a:pt x="88" y="7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4" name="V">
                <a:extLst>
                  <a:ext uri="{FF2B5EF4-FFF2-40B4-BE49-F238E27FC236}">
                    <a16:creationId xmlns:a16="http://schemas.microsoft.com/office/drawing/2014/main" id="{994B2AAE-EC6B-4F88-A527-A97FF1CF3177}"/>
                  </a:ext>
                </a:extLst>
              </p:cNvPr>
              <p:cNvSpPr>
                <a:spLocks/>
              </p:cNvSpPr>
              <p:nvPr/>
            </p:nvSpPr>
            <p:spPr bwMode="auto">
              <a:xfrm>
                <a:off x="567258" y="168151"/>
                <a:ext cx="230188" cy="258763"/>
              </a:xfrm>
              <a:custGeom>
                <a:avLst/>
                <a:gdLst>
                  <a:gd name="T0" fmla="*/ 184 w 289"/>
                  <a:gd name="T1" fmla="*/ 325 h 325"/>
                  <a:gd name="T2" fmla="*/ 289 w 289"/>
                  <a:gd name="T3" fmla="*/ 0 h 325"/>
                  <a:gd name="T4" fmla="*/ 197 w 289"/>
                  <a:gd name="T5" fmla="*/ 0 h 325"/>
                  <a:gd name="T6" fmla="*/ 143 w 289"/>
                  <a:gd name="T7" fmla="*/ 167 h 325"/>
                  <a:gd name="T8" fmla="*/ 135 w 289"/>
                  <a:gd name="T9" fmla="*/ 191 h 325"/>
                  <a:gd name="T10" fmla="*/ 135 w 289"/>
                  <a:gd name="T11" fmla="*/ 191 h 325"/>
                  <a:gd name="T12" fmla="*/ 135 w 289"/>
                  <a:gd name="T13" fmla="*/ 191 h 325"/>
                  <a:gd name="T14" fmla="*/ 135 w 289"/>
                  <a:gd name="T15" fmla="*/ 191 h 325"/>
                  <a:gd name="T16" fmla="*/ 135 w 289"/>
                  <a:gd name="T17" fmla="*/ 191 h 325"/>
                  <a:gd name="T18" fmla="*/ 135 w 289"/>
                  <a:gd name="T19" fmla="*/ 191 h 325"/>
                  <a:gd name="T20" fmla="*/ 135 w 289"/>
                  <a:gd name="T21" fmla="*/ 191 h 325"/>
                  <a:gd name="T22" fmla="*/ 128 w 289"/>
                  <a:gd name="T23" fmla="*/ 167 h 325"/>
                  <a:gd name="T24" fmla="*/ 91 w 289"/>
                  <a:gd name="T25" fmla="*/ 60 h 325"/>
                  <a:gd name="T26" fmla="*/ 0 w 289"/>
                  <a:gd name="T27" fmla="*/ 60 h 325"/>
                  <a:gd name="T28" fmla="*/ 90 w 289"/>
                  <a:gd name="T29" fmla="*/ 325 h 325"/>
                  <a:gd name="T30" fmla="*/ 184 w 289"/>
                  <a:gd name="T31"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9" h="325">
                    <a:moveTo>
                      <a:pt x="184" y="325"/>
                    </a:moveTo>
                    <a:lnTo>
                      <a:pt x="289" y="0"/>
                    </a:lnTo>
                    <a:lnTo>
                      <a:pt x="197" y="0"/>
                    </a:lnTo>
                    <a:lnTo>
                      <a:pt x="143" y="167"/>
                    </a:lnTo>
                    <a:lnTo>
                      <a:pt x="135" y="191"/>
                    </a:lnTo>
                    <a:lnTo>
                      <a:pt x="135" y="191"/>
                    </a:lnTo>
                    <a:lnTo>
                      <a:pt x="135" y="191"/>
                    </a:lnTo>
                    <a:lnTo>
                      <a:pt x="135" y="191"/>
                    </a:lnTo>
                    <a:lnTo>
                      <a:pt x="135" y="191"/>
                    </a:lnTo>
                    <a:lnTo>
                      <a:pt x="135" y="191"/>
                    </a:lnTo>
                    <a:lnTo>
                      <a:pt x="135" y="191"/>
                    </a:lnTo>
                    <a:lnTo>
                      <a:pt x="128" y="167"/>
                    </a:lnTo>
                    <a:lnTo>
                      <a:pt x="91" y="60"/>
                    </a:lnTo>
                    <a:lnTo>
                      <a:pt x="0" y="60"/>
                    </a:lnTo>
                    <a:lnTo>
                      <a:pt x="90" y="325"/>
                    </a:lnTo>
                    <a:lnTo>
                      <a:pt x="184" y="3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nvGrpSpPr>
            <p:cNvPr id="8" name="_VTT_logo_102019_02_white_on_black" hidden="1">
              <a:extLst>
                <a:ext uri="{FF2B5EF4-FFF2-40B4-BE49-F238E27FC236}">
                  <a16:creationId xmlns:a16="http://schemas.microsoft.com/office/drawing/2014/main" id="{93C07F9F-6A91-42A2-8659-7C2033A19E35}"/>
                </a:ext>
              </a:extLst>
            </p:cNvPr>
            <p:cNvGrpSpPr/>
            <p:nvPr/>
          </p:nvGrpSpPr>
          <p:grpSpPr>
            <a:xfrm>
              <a:off x="7909204" y="1770762"/>
              <a:ext cx="971550" cy="655638"/>
              <a:chOff x="379933" y="-15999"/>
              <a:chExt cx="971550" cy="655638"/>
            </a:xfrm>
          </p:grpSpPr>
          <p:sp>
            <p:nvSpPr>
              <p:cNvPr id="47" name="Box">
                <a:extLst>
                  <a:ext uri="{FF2B5EF4-FFF2-40B4-BE49-F238E27FC236}">
                    <a16:creationId xmlns:a16="http://schemas.microsoft.com/office/drawing/2014/main" id="{AC01E7D7-DBBD-4AB8-AAD1-18C816A2350F}"/>
                  </a:ext>
                </a:extLst>
              </p:cNvPr>
              <p:cNvSpPr>
                <a:spLocks noChangeArrowheads="1"/>
              </p:cNvSpPr>
              <p:nvPr/>
            </p:nvSpPr>
            <p:spPr bwMode="auto">
              <a:xfrm>
                <a:off x="379933" y="-15999"/>
                <a:ext cx="971550" cy="65563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8" name="T2">
                <a:extLst>
                  <a:ext uri="{FF2B5EF4-FFF2-40B4-BE49-F238E27FC236}">
                    <a16:creationId xmlns:a16="http://schemas.microsoft.com/office/drawing/2014/main" id="{D929E8D2-DFDD-45AD-8941-FD30E729B042}"/>
                  </a:ext>
                </a:extLst>
              </p:cNvPr>
              <p:cNvSpPr>
                <a:spLocks/>
              </p:cNvSpPr>
              <p:nvPr/>
            </p:nvSpPr>
            <p:spPr bwMode="auto">
              <a:xfrm>
                <a:off x="1011758" y="168151"/>
                <a:ext cx="176213" cy="258763"/>
              </a:xfrm>
              <a:custGeom>
                <a:avLst/>
                <a:gdLst>
                  <a:gd name="T0" fmla="*/ 157 w 222"/>
                  <a:gd name="T1" fmla="*/ 325 h 325"/>
                  <a:gd name="T2" fmla="*/ 157 w 222"/>
                  <a:gd name="T3" fmla="*/ 78 h 325"/>
                  <a:gd name="T4" fmla="*/ 222 w 222"/>
                  <a:gd name="T5" fmla="*/ 78 h 325"/>
                  <a:gd name="T6" fmla="*/ 222 w 222"/>
                  <a:gd name="T7" fmla="*/ 0 h 325"/>
                  <a:gd name="T8" fmla="*/ 0 w 222"/>
                  <a:gd name="T9" fmla="*/ 0 h 325"/>
                  <a:gd name="T10" fmla="*/ 0 w 222"/>
                  <a:gd name="T11" fmla="*/ 78 h 325"/>
                  <a:gd name="T12" fmla="*/ 66 w 222"/>
                  <a:gd name="T13" fmla="*/ 78 h 325"/>
                  <a:gd name="T14" fmla="*/ 66 w 222"/>
                  <a:gd name="T15" fmla="*/ 325 h 325"/>
                  <a:gd name="T16" fmla="*/ 66 w 222"/>
                  <a:gd name="T17" fmla="*/ 325 h 325"/>
                  <a:gd name="T18" fmla="*/ 157 w 222"/>
                  <a:gd name="T19"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2" h="325">
                    <a:moveTo>
                      <a:pt x="157" y="325"/>
                    </a:moveTo>
                    <a:lnTo>
                      <a:pt x="157" y="78"/>
                    </a:lnTo>
                    <a:lnTo>
                      <a:pt x="222" y="78"/>
                    </a:lnTo>
                    <a:lnTo>
                      <a:pt x="222" y="0"/>
                    </a:lnTo>
                    <a:lnTo>
                      <a:pt x="0" y="0"/>
                    </a:lnTo>
                    <a:lnTo>
                      <a:pt x="0" y="78"/>
                    </a:lnTo>
                    <a:lnTo>
                      <a:pt x="66" y="78"/>
                    </a:lnTo>
                    <a:lnTo>
                      <a:pt x="66" y="325"/>
                    </a:lnTo>
                    <a:lnTo>
                      <a:pt x="66" y="325"/>
                    </a:lnTo>
                    <a:lnTo>
                      <a:pt x="157" y="3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9" name="T1">
                <a:extLst>
                  <a:ext uri="{FF2B5EF4-FFF2-40B4-BE49-F238E27FC236}">
                    <a16:creationId xmlns:a16="http://schemas.microsoft.com/office/drawing/2014/main" id="{BE973541-583C-4EAE-8EB5-2DB20C38C08B}"/>
                  </a:ext>
                </a:extLst>
              </p:cNvPr>
              <p:cNvSpPr>
                <a:spLocks/>
              </p:cNvSpPr>
              <p:nvPr/>
            </p:nvSpPr>
            <p:spPr bwMode="auto">
              <a:xfrm>
                <a:off x="799033" y="168151"/>
                <a:ext cx="193675" cy="258763"/>
              </a:xfrm>
              <a:custGeom>
                <a:avLst/>
                <a:gdLst>
                  <a:gd name="T0" fmla="*/ 88 w 244"/>
                  <a:gd name="T1" fmla="*/ 78 h 325"/>
                  <a:gd name="T2" fmla="*/ 88 w 244"/>
                  <a:gd name="T3" fmla="*/ 325 h 325"/>
                  <a:gd name="T4" fmla="*/ 179 w 244"/>
                  <a:gd name="T5" fmla="*/ 325 h 325"/>
                  <a:gd name="T6" fmla="*/ 179 w 244"/>
                  <a:gd name="T7" fmla="*/ 78 h 325"/>
                  <a:gd name="T8" fmla="*/ 244 w 244"/>
                  <a:gd name="T9" fmla="*/ 78 h 325"/>
                  <a:gd name="T10" fmla="*/ 244 w 244"/>
                  <a:gd name="T11" fmla="*/ 0 h 325"/>
                  <a:gd name="T12" fmla="*/ 25 w 244"/>
                  <a:gd name="T13" fmla="*/ 0 h 325"/>
                  <a:gd name="T14" fmla="*/ 0 w 244"/>
                  <a:gd name="T15" fmla="*/ 78 h 325"/>
                  <a:gd name="T16" fmla="*/ 88 w 244"/>
                  <a:gd name="T17" fmla="*/ 78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4" h="325">
                    <a:moveTo>
                      <a:pt x="88" y="78"/>
                    </a:moveTo>
                    <a:lnTo>
                      <a:pt x="88" y="325"/>
                    </a:lnTo>
                    <a:lnTo>
                      <a:pt x="179" y="325"/>
                    </a:lnTo>
                    <a:lnTo>
                      <a:pt x="179" y="78"/>
                    </a:lnTo>
                    <a:lnTo>
                      <a:pt x="244" y="78"/>
                    </a:lnTo>
                    <a:lnTo>
                      <a:pt x="244" y="0"/>
                    </a:lnTo>
                    <a:lnTo>
                      <a:pt x="25" y="0"/>
                    </a:lnTo>
                    <a:lnTo>
                      <a:pt x="0" y="78"/>
                    </a:lnTo>
                    <a:lnTo>
                      <a:pt x="88" y="7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0" name="V">
                <a:extLst>
                  <a:ext uri="{FF2B5EF4-FFF2-40B4-BE49-F238E27FC236}">
                    <a16:creationId xmlns:a16="http://schemas.microsoft.com/office/drawing/2014/main" id="{F0F91987-C24E-4F66-B43C-276F4A5A8E55}"/>
                  </a:ext>
                </a:extLst>
              </p:cNvPr>
              <p:cNvSpPr>
                <a:spLocks/>
              </p:cNvSpPr>
              <p:nvPr/>
            </p:nvSpPr>
            <p:spPr bwMode="auto">
              <a:xfrm>
                <a:off x="567258" y="168151"/>
                <a:ext cx="230188" cy="258763"/>
              </a:xfrm>
              <a:custGeom>
                <a:avLst/>
                <a:gdLst>
                  <a:gd name="T0" fmla="*/ 184 w 289"/>
                  <a:gd name="T1" fmla="*/ 325 h 325"/>
                  <a:gd name="T2" fmla="*/ 289 w 289"/>
                  <a:gd name="T3" fmla="*/ 0 h 325"/>
                  <a:gd name="T4" fmla="*/ 197 w 289"/>
                  <a:gd name="T5" fmla="*/ 0 h 325"/>
                  <a:gd name="T6" fmla="*/ 143 w 289"/>
                  <a:gd name="T7" fmla="*/ 167 h 325"/>
                  <a:gd name="T8" fmla="*/ 135 w 289"/>
                  <a:gd name="T9" fmla="*/ 191 h 325"/>
                  <a:gd name="T10" fmla="*/ 135 w 289"/>
                  <a:gd name="T11" fmla="*/ 191 h 325"/>
                  <a:gd name="T12" fmla="*/ 135 w 289"/>
                  <a:gd name="T13" fmla="*/ 191 h 325"/>
                  <a:gd name="T14" fmla="*/ 135 w 289"/>
                  <a:gd name="T15" fmla="*/ 191 h 325"/>
                  <a:gd name="T16" fmla="*/ 135 w 289"/>
                  <a:gd name="T17" fmla="*/ 191 h 325"/>
                  <a:gd name="T18" fmla="*/ 135 w 289"/>
                  <a:gd name="T19" fmla="*/ 191 h 325"/>
                  <a:gd name="T20" fmla="*/ 135 w 289"/>
                  <a:gd name="T21" fmla="*/ 191 h 325"/>
                  <a:gd name="T22" fmla="*/ 128 w 289"/>
                  <a:gd name="T23" fmla="*/ 167 h 325"/>
                  <a:gd name="T24" fmla="*/ 91 w 289"/>
                  <a:gd name="T25" fmla="*/ 60 h 325"/>
                  <a:gd name="T26" fmla="*/ 0 w 289"/>
                  <a:gd name="T27" fmla="*/ 60 h 325"/>
                  <a:gd name="T28" fmla="*/ 90 w 289"/>
                  <a:gd name="T29" fmla="*/ 325 h 325"/>
                  <a:gd name="T30" fmla="*/ 184 w 289"/>
                  <a:gd name="T31"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9" h="325">
                    <a:moveTo>
                      <a:pt x="184" y="325"/>
                    </a:moveTo>
                    <a:lnTo>
                      <a:pt x="289" y="0"/>
                    </a:lnTo>
                    <a:lnTo>
                      <a:pt x="197" y="0"/>
                    </a:lnTo>
                    <a:lnTo>
                      <a:pt x="143" y="167"/>
                    </a:lnTo>
                    <a:lnTo>
                      <a:pt x="135" y="191"/>
                    </a:lnTo>
                    <a:lnTo>
                      <a:pt x="135" y="191"/>
                    </a:lnTo>
                    <a:lnTo>
                      <a:pt x="135" y="191"/>
                    </a:lnTo>
                    <a:lnTo>
                      <a:pt x="135" y="191"/>
                    </a:lnTo>
                    <a:lnTo>
                      <a:pt x="135" y="191"/>
                    </a:lnTo>
                    <a:lnTo>
                      <a:pt x="135" y="191"/>
                    </a:lnTo>
                    <a:lnTo>
                      <a:pt x="135" y="191"/>
                    </a:lnTo>
                    <a:lnTo>
                      <a:pt x="128" y="167"/>
                    </a:lnTo>
                    <a:lnTo>
                      <a:pt x="91" y="60"/>
                    </a:lnTo>
                    <a:lnTo>
                      <a:pt x="0" y="60"/>
                    </a:lnTo>
                    <a:lnTo>
                      <a:pt x="90" y="325"/>
                    </a:lnTo>
                    <a:lnTo>
                      <a:pt x="184" y="3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nvGrpSpPr>
            <p:cNvPr id="12" name="_VTT_logo_102019_03_white_on_blue" hidden="1">
              <a:extLst>
                <a:ext uri="{FF2B5EF4-FFF2-40B4-BE49-F238E27FC236}">
                  <a16:creationId xmlns:a16="http://schemas.microsoft.com/office/drawing/2014/main" id="{012D5B37-4ED7-4746-86E5-17E13AE1CB8A}"/>
                </a:ext>
              </a:extLst>
            </p:cNvPr>
            <p:cNvGrpSpPr/>
            <p:nvPr/>
          </p:nvGrpSpPr>
          <p:grpSpPr>
            <a:xfrm>
              <a:off x="7909204" y="1770762"/>
              <a:ext cx="971550" cy="655638"/>
              <a:chOff x="379933" y="-15999"/>
              <a:chExt cx="971550" cy="655638"/>
            </a:xfrm>
          </p:grpSpPr>
          <p:sp>
            <p:nvSpPr>
              <p:cNvPr id="43" name="Box">
                <a:extLst>
                  <a:ext uri="{FF2B5EF4-FFF2-40B4-BE49-F238E27FC236}">
                    <a16:creationId xmlns:a16="http://schemas.microsoft.com/office/drawing/2014/main" id="{5F074957-D5B3-49D7-B2E6-EDD3D6C01623}"/>
                  </a:ext>
                </a:extLst>
              </p:cNvPr>
              <p:cNvSpPr>
                <a:spLocks noChangeArrowheads="1"/>
              </p:cNvSpPr>
              <p:nvPr/>
            </p:nvSpPr>
            <p:spPr bwMode="auto">
              <a:xfrm>
                <a:off x="379933" y="-15999"/>
                <a:ext cx="971550" cy="655638"/>
              </a:xfrm>
              <a:prstGeom prst="rect">
                <a:avLst/>
              </a:prstGeom>
              <a:solidFill>
                <a:srgbClr val="00579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4" name="T2">
                <a:extLst>
                  <a:ext uri="{FF2B5EF4-FFF2-40B4-BE49-F238E27FC236}">
                    <a16:creationId xmlns:a16="http://schemas.microsoft.com/office/drawing/2014/main" id="{F208F89A-4430-4BA9-BD94-5C94B51B0D47}"/>
                  </a:ext>
                </a:extLst>
              </p:cNvPr>
              <p:cNvSpPr>
                <a:spLocks/>
              </p:cNvSpPr>
              <p:nvPr/>
            </p:nvSpPr>
            <p:spPr bwMode="auto">
              <a:xfrm>
                <a:off x="1011758" y="168151"/>
                <a:ext cx="176213" cy="258763"/>
              </a:xfrm>
              <a:custGeom>
                <a:avLst/>
                <a:gdLst>
                  <a:gd name="T0" fmla="*/ 157 w 222"/>
                  <a:gd name="T1" fmla="*/ 325 h 325"/>
                  <a:gd name="T2" fmla="*/ 157 w 222"/>
                  <a:gd name="T3" fmla="*/ 78 h 325"/>
                  <a:gd name="T4" fmla="*/ 222 w 222"/>
                  <a:gd name="T5" fmla="*/ 78 h 325"/>
                  <a:gd name="T6" fmla="*/ 222 w 222"/>
                  <a:gd name="T7" fmla="*/ 0 h 325"/>
                  <a:gd name="T8" fmla="*/ 0 w 222"/>
                  <a:gd name="T9" fmla="*/ 0 h 325"/>
                  <a:gd name="T10" fmla="*/ 0 w 222"/>
                  <a:gd name="T11" fmla="*/ 78 h 325"/>
                  <a:gd name="T12" fmla="*/ 66 w 222"/>
                  <a:gd name="T13" fmla="*/ 78 h 325"/>
                  <a:gd name="T14" fmla="*/ 66 w 222"/>
                  <a:gd name="T15" fmla="*/ 325 h 325"/>
                  <a:gd name="T16" fmla="*/ 66 w 222"/>
                  <a:gd name="T17" fmla="*/ 325 h 325"/>
                  <a:gd name="T18" fmla="*/ 157 w 222"/>
                  <a:gd name="T19"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2" h="325">
                    <a:moveTo>
                      <a:pt x="157" y="325"/>
                    </a:moveTo>
                    <a:lnTo>
                      <a:pt x="157" y="78"/>
                    </a:lnTo>
                    <a:lnTo>
                      <a:pt x="222" y="78"/>
                    </a:lnTo>
                    <a:lnTo>
                      <a:pt x="222" y="0"/>
                    </a:lnTo>
                    <a:lnTo>
                      <a:pt x="0" y="0"/>
                    </a:lnTo>
                    <a:lnTo>
                      <a:pt x="0" y="78"/>
                    </a:lnTo>
                    <a:lnTo>
                      <a:pt x="66" y="78"/>
                    </a:lnTo>
                    <a:lnTo>
                      <a:pt x="66" y="325"/>
                    </a:lnTo>
                    <a:lnTo>
                      <a:pt x="66" y="325"/>
                    </a:lnTo>
                    <a:lnTo>
                      <a:pt x="157" y="3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5" name="T1">
                <a:extLst>
                  <a:ext uri="{FF2B5EF4-FFF2-40B4-BE49-F238E27FC236}">
                    <a16:creationId xmlns:a16="http://schemas.microsoft.com/office/drawing/2014/main" id="{11DB7D2E-2D0A-485F-A764-C7CA5118A19D}"/>
                  </a:ext>
                </a:extLst>
              </p:cNvPr>
              <p:cNvSpPr>
                <a:spLocks/>
              </p:cNvSpPr>
              <p:nvPr/>
            </p:nvSpPr>
            <p:spPr bwMode="auto">
              <a:xfrm>
                <a:off x="799033" y="168151"/>
                <a:ext cx="193675" cy="258763"/>
              </a:xfrm>
              <a:custGeom>
                <a:avLst/>
                <a:gdLst>
                  <a:gd name="T0" fmla="*/ 88 w 244"/>
                  <a:gd name="T1" fmla="*/ 78 h 325"/>
                  <a:gd name="T2" fmla="*/ 88 w 244"/>
                  <a:gd name="T3" fmla="*/ 325 h 325"/>
                  <a:gd name="T4" fmla="*/ 179 w 244"/>
                  <a:gd name="T5" fmla="*/ 325 h 325"/>
                  <a:gd name="T6" fmla="*/ 179 w 244"/>
                  <a:gd name="T7" fmla="*/ 78 h 325"/>
                  <a:gd name="T8" fmla="*/ 244 w 244"/>
                  <a:gd name="T9" fmla="*/ 78 h 325"/>
                  <a:gd name="T10" fmla="*/ 244 w 244"/>
                  <a:gd name="T11" fmla="*/ 0 h 325"/>
                  <a:gd name="T12" fmla="*/ 25 w 244"/>
                  <a:gd name="T13" fmla="*/ 0 h 325"/>
                  <a:gd name="T14" fmla="*/ 0 w 244"/>
                  <a:gd name="T15" fmla="*/ 78 h 325"/>
                  <a:gd name="T16" fmla="*/ 88 w 244"/>
                  <a:gd name="T17" fmla="*/ 78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4" h="325">
                    <a:moveTo>
                      <a:pt x="88" y="78"/>
                    </a:moveTo>
                    <a:lnTo>
                      <a:pt x="88" y="325"/>
                    </a:lnTo>
                    <a:lnTo>
                      <a:pt x="179" y="325"/>
                    </a:lnTo>
                    <a:lnTo>
                      <a:pt x="179" y="78"/>
                    </a:lnTo>
                    <a:lnTo>
                      <a:pt x="244" y="78"/>
                    </a:lnTo>
                    <a:lnTo>
                      <a:pt x="244" y="0"/>
                    </a:lnTo>
                    <a:lnTo>
                      <a:pt x="25" y="0"/>
                    </a:lnTo>
                    <a:lnTo>
                      <a:pt x="0" y="78"/>
                    </a:lnTo>
                    <a:lnTo>
                      <a:pt x="88" y="7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6" name="V">
                <a:extLst>
                  <a:ext uri="{FF2B5EF4-FFF2-40B4-BE49-F238E27FC236}">
                    <a16:creationId xmlns:a16="http://schemas.microsoft.com/office/drawing/2014/main" id="{00769B10-D29C-4121-904B-00942A5AC4EA}"/>
                  </a:ext>
                </a:extLst>
              </p:cNvPr>
              <p:cNvSpPr>
                <a:spLocks/>
              </p:cNvSpPr>
              <p:nvPr/>
            </p:nvSpPr>
            <p:spPr bwMode="auto">
              <a:xfrm>
                <a:off x="567258" y="168151"/>
                <a:ext cx="230188" cy="258763"/>
              </a:xfrm>
              <a:custGeom>
                <a:avLst/>
                <a:gdLst>
                  <a:gd name="T0" fmla="*/ 184 w 289"/>
                  <a:gd name="T1" fmla="*/ 325 h 325"/>
                  <a:gd name="T2" fmla="*/ 289 w 289"/>
                  <a:gd name="T3" fmla="*/ 0 h 325"/>
                  <a:gd name="T4" fmla="*/ 197 w 289"/>
                  <a:gd name="T5" fmla="*/ 0 h 325"/>
                  <a:gd name="T6" fmla="*/ 143 w 289"/>
                  <a:gd name="T7" fmla="*/ 167 h 325"/>
                  <a:gd name="T8" fmla="*/ 135 w 289"/>
                  <a:gd name="T9" fmla="*/ 191 h 325"/>
                  <a:gd name="T10" fmla="*/ 135 w 289"/>
                  <a:gd name="T11" fmla="*/ 191 h 325"/>
                  <a:gd name="T12" fmla="*/ 135 w 289"/>
                  <a:gd name="T13" fmla="*/ 191 h 325"/>
                  <a:gd name="T14" fmla="*/ 135 w 289"/>
                  <a:gd name="T15" fmla="*/ 191 h 325"/>
                  <a:gd name="T16" fmla="*/ 135 w 289"/>
                  <a:gd name="T17" fmla="*/ 191 h 325"/>
                  <a:gd name="T18" fmla="*/ 135 w 289"/>
                  <a:gd name="T19" fmla="*/ 191 h 325"/>
                  <a:gd name="T20" fmla="*/ 135 w 289"/>
                  <a:gd name="T21" fmla="*/ 191 h 325"/>
                  <a:gd name="T22" fmla="*/ 128 w 289"/>
                  <a:gd name="T23" fmla="*/ 167 h 325"/>
                  <a:gd name="T24" fmla="*/ 91 w 289"/>
                  <a:gd name="T25" fmla="*/ 60 h 325"/>
                  <a:gd name="T26" fmla="*/ 0 w 289"/>
                  <a:gd name="T27" fmla="*/ 60 h 325"/>
                  <a:gd name="T28" fmla="*/ 90 w 289"/>
                  <a:gd name="T29" fmla="*/ 325 h 325"/>
                  <a:gd name="T30" fmla="*/ 184 w 289"/>
                  <a:gd name="T31"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9" h="325">
                    <a:moveTo>
                      <a:pt x="184" y="325"/>
                    </a:moveTo>
                    <a:lnTo>
                      <a:pt x="289" y="0"/>
                    </a:lnTo>
                    <a:lnTo>
                      <a:pt x="197" y="0"/>
                    </a:lnTo>
                    <a:lnTo>
                      <a:pt x="143" y="167"/>
                    </a:lnTo>
                    <a:lnTo>
                      <a:pt x="135" y="191"/>
                    </a:lnTo>
                    <a:lnTo>
                      <a:pt x="135" y="191"/>
                    </a:lnTo>
                    <a:lnTo>
                      <a:pt x="135" y="191"/>
                    </a:lnTo>
                    <a:lnTo>
                      <a:pt x="135" y="191"/>
                    </a:lnTo>
                    <a:lnTo>
                      <a:pt x="135" y="191"/>
                    </a:lnTo>
                    <a:lnTo>
                      <a:pt x="135" y="191"/>
                    </a:lnTo>
                    <a:lnTo>
                      <a:pt x="135" y="191"/>
                    </a:lnTo>
                    <a:lnTo>
                      <a:pt x="128" y="167"/>
                    </a:lnTo>
                    <a:lnTo>
                      <a:pt x="91" y="60"/>
                    </a:lnTo>
                    <a:lnTo>
                      <a:pt x="0" y="60"/>
                    </a:lnTo>
                    <a:lnTo>
                      <a:pt x="90" y="325"/>
                    </a:lnTo>
                    <a:lnTo>
                      <a:pt x="184" y="3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nvGrpSpPr>
            <p:cNvPr id="13" name="_VTT_logo_102019_04_white_on_dark_grey" hidden="1">
              <a:extLst>
                <a:ext uri="{FF2B5EF4-FFF2-40B4-BE49-F238E27FC236}">
                  <a16:creationId xmlns:a16="http://schemas.microsoft.com/office/drawing/2014/main" id="{26A696E7-1CE0-4366-8250-3D8752A74236}"/>
                </a:ext>
              </a:extLst>
            </p:cNvPr>
            <p:cNvGrpSpPr/>
            <p:nvPr/>
          </p:nvGrpSpPr>
          <p:grpSpPr>
            <a:xfrm>
              <a:off x="7909204" y="1770762"/>
              <a:ext cx="971550" cy="655638"/>
              <a:chOff x="379933" y="-15999"/>
              <a:chExt cx="971550" cy="655638"/>
            </a:xfrm>
          </p:grpSpPr>
          <p:sp>
            <p:nvSpPr>
              <p:cNvPr id="39" name="Box">
                <a:extLst>
                  <a:ext uri="{FF2B5EF4-FFF2-40B4-BE49-F238E27FC236}">
                    <a16:creationId xmlns:a16="http://schemas.microsoft.com/office/drawing/2014/main" id="{55128D97-4F0A-4022-A63E-7F9D46942696}"/>
                  </a:ext>
                </a:extLst>
              </p:cNvPr>
              <p:cNvSpPr>
                <a:spLocks noChangeArrowheads="1"/>
              </p:cNvSpPr>
              <p:nvPr/>
            </p:nvSpPr>
            <p:spPr bwMode="auto">
              <a:xfrm>
                <a:off x="379933" y="-15999"/>
                <a:ext cx="971550" cy="655638"/>
              </a:xfrm>
              <a:prstGeom prst="rect">
                <a:avLst/>
              </a:prstGeom>
              <a:solidFill>
                <a:srgbClr val="AFAFA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0" name="T2">
                <a:extLst>
                  <a:ext uri="{FF2B5EF4-FFF2-40B4-BE49-F238E27FC236}">
                    <a16:creationId xmlns:a16="http://schemas.microsoft.com/office/drawing/2014/main" id="{4F543580-ED9B-4A11-A6D2-67C160FF9C7D}"/>
                  </a:ext>
                </a:extLst>
              </p:cNvPr>
              <p:cNvSpPr>
                <a:spLocks/>
              </p:cNvSpPr>
              <p:nvPr/>
            </p:nvSpPr>
            <p:spPr bwMode="auto">
              <a:xfrm>
                <a:off x="1011758" y="168151"/>
                <a:ext cx="176213" cy="258763"/>
              </a:xfrm>
              <a:custGeom>
                <a:avLst/>
                <a:gdLst>
                  <a:gd name="T0" fmla="*/ 157 w 222"/>
                  <a:gd name="T1" fmla="*/ 325 h 325"/>
                  <a:gd name="T2" fmla="*/ 157 w 222"/>
                  <a:gd name="T3" fmla="*/ 78 h 325"/>
                  <a:gd name="T4" fmla="*/ 222 w 222"/>
                  <a:gd name="T5" fmla="*/ 78 h 325"/>
                  <a:gd name="T6" fmla="*/ 222 w 222"/>
                  <a:gd name="T7" fmla="*/ 0 h 325"/>
                  <a:gd name="T8" fmla="*/ 0 w 222"/>
                  <a:gd name="T9" fmla="*/ 0 h 325"/>
                  <a:gd name="T10" fmla="*/ 0 w 222"/>
                  <a:gd name="T11" fmla="*/ 78 h 325"/>
                  <a:gd name="T12" fmla="*/ 66 w 222"/>
                  <a:gd name="T13" fmla="*/ 78 h 325"/>
                  <a:gd name="T14" fmla="*/ 66 w 222"/>
                  <a:gd name="T15" fmla="*/ 325 h 325"/>
                  <a:gd name="T16" fmla="*/ 66 w 222"/>
                  <a:gd name="T17" fmla="*/ 325 h 325"/>
                  <a:gd name="T18" fmla="*/ 157 w 222"/>
                  <a:gd name="T19"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2" h="325">
                    <a:moveTo>
                      <a:pt x="157" y="325"/>
                    </a:moveTo>
                    <a:lnTo>
                      <a:pt x="157" y="78"/>
                    </a:lnTo>
                    <a:lnTo>
                      <a:pt x="222" y="78"/>
                    </a:lnTo>
                    <a:lnTo>
                      <a:pt x="222" y="0"/>
                    </a:lnTo>
                    <a:lnTo>
                      <a:pt x="0" y="0"/>
                    </a:lnTo>
                    <a:lnTo>
                      <a:pt x="0" y="78"/>
                    </a:lnTo>
                    <a:lnTo>
                      <a:pt x="66" y="78"/>
                    </a:lnTo>
                    <a:lnTo>
                      <a:pt x="66" y="325"/>
                    </a:lnTo>
                    <a:lnTo>
                      <a:pt x="66" y="325"/>
                    </a:lnTo>
                    <a:lnTo>
                      <a:pt x="157" y="3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1" name="T1">
                <a:extLst>
                  <a:ext uri="{FF2B5EF4-FFF2-40B4-BE49-F238E27FC236}">
                    <a16:creationId xmlns:a16="http://schemas.microsoft.com/office/drawing/2014/main" id="{A057685D-5774-44E9-A687-7D1265E030F2}"/>
                  </a:ext>
                </a:extLst>
              </p:cNvPr>
              <p:cNvSpPr>
                <a:spLocks/>
              </p:cNvSpPr>
              <p:nvPr/>
            </p:nvSpPr>
            <p:spPr bwMode="auto">
              <a:xfrm>
                <a:off x="799033" y="168151"/>
                <a:ext cx="193675" cy="258763"/>
              </a:xfrm>
              <a:custGeom>
                <a:avLst/>
                <a:gdLst>
                  <a:gd name="T0" fmla="*/ 88 w 244"/>
                  <a:gd name="T1" fmla="*/ 78 h 325"/>
                  <a:gd name="T2" fmla="*/ 88 w 244"/>
                  <a:gd name="T3" fmla="*/ 325 h 325"/>
                  <a:gd name="T4" fmla="*/ 179 w 244"/>
                  <a:gd name="T5" fmla="*/ 325 h 325"/>
                  <a:gd name="T6" fmla="*/ 179 w 244"/>
                  <a:gd name="T7" fmla="*/ 78 h 325"/>
                  <a:gd name="T8" fmla="*/ 244 w 244"/>
                  <a:gd name="T9" fmla="*/ 78 h 325"/>
                  <a:gd name="T10" fmla="*/ 244 w 244"/>
                  <a:gd name="T11" fmla="*/ 0 h 325"/>
                  <a:gd name="T12" fmla="*/ 25 w 244"/>
                  <a:gd name="T13" fmla="*/ 0 h 325"/>
                  <a:gd name="T14" fmla="*/ 0 w 244"/>
                  <a:gd name="T15" fmla="*/ 78 h 325"/>
                  <a:gd name="T16" fmla="*/ 88 w 244"/>
                  <a:gd name="T17" fmla="*/ 78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4" h="325">
                    <a:moveTo>
                      <a:pt x="88" y="78"/>
                    </a:moveTo>
                    <a:lnTo>
                      <a:pt x="88" y="325"/>
                    </a:lnTo>
                    <a:lnTo>
                      <a:pt x="179" y="325"/>
                    </a:lnTo>
                    <a:lnTo>
                      <a:pt x="179" y="78"/>
                    </a:lnTo>
                    <a:lnTo>
                      <a:pt x="244" y="78"/>
                    </a:lnTo>
                    <a:lnTo>
                      <a:pt x="244" y="0"/>
                    </a:lnTo>
                    <a:lnTo>
                      <a:pt x="25" y="0"/>
                    </a:lnTo>
                    <a:lnTo>
                      <a:pt x="0" y="78"/>
                    </a:lnTo>
                    <a:lnTo>
                      <a:pt x="88" y="7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2" name="V">
                <a:extLst>
                  <a:ext uri="{FF2B5EF4-FFF2-40B4-BE49-F238E27FC236}">
                    <a16:creationId xmlns:a16="http://schemas.microsoft.com/office/drawing/2014/main" id="{765C59E4-E56C-4564-B427-000A9A1B7A34}"/>
                  </a:ext>
                </a:extLst>
              </p:cNvPr>
              <p:cNvSpPr>
                <a:spLocks/>
              </p:cNvSpPr>
              <p:nvPr/>
            </p:nvSpPr>
            <p:spPr bwMode="auto">
              <a:xfrm>
                <a:off x="567258" y="168151"/>
                <a:ext cx="230188" cy="258763"/>
              </a:xfrm>
              <a:custGeom>
                <a:avLst/>
                <a:gdLst>
                  <a:gd name="T0" fmla="*/ 184 w 289"/>
                  <a:gd name="T1" fmla="*/ 325 h 325"/>
                  <a:gd name="T2" fmla="*/ 289 w 289"/>
                  <a:gd name="T3" fmla="*/ 0 h 325"/>
                  <a:gd name="T4" fmla="*/ 197 w 289"/>
                  <a:gd name="T5" fmla="*/ 0 h 325"/>
                  <a:gd name="T6" fmla="*/ 143 w 289"/>
                  <a:gd name="T7" fmla="*/ 167 h 325"/>
                  <a:gd name="T8" fmla="*/ 135 w 289"/>
                  <a:gd name="T9" fmla="*/ 191 h 325"/>
                  <a:gd name="T10" fmla="*/ 135 w 289"/>
                  <a:gd name="T11" fmla="*/ 191 h 325"/>
                  <a:gd name="T12" fmla="*/ 135 w 289"/>
                  <a:gd name="T13" fmla="*/ 191 h 325"/>
                  <a:gd name="T14" fmla="*/ 135 w 289"/>
                  <a:gd name="T15" fmla="*/ 191 h 325"/>
                  <a:gd name="T16" fmla="*/ 135 w 289"/>
                  <a:gd name="T17" fmla="*/ 191 h 325"/>
                  <a:gd name="T18" fmla="*/ 135 w 289"/>
                  <a:gd name="T19" fmla="*/ 191 h 325"/>
                  <a:gd name="T20" fmla="*/ 135 w 289"/>
                  <a:gd name="T21" fmla="*/ 191 h 325"/>
                  <a:gd name="T22" fmla="*/ 128 w 289"/>
                  <a:gd name="T23" fmla="*/ 167 h 325"/>
                  <a:gd name="T24" fmla="*/ 91 w 289"/>
                  <a:gd name="T25" fmla="*/ 60 h 325"/>
                  <a:gd name="T26" fmla="*/ 0 w 289"/>
                  <a:gd name="T27" fmla="*/ 60 h 325"/>
                  <a:gd name="T28" fmla="*/ 90 w 289"/>
                  <a:gd name="T29" fmla="*/ 325 h 325"/>
                  <a:gd name="T30" fmla="*/ 184 w 289"/>
                  <a:gd name="T31"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9" h="325">
                    <a:moveTo>
                      <a:pt x="184" y="325"/>
                    </a:moveTo>
                    <a:lnTo>
                      <a:pt x="289" y="0"/>
                    </a:lnTo>
                    <a:lnTo>
                      <a:pt x="197" y="0"/>
                    </a:lnTo>
                    <a:lnTo>
                      <a:pt x="143" y="167"/>
                    </a:lnTo>
                    <a:lnTo>
                      <a:pt x="135" y="191"/>
                    </a:lnTo>
                    <a:lnTo>
                      <a:pt x="135" y="191"/>
                    </a:lnTo>
                    <a:lnTo>
                      <a:pt x="135" y="191"/>
                    </a:lnTo>
                    <a:lnTo>
                      <a:pt x="135" y="191"/>
                    </a:lnTo>
                    <a:lnTo>
                      <a:pt x="135" y="191"/>
                    </a:lnTo>
                    <a:lnTo>
                      <a:pt x="135" y="191"/>
                    </a:lnTo>
                    <a:lnTo>
                      <a:pt x="135" y="191"/>
                    </a:lnTo>
                    <a:lnTo>
                      <a:pt x="128" y="167"/>
                    </a:lnTo>
                    <a:lnTo>
                      <a:pt x="91" y="60"/>
                    </a:lnTo>
                    <a:lnTo>
                      <a:pt x="0" y="60"/>
                    </a:lnTo>
                    <a:lnTo>
                      <a:pt x="90" y="325"/>
                    </a:lnTo>
                    <a:lnTo>
                      <a:pt x="184" y="3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nvGrpSpPr>
            <p:cNvPr id="14" name="_VTT_logo_102019_05_dark_grey_on_white" hidden="1">
              <a:extLst>
                <a:ext uri="{FF2B5EF4-FFF2-40B4-BE49-F238E27FC236}">
                  <a16:creationId xmlns:a16="http://schemas.microsoft.com/office/drawing/2014/main" id="{E27017F0-90AA-4277-A174-75B74647B7D2}"/>
                </a:ext>
              </a:extLst>
            </p:cNvPr>
            <p:cNvGrpSpPr/>
            <p:nvPr/>
          </p:nvGrpSpPr>
          <p:grpSpPr>
            <a:xfrm>
              <a:off x="7909204" y="1770762"/>
              <a:ext cx="971550" cy="655638"/>
              <a:chOff x="379933" y="-15999"/>
              <a:chExt cx="971550" cy="655638"/>
            </a:xfrm>
          </p:grpSpPr>
          <p:sp>
            <p:nvSpPr>
              <p:cNvPr id="35" name="Box">
                <a:extLst>
                  <a:ext uri="{FF2B5EF4-FFF2-40B4-BE49-F238E27FC236}">
                    <a16:creationId xmlns:a16="http://schemas.microsoft.com/office/drawing/2014/main" id="{6D0AF0E7-57E1-459D-8753-C07EC145BA94}"/>
                  </a:ext>
                </a:extLst>
              </p:cNvPr>
              <p:cNvSpPr>
                <a:spLocks noChangeArrowheads="1"/>
              </p:cNvSpPr>
              <p:nvPr/>
            </p:nvSpPr>
            <p:spPr bwMode="auto">
              <a:xfrm>
                <a:off x="379933" y="-15999"/>
                <a:ext cx="971550" cy="6556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6" name="T2">
                <a:extLst>
                  <a:ext uri="{FF2B5EF4-FFF2-40B4-BE49-F238E27FC236}">
                    <a16:creationId xmlns:a16="http://schemas.microsoft.com/office/drawing/2014/main" id="{2B1A1DAD-A712-4A72-900E-62E9B802C73E}"/>
                  </a:ext>
                </a:extLst>
              </p:cNvPr>
              <p:cNvSpPr>
                <a:spLocks/>
              </p:cNvSpPr>
              <p:nvPr/>
            </p:nvSpPr>
            <p:spPr bwMode="auto">
              <a:xfrm>
                <a:off x="1011758" y="168151"/>
                <a:ext cx="176213" cy="258763"/>
              </a:xfrm>
              <a:custGeom>
                <a:avLst/>
                <a:gdLst>
                  <a:gd name="T0" fmla="*/ 157 w 222"/>
                  <a:gd name="T1" fmla="*/ 325 h 325"/>
                  <a:gd name="T2" fmla="*/ 157 w 222"/>
                  <a:gd name="T3" fmla="*/ 78 h 325"/>
                  <a:gd name="T4" fmla="*/ 222 w 222"/>
                  <a:gd name="T5" fmla="*/ 78 h 325"/>
                  <a:gd name="T6" fmla="*/ 222 w 222"/>
                  <a:gd name="T7" fmla="*/ 0 h 325"/>
                  <a:gd name="T8" fmla="*/ 0 w 222"/>
                  <a:gd name="T9" fmla="*/ 0 h 325"/>
                  <a:gd name="T10" fmla="*/ 0 w 222"/>
                  <a:gd name="T11" fmla="*/ 78 h 325"/>
                  <a:gd name="T12" fmla="*/ 66 w 222"/>
                  <a:gd name="T13" fmla="*/ 78 h 325"/>
                  <a:gd name="T14" fmla="*/ 66 w 222"/>
                  <a:gd name="T15" fmla="*/ 325 h 325"/>
                  <a:gd name="T16" fmla="*/ 66 w 222"/>
                  <a:gd name="T17" fmla="*/ 325 h 325"/>
                  <a:gd name="T18" fmla="*/ 157 w 222"/>
                  <a:gd name="T19"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2" h="325">
                    <a:moveTo>
                      <a:pt x="157" y="325"/>
                    </a:moveTo>
                    <a:lnTo>
                      <a:pt x="157" y="78"/>
                    </a:lnTo>
                    <a:lnTo>
                      <a:pt x="222" y="78"/>
                    </a:lnTo>
                    <a:lnTo>
                      <a:pt x="222" y="0"/>
                    </a:lnTo>
                    <a:lnTo>
                      <a:pt x="0" y="0"/>
                    </a:lnTo>
                    <a:lnTo>
                      <a:pt x="0" y="78"/>
                    </a:lnTo>
                    <a:lnTo>
                      <a:pt x="66" y="78"/>
                    </a:lnTo>
                    <a:lnTo>
                      <a:pt x="66" y="325"/>
                    </a:lnTo>
                    <a:lnTo>
                      <a:pt x="66" y="325"/>
                    </a:lnTo>
                    <a:lnTo>
                      <a:pt x="157" y="325"/>
                    </a:lnTo>
                    <a:close/>
                  </a:path>
                </a:pathLst>
              </a:custGeom>
              <a:solidFill>
                <a:srgbClr val="AFAFA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7" name="T1">
                <a:extLst>
                  <a:ext uri="{FF2B5EF4-FFF2-40B4-BE49-F238E27FC236}">
                    <a16:creationId xmlns:a16="http://schemas.microsoft.com/office/drawing/2014/main" id="{4ADEFC7E-1430-4D7F-B9D4-52A29832D1EE}"/>
                  </a:ext>
                </a:extLst>
              </p:cNvPr>
              <p:cNvSpPr>
                <a:spLocks/>
              </p:cNvSpPr>
              <p:nvPr/>
            </p:nvSpPr>
            <p:spPr bwMode="auto">
              <a:xfrm>
                <a:off x="799033" y="168151"/>
                <a:ext cx="193675" cy="258763"/>
              </a:xfrm>
              <a:custGeom>
                <a:avLst/>
                <a:gdLst>
                  <a:gd name="T0" fmla="*/ 88 w 244"/>
                  <a:gd name="T1" fmla="*/ 78 h 325"/>
                  <a:gd name="T2" fmla="*/ 88 w 244"/>
                  <a:gd name="T3" fmla="*/ 325 h 325"/>
                  <a:gd name="T4" fmla="*/ 179 w 244"/>
                  <a:gd name="T5" fmla="*/ 325 h 325"/>
                  <a:gd name="T6" fmla="*/ 179 w 244"/>
                  <a:gd name="T7" fmla="*/ 78 h 325"/>
                  <a:gd name="T8" fmla="*/ 244 w 244"/>
                  <a:gd name="T9" fmla="*/ 78 h 325"/>
                  <a:gd name="T10" fmla="*/ 244 w 244"/>
                  <a:gd name="T11" fmla="*/ 0 h 325"/>
                  <a:gd name="T12" fmla="*/ 25 w 244"/>
                  <a:gd name="T13" fmla="*/ 0 h 325"/>
                  <a:gd name="T14" fmla="*/ 0 w 244"/>
                  <a:gd name="T15" fmla="*/ 78 h 325"/>
                  <a:gd name="T16" fmla="*/ 88 w 244"/>
                  <a:gd name="T17" fmla="*/ 78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4" h="325">
                    <a:moveTo>
                      <a:pt x="88" y="78"/>
                    </a:moveTo>
                    <a:lnTo>
                      <a:pt x="88" y="325"/>
                    </a:lnTo>
                    <a:lnTo>
                      <a:pt x="179" y="325"/>
                    </a:lnTo>
                    <a:lnTo>
                      <a:pt x="179" y="78"/>
                    </a:lnTo>
                    <a:lnTo>
                      <a:pt x="244" y="78"/>
                    </a:lnTo>
                    <a:lnTo>
                      <a:pt x="244" y="0"/>
                    </a:lnTo>
                    <a:lnTo>
                      <a:pt x="25" y="0"/>
                    </a:lnTo>
                    <a:lnTo>
                      <a:pt x="0" y="78"/>
                    </a:lnTo>
                    <a:lnTo>
                      <a:pt x="88" y="78"/>
                    </a:lnTo>
                    <a:close/>
                  </a:path>
                </a:pathLst>
              </a:custGeom>
              <a:solidFill>
                <a:srgbClr val="AFAFA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8" name="V">
                <a:extLst>
                  <a:ext uri="{FF2B5EF4-FFF2-40B4-BE49-F238E27FC236}">
                    <a16:creationId xmlns:a16="http://schemas.microsoft.com/office/drawing/2014/main" id="{C1926634-FDB8-463C-9F67-949C2A3B12D8}"/>
                  </a:ext>
                </a:extLst>
              </p:cNvPr>
              <p:cNvSpPr>
                <a:spLocks/>
              </p:cNvSpPr>
              <p:nvPr/>
            </p:nvSpPr>
            <p:spPr bwMode="auto">
              <a:xfrm>
                <a:off x="567258" y="168151"/>
                <a:ext cx="230188" cy="258763"/>
              </a:xfrm>
              <a:custGeom>
                <a:avLst/>
                <a:gdLst>
                  <a:gd name="T0" fmla="*/ 184 w 289"/>
                  <a:gd name="T1" fmla="*/ 325 h 325"/>
                  <a:gd name="T2" fmla="*/ 289 w 289"/>
                  <a:gd name="T3" fmla="*/ 0 h 325"/>
                  <a:gd name="T4" fmla="*/ 197 w 289"/>
                  <a:gd name="T5" fmla="*/ 0 h 325"/>
                  <a:gd name="T6" fmla="*/ 143 w 289"/>
                  <a:gd name="T7" fmla="*/ 167 h 325"/>
                  <a:gd name="T8" fmla="*/ 135 w 289"/>
                  <a:gd name="T9" fmla="*/ 191 h 325"/>
                  <a:gd name="T10" fmla="*/ 135 w 289"/>
                  <a:gd name="T11" fmla="*/ 191 h 325"/>
                  <a:gd name="T12" fmla="*/ 135 w 289"/>
                  <a:gd name="T13" fmla="*/ 191 h 325"/>
                  <a:gd name="T14" fmla="*/ 135 w 289"/>
                  <a:gd name="T15" fmla="*/ 191 h 325"/>
                  <a:gd name="T16" fmla="*/ 135 w 289"/>
                  <a:gd name="T17" fmla="*/ 191 h 325"/>
                  <a:gd name="T18" fmla="*/ 135 w 289"/>
                  <a:gd name="T19" fmla="*/ 191 h 325"/>
                  <a:gd name="T20" fmla="*/ 135 w 289"/>
                  <a:gd name="T21" fmla="*/ 191 h 325"/>
                  <a:gd name="T22" fmla="*/ 128 w 289"/>
                  <a:gd name="T23" fmla="*/ 167 h 325"/>
                  <a:gd name="T24" fmla="*/ 91 w 289"/>
                  <a:gd name="T25" fmla="*/ 60 h 325"/>
                  <a:gd name="T26" fmla="*/ 0 w 289"/>
                  <a:gd name="T27" fmla="*/ 60 h 325"/>
                  <a:gd name="T28" fmla="*/ 90 w 289"/>
                  <a:gd name="T29" fmla="*/ 325 h 325"/>
                  <a:gd name="T30" fmla="*/ 184 w 289"/>
                  <a:gd name="T31"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9" h="325">
                    <a:moveTo>
                      <a:pt x="184" y="325"/>
                    </a:moveTo>
                    <a:lnTo>
                      <a:pt x="289" y="0"/>
                    </a:lnTo>
                    <a:lnTo>
                      <a:pt x="197" y="0"/>
                    </a:lnTo>
                    <a:lnTo>
                      <a:pt x="143" y="167"/>
                    </a:lnTo>
                    <a:lnTo>
                      <a:pt x="135" y="191"/>
                    </a:lnTo>
                    <a:lnTo>
                      <a:pt x="135" y="191"/>
                    </a:lnTo>
                    <a:lnTo>
                      <a:pt x="135" y="191"/>
                    </a:lnTo>
                    <a:lnTo>
                      <a:pt x="135" y="191"/>
                    </a:lnTo>
                    <a:lnTo>
                      <a:pt x="135" y="191"/>
                    </a:lnTo>
                    <a:lnTo>
                      <a:pt x="135" y="191"/>
                    </a:lnTo>
                    <a:lnTo>
                      <a:pt x="135" y="191"/>
                    </a:lnTo>
                    <a:lnTo>
                      <a:pt x="128" y="167"/>
                    </a:lnTo>
                    <a:lnTo>
                      <a:pt x="91" y="60"/>
                    </a:lnTo>
                    <a:lnTo>
                      <a:pt x="0" y="60"/>
                    </a:lnTo>
                    <a:lnTo>
                      <a:pt x="90" y="325"/>
                    </a:lnTo>
                    <a:lnTo>
                      <a:pt x="184" y="325"/>
                    </a:lnTo>
                    <a:close/>
                  </a:path>
                </a:pathLst>
              </a:custGeom>
              <a:solidFill>
                <a:srgbClr val="AFAFA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nvGrpSpPr>
            <p:cNvPr id="15" name="_VTT_logo_102019_06_orange_blue_on_white" hidden="1">
              <a:extLst>
                <a:ext uri="{FF2B5EF4-FFF2-40B4-BE49-F238E27FC236}">
                  <a16:creationId xmlns:a16="http://schemas.microsoft.com/office/drawing/2014/main" id="{6EA9C193-60C6-47D0-8E73-7A01E47B6EED}"/>
                </a:ext>
              </a:extLst>
            </p:cNvPr>
            <p:cNvGrpSpPr/>
            <p:nvPr/>
          </p:nvGrpSpPr>
          <p:grpSpPr>
            <a:xfrm>
              <a:off x="7909204" y="1770762"/>
              <a:ext cx="971550" cy="655638"/>
              <a:chOff x="379933" y="-15999"/>
              <a:chExt cx="971550" cy="655638"/>
            </a:xfrm>
          </p:grpSpPr>
          <p:sp>
            <p:nvSpPr>
              <p:cNvPr id="31" name="Box">
                <a:extLst>
                  <a:ext uri="{FF2B5EF4-FFF2-40B4-BE49-F238E27FC236}">
                    <a16:creationId xmlns:a16="http://schemas.microsoft.com/office/drawing/2014/main" id="{D8772F69-F412-4F3D-9177-63F46C48238B}"/>
                  </a:ext>
                </a:extLst>
              </p:cNvPr>
              <p:cNvSpPr>
                <a:spLocks noChangeArrowheads="1"/>
              </p:cNvSpPr>
              <p:nvPr/>
            </p:nvSpPr>
            <p:spPr bwMode="auto">
              <a:xfrm>
                <a:off x="379933" y="-15999"/>
                <a:ext cx="971550" cy="6556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2" name="T2">
                <a:extLst>
                  <a:ext uri="{FF2B5EF4-FFF2-40B4-BE49-F238E27FC236}">
                    <a16:creationId xmlns:a16="http://schemas.microsoft.com/office/drawing/2014/main" id="{7B219A0F-F9D8-4398-B3F1-718D99545746}"/>
                  </a:ext>
                </a:extLst>
              </p:cNvPr>
              <p:cNvSpPr>
                <a:spLocks/>
              </p:cNvSpPr>
              <p:nvPr/>
            </p:nvSpPr>
            <p:spPr bwMode="auto">
              <a:xfrm>
                <a:off x="1011758" y="168151"/>
                <a:ext cx="176213" cy="258763"/>
              </a:xfrm>
              <a:custGeom>
                <a:avLst/>
                <a:gdLst>
                  <a:gd name="T0" fmla="*/ 157 w 222"/>
                  <a:gd name="T1" fmla="*/ 325 h 325"/>
                  <a:gd name="T2" fmla="*/ 157 w 222"/>
                  <a:gd name="T3" fmla="*/ 78 h 325"/>
                  <a:gd name="T4" fmla="*/ 222 w 222"/>
                  <a:gd name="T5" fmla="*/ 78 h 325"/>
                  <a:gd name="T6" fmla="*/ 222 w 222"/>
                  <a:gd name="T7" fmla="*/ 0 h 325"/>
                  <a:gd name="T8" fmla="*/ 0 w 222"/>
                  <a:gd name="T9" fmla="*/ 0 h 325"/>
                  <a:gd name="T10" fmla="*/ 0 w 222"/>
                  <a:gd name="T11" fmla="*/ 78 h 325"/>
                  <a:gd name="T12" fmla="*/ 66 w 222"/>
                  <a:gd name="T13" fmla="*/ 78 h 325"/>
                  <a:gd name="T14" fmla="*/ 66 w 222"/>
                  <a:gd name="T15" fmla="*/ 325 h 325"/>
                  <a:gd name="T16" fmla="*/ 66 w 222"/>
                  <a:gd name="T17" fmla="*/ 325 h 325"/>
                  <a:gd name="T18" fmla="*/ 157 w 222"/>
                  <a:gd name="T19"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2" h="325">
                    <a:moveTo>
                      <a:pt x="157" y="325"/>
                    </a:moveTo>
                    <a:lnTo>
                      <a:pt x="157" y="78"/>
                    </a:lnTo>
                    <a:lnTo>
                      <a:pt x="222" y="78"/>
                    </a:lnTo>
                    <a:lnTo>
                      <a:pt x="222" y="0"/>
                    </a:lnTo>
                    <a:lnTo>
                      <a:pt x="0" y="0"/>
                    </a:lnTo>
                    <a:lnTo>
                      <a:pt x="0" y="78"/>
                    </a:lnTo>
                    <a:lnTo>
                      <a:pt x="66" y="78"/>
                    </a:lnTo>
                    <a:lnTo>
                      <a:pt x="66" y="325"/>
                    </a:lnTo>
                    <a:lnTo>
                      <a:pt x="66" y="325"/>
                    </a:lnTo>
                    <a:lnTo>
                      <a:pt x="157" y="325"/>
                    </a:lnTo>
                    <a:close/>
                  </a:path>
                </a:pathLst>
              </a:custGeom>
              <a:solidFill>
                <a:srgbClr val="0057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3" name="T1">
                <a:extLst>
                  <a:ext uri="{FF2B5EF4-FFF2-40B4-BE49-F238E27FC236}">
                    <a16:creationId xmlns:a16="http://schemas.microsoft.com/office/drawing/2014/main" id="{E2717F98-F21B-46E4-83FB-0C80E3998889}"/>
                  </a:ext>
                </a:extLst>
              </p:cNvPr>
              <p:cNvSpPr>
                <a:spLocks/>
              </p:cNvSpPr>
              <p:nvPr/>
            </p:nvSpPr>
            <p:spPr bwMode="auto">
              <a:xfrm>
                <a:off x="799033" y="168151"/>
                <a:ext cx="193675" cy="258763"/>
              </a:xfrm>
              <a:custGeom>
                <a:avLst/>
                <a:gdLst>
                  <a:gd name="T0" fmla="*/ 88 w 244"/>
                  <a:gd name="T1" fmla="*/ 78 h 325"/>
                  <a:gd name="T2" fmla="*/ 88 w 244"/>
                  <a:gd name="T3" fmla="*/ 325 h 325"/>
                  <a:gd name="T4" fmla="*/ 179 w 244"/>
                  <a:gd name="T5" fmla="*/ 325 h 325"/>
                  <a:gd name="T6" fmla="*/ 179 w 244"/>
                  <a:gd name="T7" fmla="*/ 78 h 325"/>
                  <a:gd name="T8" fmla="*/ 244 w 244"/>
                  <a:gd name="T9" fmla="*/ 78 h 325"/>
                  <a:gd name="T10" fmla="*/ 244 w 244"/>
                  <a:gd name="T11" fmla="*/ 0 h 325"/>
                  <a:gd name="T12" fmla="*/ 25 w 244"/>
                  <a:gd name="T13" fmla="*/ 0 h 325"/>
                  <a:gd name="T14" fmla="*/ 0 w 244"/>
                  <a:gd name="T15" fmla="*/ 78 h 325"/>
                  <a:gd name="T16" fmla="*/ 88 w 244"/>
                  <a:gd name="T17" fmla="*/ 78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4" h="325">
                    <a:moveTo>
                      <a:pt x="88" y="78"/>
                    </a:moveTo>
                    <a:lnTo>
                      <a:pt x="88" y="325"/>
                    </a:lnTo>
                    <a:lnTo>
                      <a:pt x="179" y="325"/>
                    </a:lnTo>
                    <a:lnTo>
                      <a:pt x="179" y="78"/>
                    </a:lnTo>
                    <a:lnTo>
                      <a:pt x="244" y="78"/>
                    </a:lnTo>
                    <a:lnTo>
                      <a:pt x="244" y="0"/>
                    </a:lnTo>
                    <a:lnTo>
                      <a:pt x="25" y="0"/>
                    </a:lnTo>
                    <a:lnTo>
                      <a:pt x="0" y="78"/>
                    </a:lnTo>
                    <a:lnTo>
                      <a:pt x="88" y="78"/>
                    </a:lnTo>
                    <a:close/>
                  </a:path>
                </a:pathLst>
              </a:custGeom>
              <a:solidFill>
                <a:srgbClr val="0057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4" name="V">
                <a:extLst>
                  <a:ext uri="{FF2B5EF4-FFF2-40B4-BE49-F238E27FC236}">
                    <a16:creationId xmlns:a16="http://schemas.microsoft.com/office/drawing/2014/main" id="{B6CEDF3A-3081-4536-A4BC-1059EC3B6FA3}"/>
                  </a:ext>
                </a:extLst>
              </p:cNvPr>
              <p:cNvSpPr>
                <a:spLocks/>
              </p:cNvSpPr>
              <p:nvPr/>
            </p:nvSpPr>
            <p:spPr bwMode="auto">
              <a:xfrm>
                <a:off x="567258" y="168151"/>
                <a:ext cx="230188" cy="258763"/>
              </a:xfrm>
              <a:custGeom>
                <a:avLst/>
                <a:gdLst>
                  <a:gd name="T0" fmla="*/ 184 w 289"/>
                  <a:gd name="T1" fmla="*/ 325 h 325"/>
                  <a:gd name="T2" fmla="*/ 289 w 289"/>
                  <a:gd name="T3" fmla="*/ 0 h 325"/>
                  <a:gd name="T4" fmla="*/ 197 w 289"/>
                  <a:gd name="T5" fmla="*/ 0 h 325"/>
                  <a:gd name="T6" fmla="*/ 143 w 289"/>
                  <a:gd name="T7" fmla="*/ 167 h 325"/>
                  <a:gd name="T8" fmla="*/ 135 w 289"/>
                  <a:gd name="T9" fmla="*/ 191 h 325"/>
                  <a:gd name="T10" fmla="*/ 135 w 289"/>
                  <a:gd name="T11" fmla="*/ 191 h 325"/>
                  <a:gd name="T12" fmla="*/ 135 w 289"/>
                  <a:gd name="T13" fmla="*/ 191 h 325"/>
                  <a:gd name="T14" fmla="*/ 135 w 289"/>
                  <a:gd name="T15" fmla="*/ 191 h 325"/>
                  <a:gd name="T16" fmla="*/ 135 w 289"/>
                  <a:gd name="T17" fmla="*/ 191 h 325"/>
                  <a:gd name="T18" fmla="*/ 135 w 289"/>
                  <a:gd name="T19" fmla="*/ 191 h 325"/>
                  <a:gd name="T20" fmla="*/ 135 w 289"/>
                  <a:gd name="T21" fmla="*/ 191 h 325"/>
                  <a:gd name="T22" fmla="*/ 128 w 289"/>
                  <a:gd name="T23" fmla="*/ 167 h 325"/>
                  <a:gd name="T24" fmla="*/ 91 w 289"/>
                  <a:gd name="T25" fmla="*/ 60 h 325"/>
                  <a:gd name="T26" fmla="*/ 0 w 289"/>
                  <a:gd name="T27" fmla="*/ 60 h 325"/>
                  <a:gd name="T28" fmla="*/ 90 w 289"/>
                  <a:gd name="T29" fmla="*/ 325 h 325"/>
                  <a:gd name="T30" fmla="*/ 184 w 289"/>
                  <a:gd name="T31"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9" h="325">
                    <a:moveTo>
                      <a:pt x="184" y="325"/>
                    </a:moveTo>
                    <a:lnTo>
                      <a:pt x="289" y="0"/>
                    </a:lnTo>
                    <a:lnTo>
                      <a:pt x="197" y="0"/>
                    </a:lnTo>
                    <a:lnTo>
                      <a:pt x="143" y="167"/>
                    </a:lnTo>
                    <a:lnTo>
                      <a:pt x="135" y="191"/>
                    </a:lnTo>
                    <a:lnTo>
                      <a:pt x="135" y="191"/>
                    </a:lnTo>
                    <a:lnTo>
                      <a:pt x="135" y="191"/>
                    </a:lnTo>
                    <a:lnTo>
                      <a:pt x="135" y="191"/>
                    </a:lnTo>
                    <a:lnTo>
                      <a:pt x="135" y="191"/>
                    </a:lnTo>
                    <a:lnTo>
                      <a:pt x="135" y="191"/>
                    </a:lnTo>
                    <a:lnTo>
                      <a:pt x="135" y="191"/>
                    </a:lnTo>
                    <a:lnTo>
                      <a:pt x="128" y="167"/>
                    </a:lnTo>
                    <a:lnTo>
                      <a:pt x="91" y="60"/>
                    </a:lnTo>
                    <a:lnTo>
                      <a:pt x="0" y="60"/>
                    </a:lnTo>
                    <a:lnTo>
                      <a:pt x="90" y="325"/>
                    </a:lnTo>
                    <a:lnTo>
                      <a:pt x="184" y="325"/>
                    </a:lnTo>
                    <a:close/>
                  </a:path>
                </a:pathLst>
              </a:custGeom>
              <a:solidFill>
                <a:srgbClr val="F06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nvGrpSpPr>
            <p:cNvPr id="16" name="_VTT_logo_102019_07_blue_on_white" hidden="1">
              <a:extLst>
                <a:ext uri="{FF2B5EF4-FFF2-40B4-BE49-F238E27FC236}">
                  <a16:creationId xmlns:a16="http://schemas.microsoft.com/office/drawing/2014/main" id="{8B7CCE1E-A671-40CA-B955-11DC36472A72}"/>
                </a:ext>
              </a:extLst>
            </p:cNvPr>
            <p:cNvGrpSpPr/>
            <p:nvPr/>
          </p:nvGrpSpPr>
          <p:grpSpPr>
            <a:xfrm>
              <a:off x="7909204" y="1770762"/>
              <a:ext cx="971550" cy="655638"/>
              <a:chOff x="379933" y="-15999"/>
              <a:chExt cx="971550" cy="655638"/>
            </a:xfrm>
          </p:grpSpPr>
          <p:sp>
            <p:nvSpPr>
              <p:cNvPr id="27" name="Box">
                <a:extLst>
                  <a:ext uri="{FF2B5EF4-FFF2-40B4-BE49-F238E27FC236}">
                    <a16:creationId xmlns:a16="http://schemas.microsoft.com/office/drawing/2014/main" id="{DDA2C976-EAD4-472F-968B-192C07CD14BB}"/>
                  </a:ext>
                </a:extLst>
              </p:cNvPr>
              <p:cNvSpPr>
                <a:spLocks noChangeArrowheads="1"/>
              </p:cNvSpPr>
              <p:nvPr/>
            </p:nvSpPr>
            <p:spPr bwMode="auto">
              <a:xfrm>
                <a:off x="379933" y="-15999"/>
                <a:ext cx="971550" cy="6556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8" name="T2">
                <a:extLst>
                  <a:ext uri="{FF2B5EF4-FFF2-40B4-BE49-F238E27FC236}">
                    <a16:creationId xmlns:a16="http://schemas.microsoft.com/office/drawing/2014/main" id="{8AE40CF9-4819-41EF-B471-9A19018B14CC}"/>
                  </a:ext>
                </a:extLst>
              </p:cNvPr>
              <p:cNvSpPr>
                <a:spLocks/>
              </p:cNvSpPr>
              <p:nvPr/>
            </p:nvSpPr>
            <p:spPr bwMode="auto">
              <a:xfrm>
                <a:off x="1011758" y="168151"/>
                <a:ext cx="176213" cy="258763"/>
              </a:xfrm>
              <a:custGeom>
                <a:avLst/>
                <a:gdLst>
                  <a:gd name="T0" fmla="*/ 157 w 222"/>
                  <a:gd name="T1" fmla="*/ 325 h 325"/>
                  <a:gd name="T2" fmla="*/ 157 w 222"/>
                  <a:gd name="T3" fmla="*/ 78 h 325"/>
                  <a:gd name="T4" fmla="*/ 222 w 222"/>
                  <a:gd name="T5" fmla="*/ 78 h 325"/>
                  <a:gd name="T6" fmla="*/ 222 w 222"/>
                  <a:gd name="T7" fmla="*/ 0 h 325"/>
                  <a:gd name="T8" fmla="*/ 0 w 222"/>
                  <a:gd name="T9" fmla="*/ 0 h 325"/>
                  <a:gd name="T10" fmla="*/ 0 w 222"/>
                  <a:gd name="T11" fmla="*/ 78 h 325"/>
                  <a:gd name="T12" fmla="*/ 66 w 222"/>
                  <a:gd name="T13" fmla="*/ 78 h 325"/>
                  <a:gd name="T14" fmla="*/ 66 w 222"/>
                  <a:gd name="T15" fmla="*/ 325 h 325"/>
                  <a:gd name="T16" fmla="*/ 66 w 222"/>
                  <a:gd name="T17" fmla="*/ 325 h 325"/>
                  <a:gd name="T18" fmla="*/ 157 w 222"/>
                  <a:gd name="T19"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2" h="325">
                    <a:moveTo>
                      <a:pt x="157" y="325"/>
                    </a:moveTo>
                    <a:lnTo>
                      <a:pt x="157" y="78"/>
                    </a:lnTo>
                    <a:lnTo>
                      <a:pt x="222" y="78"/>
                    </a:lnTo>
                    <a:lnTo>
                      <a:pt x="222" y="0"/>
                    </a:lnTo>
                    <a:lnTo>
                      <a:pt x="0" y="0"/>
                    </a:lnTo>
                    <a:lnTo>
                      <a:pt x="0" y="78"/>
                    </a:lnTo>
                    <a:lnTo>
                      <a:pt x="66" y="78"/>
                    </a:lnTo>
                    <a:lnTo>
                      <a:pt x="66" y="325"/>
                    </a:lnTo>
                    <a:lnTo>
                      <a:pt x="66" y="325"/>
                    </a:lnTo>
                    <a:lnTo>
                      <a:pt x="157" y="325"/>
                    </a:lnTo>
                    <a:close/>
                  </a:path>
                </a:pathLst>
              </a:custGeom>
              <a:solidFill>
                <a:srgbClr val="0057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9" name="T1">
                <a:extLst>
                  <a:ext uri="{FF2B5EF4-FFF2-40B4-BE49-F238E27FC236}">
                    <a16:creationId xmlns:a16="http://schemas.microsoft.com/office/drawing/2014/main" id="{C174A28E-19D6-447F-A2A9-24F1AF957FEF}"/>
                  </a:ext>
                </a:extLst>
              </p:cNvPr>
              <p:cNvSpPr>
                <a:spLocks/>
              </p:cNvSpPr>
              <p:nvPr/>
            </p:nvSpPr>
            <p:spPr bwMode="auto">
              <a:xfrm>
                <a:off x="799033" y="168151"/>
                <a:ext cx="193675" cy="258763"/>
              </a:xfrm>
              <a:custGeom>
                <a:avLst/>
                <a:gdLst>
                  <a:gd name="T0" fmla="*/ 88 w 244"/>
                  <a:gd name="T1" fmla="*/ 78 h 325"/>
                  <a:gd name="T2" fmla="*/ 88 w 244"/>
                  <a:gd name="T3" fmla="*/ 325 h 325"/>
                  <a:gd name="T4" fmla="*/ 179 w 244"/>
                  <a:gd name="T5" fmla="*/ 325 h 325"/>
                  <a:gd name="T6" fmla="*/ 179 w 244"/>
                  <a:gd name="T7" fmla="*/ 78 h 325"/>
                  <a:gd name="T8" fmla="*/ 244 w 244"/>
                  <a:gd name="T9" fmla="*/ 78 h 325"/>
                  <a:gd name="T10" fmla="*/ 244 w 244"/>
                  <a:gd name="T11" fmla="*/ 0 h 325"/>
                  <a:gd name="T12" fmla="*/ 25 w 244"/>
                  <a:gd name="T13" fmla="*/ 0 h 325"/>
                  <a:gd name="T14" fmla="*/ 0 w 244"/>
                  <a:gd name="T15" fmla="*/ 78 h 325"/>
                  <a:gd name="T16" fmla="*/ 88 w 244"/>
                  <a:gd name="T17" fmla="*/ 78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4" h="325">
                    <a:moveTo>
                      <a:pt x="88" y="78"/>
                    </a:moveTo>
                    <a:lnTo>
                      <a:pt x="88" y="325"/>
                    </a:lnTo>
                    <a:lnTo>
                      <a:pt x="179" y="325"/>
                    </a:lnTo>
                    <a:lnTo>
                      <a:pt x="179" y="78"/>
                    </a:lnTo>
                    <a:lnTo>
                      <a:pt x="244" y="78"/>
                    </a:lnTo>
                    <a:lnTo>
                      <a:pt x="244" y="0"/>
                    </a:lnTo>
                    <a:lnTo>
                      <a:pt x="25" y="0"/>
                    </a:lnTo>
                    <a:lnTo>
                      <a:pt x="0" y="78"/>
                    </a:lnTo>
                    <a:lnTo>
                      <a:pt x="88" y="78"/>
                    </a:lnTo>
                    <a:close/>
                  </a:path>
                </a:pathLst>
              </a:custGeom>
              <a:solidFill>
                <a:srgbClr val="0057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0" name="V">
                <a:extLst>
                  <a:ext uri="{FF2B5EF4-FFF2-40B4-BE49-F238E27FC236}">
                    <a16:creationId xmlns:a16="http://schemas.microsoft.com/office/drawing/2014/main" id="{0B43D9E7-D5B8-441A-A042-BB53172E92DA}"/>
                  </a:ext>
                </a:extLst>
              </p:cNvPr>
              <p:cNvSpPr>
                <a:spLocks/>
              </p:cNvSpPr>
              <p:nvPr/>
            </p:nvSpPr>
            <p:spPr bwMode="auto">
              <a:xfrm>
                <a:off x="567258" y="168151"/>
                <a:ext cx="230188" cy="258763"/>
              </a:xfrm>
              <a:custGeom>
                <a:avLst/>
                <a:gdLst>
                  <a:gd name="T0" fmla="*/ 184 w 289"/>
                  <a:gd name="T1" fmla="*/ 325 h 325"/>
                  <a:gd name="T2" fmla="*/ 289 w 289"/>
                  <a:gd name="T3" fmla="*/ 0 h 325"/>
                  <a:gd name="T4" fmla="*/ 197 w 289"/>
                  <a:gd name="T5" fmla="*/ 0 h 325"/>
                  <a:gd name="T6" fmla="*/ 143 w 289"/>
                  <a:gd name="T7" fmla="*/ 167 h 325"/>
                  <a:gd name="T8" fmla="*/ 135 w 289"/>
                  <a:gd name="T9" fmla="*/ 191 h 325"/>
                  <a:gd name="T10" fmla="*/ 135 w 289"/>
                  <a:gd name="T11" fmla="*/ 191 h 325"/>
                  <a:gd name="T12" fmla="*/ 135 w 289"/>
                  <a:gd name="T13" fmla="*/ 191 h 325"/>
                  <a:gd name="T14" fmla="*/ 135 w 289"/>
                  <a:gd name="T15" fmla="*/ 191 h 325"/>
                  <a:gd name="T16" fmla="*/ 135 w 289"/>
                  <a:gd name="T17" fmla="*/ 191 h 325"/>
                  <a:gd name="T18" fmla="*/ 135 w 289"/>
                  <a:gd name="T19" fmla="*/ 191 h 325"/>
                  <a:gd name="T20" fmla="*/ 135 w 289"/>
                  <a:gd name="T21" fmla="*/ 191 h 325"/>
                  <a:gd name="T22" fmla="*/ 128 w 289"/>
                  <a:gd name="T23" fmla="*/ 167 h 325"/>
                  <a:gd name="T24" fmla="*/ 91 w 289"/>
                  <a:gd name="T25" fmla="*/ 60 h 325"/>
                  <a:gd name="T26" fmla="*/ 0 w 289"/>
                  <a:gd name="T27" fmla="*/ 60 h 325"/>
                  <a:gd name="T28" fmla="*/ 90 w 289"/>
                  <a:gd name="T29" fmla="*/ 325 h 325"/>
                  <a:gd name="T30" fmla="*/ 184 w 289"/>
                  <a:gd name="T31"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9" h="325">
                    <a:moveTo>
                      <a:pt x="184" y="325"/>
                    </a:moveTo>
                    <a:lnTo>
                      <a:pt x="289" y="0"/>
                    </a:lnTo>
                    <a:lnTo>
                      <a:pt x="197" y="0"/>
                    </a:lnTo>
                    <a:lnTo>
                      <a:pt x="143" y="167"/>
                    </a:lnTo>
                    <a:lnTo>
                      <a:pt x="135" y="191"/>
                    </a:lnTo>
                    <a:lnTo>
                      <a:pt x="135" y="191"/>
                    </a:lnTo>
                    <a:lnTo>
                      <a:pt x="135" y="191"/>
                    </a:lnTo>
                    <a:lnTo>
                      <a:pt x="135" y="191"/>
                    </a:lnTo>
                    <a:lnTo>
                      <a:pt x="135" y="191"/>
                    </a:lnTo>
                    <a:lnTo>
                      <a:pt x="135" y="191"/>
                    </a:lnTo>
                    <a:lnTo>
                      <a:pt x="135" y="191"/>
                    </a:lnTo>
                    <a:lnTo>
                      <a:pt x="128" y="167"/>
                    </a:lnTo>
                    <a:lnTo>
                      <a:pt x="91" y="60"/>
                    </a:lnTo>
                    <a:lnTo>
                      <a:pt x="0" y="60"/>
                    </a:lnTo>
                    <a:lnTo>
                      <a:pt x="90" y="325"/>
                    </a:lnTo>
                    <a:lnTo>
                      <a:pt x="184" y="325"/>
                    </a:lnTo>
                    <a:close/>
                  </a:path>
                </a:pathLst>
              </a:custGeom>
              <a:solidFill>
                <a:srgbClr val="0057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nvGrpSpPr>
            <p:cNvPr id="17" name="_VTT_logo_102019_08_black_on_white" hidden="1">
              <a:extLst>
                <a:ext uri="{FF2B5EF4-FFF2-40B4-BE49-F238E27FC236}">
                  <a16:creationId xmlns:a16="http://schemas.microsoft.com/office/drawing/2014/main" id="{0EAB0275-2451-46DC-8B39-FC893D0A8379}"/>
                </a:ext>
              </a:extLst>
            </p:cNvPr>
            <p:cNvGrpSpPr/>
            <p:nvPr/>
          </p:nvGrpSpPr>
          <p:grpSpPr>
            <a:xfrm>
              <a:off x="7909204" y="1770762"/>
              <a:ext cx="971550" cy="655638"/>
              <a:chOff x="379933" y="-15999"/>
              <a:chExt cx="971550" cy="655638"/>
            </a:xfrm>
          </p:grpSpPr>
          <p:sp>
            <p:nvSpPr>
              <p:cNvPr id="23" name="Box">
                <a:extLst>
                  <a:ext uri="{FF2B5EF4-FFF2-40B4-BE49-F238E27FC236}">
                    <a16:creationId xmlns:a16="http://schemas.microsoft.com/office/drawing/2014/main" id="{624EE258-7A38-4E4B-855F-9ECE39E00C5B}"/>
                  </a:ext>
                </a:extLst>
              </p:cNvPr>
              <p:cNvSpPr>
                <a:spLocks noChangeArrowheads="1"/>
              </p:cNvSpPr>
              <p:nvPr/>
            </p:nvSpPr>
            <p:spPr bwMode="auto">
              <a:xfrm>
                <a:off x="379933" y="-15999"/>
                <a:ext cx="971550" cy="6556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4" name="T2">
                <a:extLst>
                  <a:ext uri="{FF2B5EF4-FFF2-40B4-BE49-F238E27FC236}">
                    <a16:creationId xmlns:a16="http://schemas.microsoft.com/office/drawing/2014/main" id="{D9BBEED6-06A4-45BF-9D88-C6F903B6D759}"/>
                  </a:ext>
                </a:extLst>
              </p:cNvPr>
              <p:cNvSpPr>
                <a:spLocks/>
              </p:cNvSpPr>
              <p:nvPr/>
            </p:nvSpPr>
            <p:spPr bwMode="auto">
              <a:xfrm>
                <a:off x="1011758" y="168151"/>
                <a:ext cx="176213" cy="258763"/>
              </a:xfrm>
              <a:custGeom>
                <a:avLst/>
                <a:gdLst>
                  <a:gd name="T0" fmla="*/ 157 w 222"/>
                  <a:gd name="T1" fmla="*/ 325 h 325"/>
                  <a:gd name="T2" fmla="*/ 157 w 222"/>
                  <a:gd name="T3" fmla="*/ 78 h 325"/>
                  <a:gd name="T4" fmla="*/ 222 w 222"/>
                  <a:gd name="T5" fmla="*/ 78 h 325"/>
                  <a:gd name="T6" fmla="*/ 222 w 222"/>
                  <a:gd name="T7" fmla="*/ 0 h 325"/>
                  <a:gd name="T8" fmla="*/ 0 w 222"/>
                  <a:gd name="T9" fmla="*/ 0 h 325"/>
                  <a:gd name="T10" fmla="*/ 0 w 222"/>
                  <a:gd name="T11" fmla="*/ 78 h 325"/>
                  <a:gd name="T12" fmla="*/ 66 w 222"/>
                  <a:gd name="T13" fmla="*/ 78 h 325"/>
                  <a:gd name="T14" fmla="*/ 66 w 222"/>
                  <a:gd name="T15" fmla="*/ 325 h 325"/>
                  <a:gd name="T16" fmla="*/ 66 w 222"/>
                  <a:gd name="T17" fmla="*/ 325 h 325"/>
                  <a:gd name="T18" fmla="*/ 157 w 222"/>
                  <a:gd name="T19"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2" h="325">
                    <a:moveTo>
                      <a:pt x="157" y="325"/>
                    </a:moveTo>
                    <a:lnTo>
                      <a:pt x="157" y="78"/>
                    </a:lnTo>
                    <a:lnTo>
                      <a:pt x="222" y="78"/>
                    </a:lnTo>
                    <a:lnTo>
                      <a:pt x="222" y="0"/>
                    </a:lnTo>
                    <a:lnTo>
                      <a:pt x="0" y="0"/>
                    </a:lnTo>
                    <a:lnTo>
                      <a:pt x="0" y="78"/>
                    </a:lnTo>
                    <a:lnTo>
                      <a:pt x="66" y="78"/>
                    </a:lnTo>
                    <a:lnTo>
                      <a:pt x="66" y="325"/>
                    </a:lnTo>
                    <a:lnTo>
                      <a:pt x="66" y="325"/>
                    </a:lnTo>
                    <a:lnTo>
                      <a:pt x="157" y="3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5" name="T1">
                <a:extLst>
                  <a:ext uri="{FF2B5EF4-FFF2-40B4-BE49-F238E27FC236}">
                    <a16:creationId xmlns:a16="http://schemas.microsoft.com/office/drawing/2014/main" id="{5FC4DE49-1549-4176-B3C9-FDCD0230FAD3}"/>
                  </a:ext>
                </a:extLst>
              </p:cNvPr>
              <p:cNvSpPr>
                <a:spLocks/>
              </p:cNvSpPr>
              <p:nvPr/>
            </p:nvSpPr>
            <p:spPr bwMode="auto">
              <a:xfrm>
                <a:off x="799033" y="168151"/>
                <a:ext cx="193675" cy="258763"/>
              </a:xfrm>
              <a:custGeom>
                <a:avLst/>
                <a:gdLst>
                  <a:gd name="T0" fmla="*/ 88 w 244"/>
                  <a:gd name="T1" fmla="*/ 78 h 325"/>
                  <a:gd name="T2" fmla="*/ 88 w 244"/>
                  <a:gd name="T3" fmla="*/ 325 h 325"/>
                  <a:gd name="T4" fmla="*/ 179 w 244"/>
                  <a:gd name="T5" fmla="*/ 325 h 325"/>
                  <a:gd name="T6" fmla="*/ 179 w 244"/>
                  <a:gd name="T7" fmla="*/ 78 h 325"/>
                  <a:gd name="T8" fmla="*/ 244 w 244"/>
                  <a:gd name="T9" fmla="*/ 78 h 325"/>
                  <a:gd name="T10" fmla="*/ 244 w 244"/>
                  <a:gd name="T11" fmla="*/ 0 h 325"/>
                  <a:gd name="T12" fmla="*/ 25 w 244"/>
                  <a:gd name="T13" fmla="*/ 0 h 325"/>
                  <a:gd name="T14" fmla="*/ 0 w 244"/>
                  <a:gd name="T15" fmla="*/ 78 h 325"/>
                  <a:gd name="T16" fmla="*/ 88 w 244"/>
                  <a:gd name="T17" fmla="*/ 78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4" h="325">
                    <a:moveTo>
                      <a:pt x="88" y="78"/>
                    </a:moveTo>
                    <a:lnTo>
                      <a:pt x="88" y="325"/>
                    </a:lnTo>
                    <a:lnTo>
                      <a:pt x="179" y="325"/>
                    </a:lnTo>
                    <a:lnTo>
                      <a:pt x="179" y="78"/>
                    </a:lnTo>
                    <a:lnTo>
                      <a:pt x="244" y="78"/>
                    </a:lnTo>
                    <a:lnTo>
                      <a:pt x="244" y="0"/>
                    </a:lnTo>
                    <a:lnTo>
                      <a:pt x="25" y="0"/>
                    </a:lnTo>
                    <a:lnTo>
                      <a:pt x="0" y="78"/>
                    </a:lnTo>
                    <a:lnTo>
                      <a:pt x="88" y="7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6" name="V">
                <a:extLst>
                  <a:ext uri="{FF2B5EF4-FFF2-40B4-BE49-F238E27FC236}">
                    <a16:creationId xmlns:a16="http://schemas.microsoft.com/office/drawing/2014/main" id="{CF3E3E92-7310-4205-919D-19CC064727EA}"/>
                  </a:ext>
                </a:extLst>
              </p:cNvPr>
              <p:cNvSpPr>
                <a:spLocks/>
              </p:cNvSpPr>
              <p:nvPr/>
            </p:nvSpPr>
            <p:spPr bwMode="auto">
              <a:xfrm>
                <a:off x="567258" y="168151"/>
                <a:ext cx="230188" cy="258763"/>
              </a:xfrm>
              <a:custGeom>
                <a:avLst/>
                <a:gdLst>
                  <a:gd name="T0" fmla="*/ 184 w 289"/>
                  <a:gd name="T1" fmla="*/ 325 h 325"/>
                  <a:gd name="T2" fmla="*/ 289 w 289"/>
                  <a:gd name="T3" fmla="*/ 0 h 325"/>
                  <a:gd name="T4" fmla="*/ 197 w 289"/>
                  <a:gd name="T5" fmla="*/ 0 h 325"/>
                  <a:gd name="T6" fmla="*/ 143 w 289"/>
                  <a:gd name="T7" fmla="*/ 167 h 325"/>
                  <a:gd name="T8" fmla="*/ 135 w 289"/>
                  <a:gd name="T9" fmla="*/ 191 h 325"/>
                  <a:gd name="T10" fmla="*/ 135 w 289"/>
                  <a:gd name="T11" fmla="*/ 191 h 325"/>
                  <a:gd name="T12" fmla="*/ 135 w 289"/>
                  <a:gd name="T13" fmla="*/ 191 h 325"/>
                  <a:gd name="T14" fmla="*/ 135 w 289"/>
                  <a:gd name="T15" fmla="*/ 191 h 325"/>
                  <a:gd name="T16" fmla="*/ 135 w 289"/>
                  <a:gd name="T17" fmla="*/ 191 h 325"/>
                  <a:gd name="T18" fmla="*/ 135 w 289"/>
                  <a:gd name="T19" fmla="*/ 191 h 325"/>
                  <a:gd name="T20" fmla="*/ 135 w 289"/>
                  <a:gd name="T21" fmla="*/ 191 h 325"/>
                  <a:gd name="T22" fmla="*/ 128 w 289"/>
                  <a:gd name="T23" fmla="*/ 167 h 325"/>
                  <a:gd name="T24" fmla="*/ 91 w 289"/>
                  <a:gd name="T25" fmla="*/ 60 h 325"/>
                  <a:gd name="T26" fmla="*/ 0 w 289"/>
                  <a:gd name="T27" fmla="*/ 60 h 325"/>
                  <a:gd name="T28" fmla="*/ 90 w 289"/>
                  <a:gd name="T29" fmla="*/ 325 h 325"/>
                  <a:gd name="T30" fmla="*/ 184 w 289"/>
                  <a:gd name="T31"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9" h="325">
                    <a:moveTo>
                      <a:pt x="184" y="325"/>
                    </a:moveTo>
                    <a:lnTo>
                      <a:pt x="289" y="0"/>
                    </a:lnTo>
                    <a:lnTo>
                      <a:pt x="197" y="0"/>
                    </a:lnTo>
                    <a:lnTo>
                      <a:pt x="143" y="167"/>
                    </a:lnTo>
                    <a:lnTo>
                      <a:pt x="135" y="191"/>
                    </a:lnTo>
                    <a:lnTo>
                      <a:pt x="135" y="191"/>
                    </a:lnTo>
                    <a:lnTo>
                      <a:pt x="135" y="191"/>
                    </a:lnTo>
                    <a:lnTo>
                      <a:pt x="135" y="191"/>
                    </a:lnTo>
                    <a:lnTo>
                      <a:pt x="135" y="191"/>
                    </a:lnTo>
                    <a:lnTo>
                      <a:pt x="135" y="191"/>
                    </a:lnTo>
                    <a:lnTo>
                      <a:pt x="135" y="191"/>
                    </a:lnTo>
                    <a:lnTo>
                      <a:pt x="128" y="167"/>
                    </a:lnTo>
                    <a:lnTo>
                      <a:pt x="91" y="60"/>
                    </a:lnTo>
                    <a:lnTo>
                      <a:pt x="0" y="60"/>
                    </a:lnTo>
                    <a:lnTo>
                      <a:pt x="90" y="325"/>
                    </a:lnTo>
                    <a:lnTo>
                      <a:pt x="184" y="3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nvGrpSpPr>
            <p:cNvPr id="18" name="_VTT_logo_102019_09_orange_on_white" hidden="1">
              <a:extLst>
                <a:ext uri="{FF2B5EF4-FFF2-40B4-BE49-F238E27FC236}">
                  <a16:creationId xmlns:a16="http://schemas.microsoft.com/office/drawing/2014/main" id="{0B3FEAE6-D4D0-4DA5-B857-F40B1AB04215}"/>
                </a:ext>
              </a:extLst>
            </p:cNvPr>
            <p:cNvGrpSpPr/>
            <p:nvPr/>
          </p:nvGrpSpPr>
          <p:grpSpPr>
            <a:xfrm>
              <a:off x="7909204" y="1770762"/>
              <a:ext cx="971550" cy="655638"/>
              <a:chOff x="379933" y="-15999"/>
              <a:chExt cx="971550" cy="655638"/>
            </a:xfrm>
          </p:grpSpPr>
          <p:sp>
            <p:nvSpPr>
              <p:cNvPr id="19" name="Box">
                <a:extLst>
                  <a:ext uri="{FF2B5EF4-FFF2-40B4-BE49-F238E27FC236}">
                    <a16:creationId xmlns:a16="http://schemas.microsoft.com/office/drawing/2014/main" id="{08B53C99-3AEE-443E-816B-FD2917CEFB06}"/>
                  </a:ext>
                </a:extLst>
              </p:cNvPr>
              <p:cNvSpPr>
                <a:spLocks noChangeArrowheads="1"/>
              </p:cNvSpPr>
              <p:nvPr/>
            </p:nvSpPr>
            <p:spPr bwMode="auto">
              <a:xfrm>
                <a:off x="379933" y="-15999"/>
                <a:ext cx="971550" cy="6556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0" name="T2">
                <a:extLst>
                  <a:ext uri="{FF2B5EF4-FFF2-40B4-BE49-F238E27FC236}">
                    <a16:creationId xmlns:a16="http://schemas.microsoft.com/office/drawing/2014/main" id="{BFFE0B90-818E-4D4B-B1CD-61E42B7EF15C}"/>
                  </a:ext>
                </a:extLst>
              </p:cNvPr>
              <p:cNvSpPr>
                <a:spLocks/>
              </p:cNvSpPr>
              <p:nvPr/>
            </p:nvSpPr>
            <p:spPr bwMode="auto">
              <a:xfrm>
                <a:off x="1011758" y="168151"/>
                <a:ext cx="176213" cy="258763"/>
              </a:xfrm>
              <a:custGeom>
                <a:avLst/>
                <a:gdLst>
                  <a:gd name="T0" fmla="*/ 157 w 222"/>
                  <a:gd name="T1" fmla="*/ 325 h 325"/>
                  <a:gd name="T2" fmla="*/ 157 w 222"/>
                  <a:gd name="T3" fmla="*/ 78 h 325"/>
                  <a:gd name="T4" fmla="*/ 222 w 222"/>
                  <a:gd name="T5" fmla="*/ 78 h 325"/>
                  <a:gd name="T6" fmla="*/ 222 w 222"/>
                  <a:gd name="T7" fmla="*/ 0 h 325"/>
                  <a:gd name="T8" fmla="*/ 0 w 222"/>
                  <a:gd name="T9" fmla="*/ 0 h 325"/>
                  <a:gd name="T10" fmla="*/ 0 w 222"/>
                  <a:gd name="T11" fmla="*/ 78 h 325"/>
                  <a:gd name="T12" fmla="*/ 66 w 222"/>
                  <a:gd name="T13" fmla="*/ 78 h 325"/>
                  <a:gd name="T14" fmla="*/ 66 w 222"/>
                  <a:gd name="T15" fmla="*/ 325 h 325"/>
                  <a:gd name="T16" fmla="*/ 66 w 222"/>
                  <a:gd name="T17" fmla="*/ 325 h 325"/>
                  <a:gd name="T18" fmla="*/ 157 w 222"/>
                  <a:gd name="T19"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2" h="325">
                    <a:moveTo>
                      <a:pt x="157" y="325"/>
                    </a:moveTo>
                    <a:lnTo>
                      <a:pt x="157" y="78"/>
                    </a:lnTo>
                    <a:lnTo>
                      <a:pt x="222" y="78"/>
                    </a:lnTo>
                    <a:lnTo>
                      <a:pt x="222" y="0"/>
                    </a:lnTo>
                    <a:lnTo>
                      <a:pt x="0" y="0"/>
                    </a:lnTo>
                    <a:lnTo>
                      <a:pt x="0" y="78"/>
                    </a:lnTo>
                    <a:lnTo>
                      <a:pt x="66" y="78"/>
                    </a:lnTo>
                    <a:lnTo>
                      <a:pt x="66" y="325"/>
                    </a:lnTo>
                    <a:lnTo>
                      <a:pt x="66" y="325"/>
                    </a:lnTo>
                    <a:lnTo>
                      <a:pt x="157" y="325"/>
                    </a:lnTo>
                    <a:close/>
                  </a:path>
                </a:pathLst>
              </a:custGeom>
              <a:solidFill>
                <a:srgbClr val="F06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1" name="T1">
                <a:extLst>
                  <a:ext uri="{FF2B5EF4-FFF2-40B4-BE49-F238E27FC236}">
                    <a16:creationId xmlns:a16="http://schemas.microsoft.com/office/drawing/2014/main" id="{695EE4A0-90CF-4723-809B-D8289EEC64F1}"/>
                  </a:ext>
                </a:extLst>
              </p:cNvPr>
              <p:cNvSpPr>
                <a:spLocks/>
              </p:cNvSpPr>
              <p:nvPr/>
            </p:nvSpPr>
            <p:spPr bwMode="auto">
              <a:xfrm>
                <a:off x="799033" y="168151"/>
                <a:ext cx="193675" cy="258763"/>
              </a:xfrm>
              <a:custGeom>
                <a:avLst/>
                <a:gdLst>
                  <a:gd name="T0" fmla="*/ 88 w 244"/>
                  <a:gd name="T1" fmla="*/ 78 h 325"/>
                  <a:gd name="T2" fmla="*/ 88 w 244"/>
                  <a:gd name="T3" fmla="*/ 325 h 325"/>
                  <a:gd name="T4" fmla="*/ 179 w 244"/>
                  <a:gd name="T5" fmla="*/ 325 h 325"/>
                  <a:gd name="T6" fmla="*/ 179 w 244"/>
                  <a:gd name="T7" fmla="*/ 78 h 325"/>
                  <a:gd name="T8" fmla="*/ 244 w 244"/>
                  <a:gd name="T9" fmla="*/ 78 h 325"/>
                  <a:gd name="T10" fmla="*/ 244 w 244"/>
                  <a:gd name="T11" fmla="*/ 0 h 325"/>
                  <a:gd name="T12" fmla="*/ 25 w 244"/>
                  <a:gd name="T13" fmla="*/ 0 h 325"/>
                  <a:gd name="T14" fmla="*/ 0 w 244"/>
                  <a:gd name="T15" fmla="*/ 78 h 325"/>
                  <a:gd name="T16" fmla="*/ 88 w 244"/>
                  <a:gd name="T17" fmla="*/ 78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4" h="325">
                    <a:moveTo>
                      <a:pt x="88" y="78"/>
                    </a:moveTo>
                    <a:lnTo>
                      <a:pt x="88" y="325"/>
                    </a:lnTo>
                    <a:lnTo>
                      <a:pt x="179" y="325"/>
                    </a:lnTo>
                    <a:lnTo>
                      <a:pt x="179" y="78"/>
                    </a:lnTo>
                    <a:lnTo>
                      <a:pt x="244" y="78"/>
                    </a:lnTo>
                    <a:lnTo>
                      <a:pt x="244" y="0"/>
                    </a:lnTo>
                    <a:lnTo>
                      <a:pt x="25" y="0"/>
                    </a:lnTo>
                    <a:lnTo>
                      <a:pt x="0" y="78"/>
                    </a:lnTo>
                    <a:lnTo>
                      <a:pt x="88" y="78"/>
                    </a:lnTo>
                    <a:close/>
                  </a:path>
                </a:pathLst>
              </a:custGeom>
              <a:solidFill>
                <a:srgbClr val="F06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2" name="V">
                <a:extLst>
                  <a:ext uri="{FF2B5EF4-FFF2-40B4-BE49-F238E27FC236}">
                    <a16:creationId xmlns:a16="http://schemas.microsoft.com/office/drawing/2014/main" id="{1AA0FB6C-CB05-44FB-9F72-1A154E18B968}"/>
                  </a:ext>
                </a:extLst>
              </p:cNvPr>
              <p:cNvSpPr>
                <a:spLocks/>
              </p:cNvSpPr>
              <p:nvPr/>
            </p:nvSpPr>
            <p:spPr bwMode="auto">
              <a:xfrm>
                <a:off x="567258" y="168151"/>
                <a:ext cx="230188" cy="258763"/>
              </a:xfrm>
              <a:custGeom>
                <a:avLst/>
                <a:gdLst>
                  <a:gd name="T0" fmla="*/ 184 w 289"/>
                  <a:gd name="T1" fmla="*/ 325 h 325"/>
                  <a:gd name="T2" fmla="*/ 289 w 289"/>
                  <a:gd name="T3" fmla="*/ 0 h 325"/>
                  <a:gd name="T4" fmla="*/ 197 w 289"/>
                  <a:gd name="T5" fmla="*/ 0 h 325"/>
                  <a:gd name="T6" fmla="*/ 143 w 289"/>
                  <a:gd name="T7" fmla="*/ 167 h 325"/>
                  <a:gd name="T8" fmla="*/ 135 w 289"/>
                  <a:gd name="T9" fmla="*/ 191 h 325"/>
                  <a:gd name="T10" fmla="*/ 135 w 289"/>
                  <a:gd name="T11" fmla="*/ 191 h 325"/>
                  <a:gd name="T12" fmla="*/ 135 w 289"/>
                  <a:gd name="T13" fmla="*/ 191 h 325"/>
                  <a:gd name="T14" fmla="*/ 135 w 289"/>
                  <a:gd name="T15" fmla="*/ 191 h 325"/>
                  <a:gd name="T16" fmla="*/ 135 w 289"/>
                  <a:gd name="T17" fmla="*/ 191 h 325"/>
                  <a:gd name="T18" fmla="*/ 135 w 289"/>
                  <a:gd name="T19" fmla="*/ 191 h 325"/>
                  <a:gd name="T20" fmla="*/ 135 w 289"/>
                  <a:gd name="T21" fmla="*/ 191 h 325"/>
                  <a:gd name="T22" fmla="*/ 128 w 289"/>
                  <a:gd name="T23" fmla="*/ 167 h 325"/>
                  <a:gd name="T24" fmla="*/ 91 w 289"/>
                  <a:gd name="T25" fmla="*/ 60 h 325"/>
                  <a:gd name="T26" fmla="*/ 0 w 289"/>
                  <a:gd name="T27" fmla="*/ 60 h 325"/>
                  <a:gd name="T28" fmla="*/ 90 w 289"/>
                  <a:gd name="T29" fmla="*/ 325 h 325"/>
                  <a:gd name="T30" fmla="*/ 184 w 289"/>
                  <a:gd name="T31"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9" h="325">
                    <a:moveTo>
                      <a:pt x="184" y="325"/>
                    </a:moveTo>
                    <a:lnTo>
                      <a:pt x="289" y="0"/>
                    </a:lnTo>
                    <a:lnTo>
                      <a:pt x="197" y="0"/>
                    </a:lnTo>
                    <a:lnTo>
                      <a:pt x="143" y="167"/>
                    </a:lnTo>
                    <a:lnTo>
                      <a:pt x="135" y="191"/>
                    </a:lnTo>
                    <a:lnTo>
                      <a:pt x="135" y="191"/>
                    </a:lnTo>
                    <a:lnTo>
                      <a:pt x="135" y="191"/>
                    </a:lnTo>
                    <a:lnTo>
                      <a:pt x="135" y="191"/>
                    </a:lnTo>
                    <a:lnTo>
                      <a:pt x="135" y="191"/>
                    </a:lnTo>
                    <a:lnTo>
                      <a:pt x="135" y="191"/>
                    </a:lnTo>
                    <a:lnTo>
                      <a:pt x="135" y="191"/>
                    </a:lnTo>
                    <a:lnTo>
                      <a:pt x="128" y="167"/>
                    </a:lnTo>
                    <a:lnTo>
                      <a:pt x="91" y="60"/>
                    </a:lnTo>
                    <a:lnTo>
                      <a:pt x="0" y="60"/>
                    </a:lnTo>
                    <a:lnTo>
                      <a:pt x="90" y="325"/>
                    </a:lnTo>
                    <a:lnTo>
                      <a:pt x="184" y="325"/>
                    </a:lnTo>
                    <a:close/>
                  </a:path>
                </a:pathLst>
              </a:custGeom>
              <a:solidFill>
                <a:srgbClr val="F06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spTree>
    <p:extLst>
      <p:ext uri="{BB962C8B-B14F-4D97-AF65-F5344CB8AC3E}">
        <p14:creationId xmlns:p14="http://schemas.microsoft.com/office/powerpoint/2010/main" val="2403556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VTT 2020 Content slide 06 - full size picture">
    <p:spTree>
      <p:nvGrpSpPr>
        <p:cNvPr id="1" name=""/>
        <p:cNvGrpSpPr/>
        <p:nvPr/>
      </p:nvGrpSpPr>
      <p:grpSpPr>
        <a:xfrm>
          <a:off x="0" y="0"/>
          <a:ext cx="0" cy="0"/>
          <a:chOff x="0" y="0"/>
          <a:chExt cx="0" cy="0"/>
        </a:xfrm>
      </p:grpSpPr>
      <p:grpSp>
        <p:nvGrpSpPr>
          <p:cNvPr id="10" name="VTT_LogoStack_v3_16092019 pienempi koko">
            <a:extLst>
              <a:ext uri="{FF2B5EF4-FFF2-40B4-BE49-F238E27FC236}">
                <a16:creationId xmlns:a16="http://schemas.microsoft.com/office/drawing/2014/main" id="{A81587FA-63F2-4BC7-A7A3-921BB9BD5DB5}"/>
              </a:ext>
            </a:extLst>
          </p:cNvPr>
          <p:cNvGrpSpPr/>
          <p:nvPr/>
        </p:nvGrpSpPr>
        <p:grpSpPr>
          <a:xfrm>
            <a:off x="10724687" y="1"/>
            <a:ext cx="1159391" cy="782400"/>
            <a:chOff x="7909204" y="1770762"/>
            <a:chExt cx="971550" cy="655638"/>
          </a:xfrm>
        </p:grpSpPr>
        <p:grpSp>
          <p:nvGrpSpPr>
            <p:cNvPr id="11" name="_VTT_logo_102019_01_white_on_orange">
              <a:extLst>
                <a:ext uri="{FF2B5EF4-FFF2-40B4-BE49-F238E27FC236}">
                  <a16:creationId xmlns:a16="http://schemas.microsoft.com/office/drawing/2014/main" id="{AEEA1CEE-E96A-46D2-BB45-F49AB95B58D3}"/>
                </a:ext>
              </a:extLst>
            </p:cNvPr>
            <p:cNvGrpSpPr/>
            <p:nvPr/>
          </p:nvGrpSpPr>
          <p:grpSpPr>
            <a:xfrm>
              <a:off x="7909204" y="1770762"/>
              <a:ext cx="971550" cy="655638"/>
              <a:chOff x="379933" y="-15999"/>
              <a:chExt cx="971550" cy="655638"/>
            </a:xfrm>
          </p:grpSpPr>
          <p:sp>
            <p:nvSpPr>
              <p:cNvPr id="52" name="Box">
                <a:extLst>
                  <a:ext uri="{FF2B5EF4-FFF2-40B4-BE49-F238E27FC236}">
                    <a16:creationId xmlns:a16="http://schemas.microsoft.com/office/drawing/2014/main" id="{FA744ED1-5EEB-432B-97B8-8A5B7DB1AE7B}"/>
                  </a:ext>
                </a:extLst>
              </p:cNvPr>
              <p:cNvSpPr>
                <a:spLocks noChangeArrowheads="1"/>
              </p:cNvSpPr>
              <p:nvPr/>
            </p:nvSpPr>
            <p:spPr bwMode="auto">
              <a:xfrm>
                <a:off x="379933" y="-15999"/>
                <a:ext cx="971550" cy="655638"/>
              </a:xfrm>
              <a:prstGeom prst="rect">
                <a:avLst/>
              </a:prstGeom>
              <a:solidFill>
                <a:srgbClr val="F06E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3" name="T2">
                <a:extLst>
                  <a:ext uri="{FF2B5EF4-FFF2-40B4-BE49-F238E27FC236}">
                    <a16:creationId xmlns:a16="http://schemas.microsoft.com/office/drawing/2014/main" id="{1F8AF657-6D90-47BA-8178-DF7712714F99}"/>
                  </a:ext>
                </a:extLst>
              </p:cNvPr>
              <p:cNvSpPr>
                <a:spLocks/>
              </p:cNvSpPr>
              <p:nvPr/>
            </p:nvSpPr>
            <p:spPr bwMode="auto">
              <a:xfrm>
                <a:off x="1011758" y="168151"/>
                <a:ext cx="176213" cy="258763"/>
              </a:xfrm>
              <a:custGeom>
                <a:avLst/>
                <a:gdLst>
                  <a:gd name="T0" fmla="*/ 157 w 222"/>
                  <a:gd name="T1" fmla="*/ 325 h 325"/>
                  <a:gd name="T2" fmla="*/ 157 w 222"/>
                  <a:gd name="T3" fmla="*/ 78 h 325"/>
                  <a:gd name="T4" fmla="*/ 222 w 222"/>
                  <a:gd name="T5" fmla="*/ 78 h 325"/>
                  <a:gd name="T6" fmla="*/ 222 w 222"/>
                  <a:gd name="T7" fmla="*/ 0 h 325"/>
                  <a:gd name="T8" fmla="*/ 0 w 222"/>
                  <a:gd name="T9" fmla="*/ 0 h 325"/>
                  <a:gd name="T10" fmla="*/ 0 w 222"/>
                  <a:gd name="T11" fmla="*/ 78 h 325"/>
                  <a:gd name="T12" fmla="*/ 66 w 222"/>
                  <a:gd name="T13" fmla="*/ 78 h 325"/>
                  <a:gd name="T14" fmla="*/ 66 w 222"/>
                  <a:gd name="T15" fmla="*/ 325 h 325"/>
                  <a:gd name="T16" fmla="*/ 66 w 222"/>
                  <a:gd name="T17" fmla="*/ 325 h 325"/>
                  <a:gd name="T18" fmla="*/ 157 w 222"/>
                  <a:gd name="T19"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2" h="325">
                    <a:moveTo>
                      <a:pt x="157" y="325"/>
                    </a:moveTo>
                    <a:lnTo>
                      <a:pt x="157" y="78"/>
                    </a:lnTo>
                    <a:lnTo>
                      <a:pt x="222" y="78"/>
                    </a:lnTo>
                    <a:lnTo>
                      <a:pt x="222" y="0"/>
                    </a:lnTo>
                    <a:lnTo>
                      <a:pt x="0" y="0"/>
                    </a:lnTo>
                    <a:lnTo>
                      <a:pt x="0" y="78"/>
                    </a:lnTo>
                    <a:lnTo>
                      <a:pt x="66" y="78"/>
                    </a:lnTo>
                    <a:lnTo>
                      <a:pt x="66" y="325"/>
                    </a:lnTo>
                    <a:lnTo>
                      <a:pt x="66" y="325"/>
                    </a:lnTo>
                    <a:lnTo>
                      <a:pt x="157" y="3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4" name="T1">
                <a:extLst>
                  <a:ext uri="{FF2B5EF4-FFF2-40B4-BE49-F238E27FC236}">
                    <a16:creationId xmlns:a16="http://schemas.microsoft.com/office/drawing/2014/main" id="{E23C9CE3-652A-48A4-9D6B-EB199F9C189E}"/>
                  </a:ext>
                </a:extLst>
              </p:cNvPr>
              <p:cNvSpPr>
                <a:spLocks/>
              </p:cNvSpPr>
              <p:nvPr/>
            </p:nvSpPr>
            <p:spPr bwMode="auto">
              <a:xfrm>
                <a:off x="799033" y="168151"/>
                <a:ext cx="193675" cy="258763"/>
              </a:xfrm>
              <a:custGeom>
                <a:avLst/>
                <a:gdLst>
                  <a:gd name="T0" fmla="*/ 88 w 244"/>
                  <a:gd name="T1" fmla="*/ 78 h 325"/>
                  <a:gd name="T2" fmla="*/ 88 w 244"/>
                  <a:gd name="T3" fmla="*/ 325 h 325"/>
                  <a:gd name="T4" fmla="*/ 179 w 244"/>
                  <a:gd name="T5" fmla="*/ 325 h 325"/>
                  <a:gd name="T6" fmla="*/ 179 w 244"/>
                  <a:gd name="T7" fmla="*/ 78 h 325"/>
                  <a:gd name="T8" fmla="*/ 244 w 244"/>
                  <a:gd name="T9" fmla="*/ 78 h 325"/>
                  <a:gd name="T10" fmla="*/ 244 w 244"/>
                  <a:gd name="T11" fmla="*/ 0 h 325"/>
                  <a:gd name="T12" fmla="*/ 25 w 244"/>
                  <a:gd name="T13" fmla="*/ 0 h 325"/>
                  <a:gd name="T14" fmla="*/ 0 w 244"/>
                  <a:gd name="T15" fmla="*/ 78 h 325"/>
                  <a:gd name="T16" fmla="*/ 88 w 244"/>
                  <a:gd name="T17" fmla="*/ 78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4" h="325">
                    <a:moveTo>
                      <a:pt x="88" y="78"/>
                    </a:moveTo>
                    <a:lnTo>
                      <a:pt x="88" y="325"/>
                    </a:lnTo>
                    <a:lnTo>
                      <a:pt x="179" y="325"/>
                    </a:lnTo>
                    <a:lnTo>
                      <a:pt x="179" y="78"/>
                    </a:lnTo>
                    <a:lnTo>
                      <a:pt x="244" y="78"/>
                    </a:lnTo>
                    <a:lnTo>
                      <a:pt x="244" y="0"/>
                    </a:lnTo>
                    <a:lnTo>
                      <a:pt x="25" y="0"/>
                    </a:lnTo>
                    <a:lnTo>
                      <a:pt x="0" y="78"/>
                    </a:lnTo>
                    <a:lnTo>
                      <a:pt x="88" y="7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5" name="V">
                <a:extLst>
                  <a:ext uri="{FF2B5EF4-FFF2-40B4-BE49-F238E27FC236}">
                    <a16:creationId xmlns:a16="http://schemas.microsoft.com/office/drawing/2014/main" id="{D41568EE-7F31-463A-B085-7BFAA08C3DE3}"/>
                  </a:ext>
                </a:extLst>
              </p:cNvPr>
              <p:cNvSpPr>
                <a:spLocks/>
              </p:cNvSpPr>
              <p:nvPr/>
            </p:nvSpPr>
            <p:spPr bwMode="auto">
              <a:xfrm>
                <a:off x="567258" y="168151"/>
                <a:ext cx="230188" cy="258763"/>
              </a:xfrm>
              <a:custGeom>
                <a:avLst/>
                <a:gdLst>
                  <a:gd name="T0" fmla="*/ 184 w 289"/>
                  <a:gd name="T1" fmla="*/ 325 h 325"/>
                  <a:gd name="T2" fmla="*/ 289 w 289"/>
                  <a:gd name="T3" fmla="*/ 0 h 325"/>
                  <a:gd name="T4" fmla="*/ 197 w 289"/>
                  <a:gd name="T5" fmla="*/ 0 h 325"/>
                  <a:gd name="T6" fmla="*/ 143 w 289"/>
                  <a:gd name="T7" fmla="*/ 167 h 325"/>
                  <a:gd name="T8" fmla="*/ 135 w 289"/>
                  <a:gd name="T9" fmla="*/ 191 h 325"/>
                  <a:gd name="T10" fmla="*/ 135 w 289"/>
                  <a:gd name="T11" fmla="*/ 191 h 325"/>
                  <a:gd name="T12" fmla="*/ 135 w 289"/>
                  <a:gd name="T13" fmla="*/ 191 h 325"/>
                  <a:gd name="T14" fmla="*/ 135 w 289"/>
                  <a:gd name="T15" fmla="*/ 191 h 325"/>
                  <a:gd name="T16" fmla="*/ 135 w 289"/>
                  <a:gd name="T17" fmla="*/ 191 h 325"/>
                  <a:gd name="T18" fmla="*/ 135 w 289"/>
                  <a:gd name="T19" fmla="*/ 191 h 325"/>
                  <a:gd name="T20" fmla="*/ 135 w 289"/>
                  <a:gd name="T21" fmla="*/ 191 h 325"/>
                  <a:gd name="T22" fmla="*/ 128 w 289"/>
                  <a:gd name="T23" fmla="*/ 167 h 325"/>
                  <a:gd name="T24" fmla="*/ 91 w 289"/>
                  <a:gd name="T25" fmla="*/ 60 h 325"/>
                  <a:gd name="T26" fmla="*/ 0 w 289"/>
                  <a:gd name="T27" fmla="*/ 60 h 325"/>
                  <a:gd name="T28" fmla="*/ 90 w 289"/>
                  <a:gd name="T29" fmla="*/ 325 h 325"/>
                  <a:gd name="T30" fmla="*/ 184 w 289"/>
                  <a:gd name="T31"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9" h="325">
                    <a:moveTo>
                      <a:pt x="184" y="325"/>
                    </a:moveTo>
                    <a:lnTo>
                      <a:pt x="289" y="0"/>
                    </a:lnTo>
                    <a:lnTo>
                      <a:pt x="197" y="0"/>
                    </a:lnTo>
                    <a:lnTo>
                      <a:pt x="143" y="167"/>
                    </a:lnTo>
                    <a:lnTo>
                      <a:pt x="135" y="191"/>
                    </a:lnTo>
                    <a:lnTo>
                      <a:pt x="135" y="191"/>
                    </a:lnTo>
                    <a:lnTo>
                      <a:pt x="135" y="191"/>
                    </a:lnTo>
                    <a:lnTo>
                      <a:pt x="135" y="191"/>
                    </a:lnTo>
                    <a:lnTo>
                      <a:pt x="135" y="191"/>
                    </a:lnTo>
                    <a:lnTo>
                      <a:pt x="135" y="191"/>
                    </a:lnTo>
                    <a:lnTo>
                      <a:pt x="135" y="191"/>
                    </a:lnTo>
                    <a:lnTo>
                      <a:pt x="128" y="167"/>
                    </a:lnTo>
                    <a:lnTo>
                      <a:pt x="91" y="60"/>
                    </a:lnTo>
                    <a:lnTo>
                      <a:pt x="0" y="60"/>
                    </a:lnTo>
                    <a:lnTo>
                      <a:pt x="90" y="325"/>
                    </a:lnTo>
                    <a:lnTo>
                      <a:pt x="184" y="3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nvGrpSpPr>
            <p:cNvPr id="12" name="_VTT_logo_102019_02_white_on_black" hidden="1">
              <a:extLst>
                <a:ext uri="{FF2B5EF4-FFF2-40B4-BE49-F238E27FC236}">
                  <a16:creationId xmlns:a16="http://schemas.microsoft.com/office/drawing/2014/main" id="{C9382DBA-3164-44C4-96E9-A34223328B8E}"/>
                </a:ext>
              </a:extLst>
            </p:cNvPr>
            <p:cNvGrpSpPr/>
            <p:nvPr/>
          </p:nvGrpSpPr>
          <p:grpSpPr>
            <a:xfrm>
              <a:off x="7909204" y="1770762"/>
              <a:ext cx="971550" cy="655638"/>
              <a:chOff x="379933" y="-15999"/>
              <a:chExt cx="971550" cy="655638"/>
            </a:xfrm>
          </p:grpSpPr>
          <p:sp>
            <p:nvSpPr>
              <p:cNvPr id="48" name="Box">
                <a:extLst>
                  <a:ext uri="{FF2B5EF4-FFF2-40B4-BE49-F238E27FC236}">
                    <a16:creationId xmlns:a16="http://schemas.microsoft.com/office/drawing/2014/main" id="{315BC4E6-1E72-473D-BCDF-DB24D7B3E124}"/>
                  </a:ext>
                </a:extLst>
              </p:cNvPr>
              <p:cNvSpPr>
                <a:spLocks noChangeArrowheads="1"/>
              </p:cNvSpPr>
              <p:nvPr/>
            </p:nvSpPr>
            <p:spPr bwMode="auto">
              <a:xfrm>
                <a:off x="379933" y="-15999"/>
                <a:ext cx="971550" cy="65563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9" name="T2">
                <a:extLst>
                  <a:ext uri="{FF2B5EF4-FFF2-40B4-BE49-F238E27FC236}">
                    <a16:creationId xmlns:a16="http://schemas.microsoft.com/office/drawing/2014/main" id="{F6ABD77B-0E33-4A62-9025-A539390F445B}"/>
                  </a:ext>
                </a:extLst>
              </p:cNvPr>
              <p:cNvSpPr>
                <a:spLocks/>
              </p:cNvSpPr>
              <p:nvPr/>
            </p:nvSpPr>
            <p:spPr bwMode="auto">
              <a:xfrm>
                <a:off x="1011758" y="168151"/>
                <a:ext cx="176213" cy="258763"/>
              </a:xfrm>
              <a:custGeom>
                <a:avLst/>
                <a:gdLst>
                  <a:gd name="T0" fmla="*/ 157 w 222"/>
                  <a:gd name="T1" fmla="*/ 325 h 325"/>
                  <a:gd name="T2" fmla="*/ 157 w 222"/>
                  <a:gd name="T3" fmla="*/ 78 h 325"/>
                  <a:gd name="T4" fmla="*/ 222 w 222"/>
                  <a:gd name="T5" fmla="*/ 78 h 325"/>
                  <a:gd name="T6" fmla="*/ 222 w 222"/>
                  <a:gd name="T7" fmla="*/ 0 h 325"/>
                  <a:gd name="T8" fmla="*/ 0 w 222"/>
                  <a:gd name="T9" fmla="*/ 0 h 325"/>
                  <a:gd name="T10" fmla="*/ 0 w 222"/>
                  <a:gd name="T11" fmla="*/ 78 h 325"/>
                  <a:gd name="T12" fmla="*/ 66 w 222"/>
                  <a:gd name="T13" fmla="*/ 78 h 325"/>
                  <a:gd name="T14" fmla="*/ 66 w 222"/>
                  <a:gd name="T15" fmla="*/ 325 h 325"/>
                  <a:gd name="T16" fmla="*/ 66 w 222"/>
                  <a:gd name="T17" fmla="*/ 325 h 325"/>
                  <a:gd name="T18" fmla="*/ 157 w 222"/>
                  <a:gd name="T19"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2" h="325">
                    <a:moveTo>
                      <a:pt x="157" y="325"/>
                    </a:moveTo>
                    <a:lnTo>
                      <a:pt x="157" y="78"/>
                    </a:lnTo>
                    <a:lnTo>
                      <a:pt x="222" y="78"/>
                    </a:lnTo>
                    <a:lnTo>
                      <a:pt x="222" y="0"/>
                    </a:lnTo>
                    <a:lnTo>
                      <a:pt x="0" y="0"/>
                    </a:lnTo>
                    <a:lnTo>
                      <a:pt x="0" y="78"/>
                    </a:lnTo>
                    <a:lnTo>
                      <a:pt x="66" y="78"/>
                    </a:lnTo>
                    <a:lnTo>
                      <a:pt x="66" y="325"/>
                    </a:lnTo>
                    <a:lnTo>
                      <a:pt x="66" y="325"/>
                    </a:lnTo>
                    <a:lnTo>
                      <a:pt x="157" y="3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0" name="T1">
                <a:extLst>
                  <a:ext uri="{FF2B5EF4-FFF2-40B4-BE49-F238E27FC236}">
                    <a16:creationId xmlns:a16="http://schemas.microsoft.com/office/drawing/2014/main" id="{3155022B-5D43-4BF1-B262-FE1078B75E95}"/>
                  </a:ext>
                </a:extLst>
              </p:cNvPr>
              <p:cNvSpPr>
                <a:spLocks/>
              </p:cNvSpPr>
              <p:nvPr/>
            </p:nvSpPr>
            <p:spPr bwMode="auto">
              <a:xfrm>
                <a:off x="799033" y="168151"/>
                <a:ext cx="193675" cy="258763"/>
              </a:xfrm>
              <a:custGeom>
                <a:avLst/>
                <a:gdLst>
                  <a:gd name="T0" fmla="*/ 88 w 244"/>
                  <a:gd name="T1" fmla="*/ 78 h 325"/>
                  <a:gd name="T2" fmla="*/ 88 w 244"/>
                  <a:gd name="T3" fmla="*/ 325 h 325"/>
                  <a:gd name="T4" fmla="*/ 179 w 244"/>
                  <a:gd name="T5" fmla="*/ 325 h 325"/>
                  <a:gd name="T6" fmla="*/ 179 w 244"/>
                  <a:gd name="T7" fmla="*/ 78 h 325"/>
                  <a:gd name="T8" fmla="*/ 244 w 244"/>
                  <a:gd name="T9" fmla="*/ 78 h 325"/>
                  <a:gd name="T10" fmla="*/ 244 w 244"/>
                  <a:gd name="T11" fmla="*/ 0 h 325"/>
                  <a:gd name="T12" fmla="*/ 25 w 244"/>
                  <a:gd name="T13" fmla="*/ 0 h 325"/>
                  <a:gd name="T14" fmla="*/ 0 w 244"/>
                  <a:gd name="T15" fmla="*/ 78 h 325"/>
                  <a:gd name="T16" fmla="*/ 88 w 244"/>
                  <a:gd name="T17" fmla="*/ 78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4" h="325">
                    <a:moveTo>
                      <a:pt x="88" y="78"/>
                    </a:moveTo>
                    <a:lnTo>
                      <a:pt x="88" y="325"/>
                    </a:lnTo>
                    <a:lnTo>
                      <a:pt x="179" y="325"/>
                    </a:lnTo>
                    <a:lnTo>
                      <a:pt x="179" y="78"/>
                    </a:lnTo>
                    <a:lnTo>
                      <a:pt x="244" y="78"/>
                    </a:lnTo>
                    <a:lnTo>
                      <a:pt x="244" y="0"/>
                    </a:lnTo>
                    <a:lnTo>
                      <a:pt x="25" y="0"/>
                    </a:lnTo>
                    <a:lnTo>
                      <a:pt x="0" y="78"/>
                    </a:lnTo>
                    <a:lnTo>
                      <a:pt x="88" y="7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1" name="V">
                <a:extLst>
                  <a:ext uri="{FF2B5EF4-FFF2-40B4-BE49-F238E27FC236}">
                    <a16:creationId xmlns:a16="http://schemas.microsoft.com/office/drawing/2014/main" id="{9E4D86BC-6ECB-478C-A4A4-30D6847A9FC0}"/>
                  </a:ext>
                </a:extLst>
              </p:cNvPr>
              <p:cNvSpPr>
                <a:spLocks/>
              </p:cNvSpPr>
              <p:nvPr/>
            </p:nvSpPr>
            <p:spPr bwMode="auto">
              <a:xfrm>
                <a:off x="567258" y="168151"/>
                <a:ext cx="230188" cy="258763"/>
              </a:xfrm>
              <a:custGeom>
                <a:avLst/>
                <a:gdLst>
                  <a:gd name="T0" fmla="*/ 184 w 289"/>
                  <a:gd name="T1" fmla="*/ 325 h 325"/>
                  <a:gd name="T2" fmla="*/ 289 w 289"/>
                  <a:gd name="T3" fmla="*/ 0 h 325"/>
                  <a:gd name="T4" fmla="*/ 197 w 289"/>
                  <a:gd name="T5" fmla="*/ 0 h 325"/>
                  <a:gd name="T6" fmla="*/ 143 w 289"/>
                  <a:gd name="T7" fmla="*/ 167 h 325"/>
                  <a:gd name="T8" fmla="*/ 135 w 289"/>
                  <a:gd name="T9" fmla="*/ 191 h 325"/>
                  <a:gd name="T10" fmla="*/ 135 w 289"/>
                  <a:gd name="T11" fmla="*/ 191 h 325"/>
                  <a:gd name="T12" fmla="*/ 135 w 289"/>
                  <a:gd name="T13" fmla="*/ 191 h 325"/>
                  <a:gd name="T14" fmla="*/ 135 w 289"/>
                  <a:gd name="T15" fmla="*/ 191 h 325"/>
                  <a:gd name="T16" fmla="*/ 135 w 289"/>
                  <a:gd name="T17" fmla="*/ 191 h 325"/>
                  <a:gd name="T18" fmla="*/ 135 w 289"/>
                  <a:gd name="T19" fmla="*/ 191 h 325"/>
                  <a:gd name="T20" fmla="*/ 135 w 289"/>
                  <a:gd name="T21" fmla="*/ 191 h 325"/>
                  <a:gd name="T22" fmla="*/ 128 w 289"/>
                  <a:gd name="T23" fmla="*/ 167 h 325"/>
                  <a:gd name="T24" fmla="*/ 91 w 289"/>
                  <a:gd name="T25" fmla="*/ 60 h 325"/>
                  <a:gd name="T26" fmla="*/ 0 w 289"/>
                  <a:gd name="T27" fmla="*/ 60 h 325"/>
                  <a:gd name="T28" fmla="*/ 90 w 289"/>
                  <a:gd name="T29" fmla="*/ 325 h 325"/>
                  <a:gd name="T30" fmla="*/ 184 w 289"/>
                  <a:gd name="T31"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9" h="325">
                    <a:moveTo>
                      <a:pt x="184" y="325"/>
                    </a:moveTo>
                    <a:lnTo>
                      <a:pt x="289" y="0"/>
                    </a:lnTo>
                    <a:lnTo>
                      <a:pt x="197" y="0"/>
                    </a:lnTo>
                    <a:lnTo>
                      <a:pt x="143" y="167"/>
                    </a:lnTo>
                    <a:lnTo>
                      <a:pt x="135" y="191"/>
                    </a:lnTo>
                    <a:lnTo>
                      <a:pt x="135" y="191"/>
                    </a:lnTo>
                    <a:lnTo>
                      <a:pt x="135" y="191"/>
                    </a:lnTo>
                    <a:lnTo>
                      <a:pt x="135" y="191"/>
                    </a:lnTo>
                    <a:lnTo>
                      <a:pt x="135" y="191"/>
                    </a:lnTo>
                    <a:lnTo>
                      <a:pt x="135" y="191"/>
                    </a:lnTo>
                    <a:lnTo>
                      <a:pt x="135" y="191"/>
                    </a:lnTo>
                    <a:lnTo>
                      <a:pt x="128" y="167"/>
                    </a:lnTo>
                    <a:lnTo>
                      <a:pt x="91" y="60"/>
                    </a:lnTo>
                    <a:lnTo>
                      <a:pt x="0" y="60"/>
                    </a:lnTo>
                    <a:lnTo>
                      <a:pt x="90" y="325"/>
                    </a:lnTo>
                    <a:lnTo>
                      <a:pt x="184" y="3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nvGrpSpPr>
            <p:cNvPr id="13" name="_VTT_logo_102019_03_white_on_blue" hidden="1">
              <a:extLst>
                <a:ext uri="{FF2B5EF4-FFF2-40B4-BE49-F238E27FC236}">
                  <a16:creationId xmlns:a16="http://schemas.microsoft.com/office/drawing/2014/main" id="{B41D618D-9624-4674-87A3-5A9ACDA196C3}"/>
                </a:ext>
              </a:extLst>
            </p:cNvPr>
            <p:cNvGrpSpPr/>
            <p:nvPr/>
          </p:nvGrpSpPr>
          <p:grpSpPr>
            <a:xfrm>
              <a:off x="7909204" y="1770762"/>
              <a:ext cx="971550" cy="655638"/>
              <a:chOff x="379933" y="-15999"/>
              <a:chExt cx="971550" cy="655638"/>
            </a:xfrm>
          </p:grpSpPr>
          <p:sp>
            <p:nvSpPr>
              <p:cNvPr id="44" name="Box">
                <a:extLst>
                  <a:ext uri="{FF2B5EF4-FFF2-40B4-BE49-F238E27FC236}">
                    <a16:creationId xmlns:a16="http://schemas.microsoft.com/office/drawing/2014/main" id="{D86C2F1C-9D5A-4074-931B-ADAB4503FBE1}"/>
                  </a:ext>
                </a:extLst>
              </p:cNvPr>
              <p:cNvSpPr>
                <a:spLocks noChangeArrowheads="1"/>
              </p:cNvSpPr>
              <p:nvPr/>
            </p:nvSpPr>
            <p:spPr bwMode="auto">
              <a:xfrm>
                <a:off x="379933" y="-15999"/>
                <a:ext cx="971550" cy="655638"/>
              </a:xfrm>
              <a:prstGeom prst="rect">
                <a:avLst/>
              </a:prstGeom>
              <a:solidFill>
                <a:srgbClr val="00579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5" name="T2">
                <a:extLst>
                  <a:ext uri="{FF2B5EF4-FFF2-40B4-BE49-F238E27FC236}">
                    <a16:creationId xmlns:a16="http://schemas.microsoft.com/office/drawing/2014/main" id="{4BA2102C-649E-4670-8569-544A5628ED65}"/>
                  </a:ext>
                </a:extLst>
              </p:cNvPr>
              <p:cNvSpPr>
                <a:spLocks/>
              </p:cNvSpPr>
              <p:nvPr/>
            </p:nvSpPr>
            <p:spPr bwMode="auto">
              <a:xfrm>
                <a:off x="1011758" y="168151"/>
                <a:ext cx="176213" cy="258763"/>
              </a:xfrm>
              <a:custGeom>
                <a:avLst/>
                <a:gdLst>
                  <a:gd name="T0" fmla="*/ 157 w 222"/>
                  <a:gd name="T1" fmla="*/ 325 h 325"/>
                  <a:gd name="T2" fmla="*/ 157 w 222"/>
                  <a:gd name="T3" fmla="*/ 78 h 325"/>
                  <a:gd name="T4" fmla="*/ 222 w 222"/>
                  <a:gd name="T5" fmla="*/ 78 h 325"/>
                  <a:gd name="T6" fmla="*/ 222 w 222"/>
                  <a:gd name="T7" fmla="*/ 0 h 325"/>
                  <a:gd name="T8" fmla="*/ 0 w 222"/>
                  <a:gd name="T9" fmla="*/ 0 h 325"/>
                  <a:gd name="T10" fmla="*/ 0 w 222"/>
                  <a:gd name="T11" fmla="*/ 78 h 325"/>
                  <a:gd name="T12" fmla="*/ 66 w 222"/>
                  <a:gd name="T13" fmla="*/ 78 h 325"/>
                  <a:gd name="T14" fmla="*/ 66 w 222"/>
                  <a:gd name="T15" fmla="*/ 325 h 325"/>
                  <a:gd name="T16" fmla="*/ 66 w 222"/>
                  <a:gd name="T17" fmla="*/ 325 h 325"/>
                  <a:gd name="T18" fmla="*/ 157 w 222"/>
                  <a:gd name="T19"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2" h="325">
                    <a:moveTo>
                      <a:pt x="157" y="325"/>
                    </a:moveTo>
                    <a:lnTo>
                      <a:pt x="157" y="78"/>
                    </a:lnTo>
                    <a:lnTo>
                      <a:pt x="222" y="78"/>
                    </a:lnTo>
                    <a:lnTo>
                      <a:pt x="222" y="0"/>
                    </a:lnTo>
                    <a:lnTo>
                      <a:pt x="0" y="0"/>
                    </a:lnTo>
                    <a:lnTo>
                      <a:pt x="0" y="78"/>
                    </a:lnTo>
                    <a:lnTo>
                      <a:pt x="66" y="78"/>
                    </a:lnTo>
                    <a:lnTo>
                      <a:pt x="66" y="325"/>
                    </a:lnTo>
                    <a:lnTo>
                      <a:pt x="66" y="325"/>
                    </a:lnTo>
                    <a:lnTo>
                      <a:pt x="157" y="3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6" name="T1">
                <a:extLst>
                  <a:ext uri="{FF2B5EF4-FFF2-40B4-BE49-F238E27FC236}">
                    <a16:creationId xmlns:a16="http://schemas.microsoft.com/office/drawing/2014/main" id="{1667477E-AB2A-4F63-A329-2857464AFFD8}"/>
                  </a:ext>
                </a:extLst>
              </p:cNvPr>
              <p:cNvSpPr>
                <a:spLocks/>
              </p:cNvSpPr>
              <p:nvPr/>
            </p:nvSpPr>
            <p:spPr bwMode="auto">
              <a:xfrm>
                <a:off x="799033" y="168151"/>
                <a:ext cx="193675" cy="258763"/>
              </a:xfrm>
              <a:custGeom>
                <a:avLst/>
                <a:gdLst>
                  <a:gd name="T0" fmla="*/ 88 w 244"/>
                  <a:gd name="T1" fmla="*/ 78 h 325"/>
                  <a:gd name="T2" fmla="*/ 88 w 244"/>
                  <a:gd name="T3" fmla="*/ 325 h 325"/>
                  <a:gd name="T4" fmla="*/ 179 w 244"/>
                  <a:gd name="T5" fmla="*/ 325 h 325"/>
                  <a:gd name="T6" fmla="*/ 179 w 244"/>
                  <a:gd name="T7" fmla="*/ 78 h 325"/>
                  <a:gd name="T8" fmla="*/ 244 w 244"/>
                  <a:gd name="T9" fmla="*/ 78 h 325"/>
                  <a:gd name="T10" fmla="*/ 244 w 244"/>
                  <a:gd name="T11" fmla="*/ 0 h 325"/>
                  <a:gd name="T12" fmla="*/ 25 w 244"/>
                  <a:gd name="T13" fmla="*/ 0 h 325"/>
                  <a:gd name="T14" fmla="*/ 0 w 244"/>
                  <a:gd name="T15" fmla="*/ 78 h 325"/>
                  <a:gd name="T16" fmla="*/ 88 w 244"/>
                  <a:gd name="T17" fmla="*/ 78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4" h="325">
                    <a:moveTo>
                      <a:pt x="88" y="78"/>
                    </a:moveTo>
                    <a:lnTo>
                      <a:pt x="88" y="325"/>
                    </a:lnTo>
                    <a:lnTo>
                      <a:pt x="179" y="325"/>
                    </a:lnTo>
                    <a:lnTo>
                      <a:pt x="179" y="78"/>
                    </a:lnTo>
                    <a:lnTo>
                      <a:pt x="244" y="78"/>
                    </a:lnTo>
                    <a:lnTo>
                      <a:pt x="244" y="0"/>
                    </a:lnTo>
                    <a:lnTo>
                      <a:pt x="25" y="0"/>
                    </a:lnTo>
                    <a:lnTo>
                      <a:pt x="0" y="78"/>
                    </a:lnTo>
                    <a:lnTo>
                      <a:pt x="88" y="7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7" name="V">
                <a:extLst>
                  <a:ext uri="{FF2B5EF4-FFF2-40B4-BE49-F238E27FC236}">
                    <a16:creationId xmlns:a16="http://schemas.microsoft.com/office/drawing/2014/main" id="{08EDD4F9-7D10-4AD2-A49B-49CD92D770F2}"/>
                  </a:ext>
                </a:extLst>
              </p:cNvPr>
              <p:cNvSpPr>
                <a:spLocks/>
              </p:cNvSpPr>
              <p:nvPr/>
            </p:nvSpPr>
            <p:spPr bwMode="auto">
              <a:xfrm>
                <a:off x="567258" y="168151"/>
                <a:ext cx="230188" cy="258763"/>
              </a:xfrm>
              <a:custGeom>
                <a:avLst/>
                <a:gdLst>
                  <a:gd name="T0" fmla="*/ 184 w 289"/>
                  <a:gd name="T1" fmla="*/ 325 h 325"/>
                  <a:gd name="T2" fmla="*/ 289 w 289"/>
                  <a:gd name="T3" fmla="*/ 0 h 325"/>
                  <a:gd name="T4" fmla="*/ 197 w 289"/>
                  <a:gd name="T5" fmla="*/ 0 h 325"/>
                  <a:gd name="T6" fmla="*/ 143 w 289"/>
                  <a:gd name="T7" fmla="*/ 167 h 325"/>
                  <a:gd name="T8" fmla="*/ 135 w 289"/>
                  <a:gd name="T9" fmla="*/ 191 h 325"/>
                  <a:gd name="T10" fmla="*/ 135 w 289"/>
                  <a:gd name="T11" fmla="*/ 191 h 325"/>
                  <a:gd name="T12" fmla="*/ 135 w 289"/>
                  <a:gd name="T13" fmla="*/ 191 h 325"/>
                  <a:gd name="T14" fmla="*/ 135 w 289"/>
                  <a:gd name="T15" fmla="*/ 191 h 325"/>
                  <a:gd name="T16" fmla="*/ 135 w 289"/>
                  <a:gd name="T17" fmla="*/ 191 h 325"/>
                  <a:gd name="T18" fmla="*/ 135 w 289"/>
                  <a:gd name="T19" fmla="*/ 191 h 325"/>
                  <a:gd name="T20" fmla="*/ 135 w 289"/>
                  <a:gd name="T21" fmla="*/ 191 h 325"/>
                  <a:gd name="T22" fmla="*/ 128 w 289"/>
                  <a:gd name="T23" fmla="*/ 167 h 325"/>
                  <a:gd name="T24" fmla="*/ 91 w 289"/>
                  <a:gd name="T25" fmla="*/ 60 h 325"/>
                  <a:gd name="T26" fmla="*/ 0 w 289"/>
                  <a:gd name="T27" fmla="*/ 60 h 325"/>
                  <a:gd name="T28" fmla="*/ 90 w 289"/>
                  <a:gd name="T29" fmla="*/ 325 h 325"/>
                  <a:gd name="T30" fmla="*/ 184 w 289"/>
                  <a:gd name="T31"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9" h="325">
                    <a:moveTo>
                      <a:pt x="184" y="325"/>
                    </a:moveTo>
                    <a:lnTo>
                      <a:pt x="289" y="0"/>
                    </a:lnTo>
                    <a:lnTo>
                      <a:pt x="197" y="0"/>
                    </a:lnTo>
                    <a:lnTo>
                      <a:pt x="143" y="167"/>
                    </a:lnTo>
                    <a:lnTo>
                      <a:pt x="135" y="191"/>
                    </a:lnTo>
                    <a:lnTo>
                      <a:pt x="135" y="191"/>
                    </a:lnTo>
                    <a:lnTo>
                      <a:pt x="135" y="191"/>
                    </a:lnTo>
                    <a:lnTo>
                      <a:pt x="135" y="191"/>
                    </a:lnTo>
                    <a:lnTo>
                      <a:pt x="135" y="191"/>
                    </a:lnTo>
                    <a:lnTo>
                      <a:pt x="135" y="191"/>
                    </a:lnTo>
                    <a:lnTo>
                      <a:pt x="135" y="191"/>
                    </a:lnTo>
                    <a:lnTo>
                      <a:pt x="128" y="167"/>
                    </a:lnTo>
                    <a:lnTo>
                      <a:pt x="91" y="60"/>
                    </a:lnTo>
                    <a:lnTo>
                      <a:pt x="0" y="60"/>
                    </a:lnTo>
                    <a:lnTo>
                      <a:pt x="90" y="325"/>
                    </a:lnTo>
                    <a:lnTo>
                      <a:pt x="184" y="3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nvGrpSpPr>
            <p:cNvPr id="14" name="_VTT_logo_102019_04_white_on_dark_grey" hidden="1">
              <a:extLst>
                <a:ext uri="{FF2B5EF4-FFF2-40B4-BE49-F238E27FC236}">
                  <a16:creationId xmlns:a16="http://schemas.microsoft.com/office/drawing/2014/main" id="{8256DB62-1D9F-4B20-BC39-991620A1977A}"/>
                </a:ext>
              </a:extLst>
            </p:cNvPr>
            <p:cNvGrpSpPr/>
            <p:nvPr/>
          </p:nvGrpSpPr>
          <p:grpSpPr>
            <a:xfrm>
              <a:off x="7909204" y="1770762"/>
              <a:ext cx="971550" cy="655638"/>
              <a:chOff x="379933" y="-15999"/>
              <a:chExt cx="971550" cy="655638"/>
            </a:xfrm>
          </p:grpSpPr>
          <p:sp>
            <p:nvSpPr>
              <p:cNvPr id="40" name="Box">
                <a:extLst>
                  <a:ext uri="{FF2B5EF4-FFF2-40B4-BE49-F238E27FC236}">
                    <a16:creationId xmlns:a16="http://schemas.microsoft.com/office/drawing/2014/main" id="{A6C6F4B1-F88C-446A-AD9D-29828257EF72}"/>
                  </a:ext>
                </a:extLst>
              </p:cNvPr>
              <p:cNvSpPr>
                <a:spLocks noChangeArrowheads="1"/>
              </p:cNvSpPr>
              <p:nvPr/>
            </p:nvSpPr>
            <p:spPr bwMode="auto">
              <a:xfrm>
                <a:off x="379933" y="-15999"/>
                <a:ext cx="971550" cy="655638"/>
              </a:xfrm>
              <a:prstGeom prst="rect">
                <a:avLst/>
              </a:prstGeom>
              <a:solidFill>
                <a:srgbClr val="AFAFA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1" name="T2">
                <a:extLst>
                  <a:ext uri="{FF2B5EF4-FFF2-40B4-BE49-F238E27FC236}">
                    <a16:creationId xmlns:a16="http://schemas.microsoft.com/office/drawing/2014/main" id="{E61582D7-204A-4C3E-90B1-E76CA62358E4}"/>
                  </a:ext>
                </a:extLst>
              </p:cNvPr>
              <p:cNvSpPr>
                <a:spLocks/>
              </p:cNvSpPr>
              <p:nvPr/>
            </p:nvSpPr>
            <p:spPr bwMode="auto">
              <a:xfrm>
                <a:off x="1011758" y="168151"/>
                <a:ext cx="176213" cy="258763"/>
              </a:xfrm>
              <a:custGeom>
                <a:avLst/>
                <a:gdLst>
                  <a:gd name="T0" fmla="*/ 157 w 222"/>
                  <a:gd name="T1" fmla="*/ 325 h 325"/>
                  <a:gd name="T2" fmla="*/ 157 w 222"/>
                  <a:gd name="T3" fmla="*/ 78 h 325"/>
                  <a:gd name="T4" fmla="*/ 222 w 222"/>
                  <a:gd name="T5" fmla="*/ 78 h 325"/>
                  <a:gd name="T6" fmla="*/ 222 w 222"/>
                  <a:gd name="T7" fmla="*/ 0 h 325"/>
                  <a:gd name="T8" fmla="*/ 0 w 222"/>
                  <a:gd name="T9" fmla="*/ 0 h 325"/>
                  <a:gd name="T10" fmla="*/ 0 w 222"/>
                  <a:gd name="T11" fmla="*/ 78 h 325"/>
                  <a:gd name="T12" fmla="*/ 66 w 222"/>
                  <a:gd name="T13" fmla="*/ 78 h 325"/>
                  <a:gd name="T14" fmla="*/ 66 w 222"/>
                  <a:gd name="T15" fmla="*/ 325 h 325"/>
                  <a:gd name="T16" fmla="*/ 66 w 222"/>
                  <a:gd name="T17" fmla="*/ 325 h 325"/>
                  <a:gd name="T18" fmla="*/ 157 w 222"/>
                  <a:gd name="T19"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2" h="325">
                    <a:moveTo>
                      <a:pt x="157" y="325"/>
                    </a:moveTo>
                    <a:lnTo>
                      <a:pt x="157" y="78"/>
                    </a:lnTo>
                    <a:lnTo>
                      <a:pt x="222" y="78"/>
                    </a:lnTo>
                    <a:lnTo>
                      <a:pt x="222" y="0"/>
                    </a:lnTo>
                    <a:lnTo>
                      <a:pt x="0" y="0"/>
                    </a:lnTo>
                    <a:lnTo>
                      <a:pt x="0" y="78"/>
                    </a:lnTo>
                    <a:lnTo>
                      <a:pt x="66" y="78"/>
                    </a:lnTo>
                    <a:lnTo>
                      <a:pt x="66" y="325"/>
                    </a:lnTo>
                    <a:lnTo>
                      <a:pt x="66" y="325"/>
                    </a:lnTo>
                    <a:lnTo>
                      <a:pt x="157" y="3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2" name="T1">
                <a:extLst>
                  <a:ext uri="{FF2B5EF4-FFF2-40B4-BE49-F238E27FC236}">
                    <a16:creationId xmlns:a16="http://schemas.microsoft.com/office/drawing/2014/main" id="{F91BEDA4-95FD-4A0F-8333-1C34DD56B9D7}"/>
                  </a:ext>
                </a:extLst>
              </p:cNvPr>
              <p:cNvSpPr>
                <a:spLocks/>
              </p:cNvSpPr>
              <p:nvPr/>
            </p:nvSpPr>
            <p:spPr bwMode="auto">
              <a:xfrm>
                <a:off x="799033" y="168151"/>
                <a:ext cx="193675" cy="258763"/>
              </a:xfrm>
              <a:custGeom>
                <a:avLst/>
                <a:gdLst>
                  <a:gd name="T0" fmla="*/ 88 w 244"/>
                  <a:gd name="T1" fmla="*/ 78 h 325"/>
                  <a:gd name="T2" fmla="*/ 88 w 244"/>
                  <a:gd name="T3" fmla="*/ 325 h 325"/>
                  <a:gd name="T4" fmla="*/ 179 w 244"/>
                  <a:gd name="T5" fmla="*/ 325 h 325"/>
                  <a:gd name="T6" fmla="*/ 179 w 244"/>
                  <a:gd name="T7" fmla="*/ 78 h 325"/>
                  <a:gd name="T8" fmla="*/ 244 w 244"/>
                  <a:gd name="T9" fmla="*/ 78 h 325"/>
                  <a:gd name="T10" fmla="*/ 244 w 244"/>
                  <a:gd name="T11" fmla="*/ 0 h 325"/>
                  <a:gd name="T12" fmla="*/ 25 w 244"/>
                  <a:gd name="T13" fmla="*/ 0 h 325"/>
                  <a:gd name="T14" fmla="*/ 0 w 244"/>
                  <a:gd name="T15" fmla="*/ 78 h 325"/>
                  <a:gd name="T16" fmla="*/ 88 w 244"/>
                  <a:gd name="T17" fmla="*/ 78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4" h="325">
                    <a:moveTo>
                      <a:pt x="88" y="78"/>
                    </a:moveTo>
                    <a:lnTo>
                      <a:pt x="88" y="325"/>
                    </a:lnTo>
                    <a:lnTo>
                      <a:pt x="179" y="325"/>
                    </a:lnTo>
                    <a:lnTo>
                      <a:pt x="179" y="78"/>
                    </a:lnTo>
                    <a:lnTo>
                      <a:pt x="244" y="78"/>
                    </a:lnTo>
                    <a:lnTo>
                      <a:pt x="244" y="0"/>
                    </a:lnTo>
                    <a:lnTo>
                      <a:pt x="25" y="0"/>
                    </a:lnTo>
                    <a:lnTo>
                      <a:pt x="0" y="78"/>
                    </a:lnTo>
                    <a:lnTo>
                      <a:pt x="88" y="7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3" name="V">
                <a:extLst>
                  <a:ext uri="{FF2B5EF4-FFF2-40B4-BE49-F238E27FC236}">
                    <a16:creationId xmlns:a16="http://schemas.microsoft.com/office/drawing/2014/main" id="{9259C8EF-AE96-4898-A383-AE5CA224C540}"/>
                  </a:ext>
                </a:extLst>
              </p:cNvPr>
              <p:cNvSpPr>
                <a:spLocks/>
              </p:cNvSpPr>
              <p:nvPr/>
            </p:nvSpPr>
            <p:spPr bwMode="auto">
              <a:xfrm>
                <a:off x="567258" y="168151"/>
                <a:ext cx="230188" cy="258763"/>
              </a:xfrm>
              <a:custGeom>
                <a:avLst/>
                <a:gdLst>
                  <a:gd name="T0" fmla="*/ 184 w 289"/>
                  <a:gd name="T1" fmla="*/ 325 h 325"/>
                  <a:gd name="T2" fmla="*/ 289 w 289"/>
                  <a:gd name="T3" fmla="*/ 0 h 325"/>
                  <a:gd name="T4" fmla="*/ 197 w 289"/>
                  <a:gd name="T5" fmla="*/ 0 h 325"/>
                  <a:gd name="T6" fmla="*/ 143 w 289"/>
                  <a:gd name="T7" fmla="*/ 167 h 325"/>
                  <a:gd name="T8" fmla="*/ 135 w 289"/>
                  <a:gd name="T9" fmla="*/ 191 h 325"/>
                  <a:gd name="T10" fmla="*/ 135 w 289"/>
                  <a:gd name="T11" fmla="*/ 191 h 325"/>
                  <a:gd name="T12" fmla="*/ 135 w 289"/>
                  <a:gd name="T13" fmla="*/ 191 h 325"/>
                  <a:gd name="T14" fmla="*/ 135 w 289"/>
                  <a:gd name="T15" fmla="*/ 191 h 325"/>
                  <a:gd name="T16" fmla="*/ 135 w 289"/>
                  <a:gd name="T17" fmla="*/ 191 h 325"/>
                  <a:gd name="T18" fmla="*/ 135 w 289"/>
                  <a:gd name="T19" fmla="*/ 191 h 325"/>
                  <a:gd name="T20" fmla="*/ 135 w 289"/>
                  <a:gd name="T21" fmla="*/ 191 h 325"/>
                  <a:gd name="T22" fmla="*/ 128 w 289"/>
                  <a:gd name="T23" fmla="*/ 167 h 325"/>
                  <a:gd name="T24" fmla="*/ 91 w 289"/>
                  <a:gd name="T25" fmla="*/ 60 h 325"/>
                  <a:gd name="T26" fmla="*/ 0 w 289"/>
                  <a:gd name="T27" fmla="*/ 60 h 325"/>
                  <a:gd name="T28" fmla="*/ 90 w 289"/>
                  <a:gd name="T29" fmla="*/ 325 h 325"/>
                  <a:gd name="T30" fmla="*/ 184 w 289"/>
                  <a:gd name="T31"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9" h="325">
                    <a:moveTo>
                      <a:pt x="184" y="325"/>
                    </a:moveTo>
                    <a:lnTo>
                      <a:pt x="289" y="0"/>
                    </a:lnTo>
                    <a:lnTo>
                      <a:pt x="197" y="0"/>
                    </a:lnTo>
                    <a:lnTo>
                      <a:pt x="143" y="167"/>
                    </a:lnTo>
                    <a:lnTo>
                      <a:pt x="135" y="191"/>
                    </a:lnTo>
                    <a:lnTo>
                      <a:pt x="135" y="191"/>
                    </a:lnTo>
                    <a:lnTo>
                      <a:pt x="135" y="191"/>
                    </a:lnTo>
                    <a:lnTo>
                      <a:pt x="135" y="191"/>
                    </a:lnTo>
                    <a:lnTo>
                      <a:pt x="135" y="191"/>
                    </a:lnTo>
                    <a:lnTo>
                      <a:pt x="135" y="191"/>
                    </a:lnTo>
                    <a:lnTo>
                      <a:pt x="135" y="191"/>
                    </a:lnTo>
                    <a:lnTo>
                      <a:pt x="128" y="167"/>
                    </a:lnTo>
                    <a:lnTo>
                      <a:pt x="91" y="60"/>
                    </a:lnTo>
                    <a:lnTo>
                      <a:pt x="0" y="60"/>
                    </a:lnTo>
                    <a:lnTo>
                      <a:pt x="90" y="325"/>
                    </a:lnTo>
                    <a:lnTo>
                      <a:pt x="184" y="3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nvGrpSpPr>
            <p:cNvPr id="15" name="_VTT_logo_102019_05_dark_grey_on_white" hidden="1">
              <a:extLst>
                <a:ext uri="{FF2B5EF4-FFF2-40B4-BE49-F238E27FC236}">
                  <a16:creationId xmlns:a16="http://schemas.microsoft.com/office/drawing/2014/main" id="{3B55F314-7E3C-4A2A-A568-698097323573}"/>
                </a:ext>
              </a:extLst>
            </p:cNvPr>
            <p:cNvGrpSpPr/>
            <p:nvPr/>
          </p:nvGrpSpPr>
          <p:grpSpPr>
            <a:xfrm>
              <a:off x="7909204" y="1770762"/>
              <a:ext cx="971550" cy="655638"/>
              <a:chOff x="379933" y="-15999"/>
              <a:chExt cx="971550" cy="655638"/>
            </a:xfrm>
          </p:grpSpPr>
          <p:sp>
            <p:nvSpPr>
              <p:cNvPr id="36" name="Box">
                <a:extLst>
                  <a:ext uri="{FF2B5EF4-FFF2-40B4-BE49-F238E27FC236}">
                    <a16:creationId xmlns:a16="http://schemas.microsoft.com/office/drawing/2014/main" id="{17D992E2-76BC-4A33-934C-E78159E4B6FE}"/>
                  </a:ext>
                </a:extLst>
              </p:cNvPr>
              <p:cNvSpPr>
                <a:spLocks noChangeArrowheads="1"/>
              </p:cNvSpPr>
              <p:nvPr/>
            </p:nvSpPr>
            <p:spPr bwMode="auto">
              <a:xfrm>
                <a:off x="379933" y="-15999"/>
                <a:ext cx="971550" cy="6556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7" name="T2">
                <a:extLst>
                  <a:ext uri="{FF2B5EF4-FFF2-40B4-BE49-F238E27FC236}">
                    <a16:creationId xmlns:a16="http://schemas.microsoft.com/office/drawing/2014/main" id="{10C17877-F1F7-435A-BCBC-0DD14E5E46DE}"/>
                  </a:ext>
                </a:extLst>
              </p:cNvPr>
              <p:cNvSpPr>
                <a:spLocks/>
              </p:cNvSpPr>
              <p:nvPr/>
            </p:nvSpPr>
            <p:spPr bwMode="auto">
              <a:xfrm>
                <a:off x="1011758" y="168151"/>
                <a:ext cx="176213" cy="258763"/>
              </a:xfrm>
              <a:custGeom>
                <a:avLst/>
                <a:gdLst>
                  <a:gd name="T0" fmla="*/ 157 w 222"/>
                  <a:gd name="T1" fmla="*/ 325 h 325"/>
                  <a:gd name="T2" fmla="*/ 157 w 222"/>
                  <a:gd name="T3" fmla="*/ 78 h 325"/>
                  <a:gd name="T4" fmla="*/ 222 w 222"/>
                  <a:gd name="T5" fmla="*/ 78 h 325"/>
                  <a:gd name="T6" fmla="*/ 222 w 222"/>
                  <a:gd name="T7" fmla="*/ 0 h 325"/>
                  <a:gd name="T8" fmla="*/ 0 w 222"/>
                  <a:gd name="T9" fmla="*/ 0 h 325"/>
                  <a:gd name="T10" fmla="*/ 0 w 222"/>
                  <a:gd name="T11" fmla="*/ 78 h 325"/>
                  <a:gd name="T12" fmla="*/ 66 w 222"/>
                  <a:gd name="T13" fmla="*/ 78 h 325"/>
                  <a:gd name="T14" fmla="*/ 66 w 222"/>
                  <a:gd name="T15" fmla="*/ 325 h 325"/>
                  <a:gd name="T16" fmla="*/ 66 w 222"/>
                  <a:gd name="T17" fmla="*/ 325 h 325"/>
                  <a:gd name="T18" fmla="*/ 157 w 222"/>
                  <a:gd name="T19"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2" h="325">
                    <a:moveTo>
                      <a:pt x="157" y="325"/>
                    </a:moveTo>
                    <a:lnTo>
                      <a:pt x="157" y="78"/>
                    </a:lnTo>
                    <a:lnTo>
                      <a:pt x="222" y="78"/>
                    </a:lnTo>
                    <a:lnTo>
                      <a:pt x="222" y="0"/>
                    </a:lnTo>
                    <a:lnTo>
                      <a:pt x="0" y="0"/>
                    </a:lnTo>
                    <a:lnTo>
                      <a:pt x="0" y="78"/>
                    </a:lnTo>
                    <a:lnTo>
                      <a:pt x="66" y="78"/>
                    </a:lnTo>
                    <a:lnTo>
                      <a:pt x="66" y="325"/>
                    </a:lnTo>
                    <a:lnTo>
                      <a:pt x="66" y="325"/>
                    </a:lnTo>
                    <a:lnTo>
                      <a:pt x="157" y="325"/>
                    </a:lnTo>
                    <a:close/>
                  </a:path>
                </a:pathLst>
              </a:custGeom>
              <a:solidFill>
                <a:srgbClr val="AFAFA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8" name="T1">
                <a:extLst>
                  <a:ext uri="{FF2B5EF4-FFF2-40B4-BE49-F238E27FC236}">
                    <a16:creationId xmlns:a16="http://schemas.microsoft.com/office/drawing/2014/main" id="{2CEB73A5-807D-47BF-839D-DFDAD2C2BCEA}"/>
                  </a:ext>
                </a:extLst>
              </p:cNvPr>
              <p:cNvSpPr>
                <a:spLocks/>
              </p:cNvSpPr>
              <p:nvPr/>
            </p:nvSpPr>
            <p:spPr bwMode="auto">
              <a:xfrm>
                <a:off x="799033" y="168151"/>
                <a:ext cx="193675" cy="258763"/>
              </a:xfrm>
              <a:custGeom>
                <a:avLst/>
                <a:gdLst>
                  <a:gd name="T0" fmla="*/ 88 w 244"/>
                  <a:gd name="T1" fmla="*/ 78 h 325"/>
                  <a:gd name="T2" fmla="*/ 88 w 244"/>
                  <a:gd name="T3" fmla="*/ 325 h 325"/>
                  <a:gd name="T4" fmla="*/ 179 w 244"/>
                  <a:gd name="T5" fmla="*/ 325 h 325"/>
                  <a:gd name="T6" fmla="*/ 179 w 244"/>
                  <a:gd name="T7" fmla="*/ 78 h 325"/>
                  <a:gd name="T8" fmla="*/ 244 w 244"/>
                  <a:gd name="T9" fmla="*/ 78 h 325"/>
                  <a:gd name="T10" fmla="*/ 244 w 244"/>
                  <a:gd name="T11" fmla="*/ 0 h 325"/>
                  <a:gd name="T12" fmla="*/ 25 w 244"/>
                  <a:gd name="T13" fmla="*/ 0 h 325"/>
                  <a:gd name="T14" fmla="*/ 0 w 244"/>
                  <a:gd name="T15" fmla="*/ 78 h 325"/>
                  <a:gd name="T16" fmla="*/ 88 w 244"/>
                  <a:gd name="T17" fmla="*/ 78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4" h="325">
                    <a:moveTo>
                      <a:pt x="88" y="78"/>
                    </a:moveTo>
                    <a:lnTo>
                      <a:pt x="88" y="325"/>
                    </a:lnTo>
                    <a:lnTo>
                      <a:pt x="179" y="325"/>
                    </a:lnTo>
                    <a:lnTo>
                      <a:pt x="179" y="78"/>
                    </a:lnTo>
                    <a:lnTo>
                      <a:pt x="244" y="78"/>
                    </a:lnTo>
                    <a:lnTo>
                      <a:pt x="244" y="0"/>
                    </a:lnTo>
                    <a:lnTo>
                      <a:pt x="25" y="0"/>
                    </a:lnTo>
                    <a:lnTo>
                      <a:pt x="0" y="78"/>
                    </a:lnTo>
                    <a:lnTo>
                      <a:pt x="88" y="78"/>
                    </a:lnTo>
                    <a:close/>
                  </a:path>
                </a:pathLst>
              </a:custGeom>
              <a:solidFill>
                <a:srgbClr val="AFAFA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9" name="V">
                <a:extLst>
                  <a:ext uri="{FF2B5EF4-FFF2-40B4-BE49-F238E27FC236}">
                    <a16:creationId xmlns:a16="http://schemas.microsoft.com/office/drawing/2014/main" id="{716E2D91-66B4-4FF6-8A83-946F2B341001}"/>
                  </a:ext>
                </a:extLst>
              </p:cNvPr>
              <p:cNvSpPr>
                <a:spLocks/>
              </p:cNvSpPr>
              <p:nvPr/>
            </p:nvSpPr>
            <p:spPr bwMode="auto">
              <a:xfrm>
                <a:off x="567258" y="168151"/>
                <a:ext cx="230188" cy="258763"/>
              </a:xfrm>
              <a:custGeom>
                <a:avLst/>
                <a:gdLst>
                  <a:gd name="T0" fmla="*/ 184 w 289"/>
                  <a:gd name="T1" fmla="*/ 325 h 325"/>
                  <a:gd name="T2" fmla="*/ 289 w 289"/>
                  <a:gd name="T3" fmla="*/ 0 h 325"/>
                  <a:gd name="T4" fmla="*/ 197 w 289"/>
                  <a:gd name="T5" fmla="*/ 0 h 325"/>
                  <a:gd name="T6" fmla="*/ 143 w 289"/>
                  <a:gd name="T7" fmla="*/ 167 h 325"/>
                  <a:gd name="T8" fmla="*/ 135 w 289"/>
                  <a:gd name="T9" fmla="*/ 191 h 325"/>
                  <a:gd name="T10" fmla="*/ 135 w 289"/>
                  <a:gd name="T11" fmla="*/ 191 h 325"/>
                  <a:gd name="T12" fmla="*/ 135 w 289"/>
                  <a:gd name="T13" fmla="*/ 191 h 325"/>
                  <a:gd name="T14" fmla="*/ 135 w 289"/>
                  <a:gd name="T15" fmla="*/ 191 h 325"/>
                  <a:gd name="T16" fmla="*/ 135 w 289"/>
                  <a:gd name="T17" fmla="*/ 191 h 325"/>
                  <a:gd name="T18" fmla="*/ 135 w 289"/>
                  <a:gd name="T19" fmla="*/ 191 h 325"/>
                  <a:gd name="T20" fmla="*/ 135 w 289"/>
                  <a:gd name="T21" fmla="*/ 191 h 325"/>
                  <a:gd name="T22" fmla="*/ 128 w 289"/>
                  <a:gd name="T23" fmla="*/ 167 h 325"/>
                  <a:gd name="T24" fmla="*/ 91 w 289"/>
                  <a:gd name="T25" fmla="*/ 60 h 325"/>
                  <a:gd name="T26" fmla="*/ 0 w 289"/>
                  <a:gd name="T27" fmla="*/ 60 h 325"/>
                  <a:gd name="T28" fmla="*/ 90 w 289"/>
                  <a:gd name="T29" fmla="*/ 325 h 325"/>
                  <a:gd name="T30" fmla="*/ 184 w 289"/>
                  <a:gd name="T31"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9" h="325">
                    <a:moveTo>
                      <a:pt x="184" y="325"/>
                    </a:moveTo>
                    <a:lnTo>
                      <a:pt x="289" y="0"/>
                    </a:lnTo>
                    <a:lnTo>
                      <a:pt x="197" y="0"/>
                    </a:lnTo>
                    <a:lnTo>
                      <a:pt x="143" y="167"/>
                    </a:lnTo>
                    <a:lnTo>
                      <a:pt x="135" y="191"/>
                    </a:lnTo>
                    <a:lnTo>
                      <a:pt x="135" y="191"/>
                    </a:lnTo>
                    <a:lnTo>
                      <a:pt x="135" y="191"/>
                    </a:lnTo>
                    <a:lnTo>
                      <a:pt x="135" y="191"/>
                    </a:lnTo>
                    <a:lnTo>
                      <a:pt x="135" y="191"/>
                    </a:lnTo>
                    <a:lnTo>
                      <a:pt x="135" y="191"/>
                    </a:lnTo>
                    <a:lnTo>
                      <a:pt x="135" y="191"/>
                    </a:lnTo>
                    <a:lnTo>
                      <a:pt x="128" y="167"/>
                    </a:lnTo>
                    <a:lnTo>
                      <a:pt x="91" y="60"/>
                    </a:lnTo>
                    <a:lnTo>
                      <a:pt x="0" y="60"/>
                    </a:lnTo>
                    <a:lnTo>
                      <a:pt x="90" y="325"/>
                    </a:lnTo>
                    <a:lnTo>
                      <a:pt x="184" y="325"/>
                    </a:lnTo>
                    <a:close/>
                  </a:path>
                </a:pathLst>
              </a:custGeom>
              <a:solidFill>
                <a:srgbClr val="AFAFA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nvGrpSpPr>
            <p:cNvPr id="16" name="_VTT_logo_102019_06_orange_blue_on_white" hidden="1">
              <a:extLst>
                <a:ext uri="{FF2B5EF4-FFF2-40B4-BE49-F238E27FC236}">
                  <a16:creationId xmlns:a16="http://schemas.microsoft.com/office/drawing/2014/main" id="{B3C11F12-2374-4823-BD57-B8C478EFC2C8}"/>
                </a:ext>
              </a:extLst>
            </p:cNvPr>
            <p:cNvGrpSpPr/>
            <p:nvPr/>
          </p:nvGrpSpPr>
          <p:grpSpPr>
            <a:xfrm>
              <a:off x="7909204" y="1770762"/>
              <a:ext cx="971550" cy="655638"/>
              <a:chOff x="379933" y="-15999"/>
              <a:chExt cx="971550" cy="655638"/>
            </a:xfrm>
          </p:grpSpPr>
          <p:sp>
            <p:nvSpPr>
              <p:cNvPr id="32" name="Box">
                <a:extLst>
                  <a:ext uri="{FF2B5EF4-FFF2-40B4-BE49-F238E27FC236}">
                    <a16:creationId xmlns:a16="http://schemas.microsoft.com/office/drawing/2014/main" id="{6D581621-7B87-4CAD-89AF-4044CAB891E3}"/>
                  </a:ext>
                </a:extLst>
              </p:cNvPr>
              <p:cNvSpPr>
                <a:spLocks noChangeArrowheads="1"/>
              </p:cNvSpPr>
              <p:nvPr/>
            </p:nvSpPr>
            <p:spPr bwMode="auto">
              <a:xfrm>
                <a:off x="379933" y="-15999"/>
                <a:ext cx="971550" cy="6556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3" name="T2">
                <a:extLst>
                  <a:ext uri="{FF2B5EF4-FFF2-40B4-BE49-F238E27FC236}">
                    <a16:creationId xmlns:a16="http://schemas.microsoft.com/office/drawing/2014/main" id="{1643D284-87BE-4466-B40A-279C93B3C59D}"/>
                  </a:ext>
                </a:extLst>
              </p:cNvPr>
              <p:cNvSpPr>
                <a:spLocks/>
              </p:cNvSpPr>
              <p:nvPr/>
            </p:nvSpPr>
            <p:spPr bwMode="auto">
              <a:xfrm>
                <a:off x="1011758" y="168151"/>
                <a:ext cx="176213" cy="258763"/>
              </a:xfrm>
              <a:custGeom>
                <a:avLst/>
                <a:gdLst>
                  <a:gd name="T0" fmla="*/ 157 w 222"/>
                  <a:gd name="T1" fmla="*/ 325 h 325"/>
                  <a:gd name="T2" fmla="*/ 157 w 222"/>
                  <a:gd name="T3" fmla="*/ 78 h 325"/>
                  <a:gd name="T4" fmla="*/ 222 w 222"/>
                  <a:gd name="T5" fmla="*/ 78 h 325"/>
                  <a:gd name="T6" fmla="*/ 222 w 222"/>
                  <a:gd name="T7" fmla="*/ 0 h 325"/>
                  <a:gd name="T8" fmla="*/ 0 w 222"/>
                  <a:gd name="T9" fmla="*/ 0 h 325"/>
                  <a:gd name="T10" fmla="*/ 0 w 222"/>
                  <a:gd name="T11" fmla="*/ 78 h 325"/>
                  <a:gd name="T12" fmla="*/ 66 w 222"/>
                  <a:gd name="T13" fmla="*/ 78 h 325"/>
                  <a:gd name="T14" fmla="*/ 66 w 222"/>
                  <a:gd name="T15" fmla="*/ 325 h 325"/>
                  <a:gd name="T16" fmla="*/ 66 w 222"/>
                  <a:gd name="T17" fmla="*/ 325 h 325"/>
                  <a:gd name="T18" fmla="*/ 157 w 222"/>
                  <a:gd name="T19"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2" h="325">
                    <a:moveTo>
                      <a:pt x="157" y="325"/>
                    </a:moveTo>
                    <a:lnTo>
                      <a:pt x="157" y="78"/>
                    </a:lnTo>
                    <a:lnTo>
                      <a:pt x="222" y="78"/>
                    </a:lnTo>
                    <a:lnTo>
                      <a:pt x="222" y="0"/>
                    </a:lnTo>
                    <a:lnTo>
                      <a:pt x="0" y="0"/>
                    </a:lnTo>
                    <a:lnTo>
                      <a:pt x="0" y="78"/>
                    </a:lnTo>
                    <a:lnTo>
                      <a:pt x="66" y="78"/>
                    </a:lnTo>
                    <a:lnTo>
                      <a:pt x="66" y="325"/>
                    </a:lnTo>
                    <a:lnTo>
                      <a:pt x="66" y="325"/>
                    </a:lnTo>
                    <a:lnTo>
                      <a:pt x="157" y="325"/>
                    </a:lnTo>
                    <a:close/>
                  </a:path>
                </a:pathLst>
              </a:custGeom>
              <a:solidFill>
                <a:srgbClr val="0057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4" name="T1">
                <a:extLst>
                  <a:ext uri="{FF2B5EF4-FFF2-40B4-BE49-F238E27FC236}">
                    <a16:creationId xmlns:a16="http://schemas.microsoft.com/office/drawing/2014/main" id="{F6C6471A-BAAA-4E24-B3D1-B76B61A1D08B}"/>
                  </a:ext>
                </a:extLst>
              </p:cNvPr>
              <p:cNvSpPr>
                <a:spLocks/>
              </p:cNvSpPr>
              <p:nvPr/>
            </p:nvSpPr>
            <p:spPr bwMode="auto">
              <a:xfrm>
                <a:off x="799033" y="168151"/>
                <a:ext cx="193675" cy="258763"/>
              </a:xfrm>
              <a:custGeom>
                <a:avLst/>
                <a:gdLst>
                  <a:gd name="T0" fmla="*/ 88 w 244"/>
                  <a:gd name="T1" fmla="*/ 78 h 325"/>
                  <a:gd name="T2" fmla="*/ 88 w 244"/>
                  <a:gd name="T3" fmla="*/ 325 h 325"/>
                  <a:gd name="T4" fmla="*/ 179 w 244"/>
                  <a:gd name="T5" fmla="*/ 325 h 325"/>
                  <a:gd name="T6" fmla="*/ 179 w 244"/>
                  <a:gd name="T7" fmla="*/ 78 h 325"/>
                  <a:gd name="T8" fmla="*/ 244 w 244"/>
                  <a:gd name="T9" fmla="*/ 78 h 325"/>
                  <a:gd name="T10" fmla="*/ 244 w 244"/>
                  <a:gd name="T11" fmla="*/ 0 h 325"/>
                  <a:gd name="T12" fmla="*/ 25 w 244"/>
                  <a:gd name="T13" fmla="*/ 0 h 325"/>
                  <a:gd name="T14" fmla="*/ 0 w 244"/>
                  <a:gd name="T15" fmla="*/ 78 h 325"/>
                  <a:gd name="T16" fmla="*/ 88 w 244"/>
                  <a:gd name="T17" fmla="*/ 78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4" h="325">
                    <a:moveTo>
                      <a:pt x="88" y="78"/>
                    </a:moveTo>
                    <a:lnTo>
                      <a:pt x="88" y="325"/>
                    </a:lnTo>
                    <a:lnTo>
                      <a:pt x="179" y="325"/>
                    </a:lnTo>
                    <a:lnTo>
                      <a:pt x="179" y="78"/>
                    </a:lnTo>
                    <a:lnTo>
                      <a:pt x="244" y="78"/>
                    </a:lnTo>
                    <a:lnTo>
                      <a:pt x="244" y="0"/>
                    </a:lnTo>
                    <a:lnTo>
                      <a:pt x="25" y="0"/>
                    </a:lnTo>
                    <a:lnTo>
                      <a:pt x="0" y="78"/>
                    </a:lnTo>
                    <a:lnTo>
                      <a:pt x="88" y="78"/>
                    </a:lnTo>
                    <a:close/>
                  </a:path>
                </a:pathLst>
              </a:custGeom>
              <a:solidFill>
                <a:srgbClr val="0057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5" name="V">
                <a:extLst>
                  <a:ext uri="{FF2B5EF4-FFF2-40B4-BE49-F238E27FC236}">
                    <a16:creationId xmlns:a16="http://schemas.microsoft.com/office/drawing/2014/main" id="{B9708D2E-1BED-4169-937B-5EA0E6373DE8}"/>
                  </a:ext>
                </a:extLst>
              </p:cNvPr>
              <p:cNvSpPr>
                <a:spLocks/>
              </p:cNvSpPr>
              <p:nvPr/>
            </p:nvSpPr>
            <p:spPr bwMode="auto">
              <a:xfrm>
                <a:off x="567258" y="168151"/>
                <a:ext cx="230188" cy="258763"/>
              </a:xfrm>
              <a:custGeom>
                <a:avLst/>
                <a:gdLst>
                  <a:gd name="T0" fmla="*/ 184 w 289"/>
                  <a:gd name="T1" fmla="*/ 325 h 325"/>
                  <a:gd name="T2" fmla="*/ 289 w 289"/>
                  <a:gd name="T3" fmla="*/ 0 h 325"/>
                  <a:gd name="T4" fmla="*/ 197 w 289"/>
                  <a:gd name="T5" fmla="*/ 0 h 325"/>
                  <a:gd name="T6" fmla="*/ 143 w 289"/>
                  <a:gd name="T7" fmla="*/ 167 h 325"/>
                  <a:gd name="T8" fmla="*/ 135 w 289"/>
                  <a:gd name="T9" fmla="*/ 191 h 325"/>
                  <a:gd name="T10" fmla="*/ 135 w 289"/>
                  <a:gd name="T11" fmla="*/ 191 h 325"/>
                  <a:gd name="T12" fmla="*/ 135 w 289"/>
                  <a:gd name="T13" fmla="*/ 191 h 325"/>
                  <a:gd name="T14" fmla="*/ 135 w 289"/>
                  <a:gd name="T15" fmla="*/ 191 h 325"/>
                  <a:gd name="T16" fmla="*/ 135 w 289"/>
                  <a:gd name="T17" fmla="*/ 191 h 325"/>
                  <a:gd name="T18" fmla="*/ 135 w 289"/>
                  <a:gd name="T19" fmla="*/ 191 h 325"/>
                  <a:gd name="T20" fmla="*/ 135 w 289"/>
                  <a:gd name="T21" fmla="*/ 191 h 325"/>
                  <a:gd name="T22" fmla="*/ 128 w 289"/>
                  <a:gd name="T23" fmla="*/ 167 h 325"/>
                  <a:gd name="T24" fmla="*/ 91 w 289"/>
                  <a:gd name="T25" fmla="*/ 60 h 325"/>
                  <a:gd name="T26" fmla="*/ 0 w 289"/>
                  <a:gd name="T27" fmla="*/ 60 h 325"/>
                  <a:gd name="T28" fmla="*/ 90 w 289"/>
                  <a:gd name="T29" fmla="*/ 325 h 325"/>
                  <a:gd name="T30" fmla="*/ 184 w 289"/>
                  <a:gd name="T31"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9" h="325">
                    <a:moveTo>
                      <a:pt x="184" y="325"/>
                    </a:moveTo>
                    <a:lnTo>
                      <a:pt x="289" y="0"/>
                    </a:lnTo>
                    <a:lnTo>
                      <a:pt x="197" y="0"/>
                    </a:lnTo>
                    <a:lnTo>
                      <a:pt x="143" y="167"/>
                    </a:lnTo>
                    <a:lnTo>
                      <a:pt x="135" y="191"/>
                    </a:lnTo>
                    <a:lnTo>
                      <a:pt x="135" y="191"/>
                    </a:lnTo>
                    <a:lnTo>
                      <a:pt x="135" y="191"/>
                    </a:lnTo>
                    <a:lnTo>
                      <a:pt x="135" y="191"/>
                    </a:lnTo>
                    <a:lnTo>
                      <a:pt x="135" y="191"/>
                    </a:lnTo>
                    <a:lnTo>
                      <a:pt x="135" y="191"/>
                    </a:lnTo>
                    <a:lnTo>
                      <a:pt x="135" y="191"/>
                    </a:lnTo>
                    <a:lnTo>
                      <a:pt x="128" y="167"/>
                    </a:lnTo>
                    <a:lnTo>
                      <a:pt x="91" y="60"/>
                    </a:lnTo>
                    <a:lnTo>
                      <a:pt x="0" y="60"/>
                    </a:lnTo>
                    <a:lnTo>
                      <a:pt x="90" y="325"/>
                    </a:lnTo>
                    <a:lnTo>
                      <a:pt x="184" y="325"/>
                    </a:lnTo>
                    <a:close/>
                  </a:path>
                </a:pathLst>
              </a:custGeom>
              <a:solidFill>
                <a:srgbClr val="F06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nvGrpSpPr>
            <p:cNvPr id="17" name="_VTT_logo_102019_07_blue_on_white" hidden="1">
              <a:extLst>
                <a:ext uri="{FF2B5EF4-FFF2-40B4-BE49-F238E27FC236}">
                  <a16:creationId xmlns:a16="http://schemas.microsoft.com/office/drawing/2014/main" id="{052B1FEF-1F0F-4FF5-AD4B-588C77F561AD}"/>
                </a:ext>
              </a:extLst>
            </p:cNvPr>
            <p:cNvGrpSpPr/>
            <p:nvPr/>
          </p:nvGrpSpPr>
          <p:grpSpPr>
            <a:xfrm>
              <a:off x="7909204" y="1770762"/>
              <a:ext cx="971550" cy="655638"/>
              <a:chOff x="379933" y="-15999"/>
              <a:chExt cx="971550" cy="655638"/>
            </a:xfrm>
          </p:grpSpPr>
          <p:sp>
            <p:nvSpPr>
              <p:cNvPr id="28" name="Box">
                <a:extLst>
                  <a:ext uri="{FF2B5EF4-FFF2-40B4-BE49-F238E27FC236}">
                    <a16:creationId xmlns:a16="http://schemas.microsoft.com/office/drawing/2014/main" id="{9A92B69E-4D89-4905-9297-A9C345BDCBD3}"/>
                  </a:ext>
                </a:extLst>
              </p:cNvPr>
              <p:cNvSpPr>
                <a:spLocks noChangeArrowheads="1"/>
              </p:cNvSpPr>
              <p:nvPr/>
            </p:nvSpPr>
            <p:spPr bwMode="auto">
              <a:xfrm>
                <a:off x="379933" y="-15999"/>
                <a:ext cx="971550" cy="6556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9" name="T2">
                <a:extLst>
                  <a:ext uri="{FF2B5EF4-FFF2-40B4-BE49-F238E27FC236}">
                    <a16:creationId xmlns:a16="http://schemas.microsoft.com/office/drawing/2014/main" id="{260A1603-F6FB-460B-80AC-59DC768A81D2}"/>
                  </a:ext>
                </a:extLst>
              </p:cNvPr>
              <p:cNvSpPr>
                <a:spLocks/>
              </p:cNvSpPr>
              <p:nvPr/>
            </p:nvSpPr>
            <p:spPr bwMode="auto">
              <a:xfrm>
                <a:off x="1011758" y="168151"/>
                <a:ext cx="176213" cy="258763"/>
              </a:xfrm>
              <a:custGeom>
                <a:avLst/>
                <a:gdLst>
                  <a:gd name="T0" fmla="*/ 157 w 222"/>
                  <a:gd name="T1" fmla="*/ 325 h 325"/>
                  <a:gd name="T2" fmla="*/ 157 w 222"/>
                  <a:gd name="T3" fmla="*/ 78 h 325"/>
                  <a:gd name="T4" fmla="*/ 222 w 222"/>
                  <a:gd name="T5" fmla="*/ 78 h 325"/>
                  <a:gd name="T6" fmla="*/ 222 w 222"/>
                  <a:gd name="T7" fmla="*/ 0 h 325"/>
                  <a:gd name="T8" fmla="*/ 0 w 222"/>
                  <a:gd name="T9" fmla="*/ 0 h 325"/>
                  <a:gd name="T10" fmla="*/ 0 w 222"/>
                  <a:gd name="T11" fmla="*/ 78 h 325"/>
                  <a:gd name="T12" fmla="*/ 66 w 222"/>
                  <a:gd name="T13" fmla="*/ 78 h 325"/>
                  <a:gd name="T14" fmla="*/ 66 w 222"/>
                  <a:gd name="T15" fmla="*/ 325 h 325"/>
                  <a:gd name="T16" fmla="*/ 66 w 222"/>
                  <a:gd name="T17" fmla="*/ 325 h 325"/>
                  <a:gd name="T18" fmla="*/ 157 w 222"/>
                  <a:gd name="T19"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2" h="325">
                    <a:moveTo>
                      <a:pt x="157" y="325"/>
                    </a:moveTo>
                    <a:lnTo>
                      <a:pt x="157" y="78"/>
                    </a:lnTo>
                    <a:lnTo>
                      <a:pt x="222" y="78"/>
                    </a:lnTo>
                    <a:lnTo>
                      <a:pt x="222" y="0"/>
                    </a:lnTo>
                    <a:lnTo>
                      <a:pt x="0" y="0"/>
                    </a:lnTo>
                    <a:lnTo>
                      <a:pt x="0" y="78"/>
                    </a:lnTo>
                    <a:lnTo>
                      <a:pt x="66" y="78"/>
                    </a:lnTo>
                    <a:lnTo>
                      <a:pt x="66" y="325"/>
                    </a:lnTo>
                    <a:lnTo>
                      <a:pt x="66" y="325"/>
                    </a:lnTo>
                    <a:lnTo>
                      <a:pt x="157" y="325"/>
                    </a:lnTo>
                    <a:close/>
                  </a:path>
                </a:pathLst>
              </a:custGeom>
              <a:solidFill>
                <a:srgbClr val="0057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0" name="T1">
                <a:extLst>
                  <a:ext uri="{FF2B5EF4-FFF2-40B4-BE49-F238E27FC236}">
                    <a16:creationId xmlns:a16="http://schemas.microsoft.com/office/drawing/2014/main" id="{DBEE48F4-948F-422E-8B90-B733D7E9DA7B}"/>
                  </a:ext>
                </a:extLst>
              </p:cNvPr>
              <p:cNvSpPr>
                <a:spLocks/>
              </p:cNvSpPr>
              <p:nvPr/>
            </p:nvSpPr>
            <p:spPr bwMode="auto">
              <a:xfrm>
                <a:off x="799033" y="168151"/>
                <a:ext cx="193675" cy="258763"/>
              </a:xfrm>
              <a:custGeom>
                <a:avLst/>
                <a:gdLst>
                  <a:gd name="T0" fmla="*/ 88 w 244"/>
                  <a:gd name="T1" fmla="*/ 78 h 325"/>
                  <a:gd name="T2" fmla="*/ 88 w 244"/>
                  <a:gd name="T3" fmla="*/ 325 h 325"/>
                  <a:gd name="T4" fmla="*/ 179 w 244"/>
                  <a:gd name="T5" fmla="*/ 325 h 325"/>
                  <a:gd name="T6" fmla="*/ 179 w 244"/>
                  <a:gd name="T7" fmla="*/ 78 h 325"/>
                  <a:gd name="T8" fmla="*/ 244 w 244"/>
                  <a:gd name="T9" fmla="*/ 78 h 325"/>
                  <a:gd name="T10" fmla="*/ 244 w 244"/>
                  <a:gd name="T11" fmla="*/ 0 h 325"/>
                  <a:gd name="T12" fmla="*/ 25 w 244"/>
                  <a:gd name="T13" fmla="*/ 0 h 325"/>
                  <a:gd name="T14" fmla="*/ 0 w 244"/>
                  <a:gd name="T15" fmla="*/ 78 h 325"/>
                  <a:gd name="T16" fmla="*/ 88 w 244"/>
                  <a:gd name="T17" fmla="*/ 78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4" h="325">
                    <a:moveTo>
                      <a:pt x="88" y="78"/>
                    </a:moveTo>
                    <a:lnTo>
                      <a:pt x="88" y="325"/>
                    </a:lnTo>
                    <a:lnTo>
                      <a:pt x="179" y="325"/>
                    </a:lnTo>
                    <a:lnTo>
                      <a:pt x="179" y="78"/>
                    </a:lnTo>
                    <a:lnTo>
                      <a:pt x="244" y="78"/>
                    </a:lnTo>
                    <a:lnTo>
                      <a:pt x="244" y="0"/>
                    </a:lnTo>
                    <a:lnTo>
                      <a:pt x="25" y="0"/>
                    </a:lnTo>
                    <a:lnTo>
                      <a:pt x="0" y="78"/>
                    </a:lnTo>
                    <a:lnTo>
                      <a:pt x="88" y="78"/>
                    </a:lnTo>
                    <a:close/>
                  </a:path>
                </a:pathLst>
              </a:custGeom>
              <a:solidFill>
                <a:srgbClr val="0057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1" name="V">
                <a:extLst>
                  <a:ext uri="{FF2B5EF4-FFF2-40B4-BE49-F238E27FC236}">
                    <a16:creationId xmlns:a16="http://schemas.microsoft.com/office/drawing/2014/main" id="{D03BDA45-C786-4100-BE01-82B53E91EEAE}"/>
                  </a:ext>
                </a:extLst>
              </p:cNvPr>
              <p:cNvSpPr>
                <a:spLocks/>
              </p:cNvSpPr>
              <p:nvPr/>
            </p:nvSpPr>
            <p:spPr bwMode="auto">
              <a:xfrm>
                <a:off x="567258" y="168151"/>
                <a:ext cx="230188" cy="258763"/>
              </a:xfrm>
              <a:custGeom>
                <a:avLst/>
                <a:gdLst>
                  <a:gd name="T0" fmla="*/ 184 w 289"/>
                  <a:gd name="T1" fmla="*/ 325 h 325"/>
                  <a:gd name="T2" fmla="*/ 289 w 289"/>
                  <a:gd name="T3" fmla="*/ 0 h 325"/>
                  <a:gd name="T4" fmla="*/ 197 w 289"/>
                  <a:gd name="T5" fmla="*/ 0 h 325"/>
                  <a:gd name="T6" fmla="*/ 143 w 289"/>
                  <a:gd name="T7" fmla="*/ 167 h 325"/>
                  <a:gd name="T8" fmla="*/ 135 w 289"/>
                  <a:gd name="T9" fmla="*/ 191 h 325"/>
                  <a:gd name="T10" fmla="*/ 135 w 289"/>
                  <a:gd name="T11" fmla="*/ 191 h 325"/>
                  <a:gd name="T12" fmla="*/ 135 w 289"/>
                  <a:gd name="T13" fmla="*/ 191 h 325"/>
                  <a:gd name="T14" fmla="*/ 135 w 289"/>
                  <a:gd name="T15" fmla="*/ 191 h 325"/>
                  <a:gd name="T16" fmla="*/ 135 w 289"/>
                  <a:gd name="T17" fmla="*/ 191 h 325"/>
                  <a:gd name="T18" fmla="*/ 135 w 289"/>
                  <a:gd name="T19" fmla="*/ 191 h 325"/>
                  <a:gd name="T20" fmla="*/ 135 w 289"/>
                  <a:gd name="T21" fmla="*/ 191 h 325"/>
                  <a:gd name="T22" fmla="*/ 128 w 289"/>
                  <a:gd name="T23" fmla="*/ 167 h 325"/>
                  <a:gd name="T24" fmla="*/ 91 w 289"/>
                  <a:gd name="T25" fmla="*/ 60 h 325"/>
                  <a:gd name="T26" fmla="*/ 0 w 289"/>
                  <a:gd name="T27" fmla="*/ 60 h 325"/>
                  <a:gd name="T28" fmla="*/ 90 w 289"/>
                  <a:gd name="T29" fmla="*/ 325 h 325"/>
                  <a:gd name="T30" fmla="*/ 184 w 289"/>
                  <a:gd name="T31"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9" h="325">
                    <a:moveTo>
                      <a:pt x="184" y="325"/>
                    </a:moveTo>
                    <a:lnTo>
                      <a:pt x="289" y="0"/>
                    </a:lnTo>
                    <a:lnTo>
                      <a:pt x="197" y="0"/>
                    </a:lnTo>
                    <a:lnTo>
                      <a:pt x="143" y="167"/>
                    </a:lnTo>
                    <a:lnTo>
                      <a:pt x="135" y="191"/>
                    </a:lnTo>
                    <a:lnTo>
                      <a:pt x="135" y="191"/>
                    </a:lnTo>
                    <a:lnTo>
                      <a:pt x="135" y="191"/>
                    </a:lnTo>
                    <a:lnTo>
                      <a:pt x="135" y="191"/>
                    </a:lnTo>
                    <a:lnTo>
                      <a:pt x="135" y="191"/>
                    </a:lnTo>
                    <a:lnTo>
                      <a:pt x="135" y="191"/>
                    </a:lnTo>
                    <a:lnTo>
                      <a:pt x="135" y="191"/>
                    </a:lnTo>
                    <a:lnTo>
                      <a:pt x="128" y="167"/>
                    </a:lnTo>
                    <a:lnTo>
                      <a:pt x="91" y="60"/>
                    </a:lnTo>
                    <a:lnTo>
                      <a:pt x="0" y="60"/>
                    </a:lnTo>
                    <a:lnTo>
                      <a:pt x="90" y="325"/>
                    </a:lnTo>
                    <a:lnTo>
                      <a:pt x="184" y="325"/>
                    </a:lnTo>
                    <a:close/>
                  </a:path>
                </a:pathLst>
              </a:custGeom>
              <a:solidFill>
                <a:srgbClr val="0057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nvGrpSpPr>
            <p:cNvPr id="18" name="_VTT_logo_102019_08_black_on_white" hidden="1">
              <a:extLst>
                <a:ext uri="{FF2B5EF4-FFF2-40B4-BE49-F238E27FC236}">
                  <a16:creationId xmlns:a16="http://schemas.microsoft.com/office/drawing/2014/main" id="{0AA192F8-E8EE-4F23-A33E-68183C7FE29C}"/>
                </a:ext>
              </a:extLst>
            </p:cNvPr>
            <p:cNvGrpSpPr/>
            <p:nvPr/>
          </p:nvGrpSpPr>
          <p:grpSpPr>
            <a:xfrm>
              <a:off x="7909204" y="1770762"/>
              <a:ext cx="971550" cy="655638"/>
              <a:chOff x="379933" y="-15999"/>
              <a:chExt cx="971550" cy="655638"/>
            </a:xfrm>
          </p:grpSpPr>
          <p:sp>
            <p:nvSpPr>
              <p:cNvPr id="24" name="Box">
                <a:extLst>
                  <a:ext uri="{FF2B5EF4-FFF2-40B4-BE49-F238E27FC236}">
                    <a16:creationId xmlns:a16="http://schemas.microsoft.com/office/drawing/2014/main" id="{81B0E440-1A8B-4175-9862-E5586AE5D987}"/>
                  </a:ext>
                </a:extLst>
              </p:cNvPr>
              <p:cNvSpPr>
                <a:spLocks noChangeArrowheads="1"/>
              </p:cNvSpPr>
              <p:nvPr/>
            </p:nvSpPr>
            <p:spPr bwMode="auto">
              <a:xfrm>
                <a:off x="379933" y="-15999"/>
                <a:ext cx="971550" cy="6556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5" name="T2">
                <a:extLst>
                  <a:ext uri="{FF2B5EF4-FFF2-40B4-BE49-F238E27FC236}">
                    <a16:creationId xmlns:a16="http://schemas.microsoft.com/office/drawing/2014/main" id="{2004D6C7-8918-43CF-95DF-A17CE535CDC8}"/>
                  </a:ext>
                </a:extLst>
              </p:cNvPr>
              <p:cNvSpPr>
                <a:spLocks/>
              </p:cNvSpPr>
              <p:nvPr/>
            </p:nvSpPr>
            <p:spPr bwMode="auto">
              <a:xfrm>
                <a:off x="1011758" y="168151"/>
                <a:ext cx="176213" cy="258763"/>
              </a:xfrm>
              <a:custGeom>
                <a:avLst/>
                <a:gdLst>
                  <a:gd name="T0" fmla="*/ 157 w 222"/>
                  <a:gd name="T1" fmla="*/ 325 h 325"/>
                  <a:gd name="T2" fmla="*/ 157 w 222"/>
                  <a:gd name="T3" fmla="*/ 78 h 325"/>
                  <a:gd name="T4" fmla="*/ 222 w 222"/>
                  <a:gd name="T5" fmla="*/ 78 h 325"/>
                  <a:gd name="T6" fmla="*/ 222 w 222"/>
                  <a:gd name="T7" fmla="*/ 0 h 325"/>
                  <a:gd name="T8" fmla="*/ 0 w 222"/>
                  <a:gd name="T9" fmla="*/ 0 h 325"/>
                  <a:gd name="T10" fmla="*/ 0 w 222"/>
                  <a:gd name="T11" fmla="*/ 78 h 325"/>
                  <a:gd name="T12" fmla="*/ 66 w 222"/>
                  <a:gd name="T13" fmla="*/ 78 h 325"/>
                  <a:gd name="T14" fmla="*/ 66 w 222"/>
                  <a:gd name="T15" fmla="*/ 325 h 325"/>
                  <a:gd name="T16" fmla="*/ 66 w 222"/>
                  <a:gd name="T17" fmla="*/ 325 h 325"/>
                  <a:gd name="T18" fmla="*/ 157 w 222"/>
                  <a:gd name="T19"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2" h="325">
                    <a:moveTo>
                      <a:pt x="157" y="325"/>
                    </a:moveTo>
                    <a:lnTo>
                      <a:pt x="157" y="78"/>
                    </a:lnTo>
                    <a:lnTo>
                      <a:pt x="222" y="78"/>
                    </a:lnTo>
                    <a:lnTo>
                      <a:pt x="222" y="0"/>
                    </a:lnTo>
                    <a:lnTo>
                      <a:pt x="0" y="0"/>
                    </a:lnTo>
                    <a:lnTo>
                      <a:pt x="0" y="78"/>
                    </a:lnTo>
                    <a:lnTo>
                      <a:pt x="66" y="78"/>
                    </a:lnTo>
                    <a:lnTo>
                      <a:pt x="66" y="325"/>
                    </a:lnTo>
                    <a:lnTo>
                      <a:pt x="66" y="325"/>
                    </a:lnTo>
                    <a:lnTo>
                      <a:pt x="157" y="3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6" name="T1">
                <a:extLst>
                  <a:ext uri="{FF2B5EF4-FFF2-40B4-BE49-F238E27FC236}">
                    <a16:creationId xmlns:a16="http://schemas.microsoft.com/office/drawing/2014/main" id="{41B862E0-D0ED-41C0-88DE-6B0B608F5249}"/>
                  </a:ext>
                </a:extLst>
              </p:cNvPr>
              <p:cNvSpPr>
                <a:spLocks/>
              </p:cNvSpPr>
              <p:nvPr/>
            </p:nvSpPr>
            <p:spPr bwMode="auto">
              <a:xfrm>
                <a:off x="799033" y="168151"/>
                <a:ext cx="193675" cy="258763"/>
              </a:xfrm>
              <a:custGeom>
                <a:avLst/>
                <a:gdLst>
                  <a:gd name="T0" fmla="*/ 88 w 244"/>
                  <a:gd name="T1" fmla="*/ 78 h 325"/>
                  <a:gd name="T2" fmla="*/ 88 w 244"/>
                  <a:gd name="T3" fmla="*/ 325 h 325"/>
                  <a:gd name="T4" fmla="*/ 179 w 244"/>
                  <a:gd name="T5" fmla="*/ 325 h 325"/>
                  <a:gd name="T6" fmla="*/ 179 w 244"/>
                  <a:gd name="T7" fmla="*/ 78 h 325"/>
                  <a:gd name="T8" fmla="*/ 244 w 244"/>
                  <a:gd name="T9" fmla="*/ 78 h 325"/>
                  <a:gd name="T10" fmla="*/ 244 w 244"/>
                  <a:gd name="T11" fmla="*/ 0 h 325"/>
                  <a:gd name="T12" fmla="*/ 25 w 244"/>
                  <a:gd name="T13" fmla="*/ 0 h 325"/>
                  <a:gd name="T14" fmla="*/ 0 w 244"/>
                  <a:gd name="T15" fmla="*/ 78 h 325"/>
                  <a:gd name="T16" fmla="*/ 88 w 244"/>
                  <a:gd name="T17" fmla="*/ 78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4" h="325">
                    <a:moveTo>
                      <a:pt x="88" y="78"/>
                    </a:moveTo>
                    <a:lnTo>
                      <a:pt x="88" y="325"/>
                    </a:lnTo>
                    <a:lnTo>
                      <a:pt x="179" y="325"/>
                    </a:lnTo>
                    <a:lnTo>
                      <a:pt x="179" y="78"/>
                    </a:lnTo>
                    <a:lnTo>
                      <a:pt x="244" y="78"/>
                    </a:lnTo>
                    <a:lnTo>
                      <a:pt x="244" y="0"/>
                    </a:lnTo>
                    <a:lnTo>
                      <a:pt x="25" y="0"/>
                    </a:lnTo>
                    <a:lnTo>
                      <a:pt x="0" y="78"/>
                    </a:lnTo>
                    <a:lnTo>
                      <a:pt x="88" y="7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7" name="V">
                <a:extLst>
                  <a:ext uri="{FF2B5EF4-FFF2-40B4-BE49-F238E27FC236}">
                    <a16:creationId xmlns:a16="http://schemas.microsoft.com/office/drawing/2014/main" id="{A1766E77-9F79-48FC-B4A7-85B8ACC69171}"/>
                  </a:ext>
                </a:extLst>
              </p:cNvPr>
              <p:cNvSpPr>
                <a:spLocks/>
              </p:cNvSpPr>
              <p:nvPr/>
            </p:nvSpPr>
            <p:spPr bwMode="auto">
              <a:xfrm>
                <a:off x="567258" y="168151"/>
                <a:ext cx="230188" cy="258763"/>
              </a:xfrm>
              <a:custGeom>
                <a:avLst/>
                <a:gdLst>
                  <a:gd name="T0" fmla="*/ 184 w 289"/>
                  <a:gd name="T1" fmla="*/ 325 h 325"/>
                  <a:gd name="T2" fmla="*/ 289 w 289"/>
                  <a:gd name="T3" fmla="*/ 0 h 325"/>
                  <a:gd name="T4" fmla="*/ 197 w 289"/>
                  <a:gd name="T5" fmla="*/ 0 h 325"/>
                  <a:gd name="T6" fmla="*/ 143 w 289"/>
                  <a:gd name="T7" fmla="*/ 167 h 325"/>
                  <a:gd name="T8" fmla="*/ 135 w 289"/>
                  <a:gd name="T9" fmla="*/ 191 h 325"/>
                  <a:gd name="T10" fmla="*/ 135 w 289"/>
                  <a:gd name="T11" fmla="*/ 191 h 325"/>
                  <a:gd name="T12" fmla="*/ 135 w 289"/>
                  <a:gd name="T13" fmla="*/ 191 h 325"/>
                  <a:gd name="T14" fmla="*/ 135 w 289"/>
                  <a:gd name="T15" fmla="*/ 191 h 325"/>
                  <a:gd name="T16" fmla="*/ 135 w 289"/>
                  <a:gd name="T17" fmla="*/ 191 h 325"/>
                  <a:gd name="T18" fmla="*/ 135 w 289"/>
                  <a:gd name="T19" fmla="*/ 191 h 325"/>
                  <a:gd name="T20" fmla="*/ 135 w 289"/>
                  <a:gd name="T21" fmla="*/ 191 h 325"/>
                  <a:gd name="T22" fmla="*/ 128 w 289"/>
                  <a:gd name="T23" fmla="*/ 167 h 325"/>
                  <a:gd name="T24" fmla="*/ 91 w 289"/>
                  <a:gd name="T25" fmla="*/ 60 h 325"/>
                  <a:gd name="T26" fmla="*/ 0 w 289"/>
                  <a:gd name="T27" fmla="*/ 60 h 325"/>
                  <a:gd name="T28" fmla="*/ 90 w 289"/>
                  <a:gd name="T29" fmla="*/ 325 h 325"/>
                  <a:gd name="T30" fmla="*/ 184 w 289"/>
                  <a:gd name="T31"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9" h="325">
                    <a:moveTo>
                      <a:pt x="184" y="325"/>
                    </a:moveTo>
                    <a:lnTo>
                      <a:pt x="289" y="0"/>
                    </a:lnTo>
                    <a:lnTo>
                      <a:pt x="197" y="0"/>
                    </a:lnTo>
                    <a:lnTo>
                      <a:pt x="143" y="167"/>
                    </a:lnTo>
                    <a:lnTo>
                      <a:pt x="135" y="191"/>
                    </a:lnTo>
                    <a:lnTo>
                      <a:pt x="135" y="191"/>
                    </a:lnTo>
                    <a:lnTo>
                      <a:pt x="135" y="191"/>
                    </a:lnTo>
                    <a:lnTo>
                      <a:pt x="135" y="191"/>
                    </a:lnTo>
                    <a:lnTo>
                      <a:pt x="135" y="191"/>
                    </a:lnTo>
                    <a:lnTo>
                      <a:pt x="135" y="191"/>
                    </a:lnTo>
                    <a:lnTo>
                      <a:pt x="135" y="191"/>
                    </a:lnTo>
                    <a:lnTo>
                      <a:pt x="128" y="167"/>
                    </a:lnTo>
                    <a:lnTo>
                      <a:pt x="91" y="60"/>
                    </a:lnTo>
                    <a:lnTo>
                      <a:pt x="0" y="60"/>
                    </a:lnTo>
                    <a:lnTo>
                      <a:pt x="90" y="325"/>
                    </a:lnTo>
                    <a:lnTo>
                      <a:pt x="184" y="3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nvGrpSpPr>
            <p:cNvPr id="19" name="_VTT_logo_102019_09_orange_on_white" hidden="1">
              <a:extLst>
                <a:ext uri="{FF2B5EF4-FFF2-40B4-BE49-F238E27FC236}">
                  <a16:creationId xmlns:a16="http://schemas.microsoft.com/office/drawing/2014/main" id="{1269D6C2-464D-40A5-9E43-79B4A5ED4A7E}"/>
                </a:ext>
              </a:extLst>
            </p:cNvPr>
            <p:cNvGrpSpPr/>
            <p:nvPr/>
          </p:nvGrpSpPr>
          <p:grpSpPr>
            <a:xfrm>
              <a:off x="7909204" y="1770762"/>
              <a:ext cx="971550" cy="655638"/>
              <a:chOff x="379933" y="-15999"/>
              <a:chExt cx="971550" cy="655638"/>
            </a:xfrm>
          </p:grpSpPr>
          <p:sp>
            <p:nvSpPr>
              <p:cNvPr id="20" name="Box">
                <a:extLst>
                  <a:ext uri="{FF2B5EF4-FFF2-40B4-BE49-F238E27FC236}">
                    <a16:creationId xmlns:a16="http://schemas.microsoft.com/office/drawing/2014/main" id="{71A35822-7CE4-4624-9CCC-7A3B0614057A}"/>
                  </a:ext>
                </a:extLst>
              </p:cNvPr>
              <p:cNvSpPr>
                <a:spLocks noChangeArrowheads="1"/>
              </p:cNvSpPr>
              <p:nvPr/>
            </p:nvSpPr>
            <p:spPr bwMode="auto">
              <a:xfrm>
                <a:off x="379933" y="-15999"/>
                <a:ext cx="971550" cy="6556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1" name="T2">
                <a:extLst>
                  <a:ext uri="{FF2B5EF4-FFF2-40B4-BE49-F238E27FC236}">
                    <a16:creationId xmlns:a16="http://schemas.microsoft.com/office/drawing/2014/main" id="{B7F0DBFB-C5B1-49C1-AB42-EF9DE6D17F6D}"/>
                  </a:ext>
                </a:extLst>
              </p:cNvPr>
              <p:cNvSpPr>
                <a:spLocks/>
              </p:cNvSpPr>
              <p:nvPr/>
            </p:nvSpPr>
            <p:spPr bwMode="auto">
              <a:xfrm>
                <a:off x="1011758" y="168151"/>
                <a:ext cx="176213" cy="258763"/>
              </a:xfrm>
              <a:custGeom>
                <a:avLst/>
                <a:gdLst>
                  <a:gd name="T0" fmla="*/ 157 w 222"/>
                  <a:gd name="T1" fmla="*/ 325 h 325"/>
                  <a:gd name="T2" fmla="*/ 157 w 222"/>
                  <a:gd name="T3" fmla="*/ 78 h 325"/>
                  <a:gd name="T4" fmla="*/ 222 w 222"/>
                  <a:gd name="T5" fmla="*/ 78 h 325"/>
                  <a:gd name="T6" fmla="*/ 222 w 222"/>
                  <a:gd name="T7" fmla="*/ 0 h 325"/>
                  <a:gd name="T8" fmla="*/ 0 w 222"/>
                  <a:gd name="T9" fmla="*/ 0 h 325"/>
                  <a:gd name="T10" fmla="*/ 0 w 222"/>
                  <a:gd name="T11" fmla="*/ 78 h 325"/>
                  <a:gd name="T12" fmla="*/ 66 w 222"/>
                  <a:gd name="T13" fmla="*/ 78 h 325"/>
                  <a:gd name="T14" fmla="*/ 66 w 222"/>
                  <a:gd name="T15" fmla="*/ 325 h 325"/>
                  <a:gd name="T16" fmla="*/ 66 w 222"/>
                  <a:gd name="T17" fmla="*/ 325 h 325"/>
                  <a:gd name="T18" fmla="*/ 157 w 222"/>
                  <a:gd name="T19"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2" h="325">
                    <a:moveTo>
                      <a:pt x="157" y="325"/>
                    </a:moveTo>
                    <a:lnTo>
                      <a:pt x="157" y="78"/>
                    </a:lnTo>
                    <a:lnTo>
                      <a:pt x="222" y="78"/>
                    </a:lnTo>
                    <a:lnTo>
                      <a:pt x="222" y="0"/>
                    </a:lnTo>
                    <a:lnTo>
                      <a:pt x="0" y="0"/>
                    </a:lnTo>
                    <a:lnTo>
                      <a:pt x="0" y="78"/>
                    </a:lnTo>
                    <a:lnTo>
                      <a:pt x="66" y="78"/>
                    </a:lnTo>
                    <a:lnTo>
                      <a:pt x="66" y="325"/>
                    </a:lnTo>
                    <a:lnTo>
                      <a:pt x="66" y="325"/>
                    </a:lnTo>
                    <a:lnTo>
                      <a:pt x="157" y="325"/>
                    </a:lnTo>
                    <a:close/>
                  </a:path>
                </a:pathLst>
              </a:custGeom>
              <a:solidFill>
                <a:srgbClr val="F06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2" name="T1">
                <a:extLst>
                  <a:ext uri="{FF2B5EF4-FFF2-40B4-BE49-F238E27FC236}">
                    <a16:creationId xmlns:a16="http://schemas.microsoft.com/office/drawing/2014/main" id="{D58EA3CA-490D-4C28-8202-1FB02D82F89A}"/>
                  </a:ext>
                </a:extLst>
              </p:cNvPr>
              <p:cNvSpPr>
                <a:spLocks/>
              </p:cNvSpPr>
              <p:nvPr/>
            </p:nvSpPr>
            <p:spPr bwMode="auto">
              <a:xfrm>
                <a:off x="799033" y="168151"/>
                <a:ext cx="193675" cy="258763"/>
              </a:xfrm>
              <a:custGeom>
                <a:avLst/>
                <a:gdLst>
                  <a:gd name="T0" fmla="*/ 88 w 244"/>
                  <a:gd name="T1" fmla="*/ 78 h 325"/>
                  <a:gd name="T2" fmla="*/ 88 w 244"/>
                  <a:gd name="T3" fmla="*/ 325 h 325"/>
                  <a:gd name="T4" fmla="*/ 179 w 244"/>
                  <a:gd name="T5" fmla="*/ 325 h 325"/>
                  <a:gd name="T6" fmla="*/ 179 w 244"/>
                  <a:gd name="T7" fmla="*/ 78 h 325"/>
                  <a:gd name="T8" fmla="*/ 244 w 244"/>
                  <a:gd name="T9" fmla="*/ 78 h 325"/>
                  <a:gd name="T10" fmla="*/ 244 w 244"/>
                  <a:gd name="T11" fmla="*/ 0 h 325"/>
                  <a:gd name="T12" fmla="*/ 25 w 244"/>
                  <a:gd name="T13" fmla="*/ 0 h 325"/>
                  <a:gd name="T14" fmla="*/ 0 w 244"/>
                  <a:gd name="T15" fmla="*/ 78 h 325"/>
                  <a:gd name="T16" fmla="*/ 88 w 244"/>
                  <a:gd name="T17" fmla="*/ 78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4" h="325">
                    <a:moveTo>
                      <a:pt x="88" y="78"/>
                    </a:moveTo>
                    <a:lnTo>
                      <a:pt x="88" y="325"/>
                    </a:lnTo>
                    <a:lnTo>
                      <a:pt x="179" y="325"/>
                    </a:lnTo>
                    <a:lnTo>
                      <a:pt x="179" y="78"/>
                    </a:lnTo>
                    <a:lnTo>
                      <a:pt x="244" y="78"/>
                    </a:lnTo>
                    <a:lnTo>
                      <a:pt x="244" y="0"/>
                    </a:lnTo>
                    <a:lnTo>
                      <a:pt x="25" y="0"/>
                    </a:lnTo>
                    <a:lnTo>
                      <a:pt x="0" y="78"/>
                    </a:lnTo>
                    <a:lnTo>
                      <a:pt x="88" y="78"/>
                    </a:lnTo>
                    <a:close/>
                  </a:path>
                </a:pathLst>
              </a:custGeom>
              <a:solidFill>
                <a:srgbClr val="F06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3" name="V">
                <a:extLst>
                  <a:ext uri="{FF2B5EF4-FFF2-40B4-BE49-F238E27FC236}">
                    <a16:creationId xmlns:a16="http://schemas.microsoft.com/office/drawing/2014/main" id="{45B7E60A-3AA5-4FA1-B9B2-B7F53D7541DE}"/>
                  </a:ext>
                </a:extLst>
              </p:cNvPr>
              <p:cNvSpPr>
                <a:spLocks/>
              </p:cNvSpPr>
              <p:nvPr/>
            </p:nvSpPr>
            <p:spPr bwMode="auto">
              <a:xfrm>
                <a:off x="567258" y="168151"/>
                <a:ext cx="230188" cy="258763"/>
              </a:xfrm>
              <a:custGeom>
                <a:avLst/>
                <a:gdLst>
                  <a:gd name="T0" fmla="*/ 184 w 289"/>
                  <a:gd name="T1" fmla="*/ 325 h 325"/>
                  <a:gd name="T2" fmla="*/ 289 w 289"/>
                  <a:gd name="T3" fmla="*/ 0 h 325"/>
                  <a:gd name="T4" fmla="*/ 197 w 289"/>
                  <a:gd name="T5" fmla="*/ 0 h 325"/>
                  <a:gd name="T6" fmla="*/ 143 w 289"/>
                  <a:gd name="T7" fmla="*/ 167 h 325"/>
                  <a:gd name="T8" fmla="*/ 135 w 289"/>
                  <a:gd name="T9" fmla="*/ 191 h 325"/>
                  <a:gd name="T10" fmla="*/ 135 w 289"/>
                  <a:gd name="T11" fmla="*/ 191 h 325"/>
                  <a:gd name="T12" fmla="*/ 135 w 289"/>
                  <a:gd name="T13" fmla="*/ 191 h 325"/>
                  <a:gd name="T14" fmla="*/ 135 w 289"/>
                  <a:gd name="T15" fmla="*/ 191 h 325"/>
                  <a:gd name="T16" fmla="*/ 135 w 289"/>
                  <a:gd name="T17" fmla="*/ 191 h 325"/>
                  <a:gd name="T18" fmla="*/ 135 w 289"/>
                  <a:gd name="T19" fmla="*/ 191 h 325"/>
                  <a:gd name="T20" fmla="*/ 135 w 289"/>
                  <a:gd name="T21" fmla="*/ 191 h 325"/>
                  <a:gd name="T22" fmla="*/ 128 w 289"/>
                  <a:gd name="T23" fmla="*/ 167 h 325"/>
                  <a:gd name="T24" fmla="*/ 91 w 289"/>
                  <a:gd name="T25" fmla="*/ 60 h 325"/>
                  <a:gd name="T26" fmla="*/ 0 w 289"/>
                  <a:gd name="T27" fmla="*/ 60 h 325"/>
                  <a:gd name="T28" fmla="*/ 90 w 289"/>
                  <a:gd name="T29" fmla="*/ 325 h 325"/>
                  <a:gd name="T30" fmla="*/ 184 w 289"/>
                  <a:gd name="T31"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9" h="325">
                    <a:moveTo>
                      <a:pt x="184" y="325"/>
                    </a:moveTo>
                    <a:lnTo>
                      <a:pt x="289" y="0"/>
                    </a:lnTo>
                    <a:lnTo>
                      <a:pt x="197" y="0"/>
                    </a:lnTo>
                    <a:lnTo>
                      <a:pt x="143" y="167"/>
                    </a:lnTo>
                    <a:lnTo>
                      <a:pt x="135" y="191"/>
                    </a:lnTo>
                    <a:lnTo>
                      <a:pt x="135" y="191"/>
                    </a:lnTo>
                    <a:lnTo>
                      <a:pt x="135" y="191"/>
                    </a:lnTo>
                    <a:lnTo>
                      <a:pt x="135" y="191"/>
                    </a:lnTo>
                    <a:lnTo>
                      <a:pt x="135" y="191"/>
                    </a:lnTo>
                    <a:lnTo>
                      <a:pt x="135" y="191"/>
                    </a:lnTo>
                    <a:lnTo>
                      <a:pt x="135" y="191"/>
                    </a:lnTo>
                    <a:lnTo>
                      <a:pt x="128" y="167"/>
                    </a:lnTo>
                    <a:lnTo>
                      <a:pt x="91" y="60"/>
                    </a:lnTo>
                    <a:lnTo>
                      <a:pt x="0" y="60"/>
                    </a:lnTo>
                    <a:lnTo>
                      <a:pt x="90" y="325"/>
                    </a:lnTo>
                    <a:lnTo>
                      <a:pt x="184" y="325"/>
                    </a:lnTo>
                    <a:close/>
                  </a:path>
                </a:pathLst>
              </a:custGeom>
              <a:solidFill>
                <a:srgbClr val="F06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2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sp>
        <p:nvSpPr>
          <p:cNvPr id="56" name="Picture Placeholder 55">
            <a:extLst>
              <a:ext uri="{FF2B5EF4-FFF2-40B4-BE49-F238E27FC236}">
                <a16:creationId xmlns:a16="http://schemas.microsoft.com/office/drawing/2014/main" id="{65A7262C-D77F-4B54-93F2-3D3AA5BD8603}"/>
              </a:ext>
            </a:extLst>
          </p:cNvPr>
          <p:cNvSpPr>
            <a:spLocks noGrp="1"/>
          </p:cNvSpPr>
          <p:nvPr>
            <p:ph type="pic" sz="quarter" idx="14"/>
          </p:nvPr>
        </p:nvSpPr>
        <p:spPr>
          <a:xfrm>
            <a:off x="0" y="0"/>
            <a:ext cx="12192000" cy="6858000"/>
          </a:xfrm>
          <a:custGeom>
            <a:avLst/>
            <a:gdLst>
              <a:gd name="connsiteX0" fmla="*/ 8043515 w 9144000"/>
              <a:gd name="connsiteY0" fmla="*/ 1 h 5143500"/>
              <a:gd name="connsiteX1" fmla="*/ 8043515 w 9144000"/>
              <a:gd name="connsiteY1" fmla="*/ 586801 h 5143500"/>
              <a:gd name="connsiteX2" fmla="*/ 8913058 w 9144000"/>
              <a:gd name="connsiteY2" fmla="*/ 586801 h 5143500"/>
              <a:gd name="connsiteX3" fmla="*/ 8913058 w 9144000"/>
              <a:gd name="connsiteY3" fmla="*/ 1 h 5143500"/>
              <a:gd name="connsiteX4" fmla="*/ 0 w 9144000"/>
              <a:gd name="connsiteY4" fmla="*/ 0 h 5143500"/>
              <a:gd name="connsiteX5" fmla="*/ 9144000 w 9144000"/>
              <a:gd name="connsiteY5" fmla="*/ 0 h 5143500"/>
              <a:gd name="connsiteX6" fmla="*/ 9144000 w 9144000"/>
              <a:gd name="connsiteY6" fmla="*/ 5143500 h 5143500"/>
              <a:gd name="connsiteX7" fmla="*/ 0 w 9144000"/>
              <a:gd name="connsiteY7"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44000" h="5143500">
                <a:moveTo>
                  <a:pt x="8043515" y="1"/>
                </a:moveTo>
                <a:lnTo>
                  <a:pt x="8043515" y="586801"/>
                </a:lnTo>
                <a:lnTo>
                  <a:pt x="8913058" y="586801"/>
                </a:lnTo>
                <a:lnTo>
                  <a:pt x="8913058" y="1"/>
                </a:lnTo>
                <a:close/>
                <a:moveTo>
                  <a:pt x="0" y="0"/>
                </a:moveTo>
                <a:lnTo>
                  <a:pt x="9144000" y="0"/>
                </a:lnTo>
                <a:lnTo>
                  <a:pt x="9144000" y="5143500"/>
                </a:lnTo>
                <a:lnTo>
                  <a:pt x="0" y="5143500"/>
                </a:lnTo>
                <a:close/>
              </a:path>
            </a:pathLst>
          </a:custGeom>
          <a:solidFill>
            <a:srgbClr val="DBDBDB"/>
          </a:solidFill>
        </p:spPr>
        <p:txBody>
          <a:bodyPr wrap="square">
            <a:noAutofit/>
          </a:bodyPr>
          <a:lstStyle/>
          <a:p>
            <a:endParaRPr lang="en-GB"/>
          </a:p>
        </p:txBody>
      </p:sp>
    </p:spTree>
    <p:extLst>
      <p:ext uri="{BB962C8B-B14F-4D97-AF65-F5344CB8AC3E}">
        <p14:creationId xmlns:p14="http://schemas.microsoft.com/office/powerpoint/2010/main" val="4042287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theme" Target="../theme/theme2.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60000" y="782403"/>
            <a:ext cx="9264000" cy="991483"/>
          </a:xfrm>
          <a:prstGeom prst="rect">
            <a:avLst/>
          </a:prstGeom>
        </p:spPr>
        <p:txBody>
          <a:bodyPr vert="horz" lIns="0" tIns="0" rIns="0" bIns="0" rtlCol="0" anchor="t" anchorCtr="0">
            <a:noAutofit/>
          </a:bodyPr>
          <a:lstStyle/>
          <a:p>
            <a:r>
              <a:rPr lang="en-GB" noProof="0"/>
              <a:t>Click to edit Master title style</a:t>
            </a:r>
          </a:p>
        </p:txBody>
      </p:sp>
      <p:sp>
        <p:nvSpPr>
          <p:cNvPr id="3" name="Text Placeholder 2"/>
          <p:cNvSpPr>
            <a:spLocks noGrp="1"/>
          </p:cNvSpPr>
          <p:nvPr>
            <p:ph type="body" idx="1"/>
          </p:nvPr>
        </p:nvSpPr>
        <p:spPr>
          <a:xfrm>
            <a:off x="959999" y="2098040"/>
            <a:ext cx="9264000" cy="4045960"/>
          </a:xfrm>
          <a:prstGeom prst="rect">
            <a:avLst/>
          </a:prstGeom>
        </p:spPr>
        <p:txBody>
          <a:bodyPr vert="horz" lIns="0" tIns="0" rIns="0" bIns="0" rtlCol="0">
            <a:noAutofit/>
          </a:bodyPr>
          <a:lstStyle/>
          <a:p>
            <a:pPr lvl="0"/>
            <a:r>
              <a:rPr lang="en-GB" noProof="0"/>
              <a:t>First level bullet</a:t>
            </a:r>
          </a:p>
          <a:p>
            <a:pPr lvl="1"/>
            <a:r>
              <a:rPr lang="en-GB" noProof="0"/>
              <a:t>Second level bullet</a:t>
            </a:r>
          </a:p>
          <a:p>
            <a:pPr lvl="2"/>
            <a:r>
              <a:rPr lang="en-GB" noProof="0"/>
              <a:t>Third level bullet</a:t>
            </a:r>
          </a:p>
          <a:p>
            <a:pPr lvl="3"/>
            <a:r>
              <a:rPr lang="en-GB" noProof="0"/>
              <a:t>Fourth level bullet</a:t>
            </a:r>
          </a:p>
          <a:p>
            <a:pPr lvl="4"/>
            <a:r>
              <a:rPr lang="en-GB" noProof="0"/>
              <a:t>Subheading (Fifth level)</a:t>
            </a:r>
          </a:p>
          <a:p>
            <a:pPr lvl="5"/>
            <a:r>
              <a:rPr lang="en-GB" noProof="0"/>
              <a:t>Text only (Sixth level)</a:t>
            </a:r>
          </a:p>
          <a:p>
            <a:pPr lvl="5"/>
            <a:endParaRPr lang="en-GB" noProof="0"/>
          </a:p>
        </p:txBody>
      </p:sp>
      <p:sp>
        <p:nvSpPr>
          <p:cNvPr id="13" name="Date Placeholder 3">
            <a:extLst>
              <a:ext uri="{FF2B5EF4-FFF2-40B4-BE49-F238E27FC236}">
                <a16:creationId xmlns:a16="http://schemas.microsoft.com/office/drawing/2014/main" id="{F3F89EB9-CD78-4294-817D-18595041810A}"/>
              </a:ext>
            </a:extLst>
          </p:cNvPr>
          <p:cNvSpPr>
            <a:spLocks noGrp="1"/>
          </p:cNvSpPr>
          <p:nvPr>
            <p:ph type="dt" sz="half" idx="2"/>
          </p:nvPr>
        </p:nvSpPr>
        <p:spPr>
          <a:xfrm>
            <a:off x="960000" y="6470400"/>
            <a:ext cx="960000" cy="384000"/>
          </a:xfrm>
          <a:prstGeom prst="rect">
            <a:avLst/>
          </a:prstGeom>
        </p:spPr>
        <p:txBody>
          <a:bodyPr lIns="0" tIns="0" rIns="0" bIns="0"/>
          <a:lstStyle>
            <a:lvl1pPr>
              <a:defRPr sz="1133" b="1" i="0" spc="0">
                <a:solidFill>
                  <a:srgbClr val="AFAFAF"/>
                </a:solidFill>
                <a:latin typeface="Arial" charset="0"/>
                <a:ea typeface="Arial" charset="0"/>
                <a:cs typeface="Arial" charset="0"/>
              </a:defRPr>
            </a:lvl1pPr>
          </a:lstStyle>
          <a:p>
            <a:fld id="{AC1A86E2-E3C9-42F6-9FBE-001C31EF33DE}" type="datetime1">
              <a:rPr lang="en-GB" smtClean="0"/>
              <a:t>08/10/2025</a:t>
            </a:fld>
            <a:endParaRPr lang="en-GB"/>
          </a:p>
        </p:txBody>
      </p:sp>
      <p:sp>
        <p:nvSpPr>
          <p:cNvPr id="14" name="Footer Placeholder 4">
            <a:extLst>
              <a:ext uri="{FF2B5EF4-FFF2-40B4-BE49-F238E27FC236}">
                <a16:creationId xmlns:a16="http://schemas.microsoft.com/office/drawing/2014/main" id="{092C31D9-EEC5-46F5-9D83-6C7E22D558D3}"/>
              </a:ext>
            </a:extLst>
          </p:cNvPr>
          <p:cNvSpPr>
            <a:spLocks noGrp="1"/>
          </p:cNvSpPr>
          <p:nvPr>
            <p:ph type="ftr" sz="quarter" idx="3"/>
          </p:nvPr>
        </p:nvSpPr>
        <p:spPr>
          <a:xfrm>
            <a:off x="1920001" y="6470400"/>
            <a:ext cx="8974483" cy="384000"/>
          </a:xfrm>
          <a:prstGeom prst="rect">
            <a:avLst/>
          </a:prstGeom>
        </p:spPr>
        <p:txBody>
          <a:bodyPr lIns="0" tIns="0" rIns="0" bIns="0" anchor="t" anchorCtr="0"/>
          <a:lstStyle>
            <a:lvl1pPr algn="l">
              <a:defRPr sz="1133" b="1" i="0" spc="0">
                <a:solidFill>
                  <a:srgbClr val="AFAFAF"/>
                </a:solidFill>
                <a:latin typeface="Arial" charset="0"/>
                <a:ea typeface="Arial" charset="0"/>
                <a:cs typeface="Arial" charset="0"/>
              </a:defRPr>
            </a:lvl1pPr>
          </a:lstStyle>
          <a:p>
            <a:r>
              <a:rPr lang="en-GB"/>
              <a:t>VTT – beyond the obvious</a:t>
            </a:r>
          </a:p>
        </p:txBody>
      </p:sp>
      <p:sp>
        <p:nvSpPr>
          <p:cNvPr id="15" name="Slide Number Placeholder 5">
            <a:extLst>
              <a:ext uri="{FF2B5EF4-FFF2-40B4-BE49-F238E27FC236}">
                <a16:creationId xmlns:a16="http://schemas.microsoft.com/office/drawing/2014/main" id="{E5D6F0F1-E903-4F17-8A44-9E11C6FB99BB}"/>
              </a:ext>
            </a:extLst>
          </p:cNvPr>
          <p:cNvSpPr>
            <a:spLocks noGrp="1"/>
          </p:cNvSpPr>
          <p:nvPr>
            <p:ph type="sldNum" sz="quarter" idx="4"/>
          </p:nvPr>
        </p:nvSpPr>
        <p:spPr>
          <a:xfrm>
            <a:off x="10900835" y="6470400"/>
            <a:ext cx="1291165" cy="384000"/>
          </a:xfrm>
          <a:prstGeom prst="rect">
            <a:avLst/>
          </a:prstGeom>
        </p:spPr>
        <p:txBody>
          <a:bodyPr lIns="0" tIns="0" rIns="0" bIns="0" anchor="t" anchorCtr="0"/>
          <a:lstStyle>
            <a:lvl1pPr algn="ctr">
              <a:defRPr sz="1133" b="1" i="0" spc="0">
                <a:solidFill>
                  <a:srgbClr val="AFAFAF"/>
                </a:solidFill>
                <a:latin typeface="Arial" charset="0"/>
                <a:ea typeface="Arial" charset="0"/>
                <a:cs typeface="Arial" charset="0"/>
              </a:defRPr>
            </a:lvl1pPr>
          </a:lstStyle>
          <a:p>
            <a:fld id="{B89A5CCE-AC13-A746-9A72-5D19050CC0B7}" type="slidenum">
              <a:rPr lang="en-GB" smtClean="0"/>
              <a:pPr/>
              <a:t>‹#›</a:t>
            </a:fld>
            <a:endParaRPr lang="en-GB"/>
          </a:p>
        </p:txBody>
      </p:sp>
    </p:spTree>
    <p:extLst>
      <p:ext uri="{BB962C8B-B14F-4D97-AF65-F5344CB8AC3E}">
        <p14:creationId xmlns:p14="http://schemas.microsoft.com/office/powerpoint/2010/main" val="4084636718"/>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718" r:id="rId10"/>
    <p:sldLayoutId id="2147483717" r:id="rId11"/>
    <p:sldLayoutId id="2147483721" r:id="rId12"/>
    <p:sldLayoutId id="2147483722"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p:txStyles>
    <p:titleStyle>
      <a:lvl1pPr algn="l" defTabSz="609597" rtl="0" eaLnBrk="1" latinLnBrk="0" hangingPunct="1">
        <a:lnSpc>
          <a:spcPct val="90000"/>
        </a:lnSpc>
        <a:spcBef>
          <a:spcPct val="0"/>
        </a:spcBef>
        <a:buNone/>
        <a:defRPr sz="3467" b="1" i="0" kern="1200" spc="0">
          <a:solidFill>
            <a:srgbClr val="F06E00"/>
          </a:solidFill>
          <a:latin typeface="Arial" charset="0"/>
          <a:ea typeface="Arial" charset="0"/>
          <a:cs typeface="Arial" charset="0"/>
        </a:defRPr>
      </a:lvl1pPr>
    </p:titleStyle>
    <p:bodyStyle>
      <a:lvl1pPr marL="287993" indent="-287993" algn="l" defTabSz="609597" rtl="0" eaLnBrk="1" latinLnBrk="0" hangingPunct="1">
        <a:lnSpc>
          <a:spcPct val="100000"/>
        </a:lnSpc>
        <a:spcBef>
          <a:spcPts val="400"/>
        </a:spcBef>
        <a:spcAft>
          <a:spcPts val="0"/>
        </a:spcAft>
        <a:buClr>
          <a:srgbClr val="F06E00"/>
        </a:buClr>
        <a:buSzPct val="100000"/>
        <a:buFont typeface="Wingdings 2" panose="05020102010507070707" pitchFamily="18" charset="2"/>
        <a:buChar char="¡"/>
        <a:tabLst/>
        <a:defRPr lang="en-GB" sz="2400" b="0" i="0" kern="1200" spc="0" baseline="0" noProof="0" dirty="0">
          <a:solidFill>
            <a:srgbClr val="000000"/>
          </a:solidFill>
          <a:latin typeface="Arial" charset="0"/>
          <a:ea typeface="Arial" charset="0"/>
          <a:cs typeface="Arial" charset="0"/>
        </a:defRPr>
      </a:lvl1pPr>
      <a:lvl2pPr marL="527987" indent="-239994" algn="l" defTabSz="609597" rtl="0" eaLnBrk="1" latinLnBrk="0" hangingPunct="1">
        <a:lnSpc>
          <a:spcPct val="100000"/>
        </a:lnSpc>
        <a:spcBef>
          <a:spcPts val="0"/>
        </a:spcBef>
        <a:spcAft>
          <a:spcPts val="0"/>
        </a:spcAft>
        <a:buClr>
          <a:srgbClr val="F06E00"/>
        </a:buClr>
        <a:buFont typeface="Arial" panose="020B0604020202020204" pitchFamily="34" charset="0"/>
        <a:buChar char="•"/>
        <a:tabLst/>
        <a:defRPr lang="en-GB" sz="2133" b="0" i="0" kern="1200" spc="0" noProof="0" dirty="0">
          <a:solidFill>
            <a:srgbClr val="000000"/>
          </a:solidFill>
          <a:latin typeface="Arial" charset="0"/>
          <a:ea typeface="Arial" charset="0"/>
          <a:cs typeface="Arial" charset="0"/>
        </a:defRPr>
      </a:lvl2pPr>
      <a:lvl3pPr marL="767981" indent="-239994" algn="l" defTabSz="609597" rtl="0" eaLnBrk="1" latinLnBrk="0" hangingPunct="1">
        <a:lnSpc>
          <a:spcPct val="100000"/>
        </a:lnSpc>
        <a:spcBef>
          <a:spcPts val="0"/>
        </a:spcBef>
        <a:buClr>
          <a:srgbClr val="F06E00"/>
        </a:buClr>
        <a:buSzPct val="100000"/>
        <a:buFont typeface="Arial" panose="020B0604020202020204" pitchFamily="34" charset="0"/>
        <a:buChar char="•"/>
        <a:tabLst/>
        <a:defRPr sz="2133" b="0" i="0" kern="1200" spc="0">
          <a:solidFill>
            <a:srgbClr val="000000"/>
          </a:solidFill>
          <a:latin typeface="Arial" charset="0"/>
          <a:ea typeface="Arial" charset="0"/>
          <a:cs typeface="Arial" charset="0"/>
        </a:defRPr>
      </a:lvl3pPr>
      <a:lvl4pPr marL="1007975" indent="-239178" algn="l" defTabSz="609597" rtl="0" eaLnBrk="1" latinLnBrk="0" hangingPunct="1">
        <a:lnSpc>
          <a:spcPct val="100000"/>
        </a:lnSpc>
        <a:spcBef>
          <a:spcPts val="0"/>
        </a:spcBef>
        <a:buClr>
          <a:srgbClr val="F06E00"/>
        </a:buClr>
        <a:buSzPct val="100000"/>
        <a:buFont typeface="Arial" charset="0"/>
        <a:buChar char="•"/>
        <a:tabLst/>
        <a:defRPr sz="2133" b="0" i="0" kern="1200" spc="0">
          <a:solidFill>
            <a:srgbClr val="000000"/>
          </a:solidFill>
          <a:latin typeface="Arial" charset="0"/>
          <a:ea typeface="Arial" charset="0"/>
          <a:cs typeface="Arial" charset="0"/>
        </a:defRPr>
      </a:lvl4pPr>
      <a:lvl5pPr marL="0" indent="0" algn="l" defTabSz="609597" rtl="0" eaLnBrk="1" latinLnBrk="0" hangingPunct="1">
        <a:lnSpc>
          <a:spcPct val="90000"/>
        </a:lnSpc>
        <a:spcBef>
          <a:spcPts val="0"/>
        </a:spcBef>
        <a:spcAft>
          <a:spcPts val="400"/>
        </a:spcAft>
        <a:buClr>
          <a:schemeClr val="tx1"/>
        </a:buClr>
        <a:buSzPct val="110000"/>
        <a:buFont typeface="Arial" charset="0"/>
        <a:buNone/>
        <a:tabLst/>
        <a:defRPr sz="2400" b="1" i="0" kern="1200" spc="0">
          <a:solidFill>
            <a:srgbClr val="000000"/>
          </a:solidFill>
          <a:latin typeface="Arial" charset="0"/>
          <a:ea typeface="Arial" charset="0"/>
          <a:cs typeface="Arial" charset="0"/>
        </a:defRPr>
      </a:lvl5pPr>
      <a:lvl6pPr marL="0" indent="0" algn="l" defTabSz="609597" rtl="0" eaLnBrk="1" latinLnBrk="0" hangingPunct="1">
        <a:lnSpc>
          <a:spcPct val="90000"/>
        </a:lnSpc>
        <a:spcBef>
          <a:spcPts val="0"/>
        </a:spcBef>
        <a:buClr>
          <a:schemeClr val="tx1"/>
        </a:buClr>
        <a:buSzPct val="110000"/>
        <a:buFont typeface="Arial"/>
        <a:buNone/>
        <a:defRPr lang="en-GB" sz="2400" b="0" i="0" kern="1200" spc="0" noProof="0" dirty="0">
          <a:solidFill>
            <a:srgbClr val="000000"/>
          </a:solidFill>
          <a:latin typeface="Arial" charset="0"/>
          <a:ea typeface="+mn-ea"/>
          <a:cs typeface="Arial" charset="0"/>
        </a:defRPr>
      </a:lvl6pPr>
      <a:lvl7pPr marL="3962374" indent="-304798" algn="l" defTabSz="609597" rtl="0" eaLnBrk="1" latinLnBrk="0" hangingPunct="1">
        <a:spcBef>
          <a:spcPct val="20000"/>
        </a:spcBef>
        <a:buFont typeface="Arial"/>
        <a:buChar char="•"/>
        <a:defRPr sz="2667" kern="1200">
          <a:solidFill>
            <a:schemeClr val="tx1"/>
          </a:solidFill>
          <a:latin typeface="+mn-lt"/>
          <a:ea typeface="+mn-ea"/>
          <a:cs typeface="+mn-cs"/>
        </a:defRPr>
      </a:lvl7pPr>
      <a:lvl8pPr marL="4571971" indent="-304798" algn="l" defTabSz="609597" rtl="0" eaLnBrk="1" latinLnBrk="0" hangingPunct="1">
        <a:spcBef>
          <a:spcPct val="20000"/>
        </a:spcBef>
        <a:buFont typeface="Arial"/>
        <a:buChar char="•"/>
        <a:defRPr sz="2667" kern="1200">
          <a:solidFill>
            <a:schemeClr val="tx1"/>
          </a:solidFill>
          <a:latin typeface="+mn-lt"/>
          <a:ea typeface="+mn-ea"/>
          <a:cs typeface="+mn-cs"/>
        </a:defRPr>
      </a:lvl8pPr>
      <a:lvl9pPr marL="5181568" indent="-304798" algn="l" defTabSz="609597"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97" rtl="0" eaLnBrk="1" latinLnBrk="0" hangingPunct="1">
        <a:defRPr sz="2400" kern="1200">
          <a:solidFill>
            <a:schemeClr val="tx1"/>
          </a:solidFill>
          <a:latin typeface="+mn-lt"/>
          <a:ea typeface="+mn-ea"/>
          <a:cs typeface="+mn-cs"/>
        </a:defRPr>
      </a:lvl1pPr>
      <a:lvl2pPr marL="609597" algn="l" defTabSz="609597" rtl="0" eaLnBrk="1" latinLnBrk="0" hangingPunct="1">
        <a:defRPr sz="2400" kern="1200">
          <a:solidFill>
            <a:schemeClr val="tx1"/>
          </a:solidFill>
          <a:latin typeface="+mn-lt"/>
          <a:ea typeface="+mn-ea"/>
          <a:cs typeface="+mn-cs"/>
        </a:defRPr>
      </a:lvl2pPr>
      <a:lvl3pPr marL="1219192" algn="l" defTabSz="609597" rtl="0" eaLnBrk="1" latinLnBrk="0" hangingPunct="1">
        <a:defRPr sz="2400" kern="1200">
          <a:solidFill>
            <a:schemeClr val="tx1"/>
          </a:solidFill>
          <a:latin typeface="+mn-lt"/>
          <a:ea typeface="+mn-ea"/>
          <a:cs typeface="+mn-cs"/>
        </a:defRPr>
      </a:lvl3pPr>
      <a:lvl4pPr marL="1828789" algn="l" defTabSz="609597" rtl="0" eaLnBrk="1" latinLnBrk="0" hangingPunct="1">
        <a:defRPr sz="2400" kern="1200">
          <a:solidFill>
            <a:schemeClr val="tx1"/>
          </a:solidFill>
          <a:latin typeface="+mn-lt"/>
          <a:ea typeface="+mn-ea"/>
          <a:cs typeface="+mn-cs"/>
        </a:defRPr>
      </a:lvl4pPr>
      <a:lvl5pPr marL="2438384" algn="l" defTabSz="609597" rtl="0" eaLnBrk="1" latinLnBrk="0" hangingPunct="1">
        <a:defRPr sz="2400" kern="1200">
          <a:solidFill>
            <a:schemeClr val="tx1"/>
          </a:solidFill>
          <a:latin typeface="+mn-lt"/>
          <a:ea typeface="+mn-ea"/>
          <a:cs typeface="+mn-cs"/>
        </a:defRPr>
      </a:lvl5pPr>
      <a:lvl6pPr marL="3047980" algn="l" defTabSz="609597" rtl="0" eaLnBrk="1" latinLnBrk="0" hangingPunct="1">
        <a:defRPr sz="2400" kern="1200">
          <a:solidFill>
            <a:schemeClr val="tx1"/>
          </a:solidFill>
          <a:latin typeface="+mn-lt"/>
          <a:ea typeface="+mn-ea"/>
          <a:cs typeface="+mn-cs"/>
        </a:defRPr>
      </a:lvl6pPr>
      <a:lvl7pPr marL="3657577" algn="l" defTabSz="609597" rtl="0" eaLnBrk="1" latinLnBrk="0" hangingPunct="1">
        <a:defRPr sz="2400" kern="1200">
          <a:solidFill>
            <a:schemeClr val="tx1"/>
          </a:solidFill>
          <a:latin typeface="+mn-lt"/>
          <a:ea typeface="+mn-ea"/>
          <a:cs typeface="+mn-cs"/>
        </a:defRPr>
      </a:lvl7pPr>
      <a:lvl8pPr marL="4267173" algn="l" defTabSz="609597" rtl="0" eaLnBrk="1" latinLnBrk="0" hangingPunct="1">
        <a:defRPr sz="2400" kern="1200">
          <a:solidFill>
            <a:schemeClr val="tx1"/>
          </a:solidFill>
          <a:latin typeface="+mn-lt"/>
          <a:ea typeface="+mn-ea"/>
          <a:cs typeface="+mn-cs"/>
        </a:defRPr>
      </a:lvl8pPr>
      <a:lvl9pPr marL="4876769" algn="l" defTabSz="609597"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3" pos="5148">
          <p15:clr>
            <a:srgbClr val="F26B43"/>
          </p15:clr>
        </p15:guide>
        <p15:guide id="7" orient="horz" pos="894">
          <p15:clr>
            <a:srgbClr val="F26B43"/>
          </p15:clr>
        </p15:guide>
        <p15:guide id="10" pos="453">
          <p15:clr>
            <a:srgbClr val="F26B43"/>
          </p15:clr>
        </p15:guide>
        <p15:guide id="11" orient="horz" pos="418">
          <p15:clr>
            <a:srgbClr val="F26B43"/>
          </p15:clr>
        </p15:guide>
        <p15:guide id="12" pos="4830">
          <p15:clr>
            <a:srgbClr val="F26B43"/>
          </p15:clr>
        </p15:guide>
        <p15:guide id="13" orient="horz" pos="1008">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005794"/>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959999" y="2064000"/>
            <a:ext cx="9264000" cy="4080000"/>
          </a:xfrm>
          <a:prstGeom prst="rect">
            <a:avLst/>
          </a:prstGeom>
        </p:spPr>
        <p:txBody>
          <a:bodyPr vert="horz" lIns="0" tIns="0" rIns="0" bIns="0" rtlCol="0">
            <a:noAutofit/>
          </a:bodyPr>
          <a:lstStyle/>
          <a:p>
            <a:pPr lvl="0"/>
            <a:r>
              <a:rPr lang="en-GB" noProof="0"/>
              <a:t>Click to add VTT content text</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3" name="Date Placeholder 3">
            <a:extLst>
              <a:ext uri="{FF2B5EF4-FFF2-40B4-BE49-F238E27FC236}">
                <a16:creationId xmlns:a16="http://schemas.microsoft.com/office/drawing/2014/main" id="{F3F89EB9-CD78-4294-817D-18595041810A}"/>
              </a:ext>
            </a:extLst>
          </p:cNvPr>
          <p:cNvSpPr>
            <a:spLocks noGrp="1"/>
          </p:cNvSpPr>
          <p:nvPr>
            <p:ph type="dt" sz="half" idx="2"/>
          </p:nvPr>
        </p:nvSpPr>
        <p:spPr>
          <a:xfrm>
            <a:off x="6662807" y="6470347"/>
            <a:ext cx="960000" cy="384000"/>
          </a:xfrm>
          <a:prstGeom prst="rect">
            <a:avLst/>
          </a:prstGeom>
        </p:spPr>
        <p:txBody>
          <a:bodyPr lIns="0" tIns="0" rIns="0" bIns="0"/>
          <a:lstStyle>
            <a:lvl1pPr>
              <a:defRPr sz="1133" b="1" i="0" spc="0">
                <a:solidFill>
                  <a:schemeClr val="bg1"/>
                </a:solidFill>
                <a:latin typeface="Arial" charset="0"/>
                <a:ea typeface="Arial" charset="0"/>
                <a:cs typeface="Arial" charset="0"/>
              </a:defRPr>
            </a:lvl1pPr>
          </a:lstStyle>
          <a:p>
            <a:fld id="{7C34E681-DD83-4034-937C-E8D3A7F47978}" type="datetime1">
              <a:rPr lang="en-GB" smtClean="0"/>
              <a:t>08/10/2025</a:t>
            </a:fld>
            <a:endParaRPr lang="en-GB"/>
          </a:p>
        </p:txBody>
      </p:sp>
      <p:sp>
        <p:nvSpPr>
          <p:cNvPr id="14" name="Footer Placeholder 4">
            <a:extLst>
              <a:ext uri="{FF2B5EF4-FFF2-40B4-BE49-F238E27FC236}">
                <a16:creationId xmlns:a16="http://schemas.microsoft.com/office/drawing/2014/main" id="{092C31D9-EEC5-46F5-9D83-6C7E22D558D3}"/>
              </a:ext>
            </a:extLst>
          </p:cNvPr>
          <p:cNvSpPr>
            <a:spLocks noGrp="1"/>
          </p:cNvSpPr>
          <p:nvPr>
            <p:ph type="ftr" sz="quarter" idx="3"/>
          </p:nvPr>
        </p:nvSpPr>
        <p:spPr>
          <a:xfrm>
            <a:off x="7629158" y="6470400"/>
            <a:ext cx="3263209" cy="384000"/>
          </a:xfrm>
          <a:prstGeom prst="rect">
            <a:avLst/>
          </a:prstGeom>
        </p:spPr>
        <p:txBody>
          <a:bodyPr lIns="0" tIns="0" rIns="0" bIns="0" anchor="t" anchorCtr="0"/>
          <a:lstStyle>
            <a:lvl1pPr algn="l">
              <a:defRPr sz="1133" b="1" i="0" spc="0">
                <a:solidFill>
                  <a:schemeClr val="bg1"/>
                </a:solidFill>
                <a:latin typeface="Arial" charset="0"/>
                <a:ea typeface="Arial" charset="0"/>
                <a:cs typeface="Arial" charset="0"/>
              </a:defRPr>
            </a:lvl1pPr>
          </a:lstStyle>
          <a:p>
            <a:r>
              <a:rPr lang="en-GB"/>
              <a:t>VTT – beyond the obvious</a:t>
            </a:r>
          </a:p>
        </p:txBody>
      </p:sp>
      <p:sp>
        <p:nvSpPr>
          <p:cNvPr id="15" name="Slide Number Placeholder 5">
            <a:extLst>
              <a:ext uri="{FF2B5EF4-FFF2-40B4-BE49-F238E27FC236}">
                <a16:creationId xmlns:a16="http://schemas.microsoft.com/office/drawing/2014/main" id="{E5D6F0F1-E903-4F17-8A44-9E11C6FB99BB}"/>
              </a:ext>
            </a:extLst>
          </p:cNvPr>
          <p:cNvSpPr>
            <a:spLocks noGrp="1"/>
          </p:cNvSpPr>
          <p:nvPr>
            <p:ph type="sldNum" sz="quarter" idx="4"/>
          </p:nvPr>
        </p:nvSpPr>
        <p:spPr>
          <a:xfrm>
            <a:off x="10898717" y="6470629"/>
            <a:ext cx="1295400" cy="384000"/>
          </a:xfrm>
          <a:prstGeom prst="rect">
            <a:avLst/>
          </a:prstGeom>
        </p:spPr>
        <p:txBody>
          <a:bodyPr lIns="0" tIns="0" rIns="0" bIns="0" anchor="t" anchorCtr="0"/>
          <a:lstStyle>
            <a:lvl1pPr algn="ctr">
              <a:defRPr sz="1133" b="1" i="0" spc="0">
                <a:solidFill>
                  <a:schemeClr val="bg1"/>
                </a:solidFill>
                <a:latin typeface="Arial" charset="0"/>
                <a:ea typeface="Arial" charset="0"/>
                <a:cs typeface="Arial" charset="0"/>
              </a:defRPr>
            </a:lvl1pPr>
          </a:lstStyle>
          <a:p>
            <a:fld id="{B89A5CCE-AC13-A746-9A72-5D19050CC0B7}" type="slidenum">
              <a:rPr lang="en-GB" smtClean="0"/>
              <a:pPr/>
              <a:t>‹#›</a:t>
            </a:fld>
            <a:endParaRPr lang="en-GB"/>
          </a:p>
        </p:txBody>
      </p:sp>
      <p:sp>
        <p:nvSpPr>
          <p:cNvPr id="2" name="Title Placeholder 1"/>
          <p:cNvSpPr>
            <a:spLocks noGrp="1"/>
          </p:cNvSpPr>
          <p:nvPr>
            <p:ph type="title"/>
          </p:nvPr>
        </p:nvSpPr>
        <p:spPr>
          <a:xfrm>
            <a:off x="6669157" y="1848000"/>
            <a:ext cx="4229561" cy="3675531"/>
          </a:xfrm>
          <a:prstGeom prst="rect">
            <a:avLst/>
          </a:prstGeom>
        </p:spPr>
        <p:txBody>
          <a:bodyPr vert="horz" lIns="0" tIns="0" rIns="0" bIns="0" rtlCol="0" anchor="t" anchorCtr="0">
            <a:noAutofit/>
          </a:bodyPr>
          <a:lstStyle/>
          <a:p>
            <a:r>
              <a:rPr lang="en-GB" noProof="0"/>
              <a:t>Click to add a short VTT headline.</a:t>
            </a:r>
          </a:p>
        </p:txBody>
      </p:sp>
    </p:spTree>
    <p:extLst>
      <p:ext uri="{BB962C8B-B14F-4D97-AF65-F5344CB8AC3E}">
        <p14:creationId xmlns:p14="http://schemas.microsoft.com/office/powerpoint/2010/main" val="289308060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p:txStyles>
    <p:titleStyle>
      <a:lvl1pPr algn="l" defTabSz="609597" rtl="0" eaLnBrk="1" latinLnBrk="0" hangingPunct="1">
        <a:lnSpc>
          <a:spcPct val="90000"/>
        </a:lnSpc>
        <a:spcBef>
          <a:spcPct val="0"/>
        </a:spcBef>
        <a:buNone/>
        <a:defRPr sz="4000" b="1" i="0" kern="1200" spc="0">
          <a:solidFill>
            <a:schemeClr val="bg1"/>
          </a:solidFill>
          <a:latin typeface="Arial" charset="0"/>
          <a:ea typeface="Arial" charset="0"/>
          <a:cs typeface="Arial" charset="0"/>
        </a:defRPr>
      </a:lvl1pPr>
    </p:titleStyle>
    <p:bodyStyle>
      <a:lvl1pPr marL="239994" indent="-239994" algn="l" defTabSz="609597" rtl="0" eaLnBrk="1" latinLnBrk="0" hangingPunct="1">
        <a:lnSpc>
          <a:spcPct val="100000"/>
        </a:lnSpc>
        <a:spcBef>
          <a:spcPts val="0"/>
        </a:spcBef>
        <a:buClr>
          <a:srgbClr val="FFFFFF"/>
        </a:buClr>
        <a:buSzPct val="135000"/>
        <a:buFont typeface="Wingdings" panose="05000000000000000000" pitchFamily="2" charset="2"/>
        <a:buChar char="§"/>
        <a:tabLst/>
        <a:defRPr sz="2400" b="0" i="0" kern="1200" spc="0" baseline="0">
          <a:solidFill>
            <a:srgbClr val="FFFFFF"/>
          </a:solidFill>
          <a:latin typeface="Arial" charset="0"/>
          <a:ea typeface="Arial" charset="0"/>
          <a:cs typeface="Arial" charset="0"/>
        </a:defRPr>
      </a:lvl1pPr>
      <a:lvl2pPr marL="479988" indent="-239994" algn="l" defTabSz="609597" rtl="0" eaLnBrk="1" latinLnBrk="0" hangingPunct="1">
        <a:lnSpc>
          <a:spcPct val="100000"/>
        </a:lnSpc>
        <a:spcBef>
          <a:spcPts val="0"/>
        </a:spcBef>
        <a:buClr>
          <a:srgbClr val="FFFFFF"/>
        </a:buClr>
        <a:buFont typeface="Arial" charset="0"/>
        <a:buChar char="•"/>
        <a:tabLst/>
        <a:defRPr sz="2133" b="0" i="0" kern="1200" spc="0">
          <a:solidFill>
            <a:srgbClr val="FFFFFF"/>
          </a:solidFill>
          <a:latin typeface="Arial" charset="0"/>
          <a:ea typeface="Arial" charset="0"/>
          <a:cs typeface="Arial" charset="0"/>
        </a:defRPr>
      </a:lvl2pPr>
      <a:lvl3pPr marL="719982" indent="-241294" algn="l" defTabSz="609597" rtl="0" eaLnBrk="1" latinLnBrk="0" hangingPunct="1">
        <a:lnSpc>
          <a:spcPct val="100000"/>
        </a:lnSpc>
        <a:spcBef>
          <a:spcPts val="0"/>
        </a:spcBef>
        <a:buClr>
          <a:srgbClr val="FFFFFF"/>
        </a:buClr>
        <a:buFont typeface="Arial" charset="0"/>
        <a:buChar char="•"/>
        <a:tabLst/>
        <a:defRPr sz="2133" b="0" i="0" kern="1200" spc="0">
          <a:solidFill>
            <a:srgbClr val="FFFFFF"/>
          </a:solidFill>
          <a:latin typeface="Arial" charset="0"/>
          <a:ea typeface="Arial" charset="0"/>
          <a:cs typeface="Arial" charset="0"/>
        </a:defRPr>
      </a:lvl3pPr>
      <a:lvl4pPr marL="959976" indent="-239178" algn="l" defTabSz="609597" rtl="0" eaLnBrk="1" latinLnBrk="0" hangingPunct="1">
        <a:lnSpc>
          <a:spcPct val="100000"/>
        </a:lnSpc>
        <a:spcBef>
          <a:spcPts val="0"/>
        </a:spcBef>
        <a:buClr>
          <a:srgbClr val="FFFFFF"/>
        </a:buClr>
        <a:buFont typeface="Arial" charset="0"/>
        <a:buChar char="•"/>
        <a:tabLst/>
        <a:defRPr sz="2133" b="0" i="0" kern="1200" spc="0">
          <a:solidFill>
            <a:srgbClr val="FFFFFF"/>
          </a:solidFill>
          <a:latin typeface="Arial" charset="0"/>
          <a:ea typeface="Arial" charset="0"/>
          <a:cs typeface="Arial" charset="0"/>
        </a:defRPr>
      </a:lvl4pPr>
      <a:lvl5pPr marL="1199970" indent="-239994" algn="l" defTabSz="609597" rtl="0" eaLnBrk="1" latinLnBrk="0" hangingPunct="1">
        <a:lnSpc>
          <a:spcPct val="100000"/>
        </a:lnSpc>
        <a:spcBef>
          <a:spcPts val="0"/>
        </a:spcBef>
        <a:buClr>
          <a:srgbClr val="FFFFFF"/>
        </a:buClr>
        <a:buFont typeface="Arial" charset="0"/>
        <a:buChar char="•"/>
        <a:tabLst/>
        <a:defRPr sz="2133" b="0" i="0" kern="1200" spc="0">
          <a:solidFill>
            <a:srgbClr val="FFFFFF"/>
          </a:solidFill>
          <a:latin typeface="Arial" charset="0"/>
          <a:ea typeface="Arial" charset="0"/>
          <a:cs typeface="Arial" charset="0"/>
        </a:defRPr>
      </a:lvl5pPr>
      <a:lvl6pPr marL="3352779" indent="-304798" algn="l" defTabSz="609597" rtl="0" eaLnBrk="1" latinLnBrk="0" hangingPunct="1">
        <a:spcBef>
          <a:spcPct val="20000"/>
        </a:spcBef>
        <a:buFont typeface="Arial"/>
        <a:buChar char="•"/>
        <a:defRPr sz="2667" kern="1200">
          <a:solidFill>
            <a:schemeClr val="tx1"/>
          </a:solidFill>
          <a:latin typeface="+mn-lt"/>
          <a:ea typeface="+mn-ea"/>
          <a:cs typeface="+mn-cs"/>
        </a:defRPr>
      </a:lvl6pPr>
      <a:lvl7pPr marL="3962374" indent="-304798" algn="l" defTabSz="609597" rtl="0" eaLnBrk="1" latinLnBrk="0" hangingPunct="1">
        <a:spcBef>
          <a:spcPct val="20000"/>
        </a:spcBef>
        <a:buFont typeface="Arial"/>
        <a:buChar char="•"/>
        <a:defRPr sz="2667" kern="1200">
          <a:solidFill>
            <a:schemeClr val="tx1"/>
          </a:solidFill>
          <a:latin typeface="+mn-lt"/>
          <a:ea typeface="+mn-ea"/>
          <a:cs typeface="+mn-cs"/>
        </a:defRPr>
      </a:lvl7pPr>
      <a:lvl8pPr marL="4571971" indent="-304798" algn="l" defTabSz="609597" rtl="0" eaLnBrk="1" latinLnBrk="0" hangingPunct="1">
        <a:spcBef>
          <a:spcPct val="20000"/>
        </a:spcBef>
        <a:buFont typeface="Arial"/>
        <a:buChar char="•"/>
        <a:defRPr sz="2667" kern="1200">
          <a:solidFill>
            <a:schemeClr val="tx1"/>
          </a:solidFill>
          <a:latin typeface="+mn-lt"/>
          <a:ea typeface="+mn-ea"/>
          <a:cs typeface="+mn-cs"/>
        </a:defRPr>
      </a:lvl8pPr>
      <a:lvl9pPr marL="5181568" indent="-304798" algn="l" defTabSz="609597"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97" rtl="0" eaLnBrk="1" latinLnBrk="0" hangingPunct="1">
        <a:defRPr sz="2400" kern="1200">
          <a:solidFill>
            <a:schemeClr val="tx1"/>
          </a:solidFill>
          <a:latin typeface="+mn-lt"/>
          <a:ea typeface="+mn-ea"/>
          <a:cs typeface="+mn-cs"/>
        </a:defRPr>
      </a:lvl1pPr>
      <a:lvl2pPr marL="609597" algn="l" defTabSz="609597" rtl="0" eaLnBrk="1" latinLnBrk="0" hangingPunct="1">
        <a:defRPr sz="2400" kern="1200">
          <a:solidFill>
            <a:schemeClr val="tx1"/>
          </a:solidFill>
          <a:latin typeface="+mn-lt"/>
          <a:ea typeface="+mn-ea"/>
          <a:cs typeface="+mn-cs"/>
        </a:defRPr>
      </a:lvl2pPr>
      <a:lvl3pPr marL="1219192" algn="l" defTabSz="609597" rtl="0" eaLnBrk="1" latinLnBrk="0" hangingPunct="1">
        <a:defRPr sz="2400" kern="1200">
          <a:solidFill>
            <a:schemeClr val="tx1"/>
          </a:solidFill>
          <a:latin typeface="+mn-lt"/>
          <a:ea typeface="+mn-ea"/>
          <a:cs typeface="+mn-cs"/>
        </a:defRPr>
      </a:lvl3pPr>
      <a:lvl4pPr marL="1828789" algn="l" defTabSz="609597" rtl="0" eaLnBrk="1" latinLnBrk="0" hangingPunct="1">
        <a:defRPr sz="2400" kern="1200">
          <a:solidFill>
            <a:schemeClr val="tx1"/>
          </a:solidFill>
          <a:latin typeface="+mn-lt"/>
          <a:ea typeface="+mn-ea"/>
          <a:cs typeface="+mn-cs"/>
        </a:defRPr>
      </a:lvl4pPr>
      <a:lvl5pPr marL="2438384" algn="l" defTabSz="609597" rtl="0" eaLnBrk="1" latinLnBrk="0" hangingPunct="1">
        <a:defRPr sz="2400" kern="1200">
          <a:solidFill>
            <a:schemeClr val="tx1"/>
          </a:solidFill>
          <a:latin typeface="+mn-lt"/>
          <a:ea typeface="+mn-ea"/>
          <a:cs typeface="+mn-cs"/>
        </a:defRPr>
      </a:lvl5pPr>
      <a:lvl6pPr marL="3047980" algn="l" defTabSz="609597" rtl="0" eaLnBrk="1" latinLnBrk="0" hangingPunct="1">
        <a:defRPr sz="2400" kern="1200">
          <a:solidFill>
            <a:schemeClr val="tx1"/>
          </a:solidFill>
          <a:latin typeface="+mn-lt"/>
          <a:ea typeface="+mn-ea"/>
          <a:cs typeface="+mn-cs"/>
        </a:defRPr>
      </a:lvl6pPr>
      <a:lvl7pPr marL="3657577" algn="l" defTabSz="609597" rtl="0" eaLnBrk="1" latinLnBrk="0" hangingPunct="1">
        <a:defRPr sz="2400" kern="1200">
          <a:solidFill>
            <a:schemeClr val="tx1"/>
          </a:solidFill>
          <a:latin typeface="+mn-lt"/>
          <a:ea typeface="+mn-ea"/>
          <a:cs typeface="+mn-cs"/>
        </a:defRPr>
      </a:lvl7pPr>
      <a:lvl8pPr marL="4267173" algn="l" defTabSz="609597" rtl="0" eaLnBrk="1" latinLnBrk="0" hangingPunct="1">
        <a:defRPr sz="2400" kern="1200">
          <a:solidFill>
            <a:schemeClr val="tx1"/>
          </a:solidFill>
          <a:latin typeface="+mn-lt"/>
          <a:ea typeface="+mn-ea"/>
          <a:cs typeface="+mn-cs"/>
        </a:defRPr>
      </a:lvl8pPr>
      <a:lvl9pPr marL="4876769" algn="l" defTabSz="609597"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3" pos="5148">
          <p15:clr>
            <a:srgbClr val="F26B43"/>
          </p15:clr>
        </p15:guide>
        <p15:guide id="7" orient="horz" pos="894">
          <p15:clr>
            <a:srgbClr val="F26B43"/>
          </p15:clr>
        </p15:guide>
        <p15:guide id="10" pos="453">
          <p15:clr>
            <a:srgbClr val="F26B43"/>
          </p15:clr>
        </p15:guide>
        <p15:guide id="11" orient="horz" pos="418">
          <p15:clr>
            <a:srgbClr val="F26B43"/>
          </p15:clr>
        </p15:guide>
        <p15:guide id="12" pos="483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3" Type="http://schemas.openxmlformats.org/officeDocument/2006/relationships/image" Target="../media/image17.svg"/><Relationship Id="rId7" Type="http://schemas.openxmlformats.org/officeDocument/2006/relationships/image" Target="../media/image21.svg"/><Relationship Id="rId2" Type="http://schemas.openxmlformats.org/officeDocument/2006/relationships/image" Target="../media/image16.png"/><Relationship Id="rId1" Type="http://schemas.openxmlformats.org/officeDocument/2006/relationships/slideLayout" Target="../slideLayouts/slideLayout3.xml"/><Relationship Id="rId6" Type="http://schemas.openxmlformats.org/officeDocument/2006/relationships/image" Target="../media/image20.png"/><Relationship Id="rId5" Type="http://schemas.openxmlformats.org/officeDocument/2006/relationships/image" Target="../media/image19.sv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0.svg"/><Relationship Id="rId2" Type="http://schemas.openxmlformats.org/officeDocument/2006/relationships/notesSlide" Target="../notesSlides/notesSlide1.xml"/><Relationship Id="rId1" Type="http://schemas.openxmlformats.org/officeDocument/2006/relationships/slideLayout" Target="../slideLayouts/slideLayout22.xml"/><Relationship Id="rId6" Type="http://schemas.openxmlformats.org/officeDocument/2006/relationships/image" Target="../media/image9.png"/><Relationship Id="rId5" Type="http://schemas.openxmlformats.org/officeDocument/2006/relationships/image" Target="../media/image8.sv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21.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21.xml"/><Relationship Id="rId5" Type="http://schemas.openxmlformats.org/officeDocument/2006/relationships/image" Target="../media/image27.png"/><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21.xml"/><Relationship Id="rId6" Type="http://schemas.openxmlformats.org/officeDocument/2006/relationships/image" Target="../media/image27.png"/><Relationship Id="rId5" Type="http://schemas.openxmlformats.org/officeDocument/2006/relationships/image" Target="../media/image28.png"/><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2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6.png"/></Relationships>
</file>

<file path=ppt/slides/_rels/slide25.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2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6.png"/></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21.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21.xml"/><Relationship Id="rId5" Type="http://schemas.openxmlformats.org/officeDocument/2006/relationships/image" Target="../media/image32.png"/><Relationship Id="rId4" Type="http://schemas.openxmlformats.org/officeDocument/2006/relationships/image" Target="../media/image31.png"/></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21.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1.xml"/></Relationships>
</file>

<file path=ppt/slides/_rels/slide31.xml.rels><?xml version="1.0" encoding="UTF-8" standalone="yes"?>
<Relationships xmlns="http://schemas.openxmlformats.org/package/2006/relationships"><Relationship Id="rId3" Type="http://schemas.openxmlformats.org/officeDocument/2006/relationships/hyperlink" Target="https://www.goldmansachs.com/pdfs/insights/goldman-sachs-research/five-drivers/FinalReport.pdf" TargetMode="External"/><Relationship Id="rId2" Type="http://schemas.openxmlformats.org/officeDocument/2006/relationships/hyperlink" Target="https://www.goldmansachs.com/images/migrated/insights/pages/gs-research/gs-sustain-generational-growth-ai-data-centers-global-power-surge-and-the-sustainability-impact/sustain-data-center-redaction.pdf" TargetMode="Externa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hyperlink" Target="https://tandemproject.eu/" TargetMode="External"/><Relationship Id="rId2" Type="http://schemas.openxmlformats.org/officeDocument/2006/relationships/hyperlink" Target="https://www.sane-euratom.eu/" TargetMode="External"/><Relationship Id="rId1" Type="http://schemas.openxmlformats.org/officeDocument/2006/relationships/slideLayout" Target="../slideLayouts/slideLayout3.xml"/><Relationship Id="rId4" Type="http://schemas.openxmlformats.org/officeDocument/2006/relationships/hyperlink" Target="https://easi-smr.eu/" TargetMode="External"/></Relationships>
</file>

<file path=ppt/slides/_rels/slide3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13.xml"/><Relationship Id="rId1" Type="http://schemas.openxmlformats.org/officeDocument/2006/relationships/themeOverride" Target="../theme/themeOverride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7546912-A38D-5C93-C386-A6CEC07D3E80}"/>
              </a:ext>
            </a:extLst>
          </p:cNvPr>
          <p:cNvPicPr>
            <a:picLocks noChangeAspect="1"/>
          </p:cNvPicPr>
          <p:nvPr/>
        </p:nvPicPr>
        <p:blipFill>
          <a:blip r:embed="rId2"/>
          <a:srcRect l="9387" b="23586"/>
          <a:stretch/>
        </p:blipFill>
        <p:spPr>
          <a:xfrm>
            <a:off x="0" y="0"/>
            <a:ext cx="12191999" cy="6854348"/>
          </a:xfrm>
          <a:prstGeom prst="rect">
            <a:avLst/>
          </a:prstGeom>
          <a:effectLst>
            <a:outerShdw dist="50800" dir="5400000" sx="1000" sy="1000" algn="ctr" rotWithShape="0">
              <a:srgbClr val="000000"/>
            </a:outerShdw>
          </a:effectLst>
        </p:spPr>
      </p:pic>
      <p:sp>
        <p:nvSpPr>
          <p:cNvPr id="3" name="Date Placeholder 2">
            <a:extLst>
              <a:ext uri="{FF2B5EF4-FFF2-40B4-BE49-F238E27FC236}">
                <a16:creationId xmlns:a16="http://schemas.microsoft.com/office/drawing/2014/main" id="{E9166C86-F9B9-466B-B0C9-3FE6F97B8DA0}"/>
              </a:ext>
            </a:extLst>
          </p:cNvPr>
          <p:cNvSpPr>
            <a:spLocks noGrp="1"/>
          </p:cNvSpPr>
          <p:nvPr>
            <p:ph type="dt" sz="half" idx="10"/>
          </p:nvPr>
        </p:nvSpPr>
        <p:spPr>
          <a:xfrm>
            <a:off x="624001" y="6502316"/>
            <a:ext cx="960000" cy="384000"/>
          </a:xfrm>
        </p:spPr>
        <p:txBody>
          <a:bodyPr/>
          <a:lstStyle/>
          <a:p>
            <a:pPr defTabSz="457127"/>
            <a:fld id="{9D043EF3-7F37-485D-AD45-933C9831B24D}" type="datetime1">
              <a:rPr lang="en-GB"/>
              <a:pPr defTabSz="457127"/>
              <a:t>08/10/2025</a:t>
            </a:fld>
            <a:endParaRPr lang="en-GB" dirty="0"/>
          </a:p>
        </p:txBody>
      </p:sp>
      <p:sp>
        <p:nvSpPr>
          <p:cNvPr id="2" name="Title 1">
            <a:extLst>
              <a:ext uri="{FF2B5EF4-FFF2-40B4-BE49-F238E27FC236}">
                <a16:creationId xmlns:a16="http://schemas.microsoft.com/office/drawing/2014/main" id="{D9DCFD5F-4449-4659-8255-046363D3378C}"/>
              </a:ext>
            </a:extLst>
          </p:cNvPr>
          <p:cNvSpPr>
            <a:spLocks noGrp="1"/>
          </p:cNvSpPr>
          <p:nvPr>
            <p:ph type="title"/>
          </p:nvPr>
        </p:nvSpPr>
        <p:spPr>
          <a:xfrm>
            <a:off x="759582" y="1469595"/>
            <a:ext cx="9824911" cy="2425999"/>
          </a:xfrm>
          <a:effectLst>
            <a:glow rad="63500">
              <a:srgbClr val="60646E">
                <a:alpha val="88000"/>
              </a:srgbClr>
            </a:glow>
            <a:reflection blurRad="63500" stA="45000" endPos="65000" dist="50800" dir="5400000" sy="-100000" algn="bl" rotWithShape="0"/>
          </a:effectLst>
        </p:spPr>
        <p:txBody>
          <a:bodyPr>
            <a:normAutofit fontScale="90000"/>
          </a:bodyPr>
          <a:lstStyle/>
          <a:p>
            <a:r>
              <a:rPr lang="fi-FI" sz="5300" dirty="0" err="1">
                <a:solidFill>
                  <a:schemeClr val="accent1"/>
                </a:solidFill>
                <a:effectLst>
                  <a:glow rad="101600">
                    <a:srgbClr val="60646E">
                      <a:alpha val="40000"/>
                    </a:srgbClr>
                  </a:glow>
                </a:effectLst>
                <a:latin typeface="Arial"/>
                <a:cs typeface="Arial"/>
              </a:rPr>
              <a:t>The</a:t>
            </a:r>
            <a:r>
              <a:rPr lang="fi-FI" sz="5300" dirty="0">
                <a:solidFill>
                  <a:schemeClr val="accent1"/>
                </a:solidFill>
                <a:effectLst>
                  <a:glow rad="101600">
                    <a:srgbClr val="60646E">
                      <a:alpha val="40000"/>
                    </a:srgbClr>
                  </a:glow>
                </a:effectLst>
                <a:latin typeface="Arial"/>
                <a:cs typeface="Arial"/>
              </a:rPr>
              <a:t> </a:t>
            </a:r>
            <a:r>
              <a:rPr lang="fi-FI" sz="5300" dirty="0" err="1">
                <a:solidFill>
                  <a:schemeClr val="accent1"/>
                </a:solidFill>
                <a:effectLst>
                  <a:glow rad="101600">
                    <a:srgbClr val="60646E">
                      <a:alpha val="40000"/>
                    </a:srgbClr>
                  </a:glow>
                </a:effectLst>
                <a:latin typeface="Arial"/>
                <a:cs typeface="Arial"/>
              </a:rPr>
              <a:t>Potential</a:t>
            </a:r>
            <a:r>
              <a:rPr lang="fi-FI" sz="5300" dirty="0">
                <a:solidFill>
                  <a:schemeClr val="accent1"/>
                </a:solidFill>
                <a:effectLst>
                  <a:glow rad="101600">
                    <a:srgbClr val="60646E">
                      <a:alpha val="40000"/>
                    </a:srgbClr>
                  </a:glow>
                </a:effectLst>
                <a:latin typeface="Arial"/>
                <a:cs typeface="Arial"/>
              </a:rPr>
              <a:t> </a:t>
            </a:r>
            <a:r>
              <a:rPr lang="fi-FI" sz="5300" dirty="0" err="1">
                <a:solidFill>
                  <a:schemeClr val="accent1"/>
                </a:solidFill>
                <a:effectLst>
                  <a:glow rad="101600">
                    <a:srgbClr val="60646E">
                      <a:alpha val="40000"/>
                    </a:srgbClr>
                  </a:glow>
                </a:effectLst>
                <a:latin typeface="Arial"/>
                <a:cs typeface="Arial"/>
              </a:rPr>
              <a:t>Impact</a:t>
            </a:r>
            <a:r>
              <a:rPr lang="fi-FI" sz="5300" dirty="0">
                <a:solidFill>
                  <a:schemeClr val="accent1"/>
                </a:solidFill>
                <a:effectLst>
                  <a:glow rad="101600">
                    <a:srgbClr val="60646E">
                      <a:alpha val="40000"/>
                    </a:srgbClr>
                  </a:glow>
                </a:effectLst>
                <a:latin typeface="Arial"/>
                <a:cs typeface="Arial"/>
              </a:rPr>
              <a:t> of </a:t>
            </a:r>
            <a:r>
              <a:rPr lang="fi-FI" sz="5300" dirty="0" err="1">
                <a:solidFill>
                  <a:schemeClr val="accent1"/>
                </a:solidFill>
                <a:effectLst>
                  <a:glow rad="101600">
                    <a:srgbClr val="60646E">
                      <a:alpha val="40000"/>
                    </a:srgbClr>
                  </a:glow>
                </a:effectLst>
                <a:latin typeface="Arial"/>
                <a:cs typeface="Arial"/>
              </a:rPr>
              <a:t>Nuclear</a:t>
            </a:r>
            <a:r>
              <a:rPr lang="fi-FI" sz="5300" dirty="0">
                <a:solidFill>
                  <a:schemeClr val="accent1"/>
                </a:solidFill>
                <a:effectLst>
                  <a:glow rad="101600">
                    <a:srgbClr val="60646E">
                      <a:alpha val="40000"/>
                    </a:srgbClr>
                  </a:glow>
                </a:effectLst>
                <a:latin typeface="Arial"/>
                <a:cs typeface="Arial"/>
              </a:rPr>
              <a:t> Energy on Data </a:t>
            </a:r>
            <a:r>
              <a:rPr lang="fi-FI" sz="5300" dirty="0" err="1">
                <a:solidFill>
                  <a:schemeClr val="accent1"/>
                </a:solidFill>
                <a:effectLst>
                  <a:glow rad="101600">
                    <a:srgbClr val="60646E">
                      <a:alpha val="40000"/>
                    </a:srgbClr>
                  </a:glow>
                </a:effectLst>
                <a:latin typeface="Arial"/>
                <a:cs typeface="Arial"/>
              </a:rPr>
              <a:t>Centers</a:t>
            </a:r>
            <a:br>
              <a:rPr lang="fi-FI" sz="2667" dirty="0">
                <a:solidFill>
                  <a:schemeClr val="accent1"/>
                </a:solidFill>
                <a:effectLst>
                  <a:glow rad="101600">
                    <a:srgbClr val="60646E">
                      <a:alpha val="40000"/>
                    </a:srgbClr>
                  </a:glow>
                </a:effectLst>
              </a:rPr>
            </a:br>
            <a:br>
              <a:rPr lang="fi-FI" sz="2667" dirty="0">
                <a:solidFill>
                  <a:schemeClr val="accent1"/>
                </a:solidFill>
                <a:effectLst>
                  <a:glow rad="101600">
                    <a:srgbClr val="60646E">
                      <a:alpha val="40000"/>
                    </a:srgbClr>
                  </a:glow>
                </a:effectLst>
              </a:rPr>
            </a:br>
            <a:r>
              <a:rPr lang="fi-FI" sz="2700" dirty="0">
                <a:solidFill>
                  <a:schemeClr val="accent1"/>
                </a:solidFill>
                <a:effectLst>
                  <a:glow rad="101600">
                    <a:srgbClr val="60646E">
                      <a:alpha val="40000"/>
                    </a:srgbClr>
                  </a:glow>
                </a:effectLst>
                <a:latin typeface="Arial"/>
                <a:cs typeface="Arial"/>
              </a:rPr>
              <a:t>M.Sc. (Tech.) Jussi-Pekka Ikonen, </a:t>
            </a:r>
            <a:r>
              <a:rPr lang="fi-FI" sz="2700" dirty="0" err="1">
                <a:solidFill>
                  <a:schemeClr val="accent1"/>
                </a:solidFill>
                <a:effectLst>
                  <a:glow rad="101600">
                    <a:srgbClr val="60646E">
                      <a:alpha val="40000"/>
                    </a:srgbClr>
                  </a:glow>
                </a:effectLst>
                <a:latin typeface="Arial"/>
                <a:cs typeface="Arial"/>
              </a:rPr>
              <a:t>Research</a:t>
            </a:r>
            <a:r>
              <a:rPr lang="fi-FI" sz="2700" dirty="0">
                <a:solidFill>
                  <a:schemeClr val="accent1"/>
                </a:solidFill>
                <a:effectLst>
                  <a:glow rad="101600">
                    <a:srgbClr val="60646E">
                      <a:alpha val="40000"/>
                    </a:srgbClr>
                  </a:glow>
                </a:effectLst>
                <a:latin typeface="Arial"/>
                <a:cs typeface="Arial"/>
              </a:rPr>
              <a:t> </a:t>
            </a:r>
            <a:r>
              <a:rPr lang="fi-FI" sz="2700" dirty="0" err="1">
                <a:solidFill>
                  <a:schemeClr val="accent1"/>
                </a:solidFill>
                <a:effectLst>
                  <a:glow rad="101600">
                    <a:srgbClr val="60646E">
                      <a:alpha val="40000"/>
                    </a:srgbClr>
                  </a:glow>
                </a:effectLst>
                <a:latin typeface="Arial"/>
                <a:cs typeface="Arial"/>
              </a:rPr>
              <a:t>Scientist</a:t>
            </a:r>
            <a:endParaRPr lang="fi-FI" dirty="0">
              <a:solidFill>
                <a:schemeClr val="accent1"/>
              </a:solidFill>
              <a:effectLst>
                <a:glow rad="101600">
                  <a:srgbClr val="60646E">
                    <a:alpha val="40000"/>
                  </a:srgbClr>
                </a:glow>
              </a:effectLst>
              <a:latin typeface="Arial"/>
              <a:cs typeface="Arial"/>
            </a:endParaRPr>
          </a:p>
        </p:txBody>
      </p:sp>
      <p:sp>
        <p:nvSpPr>
          <p:cNvPr id="4" name="Footer Placeholder 3">
            <a:extLst>
              <a:ext uri="{FF2B5EF4-FFF2-40B4-BE49-F238E27FC236}">
                <a16:creationId xmlns:a16="http://schemas.microsoft.com/office/drawing/2014/main" id="{FD0A4031-16A0-4EC9-A858-DFD41D27F712}"/>
              </a:ext>
            </a:extLst>
          </p:cNvPr>
          <p:cNvSpPr>
            <a:spLocks noGrp="1"/>
          </p:cNvSpPr>
          <p:nvPr>
            <p:ph type="ftr" sz="quarter" idx="11"/>
          </p:nvPr>
        </p:nvSpPr>
        <p:spPr>
          <a:xfrm>
            <a:off x="1844845" y="6310316"/>
            <a:ext cx="8976000" cy="384000"/>
          </a:xfrm>
        </p:spPr>
        <p:txBody>
          <a:bodyPr/>
          <a:lstStyle/>
          <a:p>
            <a:pPr defTabSz="457127"/>
            <a:r>
              <a:rPr lang="en-GB"/>
              <a:t>VTT – </a:t>
            </a:r>
            <a:r>
              <a:rPr lang="en-GB" sz="2000"/>
              <a:t>beyond</a:t>
            </a:r>
            <a:r>
              <a:rPr lang="en-GB"/>
              <a:t> the obvious</a:t>
            </a:r>
          </a:p>
        </p:txBody>
      </p:sp>
    </p:spTree>
    <p:extLst>
      <p:ext uri="{BB962C8B-B14F-4D97-AF65-F5344CB8AC3E}">
        <p14:creationId xmlns:p14="http://schemas.microsoft.com/office/powerpoint/2010/main" val="833627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90B997-9B3E-C9D3-62D1-BD7AAAD5D18F}"/>
            </a:ext>
          </a:extLst>
        </p:cNvPr>
        <p:cNvGrpSpPr/>
        <p:nvPr/>
      </p:nvGrpSpPr>
      <p:grpSpPr>
        <a:xfrm>
          <a:off x="0" y="0"/>
          <a:ext cx="0" cy="0"/>
          <a:chOff x="0" y="0"/>
          <a:chExt cx="0" cy="0"/>
        </a:xfrm>
      </p:grpSpPr>
      <p:sp>
        <p:nvSpPr>
          <p:cNvPr id="5" name="Zástupný symbol pro číslo snímku 8" hidden="1">
            <a:extLst>
              <a:ext uri="{FF2B5EF4-FFF2-40B4-BE49-F238E27FC236}">
                <a16:creationId xmlns:a16="http://schemas.microsoft.com/office/drawing/2014/main" id="{8F2EF258-820E-A1A4-7A80-FF704C596343}"/>
              </a:ext>
            </a:extLst>
          </p:cNvPr>
          <p:cNvSpPr>
            <a:spLocks noGrp="1"/>
          </p:cNvSpPr>
          <p:nvPr>
            <p:ph type="sldNum" sz="quarter" idx="4"/>
          </p:nvPr>
        </p:nvSpPr>
        <p:spPr/>
        <p:txBody>
          <a:bodyPr anchor="b">
            <a:normAutofit/>
          </a:bodyPr>
          <a:lstStyle>
            <a:lvl1pPr algn="r">
              <a:defRPr sz="1100" b="1">
                <a:latin typeface="Arial" panose="020B0604020202020204" pitchFamily="34" charset="0"/>
                <a:cs typeface="Arial" panose="020B0604020202020204" pitchFamily="34" charset="0"/>
              </a:defRPr>
            </a:lvl1pPr>
          </a:lstStyle>
          <a:p>
            <a:pPr>
              <a:spcAft>
                <a:spcPts val="600"/>
              </a:spcAft>
            </a:pPr>
            <a:fld id="{CDA2B015-36C4-4400-9846-8404AE1F3BF6}" type="slidenum">
              <a:rPr lang="cs-CZ" smtClean="0"/>
              <a:pPr>
                <a:spcAft>
                  <a:spcPts val="600"/>
                </a:spcAft>
              </a:pPr>
              <a:t>10</a:t>
            </a:fld>
            <a:endParaRPr lang="cs-CZ"/>
          </a:p>
        </p:txBody>
      </p:sp>
      <p:graphicFrame>
        <p:nvGraphicFramePr>
          <p:cNvPr id="8" name="Chart 7">
            <a:extLst>
              <a:ext uri="{FF2B5EF4-FFF2-40B4-BE49-F238E27FC236}">
                <a16:creationId xmlns:a16="http://schemas.microsoft.com/office/drawing/2014/main" id="{9D7BDE08-C9C3-610F-6DB3-DE4BAACF7676}"/>
              </a:ext>
            </a:extLst>
          </p:cNvPr>
          <p:cNvGraphicFramePr/>
          <p:nvPr>
            <p:extLst>
              <p:ext uri="{D42A27DB-BD31-4B8C-83A1-F6EECF244321}">
                <p14:modId xmlns:p14="http://schemas.microsoft.com/office/powerpoint/2010/main" val="2592620315"/>
              </p:ext>
            </p:extLst>
          </p:nvPr>
        </p:nvGraphicFramePr>
        <p:xfrm>
          <a:off x="2635352" y="421755"/>
          <a:ext cx="6228828" cy="207526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1" name="Chart 10">
            <a:extLst>
              <a:ext uri="{FF2B5EF4-FFF2-40B4-BE49-F238E27FC236}">
                <a16:creationId xmlns:a16="http://schemas.microsoft.com/office/drawing/2014/main" id="{0406D959-1C8C-01F3-EF22-FCA77149018D}"/>
              </a:ext>
            </a:extLst>
          </p:cNvPr>
          <p:cNvGraphicFramePr/>
          <p:nvPr>
            <p:extLst>
              <p:ext uri="{D42A27DB-BD31-4B8C-83A1-F6EECF244321}">
                <p14:modId xmlns:p14="http://schemas.microsoft.com/office/powerpoint/2010/main" val="3721359984"/>
              </p:ext>
            </p:extLst>
          </p:nvPr>
        </p:nvGraphicFramePr>
        <p:xfrm>
          <a:off x="2635352" y="3369646"/>
          <a:ext cx="5915199" cy="2425649"/>
        </p:xfrm>
        <a:graphic>
          <a:graphicData uri="http://schemas.openxmlformats.org/drawingml/2006/chart">
            <c:chart xmlns:c="http://schemas.openxmlformats.org/drawingml/2006/chart" xmlns:r="http://schemas.openxmlformats.org/officeDocument/2006/relationships" r:id="rId3"/>
          </a:graphicData>
        </a:graphic>
      </p:graphicFrame>
      <p:sp>
        <p:nvSpPr>
          <p:cNvPr id="12" name="TextBox 11">
            <a:extLst>
              <a:ext uri="{FF2B5EF4-FFF2-40B4-BE49-F238E27FC236}">
                <a16:creationId xmlns:a16="http://schemas.microsoft.com/office/drawing/2014/main" id="{90D22306-A082-56BB-7D4F-EDFAF80FB476}"/>
              </a:ext>
            </a:extLst>
          </p:cNvPr>
          <p:cNvSpPr txBox="1"/>
          <p:nvPr/>
        </p:nvSpPr>
        <p:spPr>
          <a:xfrm>
            <a:off x="2355659" y="2307817"/>
            <a:ext cx="6788214" cy="707886"/>
          </a:xfrm>
          <a:prstGeom prst="rect">
            <a:avLst/>
          </a:prstGeom>
          <a:noFill/>
        </p:spPr>
        <p:txBody>
          <a:bodyPr wrap="square">
            <a:spAutoFit/>
          </a:bodyPr>
          <a:lstStyle/>
          <a:p>
            <a:pPr>
              <a:spcBef>
                <a:spcPts val="600"/>
              </a:spcBef>
              <a:spcAft>
                <a:spcPts val="1200"/>
              </a:spcAft>
            </a:pPr>
            <a:r>
              <a:rPr lang="en-US" sz="2000" b="1" i="1" dirty="0">
                <a:effectLst/>
                <a:latin typeface="Arial" panose="020B0604020202020204" pitchFamily="34" charset="0"/>
                <a:ea typeface="Times New Roman" panose="02020603050405020304" pitchFamily="18" charset="0"/>
                <a:cs typeface="Times New Roman" panose="02020603050405020304" pitchFamily="18" charset="0"/>
              </a:rPr>
              <a:t>Figure </a:t>
            </a:r>
            <a:r>
              <a:rPr lang="en-US" sz="2000" b="1" i="1" dirty="0">
                <a:latin typeface="Arial" panose="020B0604020202020204" pitchFamily="34" charset="0"/>
                <a:ea typeface="Times New Roman" panose="02020603050405020304" pitchFamily="18" charset="0"/>
                <a:cs typeface="Times New Roman" panose="02020603050405020304" pitchFamily="18" charset="0"/>
              </a:rPr>
              <a:t>5.</a:t>
            </a:r>
            <a:r>
              <a:rPr lang="en-US" sz="2000" b="1" i="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i="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Data center sizes by power demand </a:t>
            </a:r>
            <a:r>
              <a:rPr lang="en-GB" sz="20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t>
            </a:r>
            <a:r>
              <a:rPr lang="en-US" sz="20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 Gynther, T. Kiuru, and J. </a:t>
            </a:r>
            <a:r>
              <a:rPr lang="en-US" sz="20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Meetter</a:t>
            </a:r>
            <a:r>
              <a:rPr lang="en-GB" sz="20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2022)</a:t>
            </a:r>
            <a:endParaRPr lang="fi-FI" sz="20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BD46C4DD-E5C0-D0AF-BD2C-A6916973C032}"/>
              </a:ext>
            </a:extLst>
          </p:cNvPr>
          <p:cNvSpPr txBox="1"/>
          <p:nvPr/>
        </p:nvSpPr>
        <p:spPr>
          <a:xfrm>
            <a:off x="1091533" y="5795295"/>
            <a:ext cx="10008933" cy="707886"/>
          </a:xfrm>
          <a:prstGeom prst="rect">
            <a:avLst/>
          </a:prstGeom>
          <a:noFill/>
        </p:spPr>
        <p:txBody>
          <a:bodyPr wrap="square">
            <a:spAutoFit/>
          </a:bodyPr>
          <a:lstStyle/>
          <a:p>
            <a:pPr>
              <a:spcBef>
                <a:spcPts val="600"/>
              </a:spcBef>
              <a:spcAft>
                <a:spcPts val="1200"/>
              </a:spcAft>
            </a:pPr>
            <a:r>
              <a:rPr lang="en-US" sz="2000" b="1" i="1" dirty="0">
                <a:effectLst/>
                <a:latin typeface="Arial" panose="020B0604020202020204" pitchFamily="34" charset="0"/>
                <a:ea typeface="Times New Roman" panose="02020603050405020304" pitchFamily="18" charset="0"/>
                <a:cs typeface="Times New Roman" panose="02020603050405020304" pitchFamily="18" charset="0"/>
              </a:rPr>
              <a:t>Figure </a:t>
            </a:r>
            <a:r>
              <a:rPr lang="en-US" sz="2000" b="1" i="1" dirty="0">
                <a:latin typeface="Arial" panose="020B0604020202020204" pitchFamily="34" charset="0"/>
                <a:ea typeface="Times New Roman" panose="02020603050405020304" pitchFamily="18" charset="0"/>
                <a:cs typeface="Times New Roman" panose="02020603050405020304" pitchFamily="18" charset="0"/>
              </a:rPr>
              <a:t>3.</a:t>
            </a:r>
            <a:r>
              <a:rPr lang="en-US" sz="2000" b="1" i="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i="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Shares of data center types by electricity use in 2010 and 2018. </a:t>
            </a:r>
            <a:r>
              <a:rPr lang="en-GB" sz="20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(E. </a:t>
            </a:r>
            <a:r>
              <a:rPr lang="en-GB" sz="20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Masanet</a:t>
            </a:r>
            <a:r>
              <a:rPr lang="en-GB" sz="20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 Shehabi, N. Lei, S. Smith, and J. </a:t>
            </a:r>
            <a:r>
              <a:rPr lang="en-GB" sz="20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Koomey</a:t>
            </a:r>
            <a:r>
              <a:rPr lang="en-GB" sz="20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2020)</a:t>
            </a:r>
            <a:endParaRPr lang="fi-FI" sz="20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62148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B26A81-F9DB-9A08-C723-E5B208DEB443}"/>
            </a:ext>
          </a:extLst>
        </p:cNvPr>
        <p:cNvGrpSpPr/>
        <p:nvPr/>
      </p:nvGrpSpPr>
      <p:grpSpPr>
        <a:xfrm>
          <a:off x="0" y="0"/>
          <a:ext cx="0" cy="0"/>
          <a:chOff x="0" y="0"/>
          <a:chExt cx="0" cy="0"/>
        </a:xfrm>
      </p:grpSpPr>
      <p:sp>
        <p:nvSpPr>
          <p:cNvPr id="3" name="Nadpis 2">
            <a:extLst>
              <a:ext uri="{FF2B5EF4-FFF2-40B4-BE49-F238E27FC236}">
                <a16:creationId xmlns:a16="http://schemas.microsoft.com/office/drawing/2014/main" id="{DF674AB2-2FE0-10C2-EB80-E831B528D9D9}"/>
              </a:ext>
            </a:extLst>
          </p:cNvPr>
          <p:cNvSpPr>
            <a:spLocks noGrp="1"/>
          </p:cNvSpPr>
          <p:nvPr>
            <p:ph type="title"/>
          </p:nvPr>
        </p:nvSpPr>
        <p:spPr/>
        <p:txBody>
          <a:bodyPr>
            <a:normAutofit/>
          </a:bodyPr>
          <a:lstStyle/>
          <a:p>
            <a:r>
              <a:rPr lang="fi-FI" sz="3200" dirty="0">
                <a:solidFill>
                  <a:schemeClr val="tx1"/>
                </a:solidFill>
              </a:rPr>
              <a:t>Data center </a:t>
            </a:r>
            <a:r>
              <a:rPr lang="fi-FI" sz="3200" dirty="0" err="1">
                <a:solidFill>
                  <a:schemeClr val="tx1"/>
                </a:solidFill>
              </a:rPr>
              <a:t>operation</a:t>
            </a:r>
            <a:r>
              <a:rPr lang="fi-FI" sz="3200" dirty="0">
                <a:solidFill>
                  <a:schemeClr val="tx1"/>
                </a:solidFill>
              </a:rPr>
              <a:t> </a:t>
            </a:r>
            <a:r>
              <a:rPr lang="fi-FI" sz="3200" dirty="0" err="1">
                <a:solidFill>
                  <a:schemeClr val="tx1"/>
                </a:solidFill>
              </a:rPr>
              <a:t>profiles</a:t>
            </a:r>
            <a:endParaRPr lang="cs-CZ" sz="3200" dirty="0">
              <a:solidFill>
                <a:schemeClr val="tx1"/>
              </a:solidFill>
            </a:endParaRPr>
          </a:p>
        </p:txBody>
      </p:sp>
      <p:sp>
        <p:nvSpPr>
          <p:cNvPr id="5" name="Zástupný symbol pro číslo snímku 8">
            <a:extLst>
              <a:ext uri="{FF2B5EF4-FFF2-40B4-BE49-F238E27FC236}">
                <a16:creationId xmlns:a16="http://schemas.microsoft.com/office/drawing/2014/main" id="{9E30BE31-340B-E64E-EB91-97B8BF5FCE37}"/>
              </a:ext>
            </a:extLst>
          </p:cNvPr>
          <p:cNvSpPr>
            <a:spLocks noGrp="1"/>
          </p:cNvSpPr>
          <p:nvPr>
            <p:ph type="sldNum" sz="quarter" idx="4"/>
          </p:nvPr>
        </p:nvSpPr>
        <p:spPr>
          <a:prstGeom prst="rect">
            <a:avLst/>
          </a:prstGeom>
        </p:spPr>
        <p:txBody>
          <a:bodyPr anchor="b"/>
          <a:lstStyle>
            <a:lvl1pPr algn="r">
              <a:defRPr sz="1100" b="1">
                <a:latin typeface="Arial" panose="020B0604020202020204" pitchFamily="34" charset="0"/>
                <a:cs typeface="Arial" panose="020B0604020202020204" pitchFamily="34" charset="0"/>
              </a:defRPr>
            </a:lvl1pPr>
          </a:lstStyle>
          <a:p>
            <a:fld id="{CDA2B015-36C4-4400-9846-8404AE1F3BF6}" type="slidenum">
              <a:rPr lang="cs-CZ" smtClean="0"/>
              <a:pPr/>
              <a:t>11</a:t>
            </a:fld>
            <a:endParaRPr lang="cs-CZ" dirty="0"/>
          </a:p>
        </p:txBody>
      </p:sp>
      <p:sp>
        <p:nvSpPr>
          <p:cNvPr id="4" name="Zástupný symbol pro obsah 3">
            <a:extLst>
              <a:ext uri="{FF2B5EF4-FFF2-40B4-BE49-F238E27FC236}">
                <a16:creationId xmlns:a16="http://schemas.microsoft.com/office/drawing/2014/main" id="{C57DB6C0-CF85-9CDB-DB34-A465D78C002A}"/>
              </a:ext>
            </a:extLst>
          </p:cNvPr>
          <p:cNvSpPr>
            <a:spLocks noGrp="1"/>
          </p:cNvSpPr>
          <p:nvPr>
            <p:ph sz="half" idx="10"/>
          </p:nvPr>
        </p:nvSpPr>
        <p:spPr/>
        <p:txBody>
          <a:bodyPr/>
          <a:lstStyle/>
          <a:p>
            <a:pPr marL="285750" indent="-285750">
              <a:buFont typeface="Arial" panose="020B0604020202020204" pitchFamily="34" charset="0"/>
              <a:buChar char="•"/>
            </a:pPr>
            <a:r>
              <a:rPr lang="en-US" sz="2200" dirty="0">
                <a:effectLst/>
                <a:latin typeface="Arial" panose="020B0604020202020204" pitchFamily="34" charset="0"/>
                <a:ea typeface="Times New Roman" panose="02020603050405020304" pitchFamily="18" charset="0"/>
                <a:cs typeface="Times New Roman" panose="02020603050405020304" pitchFamily="18" charset="0"/>
              </a:rPr>
              <a:t>Study by </a:t>
            </a:r>
            <a:r>
              <a:rPr lang="en-US" sz="2200" dirty="0">
                <a:effectLst/>
                <a:latin typeface="Arial" panose="020B0604020202020204" pitchFamily="34" charset="0"/>
                <a:ea typeface="Times New Roman" panose="02020603050405020304" pitchFamily="18" charset="0"/>
              </a:rPr>
              <a:t>Nøland et al. states that </a:t>
            </a:r>
            <a:r>
              <a:rPr lang="en-US" sz="2200" dirty="0">
                <a:effectLst/>
                <a:latin typeface="Arial" panose="020B0604020202020204" pitchFamily="34" charset="0"/>
                <a:ea typeface="Times New Roman" panose="02020603050405020304" pitchFamily="18" charset="0"/>
                <a:cs typeface="Times New Roman" panose="02020603050405020304" pitchFamily="18" charset="0"/>
              </a:rPr>
              <a:t>continuous and reliable power production is extremely valuable for competitiveness of data center operations, contrary to other power-intensive industries that are sensitive to electricity price.</a:t>
            </a:r>
          </a:p>
          <a:p>
            <a:pPr marL="285750" indent="-285750">
              <a:buFont typeface="Arial" panose="020B0604020202020204" pitchFamily="34" charset="0"/>
              <a:buChar char="•"/>
            </a:pPr>
            <a:r>
              <a:rPr lang="en-US" sz="2200" dirty="0">
                <a:effectLst/>
                <a:latin typeface="Arial" panose="020B0604020202020204" pitchFamily="34" charset="0"/>
                <a:ea typeface="Times New Roman" panose="02020603050405020304" pitchFamily="18" charset="0"/>
                <a:cs typeface="Times New Roman" panose="02020603050405020304" pitchFamily="18" charset="0"/>
              </a:rPr>
              <a:t>The study reveal that AI and data center expansion could drive significant baseload power demand in the future energy systems.</a:t>
            </a:r>
          </a:p>
          <a:p>
            <a:pPr marL="285750" indent="-285750">
              <a:buFont typeface="Arial" panose="020B0604020202020204" pitchFamily="34" charset="0"/>
              <a:buChar char="•"/>
            </a:pPr>
            <a:endParaRPr lang="en-US" sz="2200" dirty="0">
              <a:effectLst/>
              <a:latin typeface="Arial" panose="020B0604020202020204" pitchFamily="34" charset="0"/>
              <a:ea typeface="Times New Roman" panose="02020603050405020304" pitchFamily="18" charset="0"/>
              <a:cs typeface="Times New Roman" panose="02020603050405020304" pitchFamily="18" charset="0"/>
            </a:endParaRPr>
          </a:p>
        </p:txBody>
      </p:sp>
      <p:sp>
        <p:nvSpPr>
          <p:cNvPr id="2" name="Zástupný symbol pro obsah 1">
            <a:extLst>
              <a:ext uri="{FF2B5EF4-FFF2-40B4-BE49-F238E27FC236}">
                <a16:creationId xmlns:a16="http://schemas.microsoft.com/office/drawing/2014/main" id="{7AC30298-E4A7-AAC2-1F8E-3AC15E22FD96}"/>
              </a:ext>
            </a:extLst>
          </p:cNvPr>
          <p:cNvSpPr>
            <a:spLocks noGrp="1"/>
          </p:cNvSpPr>
          <p:nvPr>
            <p:ph sz="half" idx="1"/>
          </p:nvPr>
        </p:nvSpPr>
        <p:spPr/>
        <p:txBody>
          <a:bodyPr/>
          <a:lstStyle/>
          <a:p>
            <a:pPr marL="342900" indent="-342900">
              <a:spcAft>
                <a:spcPts val="300"/>
              </a:spcAft>
              <a:buFont typeface="Arial" panose="020B0604020202020204" pitchFamily="34" charset="0"/>
              <a:buChar char="•"/>
            </a:pPr>
            <a:r>
              <a:rPr lang="en-US" dirty="0">
                <a:solidFill>
                  <a:srgbClr val="000000"/>
                </a:solidFill>
              </a:rPr>
              <a:t>Data center power demand ranges:</a:t>
            </a:r>
          </a:p>
          <a:p>
            <a:pPr marL="630900" lvl="1" indent="-342900">
              <a:spcAft>
                <a:spcPts val="300"/>
              </a:spcAft>
              <a:buFont typeface="Wingdings" panose="05000000000000000000" pitchFamily="2" charset="2"/>
              <a:buChar char="Ø"/>
            </a:pPr>
            <a:r>
              <a:rPr lang="en-US" dirty="0">
                <a:solidFill>
                  <a:srgbClr val="000000"/>
                </a:solidFill>
              </a:rPr>
              <a:t>Small: ~2 MW</a:t>
            </a:r>
          </a:p>
          <a:p>
            <a:pPr marL="630900" lvl="1" indent="-342900">
              <a:spcAft>
                <a:spcPts val="300"/>
              </a:spcAft>
              <a:buFont typeface="Wingdings" panose="05000000000000000000" pitchFamily="2" charset="2"/>
              <a:buChar char="Ø"/>
            </a:pPr>
            <a:r>
              <a:rPr lang="en-US" dirty="0">
                <a:solidFill>
                  <a:srgbClr val="000000"/>
                </a:solidFill>
              </a:rPr>
              <a:t>Colocation/Cloud: up to 50 MW</a:t>
            </a:r>
          </a:p>
          <a:p>
            <a:pPr marL="630900" lvl="1" indent="-342900">
              <a:spcAft>
                <a:spcPts val="300"/>
              </a:spcAft>
              <a:buFont typeface="Wingdings" panose="05000000000000000000" pitchFamily="2" charset="2"/>
              <a:buChar char="Ø"/>
            </a:pPr>
            <a:r>
              <a:rPr lang="en-US" dirty="0">
                <a:solidFill>
                  <a:srgbClr val="000000"/>
                </a:solidFill>
              </a:rPr>
              <a:t>Hyperscale: 50–300 MW</a:t>
            </a:r>
            <a:endParaRPr lang="it-IT" dirty="0">
              <a:solidFill>
                <a:srgbClr val="000000"/>
              </a:solidFill>
            </a:endParaRPr>
          </a:p>
          <a:p>
            <a:pPr marL="342900" indent="-342900">
              <a:spcAft>
                <a:spcPts val="300"/>
              </a:spcAft>
              <a:buFont typeface="Arial" panose="020B0604020202020204" pitchFamily="34" charset="0"/>
              <a:buChar char="•"/>
            </a:pPr>
            <a:r>
              <a:rPr lang="it-IT" dirty="0" err="1">
                <a:solidFill>
                  <a:srgbClr val="000000"/>
                </a:solidFill>
              </a:rPr>
              <a:t>Hyperscale</a:t>
            </a:r>
            <a:r>
              <a:rPr lang="it-IT" dirty="0">
                <a:solidFill>
                  <a:srgbClr val="000000"/>
                </a:solidFill>
              </a:rPr>
              <a:t>/AI data centers </a:t>
            </a:r>
            <a:r>
              <a:rPr lang="it-IT" dirty="0" err="1">
                <a:solidFill>
                  <a:srgbClr val="000000"/>
                </a:solidFill>
              </a:rPr>
              <a:t>require</a:t>
            </a:r>
            <a:r>
              <a:rPr lang="it-IT" dirty="0">
                <a:solidFill>
                  <a:srgbClr val="000000"/>
                </a:solidFill>
              </a:rPr>
              <a:t> 24/7 power reliability.</a:t>
            </a:r>
          </a:p>
          <a:p>
            <a:pPr marL="342900" indent="-342900">
              <a:spcAft>
                <a:spcPts val="300"/>
              </a:spcAft>
              <a:buFont typeface="Arial" panose="020B0604020202020204" pitchFamily="34" charset="0"/>
              <a:buChar char="•"/>
            </a:pPr>
            <a:r>
              <a:rPr lang="it-IT" dirty="0">
                <a:solidFill>
                  <a:srgbClr val="000000"/>
                </a:solidFill>
              </a:rPr>
              <a:t>AI data centers are capital-intensive </a:t>
            </a:r>
            <a:r>
              <a:rPr lang="it-IT" dirty="0" err="1">
                <a:solidFill>
                  <a:srgbClr val="000000"/>
                </a:solidFill>
              </a:rPr>
              <a:t>infrastructures</a:t>
            </a:r>
            <a:r>
              <a:rPr lang="it-IT" dirty="0">
                <a:solidFill>
                  <a:srgbClr val="000000"/>
                </a:solidFill>
              </a:rPr>
              <a:t> </a:t>
            </a:r>
            <a:r>
              <a:rPr lang="it-IT" dirty="0" err="1">
                <a:solidFill>
                  <a:srgbClr val="000000"/>
                </a:solidFill>
              </a:rPr>
              <a:t>that</a:t>
            </a:r>
            <a:r>
              <a:rPr lang="it-IT" dirty="0">
                <a:solidFill>
                  <a:srgbClr val="000000"/>
                </a:solidFill>
              </a:rPr>
              <a:t> </a:t>
            </a:r>
            <a:r>
              <a:rPr lang="it-IT" dirty="0" err="1">
                <a:solidFill>
                  <a:srgbClr val="000000"/>
                </a:solidFill>
              </a:rPr>
              <a:t>require</a:t>
            </a:r>
            <a:r>
              <a:rPr lang="it-IT" dirty="0">
                <a:solidFill>
                  <a:srgbClr val="000000"/>
                </a:solidFill>
              </a:rPr>
              <a:t> load </a:t>
            </a:r>
            <a:r>
              <a:rPr lang="it-IT" dirty="0" err="1">
                <a:solidFill>
                  <a:srgbClr val="000000"/>
                </a:solidFill>
              </a:rPr>
              <a:t>factors</a:t>
            </a:r>
            <a:r>
              <a:rPr lang="it-IT" dirty="0">
                <a:solidFill>
                  <a:srgbClr val="000000"/>
                </a:solidFill>
              </a:rPr>
              <a:t> to </a:t>
            </a:r>
            <a:r>
              <a:rPr lang="it-IT" dirty="0" err="1">
                <a:solidFill>
                  <a:srgbClr val="000000"/>
                </a:solidFill>
              </a:rPr>
              <a:t>maximize</a:t>
            </a:r>
            <a:r>
              <a:rPr lang="it-IT" dirty="0">
                <a:solidFill>
                  <a:srgbClr val="000000"/>
                </a:solidFill>
              </a:rPr>
              <a:t> </a:t>
            </a:r>
            <a:r>
              <a:rPr lang="it-IT" dirty="0" err="1">
                <a:solidFill>
                  <a:srgbClr val="000000"/>
                </a:solidFill>
              </a:rPr>
              <a:t>return</a:t>
            </a:r>
            <a:r>
              <a:rPr lang="it-IT" dirty="0">
                <a:solidFill>
                  <a:srgbClr val="000000"/>
                </a:solidFill>
              </a:rPr>
              <a:t> on investments.</a:t>
            </a:r>
            <a:endParaRPr lang="en-US" dirty="0">
              <a:solidFill>
                <a:srgbClr val="000000"/>
              </a:solidFill>
            </a:endParaRPr>
          </a:p>
        </p:txBody>
      </p:sp>
    </p:spTree>
    <p:extLst>
      <p:ext uri="{BB962C8B-B14F-4D97-AF65-F5344CB8AC3E}">
        <p14:creationId xmlns:p14="http://schemas.microsoft.com/office/powerpoint/2010/main" val="40536523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1F24D9-9296-1813-BF3D-6519E445F647}"/>
            </a:ext>
          </a:extLst>
        </p:cNvPr>
        <p:cNvGrpSpPr/>
        <p:nvPr/>
      </p:nvGrpSpPr>
      <p:grpSpPr>
        <a:xfrm>
          <a:off x="0" y="0"/>
          <a:ext cx="0" cy="0"/>
          <a:chOff x="0" y="0"/>
          <a:chExt cx="0" cy="0"/>
        </a:xfrm>
      </p:grpSpPr>
      <p:sp>
        <p:nvSpPr>
          <p:cNvPr id="10" name="Rectangle 5">
            <a:extLst>
              <a:ext uri="{FF2B5EF4-FFF2-40B4-BE49-F238E27FC236}">
                <a16:creationId xmlns:a16="http://schemas.microsoft.com/office/drawing/2014/main" id="{CFB32F10-3417-0837-9FFF-9D98D3A82004}"/>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4" name="TextBox 3">
            <a:extLst>
              <a:ext uri="{FF2B5EF4-FFF2-40B4-BE49-F238E27FC236}">
                <a16:creationId xmlns:a16="http://schemas.microsoft.com/office/drawing/2014/main" id="{8AD5F497-C063-EE72-689E-5472C17EEA20}"/>
              </a:ext>
            </a:extLst>
          </p:cNvPr>
          <p:cNvSpPr txBox="1"/>
          <p:nvPr/>
        </p:nvSpPr>
        <p:spPr>
          <a:xfrm>
            <a:off x="712269" y="5477470"/>
            <a:ext cx="11059427" cy="707886"/>
          </a:xfrm>
          <a:prstGeom prst="rect">
            <a:avLst/>
          </a:prstGeom>
          <a:noFill/>
        </p:spPr>
        <p:txBody>
          <a:bodyPr wrap="square">
            <a:spAutoFit/>
          </a:bodyPr>
          <a:lstStyle/>
          <a:p>
            <a:pPr>
              <a:spcBef>
                <a:spcPts val="600"/>
              </a:spcBef>
              <a:spcAft>
                <a:spcPts val="1200"/>
              </a:spcAft>
            </a:pPr>
            <a:r>
              <a:rPr lang="en-US" sz="2000" b="1" i="1" dirty="0">
                <a:effectLst/>
                <a:latin typeface="Arial" panose="020B0604020202020204" pitchFamily="34" charset="0"/>
                <a:ea typeface="Times New Roman" panose="02020603050405020304" pitchFamily="18" charset="0"/>
                <a:cs typeface="Times New Roman" panose="02020603050405020304" pitchFamily="18" charset="0"/>
              </a:rPr>
              <a:t>Figure 4. </a:t>
            </a:r>
            <a:r>
              <a:rPr lang="en-US" sz="20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Whole-year-averaged load profiles for (a) Flat and (b) mixed-use US data centers.</a:t>
            </a:r>
            <a:r>
              <a:rPr lang="en-US" sz="2000" i="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20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t>
            </a:r>
            <a:r>
              <a:rPr lang="en-US" sz="1800" dirty="0">
                <a:solidFill>
                  <a:srgbClr val="000000"/>
                </a:solidFill>
                <a:effectLst/>
                <a:latin typeface="Arial" panose="020B0604020202020204" pitchFamily="34" charset="0"/>
                <a:ea typeface="Times New Roman" panose="02020603050405020304" pitchFamily="18" charset="0"/>
              </a:rPr>
              <a:t>Nøland &amp; Hjelmeland &amp; Korpås 2024</a:t>
            </a:r>
            <a:r>
              <a:rPr lang="en-US" sz="20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t>
            </a:r>
            <a:endParaRPr lang="fi-FI" sz="20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2AE2CF39-74B1-3329-121E-9450C5A4C598}"/>
              </a:ext>
            </a:extLst>
          </p:cNvPr>
          <p:cNvPicPr>
            <a:picLocks noChangeAspect="1"/>
          </p:cNvPicPr>
          <p:nvPr/>
        </p:nvPicPr>
        <p:blipFill>
          <a:blip r:embed="rId3"/>
          <a:stretch>
            <a:fillRect/>
          </a:stretch>
        </p:blipFill>
        <p:spPr>
          <a:xfrm>
            <a:off x="901850" y="863952"/>
            <a:ext cx="9969630" cy="4203348"/>
          </a:xfrm>
          <a:prstGeom prst="rect">
            <a:avLst/>
          </a:prstGeom>
        </p:spPr>
      </p:pic>
    </p:spTree>
    <p:extLst>
      <p:ext uri="{BB962C8B-B14F-4D97-AF65-F5344CB8AC3E}">
        <p14:creationId xmlns:p14="http://schemas.microsoft.com/office/powerpoint/2010/main" val="34662785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680D91-C837-7484-4B3D-EAAA40359C87}"/>
            </a:ext>
          </a:extLst>
        </p:cNvPr>
        <p:cNvGrpSpPr/>
        <p:nvPr/>
      </p:nvGrpSpPr>
      <p:grpSpPr>
        <a:xfrm>
          <a:off x="0" y="0"/>
          <a:ext cx="0" cy="0"/>
          <a:chOff x="0" y="0"/>
          <a:chExt cx="0" cy="0"/>
        </a:xfrm>
      </p:grpSpPr>
      <p:sp>
        <p:nvSpPr>
          <p:cNvPr id="10" name="Rectangle 5">
            <a:extLst>
              <a:ext uri="{FF2B5EF4-FFF2-40B4-BE49-F238E27FC236}">
                <a16:creationId xmlns:a16="http://schemas.microsoft.com/office/drawing/2014/main" id="{42AD6225-F83C-2858-F4AA-2E2B9DA7BA8C}"/>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11" name="Rectangle 6">
            <a:extLst>
              <a:ext uri="{FF2B5EF4-FFF2-40B4-BE49-F238E27FC236}">
                <a16:creationId xmlns:a16="http://schemas.microsoft.com/office/drawing/2014/main" id="{4B9CC2B7-4527-00EE-0D0F-B0005CA0F69F}"/>
              </a:ext>
            </a:extLst>
          </p:cNvPr>
          <p:cNvSpPr>
            <a:spLocks noChangeArrowheads="1"/>
          </p:cNvSpPr>
          <p:nvPr/>
        </p:nvSpPr>
        <p:spPr bwMode="auto">
          <a:xfrm>
            <a:off x="1946025" y="5525512"/>
            <a:ext cx="8299949"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eaLnBrk="0" fontAlgn="base" hangingPunct="0">
              <a:spcBef>
                <a:spcPct val="0"/>
              </a:spcBef>
              <a:spcAft>
                <a:spcPct val="0"/>
              </a:spcAft>
            </a:pPr>
            <a:r>
              <a:rPr kumimoji="0" lang="en-US" altLang="fi-FI" sz="2000" b="1" i="1"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Figure 5</a:t>
            </a:r>
            <a:r>
              <a:rPr kumimoji="0" lang="en-US" altLang="fi-FI" sz="2000"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altLang="fi-FI"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Sensitivity to load factor and electricity price on the levelized</a:t>
            </a:r>
          </a:p>
          <a:p>
            <a:pPr lvl="0" eaLnBrk="0" fontAlgn="base" hangingPunct="0">
              <a:spcBef>
                <a:spcPct val="0"/>
              </a:spcBef>
              <a:spcAft>
                <a:spcPct val="0"/>
              </a:spcAft>
            </a:pPr>
            <a:r>
              <a:rPr lang="en-US" altLang="fi-FI"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cost of computing (LCOC). </a:t>
            </a:r>
            <a:r>
              <a:rPr kumimoji="0" lang="en-US" altLang="fi-FI" sz="20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r>
              <a:rPr lang="en-US" sz="2000" dirty="0" err="1">
                <a:solidFill>
                  <a:srgbClr val="000000"/>
                </a:solidFill>
                <a:latin typeface="Arial" panose="020B0604020202020204" pitchFamily="34" charset="0"/>
                <a:ea typeface="Times New Roman" panose="02020603050405020304" pitchFamily="18" charset="0"/>
              </a:rPr>
              <a:t>Nøland</a:t>
            </a:r>
            <a:r>
              <a:rPr lang="en-US" sz="2000" dirty="0">
                <a:solidFill>
                  <a:srgbClr val="000000"/>
                </a:solidFill>
                <a:latin typeface="Arial" panose="020B0604020202020204" pitchFamily="34" charset="0"/>
                <a:ea typeface="Times New Roman" panose="02020603050405020304" pitchFamily="18" charset="0"/>
              </a:rPr>
              <a:t> &amp; Hjelmeland &amp; </a:t>
            </a:r>
            <a:r>
              <a:rPr lang="en-US" sz="2000" dirty="0" err="1">
                <a:solidFill>
                  <a:srgbClr val="000000"/>
                </a:solidFill>
                <a:latin typeface="Arial" panose="020B0604020202020204" pitchFamily="34" charset="0"/>
                <a:ea typeface="Times New Roman" panose="02020603050405020304" pitchFamily="18" charset="0"/>
              </a:rPr>
              <a:t>Korpås</a:t>
            </a:r>
            <a:r>
              <a:rPr lang="en-US" sz="2000" dirty="0">
                <a:solidFill>
                  <a:srgbClr val="000000"/>
                </a:solidFill>
                <a:latin typeface="Arial" panose="020B0604020202020204" pitchFamily="34" charset="0"/>
                <a:ea typeface="Times New Roman" panose="02020603050405020304" pitchFamily="18" charset="0"/>
              </a:rPr>
              <a:t> 2024</a:t>
            </a:r>
            <a:r>
              <a:rPr kumimoji="0" lang="en-US" altLang="fi-FI" sz="20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kumimoji="0" lang="en-US" altLang="fi-FI" sz="2000" b="0" i="0" u="none" strike="noStrike" cap="none" normalizeH="0" baseline="0" dirty="0">
              <a:ln>
                <a:noFill/>
              </a:ln>
              <a:solidFill>
                <a:srgbClr val="000000"/>
              </a:solidFill>
              <a:effectLst/>
              <a:latin typeface="Arial" panose="020B0604020202020204" pitchFamily="34" charset="0"/>
            </a:endParaRPr>
          </a:p>
        </p:txBody>
      </p:sp>
      <p:pic>
        <p:nvPicPr>
          <p:cNvPr id="7" name="Picture 6">
            <a:extLst>
              <a:ext uri="{FF2B5EF4-FFF2-40B4-BE49-F238E27FC236}">
                <a16:creationId xmlns:a16="http://schemas.microsoft.com/office/drawing/2014/main" id="{8A06E37F-7D16-80E9-855F-8E92AEED9568}"/>
              </a:ext>
            </a:extLst>
          </p:cNvPr>
          <p:cNvPicPr>
            <a:picLocks noChangeAspect="1"/>
          </p:cNvPicPr>
          <p:nvPr/>
        </p:nvPicPr>
        <p:blipFill>
          <a:blip r:embed="rId3"/>
          <a:stretch>
            <a:fillRect/>
          </a:stretch>
        </p:blipFill>
        <p:spPr>
          <a:xfrm>
            <a:off x="2747357" y="457200"/>
            <a:ext cx="6697286" cy="4965055"/>
          </a:xfrm>
          <a:prstGeom prst="rect">
            <a:avLst/>
          </a:prstGeom>
        </p:spPr>
      </p:pic>
    </p:spTree>
    <p:extLst>
      <p:ext uri="{BB962C8B-B14F-4D97-AF65-F5344CB8AC3E}">
        <p14:creationId xmlns:p14="http://schemas.microsoft.com/office/powerpoint/2010/main" val="32669728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1AAD61-B6A5-AB7A-471A-E5C818BA151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F6D1B10-F1BE-7696-3FBC-D5961B6B2E39}"/>
              </a:ext>
            </a:extLst>
          </p:cNvPr>
          <p:cNvSpPr>
            <a:spLocks noGrp="1"/>
          </p:cNvSpPr>
          <p:nvPr>
            <p:ph type="title"/>
          </p:nvPr>
        </p:nvSpPr>
        <p:spPr/>
        <p:txBody>
          <a:bodyPr/>
          <a:lstStyle/>
          <a:p>
            <a:r>
              <a:rPr lang="fi-FI" dirty="0" err="1">
                <a:latin typeface="+mn-lt"/>
                <a:cs typeface="Arial"/>
              </a:rPr>
              <a:t>Future</a:t>
            </a:r>
            <a:r>
              <a:rPr lang="fi-FI" dirty="0">
                <a:latin typeface="+mn-lt"/>
                <a:cs typeface="Arial"/>
              </a:rPr>
              <a:t> </a:t>
            </a:r>
            <a:r>
              <a:rPr lang="fi-FI" dirty="0" err="1">
                <a:latin typeface="+mn-lt"/>
                <a:cs typeface="Arial"/>
              </a:rPr>
              <a:t>electricity</a:t>
            </a:r>
            <a:r>
              <a:rPr lang="fi-FI" dirty="0">
                <a:latin typeface="+mn-lt"/>
                <a:cs typeface="Arial"/>
              </a:rPr>
              <a:t> </a:t>
            </a:r>
            <a:r>
              <a:rPr lang="fi-FI" dirty="0" err="1">
                <a:latin typeface="+mn-lt"/>
                <a:cs typeface="Arial"/>
              </a:rPr>
              <a:t>demand</a:t>
            </a:r>
            <a:r>
              <a:rPr lang="fi-FI" dirty="0">
                <a:latin typeface="+mn-lt"/>
                <a:cs typeface="Arial"/>
              </a:rPr>
              <a:t> of data </a:t>
            </a:r>
            <a:r>
              <a:rPr lang="fi-FI" dirty="0" err="1">
                <a:latin typeface="+mn-lt"/>
                <a:cs typeface="Arial"/>
              </a:rPr>
              <a:t>centers</a:t>
            </a:r>
            <a:endParaRPr lang="fi-FI" dirty="0">
              <a:cs typeface="Arial"/>
            </a:endParaRPr>
          </a:p>
        </p:txBody>
      </p:sp>
      <p:sp>
        <p:nvSpPr>
          <p:cNvPr id="3" name="Date Placeholder 2">
            <a:extLst>
              <a:ext uri="{FF2B5EF4-FFF2-40B4-BE49-F238E27FC236}">
                <a16:creationId xmlns:a16="http://schemas.microsoft.com/office/drawing/2014/main" id="{8732FEE6-F807-06C1-5054-C595D7A8CDB4}"/>
              </a:ext>
            </a:extLst>
          </p:cNvPr>
          <p:cNvSpPr>
            <a:spLocks noGrp="1"/>
          </p:cNvSpPr>
          <p:nvPr>
            <p:ph type="dt" sz="half" idx="10"/>
          </p:nvPr>
        </p:nvSpPr>
        <p:spPr/>
        <p:txBody>
          <a:bodyPr/>
          <a:lstStyle/>
          <a:p>
            <a:pPr marL="0" marR="0" lvl="0" indent="0" algn="l" defTabSz="457127" rtl="0" eaLnBrk="1" fontAlgn="auto" latinLnBrk="0" hangingPunct="1">
              <a:lnSpc>
                <a:spcPct val="100000"/>
              </a:lnSpc>
              <a:spcBef>
                <a:spcPts val="0"/>
              </a:spcBef>
              <a:spcAft>
                <a:spcPts val="0"/>
              </a:spcAft>
              <a:buClrTx/>
              <a:buSzTx/>
              <a:buFontTx/>
              <a:buNone/>
              <a:tabLst/>
              <a:defRPr/>
            </a:pPr>
            <a:fld id="{C846A43C-5597-422E-B381-D701FFD7A3FA}" type="datetime1">
              <a:rPr kumimoji="0" lang="en-GB" sz="1133" b="1" i="0" u="none" strike="noStrike" kern="1200" cap="none" spc="0" normalizeH="0" baseline="0" noProof="0">
                <a:ln>
                  <a:noFill/>
                </a:ln>
                <a:solidFill>
                  <a:srgbClr val="FFFFFF"/>
                </a:solidFill>
                <a:effectLst/>
                <a:uLnTx/>
                <a:uFillTx/>
                <a:latin typeface="Arial" charset="0"/>
                <a:cs typeface="Arial" charset="0"/>
              </a:rPr>
              <a:pPr marL="0" marR="0" lvl="0" indent="0" algn="l" defTabSz="457127" rtl="0" eaLnBrk="1" fontAlgn="auto" latinLnBrk="0" hangingPunct="1">
                <a:lnSpc>
                  <a:spcPct val="100000"/>
                </a:lnSpc>
                <a:spcBef>
                  <a:spcPts val="0"/>
                </a:spcBef>
                <a:spcAft>
                  <a:spcPts val="0"/>
                </a:spcAft>
                <a:buClrTx/>
                <a:buSzTx/>
                <a:buFontTx/>
                <a:buNone/>
                <a:tabLst/>
                <a:defRPr/>
              </a:pPr>
              <a:t>17/10/2025</a:t>
            </a:fld>
            <a:endParaRPr kumimoji="0" lang="en-GB" sz="1133" b="1" i="0" u="none" strike="noStrike" kern="1200" cap="none" spc="0" normalizeH="0" baseline="0" noProof="0">
              <a:ln>
                <a:noFill/>
              </a:ln>
              <a:solidFill>
                <a:srgbClr val="FFFFFF"/>
              </a:solidFill>
              <a:effectLst/>
              <a:uLnTx/>
              <a:uFillTx/>
              <a:latin typeface="Arial" charset="0"/>
              <a:cs typeface="Arial" charset="0"/>
            </a:endParaRPr>
          </a:p>
        </p:txBody>
      </p:sp>
      <p:sp>
        <p:nvSpPr>
          <p:cNvPr id="4" name="Footer Placeholder 3">
            <a:extLst>
              <a:ext uri="{FF2B5EF4-FFF2-40B4-BE49-F238E27FC236}">
                <a16:creationId xmlns:a16="http://schemas.microsoft.com/office/drawing/2014/main" id="{DEAE05DD-3935-2C52-6FAD-742382DC60E5}"/>
              </a:ext>
            </a:extLst>
          </p:cNvPr>
          <p:cNvSpPr>
            <a:spLocks noGrp="1"/>
          </p:cNvSpPr>
          <p:nvPr>
            <p:ph type="ftr" sz="quarter" idx="11"/>
          </p:nvPr>
        </p:nvSpPr>
        <p:spPr/>
        <p:txBody>
          <a:bodyPr/>
          <a:lstStyle/>
          <a:p>
            <a:pPr marL="0" marR="0" lvl="0" indent="0" algn="l" defTabSz="457127" rtl="0" eaLnBrk="1" fontAlgn="auto" latinLnBrk="0" hangingPunct="1">
              <a:lnSpc>
                <a:spcPct val="100000"/>
              </a:lnSpc>
              <a:spcBef>
                <a:spcPts val="0"/>
              </a:spcBef>
              <a:spcAft>
                <a:spcPts val="0"/>
              </a:spcAft>
              <a:buClrTx/>
              <a:buSzTx/>
              <a:buFontTx/>
              <a:buNone/>
              <a:tabLst/>
              <a:defRPr/>
            </a:pPr>
            <a:r>
              <a:rPr kumimoji="0" lang="en-GB" sz="1133" b="1" i="0" u="none" strike="noStrike" kern="1200" cap="none" spc="0" normalizeH="0" baseline="0" noProof="0">
                <a:ln>
                  <a:noFill/>
                </a:ln>
                <a:solidFill>
                  <a:srgbClr val="FFFFFF"/>
                </a:solidFill>
                <a:effectLst/>
                <a:uLnTx/>
                <a:uFillTx/>
                <a:latin typeface="Arial" charset="0"/>
                <a:cs typeface="Arial" charset="0"/>
              </a:rPr>
              <a:t>VTT – beyond the obvious</a:t>
            </a:r>
          </a:p>
        </p:txBody>
      </p:sp>
    </p:spTree>
    <p:extLst>
      <p:ext uri="{BB962C8B-B14F-4D97-AF65-F5344CB8AC3E}">
        <p14:creationId xmlns:p14="http://schemas.microsoft.com/office/powerpoint/2010/main" val="2290172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A855C3-2727-7743-FB8A-094721FA74F3}"/>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88D7414-1EF9-0004-AF27-35EED39D6E76}"/>
              </a:ext>
            </a:extLst>
          </p:cNvPr>
          <p:cNvSpPr>
            <a:spLocks noGrp="1"/>
          </p:cNvSpPr>
          <p:nvPr>
            <p:ph sz="quarter" idx="13"/>
          </p:nvPr>
        </p:nvSpPr>
        <p:spPr>
          <a:xfrm>
            <a:off x="1538224" y="1215135"/>
            <a:ext cx="9263999" cy="4724803"/>
          </a:xfrm>
        </p:spPr>
        <p:txBody>
          <a:bodyPr vert="horz" lIns="0" tIns="0" rIns="0" bIns="0" numCol="1" spcCol="360000" rtlCol="0" anchor="t">
            <a:noAutofit/>
          </a:bodyPr>
          <a:lstStyle/>
          <a:p>
            <a:pPr marL="287859" indent="-287859"/>
            <a:r>
              <a:rPr lang="en-US" sz="2300" dirty="0">
                <a:latin typeface="Arial"/>
                <a:cs typeface="Arial"/>
              </a:rPr>
              <a:t>Huge Energy Demand and CO2 emissions: </a:t>
            </a:r>
          </a:p>
          <a:p>
            <a:pPr marL="767847" lvl="2" indent="-287859"/>
            <a:r>
              <a:rPr lang="en-US" sz="2300" dirty="0">
                <a:latin typeface="Arial"/>
                <a:cs typeface="Arial"/>
              </a:rPr>
              <a:t>Data centers are growing in size and housing more power-hungry, high-density servers while energy efficiency gains are slowing at the same time</a:t>
            </a:r>
          </a:p>
          <a:p>
            <a:pPr marL="767847" lvl="2" indent="-287859"/>
            <a:endParaRPr lang="en-US" sz="2300" dirty="0">
              <a:latin typeface="Arial"/>
              <a:cs typeface="Arial"/>
            </a:endParaRPr>
          </a:p>
          <a:p>
            <a:pPr marL="287859" indent="-287859"/>
            <a:r>
              <a:rPr lang="en-US" sz="2300" dirty="0">
                <a:latin typeface="Arial"/>
                <a:cs typeface="Arial"/>
              </a:rPr>
              <a:t>Lack of Baseload Power: </a:t>
            </a:r>
          </a:p>
          <a:p>
            <a:pPr marL="767847" lvl="2" indent="-287859"/>
            <a:r>
              <a:rPr lang="en-US" sz="2300" dirty="0">
                <a:latin typeface="Arial"/>
                <a:cs typeface="Arial"/>
              </a:rPr>
              <a:t>Natural gas is currently used but needs to be replaced in the long term.</a:t>
            </a:r>
          </a:p>
          <a:p>
            <a:pPr marL="767847" lvl="2" indent="-287859"/>
            <a:r>
              <a:rPr lang="en-US" sz="2300" dirty="0">
                <a:latin typeface="Arial"/>
                <a:cs typeface="Arial"/>
              </a:rPr>
              <a:t>A combination of renewables and battery storage is an alternative</a:t>
            </a:r>
          </a:p>
          <a:p>
            <a:pPr marL="1007841" lvl="3" indent="-287859"/>
            <a:r>
              <a:rPr lang="en-US" sz="2300" dirty="0">
                <a:latin typeface="Arial"/>
                <a:cs typeface="Arial"/>
              </a:rPr>
              <a:t>But intermittent and location-dependent</a:t>
            </a:r>
          </a:p>
          <a:p>
            <a:pPr marL="719982" lvl="3" indent="0">
              <a:buNone/>
            </a:pPr>
            <a:endParaRPr lang="en-US" sz="2300" dirty="0">
              <a:latin typeface="Arial"/>
              <a:cs typeface="Arial"/>
            </a:endParaRPr>
          </a:p>
          <a:p>
            <a:pPr marL="287859" indent="-287859"/>
            <a:r>
              <a:rPr lang="en-US" sz="2300" dirty="0">
                <a:latin typeface="Arial"/>
                <a:cs typeface="Arial"/>
              </a:rPr>
              <a:t>Insufficient Transmission Infrastructure: </a:t>
            </a:r>
          </a:p>
          <a:p>
            <a:pPr marL="767847" lvl="2" indent="-287859"/>
            <a:r>
              <a:rPr lang="en-US" sz="2300" dirty="0">
                <a:latin typeface="Arial"/>
                <a:cs typeface="Arial"/>
              </a:rPr>
              <a:t>Data centers are being built close to power production facilities</a:t>
            </a:r>
          </a:p>
          <a:p>
            <a:pPr marL="767847" lvl="2" indent="-287859"/>
            <a:r>
              <a:rPr lang="en-US" sz="2300" dirty="0">
                <a:latin typeface="Arial"/>
                <a:cs typeface="Arial"/>
              </a:rPr>
              <a:t>Or data center operators are building their own power capacity</a:t>
            </a:r>
          </a:p>
        </p:txBody>
      </p:sp>
      <p:sp>
        <p:nvSpPr>
          <p:cNvPr id="3" name="Date Placeholder 2">
            <a:extLst>
              <a:ext uri="{FF2B5EF4-FFF2-40B4-BE49-F238E27FC236}">
                <a16:creationId xmlns:a16="http://schemas.microsoft.com/office/drawing/2014/main" id="{FE41BB97-31BA-B75A-932A-AA4DB34892B9}"/>
              </a:ext>
            </a:extLst>
          </p:cNvPr>
          <p:cNvSpPr>
            <a:spLocks noGrp="1"/>
          </p:cNvSpPr>
          <p:nvPr>
            <p:ph type="dt" sz="half" idx="10"/>
          </p:nvPr>
        </p:nvSpPr>
        <p:spPr/>
        <p:txBody>
          <a:bodyPr/>
          <a:lstStyle/>
          <a:p>
            <a:pPr marL="0" marR="0" lvl="0" indent="0" algn="l" defTabSz="457127" rtl="0" eaLnBrk="1" fontAlgn="auto" latinLnBrk="0" hangingPunct="1">
              <a:lnSpc>
                <a:spcPct val="100000"/>
              </a:lnSpc>
              <a:spcBef>
                <a:spcPts val="0"/>
              </a:spcBef>
              <a:spcAft>
                <a:spcPts val="0"/>
              </a:spcAft>
              <a:buClrTx/>
              <a:buSzTx/>
              <a:buFontTx/>
              <a:buNone/>
              <a:tabLst/>
              <a:defRPr/>
            </a:pPr>
            <a:fld id="{53CB640E-1453-4B14-BDEA-BBA6BDB46C34}" type="datetime1">
              <a:rPr kumimoji="0" lang="en-GB" sz="1133" b="1" i="0" u="none" strike="noStrike" kern="1200" cap="none" spc="0" normalizeH="0" baseline="0" noProof="0">
                <a:ln>
                  <a:noFill/>
                </a:ln>
                <a:solidFill>
                  <a:srgbClr val="AFAFAF"/>
                </a:solidFill>
                <a:effectLst/>
                <a:uLnTx/>
                <a:uFillTx/>
                <a:latin typeface="Arial" charset="0"/>
                <a:cs typeface="Arial" charset="0"/>
              </a:rPr>
              <a:pPr marL="0" marR="0" lvl="0" indent="0" algn="l" defTabSz="457127" rtl="0" eaLnBrk="1" fontAlgn="auto" latinLnBrk="0" hangingPunct="1">
                <a:lnSpc>
                  <a:spcPct val="100000"/>
                </a:lnSpc>
                <a:spcBef>
                  <a:spcPts val="0"/>
                </a:spcBef>
                <a:spcAft>
                  <a:spcPts val="0"/>
                </a:spcAft>
                <a:buClrTx/>
                <a:buSzTx/>
                <a:buFontTx/>
                <a:buNone/>
                <a:tabLst/>
                <a:defRPr/>
              </a:pPr>
              <a:t>08/10/2025</a:t>
            </a:fld>
            <a:endParaRPr kumimoji="0" lang="en-GB" sz="1133" b="1" i="0" u="none" strike="noStrike" kern="1200" cap="none" spc="0" normalizeH="0" baseline="0" noProof="0">
              <a:ln>
                <a:noFill/>
              </a:ln>
              <a:solidFill>
                <a:srgbClr val="AFAFAF"/>
              </a:solidFill>
              <a:effectLst/>
              <a:uLnTx/>
              <a:uFillTx/>
              <a:latin typeface="Arial" charset="0"/>
              <a:cs typeface="Arial" charset="0"/>
            </a:endParaRPr>
          </a:p>
        </p:txBody>
      </p:sp>
      <p:sp>
        <p:nvSpPr>
          <p:cNvPr id="4" name="Footer Placeholder 3">
            <a:extLst>
              <a:ext uri="{FF2B5EF4-FFF2-40B4-BE49-F238E27FC236}">
                <a16:creationId xmlns:a16="http://schemas.microsoft.com/office/drawing/2014/main" id="{BD87FA19-B81D-DC8B-3FCF-C7815C02F3A0}"/>
              </a:ext>
            </a:extLst>
          </p:cNvPr>
          <p:cNvSpPr>
            <a:spLocks noGrp="1"/>
          </p:cNvSpPr>
          <p:nvPr>
            <p:ph type="ftr" sz="quarter" idx="11"/>
          </p:nvPr>
        </p:nvSpPr>
        <p:spPr/>
        <p:txBody>
          <a:bodyPr/>
          <a:lstStyle/>
          <a:p>
            <a:pPr marL="0" marR="0" lvl="0" indent="0" algn="l" defTabSz="457127" rtl="0" eaLnBrk="1" fontAlgn="auto" latinLnBrk="0" hangingPunct="1">
              <a:lnSpc>
                <a:spcPct val="100000"/>
              </a:lnSpc>
              <a:spcBef>
                <a:spcPts val="0"/>
              </a:spcBef>
              <a:spcAft>
                <a:spcPts val="0"/>
              </a:spcAft>
              <a:buClrTx/>
              <a:buSzTx/>
              <a:buFontTx/>
              <a:buNone/>
              <a:tabLst/>
              <a:defRPr/>
            </a:pPr>
            <a:r>
              <a:rPr kumimoji="0" lang="en-GB" sz="1133" b="1" i="0" u="none" strike="noStrike" kern="1200" cap="none" spc="0" normalizeH="0" baseline="0" noProof="0" dirty="0">
                <a:ln>
                  <a:noFill/>
                </a:ln>
                <a:solidFill>
                  <a:srgbClr val="AFAFAF"/>
                </a:solidFill>
                <a:effectLst/>
                <a:uLnTx/>
                <a:uFillTx/>
                <a:latin typeface="Arial" charset="0"/>
                <a:cs typeface="Arial" charset="0"/>
              </a:rPr>
              <a:t>VTT – beyond the obvious</a:t>
            </a:r>
          </a:p>
        </p:txBody>
      </p:sp>
      <p:sp>
        <p:nvSpPr>
          <p:cNvPr id="5" name="Title 4">
            <a:extLst>
              <a:ext uri="{FF2B5EF4-FFF2-40B4-BE49-F238E27FC236}">
                <a16:creationId xmlns:a16="http://schemas.microsoft.com/office/drawing/2014/main" id="{3D032FFD-7EBC-0E8B-F82D-D2BD674045F9}"/>
              </a:ext>
            </a:extLst>
          </p:cNvPr>
          <p:cNvSpPr>
            <a:spLocks noGrp="1"/>
          </p:cNvSpPr>
          <p:nvPr>
            <p:ph type="title"/>
          </p:nvPr>
        </p:nvSpPr>
        <p:spPr>
          <a:xfrm>
            <a:off x="960000" y="486568"/>
            <a:ext cx="9264000" cy="991483"/>
          </a:xfrm>
        </p:spPr>
        <p:txBody>
          <a:bodyPr/>
          <a:lstStyle/>
          <a:p>
            <a:r>
              <a:rPr lang="fi-FI" dirty="0" err="1"/>
              <a:t>Challenges</a:t>
            </a:r>
            <a:r>
              <a:rPr lang="fi-FI" dirty="0"/>
              <a:t> of data center </a:t>
            </a:r>
            <a:r>
              <a:rPr lang="fi-FI" dirty="0" err="1"/>
              <a:t>expansion</a:t>
            </a:r>
            <a:endParaRPr lang="fi-FI" dirty="0"/>
          </a:p>
        </p:txBody>
      </p:sp>
      <p:pic>
        <p:nvPicPr>
          <p:cNvPr id="7" name="Graphic 6" descr="Sustainability with solid fill">
            <a:extLst>
              <a:ext uri="{FF2B5EF4-FFF2-40B4-BE49-F238E27FC236}">
                <a16:creationId xmlns:a16="http://schemas.microsoft.com/office/drawing/2014/main" id="{BFA87892-897F-5809-61D8-FB5DA7D7FD1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65123" y="1446186"/>
            <a:ext cx="1124654" cy="1124654"/>
          </a:xfrm>
          <a:prstGeom prst="rect">
            <a:avLst/>
          </a:prstGeom>
        </p:spPr>
      </p:pic>
      <p:pic>
        <p:nvPicPr>
          <p:cNvPr id="11" name="Graphic 10" descr="Electric Tower with solid fill">
            <a:extLst>
              <a:ext uri="{FF2B5EF4-FFF2-40B4-BE49-F238E27FC236}">
                <a16:creationId xmlns:a16="http://schemas.microsoft.com/office/drawing/2014/main" id="{FEAA023B-A9F2-F9A0-E795-C3BA12D32FD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65123" y="5075231"/>
            <a:ext cx="1074018" cy="1074018"/>
          </a:xfrm>
          <a:prstGeom prst="rect">
            <a:avLst/>
          </a:prstGeom>
        </p:spPr>
      </p:pic>
      <p:pic>
        <p:nvPicPr>
          <p:cNvPr id="13" name="Graphic 12" descr="Battery charging with solid fill">
            <a:extLst>
              <a:ext uri="{FF2B5EF4-FFF2-40B4-BE49-F238E27FC236}">
                <a16:creationId xmlns:a16="http://schemas.microsoft.com/office/drawing/2014/main" id="{624EEACB-9358-9781-3D76-F04798381E9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15759" y="2891991"/>
            <a:ext cx="1074018" cy="1074018"/>
          </a:xfrm>
          <a:prstGeom prst="rect">
            <a:avLst/>
          </a:prstGeom>
        </p:spPr>
      </p:pic>
    </p:spTree>
    <p:extLst>
      <p:ext uri="{BB962C8B-B14F-4D97-AF65-F5344CB8AC3E}">
        <p14:creationId xmlns:p14="http://schemas.microsoft.com/office/powerpoint/2010/main" val="3161912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14656F-7262-C595-F367-D1E7D5CF9BDF}"/>
            </a:ext>
          </a:extLst>
        </p:cNvPr>
        <p:cNvGrpSpPr/>
        <p:nvPr/>
      </p:nvGrpSpPr>
      <p:grpSpPr>
        <a:xfrm>
          <a:off x="0" y="0"/>
          <a:ext cx="0" cy="0"/>
          <a:chOff x="0" y="0"/>
          <a:chExt cx="0" cy="0"/>
        </a:xfrm>
      </p:grpSpPr>
      <p:sp>
        <p:nvSpPr>
          <p:cNvPr id="2" name="Zástupný symbol pro obsah 1">
            <a:extLst>
              <a:ext uri="{FF2B5EF4-FFF2-40B4-BE49-F238E27FC236}">
                <a16:creationId xmlns:a16="http://schemas.microsoft.com/office/drawing/2014/main" id="{5D17D19B-E8BC-832B-35B8-D28A0483FD30}"/>
              </a:ext>
            </a:extLst>
          </p:cNvPr>
          <p:cNvSpPr>
            <a:spLocks noGrp="1"/>
          </p:cNvSpPr>
          <p:nvPr>
            <p:ph sz="half" idx="1"/>
          </p:nvPr>
        </p:nvSpPr>
        <p:spPr>
          <a:xfrm>
            <a:off x="599350" y="1254642"/>
            <a:ext cx="11237816" cy="4386779"/>
          </a:xfrm>
        </p:spPr>
        <p:txBody>
          <a:bodyPr/>
          <a:lstStyle/>
          <a:p>
            <a:pPr marL="342900" indent="-342900" algn="l">
              <a:spcBef>
                <a:spcPts val="750"/>
              </a:spcBef>
              <a:spcAft>
                <a:spcPts val="750"/>
              </a:spcAft>
              <a:buFont typeface="+mj-lt"/>
              <a:buAutoNum type="arabicPeriod"/>
            </a:pPr>
            <a:r>
              <a:rPr lang="en-US" b="1" i="0" dirty="0">
                <a:solidFill>
                  <a:srgbClr val="000000"/>
                </a:solidFill>
                <a:effectLst/>
                <a:latin typeface="+mn-lt"/>
              </a:rPr>
              <a:t>Baseload Power, Energy security &amp; Emissions:</a:t>
            </a:r>
            <a:r>
              <a:rPr lang="en-US" b="0" i="0" dirty="0">
                <a:solidFill>
                  <a:srgbClr val="000000"/>
                </a:solidFill>
                <a:effectLst/>
                <a:latin typeface="+mn-lt"/>
              </a:rPr>
              <a:t> </a:t>
            </a:r>
          </a:p>
          <a:p>
            <a:pPr marL="582894" lvl="1" indent="-342900">
              <a:spcBef>
                <a:spcPts val="750"/>
              </a:spcBef>
              <a:spcAft>
                <a:spcPts val="750"/>
              </a:spcAft>
              <a:buFont typeface="Wingdings" panose="05000000000000000000" pitchFamily="2" charset="2"/>
              <a:buChar char="Ø"/>
            </a:pPr>
            <a:r>
              <a:rPr lang="en-US" b="0" i="0" dirty="0">
                <a:solidFill>
                  <a:srgbClr val="000000"/>
                </a:solidFill>
                <a:effectLst/>
                <a:latin typeface="+mn-lt"/>
              </a:rPr>
              <a:t>Data centers seek dispatchable carbon-free power</a:t>
            </a:r>
            <a:r>
              <a:rPr lang="en-US" dirty="0">
                <a:solidFill>
                  <a:srgbClr val="000000"/>
                </a:solidFill>
                <a:latin typeface="+mn-lt"/>
              </a:rPr>
              <a:t>: </a:t>
            </a:r>
            <a:r>
              <a:rPr lang="en-US" b="0" i="0" dirty="0">
                <a:solidFill>
                  <a:srgbClr val="000000"/>
                </a:solidFill>
                <a:effectLst/>
                <a:latin typeface="+mn-lt"/>
              </a:rPr>
              <a:t>nuclear power is a key candidate</a:t>
            </a:r>
            <a:r>
              <a:rPr lang="en-US" dirty="0">
                <a:solidFill>
                  <a:srgbClr val="000000"/>
                </a:solidFill>
                <a:latin typeface="+mn-lt"/>
              </a:rPr>
              <a:t>!</a:t>
            </a:r>
            <a:endParaRPr lang="en-US" b="0" i="0" dirty="0">
              <a:solidFill>
                <a:srgbClr val="000000"/>
              </a:solidFill>
              <a:effectLst/>
              <a:latin typeface="+mn-lt"/>
            </a:endParaRPr>
          </a:p>
          <a:p>
            <a:pPr marL="409194" indent="-457200">
              <a:spcBef>
                <a:spcPts val="750"/>
              </a:spcBef>
              <a:spcAft>
                <a:spcPts val="750"/>
              </a:spcAft>
              <a:buFont typeface="+mj-lt"/>
              <a:buAutoNum type="arabicPeriod"/>
            </a:pPr>
            <a:r>
              <a:rPr lang="en-US" b="1" i="0" dirty="0">
                <a:solidFill>
                  <a:srgbClr val="000000"/>
                </a:solidFill>
                <a:effectLst/>
                <a:latin typeface="+mn-lt"/>
              </a:rPr>
              <a:t>Scalability and Flexibility:</a:t>
            </a:r>
            <a:r>
              <a:rPr lang="en-US" b="0" i="0" dirty="0">
                <a:solidFill>
                  <a:srgbClr val="000000"/>
                </a:solidFill>
                <a:effectLst/>
                <a:latin typeface="+mn-lt"/>
              </a:rPr>
              <a:t> </a:t>
            </a:r>
          </a:p>
          <a:p>
            <a:pPr marL="582894" lvl="1" indent="-342900">
              <a:spcBef>
                <a:spcPts val="750"/>
              </a:spcBef>
              <a:spcAft>
                <a:spcPts val="750"/>
              </a:spcAft>
              <a:buFont typeface="Wingdings" panose="05000000000000000000" pitchFamily="2" charset="2"/>
              <a:buChar char="Ø"/>
            </a:pPr>
            <a:r>
              <a:rPr lang="en-US" b="0" i="0" dirty="0">
                <a:solidFill>
                  <a:srgbClr val="000000"/>
                </a:solidFill>
                <a:effectLst/>
                <a:latin typeface="+mn-lt"/>
              </a:rPr>
              <a:t>AI training allows data centers to be located in remote areas with energy abundance</a:t>
            </a:r>
          </a:p>
          <a:p>
            <a:pPr marL="582894" lvl="1" indent="-342900">
              <a:spcBef>
                <a:spcPts val="750"/>
              </a:spcBef>
              <a:spcAft>
                <a:spcPts val="750"/>
              </a:spcAft>
              <a:buFont typeface="Wingdings" panose="05000000000000000000" pitchFamily="2" charset="2"/>
              <a:buChar char="Ø"/>
            </a:pPr>
            <a:r>
              <a:rPr lang="en-US" b="0" i="0" dirty="0">
                <a:solidFill>
                  <a:srgbClr val="000000"/>
                </a:solidFill>
                <a:effectLst/>
                <a:latin typeface="+mn-lt"/>
              </a:rPr>
              <a:t>Small Modular Reactors offer a flexible and scalable solution that is not reliant on specific geographical placement</a:t>
            </a:r>
          </a:p>
          <a:p>
            <a:pPr marL="342900" indent="-342900">
              <a:spcBef>
                <a:spcPts val="750"/>
              </a:spcBef>
              <a:spcAft>
                <a:spcPts val="750"/>
              </a:spcAft>
              <a:buFont typeface="+mj-lt"/>
              <a:buAutoNum type="arabicPeriod"/>
            </a:pPr>
            <a:r>
              <a:rPr lang="en-US" b="1" i="0" dirty="0">
                <a:solidFill>
                  <a:srgbClr val="000000"/>
                </a:solidFill>
                <a:effectLst/>
                <a:latin typeface="+mn-lt"/>
              </a:rPr>
              <a:t>But not forgetting the challenges:</a:t>
            </a:r>
            <a:endParaRPr lang="en-US" b="0" i="0" dirty="0">
              <a:solidFill>
                <a:srgbClr val="000000"/>
              </a:solidFill>
              <a:effectLst/>
              <a:latin typeface="+mn-lt"/>
            </a:endParaRPr>
          </a:p>
          <a:p>
            <a:pPr marL="582894" lvl="1" indent="-342900">
              <a:spcBef>
                <a:spcPts val="750"/>
              </a:spcBef>
              <a:spcAft>
                <a:spcPts val="750"/>
              </a:spcAft>
            </a:pPr>
            <a:r>
              <a:rPr lang="en-US" b="0" i="0" dirty="0">
                <a:solidFill>
                  <a:srgbClr val="000000"/>
                </a:solidFill>
                <a:effectLst/>
                <a:latin typeface="+mn-lt"/>
              </a:rPr>
              <a:t>Nuclear power plants have long construction times and they’re notorious for delays</a:t>
            </a:r>
          </a:p>
          <a:p>
            <a:pPr marL="822888" lvl="2" indent="-342900">
              <a:spcBef>
                <a:spcPts val="750"/>
              </a:spcBef>
              <a:spcAft>
                <a:spcPts val="750"/>
              </a:spcAft>
              <a:buFont typeface="Wingdings" panose="05000000000000000000" pitchFamily="2" charset="2"/>
              <a:buChar char="Ø"/>
            </a:pPr>
            <a:r>
              <a:rPr lang="en-US" dirty="0">
                <a:solidFill>
                  <a:srgbClr val="000000"/>
                </a:solidFill>
                <a:latin typeface="+mn-lt"/>
              </a:rPr>
              <a:t>SMRs attempt to reduce construction times by reducing  size and modularity </a:t>
            </a:r>
          </a:p>
          <a:p>
            <a:pPr marL="822888" lvl="2" indent="-342900">
              <a:spcBef>
                <a:spcPts val="750"/>
              </a:spcBef>
              <a:spcAft>
                <a:spcPts val="750"/>
              </a:spcAft>
              <a:buFont typeface="Wingdings" panose="05000000000000000000" pitchFamily="2" charset="2"/>
              <a:buChar char="Ø"/>
            </a:pPr>
            <a:r>
              <a:rPr lang="en-US" dirty="0">
                <a:solidFill>
                  <a:srgbClr val="000000"/>
                </a:solidFill>
                <a:latin typeface="+mn-lt"/>
              </a:rPr>
              <a:t>but what happens to the total costs?</a:t>
            </a:r>
            <a:endParaRPr lang="en-US" b="0" i="0" dirty="0">
              <a:solidFill>
                <a:srgbClr val="000000"/>
              </a:solidFill>
              <a:effectLst/>
              <a:latin typeface="+mn-lt"/>
            </a:endParaRPr>
          </a:p>
          <a:p>
            <a:pPr marL="342900" indent="-342900" algn="l">
              <a:spcBef>
                <a:spcPts val="750"/>
              </a:spcBef>
              <a:spcAft>
                <a:spcPts val="750"/>
              </a:spcAft>
              <a:buFont typeface="+mj-lt"/>
              <a:buAutoNum type="arabicPeriod"/>
            </a:pPr>
            <a:endParaRPr lang="en-US" b="0" i="0" dirty="0">
              <a:solidFill>
                <a:srgbClr val="000000"/>
              </a:solidFill>
              <a:effectLst/>
              <a:latin typeface="+mn-lt"/>
            </a:endParaRPr>
          </a:p>
        </p:txBody>
      </p:sp>
      <p:sp>
        <p:nvSpPr>
          <p:cNvPr id="5" name="Zástupný symbol pro číslo snímku 8">
            <a:extLst>
              <a:ext uri="{FF2B5EF4-FFF2-40B4-BE49-F238E27FC236}">
                <a16:creationId xmlns:a16="http://schemas.microsoft.com/office/drawing/2014/main" id="{6F4206EB-CD49-0C28-F91A-FFA8BD9C3043}"/>
              </a:ext>
            </a:extLst>
          </p:cNvPr>
          <p:cNvSpPr>
            <a:spLocks noGrp="1"/>
          </p:cNvSpPr>
          <p:nvPr>
            <p:ph type="sldNum" sz="quarter" idx="4"/>
          </p:nvPr>
        </p:nvSpPr>
        <p:spPr>
          <a:prstGeom prst="rect">
            <a:avLst/>
          </a:prstGeom>
        </p:spPr>
        <p:txBody>
          <a:bodyPr anchor="b"/>
          <a:lstStyle>
            <a:lvl1pPr algn="r">
              <a:defRPr sz="1100" b="1">
                <a:latin typeface="Arial" panose="020B0604020202020204" pitchFamily="34" charset="0"/>
                <a:cs typeface="Arial" panose="020B0604020202020204" pitchFamily="34" charset="0"/>
              </a:defRPr>
            </a:lvl1pPr>
          </a:lstStyle>
          <a:p>
            <a:fld id="{CDA2B015-36C4-4400-9846-8404AE1F3BF6}" type="slidenum">
              <a:rPr lang="cs-CZ" smtClean="0"/>
              <a:pPr/>
              <a:t>16</a:t>
            </a:fld>
            <a:endParaRPr lang="cs-CZ" dirty="0"/>
          </a:p>
        </p:txBody>
      </p:sp>
      <p:sp>
        <p:nvSpPr>
          <p:cNvPr id="3" name="Nadpis 2">
            <a:extLst>
              <a:ext uri="{FF2B5EF4-FFF2-40B4-BE49-F238E27FC236}">
                <a16:creationId xmlns:a16="http://schemas.microsoft.com/office/drawing/2014/main" id="{F5B858B8-5D7F-0870-5D45-FC3906DB830B}"/>
              </a:ext>
            </a:extLst>
          </p:cNvPr>
          <p:cNvSpPr>
            <a:spLocks noGrp="1"/>
          </p:cNvSpPr>
          <p:nvPr>
            <p:ph type="title"/>
          </p:nvPr>
        </p:nvSpPr>
        <p:spPr/>
        <p:txBody>
          <a:bodyPr>
            <a:normAutofit/>
          </a:bodyPr>
          <a:lstStyle/>
          <a:p>
            <a:r>
              <a:rPr lang="fi-FI" sz="3200" dirty="0" err="1">
                <a:solidFill>
                  <a:schemeClr val="tx1"/>
                </a:solidFill>
              </a:rPr>
              <a:t>Potential</a:t>
            </a:r>
            <a:r>
              <a:rPr lang="fi-FI" sz="3200" dirty="0">
                <a:solidFill>
                  <a:schemeClr val="tx1"/>
                </a:solidFill>
              </a:rPr>
              <a:t> of </a:t>
            </a:r>
            <a:r>
              <a:rPr lang="fi-FI" sz="3200" dirty="0" err="1">
                <a:solidFill>
                  <a:schemeClr val="tx1"/>
                </a:solidFill>
              </a:rPr>
              <a:t>nuclear</a:t>
            </a:r>
            <a:r>
              <a:rPr lang="fi-FI" sz="3200" dirty="0">
                <a:solidFill>
                  <a:schemeClr val="tx1"/>
                </a:solidFill>
              </a:rPr>
              <a:t> </a:t>
            </a:r>
            <a:r>
              <a:rPr lang="fi-FI" sz="3200" dirty="0" err="1">
                <a:solidFill>
                  <a:schemeClr val="tx1"/>
                </a:solidFill>
              </a:rPr>
              <a:t>power</a:t>
            </a:r>
            <a:endParaRPr lang="cs-CZ" sz="3200" dirty="0">
              <a:solidFill>
                <a:schemeClr val="tx1"/>
              </a:solidFill>
            </a:endParaRPr>
          </a:p>
        </p:txBody>
      </p:sp>
    </p:spTree>
    <p:extLst>
      <p:ext uri="{BB962C8B-B14F-4D97-AF65-F5344CB8AC3E}">
        <p14:creationId xmlns:p14="http://schemas.microsoft.com/office/powerpoint/2010/main" val="222101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49F5A2-04D7-B39A-855C-47E22F2AEFB8}"/>
            </a:ext>
          </a:extLst>
        </p:cNvPr>
        <p:cNvGrpSpPr/>
        <p:nvPr/>
      </p:nvGrpSpPr>
      <p:grpSpPr>
        <a:xfrm>
          <a:off x="0" y="0"/>
          <a:ext cx="0" cy="0"/>
          <a:chOff x="0" y="0"/>
          <a:chExt cx="0" cy="0"/>
        </a:xfrm>
      </p:grpSpPr>
      <p:sp>
        <p:nvSpPr>
          <p:cNvPr id="10" name="Rectangle 5">
            <a:extLst>
              <a:ext uri="{FF2B5EF4-FFF2-40B4-BE49-F238E27FC236}">
                <a16:creationId xmlns:a16="http://schemas.microsoft.com/office/drawing/2014/main" id="{09F21CB8-0FD8-22D1-9E13-FF017210B9CD}"/>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pic>
        <p:nvPicPr>
          <p:cNvPr id="2" name="Picture 1">
            <a:extLst>
              <a:ext uri="{FF2B5EF4-FFF2-40B4-BE49-F238E27FC236}">
                <a16:creationId xmlns:a16="http://schemas.microsoft.com/office/drawing/2014/main" id="{4C17CB1C-B4D4-FDDE-B240-63B678F8D8A4}"/>
              </a:ext>
            </a:extLst>
          </p:cNvPr>
          <p:cNvPicPr>
            <a:picLocks noChangeAspect="1"/>
          </p:cNvPicPr>
          <p:nvPr/>
        </p:nvPicPr>
        <p:blipFill rotWithShape="1">
          <a:blip r:embed="rId2">
            <a:extLst>
              <a:ext uri="{28A0092B-C50C-407E-A947-70E740481C1C}">
                <a14:useLocalDpi xmlns:a14="http://schemas.microsoft.com/office/drawing/2010/main" val="0"/>
              </a:ext>
            </a:extLst>
          </a:blip>
          <a:srcRect l="8376"/>
          <a:stretch/>
        </p:blipFill>
        <p:spPr bwMode="auto">
          <a:xfrm>
            <a:off x="1643686" y="457200"/>
            <a:ext cx="8904627" cy="5112396"/>
          </a:xfrm>
          <a:prstGeom prst="rect">
            <a:avLst/>
          </a:prstGeom>
          <a:noFill/>
          <a:ln>
            <a:noFill/>
          </a:ln>
          <a:extLst>
            <a:ext uri="{53640926-AAD7-44D8-BBD7-CCE9431645EC}">
              <a14:shadowObscured xmlns:a14="http://schemas.microsoft.com/office/drawing/2010/main"/>
            </a:ext>
          </a:extLst>
        </p:spPr>
      </p:pic>
      <p:sp>
        <p:nvSpPr>
          <p:cNvPr id="4" name="TextBox 3">
            <a:extLst>
              <a:ext uri="{FF2B5EF4-FFF2-40B4-BE49-F238E27FC236}">
                <a16:creationId xmlns:a16="http://schemas.microsoft.com/office/drawing/2014/main" id="{EA00DA6F-A54F-3FF9-7679-856BACB9FAC1}"/>
              </a:ext>
            </a:extLst>
          </p:cNvPr>
          <p:cNvSpPr txBox="1"/>
          <p:nvPr/>
        </p:nvSpPr>
        <p:spPr>
          <a:xfrm>
            <a:off x="519764" y="5356748"/>
            <a:ext cx="10924673" cy="707886"/>
          </a:xfrm>
          <a:prstGeom prst="rect">
            <a:avLst/>
          </a:prstGeom>
          <a:noFill/>
        </p:spPr>
        <p:txBody>
          <a:bodyPr wrap="square">
            <a:spAutoFit/>
          </a:bodyPr>
          <a:lstStyle/>
          <a:p>
            <a:pPr>
              <a:spcBef>
                <a:spcPts val="600"/>
              </a:spcBef>
              <a:spcAft>
                <a:spcPts val="1200"/>
              </a:spcAft>
            </a:pPr>
            <a:r>
              <a:rPr lang="en-US" sz="2000" b="1" i="1" dirty="0">
                <a:effectLst/>
                <a:latin typeface="Arial" panose="020B0604020202020204" pitchFamily="34" charset="0"/>
                <a:ea typeface="Times New Roman" panose="02020603050405020304" pitchFamily="18" charset="0"/>
                <a:cs typeface="Times New Roman" panose="02020603050405020304" pitchFamily="18" charset="0"/>
              </a:rPr>
              <a:t>Figure </a:t>
            </a:r>
            <a:r>
              <a:rPr lang="en-US" sz="2000" b="1" i="1" dirty="0">
                <a:latin typeface="Arial" panose="020B0604020202020204" pitchFamily="34" charset="0"/>
                <a:ea typeface="Times New Roman" panose="02020603050405020304" pitchFamily="18" charset="0"/>
                <a:cs typeface="Times New Roman" panose="02020603050405020304" pitchFamily="18" charset="0"/>
              </a:rPr>
              <a:t>6.</a:t>
            </a:r>
            <a:r>
              <a:rPr lang="en-US" sz="2000" b="1" i="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Goldman Sachs estimation of global electricity demand of data centers. Note that years after 2022 are projections of power demand. </a:t>
            </a:r>
            <a:r>
              <a:rPr lang="en-GB" sz="20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(Singer et al. 2025)</a:t>
            </a:r>
            <a:endParaRPr lang="fi-FI" sz="20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259485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38FA1D-8045-BB7E-2AAA-528650A43587}"/>
            </a:ext>
          </a:extLst>
        </p:cNvPr>
        <p:cNvGrpSpPr/>
        <p:nvPr/>
      </p:nvGrpSpPr>
      <p:grpSpPr>
        <a:xfrm>
          <a:off x="0" y="0"/>
          <a:ext cx="0" cy="0"/>
          <a:chOff x="0" y="0"/>
          <a:chExt cx="0" cy="0"/>
        </a:xfrm>
      </p:grpSpPr>
      <p:sp>
        <p:nvSpPr>
          <p:cNvPr id="10" name="Rectangle 5">
            <a:extLst>
              <a:ext uri="{FF2B5EF4-FFF2-40B4-BE49-F238E27FC236}">
                <a16:creationId xmlns:a16="http://schemas.microsoft.com/office/drawing/2014/main" id="{322FBE54-B9BB-757F-6905-557DEBA2F9FC}"/>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4" name="TextBox 3">
            <a:extLst>
              <a:ext uri="{FF2B5EF4-FFF2-40B4-BE49-F238E27FC236}">
                <a16:creationId xmlns:a16="http://schemas.microsoft.com/office/drawing/2014/main" id="{6FE32F90-E1BB-CF46-DDB7-067CB7074816}"/>
              </a:ext>
            </a:extLst>
          </p:cNvPr>
          <p:cNvSpPr txBox="1"/>
          <p:nvPr/>
        </p:nvSpPr>
        <p:spPr>
          <a:xfrm>
            <a:off x="712269" y="5477470"/>
            <a:ext cx="11059427" cy="1015663"/>
          </a:xfrm>
          <a:prstGeom prst="rect">
            <a:avLst/>
          </a:prstGeom>
          <a:noFill/>
        </p:spPr>
        <p:txBody>
          <a:bodyPr wrap="square">
            <a:spAutoFit/>
          </a:bodyPr>
          <a:lstStyle/>
          <a:p>
            <a:pPr>
              <a:spcBef>
                <a:spcPts val="600"/>
              </a:spcBef>
              <a:spcAft>
                <a:spcPts val="1200"/>
              </a:spcAft>
            </a:pPr>
            <a:r>
              <a:rPr lang="en-US" sz="2000" b="1" i="1" dirty="0">
                <a:effectLst/>
                <a:latin typeface="Arial" panose="020B0604020202020204" pitchFamily="34" charset="0"/>
                <a:ea typeface="Times New Roman" panose="02020603050405020304" pitchFamily="18" charset="0"/>
                <a:cs typeface="Times New Roman" panose="02020603050405020304" pitchFamily="18" charset="0"/>
              </a:rPr>
              <a:t>Figure 7. </a:t>
            </a:r>
            <a:r>
              <a:rPr lang="en-US" sz="20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Summary of studies on electricity demand growth in European data centers. Note that the darker circles indicate estimates while lighter circles and dotted lines indicate projections. (</a:t>
            </a:r>
            <a:r>
              <a:rPr lang="en-US" sz="20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Kamiya &amp; Bertoldi 2024</a:t>
            </a:r>
            <a:r>
              <a:rPr lang="en-US" sz="20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t>
            </a:r>
            <a:endParaRPr lang="fi-FI" sz="20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801CA60D-5048-BB87-E252-B7A0AFF9BE5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04857" y="457200"/>
            <a:ext cx="7982284" cy="4622800"/>
          </a:xfrm>
          <a:prstGeom prst="rect">
            <a:avLst/>
          </a:prstGeom>
          <a:noFill/>
        </p:spPr>
      </p:pic>
    </p:spTree>
    <p:extLst>
      <p:ext uri="{BB962C8B-B14F-4D97-AF65-F5344CB8AC3E}">
        <p14:creationId xmlns:p14="http://schemas.microsoft.com/office/powerpoint/2010/main" val="13720523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A2328F-EFDD-C33F-BA7B-AE3FD71C262A}"/>
            </a:ext>
          </a:extLst>
        </p:cNvPr>
        <p:cNvGrpSpPr/>
        <p:nvPr/>
      </p:nvGrpSpPr>
      <p:grpSpPr>
        <a:xfrm>
          <a:off x="0" y="0"/>
          <a:ext cx="0" cy="0"/>
          <a:chOff x="0" y="0"/>
          <a:chExt cx="0" cy="0"/>
        </a:xfrm>
      </p:grpSpPr>
      <p:sp>
        <p:nvSpPr>
          <p:cNvPr id="10" name="Rectangle 5">
            <a:extLst>
              <a:ext uri="{FF2B5EF4-FFF2-40B4-BE49-F238E27FC236}">
                <a16:creationId xmlns:a16="http://schemas.microsoft.com/office/drawing/2014/main" id="{24D08367-56FC-38EB-F248-3DEC335DC826}"/>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4" name="TextBox 3">
            <a:extLst>
              <a:ext uri="{FF2B5EF4-FFF2-40B4-BE49-F238E27FC236}">
                <a16:creationId xmlns:a16="http://schemas.microsoft.com/office/drawing/2014/main" id="{B6C23BCB-CD35-B63E-9D3F-DA2C1D629BE0}"/>
              </a:ext>
            </a:extLst>
          </p:cNvPr>
          <p:cNvSpPr txBox="1"/>
          <p:nvPr/>
        </p:nvSpPr>
        <p:spPr>
          <a:xfrm>
            <a:off x="712269" y="5477470"/>
            <a:ext cx="11059427" cy="707886"/>
          </a:xfrm>
          <a:prstGeom prst="rect">
            <a:avLst/>
          </a:prstGeom>
          <a:noFill/>
        </p:spPr>
        <p:txBody>
          <a:bodyPr wrap="square">
            <a:spAutoFit/>
          </a:bodyPr>
          <a:lstStyle/>
          <a:p>
            <a:pPr>
              <a:spcBef>
                <a:spcPts val="600"/>
              </a:spcBef>
              <a:spcAft>
                <a:spcPts val="1200"/>
              </a:spcAft>
            </a:pPr>
            <a:r>
              <a:rPr lang="en-US" sz="2000" b="1" i="1" dirty="0">
                <a:effectLst/>
                <a:latin typeface="Arial" panose="020B0604020202020204" pitchFamily="34" charset="0"/>
                <a:ea typeface="Times New Roman" panose="02020603050405020304" pitchFamily="18" charset="0"/>
                <a:cs typeface="Times New Roman" panose="02020603050405020304" pitchFamily="18" charset="0"/>
              </a:rPr>
              <a:t>Figure 8. </a:t>
            </a:r>
            <a:r>
              <a:rPr lang="en-US" sz="20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Global electricity generation for data centers and the associated CO2 emissions in the IEA base case scenario. (</a:t>
            </a:r>
            <a:r>
              <a:rPr lang="en-US" i="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IEA</a:t>
            </a:r>
            <a:r>
              <a:rPr lang="en-US" sz="1800" dirty="0">
                <a:solidFill>
                  <a:srgbClr val="000000"/>
                </a:solidFill>
                <a:effectLst/>
                <a:latin typeface="Arial" panose="020B0604020202020204" pitchFamily="34" charset="0"/>
                <a:ea typeface="Times New Roman" panose="02020603050405020304" pitchFamily="18" charset="0"/>
              </a:rPr>
              <a:t> 2025</a:t>
            </a:r>
            <a:r>
              <a:rPr lang="en-US" sz="20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t>
            </a:r>
            <a:endParaRPr lang="fi-FI" sz="20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ECEAB4BF-43F3-2263-5560-C14F6AD3A618}"/>
              </a:ext>
            </a:extLst>
          </p:cNvPr>
          <p:cNvPicPr>
            <a:picLocks noChangeAspect="1"/>
          </p:cNvPicPr>
          <p:nvPr/>
        </p:nvPicPr>
        <p:blipFill>
          <a:blip r:embed="rId3"/>
          <a:stretch>
            <a:fillRect/>
          </a:stretch>
        </p:blipFill>
        <p:spPr>
          <a:xfrm>
            <a:off x="1420703" y="457200"/>
            <a:ext cx="9350593" cy="4562053"/>
          </a:xfrm>
          <a:prstGeom prst="rect">
            <a:avLst/>
          </a:prstGeom>
        </p:spPr>
      </p:pic>
    </p:spTree>
    <p:extLst>
      <p:ext uri="{BB962C8B-B14F-4D97-AF65-F5344CB8AC3E}">
        <p14:creationId xmlns:p14="http://schemas.microsoft.com/office/powerpoint/2010/main" val="24561778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07AE9D-C68D-E241-D627-117AC371EEE3}"/>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A0936D32-31B1-A45A-E3BA-F824D4A32ACF}"/>
              </a:ext>
            </a:extLst>
          </p:cNvPr>
          <p:cNvSpPr>
            <a:spLocks noGrp="1"/>
          </p:cNvSpPr>
          <p:nvPr>
            <p:ph type="title"/>
          </p:nvPr>
        </p:nvSpPr>
        <p:spPr>
          <a:xfrm>
            <a:off x="534115" y="358581"/>
            <a:ext cx="9456000" cy="1206926"/>
          </a:xfrm>
        </p:spPr>
        <p:txBody>
          <a:bodyPr/>
          <a:lstStyle/>
          <a:p>
            <a:r>
              <a:rPr lang="fi-FI" sz="4000"/>
              <a:t>Jussi-Pekka Ikonen</a:t>
            </a:r>
            <a:br>
              <a:rPr lang="fi-FI" sz="4000"/>
            </a:br>
            <a:r>
              <a:rPr lang="fi-FI" sz="4000" err="1"/>
              <a:t>Research</a:t>
            </a:r>
            <a:r>
              <a:rPr lang="fi-FI" sz="4000"/>
              <a:t> </a:t>
            </a:r>
            <a:r>
              <a:rPr lang="fi-FI" sz="4000" err="1"/>
              <a:t>Scientist</a:t>
            </a:r>
            <a:r>
              <a:rPr lang="fi-FI" sz="4000"/>
              <a:t>, VTT</a:t>
            </a:r>
          </a:p>
        </p:txBody>
      </p:sp>
      <p:sp>
        <p:nvSpPr>
          <p:cNvPr id="3" name="Date Placeholder 2">
            <a:extLst>
              <a:ext uri="{FF2B5EF4-FFF2-40B4-BE49-F238E27FC236}">
                <a16:creationId xmlns:a16="http://schemas.microsoft.com/office/drawing/2014/main" id="{5D5A3326-0C81-D18F-89FF-0B2EBC894188}"/>
              </a:ext>
            </a:extLst>
          </p:cNvPr>
          <p:cNvSpPr>
            <a:spLocks noGrp="1"/>
          </p:cNvSpPr>
          <p:nvPr>
            <p:ph type="dt" sz="half" idx="10"/>
          </p:nvPr>
        </p:nvSpPr>
        <p:spPr/>
        <p:txBody>
          <a:bodyPr/>
          <a:lstStyle/>
          <a:p>
            <a:pPr marL="0" marR="0" lvl="0" indent="0" algn="l" defTabSz="457127" rtl="0" eaLnBrk="1" fontAlgn="auto" latinLnBrk="0" hangingPunct="1">
              <a:lnSpc>
                <a:spcPct val="100000"/>
              </a:lnSpc>
              <a:spcBef>
                <a:spcPts val="0"/>
              </a:spcBef>
              <a:spcAft>
                <a:spcPts val="0"/>
              </a:spcAft>
              <a:buClrTx/>
              <a:buSzTx/>
              <a:buFontTx/>
              <a:buNone/>
              <a:tabLst/>
              <a:defRPr/>
            </a:pPr>
            <a:fld id="{53CB640E-1453-4B14-BDEA-BBA6BDB46C34}" type="datetime1">
              <a:rPr kumimoji="0" lang="en-GB" sz="1133" b="1" i="0" u="none" strike="noStrike" kern="1200" cap="none" spc="0" normalizeH="0" baseline="0" noProof="0">
                <a:ln>
                  <a:noFill/>
                </a:ln>
                <a:solidFill>
                  <a:srgbClr val="AFAFAF"/>
                </a:solidFill>
                <a:effectLst/>
                <a:uLnTx/>
                <a:uFillTx/>
                <a:latin typeface="Arial" charset="0"/>
                <a:cs typeface="Arial" charset="0"/>
              </a:rPr>
              <a:pPr marL="0" marR="0" lvl="0" indent="0" algn="l" defTabSz="457127" rtl="0" eaLnBrk="1" fontAlgn="auto" latinLnBrk="0" hangingPunct="1">
                <a:lnSpc>
                  <a:spcPct val="100000"/>
                </a:lnSpc>
                <a:spcBef>
                  <a:spcPts val="0"/>
                </a:spcBef>
                <a:spcAft>
                  <a:spcPts val="0"/>
                </a:spcAft>
                <a:buClrTx/>
                <a:buSzTx/>
                <a:buFontTx/>
                <a:buNone/>
                <a:tabLst/>
                <a:defRPr/>
              </a:pPr>
              <a:t>08/10/2025</a:t>
            </a:fld>
            <a:endParaRPr kumimoji="0" lang="en-GB" sz="1133" b="1" i="0" u="none" strike="noStrike" kern="1200" cap="none" spc="0" normalizeH="0" baseline="0" noProof="0">
              <a:ln>
                <a:noFill/>
              </a:ln>
              <a:solidFill>
                <a:srgbClr val="AFAFAF"/>
              </a:solidFill>
              <a:effectLst/>
              <a:uLnTx/>
              <a:uFillTx/>
              <a:latin typeface="Arial" charset="0"/>
              <a:cs typeface="Arial" charset="0"/>
            </a:endParaRPr>
          </a:p>
        </p:txBody>
      </p:sp>
      <p:sp>
        <p:nvSpPr>
          <p:cNvPr id="4" name="Footer Placeholder 3">
            <a:extLst>
              <a:ext uri="{FF2B5EF4-FFF2-40B4-BE49-F238E27FC236}">
                <a16:creationId xmlns:a16="http://schemas.microsoft.com/office/drawing/2014/main" id="{369AB9DC-5023-7C82-903D-7C08B33E6E10}"/>
              </a:ext>
            </a:extLst>
          </p:cNvPr>
          <p:cNvSpPr>
            <a:spLocks noGrp="1"/>
          </p:cNvSpPr>
          <p:nvPr>
            <p:ph type="ftr" sz="quarter" idx="11"/>
          </p:nvPr>
        </p:nvSpPr>
        <p:spPr/>
        <p:txBody>
          <a:bodyPr/>
          <a:lstStyle/>
          <a:p>
            <a:pPr marL="0" marR="0" lvl="0" indent="0" algn="l" defTabSz="457127" rtl="0" eaLnBrk="1" fontAlgn="auto" latinLnBrk="0" hangingPunct="1">
              <a:lnSpc>
                <a:spcPct val="100000"/>
              </a:lnSpc>
              <a:spcBef>
                <a:spcPts val="0"/>
              </a:spcBef>
              <a:spcAft>
                <a:spcPts val="0"/>
              </a:spcAft>
              <a:buClrTx/>
              <a:buSzTx/>
              <a:buFontTx/>
              <a:buNone/>
              <a:tabLst/>
              <a:defRPr/>
            </a:pPr>
            <a:r>
              <a:rPr kumimoji="0" lang="en-GB" sz="1133" b="1" i="0" u="none" strike="noStrike" kern="1200" cap="none" spc="0" normalizeH="0" baseline="0" noProof="0">
                <a:ln>
                  <a:noFill/>
                </a:ln>
                <a:solidFill>
                  <a:srgbClr val="AFAFAF"/>
                </a:solidFill>
                <a:effectLst/>
                <a:uLnTx/>
                <a:uFillTx/>
                <a:latin typeface="Arial" charset="0"/>
                <a:cs typeface="Arial" charset="0"/>
              </a:rPr>
              <a:t>VTT – beyond the obvious</a:t>
            </a:r>
          </a:p>
        </p:txBody>
      </p:sp>
      <p:pic>
        <p:nvPicPr>
          <p:cNvPr id="7" name="Picture 6" descr="A person holding a phone and giving a thumbs up&#10;&#10;AI-generated content may be incorrect.">
            <a:extLst>
              <a:ext uri="{FF2B5EF4-FFF2-40B4-BE49-F238E27FC236}">
                <a16:creationId xmlns:a16="http://schemas.microsoft.com/office/drawing/2014/main" id="{185E1044-3135-6DD4-D1D4-9E5C1B8F3B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25670" y="1794858"/>
            <a:ext cx="3334643" cy="4446190"/>
          </a:xfrm>
          <a:prstGeom prst="rect">
            <a:avLst/>
          </a:prstGeom>
        </p:spPr>
      </p:pic>
      <p:sp>
        <p:nvSpPr>
          <p:cNvPr id="9" name="TextBox 8">
            <a:extLst>
              <a:ext uri="{FF2B5EF4-FFF2-40B4-BE49-F238E27FC236}">
                <a16:creationId xmlns:a16="http://schemas.microsoft.com/office/drawing/2014/main" id="{301E4319-A80E-B4F1-D736-AE2DF72934FE}"/>
              </a:ext>
            </a:extLst>
          </p:cNvPr>
          <p:cNvSpPr txBox="1"/>
          <p:nvPr/>
        </p:nvSpPr>
        <p:spPr>
          <a:xfrm>
            <a:off x="465486" y="2504750"/>
            <a:ext cx="3755785" cy="3915489"/>
          </a:xfrm>
          <a:prstGeom prst="roundRect">
            <a:avLst/>
          </a:prstGeom>
          <a:solidFill>
            <a:schemeClr val="bg1">
              <a:lumMod val="50000"/>
            </a:schemeClr>
          </a:solidFill>
        </p:spPr>
        <p:txBody>
          <a:bodyPr wrap="square" rtlCol="0">
            <a:spAutoFit/>
          </a:bodyPr>
          <a:lstStyle/>
          <a:p>
            <a:pPr algn="ctr"/>
            <a:r>
              <a:rPr lang="fi-FI" sz="2400" b="1" dirty="0" err="1">
                <a:solidFill>
                  <a:schemeClr val="bg2"/>
                </a:solidFill>
              </a:rPr>
              <a:t>Educational</a:t>
            </a:r>
            <a:r>
              <a:rPr lang="fi-FI" sz="2400" b="1" dirty="0">
                <a:solidFill>
                  <a:schemeClr val="bg2"/>
                </a:solidFill>
              </a:rPr>
              <a:t> </a:t>
            </a:r>
            <a:r>
              <a:rPr lang="fi-FI" sz="2400" b="1" dirty="0" err="1">
                <a:solidFill>
                  <a:schemeClr val="bg2"/>
                </a:solidFill>
              </a:rPr>
              <a:t>background</a:t>
            </a:r>
            <a:endParaRPr lang="fi-FI" sz="2400" b="1" dirty="0">
              <a:solidFill>
                <a:schemeClr val="bg2"/>
              </a:solidFill>
            </a:endParaRPr>
          </a:p>
          <a:p>
            <a:endParaRPr lang="fi-FI" dirty="0">
              <a:solidFill>
                <a:schemeClr val="bg2"/>
              </a:solidFill>
            </a:endParaRPr>
          </a:p>
          <a:p>
            <a:r>
              <a:rPr lang="fi-FI" sz="1600" b="1" dirty="0">
                <a:solidFill>
                  <a:schemeClr val="bg2"/>
                </a:solidFill>
              </a:rPr>
              <a:t>LUT </a:t>
            </a:r>
            <a:r>
              <a:rPr lang="fi-FI" sz="1600" b="1" dirty="0" err="1">
                <a:solidFill>
                  <a:schemeClr val="bg2"/>
                </a:solidFill>
              </a:rPr>
              <a:t>University</a:t>
            </a:r>
            <a:endParaRPr lang="fi-FI" sz="1600" b="1" dirty="0">
              <a:solidFill>
                <a:schemeClr val="bg2"/>
              </a:solidFill>
            </a:endParaRPr>
          </a:p>
          <a:p>
            <a:pPr marL="870753" lvl="2" indent="-342900">
              <a:buFont typeface="Wingdings" panose="05000000000000000000" pitchFamily="2" charset="2"/>
              <a:buChar char="§"/>
            </a:pPr>
            <a:r>
              <a:rPr lang="fi-FI" sz="1600" dirty="0">
                <a:solidFill>
                  <a:schemeClr val="bg2"/>
                </a:solidFill>
              </a:rPr>
              <a:t>2017-2020: B. </a:t>
            </a:r>
            <a:r>
              <a:rPr lang="fi-FI" sz="1600" dirty="0" err="1">
                <a:solidFill>
                  <a:schemeClr val="bg2"/>
                </a:solidFill>
              </a:rPr>
              <a:t>Sc</a:t>
            </a:r>
            <a:r>
              <a:rPr lang="fi-FI" sz="1600" dirty="0">
                <a:solidFill>
                  <a:schemeClr val="bg2"/>
                </a:solidFill>
              </a:rPr>
              <a:t>. (Tech) in Energy Technology</a:t>
            </a:r>
          </a:p>
          <a:p>
            <a:pPr marL="870753" lvl="2" indent="-342900">
              <a:buFont typeface="Wingdings" panose="05000000000000000000" pitchFamily="2" charset="2"/>
              <a:buChar char="§"/>
            </a:pPr>
            <a:r>
              <a:rPr lang="fi-FI" sz="1600" dirty="0">
                <a:solidFill>
                  <a:schemeClr val="bg2"/>
                </a:solidFill>
              </a:rPr>
              <a:t>2020-2022: M. </a:t>
            </a:r>
            <a:r>
              <a:rPr lang="fi-FI" sz="1600" dirty="0" err="1">
                <a:solidFill>
                  <a:schemeClr val="bg2"/>
                </a:solidFill>
              </a:rPr>
              <a:t>Sc</a:t>
            </a:r>
            <a:r>
              <a:rPr lang="fi-FI" sz="1600" dirty="0">
                <a:solidFill>
                  <a:schemeClr val="bg2"/>
                </a:solidFill>
              </a:rPr>
              <a:t>. (Tech) in </a:t>
            </a:r>
            <a:r>
              <a:rPr lang="fi-FI" sz="1600" dirty="0" err="1">
                <a:solidFill>
                  <a:schemeClr val="bg2"/>
                </a:solidFill>
              </a:rPr>
              <a:t>Nuclear</a:t>
            </a:r>
            <a:r>
              <a:rPr lang="fi-FI" sz="1600" dirty="0">
                <a:solidFill>
                  <a:schemeClr val="bg2"/>
                </a:solidFill>
              </a:rPr>
              <a:t> Engineering</a:t>
            </a:r>
          </a:p>
          <a:p>
            <a:pPr marL="70653" lvl="1"/>
            <a:endParaRPr lang="fi-FI" sz="1600" dirty="0">
              <a:solidFill>
                <a:schemeClr val="bg2"/>
              </a:solidFill>
            </a:endParaRPr>
          </a:p>
          <a:p>
            <a:pPr marL="70653" lvl="1"/>
            <a:r>
              <a:rPr lang="fi-FI" sz="1600" b="1" dirty="0">
                <a:solidFill>
                  <a:schemeClr val="bg2"/>
                </a:solidFill>
              </a:rPr>
              <a:t>Aalto </a:t>
            </a:r>
            <a:r>
              <a:rPr lang="fi-FI" sz="1600" b="1" dirty="0" err="1">
                <a:solidFill>
                  <a:schemeClr val="bg2"/>
                </a:solidFill>
              </a:rPr>
              <a:t>University</a:t>
            </a:r>
            <a:endParaRPr lang="fi-FI" sz="1600" b="1" dirty="0">
              <a:solidFill>
                <a:schemeClr val="bg2"/>
              </a:solidFill>
            </a:endParaRPr>
          </a:p>
          <a:p>
            <a:pPr marL="1110747" lvl="3" indent="-342900">
              <a:buFont typeface="Wingdings" panose="05000000000000000000" pitchFamily="2" charset="2"/>
              <a:buChar char="§"/>
            </a:pPr>
            <a:r>
              <a:rPr lang="fi-FI" sz="1600" dirty="0">
                <a:solidFill>
                  <a:schemeClr val="bg2"/>
                </a:solidFill>
              </a:rPr>
              <a:t>2023-; PhD in Energy Technology, SMR </a:t>
            </a:r>
            <a:r>
              <a:rPr lang="fi-FI" sz="1600" dirty="0" err="1">
                <a:solidFill>
                  <a:schemeClr val="bg2"/>
                </a:solidFill>
              </a:rPr>
              <a:t>Economics</a:t>
            </a:r>
            <a:r>
              <a:rPr lang="fi-FI" sz="1600" dirty="0">
                <a:solidFill>
                  <a:schemeClr val="bg2"/>
                </a:solidFill>
              </a:rPr>
              <a:t> and </a:t>
            </a:r>
            <a:r>
              <a:rPr lang="fi-FI" sz="1600" dirty="0" err="1">
                <a:solidFill>
                  <a:schemeClr val="bg2"/>
                </a:solidFill>
              </a:rPr>
              <a:t>Safety</a:t>
            </a:r>
            <a:endParaRPr lang="fi-FI" sz="1600" dirty="0">
              <a:solidFill>
                <a:schemeClr val="bg2"/>
              </a:solidFill>
            </a:endParaRPr>
          </a:p>
        </p:txBody>
      </p:sp>
      <p:pic>
        <p:nvPicPr>
          <p:cNvPr id="11" name="Graphic 10" descr="Graduation cap with solid fill">
            <a:extLst>
              <a:ext uri="{FF2B5EF4-FFF2-40B4-BE49-F238E27FC236}">
                <a16:creationId xmlns:a16="http://schemas.microsoft.com/office/drawing/2014/main" id="{9F4AFA74-F077-052A-13D4-032E7C385FB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688293" y="1557372"/>
            <a:ext cx="1055229" cy="1055229"/>
          </a:xfrm>
          <a:prstGeom prst="rect">
            <a:avLst/>
          </a:prstGeom>
        </p:spPr>
      </p:pic>
      <p:sp>
        <p:nvSpPr>
          <p:cNvPr id="12" name="TextBox 11">
            <a:extLst>
              <a:ext uri="{FF2B5EF4-FFF2-40B4-BE49-F238E27FC236}">
                <a16:creationId xmlns:a16="http://schemas.microsoft.com/office/drawing/2014/main" id="{F1C4E0DE-5377-4645-FB9D-C1627784FB73}"/>
              </a:ext>
            </a:extLst>
          </p:cNvPr>
          <p:cNvSpPr txBox="1"/>
          <p:nvPr/>
        </p:nvSpPr>
        <p:spPr>
          <a:xfrm>
            <a:off x="4469884" y="2486885"/>
            <a:ext cx="3500847" cy="4115157"/>
          </a:xfrm>
          <a:prstGeom prst="roundRect">
            <a:avLst/>
          </a:prstGeom>
          <a:solidFill>
            <a:schemeClr val="bg1">
              <a:lumMod val="50000"/>
            </a:schemeClr>
          </a:solidFill>
        </p:spPr>
        <p:txBody>
          <a:bodyPr wrap="square" rtlCol="0">
            <a:spAutoFit/>
          </a:bodyPr>
          <a:lstStyle/>
          <a:p>
            <a:pPr algn="ctr"/>
            <a:r>
              <a:rPr lang="fi-FI" sz="2400" b="1" dirty="0" err="1">
                <a:solidFill>
                  <a:schemeClr val="bg2"/>
                </a:solidFill>
              </a:rPr>
              <a:t>Expertise</a:t>
            </a:r>
            <a:endParaRPr lang="fi-FI" sz="2400" b="1" dirty="0">
              <a:solidFill>
                <a:schemeClr val="bg2"/>
              </a:solidFill>
            </a:endParaRPr>
          </a:p>
          <a:p>
            <a:pPr algn="ctr"/>
            <a:endParaRPr lang="fi-FI" sz="2400" b="1" dirty="0">
              <a:solidFill>
                <a:schemeClr val="bg2"/>
              </a:solidFill>
            </a:endParaRPr>
          </a:p>
          <a:p>
            <a:r>
              <a:rPr lang="fi-FI" sz="1600" b="1" dirty="0" err="1">
                <a:solidFill>
                  <a:schemeClr val="bg2"/>
                </a:solidFill>
              </a:rPr>
              <a:t>Techno-economic</a:t>
            </a:r>
            <a:r>
              <a:rPr lang="fi-FI" sz="1600" b="1" dirty="0">
                <a:solidFill>
                  <a:schemeClr val="bg2"/>
                </a:solidFill>
              </a:rPr>
              <a:t> </a:t>
            </a:r>
            <a:r>
              <a:rPr lang="fi-FI" sz="1600" b="1" dirty="0" err="1">
                <a:solidFill>
                  <a:schemeClr val="bg2"/>
                </a:solidFill>
              </a:rPr>
              <a:t>modelling</a:t>
            </a:r>
            <a:endParaRPr lang="fi-FI" sz="1600" b="1" dirty="0">
              <a:solidFill>
                <a:schemeClr val="bg2"/>
              </a:solidFill>
            </a:endParaRPr>
          </a:p>
          <a:p>
            <a:pPr marL="285750" indent="-285750">
              <a:buFont typeface="Arial" panose="020B0604020202020204" pitchFamily="34" charset="0"/>
              <a:buChar char="•"/>
            </a:pPr>
            <a:r>
              <a:rPr lang="fi-FI" sz="1600" b="1" dirty="0" err="1">
                <a:solidFill>
                  <a:schemeClr val="bg2"/>
                </a:solidFill>
              </a:rPr>
              <a:t>Decarbonization</a:t>
            </a:r>
            <a:r>
              <a:rPr lang="fi-FI" sz="1600" b="1" dirty="0">
                <a:solidFill>
                  <a:schemeClr val="bg2"/>
                </a:solidFill>
              </a:rPr>
              <a:t> of Helsinki </a:t>
            </a:r>
            <a:r>
              <a:rPr lang="fi-FI" sz="1600" b="1" dirty="0" err="1">
                <a:solidFill>
                  <a:schemeClr val="bg2"/>
                </a:solidFill>
              </a:rPr>
              <a:t>metropolitan</a:t>
            </a:r>
            <a:r>
              <a:rPr lang="fi-FI" sz="1600" b="1" dirty="0">
                <a:solidFill>
                  <a:schemeClr val="bg2"/>
                </a:solidFill>
              </a:rPr>
              <a:t> </a:t>
            </a:r>
            <a:r>
              <a:rPr lang="fi-FI" sz="1600" b="1" dirty="0" err="1">
                <a:solidFill>
                  <a:schemeClr val="bg2"/>
                </a:solidFill>
              </a:rPr>
              <a:t>area</a:t>
            </a:r>
            <a:r>
              <a:rPr lang="fi-FI" sz="1600" b="1" dirty="0">
                <a:solidFill>
                  <a:schemeClr val="bg2"/>
                </a:solidFill>
              </a:rPr>
              <a:t> </a:t>
            </a:r>
            <a:r>
              <a:rPr lang="fi-FI" sz="1600" b="1" dirty="0" err="1">
                <a:solidFill>
                  <a:schemeClr val="bg2"/>
                </a:solidFill>
              </a:rPr>
              <a:t>with</a:t>
            </a:r>
            <a:r>
              <a:rPr lang="fi-FI" sz="1600" b="1" dirty="0">
                <a:solidFill>
                  <a:schemeClr val="bg2"/>
                </a:solidFill>
              </a:rPr>
              <a:t> </a:t>
            </a:r>
            <a:r>
              <a:rPr lang="fi-FI" sz="1600" b="1" dirty="0" err="1">
                <a:solidFill>
                  <a:schemeClr val="bg2"/>
                </a:solidFill>
              </a:rPr>
              <a:t>small</a:t>
            </a:r>
            <a:r>
              <a:rPr lang="fi-FI" sz="1600" b="1" dirty="0">
                <a:solidFill>
                  <a:schemeClr val="bg2"/>
                </a:solidFill>
              </a:rPr>
              <a:t> </a:t>
            </a:r>
            <a:r>
              <a:rPr lang="fi-FI" sz="1600" b="1" dirty="0" err="1">
                <a:solidFill>
                  <a:schemeClr val="bg2"/>
                </a:solidFill>
              </a:rPr>
              <a:t>modular</a:t>
            </a:r>
            <a:r>
              <a:rPr lang="fi-FI" sz="1600" b="1" dirty="0">
                <a:solidFill>
                  <a:schemeClr val="bg2"/>
                </a:solidFill>
              </a:rPr>
              <a:t> </a:t>
            </a:r>
            <a:r>
              <a:rPr lang="fi-FI" sz="1600" b="1" dirty="0" err="1">
                <a:solidFill>
                  <a:schemeClr val="bg2"/>
                </a:solidFill>
              </a:rPr>
              <a:t>reactors</a:t>
            </a:r>
            <a:endParaRPr lang="fi-FI" sz="1600" b="1" dirty="0">
              <a:solidFill>
                <a:schemeClr val="bg2"/>
              </a:solidFill>
            </a:endParaRPr>
          </a:p>
          <a:p>
            <a:pPr marL="285750" indent="-285750">
              <a:buFont typeface="Arial" panose="020B0604020202020204" pitchFamily="34" charset="0"/>
              <a:buChar char="•"/>
            </a:pPr>
            <a:endParaRPr lang="fi-FI" sz="1600" dirty="0">
              <a:solidFill>
                <a:schemeClr val="bg2"/>
              </a:solidFill>
            </a:endParaRPr>
          </a:p>
          <a:p>
            <a:r>
              <a:rPr lang="fi-FI" sz="1600" b="1" dirty="0" err="1">
                <a:solidFill>
                  <a:schemeClr val="bg2"/>
                </a:solidFill>
              </a:rPr>
              <a:t>Nuclear</a:t>
            </a:r>
            <a:r>
              <a:rPr lang="fi-FI" sz="1600" b="1" dirty="0">
                <a:solidFill>
                  <a:schemeClr val="bg2"/>
                </a:solidFill>
              </a:rPr>
              <a:t> </a:t>
            </a:r>
            <a:r>
              <a:rPr lang="fi-FI" sz="1600" b="1" dirty="0" err="1">
                <a:solidFill>
                  <a:schemeClr val="bg2"/>
                </a:solidFill>
              </a:rPr>
              <a:t>thermal</a:t>
            </a:r>
            <a:r>
              <a:rPr lang="fi-FI" sz="1600" b="1" dirty="0">
                <a:solidFill>
                  <a:schemeClr val="bg2"/>
                </a:solidFill>
              </a:rPr>
              <a:t> </a:t>
            </a:r>
            <a:r>
              <a:rPr lang="fi-FI" sz="1600" b="1" dirty="0" err="1">
                <a:solidFill>
                  <a:schemeClr val="bg2"/>
                </a:solidFill>
              </a:rPr>
              <a:t>hydraulics</a:t>
            </a:r>
            <a:r>
              <a:rPr lang="fi-FI" sz="1600" b="1" dirty="0">
                <a:solidFill>
                  <a:schemeClr val="bg2"/>
                </a:solidFill>
              </a:rPr>
              <a:t> </a:t>
            </a:r>
            <a:r>
              <a:rPr lang="fi-FI" sz="1600" b="1" dirty="0" err="1">
                <a:solidFill>
                  <a:schemeClr val="bg2"/>
                </a:solidFill>
              </a:rPr>
              <a:t>modelling</a:t>
            </a:r>
            <a:endParaRPr lang="fi-FI" sz="1600" b="1" dirty="0">
              <a:solidFill>
                <a:schemeClr val="bg2"/>
              </a:solidFill>
            </a:endParaRPr>
          </a:p>
          <a:p>
            <a:pPr marL="285750" indent="-285750">
              <a:buFont typeface="Arial" panose="020B0604020202020204" pitchFamily="34" charset="0"/>
              <a:buChar char="•"/>
            </a:pPr>
            <a:r>
              <a:rPr lang="fi-FI" sz="1600" b="1" dirty="0" err="1">
                <a:solidFill>
                  <a:schemeClr val="bg2"/>
                </a:solidFill>
              </a:rPr>
              <a:t>Safety</a:t>
            </a:r>
            <a:r>
              <a:rPr lang="fi-FI" sz="1600" b="1" dirty="0">
                <a:solidFill>
                  <a:schemeClr val="bg2"/>
                </a:solidFill>
              </a:rPr>
              <a:t> </a:t>
            </a:r>
            <a:r>
              <a:rPr lang="fi-FI" sz="1600" b="1" dirty="0" err="1">
                <a:solidFill>
                  <a:schemeClr val="bg2"/>
                </a:solidFill>
              </a:rPr>
              <a:t>analysis</a:t>
            </a:r>
            <a:r>
              <a:rPr lang="fi-FI" sz="1600" b="1" dirty="0">
                <a:solidFill>
                  <a:schemeClr val="bg2"/>
                </a:solidFill>
              </a:rPr>
              <a:t> of NuScale</a:t>
            </a:r>
          </a:p>
          <a:p>
            <a:pPr marL="285750" indent="-285750">
              <a:buFont typeface="Arial" panose="020B0604020202020204" pitchFamily="34" charset="0"/>
              <a:buChar char="•"/>
            </a:pPr>
            <a:r>
              <a:rPr lang="fi-FI" sz="1600" b="1" dirty="0" err="1">
                <a:solidFill>
                  <a:schemeClr val="bg2"/>
                </a:solidFill>
              </a:rPr>
              <a:t>Code</a:t>
            </a:r>
            <a:r>
              <a:rPr lang="fi-FI" sz="1600" b="1" dirty="0">
                <a:solidFill>
                  <a:schemeClr val="bg2"/>
                </a:solidFill>
              </a:rPr>
              <a:t> </a:t>
            </a:r>
            <a:r>
              <a:rPr lang="fi-FI" sz="1600" b="1" dirty="0" err="1">
                <a:solidFill>
                  <a:schemeClr val="bg2"/>
                </a:solidFill>
              </a:rPr>
              <a:t>coupling</a:t>
            </a:r>
            <a:r>
              <a:rPr lang="fi-FI" sz="1600" b="1" dirty="0">
                <a:solidFill>
                  <a:schemeClr val="bg2"/>
                </a:solidFill>
              </a:rPr>
              <a:t> </a:t>
            </a:r>
            <a:r>
              <a:rPr lang="fi-FI" sz="1600" b="1" dirty="0" err="1">
                <a:solidFill>
                  <a:schemeClr val="bg2"/>
                </a:solidFill>
              </a:rPr>
              <a:t>between</a:t>
            </a:r>
            <a:r>
              <a:rPr lang="fi-FI" sz="1600" b="1" dirty="0">
                <a:solidFill>
                  <a:schemeClr val="bg2"/>
                </a:solidFill>
              </a:rPr>
              <a:t> </a:t>
            </a:r>
            <a:r>
              <a:rPr lang="fi-FI" sz="1600" b="1" dirty="0" err="1">
                <a:solidFill>
                  <a:schemeClr val="bg2"/>
                </a:solidFill>
              </a:rPr>
              <a:t>reactor</a:t>
            </a:r>
            <a:r>
              <a:rPr lang="fi-FI" sz="1600" b="1" dirty="0">
                <a:solidFill>
                  <a:schemeClr val="bg2"/>
                </a:solidFill>
              </a:rPr>
              <a:t> </a:t>
            </a:r>
            <a:r>
              <a:rPr lang="fi-FI" sz="1600" b="1" dirty="0" err="1">
                <a:solidFill>
                  <a:schemeClr val="bg2"/>
                </a:solidFill>
              </a:rPr>
              <a:t>neutronics</a:t>
            </a:r>
            <a:r>
              <a:rPr lang="fi-FI" sz="1600" b="1" dirty="0">
                <a:solidFill>
                  <a:schemeClr val="bg2"/>
                </a:solidFill>
              </a:rPr>
              <a:t> and </a:t>
            </a:r>
            <a:r>
              <a:rPr lang="fi-FI" sz="1600" b="1" dirty="0" err="1">
                <a:solidFill>
                  <a:schemeClr val="bg2"/>
                </a:solidFill>
              </a:rPr>
              <a:t>computational</a:t>
            </a:r>
            <a:r>
              <a:rPr lang="fi-FI" sz="1600" b="1" dirty="0">
                <a:solidFill>
                  <a:schemeClr val="bg2"/>
                </a:solidFill>
              </a:rPr>
              <a:t> </a:t>
            </a:r>
            <a:r>
              <a:rPr lang="fi-FI" sz="1600" b="1" dirty="0" err="1">
                <a:solidFill>
                  <a:schemeClr val="bg2"/>
                </a:solidFill>
              </a:rPr>
              <a:t>fluid</a:t>
            </a:r>
            <a:r>
              <a:rPr lang="fi-FI" sz="1600" b="1" dirty="0">
                <a:solidFill>
                  <a:schemeClr val="bg2"/>
                </a:solidFill>
              </a:rPr>
              <a:t> </a:t>
            </a:r>
            <a:r>
              <a:rPr lang="fi-FI" sz="1600" b="1" dirty="0" err="1">
                <a:solidFill>
                  <a:schemeClr val="bg2"/>
                </a:solidFill>
              </a:rPr>
              <a:t>dynamics</a:t>
            </a:r>
            <a:endParaRPr lang="fi-FI" sz="1600" b="1" dirty="0">
              <a:solidFill>
                <a:schemeClr val="bg2"/>
              </a:solidFill>
            </a:endParaRPr>
          </a:p>
        </p:txBody>
      </p:sp>
      <p:pic>
        <p:nvPicPr>
          <p:cNvPr id="14" name="Graphic 13" descr="Remote learning science with solid fill">
            <a:extLst>
              <a:ext uri="{FF2B5EF4-FFF2-40B4-BE49-F238E27FC236}">
                <a16:creationId xmlns:a16="http://schemas.microsoft.com/office/drawing/2014/main" id="{82BB6525-2793-5459-08B2-EA734AAE704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763107" y="1557372"/>
            <a:ext cx="914400" cy="914400"/>
          </a:xfrm>
          <a:prstGeom prst="rect">
            <a:avLst/>
          </a:prstGeom>
        </p:spPr>
      </p:pic>
    </p:spTree>
    <p:extLst>
      <p:ext uri="{BB962C8B-B14F-4D97-AF65-F5344CB8AC3E}">
        <p14:creationId xmlns:p14="http://schemas.microsoft.com/office/powerpoint/2010/main" val="4257345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0248B9-4B47-C5B8-E978-0BD347C844B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CC2AE50-6BC6-D3F6-1796-B60DCEFD1FDE}"/>
              </a:ext>
            </a:extLst>
          </p:cNvPr>
          <p:cNvSpPr>
            <a:spLocks noGrp="1"/>
          </p:cNvSpPr>
          <p:nvPr>
            <p:ph type="title"/>
          </p:nvPr>
        </p:nvSpPr>
        <p:spPr/>
        <p:txBody>
          <a:bodyPr/>
          <a:lstStyle/>
          <a:p>
            <a:r>
              <a:rPr lang="fi-FI" sz="4000" err="1">
                <a:latin typeface="+mn-lt"/>
                <a:cs typeface="Arial"/>
              </a:rPr>
              <a:t>Nuclear</a:t>
            </a:r>
            <a:r>
              <a:rPr lang="fi-FI" sz="4000">
                <a:latin typeface="+mn-lt"/>
                <a:cs typeface="Arial"/>
              </a:rPr>
              <a:t> Energy </a:t>
            </a:r>
            <a:r>
              <a:rPr lang="fi-FI" sz="4000" err="1">
                <a:latin typeface="+mn-lt"/>
                <a:cs typeface="Arial"/>
              </a:rPr>
              <a:t>Deals</a:t>
            </a:r>
            <a:r>
              <a:rPr lang="fi-FI" sz="4000">
                <a:latin typeface="+mn-lt"/>
                <a:cs typeface="Arial"/>
              </a:rPr>
              <a:t> in </a:t>
            </a:r>
            <a:r>
              <a:rPr lang="fi-FI">
                <a:latin typeface="+mn-lt"/>
                <a:cs typeface="Arial"/>
              </a:rPr>
              <a:t>Data</a:t>
            </a:r>
            <a:r>
              <a:rPr lang="fi-FI" sz="4000">
                <a:latin typeface="+mn-lt"/>
                <a:cs typeface="Arial"/>
              </a:rPr>
              <a:t> </a:t>
            </a:r>
            <a:r>
              <a:rPr lang="fi-FI">
                <a:latin typeface="+mn-lt"/>
                <a:cs typeface="Arial"/>
              </a:rPr>
              <a:t>Center</a:t>
            </a:r>
            <a:r>
              <a:rPr lang="fi-FI" sz="4000">
                <a:latin typeface="+mn-lt"/>
                <a:cs typeface="Arial"/>
              </a:rPr>
              <a:t> </a:t>
            </a:r>
            <a:r>
              <a:rPr lang="fi-FI">
                <a:latin typeface="+mn-lt"/>
                <a:cs typeface="Arial"/>
              </a:rPr>
              <a:t>Industry</a:t>
            </a:r>
            <a:endParaRPr lang="fi-FI">
              <a:cs typeface="Arial"/>
            </a:endParaRPr>
          </a:p>
        </p:txBody>
      </p:sp>
      <p:sp>
        <p:nvSpPr>
          <p:cNvPr id="3" name="Date Placeholder 2">
            <a:extLst>
              <a:ext uri="{FF2B5EF4-FFF2-40B4-BE49-F238E27FC236}">
                <a16:creationId xmlns:a16="http://schemas.microsoft.com/office/drawing/2014/main" id="{C58C08E0-B821-2B3A-9F14-FF7896E85339}"/>
              </a:ext>
            </a:extLst>
          </p:cNvPr>
          <p:cNvSpPr>
            <a:spLocks noGrp="1"/>
          </p:cNvSpPr>
          <p:nvPr>
            <p:ph type="dt" sz="half" idx="10"/>
          </p:nvPr>
        </p:nvSpPr>
        <p:spPr/>
        <p:txBody>
          <a:bodyPr/>
          <a:lstStyle/>
          <a:p>
            <a:pPr marL="0" marR="0" lvl="0" indent="0" algn="l" defTabSz="457127" rtl="0" eaLnBrk="1" fontAlgn="auto" latinLnBrk="0" hangingPunct="1">
              <a:lnSpc>
                <a:spcPct val="100000"/>
              </a:lnSpc>
              <a:spcBef>
                <a:spcPts val="0"/>
              </a:spcBef>
              <a:spcAft>
                <a:spcPts val="0"/>
              </a:spcAft>
              <a:buClrTx/>
              <a:buSzTx/>
              <a:buFontTx/>
              <a:buNone/>
              <a:tabLst/>
              <a:defRPr/>
            </a:pPr>
            <a:fld id="{C846A43C-5597-422E-B381-D701FFD7A3FA}" type="datetime1">
              <a:rPr kumimoji="0" lang="en-GB" sz="1133" b="1" i="0" u="none" strike="noStrike" kern="1200" cap="none" spc="0" normalizeH="0" baseline="0" noProof="0">
                <a:ln>
                  <a:noFill/>
                </a:ln>
                <a:solidFill>
                  <a:srgbClr val="FFFFFF"/>
                </a:solidFill>
                <a:effectLst/>
                <a:uLnTx/>
                <a:uFillTx/>
                <a:latin typeface="Arial" charset="0"/>
                <a:cs typeface="Arial" charset="0"/>
              </a:rPr>
              <a:pPr marL="0" marR="0" lvl="0" indent="0" algn="l" defTabSz="457127" rtl="0" eaLnBrk="1" fontAlgn="auto" latinLnBrk="0" hangingPunct="1">
                <a:lnSpc>
                  <a:spcPct val="100000"/>
                </a:lnSpc>
                <a:spcBef>
                  <a:spcPts val="0"/>
                </a:spcBef>
                <a:spcAft>
                  <a:spcPts val="0"/>
                </a:spcAft>
                <a:buClrTx/>
                <a:buSzTx/>
                <a:buFontTx/>
                <a:buNone/>
                <a:tabLst/>
                <a:defRPr/>
              </a:pPr>
              <a:t>08/10/2025</a:t>
            </a:fld>
            <a:endParaRPr kumimoji="0" lang="en-GB" sz="1133" b="1" i="0" u="none" strike="noStrike" kern="1200" cap="none" spc="0" normalizeH="0" baseline="0" noProof="0">
              <a:ln>
                <a:noFill/>
              </a:ln>
              <a:solidFill>
                <a:srgbClr val="FFFFFF"/>
              </a:solidFill>
              <a:effectLst/>
              <a:uLnTx/>
              <a:uFillTx/>
              <a:latin typeface="Arial" charset="0"/>
              <a:cs typeface="Arial" charset="0"/>
            </a:endParaRPr>
          </a:p>
        </p:txBody>
      </p:sp>
      <p:sp>
        <p:nvSpPr>
          <p:cNvPr id="4" name="Footer Placeholder 3">
            <a:extLst>
              <a:ext uri="{FF2B5EF4-FFF2-40B4-BE49-F238E27FC236}">
                <a16:creationId xmlns:a16="http://schemas.microsoft.com/office/drawing/2014/main" id="{EE73889D-F96C-79DA-4EC1-E202EE9DB40B}"/>
              </a:ext>
            </a:extLst>
          </p:cNvPr>
          <p:cNvSpPr>
            <a:spLocks noGrp="1"/>
          </p:cNvSpPr>
          <p:nvPr>
            <p:ph type="ftr" sz="quarter" idx="11"/>
          </p:nvPr>
        </p:nvSpPr>
        <p:spPr/>
        <p:txBody>
          <a:bodyPr/>
          <a:lstStyle/>
          <a:p>
            <a:pPr marL="0" marR="0" lvl="0" indent="0" algn="l" defTabSz="457127" rtl="0" eaLnBrk="1" fontAlgn="auto" latinLnBrk="0" hangingPunct="1">
              <a:lnSpc>
                <a:spcPct val="100000"/>
              </a:lnSpc>
              <a:spcBef>
                <a:spcPts val="0"/>
              </a:spcBef>
              <a:spcAft>
                <a:spcPts val="0"/>
              </a:spcAft>
              <a:buClrTx/>
              <a:buSzTx/>
              <a:buFontTx/>
              <a:buNone/>
              <a:tabLst/>
              <a:defRPr/>
            </a:pPr>
            <a:r>
              <a:rPr kumimoji="0" lang="en-GB" sz="1133" b="1" i="0" u="none" strike="noStrike" kern="1200" cap="none" spc="0" normalizeH="0" baseline="0" noProof="0">
                <a:ln>
                  <a:noFill/>
                </a:ln>
                <a:solidFill>
                  <a:srgbClr val="FFFFFF"/>
                </a:solidFill>
                <a:effectLst/>
                <a:uLnTx/>
                <a:uFillTx/>
                <a:latin typeface="Arial" charset="0"/>
                <a:cs typeface="Arial" charset="0"/>
              </a:rPr>
              <a:t>VTT – beyond the obvious</a:t>
            </a:r>
          </a:p>
        </p:txBody>
      </p:sp>
    </p:spTree>
    <p:extLst>
      <p:ext uri="{BB962C8B-B14F-4D97-AF65-F5344CB8AC3E}">
        <p14:creationId xmlns:p14="http://schemas.microsoft.com/office/powerpoint/2010/main" val="3948456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11532E1-21A7-2000-88A4-EB12EE749EBA}"/>
              </a:ext>
            </a:extLst>
          </p:cNvPr>
          <p:cNvPicPr>
            <a:picLocks noChangeAspect="1"/>
          </p:cNvPicPr>
          <p:nvPr/>
        </p:nvPicPr>
        <p:blipFill>
          <a:blip r:embed="rId3"/>
          <a:srcRect b="15774"/>
          <a:stretch/>
        </p:blipFill>
        <p:spPr>
          <a:xfrm>
            <a:off x="0" y="1163172"/>
            <a:ext cx="12206999" cy="6854348"/>
          </a:xfrm>
          <a:prstGeom prst="rect">
            <a:avLst/>
          </a:prstGeom>
        </p:spPr>
      </p:pic>
      <p:sp>
        <p:nvSpPr>
          <p:cNvPr id="3" name="Date Placeholder 2">
            <a:extLst>
              <a:ext uri="{FF2B5EF4-FFF2-40B4-BE49-F238E27FC236}">
                <a16:creationId xmlns:a16="http://schemas.microsoft.com/office/drawing/2014/main" id="{1E63D3AC-EF52-3611-DD09-2B27DDF6F10B}"/>
              </a:ext>
            </a:extLst>
          </p:cNvPr>
          <p:cNvSpPr>
            <a:spLocks noGrp="1"/>
          </p:cNvSpPr>
          <p:nvPr>
            <p:ph type="dt" sz="half" idx="10"/>
          </p:nvPr>
        </p:nvSpPr>
        <p:spPr/>
        <p:txBody>
          <a:bodyPr/>
          <a:lstStyle/>
          <a:p>
            <a:fld id="{1DB058B2-EEBF-4712-8FD1-0257CE934DED}" type="datetime1">
              <a:rPr lang="en-GB" smtClean="0"/>
              <a:t>13/10/2025</a:t>
            </a:fld>
            <a:endParaRPr lang="en-GB"/>
          </a:p>
        </p:txBody>
      </p:sp>
      <p:sp>
        <p:nvSpPr>
          <p:cNvPr id="4" name="Footer Placeholder 3">
            <a:extLst>
              <a:ext uri="{FF2B5EF4-FFF2-40B4-BE49-F238E27FC236}">
                <a16:creationId xmlns:a16="http://schemas.microsoft.com/office/drawing/2014/main" id="{D652552E-0C34-F253-344F-3561D4DD5206}"/>
              </a:ext>
            </a:extLst>
          </p:cNvPr>
          <p:cNvSpPr>
            <a:spLocks noGrp="1"/>
          </p:cNvSpPr>
          <p:nvPr>
            <p:ph type="ftr" sz="quarter" idx="11"/>
          </p:nvPr>
        </p:nvSpPr>
        <p:spPr/>
        <p:txBody>
          <a:bodyPr/>
          <a:lstStyle/>
          <a:p>
            <a:r>
              <a:rPr lang="en-GB"/>
              <a:t>VTT – beyond the obvious</a:t>
            </a:r>
          </a:p>
        </p:txBody>
      </p:sp>
      <p:sp>
        <p:nvSpPr>
          <p:cNvPr id="7" name="Nadpis 2">
            <a:extLst>
              <a:ext uri="{FF2B5EF4-FFF2-40B4-BE49-F238E27FC236}">
                <a16:creationId xmlns:a16="http://schemas.microsoft.com/office/drawing/2014/main" id="{FF14C035-543E-058A-9749-D1E5D43024F6}"/>
              </a:ext>
            </a:extLst>
          </p:cNvPr>
          <p:cNvSpPr txBox="1">
            <a:spLocks/>
          </p:cNvSpPr>
          <p:nvPr/>
        </p:nvSpPr>
        <p:spPr>
          <a:xfrm>
            <a:off x="743715" y="546265"/>
            <a:ext cx="10375074" cy="708377"/>
          </a:xfrm>
          <a:prstGeom prst="rect">
            <a:avLst/>
          </a:prstGeom>
        </p:spPr>
        <p:txBody>
          <a:bodyPr vert="horz" lIns="0" tIns="0" rIns="0" bIns="0" rtlCol="0" anchor="t" anchorCtr="0">
            <a:normAutofit fontScale="90000"/>
          </a:bodyPr>
          <a:lstStyle>
            <a:lvl1pPr algn="l" defTabSz="609597" rtl="0" eaLnBrk="1" latinLnBrk="0" hangingPunct="1">
              <a:lnSpc>
                <a:spcPct val="90000"/>
              </a:lnSpc>
              <a:spcBef>
                <a:spcPct val="0"/>
              </a:spcBef>
              <a:buNone/>
              <a:defRPr sz="5067" b="1" i="0" kern="1200" spc="0">
                <a:solidFill>
                  <a:schemeClr val="bg1"/>
                </a:solidFill>
                <a:latin typeface="Arial" charset="0"/>
                <a:ea typeface="Arial" charset="0"/>
                <a:cs typeface="Arial" charset="0"/>
              </a:defRPr>
            </a:lvl1pPr>
          </a:lstStyle>
          <a:p>
            <a:r>
              <a:rPr lang="fi-FI" sz="3200" dirty="0" err="1">
                <a:solidFill>
                  <a:schemeClr val="tx1"/>
                </a:solidFill>
              </a:rPr>
              <a:t>The</a:t>
            </a:r>
            <a:r>
              <a:rPr lang="fi-FI" sz="3200" dirty="0">
                <a:solidFill>
                  <a:schemeClr val="tx1"/>
                </a:solidFill>
              </a:rPr>
              <a:t> </a:t>
            </a:r>
            <a:r>
              <a:rPr lang="fi-FI" sz="3200" dirty="0" err="1">
                <a:solidFill>
                  <a:schemeClr val="tx1"/>
                </a:solidFill>
              </a:rPr>
              <a:t>effect</a:t>
            </a:r>
            <a:r>
              <a:rPr lang="fi-FI" sz="3200" dirty="0">
                <a:solidFill>
                  <a:schemeClr val="tx1"/>
                </a:solidFill>
              </a:rPr>
              <a:t> of </a:t>
            </a:r>
            <a:r>
              <a:rPr lang="fi-FI" sz="3200" dirty="0" err="1">
                <a:solidFill>
                  <a:schemeClr val="tx1"/>
                </a:solidFill>
              </a:rPr>
              <a:t>AI’s</a:t>
            </a:r>
            <a:r>
              <a:rPr lang="fi-FI" sz="3200" dirty="0">
                <a:solidFill>
                  <a:schemeClr val="tx1"/>
                </a:solidFill>
              </a:rPr>
              <a:t> </a:t>
            </a:r>
            <a:r>
              <a:rPr lang="fi-FI" sz="3200" dirty="0" err="1">
                <a:solidFill>
                  <a:schemeClr val="tx1"/>
                </a:solidFill>
              </a:rPr>
              <a:t>insatiable</a:t>
            </a:r>
            <a:r>
              <a:rPr lang="fi-FI" sz="3200" dirty="0">
                <a:solidFill>
                  <a:schemeClr val="tx1"/>
                </a:solidFill>
              </a:rPr>
              <a:t> </a:t>
            </a:r>
            <a:r>
              <a:rPr lang="fi-FI" sz="3200" dirty="0" err="1">
                <a:solidFill>
                  <a:schemeClr val="tx1"/>
                </a:solidFill>
              </a:rPr>
              <a:t>appetite</a:t>
            </a:r>
            <a:r>
              <a:rPr lang="fi-FI" sz="3200" dirty="0">
                <a:solidFill>
                  <a:schemeClr val="tx1"/>
                </a:solidFill>
              </a:rPr>
              <a:t> for </a:t>
            </a:r>
            <a:r>
              <a:rPr lang="fi-FI" sz="3200" dirty="0" err="1">
                <a:solidFill>
                  <a:schemeClr val="tx1"/>
                </a:solidFill>
              </a:rPr>
              <a:t>baseload</a:t>
            </a:r>
            <a:r>
              <a:rPr lang="fi-FI" sz="3200" dirty="0">
                <a:solidFill>
                  <a:schemeClr val="tx1"/>
                </a:solidFill>
              </a:rPr>
              <a:t> </a:t>
            </a:r>
            <a:r>
              <a:rPr lang="fi-FI" sz="3200" dirty="0" err="1">
                <a:solidFill>
                  <a:schemeClr val="tx1"/>
                </a:solidFill>
              </a:rPr>
              <a:t>power</a:t>
            </a:r>
            <a:endParaRPr lang="cs-CZ" sz="3200" dirty="0">
              <a:solidFill>
                <a:schemeClr val="tx1"/>
              </a:solidFill>
            </a:endParaRPr>
          </a:p>
        </p:txBody>
      </p:sp>
      <p:sp>
        <p:nvSpPr>
          <p:cNvPr id="9" name="Nadpis 2">
            <a:extLst>
              <a:ext uri="{FF2B5EF4-FFF2-40B4-BE49-F238E27FC236}">
                <a16:creationId xmlns:a16="http://schemas.microsoft.com/office/drawing/2014/main" id="{2C944329-A4E9-AF48-68E7-9659E01A6072}"/>
              </a:ext>
            </a:extLst>
          </p:cNvPr>
          <p:cNvSpPr txBox="1">
            <a:spLocks/>
          </p:cNvSpPr>
          <p:nvPr/>
        </p:nvSpPr>
        <p:spPr>
          <a:xfrm>
            <a:off x="6910324" y="1482013"/>
            <a:ext cx="6701473" cy="708377"/>
          </a:xfrm>
          <a:prstGeom prst="rect">
            <a:avLst/>
          </a:prstGeom>
        </p:spPr>
        <p:txBody>
          <a:bodyPr vert="horz" lIns="0" tIns="0" rIns="0" bIns="0" rtlCol="0" anchor="t" anchorCtr="0">
            <a:noAutofit/>
          </a:bodyPr>
          <a:lstStyle>
            <a:lvl1pPr algn="l" defTabSz="609597" rtl="0" eaLnBrk="1" latinLnBrk="0" hangingPunct="1">
              <a:lnSpc>
                <a:spcPct val="90000"/>
              </a:lnSpc>
              <a:spcBef>
                <a:spcPct val="0"/>
              </a:spcBef>
              <a:buNone/>
              <a:defRPr sz="5067" b="1" i="0" kern="1200" spc="0">
                <a:solidFill>
                  <a:schemeClr val="bg1"/>
                </a:solidFill>
                <a:latin typeface="Arial" charset="0"/>
                <a:ea typeface="Arial" charset="0"/>
                <a:cs typeface="Arial" charset="0"/>
              </a:defRPr>
            </a:lvl1pPr>
          </a:lstStyle>
          <a:p>
            <a:r>
              <a:rPr lang="fi-FI" sz="4000" dirty="0" err="1">
                <a:solidFill>
                  <a:schemeClr val="tx1"/>
                </a:solidFill>
              </a:rPr>
              <a:t>What’s</a:t>
            </a:r>
            <a:r>
              <a:rPr lang="fi-FI" sz="4000" dirty="0">
                <a:solidFill>
                  <a:schemeClr val="tx1"/>
                </a:solidFill>
              </a:rPr>
              <a:t> happening in </a:t>
            </a:r>
            <a:br>
              <a:rPr lang="fi-FI" sz="4000" dirty="0">
                <a:solidFill>
                  <a:schemeClr val="tx1"/>
                </a:solidFill>
              </a:rPr>
            </a:br>
            <a:r>
              <a:rPr lang="fi-FI" sz="4000" dirty="0" err="1">
                <a:solidFill>
                  <a:schemeClr val="tx1"/>
                </a:solidFill>
              </a:rPr>
              <a:t>the</a:t>
            </a:r>
            <a:r>
              <a:rPr lang="fi-FI" sz="4000" dirty="0">
                <a:solidFill>
                  <a:schemeClr val="tx1"/>
                </a:solidFill>
              </a:rPr>
              <a:t> United </a:t>
            </a:r>
            <a:r>
              <a:rPr lang="fi-FI" sz="4000" dirty="0" err="1">
                <a:solidFill>
                  <a:schemeClr val="tx1"/>
                </a:solidFill>
              </a:rPr>
              <a:t>States</a:t>
            </a:r>
            <a:r>
              <a:rPr lang="fi-FI" sz="4000" dirty="0">
                <a:solidFill>
                  <a:schemeClr val="tx1"/>
                </a:solidFill>
              </a:rPr>
              <a:t>?</a:t>
            </a:r>
            <a:endParaRPr lang="cs-CZ" sz="4000" dirty="0">
              <a:solidFill>
                <a:schemeClr val="tx1"/>
              </a:solidFill>
            </a:endParaRPr>
          </a:p>
        </p:txBody>
      </p:sp>
    </p:spTree>
    <p:extLst>
      <p:ext uri="{BB962C8B-B14F-4D97-AF65-F5344CB8AC3E}">
        <p14:creationId xmlns:p14="http://schemas.microsoft.com/office/powerpoint/2010/main" val="3966021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38306A-CA51-5496-2782-9252CF150E89}"/>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EFB8EF49-2D41-01F6-255E-7BB14CC938DA}"/>
              </a:ext>
            </a:extLst>
          </p:cNvPr>
          <p:cNvPicPr>
            <a:picLocks noChangeAspect="1"/>
          </p:cNvPicPr>
          <p:nvPr/>
        </p:nvPicPr>
        <p:blipFill>
          <a:blip r:embed="rId3"/>
          <a:srcRect b="15774"/>
          <a:stretch/>
        </p:blipFill>
        <p:spPr>
          <a:xfrm>
            <a:off x="0" y="1163172"/>
            <a:ext cx="12206999" cy="6854348"/>
          </a:xfrm>
          <a:prstGeom prst="rect">
            <a:avLst/>
          </a:prstGeom>
        </p:spPr>
      </p:pic>
      <p:sp>
        <p:nvSpPr>
          <p:cNvPr id="3" name="Date Placeholder 2">
            <a:extLst>
              <a:ext uri="{FF2B5EF4-FFF2-40B4-BE49-F238E27FC236}">
                <a16:creationId xmlns:a16="http://schemas.microsoft.com/office/drawing/2014/main" id="{EC007AE9-C426-40CE-9EF8-927B7B8A1A3D}"/>
              </a:ext>
            </a:extLst>
          </p:cNvPr>
          <p:cNvSpPr>
            <a:spLocks noGrp="1"/>
          </p:cNvSpPr>
          <p:nvPr>
            <p:ph type="dt" sz="half" idx="10"/>
          </p:nvPr>
        </p:nvSpPr>
        <p:spPr/>
        <p:txBody>
          <a:bodyPr/>
          <a:lstStyle/>
          <a:p>
            <a:fld id="{1DB058B2-EEBF-4712-8FD1-0257CE934DED}" type="datetime1">
              <a:rPr lang="en-GB" smtClean="0"/>
              <a:t>13/10/2025</a:t>
            </a:fld>
            <a:endParaRPr lang="en-GB"/>
          </a:p>
        </p:txBody>
      </p:sp>
      <p:sp>
        <p:nvSpPr>
          <p:cNvPr id="4" name="Footer Placeholder 3">
            <a:extLst>
              <a:ext uri="{FF2B5EF4-FFF2-40B4-BE49-F238E27FC236}">
                <a16:creationId xmlns:a16="http://schemas.microsoft.com/office/drawing/2014/main" id="{4F022822-0970-434C-7B46-9DC384B39CA4}"/>
              </a:ext>
            </a:extLst>
          </p:cNvPr>
          <p:cNvSpPr>
            <a:spLocks noGrp="1"/>
          </p:cNvSpPr>
          <p:nvPr>
            <p:ph type="ftr" sz="quarter" idx="11"/>
          </p:nvPr>
        </p:nvSpPr>
        <p:spPr/>
        <p:txBody>
          <a:bodyPr/>
          <a:lstStyle/>
          <a:p>
            <a:r>
              <a:rPr lang="en-GB"/>
              <a:t>VTT – beyond the obvious</a:t>
            </a:r>
          </a:p>
        </p:txBody>
      </p:sp>
      <p:pic>
        <p:nvPicPr>
          <p:cNvPr id="5" name="Picture 4" descr="A close-up of a white background&#10;&#10;AI-generated content may be incorrect.">
            <a:extLst>
              <a:ext uri="{FF2B5EF4-FFF2-40B4-BE49-F238E27FC236}">
                <a16:creationId xmlns:a16="http://schemas.microsoft.com/office/drawing/2014/main" id="{7F24955B-7ECF-77D3-E60F-7CAD7A54A338}"/>
              </a:ext>
            </a:extLst>
          </p:cNvPr>
          <p:cNvPicPr>
            <a:picLocks noChangeAspect="1"/>
          </p:cNvPicPr>
          <p:nvPr/>
        </p:nvPicPr>
        <p:blipFill>
          <a:blip r:embed="rId4"/>
          <a:stretch>
            <a:fillRect/>
          </a:stretch>
        </p:blipFill>
        <p:spPr>
          <a:xfrm>
            <a:off x="472974" y="1309419"/>
            <a:ext cx="5783792" cy="1850813"/>
          </a:xfrm>
          <a:prstGeom prst="rect">
            <a:avLst/>
          </a:prstGeom>
        </p:spPr>
      </p:pic>
      <p:pic>
        <p:nvPicPr>
          <p:cNvPr id="8" name="Picture 7">
            <a:extLst>
              <a:ext uri="{FF2B5EF4-FFF2-40B4-BE49-F238E27FC236}">
                <a16:creationId xmlns:a16="http://schemas.microsoft.com/office/drawing/2014/main" id="{40DCD9FC-7710-543C-BA2C-70B3C8CE4C73}"/>
              </a:ext>
            </a:extLst>
          </p:cNvPr>
          <p:cNvPicPr>
            <a:picLocks noChangeAspect="1"/>
          </p:cNvPicPr>
          <p:nvPr/>
        </p:nvPicPr>
        <p:blipFill>
          <a:blip r:embed="rId5"/>
          <a:stretch>
            <a:fillRect/>
          </a:stretch>
        </p:blipFill>
        <p:spPr>
          <a:xfrm>
            <a:off x="5369438" y="2232522"/>
            <a:ext cx="6535062" cy="1438476"/>
          </a:xfrm>
          <a:prstGeom prst="rect">
            <a:avLst/>
          </a:prstGeom>
        </p:spPr>
      </p:pic>
      <p:sp>
        <p:nvSpPr>
          <p:cNvPr id="7" name="Nadpis 2">
            <a:extLst>
              <a:ext uri="{FF2B5EF4-FFF2-40B4-BE49-F238E27FC236}">
                <a16:creationId xmlns:a16="http://schemas.microsoft.com/office/drawing/2014/main" id="{A834031E-1C26-264A-9269-8B06C7DC5845}"/>
              </a:ext>
            </a:extLst>
          </p:cNvPr>
          <p:cNvSpPr txBox="1">
            <a:spLocks/>
          </p:cNvSpPr>
          <p:nvPr/>
        </p:nvSpPr>
        <p:spPr>
          <a:xfrm>
            <a:off x="743715" y="546265"/>
            <a:ext cx="10375074" cy="708377"/>
          </a:xfrm>
          <a:prstGeom prst="rect">
            <a:avLst/>
          </a:prstGeom>
        </p:spPr>
        <p:txBody>
          <a:bodyPr vert="horz" lIns="0" tIns="0" rIns="0" bIns="0" rtlCol="0" anchor="t" anchorCtr="0">
            <a:normAutofit fontScale="90000"/>
          </a:bodyPr>
          <a:lstStyle>
            <a:lvl1pPr algn="l" defTabSz="609597" rtl="0" eaLnBrk="1" latinLnBrk="0" hangingPunct="1">
              <a:lnSpc>
                <a:spcPct val="90000"/>
              </a:lnSpc>
              <a:spcBef>
                <a:spcPct val="0"/>
              </a:spcBef>
              <a:buNone/>
              <a:defRPr sz="5067" b="1" i="0" kern="1200" spc="0">
                <a:solidFill>
                  <a:schemeClr val="bg1"/>
                </a:solidFill>
                <a:latin typeface="Arial" charset="0"/>
                <a:ea typeface="Arial" charset="0"/>
                <a:cs typeface="Arial" charset="0"/>
              </a:defRPr>
            </a:lvl1pPr>
          </a:lstStyle>
          <a:p>
            <a:r>
              <a:rPr lang="fi-FI" sz="3200" dirty="0" err="1">
                <a:solidFill>
                  <a:schemeClr val="tx1"/>
                </a:solidFill>
              </a:rPr>
              <a:t>The</a:t>
            </a:r>
            <a:r>
              <a:rPr lang="fi-FI" sz="3200" dirty="0">
                <a:solidFill>
                  <a:schemeClr val="tx1"/>
                </a:solidFill>
              </a:rPr>
              <a:t> </a:t>
            </a:r>
            <a:r>
              <a:rPr lang="fi-FI" sz="3200" dirty="0" err="1">
                <a:solidFill>
                  <a:schemeClr val="tx1"/>
                </a:solidFill>
              </a:rPr>
              <a:t>effect</a:t>
            </a:r>
            <a:r>
              <a:rPr lang="fi-FI" sz="3200" dirty="0">
                <a:solidFill>
                  <a:schemeClr val="tx1"/>
                </a:solidFill>
              </a:rPr>
              <a:t> of </a:t>
            </a:r>
            <a:r>
              <a:rPr lang="fi-FI" sz="3200" dirty="0" err="1">
                <a:solidFill>
                  <a:schemeClr val="tx1"/>
                </a:solidFill>
              </a:rPr>
              <a:t>AI’s</a:t>
            </a:r>
            <a:r>
              <a:rPr lang="fi-FI" sz="3200" dirty="0">
                <a:solidFill>
                  <a:schemeClr val="tx1"/>
                </a:solidFill>
              </a:rPr>
              <a:t> </a:t>
            </a:r>
            <a:r>
              <a:rPr lang="fi-FI" sz="3200" dirty="0" err="1">
                <a:solidFill>
                  <a:schemeClr val="tx1"/>
                </a:solidFill>
              </a:rPr>
              <a:t>insatiable</a:t>
            </a:r>
            <a:r>
              <a:rPr lang="fi-FI" sz="3200" dirty="0">
                <a:solidFill>
                  <a:schemeClr val="tx1"/>
                </a:solidFill>
              </a:rPr>
              <a:t> </a:t>
            </a:r>
            <a:r>
              <a:rPr lang="fi-FI" sz="3200" dirty="0" err="1">
                <a:solidFill>
                  <a:schemeClr val="tx1"/>
                </a:solidFill>
              </a:rPr>
              <a:t>appetite</a:t>
            </a:r>
            <a:r>
              <a:rPr lang="fi-FI" sz="3200" dirty="0">
                <a:solidFill>
                  <a:schemeClr val="tx1"/>
                </a:solidFill>
              </a:rPr>
              <a:t> for </a:t>
            </a:r>
            <a:r>
              <a:rPr lang="fi-FI" sz="3200" dirty="0" err="1">
                <a:solidFill>
                  <a:schemeClr val="tx1"/>
                </a:solidFill>
              </a:rPr>
              <a:t>baseload</a:t>
            </a:r>
            <a:r>
              <a:rPr lang="fi-FI" sz="3200" dirty="0">
                <a:solidFill>
                  <a:schemeClr val="tx1"/>
                </a:solidFill>
              </a:rPr>
              <a:t> </a:t>
            </a:r>
            <a:r>
              <a:rPr lang="fi-FI" sz="3200" dirty="0" err="1">
                <a:solidFill>
                  <a:schemeClr val="tx1"/>
                </a:solidFill>
              </a:rPr>
              <a:t>power</a:t>
            </a:r>
            <a:endParaRPr lang="cs-CZ" sz="3200" dirty="0">
              <a:solidFill>
                <a:schemeClr val="tx1"/>
              </a:solidFill>
            </a:endParaRPr>
          </a:p>
        </p:txBody>
      </p:sp>
    </p:spTree>
    <p:extLst>
      <p:ext uri="{BB962C8B-B14F-4D97-AF65-F5344CB8AC3E}">
        <p14:creationId xmlns:p14="http://schemas.microsoft.com/office/powerpoint/2010/main" val="407827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2C4CB8-2D56-98D9-5D2D-8B1BCA12E9E0}"/>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C897F21C-217B-E875-228E-35C42BF53B08}"/>
              </a:ext>
            </a:extLst>
          </p:cNvPr>
          <p:cNvPicPr>
            <a:picLocks noChangeAspect="1"/>
          </p:cNvPicPr>
          <p:nvPr/>
        </p:nvPicPr>
        <p:blipFill>
          <a:blip r:embed="rId3"/>
          <a:srcRect b="15774"/>
          <a:stretch/>
        </p:blipFill>
        <p:spPr>
          <a:xfrm>
            <a:off x="0" y="1163172"/>
            <a:ext cx="12206999" cy="6854348"/>
          </a:xfrm>
          <a:prstGeom prst="rect">
            <a:avLst/>
          </a:prstGeom>
        </p:spPr>
      </p:pic>
      <p:sp>
        <p:nvSpPr>
          <p:cNvPr id="3" name="Date Placeholder 2">
            <a:extLst>
              <a:ext uri="{FF2B5EF4-FFF2-40B4-BE49-F238E27FC236}">
                <a16:creationId xmlns:a16="http://schemas.microsoft.com/office/drawing/2014/main" id="{CB31DA04-2531-24AE-9784-6FA60347178C}"/>
              </a:ext>
            </a:extLst>
          </p:cNvPr>
          <p:cNvSpPr>
            <a:spLocks noGrp="1"/>
          </p:cNvSpPr>
          <p:nvPr>
            <p:ph type="dt" sz="half" idx="10"/>
          </p:nvPr>
        </p:nvSpPr>
        <p:spPr/>
        <p:txBody>
          <a:bodyPr/>
          <a:lstStyle/>
          <a:p>
            <a:fld id="{1DB058B2-EEBF-4712-8FD1-0257CE934DED}" type="datetime1">
              <a:rPr lang="en-GB" smtClean="0"/>
              <a:t>13/10/2025</a:t>
            </a:fld>
            <a:endParaRPr lang="en-GB"/>
          </a:p>
        </p:txBody>
      </p:sp>
      <p:sp>
        <p:nvSpPr>
          <p:cNvPr id="4" name="Footer Placeholder 3">
            <a:extLst>
              <a:ext uri="{FF2B5EF4-FFF2-40B4-BE49-F238E27FC236}">
                <a16:creationId xmlns:a16="http://schemas.microsoft.com/office/drawing/2014/main" id="{DD5F67A8-AE2B-56B7-F599-04AB615B2443}"/>
              </a:ext>
            </a:extLst>
          </p:cNvPr>
          <p:cNvSpPr>
            <a:spLocks noGrp="1"/>
          </p:cNvSpPr>
          <p:nvPr>
            <p:ph type="ftr" sz="quarter" idx="11"/>
          </p:nvPr>
        </p:nvSpPr>
        <p:spPr/>
        <p:txBody>
          <a:bodyPr/>
          <a:lstStyle/>
          <a:p>
            <a:r>
              <a:rPr lang="en-GB"/>
              <a:t>VTT – beyond the obvious</a:t>
            </a:r>
          </a:p>
        </p:txBody>
      </p:sp>
      <p:pic>
        <p:nvPicPr>
          <p:cNvPr id="5" name="Picture 4" descr="A close-up of a white background&#10;&#10;AI-generated content may be incorrect.">
            <a:extLst>
              <a:ext uri="{FF2B5EF4-FFF2-40B4-BE49-F238E27FC236}">
                <a16:creationId xmlns:a16="http://schemas.microsoft.com/office/drawing/2014/main" id="{D1ECF3E2-8F9C-D693-5050-FECCDE292B6A}"/>
              </a:ext>
            </a:extLst>
          </p:cNvPr>
          <p:cNvPicPr>
            <a:picLocks noChangeAspect="1"/>
          </p:cNvPicPr>
          <p:nvPr/>
        </p:nvPicPr>
        <p:blipFill>
          <a:blip r:embed="rId4"/>
          <a:stretch>
            <a:fillRect/>
          </a:stretch>
        </p:blipFill>
        <p:spPr>
          <a:xfrm>
            <a:off x="472974" y="1309419"/>
            <a:ext cx="5783792" cy="1850813"/>
          </a:xfrm>
          <a:prstGeom prst="rect">
            <a:avLst/>
          </a:prstGeom>
        </p:spPr>
      </p:pic>
      <p:pic>
        <p:nvPicPr>
          <p:cNvPr id="11" name="Picture 10">
            <a:extLst>
              <a:ext uri="{FF2B5EF4-FFF2-40B4-BE49-F238E27FC236}">
                <a16:creationId xmlns:a16="http://schemas.microsoft.com/office/drawing/2014/main" id="{0088E0BF-5825-F71F-25C8-BBC17DF3C4A0}"/>
              </a:ext>
            </a:extLst>
          </p:cNvPr>
          <p:cNvPicPr>
            <a:picLocks noChangeAspect="1"/>
          </p:cNvPicPr>
          <p:nvPr/>
        </p:nvPicPr>
        <p:blipFill>
          <a:blip r:embed="rId5"/>
          <a:stretch>
            <a:fillRect/>
          </a:stretch>
        </p:blipFill>
        <p:spPr>
          <a:xfrm>
            <a:off x="456189" y="3777139"/>
            <a:ext cx="4860352" cy="1451992"/>
          </a:xfrm>
          <a:prstGeom prst="rect">
            <a:avLst/>
          </a:prstGeom>
        </p:spPr>
      </p:pic>
      <p:pic>
        <p:nvPicPr>
          <p:cNvPr id="8" name="Picture 7">
            <a:extLst>
              <a:ext uri="{FF2B5EF4-FFF2-40B4-BE49-F238E27FC236}">
                <a16:creationId xmlns:a16="http://schemas.microsoft.com/office/drawing/2014/main" id="{0D73229E-8718-0FD9-84E4-21BA878C6E9D}"/>
              </a:ext>
            </a:extLst>
          </p:cNvPr>
          <p:cNvPicPr>
            <a:picLocks noChangeAspect="1"/>
          </p:cNvPicPr>
          <p:nvPr/>
        </p:nvPicPr>
        <p:blipFill>
          <a:blip r:embed="rId6"/>
          <a:stretch>
            <a:fillRect/>
          </a:stretch>
        </p:blipFill>
        <p:spPr>
          <a:xfrm>
            <a:off x="5369438" y="2232522"/>
            <a:ext cx="6535062" cy="1438476"/>
          </a:xfrm>
          <a:prstGeom prst="rect">
            <a:avLst/>
          </a:prstGeom>
        </p:spPr>
      </p:pic>
      <p:sp>
        <p:nvSpPr>
          <p:cNvPr id="7" name="Nadpis 2">
            <a:extLst>
              <a:ext uri="{FF2B5EF4-FFF2-40B4-BE49-F238E27FC236}">
                <a16:creationId xmlns:a16="http://schemas.microsoft.com/office/drawing/2014/main" id="{A16FA954-6AC1-E59C-D886-A7F77059ECC0}"/>
              </a:ext>
            </a:extLst>
          </p:cNvPr>
          <p:cNvSpPr txBox="1">
            <a:spLocks/>
          </p:cNvSpPr>
          <p:nvPr/>
        </p:nvSpPr>
        <p:spPr>
          <a:xfrm>
            <a:off x="743715" y="546265"/>
            <a:ext cx="10375074" cy="708377"/>
          </a:xfrm>
          <a:prstGeom prst="rect">
            <a:avLst/>
          </a:prstGeom>
        </p:spPr>
        <p:txBody>
          <a:bodyPr vert="horz" lIns="0" tIns="0" rIns="0" bIns="0" rtlCol="0" anchor="t" anchorCtr="0">
            <a:normAutofit fontScale="90000"/>
          </a:bodyPr>
          <a:lstStyle>
            <a:lvl1pPr algn="l" defTabSz="609597" rtl="0" eaLnBrk="1" latinLnBrk="0" hangingPunct="1">
              <a:lnSpc>
                <a:spcPct val="90000"/>
              </a:lnSpc>
              <a:spcBef>
                <a:spcPct val="0"/>
              </a:spcBef>
              <a:buNone/>
              <a:defRPr sz="5067" b="1" i="0" kern="1200" spc="0">
                <a:solidFill>
                  <a:schemeClr val="bg1"/>
                </a:solidFill>
                <a:latin typeface="Arial" charset="0"/>
                <a:ea typeface="Arial" charset="0"/>
                <a:cs typeface="Arial" charset="0"/>
              </a:defRPr>
            </a:lvl1pPr>
          </a:lstStyle>
          <a:p>
            <a:r>
              <a:rPr lang="fi-FI" sz="3200" dirty="0" err="1">
                <a:solidFill>
                  <a:schemeClr val="tx1"/>
                </a:solidFill>
              </a:rPr>
              <a:t>The</a:t>
            </a:r>
            <a:r>
              <a:rPr lang="fi-FI" sz="3200" dirty="0">
                <a:solidFill>
                  <a:schemeClr val="tx1"/>
                </a:solidFill>
              </a:rPr>
              <a:t> </a:t>
            </a:r>
            <a:r>
              <a:rPr lang="fi-FI" sz="3200" dirty="0" err="1">
                <a:solidFill>
                  <a:schemeClr val="tx1"/>
                </a:solidFill>
              </a:rPr>
              <a:t>effect</a:t>
            </a:r>
            <a:r>
              <a:rPr lang="fi-FI" sz="3200" dirty="0">
                <a:solidFill>
                  <a:schemeClr val="tx1"/>
                </a:solidFill>
              </a:rPr>
              <a:t> of </a:t>
            </a:r>
            <a:r>
              <a:rPr lang="fi-FI" sz="3200" dirty="0" err="1">
                <a:solidFill>
                  <a:schemeClr val="tx1"/>
                </a:solidFill>
              </a:rPr>
              <a:t>AI’s</a:t>
            </a:r>
            <a:r>
              <a:rPr lang="fi-FI" sz="3200" dirty="0">
                <a:solidFill>
                  <a:schemeClr val="tx1"/>
                </a:solidFill>
              </a:rPr>
              <a:t> </a:t>
            </a:r>
            <a:r>
              <a:rPr lang="fi-FI" sz="3200" dirty="0" err="1">
                <a:solidFill>
                  <a:schemeClr val="tx1"/>
                </a:solidFill>
              </a:rPr>
              <a:t>insatiable</a:t>
            </a:r>
            <a:r>
              <a:rPr lang="fi-FI" sz="3200" dirty="0">
                <a:solidFill>
                  <a:schemeClr val="tx1"/>
                </a:solidFill>
              </a:rPr>
              <a:t> </a:t>
            </a:r>
            <a:r>
              <a:rPr lang="fi-FI" sz="3200" dirty="0" err="1">
                <a:solidFill>
                  <a:schemeClr val="tx1"/>
                </a:solidFill>
              </a:rPr>
              <a:t>appetite</a:t>
            </a:r>
            <a:r>
              <a:rPr lang="fi-FI" sz="3200" dirty="0">
                <a:solidFill>
                  <a:schemeClr val="tx1"/>
                </a:solidFill>
              </a:rPr>
              <a:t> for </a:t>
            </a:r>
            <a:r>
              <a:rPr lang="fi-FI" sz="3200" dirty="0" err="1">
                <a:solidFill>
                  <a:schemeClr val="tx1"/>
                </a:solidFill>
              </a:rPr>
              <a:t>baseload</a:t>
            </a:r>
            <a:r>
              <a:rPr lang="fi-FI" sz="3200" dirty="0">
                <a:solidFill>
                  <a:schemeClr val="tx1"/>
                </a:solidFill>
              </a:rPr>
              <a:t> </a:t>
            </a:r>
            <a:r>
              <a:rPr lang="fi-FI" sz="3200" dirty="0" err="1">
                <a:solidFill>
                  <a:schemeClr val="tx1"/>
                </a:solidFill>
              </a:rPr>
              <a:t>power</a:t>
            </a:r>
            <a:endParaRPr lang="cs-CZ" sz="3200" dirty="0">
              <a:solidFill>
                <a:schemeClr val="tx1"/>
              </a:solidFill>
            </a:endParaRPr>
          </a:p>
        </p:txBody>
      </p:sp>
    </p:spTree>
    <p:extLst>
      <p:ext uri="{BB962C8B-B14F-4D97-AF65-F5344CB8AC3E}">
        <p14:creationId xmlns:p14="http://schemas.microsoft.com/office/powerpoint/2010/main" val="3256789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767BF4-6F38-590B-4C91-11165A87FBD5}"/>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9E0272B6-228B-E4D4-1B28-D4159B641FEA}"/>
              </a:ext>
            </a:extLst>
          </p:cNvPr>
          <p:cNvPicPr>
            <a:picLocks noChangeAspect="1"/>
          </p:cNvPicPr>
          <p:nvPr/>
        </p:nvPicPr>
        <p:blipFill>
          <a:blip r:embed="rId3"/>
          <a:srcRect b="15774"/>
          <a:stretch/>
        </p:blipFill>
        <p:spPr>
          <a:xfrm>
            <a:off x="0" y="1163172"/>
            <a:ext cx="12206999" cy="6854348"/>
          </a:xfrm>
          <a:prstGeom prst="rect">
            <a:avLst/>
          </a:prstGeom>
        </p:spPr>
      </p:pic>
      <p:sp>
        <p:nvSpPr>
          <p:cNvPr id="3" name="Date Placeholder 2">
            <a:extLst>
              <a:ext uri="{FF2B5EF4-FFF2-40B4-BE49-F238E27FC236}">
                <a16:creationId xmlns:a16="http://schemas.microsoft.com/office/drawing/2014/main" id="{27A219A4-91E5-6049-35F0-51711878817F}"/>
              </a:ext>
            </a:extLst>
          </p:cNvPr>
          <p:cNvSpPr>
            <a:spLocks noGrp="1"/>
          </p:cNvSpPr>
          <p:nvPr>
            <p:ph type="dt" sz="half" idx="10"/>
          </p:nvPr>
        </p:nvSpPr>
        <p:spPr/>
        <p:txBody>
          <a:bodyPr/>
          <a:lstStyle/>
          <a:p>
            <a:fld id="{1DB058B2-EEBF-4712-8FD1-0257CE934DED}" type="datetime1">
              <a:rPr lang="en-GB" smtClean="0"/>
              <a:t>13/10/2025</a:t>
            </a:fld>
            <a:endParaRPr lang="en-GB"/>
          </a:p>
        </p:txBody>
      </p:sp>
      <p:sp>
        <p:nvSpPr>
          <p:cNvPr id="4" name="Footer Placeholder 3">
            <a:extLst>
              <a:ext uri="{FF2B5EF4-FFF2-40B4-BE49-F238E27FC236}">
                <a16:creationId xmlns:a16="http://schemas.microsoft.com/office/drawing/2014/main" id="{971EDFFC-85B7-449A-7809-A6BC18AD43CF}"/>
              </a:ext>
            </a:extLst>
          </p:cNvPr>
          <p:cNvSpPr>
            <a:spLocks noGrp="1"/>
          </p:cNvSpPr>
          <p:nvPr>
            <p:ph type="ftr" sz="quarter" idx="11"/>
          </p:nvPr>
        </p:nvSpPr>
        <p:spPr/>
        <p:txBody>
          <a:bodyPr/>
          <a:lstStyle/>
          <a:p>
            <a:r>
              <a:rPr lang="en-GB"/>
              <a:t>VTT – beyond the obvious</a:t>
            </a:r>
          </a:p>
        </p:txBody>
      </p:sp>
      <p:pic>
        <p:nvPicPr>
          <p:cNvPr id="5" name="Picture 4" descr="A close-up of a white background&#10;&#10;AI-generated content may be incorrect.">
            <a:extLst>
              <a:ext uri="{FF2B5EF4-FFF2-40B4-BE49-F238E27FC236}">
                <a16:creationId xmlns:a16="http://schemas.microsoft.com/office/drawing/2014/main" id="{619F12F3-18EC-3568-1589-A59E3476A21E}"/>
              </a:ext>
            </a:extLst>
          </p:cNvPr>
          <p:cNvPicPr>
            <a:picLocks noChangeAspect="1"/>
          </p:cNvPicPr>
          <p:nvPr/>
        </p:nvPicPr>
        <p:blipFill>
          <a:blip r:embed="rId4"/>
          <a:stretch>
            <a:fillRect/>
          </a:stretch>
        </p:blipFill>
        <p:spPr>
          <a:xfrm>
            <a:off x="472974" y="1309419"/>
            <a:ext cx="5783792" cy="1850813"/>
          </a:xfrm>
          <a:prstGeom prst="rect">
            <a:avLst/>
          </a:prstGeom>
        </p:spPr>
      </p:pic>
      <p:pic>
        <p:nvPicPr>
          <p:cNvPr id="11" name="Picture 10">
            <a:extLst>
              <a:ext uri="{FF2B5EF4-FFF2-40B4-BE49-F238E27FC236}">
                <a16:creationId xmlns:a16="http://schemas.microsoft.com/office/drawing/2014/main" id="{31DEDC28-67E5-3070-060B-C3DB904CBC76}"/>
              </a:ext>
            </a:extLst>
          </p:cNvPr>
          <p:cNvPicPr>
            <a:picLocks noChangeAspect="1"/>
          </p:cNvPicPr>
          <p:nvPr/>
        </p:nvPicPr>
        <p:blipFill>
          <a:blip r:embed="rId5"/>
          <a:stretch>
            <a:fillRect/>
          </a:stretch>
        </p:blipFill>
        <p:spPr>
          <a:xfrm>
            <a:off x="456189" y="3777139"/>
            <a:ext cx="4860352" cy="1451992"/>
          </a:xfrm>
          <a:prstGeom prst="rect">
            <a:avLst/>
          </a:prstGeom>
        </p:spPr>
      </p:pic>
      <p:pic>
        <p:nvPicPr>
          <p:cNvPr id="13" name="Picture 12">
            <a:extLst>
              <a:ext uri="{FF2B5EF4-FFF2-40B4-BE49-F238E27FC236}">
                <a16:creationId xmlns:a16="http://schemas.microsoft.com/office/drawing/2014/main" id="{8911CAE7-146E-22A0-1B06-54EADA896929}"/>
              </a:ext>
            </a:extLst>
          </p:cNvPr>
          <p:cNvPicPr>
            <a:picLocks noChangeAspect="1"/>
          </p:cNvPicPr>
          <p:nvPr/>
        </p:nvPicPr>
        <p:blipFill>
          <a:blip r:embed="rId6"/>
          <a:stretch>
            <a:fillRect/>
          </a:stretch>
        </p:blipFill>
        <p:spPr>
          <a:xfrm>
            <a:off x="5772730" y="4239960"/>
            <a:ext cx="5809390" cy="2187065"/>
          </a:xfrm>
          <a:prstGeom prst="rect">
            <a:avLst/>
          </a:prstGeom>
        </p:spPr>
      </p:pic>
      <p:pic>
        <p:nvPicPr>
          <p:cNvPr id="8" name="Picture 7">
            <a:extLst>
              <a:ext uri="{FF2B5EF4-FFF2-40B4-BE49-F238E27FC236}">
                <a16:creationId xmlns:a16="http://schemas.microsoft.com/office/drawing/2014/main" id="{ADBB741B-90DD-5F90-4350-C0BDDCDC95E7}"/>
              </a:ext>
            </a:extLst>
          </p:cNvPr>
          <p:cNvPicPr>
            <a:picLocks noChangeAspect="1"/>
          </p:cNvPicPr>
          <p:nvPr/>
        </p:nvPicPr>
        <p:blipFill>
          <a:blip r:embed="rId7"/>
          <a:stretch>
            <a:fillRect/>
          </a:stretch>
        </p:blipFill>
        <p:spPr>
          <a:xfrm>
            <a:off x="5369438" y="2232522"/>
            <a:ext cx="6535062" cy="1438476"/>
          </a:xfrm>
          <a:prstGeom prst="rect">
            <a:avLst/>
          </a:prstGeom>
        </p:spPr>
      </p:pic>
      <p:sp>
        <p:nvSpPr>
          <p:cNvPr id="7" name="Nadpis 2">
            <a:extLst>
              <a:ext uri="{FF2B5EF4-FFF2-40B4-BE49-F238E27FC236}">
                <a16:creationId xmlns:a16="http://schemas.microsoft.com/office/drawing/2014/main" id="{1BCC01BE-AA9C-6743-4827-771EE80FCD26}"/>
              </a:ext>
            </a:extLst>
          </p:cNvPr>
          <p:cNvSpPr txBox="1">
            <a:spLocks/>
          </p:cNvSpPr>
          <p:nvPr/>
        </p:nvSpPr>
        <p:spPr>
          <a:xfrm>
            <a:off x="743715" y="546265"/>
            <a:ext cx="10375074" cy="708377"/>
          </a:xfrm>
          <a:prstGeom prst="rect">
            <a:avLst/>
          </a:prstGeom>
        </p:spPr>
        <p:txBody>
          <a:bodyPr vert="horz" lIns="0" tIns="0" rIns="0" bIns="0" rtlCol="0" anchor="t" anchorCtr="0">
            <a:normAutofit fontScale="90000"/>
          </a:bodyPr>
          <a:lstStyle>
            <a:lvl1pPr algn="l" defTabSz="609597" rtl="0" eaLnBrk="1" latinLnBrk="0" hangingPunct="1">
              <a:lnSpc>
                <a:spcPct val="90000"/>
              </a:lnSpc>
              <a:spcBef>
                <a:spcPct val="0"/>
              </a:spcBef>
              <a:buNone/>
              <a:defRPr sz="5067" b="1" i="0" kern="1200" spc="0">
                <a:solidFill>
                  <a:schemeClr val="bg1"/>
                </a:solidFill>
                <a:latin typeface="Arial" charset="0"/>
                <a:ea typeface="Arial" charset="0"/>
                <a:cs typeface="Arial" charset="0"/>
              </a:defRPr>
            </a:lvl1pPr>
          </a:lstStyle>
          <a:p>
            <a:r>
              <a:rPr lang="fi-FI" sz="3200" dirty="0" err="1">
                <a:solidFill>
                  <a:schemeClr val="tx1"/>
                </a:solidFill>
              </a:rPr>
              <a:t>The</a:t>
            </a:r>
            <a:r>
              <a:rPr lang="fi-FI" sz="3200" dirty="0">
                <a:solidFill>
                  <a:schemeClr val="tx1"/>
                </a:solidFill>
              </a:rPr>
              <a:t> </a:t>
            </a:r>
            <a:r>
              <a:rPr lang="fi-FI" sz="3200" dirty="0" err="1">
                <a:solidFill>
                  <a:schemeClr val="tx1"/>
                </a:solidFill>
              </a:rPr>
              <a:t>effect</a:t>
            </a:r>
            <a:r>
              <a:rPr lang="fi-FI" sz="3200" dirty="0">
                <a:solidFill>
                  <a:schemeClr val="tx1"/>
                </a:solidFill>
              </a:rPr>
              <a:t> of </a:t>
            </a:r>
            <a:r>
              <a:rPr lang="fi-FI" sz="3200" dirty="0" err="1">
                <a:solidFill>
                  <a:schemeClr val="tx1"/>
                </a:solidFill>
              </a:rPr>
              <a:t>AI’s</a:t>
            </a:r>
            <a:r>
              <a:rPr lang="fi-FI" sz="3200" dirty="0">
                <a:solidFill>
                  <a:schemeClr val="tx1"/>
                </a:solidFill>
              </a:rPr>
              <a:t> </a:t>
            </a:r>
            <a:r>
              <a:rPr lang="fi-FI" sz="3200" dirty="0" err="1">
                <a:solidFill>
                  <a:schemeClr val="tx1"/>
                </a:solidFill>
              </a:rPr>
              <a:t>insatiable</a:t>
            </a:r>
            <a:r>
              <a:rPr lang="fi-FI" sz="3200" dirty="0">
                <a:solidFill>
                  <a:schemeClr val="tx1"/>
                </a:solidFill>
              </a:rPr>
              <a:t> </a:t>
            </a:r>
            <a:r>
              <a:rPr lang="fi-FI" sz="3200" dirty="0" err="1">
                <a:solidFill>
                  <a:schemeClr val="tx1"/>
                </a:solidFill>
              </a:rPr>
              <a:t>appetite</a:t>
            </a:r>
            <a:r>
              <a:rPr lang="fi-FI" sz="3200" dirty="0">
                <a:solidFill>
                  <a:schemeClr val="tx1"/>
                </a:solidFill>
              </a:rPr>
              <a:t> for </a:t>
            </a:r>
            <a:r>
              <a:rPr lang="fi-FI" sz="3200" dirty="0" err="1">
                <a:solidFill>
                  <a:schemeClr val="tx1"/>
                </a:solidFill>
              </a:rPr>
              <a:t>baseload</a:t>
            </a:r>
            <a:r>
              <a:rPr lang="fi-FI" sz="3200" dirty="0">
                <a:solidFill>
                  <a:schemeClr val="tx1"/>
                </a:solidFill>
              </a:rPr>
              <a:t> </a:t>
            </a:r>
            <a:r>
              <a:rPr lang="fi-FI" sz="3200" dirty="0" err="1">
                <a:solidFill>
                  <a:schemeClr val="tx1"/>
                </a:solidFill>
              </a:rPr>
              <a:t>power</a:t>
            </a:r>
            <a:endParaRPr lang="cs-CZ" sz="3200" dirty="0">
              <a:solidFill>
                <a:schemeClr val="tx1"/>
              </a:solidFill>
            </a:endParaRPr>
          </a:p>
        </p:txBody>
      </p:sp>
    </p:spTree>
    <p:extLst>
      <p:ext uri="{BB962C8B-B14F-4D97-AF65-F5344CB8AC3E}">
        <p14:creationId xmlns:p14="http://schemas.microsoft.com/office/powerpoint/2010/main" val="949867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61BAEE-E96C-21EF-D136-C9B96C298F8B}"/>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4B979640-64D8-388C-F725-139FDBD8FAE4}"/>
              </a:ext>
            </a:extLst>
          </p:cNvPr>
          <p:cNvPicPr>
            <a:picLocks noChangeAspect="1"/>
          </p:cNvPicPr>
          <p:nvPr/>
        </p:nvPicPr>
        <p:blipFill>
          <a:blip r:embed="rId3"/>
          <a:srcRect b="15774"/>
          <a:stretch/>
        </p:blipFill>
        <p:spPr>
          <a:xfrm>
            <a:off x="0" y="1163172"/>
            <a:ext cx="12206999" cy="6854348"/>
          </a:xfrm>
          <a:prstGeom prst="rect">
            <a:avLst/>
          </a:prstGeom>
        </p:spPr>
      </p:pic>
      <p:sp>
        <p:nvSpPr>
          <p:cNvPr id="3" name="Date Placeholder 2">
            <a:extLst>
              <a:ext uri="{FF2B5EF4-FFF2-40B4-BE49-F238E27FC236}">
                <a16:creationId xmlns:a16="http://schemas.microsoft.com/office/drawing/2014/main" id="{10F39CCC-7303-F90A-7F5C-550AE6CC634D}"/>
              </a:ext>
            </a:extLst>
          </p:cNvPr>
          <p:cNvSpPr>
            <a:spLocks noGrp="1"/>
          </p:cNvSpPr>
          <p:nvPr>
            <p:ph type="dt" sz="half" idx="10"/>
          </p:nvPr>
        </p:nvSpPr>
        <p:spPr/>
        <p:txBody>
          <a:bodyPr/>
          <a:lstStyle/>
          <a:p>
            <a:fld id="{1DB058B2-EEBF-4712-8FD1-0257CE934DED}" type="datetime1">
              <a:rPr lang="en-GB" smtClean="0"/>
              <a:t>13/10/2025</a:t>
            </a:fld>
            <a:endParaRPr lang="en-GB"/>
          </a:p>
        </p:txBody>
      </p:sp>
      <p:sp>
        <p:nvSpPr>
          <p:cNvPr id="4" name="Footer Placeholder 3">
            <a:extLst>
              <a:ext uri="{FF2B5EF4-FFF2-40B4-BE49-F238E27FC236}">
                <a16:creationId xmlns:a16="http://schemas.microsoft.com/office/drawing/2014/main" id="{201868F0-05B9-168B-29E7-E2AEF61E43E0}"/>
              </a:ext>
            </a:extLst>
          </p:cNvPr>
          <p:cNvSpPr>
            <a:spLocks noGrp="1"/>
          </p:cNvSpPr>
          <p:nvPr>
            <p:ph type="ftr" sz="quarter" idx="11"/>
          </p:nvPr>
        </p:nvSpPr>
        <p:spPr/>
        <p:txBody>
          <a:bodyPr/>
          <a:lstStyle/>
          <a:p>
            <a:r>
              <a:rPr lang="en-GB"/>
              <a:t>VTT – beyond the obvious</a:t>
            </a:r>
          </a:p>
        </p:txBody>
      </p:sp>
      <p:pic>
        <p:nvPicPr>
          <p:cNvPr id="5" name="Picture 4" descr="A close-up of a white background&#10;&#10;AI-generated content may be incorrect.">
            <a:extLst>
              <a:ext uri="{FF2B5EF4-FFF2-40B4-BE49-F238E27FC236}">
                <a16:creationId xmlns:a16="http://schemas.microsoft.com/office/drawing/2014/main" id="{67825740-1FB7-33AF-A201-F300BB17F6A8}"/>
              </a:ext>
            </a:extLst>
          </p:cNvPr>
          <p:cNvPicPr>
            <a:picLocks noChangeAspect="1"/>
          </p:cNvPicPr>
          <p:nvPr/>
        </p:nvPicPr>
        <p:blipFill>
          <a:blip r:embed="rId4"/>
          <a:stretch>
            <a:fillRect/>
          </a:stretch>
        </p:blipFill>
        <p:spPr>
          <a:xfrm>
            <a:off x="472974" y="1309419"/>
            <a:ext cx="5783792" cy="1850813"/>
          </a:xfrm>
          <a:prstGeom prst="rect">
            <a:avLst/>
          </a:prstGeom>
        </p:spPr>
      </p:pic>
      <p:pic>
        <p:nvPicPr>
          <p:cNvPr id="11" name="Picture 10">
            <a:extLst>
              <a:ext uri="{FF2B5EF4-FFF2-40B4-BE49-F238E27FC236}">
                <a16:creationId xmlns:a16="http://schemas.microsoft.com/office/drawing/2014/main" id="{1C10B305-A76C-9312-EDFB-5AFC92E6A7FD}"/>
              </a:ext>
            </a:extLst>
          </p:cNvPr>
          <p:cNvPicPr>
            <a:picLocks noChangeAspect="1"/>
          </p:cNvPicPr>
          <p:nvPr/>
        </p:nvPicPr>
        <p:blipFill>
          <a:blip r:embed="rId5"/>
          <a:stretch>
            <a:fillRect/>
          </a:stretch>
        </p:blipFill>
        <p:spPr>
          <a:xfrm>
            <a:off x="456189" y="3777139"/>
            <a:ext cx="4860352" cy="1451992"/>
          </a:xfrm>
          <a:prstGeom prst="rect">
            <a:avLst/>
          </a:prstGeom>
        </p:spPr>
      </p:pic>
      <p:pic>
        <p:nvPicPr>
          <p:cNvPr id="13" name="Picture 12">
            <a:extLst>
              <a:ext uri="{FF2B5EF4-FFF2-40B4-BE49-F238E27FC236}">
                <a16:creationId xmlns:a16="http://schemas.microsoft.com/office/drawing/2014/main" id="{D4D91CBF-A5BC-5019-5A29-584580200297}"/>
              </a:ext>
            </a:extLst>
          </p:cNvPr>
          <p:cNvPicPr>
            <a:picLocks noChangeAspect="1"/>
          </p:cNvPicPr>
          <p:nvPr/>
        </p:nvPicPr>
        <p:blipFill>
          <a:blip r:embed="rId6"/>
          <a:stretch>
            <a:fillRect/>
          </a:stretch>
        </p:blipFill>
        <p:spPr>
          <a:xfrm>
            <a:off x="5772730" y="4239960"/>
            <a:ext cx="5809390" cy="2187065"/>
          </a:xfrm>
          <a:prstGeom prst="rect">
            <a:avLst/>
          </a:prstGeom>
        </p:spPr>
      </p:pic>
      <p:pic>
        <p:nvPicPr>
          <p:cNvPr id="8" name="Picture 7">
            <a:extLst>
              <a:ext uri="{FF2B5EF4-FFF2-40B4-BE49-F238E27FC236}">
                <a16:creationId xmlns:a16="http://schemas.microsoft.com/office/drawing/2014/main" id="{1DC25C1B-B4D3-27CE-2CE9-CAE617620877}"/>
              </a:ext>
            </a:extLst>
          </p:cNvPr>
          <p:cNvPicPr>
            <a:picLocks noChangeAspect="1"/>
          </p:cNvPicPr>
          <p:nvPr/>
        </p:nvPicPr>
        <p:blipFill>
          <a:blip r:embed="rId7"/>
          <a:stretch>
            <a:fillRect/>
          </a:stretch>
        </p:blipFill>
        <p:spPr>
          <a:xfrm>
            <a:off x="5369438" y="2232522"/>
            <a:ext cx="6535062" cy="1438476"/>
          </a:xfrm>
          <a:prstGeom prst="rect">
            <a:avLst/>
          </a:prstGeom>
        </p:spPr>
      </p:pic>
      <p:sp>
        <p:nvSpPr>
          <p:cNvPr id="7" name="Nadpis 2">
            <a:extLst>
              <a:ext uri="{FF2B5EF4-FFF2-40B4-BE49-F238E27FC236}">
                <a16:creationId xmlns:a16="http://schemas.microsoft.com/office/drawing/2014/main" id="{94457416-37AE-3E27-3191-6378C5BBF875}"/>
              </a:ext>
            </a:extLst>
          </p:cNvPr>
          <p:cNvSpPr txBox="1">
            <a:spLocks/>
          </p:cNvSpPr>
          <p:nvPr/>
        </p:nvSpPr>
        <p:spPr>
          <a:xfrm>
            <a:off x="716821" y="246827"/>
            <a:ext cx="10375074" cy="708377"/>
          </a:xfrm>
          <a:prstGeom prst="rect">
            <a:avLst/>
          </a:prstGeom>
        </p:spPr>
        <p:txBody>
          <a:bodyPr vert="horz" lIns="0" tIns="0" rIns="0" bIns="0" rtlCol="0" anchor="t" anchorCtr="0">
            <a:normAutofit fontScale="67500" lnSpcReduction="20000"/>
          </a:bodyPr>
          <a:lstStyle>
            <a:lvl1pPr algn="l" defTabSz="609597" rtl="0" eaLnBrk="1" latinLnBrk="0" hangingPunct="1">
              <a:lnSpc>
                <a:spcPct val="90000"/>
              </a:lnSpc>
              <a:spcBef>
                <a:spcPct val="0"/>
              </a:spcBef>
              <a:buNone/>
              <a:defRPr sz="5067" b="1" i="0" kern="1200" spc="0">
                <a:solidFill>
                  <a:schemeClr val="bg1"/>
                </a:solidFill>
                <a:latin typeface="Arial" charset="0"/>
                <a:ea typeface="Arial" charset="0"/>
                <a:cs typeface="Arial" charset="0"/>
              </a:defRPr>
            </a:lvl1pPr>
          </a:lstStyle>
          <a:p>
            <a:r>
              <a:rPr lang="fi-FI" sz="3200" dirty="0" err="1">
                <a:solidFill>
                  <a:schemeClr val="tx1"/>
                </a:solidFill>
              </a:rPr>
              <a:t>The</a:t>
            </a:r>
            <a:r>
              <a:rPr lang="fi-FI" sz="3200" dirty="0">
                <a:solidFill>
                  <a:schemeClr val="tx1"/>
                </a:solidFill>
              </a:rPr>
              <a:t> </a:t>
            </a:r>
            <a:r>
              <a:rPr lang="fi-FI" sz="3200" dirty="0" err="1">
                <a:solidFill>
                  <a:schemeClr val="tx1"/>
                </a:solidFill>
              </a:rPr>
              <a:t>effect</a:t>
            </a:r>
            <a:r>
              <a:rPr lang="fi-FI" sz="3200" dirty="0">
                <a:solidFill>
                  <a:schemeClr val="tx1"/>
                </a:solidFill>
              </a:rPr>
              <a:t> of </a:t>
            </a:r>
            <a:r>
              <a:rPr lang="fi-FI" sz="3200" dirty="0" err="1">
                <a:solidFill>
                  <a:schemeClr val="tx1"/>
                </a:solidFill>
              </a:rPr>
              <a:t>AI’s</a:t>
            </a:r>
            <a:r>
              <a:rPr lang="fi-FI" sz="3200" dirty="0">
                <a:solidFill>
                  <a:schemeClr val="tx1"/>
                </a:solidFill>
              </a:rPr>
              <a:t> </a:t>
            </a:r>
            <a:r>
              <a:rPr lang="fi-FI" sz="3200" dirty="0" err="1">
                <a:solidFill>
                  <a:schemeClr val="tx1"/>
                </a:solidFill>
              </a:rPr>
              <a:t>insatiable</a:t>
            </a:r>
            <a:r>
              <a:rPr lang="fi-FI" sz="3200" dirty="0">
                <a:solidFill>
                  <a:schemeClr val="tx1"/>
                </a:solidFill>
              </a:rPr>
              <a:t> </a:t>
            </a:r>
            <a:r>
              <a:rPr lang="fi-FI" sz="3200" dirty="0" err="1">
                <a:solidFill>
                  <a:schemeClr val="tx1"/>
                </a:solidFill>
              </a:rPr>
              <a:t>appetite</a:t>
            </a:r>
            <a:r>
              <a:rPr lang="fi-FI" sz="3200" dirty="0">
                <a:solidFill>
                  <a:schemeClr val="tx1"/>
                </a:solidFill>
              </a:rPr>
              <a:t> for </a:t>
            </a:r>
            <a:r>
              <a:rPr lang="fi-FI" sz="3200" dirty="0" err="1">
                <a:solidFill>
                  <a:schemeClr val="tx1"/>
                </a:solidFill>
              </a:rPr>
              <a:t>baseload</a:t>
            </a:r>
            <a:r>
              <a:rPr lang="fi-FI" sz="3200" dirty="0">
                <a:solidFill>
                  <a:schemeClr val="tx1"/>
                </a:solidFill>
              </a:rPr>
              <a:t> </a:t>
            </a:r>
            <a:r>
              <a:rPr lang="fi-FI" sz="3200" dirty="0" err="1">
                <a:solidFill>
                  <a:schemeClr val="tx1"/>
                </a:solidFill>
              </a:rPr>
              <a:t>power</a:t>
            </a:r>
            <a:r>
              <a:rPr lang="fi-FI" sz="3200" dirty="0">
                <a:solidFill>
                  <a:schemeClr val="tx1"/>
                </a:solidFill>
              </a:rPr>
              <a:t>:</a:t>
            </a:r>
          </a:p>
          <a:p>
            <a:r>
              <a:rPr lang="fi-FI" sz="3200" dirty="0" err="1">
                <a:solidFill>
                  <a:schemeClr val="tx1"/>
                </a:solidFill>
              </a:rPr>
              <a:t>The</a:t>
            </a:r>
            <a:r>
              <a:rPr lang="fi-FI" sz="3200" dirty="0">
                <a:solidFill>
                  <a:schemeClr val="tx1"/>
                </a:solidFill>
              </a:rPr>
              <a:t> </a:t>
            </a:r>
            <a:r>
              <a:rPr lang="fi-FI" sz="3200" dirty="0" err="1">
                <a:solidFill>
                  <a:schemeClr val="tx1"/>
                </a:solidFill>
              </a:rPr>
              <a:t>Big</a:t>
            </a:r>
            <a:r>
              <a:rPr lang="fi-FI" sz="3200" dirty="0">
                <a:solidFill>
                  <a:schemeClr val="tx1"/>
                </a:solidFill>
              </a:rPr>
              <a:t> Tech </a:t>
            </a:r>
            <a:r>
              <a:rPr lang="fi-FI" sz="3200" dirty="0" err="1">
                <a:solidFill>
                  <a:schemeClr val="tx1"/>
                </a:solidFill>
              </a:rPr>
              <a:t>have</a:t>
            </a:r>
            <a:r>
              <a:rPr lang="fi-FI" sz="3200" dirty="0">
                <a:solidFill>
                  <a:schemeClr val="tx1"/>
                </a:solidFill>
              </a:rPr>
              <a:t> </a:t>
            </a:r>
            <a:r>
              <a:rPr lang="fi-FI" sz="3200" dirty="0" err="1">
                <a:solidFill>
                  <a:schemeClr val="tx1"/>
                </a:solidFill>
              </a:rPr>
              <a:t>all</a:t>
            </a:r>
            <a:r>
              <a:rPr lang="fi-FI" sz="3200" dirty="0">
                <a:solidFill>
                  <a:schemeClr val="tx1"/>
                </a:solidFill>
              </a:rPr>
              <a:t> </a:t>
            </a:r>
            <a:r>
              <a:rPr lang="fi-FI" sz="3200" dirty="0" err="1">
                <a:solidFill>
                  <a:schemeClr val="tx1"/>
                </a:solidFill>
              </a:rPr>
              <a:t>signed</a:t>
            </a:r>
            <a:r>
              <a:rPr lang="fi-FI" sz="3200" dirty="0">
                <a:solidFill>
                  <a:schemeClr val="tx1"/>
                </a:solidFill>
              </a:rPr>
              <a:t> long-</a:t>
            </a:r>
            <a:r>
              <a:rPr lang="fi-FI" sz="3200" dirty="0" err="1">
                <a:solidFill>
                  <a:schemeClr val="tx1"/>
                </a:solidFill>
              </a:rPr>
              <a:t>term</a:t>
            </a:r>
            <a:r>
              <a:rPr lang="fi-FI" sz="3200" dirty="0">
                <a:solidFill>
                  <a:schemeClr val="tx1"/>
                </a:solidFill>
              </a:rPr>
              <a:t> </a:t>
            </a:r>
            <a:r>
              <a:rPr lang="fi-FI" sz="3200" dirty="0" err="1">
                <a:solidFill>
                  <a:schemeClr val="tx1"/>
                </a:solidFill>
              </a:rPr>
              <a:t>PPAs</a:t>
            </a:r>
            <a:r>
              <a:rPr lang="fi-FI" sz="3200" dirty="0">
                <a:solidFill>
                  <a:schemeClr val="tx1"/>
                </a:solidFill>
              </a:rPr>
              <a:t> to </a:t>
            </a:r>
            <a:r>
              <a:rPr lang="fi-FI" sz="3200" dirty="0" err="1">
                <a:solidFill>
                  <a:schemeClr val="tx1"/>
                </a:solidFill>
              </a:rPr>
              <a:t>offtake</a:t>
            </a:r>
            <a:r>
              <a:rPr lang="fi-FI" sz="3200" dirty="0">
                <a:solidFill>
                  <a:schemeClr val="tx1"/>
                </a:solidFill>
              </a:rPr>
              <a:t> </a:t>
            </a:r>
            <a:r>
              <a:rPr lang="fi-FI" sz="3200" dirty="0" err="1">
                <a:solidFill>
                  <a:schemeClr val="tx1"/>
                </a:solidFill>
              </a:rPr>
              <a:t>power</a:t>
            </a:r>
            <a:r>
              <a:rPr lang="fi-FI" sz="3200" dirty="0">
                <a:solidFill>
                  <a:schemeClr val="tx1"/>
                </a:solidFill>
              </a:rPr>
              <a:t> </a:t>
            </a:r>
            <a:r>
              <a:rPr lang="fi-FI" sz="3200" dirty="0" err="1">
                <a:solidFill>
                  <a:schemeClr val="tx1"/>
                </a:solidFill>
              </a:rPr>
              <a:t>from</a:t>
            </a:r>
            <a:r>
              <a:rPr lang="fi-FI" sz="3200" dirty="0">
                <a:solidFill>
                  <a:schemeClr val="tx1"/>
                </a:solidFill>
              </a:rPr>
              <a:t> </a:t>
            </a:r>
            <a:r>
              <a:rPr lang="fi-FI" sz="3200" dirty="0" err="1">
                <a:solidFill>
                  <a:schemeClr val="tx1"/>
                </a:solidFill>
              </a:rPr>
              <a:t>NPPs</a:t>
            </a:r>
            <a:endParaRPr lang="cs-CZ" sz="3200" dirty="0">
              <a:solidFill>
                <a:schemeClr val="tx1"/>
              </a:solidFill>
            </a:endParaRPr>
          </a:p>
        </p:txBody>
      </p:sp>
      <p:pic>
        <p:nvPicPr>
          <p:cNvPr id="12" name="Picture 11">
            <a:extLst>
              <a:ext uri="{FF2B5EF4-FFF2-40B4-BE49-F238E27FC236}">
                <a16:creationId xmlns:a16="http://schemas.microsoft.com/office/drawing/2014/main" id="{1576749F-1F8F-A42E-CD7F-A187D20FF9DC}"/>
              </a:ext>
            </a:extLst>
          </p:cNvPr>
          <p:cNvPicPr>
            <a:picLocks noChangeAspect="1"/>
          </p:cNvPicPr>
          <p:nvPr/>
        </p:nvPicPr>
        <p:blipFill>
          <a:blip r:embed="rId8"/>
          <a:stretch>
            <a:fillRect/>
          </a:stretch>
        </p:blipFill>
        <p:spPr>
          <a:xfrm>
            <a:off x="254645" y="5427785"/>
            <a:ext cx="5263440" cy="956989"/>
          </a:xfrm>
          <a:prstGeom prst="rect">
            <a:avLst/>
          </a:prstGeom>
        </p:spPr>
      </p:pic>
    </p:spTree>
    <p:extLst>
      <p:ext uri="{BB962C8B-B14F-4D97-AF65-F5344CB8AC3E}">
        <p14:creationId xmlns:p14="http://schemas.microsoft.com/office/powerpoint/2010/main" val="568366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DF7EE8-F759-3298-C829-87B8D273AAD8}"/>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A8D3F239-A5C4-DEB9-6404-7CA720683D05}"/>
              </a:ext>
            </a:extLst>
          </p:cNvPr>
          <p:cNvPicPr>
            <a:picLocks noChangeAspect="1"/>
          </p:cNvPicPr>
          <p:nvPr/>
        </p:nvPicPr>
        <p:blipFill>
          <a:blip r:embed="rId3"/>
          <a:srcRect b="15774"/>
          <a:stretch/>
        </p:blipFill>
        <p:spPr>
          <a:xfrm>
            <a:off x="0" y="1163172"/>
            <a:ext cx="12206999" cy="6854348"/>
          </a:xfrm>
          <a:prstGeom prst="rect">
            <a:avLst/>
          </a:prstGeom>
        </p:spPr>
      </p:pic>
      <p:sp>
        <p:nvSpPr>
          <p:cNvPr id="3" name="Date Placeholder 2">
            <a:extLst>
              <a:ext uri="{FF2B5EF4-FFF2-40B4-BE49-F238E27FC236}">
                <a16:creationId xmlns:a16="http://schemas.microsoft.com/office/drawing/2014/main" id="{2DF6E246-D64D-F235-1E60-1EF704203158}"/>
              </a:ext>
            </a:extLst>
          </p:cNvPr>
          <p:cNvSpPr>
            <a:spLocks noGrp="1"/>
          </p:cNvSpPr>
          <p:nvPr>
            <p:ph type="dt" sz="half" idx="10"/>
          </p:nvPr>
        </p:nvSpPr>
        <p:spPr/>
        <p:txBody>
          <a:bodyPr/>
          <a:lstStyle/>
          <a:p>
            <a:fld id="{1DB058B2-EEBF-4712-8FD1-0257CE934DED}" type="datetime1">
              <a:rPr lang="en-GB" smtClean="0"/>
              <a:t>13/10/2025</a:t>
            </a:fld>
            <a:endParaRPr lang="en-GB"/>
          </a:p>
        </p:txBody>
      </p:sp>
      <p:sp>
        <p:nvSpPr>
          <p:cNvPr id="4" name="Footer Placeholder 3">
            <a:extLst>
              <a:ext uri="{FF2B5EF4-FFF2-40B4-BE49-F238E27FC236}">
                <a16:creationId xmlns:a16="http://schemas.microsoft.com/office/drawing/2014/main" id="{D73BFE30-8592-0A45-1864-A28472A8C475}"/>
              </a:ext>
            </a:extLst>
          </p:cNvPr>
          <p:cNvSpPr>
            <a:spLocks noGrp="1"/>
          </p:cNvSpPr>
          <p:nvPr>
            <p:ph type="ftr" sz="quarter" idx="11"/>
          </p:nvPr>
        </p:nvSpPr>
        <p:spPr/>
        <p:txBody>
          <a:bodyPr/>
          <a:lstStyle/>
          <a:p>
            <a:r>
              <a:rPr lang="en-GB"/>
              <a:t>VTT – beyond the obvious</a:t>
            </a:r>
          </a:p>
        </p:txBody>
      </p:sp>
      <p:sp>
        <p:nvSpPr>
          <p:cNvPr id="7" name="Nadpis 2">
            <a:extLst>
              <a:ext uri="{FF2B5EF4-FFF2-40B4-BE49-F238E27FC236}">
                <a16:creationId xmlns:a16="http://schemas.microsoft.com/office/drawing/2014/main" id="{B19EBEB2-EFA9-4A7C-64BB-8D363D88F601}"/>
              </a:ext>
            </a:extLst>
          </p:cNvPr>
          <p:cNvSpPr txBox="1">
            <a:spLocks/>
          </p:cNvSpPr>
          <p:nvPr/>
        </p:nvSpPr>
        <p:spPr>
          <a:xfrm>
            <a:off x="743715" y="546265"/>
            <a:ext cx="10375074" cy="708377"/>
          </a:xfrm>
          <a:prstGeom prst="rect">
            <a:avLst/>
          </a:prstGeom>
        </p:spPr>
        <p:txBody>
          <a:bodyPr vert="horz" lIns="0" tIns="0" rIns="0" bIns="0" rtlCol="0" anchor="t" anchorCtr="0">
            <a:normAutofit fontScale="90000"/>
          </a:bodyPr>
          <a:lstStyle>
            <a:lvl1pPr algn="l" defTabSz="609597" rtl="0" eaLnBrk="1" latinLnBrk="0" hangingPunct="1">
              <a:lnSpc>
                <a:spcPct val="90000"/>
              </a:lnSpc>
              <a:spcBef>
                <a:spcPct val="0"/>
              </a:spcBef>
              <a:buNone/>
              <a:defRPr sz="5067" b="1" i="0" kern="1200" spc="0">
                <a:solidFill>
                  <a:schemeClr val="bg1"/>
                </a:solidFill>
                <a:latin typeface="Arial" charset="0"/>
                <a:ea typeface="Arial" charset="0"/>
                <a:cs typeface="Arial" charset="0"/>
              </a:defRPr>
            </a:lvl1pPr>
          </a:lstStyle>
          <a:p>
            <a:r>
              <a:rPr lang="fi-FI" sz="3200" dirty="0" err="1">
                <a:solidFill>
                  <a:schemeClr val="tx1"/>
                </a:solidFill>
              </a:rPr>
              <a:t>The</a:t>
            </a:r>
            <a:r>
              <a:rPr lang="fi-FI" sz="3200" dirty="0">
                <a:solidFill>
                  <a:schemeClr val="tx1"/>
                </a:solidFill>
              </a:rPr>
              <a:t> </a:t>
            </a:r>
            <a:r>
              <a:rPr lang="fi-FI" sz="3200" dirty="0" err="1">
                <a:solidFill>
                  <a:schemeClr val="tx1"/>
                </a:solidFill>
              </a:rPr>
              <a:t>effect</a:t>
            </a:r>
            <a:r>
              <a:rPr lang="fi-FI" sz="3200" dirty="0">
                <a:solidFill>
                  <a:schemeClr val="tx1"/>
                </a:solidFill>
              </a:rPr>
              <a:t> of </a:t>
            </a:r>
            <a:r>
              <a:rPr lang="fi-FI" sz="3200" dirty="0" err="1">
                <a:solidFill>
                  <a:schemeClr val="tx1"/>
                </a:solidFill>
              </a:rPr>
              <a:t>AI’s</a:t>
            </a:r>
            <a:r>
              <a:rPr lang="fi-FI" sz="3200" dirty="0">
                <a:solidFill>
                  <a:schemeClr val="tx1"/>
                </a:solidFill>
              </a:rPr>
              <a:t> </a:t>
            </a:r>
            <a:r>
              <a:rPr lang="fi-FI" sz="3200" dirty="0" err="1">
                <a:solidFill>
                  <a:schemeClr val="tx1"/>
                </a:solidFill>
              </a:rPr>
              <a:t>insatiable</a:t>
            </a:r>
            <a:r>
              <a:rPr lang="fi-FI" sz="3200" dirty="0">
                <a:solidFill>
                  <a:schemeClr val="tx1"/>
                </a:solidFill>
              </a:rPr>
              <a:t> </a:t>
            </a:r>
            <a:r>
              <a:rPr lang="fi-FI" sz="3200" dirty="0" err="1">
                <a:solidFill>
                  <a:schemeClr val="tx1"/>
                </a:solidFill>
              </a:rPr>
              <a:t>appetite</a:t>
            </a:r>
            <a:r>
              <a:rPr lang="fi-FI" sz="3200" dirty="0">
                <a:solidFill>
                  <a:schemeClr val="tx1"/>
                </a:solidFill>
              </a:rPr>
              <a:t> for </a:t>
            </a:r>
            <a:r>
              <a:rPr lang="fi-FI" sz="3200" dirty="0" err="1">
                <a:solidFill>
                  <a:schemeClr val="tx1"/>
                </a:solidFill>
              </a:rPr>
              <a:t>baseload</a:t>
            </a:r>
            <a:r>
              <a:rPr lang="fi-FI" sz="3200" dirty="0">
                <a:solidFill>
                  <a:schemeClr val="tx1"/>
                </a:solidFill>
              </a:rPr>
              <a:t> </a:t>
            </a:r>
            <a:r>
              <a:rPr lang="fi-FI" sz="3200" dirty="0" err="1">
                <a:solidFill>
                  <a:schemeClr val="tx1"/>
                </a:solidFill>
              </a:rPr>
              <a:t>power</a:t>
            </a:r>
            <a:r>
              <a:rPr lang="fi-FI" sz="3200" dirty="0">
                <a:solidFill>
                  <a:schemeClr val="tx1"/>
                </a:solidFill>
              </a:rPr>
              <a:t>:</a:t>
            </a:r>
            <a:endParaRPr lang="cs-CZ" sz="3200" dirty="0">
              <a:solidFill>
                <a:schemeClr val="tx1"/>
              </a:solidFill>
            </a:endParaRPr>
          </a:p>
        </p:txBody>
      </p:sp>
      <p:sp>
        <p:nvSpPr>
          <p:cNvPr id="19" name="TextBox 18">
            <a:extLst>
              <a:ext uri="{FF2B5EF4-FFF2-40B4-BE49-F238E27FC236}">
                <a16:creationId xmlns:a16="http://schemas.microsoft.com/office/drawing/2014/main" id="{85E8265D-2403-5E43-A71B-35BC23F38FCE}"/>
              </a:ext>
            </a:extLst>
          </p:cNvPr>
          <p:cNvSpPr txBox="1"/>
          <p:nvPr/>
        </p:nvSpPr>
        <p:spPr>
          <a:xfrm>
            <a:off x="6541995" y="1254642"/>
            <a:ext cx="6104964" cy="132343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4000" b="1" i="0" u="none" strike="noStrike" kern="1200" cap="none" spc="0" normalizeH="0" baseline="0" noProof="0" dirty="0" err="1">
                <a:ln>
                  <a:noFill/>
                </a:ln>
                <a:effectLst/>
                <a:uLnTx/>
                <a:uFillTx/>
                <a:latin typeface="Arial" panose="020B0604020202020204"/>
                <a:ea typeface="+mn-ea"/>
                <a:cs typeface="+mn-cs"/>
              </a:rPr>
              <a:t>What’s</a:t>
            </a:r>
            <a:r>
              <a:rPr kumimoji="0" lang="fi-FI" sz="4000" b="1" i="0" u="none" strike="noStrike" kern="1200" cap="none" spc="0" normalizeH="0" baseline="0" noProof="0" dirty="0">
                <a:ln>
                  <a:noFill/>
                </a:ln>
                <a:effectLst/>
                <a:uLnTx/>
                <a:uFillTx/>
                <a:latin typeface="Arial" panose="020B0604020202020204"/>
                <a:ea typeface="+mn-ea"/>
                <a:cs typeface="+mn-cs"/>
              </a:rPr>
              <a:t> happening in </a:t>
            </a:r>
            <a:br>
              <a:rPr kumimoji="0" lang="fi-FI" sz="4000" b="1" i="0" u="none" strike="noStrike" kern="1200" cap="none" spc="0" normalizeH="0" baseline="0" noProof="0" dirty="0">
                <a:ln>
                  <a:noFill/>
                </a:ln>
                <a:effectLst/>
                <a:uLnTx/>
                <a:uFillTx/>
                <a:latin typeface="Arial" panose="020B0604020202020204"/>
                <a:ea typeface="+mn-ea"/>
                <a:cs typeface="+mn-cs"/>
              </a:rPr>
            </a:br>
            <a:r>
              <a:rPr kumimoji="0" lang="fi-FI" sz="4000" b="1" i="0" u="none" strike="noStrike" kern="1200" cap="none" spc="0" normalizeH="0" baseline="0" noProof="0" dirty="0" err="1">
                <a:ln>
                  <a:noFill/>
                </a:ln>
                <a:effectLst/>
                <a:uLnTx/>
                <a:uFillTx/>
                <a:latin typeface="Arial" panose="020B0604020202020204"/>
                <a:ea typeface="+mn-ea"/>
                <a:cs typeface="+mn-cs"/>
              </a:rPr>
              <a:t>the</a:t>
            </a:r>
            <a:r>
              <a:rPr kumimoji="0" lang="fi-FI" sz="4000" b="1" i="0" u="none" strike="noStrike" kern="1200" cap="none" spc="0" normalizeH="0" baseline="0" noProof="0" dirty="0">
                <a:ln>
                  <a:noFill/>
                </a:ln>
                <a:effectLst/>
                <a:uLnTx/>
                <a:uFillTx/>
                <a:latin typeface="Arial" panose="020B0604020202020204"/>
                <a:ea typeface="+mn-ea"/>
                <a:cs typeface="+mn-cs"/>
              </a:rPr>
              <a:t> Europe?</a:t>
            </a:r>
            <a:endParaRPr kumimoji="0" lang="cs-CZ" sz="4000" b="1" i="0" u="none" strike="noStrike" kern="1200" cap="none" spc="0" normalizeH="0" baseline="0" noProof="0" dirty="0">
              <a:ln>
                <a:noFill/>
              </a:ln>
              <a:effectLst/>
              <a:uLnTx/>
              <a:uFillTx/>
              <a:latin typeface="Arial" panose="020B0604020202020204"/>
              <a:ea typeface="+mn-ea"/>
              <a:cs typeface="+mn-cs"/>
            </a:endParaRPr>
          </a:p>
        </p:txBody>
      </p:sp>
    </p:spTree>
    <p:extLst>
      <p:ext uri="{BB962C8B-B14F-4D97-AF65-F5344CB8AC3E}">
        <p14:creationId xmlns:p14="http://schemas.microsoft.com/office/powerpoint/2010/main" val="4148700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284DA7-300B-A070-AE16-BC992C210CA3}"/>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D53969BF-7D95-67A5-CD17-1BE36D362BBD}"/>
              </a:ext>
            </a:extLst>
          </p:cNvPr>
          <p:cNvPicPr>
            <a:picLocks noChangeAspect="1"/>
          </p:cNvPicPr>
          <p:nvPr/>
        </p:nvPicPr>
        <p:blipFill>
          <a:blip r:embed="rId3"/>
          <a:srcRect b="15774"/>
          <a:stretch/>
        </p:blipFill>
        <p:spPr>
          <a:xfrm>
            <a:off x="0" y="1163172"/>
            <a:ext cx="12206999" cy="6854348"/>
          </a:xfrm>
          <a:prstGeom prst="rect">
            <a:avLst/>
          </a:prstGeom>
        </p:spPr>
      </p:pic>
      <p:sp>
        <p:nvSpPr>
          <p:cNvPr id="3" name="Date Placeholder 2">
            <a:extLst>
              <a:ext uri="{FF2B5EF4-FFF2-40B4-BE49-F238E27FC236}">
                <a16:creationId xmlns:a16="http://schemas.microsoft.com/office/drawing/2014/main" id="{17E69AA2-5588-8BCB-A75C-3DE2FBF5EDF3}"/>
              </a:ext>
            </a:extLst>
          </p:cNvPr>
          <p:cNvSpPr>
            <a:spLocks noGrp="1"/>
          </p:cNvSpPr>
          <p:nvPr>
            <p:ph type="dt" sz="half" idx="10"/>
          </p:nvPr>
        </p:nvSpPr>
        <p:spPr/>
        <p:txBody>
          <a:bodyPr/>
          <a:lstStyle/>
          <a:p>
            <a:fld id="{1DB058B2-EEBF-4712-8FD1-0257CE934DED}" type="datetime1">
              <a:rPr lang="en-GB" smtClean="0"/>
              <a:t>13/10/2025</a:t>
            </a:fld>
            <a:endParaRPr lang="en-GB"/>
          </a:p>
        </p:txBody>
      </p:sp>
      <p:sp>
        <p:nvSpPr>
          <p:cNvPr id="4" name="Footer Placeholder 3">
            <a:extLst>
              <a:ext uri="{FF2B5EF4-FFF2-40B4-BE49-F238E27FC236}">
                <a16:creationId xmlns:a16="http://schemas.microsoft.com/office/drawing/2014/main" id="{76620BC2-E89D-1EC2-823F-2F04E51E4F0A}"/>
              </a:ext>
            </a:extLst>
          </p:cNvPr>
          <p:cNvSpPr>
            <a:spLocks noGrp="1"/>
          </p:cNvSpPr>
          <p:nvPr>
            <p:ph type="ftr" sz="quarter" idx="11"/>
          </p:nvPr>
        </p:nvSpPr>
        <p:spPr/>
        <p:txBody>
          <a:bodyPr/>
          <a:lstStyle/>
          <a:p>
            <a:r>
              <a:rPr lang="en-GB"/>
              <a:t>VTT – beyond the obvious</a:t>
            </a:r>
          </a:p>
        </p:txBody>
      </p:sp>
      <p:sp>
        <p:nvSpPr>
          <p:cNvPr id="7" name="Nadpis 2">
            <a:extLst>
              <a:ext uri="{FF2B5EF4-FFF2-40B4-BE49-F238E27FC236}">
                <a16:creationId xmlns:a16="http://schemas.microsoft.com/office/drawing/2014/main" id="{B7F4E9E7-D97A-F55C-C09B-7F6BDA697528}"/>
              </a:ext>
            </a:extLst>
          </p:cNvPr>
          <p:cNvSpPr txBox="1">
            <a:spLocks/>
          </p:cNvSpPr>
          <p:nvPr/>
        </p:nvSpPr>
        <p:spPr>
          <a:xfrm>
            <a:off x="743715" y="546265"/>
            <a:ext cx="10375074" cy="708377"/>
          </a:xfrm>
          <a:prstGeom prst="rect">
            <a:avLst/>
          </a:prstGeom>
        </p:spPr>
        <p:txBody>
          <a:bodyPr vert="horz" lIns="0" tIns="0" rIns="0" bIns="0" rtlCol="0" anchor="t" anchorCtr="0">
            <a:normAutofit fontScale="90000"/>
          </a:bodyPr>
          <a:lstStyle>
            <a:lvl1pPr algn="l" defTabSz="609597" rtl="0" eaLnBrk="1" latinLnBrk="0" hangingPunct="1">
              <a:lnSpc>
                <a:spcPct val="90000"/>
              </a:lnSpc>
              <a:spcBef>
                <a:spcPct val="0"/>
              </a:spcBef>
              <a:buNone/>
              <a:defRPr sz="5067" b="1" i="0" kern="1200" spc="0">
                <a:solidFill>
                  <a:schemeClr val="bg1"/>
                </a:solidFill>
                <a:latin typeface="Arial" charset="0"/>
                <a:ea typeface="Arial" charset="0"/>
                <a:cs typeface="Arial" charset="0"/>
              </a:defRPr>
            </a:lvl1pPr>
          </a:lstStyle>
          <a:p>
            <a:r>
              <a:rPr lang="fi-FI" sz="3200" dirty="0" err="1">
                <a:solidFill>
                  <a:schemeClr val="tx1"/>
                </a:solidFill>
              </a:rPr>
              <a:t>The</a:t>
            </a:r>
            <a:r>
              <a:rPr lang="fi-FI" sz="3200" dirty="0">
                <a:solidFill>
                  <a:schemeClr val="tx1"/>
                </a:solidFill>
              </a:rPr>
              <a:t> </a:t>
            </a:r>
            <a:r>
              <a:rPr lang="fi-FI" sz="3200" dirty="0" err="1">
                <a:solidFill>
                  <a:schemeClr val="tx1"/>
                </a:solidFill>
              </a:rPr>
              <a:t>effect</a:t>
            </a:r>
            <a:r>
              <a:rPr lang="fi-FI" sz="3200" dirty="0">
                <a:solidFill>
                  <a:schemeClr val="tx1"/>
                </a:solidFill>
              </a:rPr>
              <a:t> of </a:t>
            </a:r>
            <a:r>
              <a:rPr lang="fi-FI" sz="3200" dirty="0" err="1">
                <a:solidFill>
                  <a:schemeClr val="tx1"/>
                </a:solidFill>
              </a:rPr>
              <a:t>AI’s</a:t>
            </a:r>
            <a:r>
              <a:rPr lang="fi-FI" sz="3200" dirty="0">
                <a:solidFill>
                  <a:schemeClr val="tx1"/>
                </a:solidFill>
              </a:rPr>
              <a:t> </a:t>
            </a:r>
            <a:r>
              <a:rPr lang="fi-FI" sz="3200" dirty="0" err="1">
                <a:solidFill>
                  <a:schemeClr val="tx1"/>
                </a:solidFill>
              </a:rPr>
              <a:t>insatiable</a:t>
            </a:r>
            <a:r>
              <a:rPr lang="fi-FI" sz="3200" dirty="0">
                <a:solidFill>
                  <a:schemeClr val="tx1"/>
                </a:solidFill>
              </a:rPr>
              <a:t> </a:t>
            </a:r>
            <a:r>
              <a:rPr lang="fi-FI" sz="3200" dirty="0" err="1">
                <a:solidFill>
                  <a:schemeClr val="tx1"/>
                </a:solidFill>
              </a:rPr>
              <a:t>appetite</a:t>
            </a:r>
            <a:r>
              <a:rPr lang="fi-FI" sz="3200" dirty="0">
                <a:solidFill>
                  <a:schemeClr val="tx1"/>
                </a:solidFill>
              </a:rPr>
              <a:t> for </a:t>
            </a:r>
            <a:r>
              <a:rPr lang="fi-FI" sz="3200" dirty="0" err="1">
                <a:solidFill>
                  <a:schemeClr val="tx1"/>
                </a:solidFill>
              </a:rPr>
              <a:t>baseload</a:t>
            </a:r>
            <a:r>
              <a:rPr lang="fi-FI" sz="3200" dirty="0">
                <a:solidFill>
                  <a:schemeClr val="tx1"/>
                </a:solidFill>
              </a:rPr>
              <a:t> </a:t>
            </a:r>
            <a:r>
              <a:rPr lang="fi-FI" sz="3200" dirty="0" err="1">
                <a:solidFill>
                  <a:schemeClr val="tx1"/>
                </a:solidFill>
              </a:rPr>
              <a:t>power</a:t>
            </a:r>
            <a:r>
              <a:rPr lang="fi-FI" sz="3200" dirty="0">
                <a:solidFill>
                  <a:schemeClr val="tx1"/>
                </a:solidFill>
              </a:rPr>
              <a:t>:</a:t>
            </a:r>
            <a:endParaRPr lang="cs-CZ" sz="3200" dirty="0">
              <a:solidFill>
                <a:schemeClr val="tx1"/>
              </a:solidFill>
            </a:endParaRPr>
          </a:p>
        </p:txBody>
      </p:sp>
      <p:pic>
        <p:nvPicPr>
          <p:cNvPr id="9" name="Picture 8">
            <a:extLst>
              <a:ext uri="{FF2B5EF4-FFF2-40B4-BE49-F238E27FC236}">
                <a16:creationId xmlns:a16="http://schemas.microsoft.com/office/drawing/2014/main" id="{A5330449-88D5-04E8-2CF1-3831F85530C4}"/>
              </a:ext>
            </a:extLst>
          </p:cNvPr>
          <p:cNvPicPr>
            <a:picLocks noChangeAspect="1"/>
          </p:cNvPicPr>
          <p:nvPr/>
        </p:nvPicPr>
        <p:blipFill>
          <a:blip r:embed="rId4"/>
          <a:stretch>
            <a:fillRect/>
          </a:stretch>
        </p:blipFill>
        <p:spPr>
          <a:xfrm>
            <a:off x="346693" y="1367284"/>
            <a:ext cx="8478433" cy="1743318"/>
          </a:xfrm>
          <a:prstGeom prst="rect">
            <a:avLst/>
          </a:prstGeom>
        </p:spPr>
      </p:pic>
      <p:pic>
        <p:nvPicPr>
          <p:cNvPr id="10" name="Picture 9">
            <a:extLst>
              <a:ext uri="{FF2B5EF4-FFF2-40B4-BE49-F238E27FC236}">
                <a16:creationId xmlns:a16="http://schemas.microsoft.com/office/drawing/2014/main" id="{D58CC8B5-1F05-13E2-612D-5978ECA4125B}"/>
              </a:ext>
            </a:extLst>
          </p:cNvPr>
          <p:cNvPicPr>
            <a:picLocks noChangeAspect="1"/>
          </p:cNvPicPr>
          <p:nvPr/>
        </p:nvPicPr>
        <p:blipFill>
          <a:blip r:embed="rId5"/>
          <a:stretch>
            <a:fillRect/>
          </a:stretch>
        </p:blipFill>
        <p:spPr>
          <a:xfrm>
            <a:off x="346693" y="3223244"/>
            <a:ext cx="9617578" cy="1673012"/>
          </a:xfrm>
          <a:prstGeom prst="rect">
            <a:avLst/>
          </a:prstGeom>
        </p:spPr>
      </p:pic>
    </p:spTree>
    <p:extLst>
      <p:ext uri="{BB962C8B-B14F-4D97-AF65-F5344CB8AC3E}">
        <p14:creationId xmlns:p14="http://schemas.microsoft.com/office/powerpoint/2010/main" val="2986574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91008D-855F-3E43-2E82-D55BDA5264C0}"/>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08D5CD5A-001E-BD86-F014-4DD94F2A41BC}"/>
              </a:ext>
            </a:extLst>
          </p:cNvPr>
          <p:cNvPicPr>
            <a:picLocks noChangeAspect="1"/>
          </p:cNvPicPr>
          <p:nvPr/>
        </p:nvPicPr>
        <p:blipFill>
          <a:blip r:embed="rId3"/>
          <a:srcRect b="15774"/>
          <a:stretch/>
        </p:blipFill>
        <p:spPr>
          <a:xfrm>
            <a:off x="0" y="1163172"/>
            <a:ext cx="12206999" cy="6854348"/>
          </a:xfrm>
          <a:prstGeom prst="rect">
            <a:avLst/>
          </a:prstGeom>
        </p:spPr>
      </p:pic>
      <p:sp>
        <p:nvSpPr>
          <p:cNvPr id="3" name="Date Placeholder 2">
            <a:extLst>
              <a:ext uri="{FF2B5EF4-FFF2-40B4-BE49-F238E27FC236}">
                <a16:creationId xmlns:a16="http://schemas.microsoft.com/office/drawing/2014/main" id="{44A36D39-B903-9E29-C65B-9CC5683F4D30}"/>
              </a:ext>
            </a:extLst>
          </p:cNvPr>
          <p:cNvSpPr>
            <a:spLocks noGrp="1"/>
          </p:cNvSpPr>
          <p:nvPr>
            <p:ph type="dt" sz="half" idx="10"/>
          </p:nvPr>
        </p:nvSpPr>
        <p:spPr/>
        <p:txBody>
          <a:bodyPr/>
          <a:lstStyle/>
          <a:p>
            <a:fld id="{1DB058B2-EEBF-4712-8FD1-0257CE934DED}" type="datetime1">
              <a:rPr lang="en-GB" smtClean="0"/>
              <a:t>13/10/2025</a:t>
            </a:fld>
            <a:endParaRPr lang="en-GB"/>
          </a:p>
        </p:txBody>
      </p:sp>
      <p:sp>
        <p:nvSpPr>
          <p:cNvPr id="4" name="Footer Placeholder 3">
            <a:extLst>
              <a:ext uri="{FF2B5EF4-FFF2-40B4-BE49-F238E27FC236}">
                <a16:creationId xmlns:a16="http://schemas.microsoft.com/office/drawing/2014/main" id="{DA8533FF-0352-80BB-7B6F-715AF482B01B}"/>
              </a:ext>
            </a:extLst>
          </p:cNvPr>
          <p:cNvSpPr>
            <a:spLocks noGrp="1"/>
          </p:cNvSpPr>
          <p:nvPr>
            <p:ph type="ftr" sz="quarter" idx="11"/>
          </p:nvPr>
        </p:nvSpPr>
        <p:spPr/>
        <p:txBody>
          <a:bodyPr/>
          <a:lstStyle/>
          <a:p>
            <a:r>
              <a:rPr lang="en-GB"/>
              <a:t>VTT – beyond the obvious</a:t>
            </a:r>
          </a:p>
        </p:txBody>
      </p:sp>
      <p:sp>
        <p:nvSpPr>
          <p:cNvPr id="7" name="Nadpis 2">
            <a:extLst>
              <a:ext uri="{FF2B5EF4-FFF2-40B4-BE49-F238E27FC236}">
                <a16:creationId xmlns:a16="http://schemas.microsoft.com/office/drawing/2014/main" id="{6187690E-6638-7444-4185-C4AEBFE2AB3C}"/>
              </a:ext>
            </a:extLst>
          </p:cNvPr>
          <p:cNvSpPr txBox="1">
            <a:spLocks/>
          </p:cNvSpPr>
          <p:nvPr/>
        </p:nvSpPr>
        <p:spPr>
          <a:xfrm>
            <a:off x="757162" y="352739"/>
            <a:ext cx="10375074" cy="708377"/>
          </a:xfrm>
          <a:prstGeom prst="rect">
            <a:avLst/>
          </a:prstGeom>
        </p:spPr>
        <p:txBody>
          <a:bodyPr vert="horz" lIns="0" tIns="0" rIns="0" bIns="0" rtlCol="0" anchor="t" anchorCtr="0">
            <a:normAutofit fontScale="90000" lnSpcReduction="10000"/>
          </a:bodyPr>
          <a:lstStyle>
            <a:lvl1pPr algn="l" defTabSz="609597" rtl="0" eaLnBrk="1" latinLnBrk="0" hangingPunct="1">
              <a:lnSpc>
                <a:spcPct val="90000"/>
              </a:lnSpc>
              <a:spcBef>
                <a:spcPct val="0"/>
              </a:spcBef>
              <a:buNone/>
              <a:defRPr sz="5067" b="1" i="0" kern="1200" spc="0">
                <a:solidFill>
                  <a:schemeClr val="bg1"/>
                </a:solidFill>
                <a:latin typeface="Arial" charset="0"/>
                <a:ea typeface="Arial" charset="0"/>
                <a:cs typeface="Arial" charset="0"/>
              </a:defRPr>
            </a:lvl1pPr>
          </a:lstStyle>
          <a:p>
            <a:r>
              <a:rPr lang="fi-FI" sz="3200" dirty="0" err="1">
                <a:solidFill>
                  <a:schemeClr val="tx1"/>
                </a:solidFill>
              </a:rPr>
              <a:t>The</a:t>
            </a:r>
            <a:r>
              <a:rPr lang="fi-FI" sz="3200" dirty="0">
                <a:solidFill>
                  <a:schemeClr val="tx1"/>
                </a:solidFill>
              </a:rPr>
              <a:t> </a:t>
            </a:r>
            <a:r>
              <a:rPr lang="fi-FI" sz="3200" dirty="0" err="1">
                <a:solidFill>
                  <a:schemeClr val="tx1"/>
                </a:solidFill>
              </a:rPr>
              <a:t>effect</a:t>
            </a:r>
            <a:r>
              <a:rPr lang="fi-FI" sz="3200" dirty="0">
                <a:solidFill>
                  <a:schemeClr val="tx1"/>
                </a:solidFill>
              </a:rPr>
              <a:t> of </a:t>
            </a:r>
            <a:r>
              <a:rPr lang="fi-FI" sz="3200" dirty="0" err="1">
                <a:solidFill>
                  <a:schemeClr val="tx1"/>
                </a:solidFill>
              </a:rPr>
              <a:t>AI’s</a:t>
            </a:r>
            <a:r>
              <a:rPr lang="fi-FI" sz="3200" dirty="0">
                <a:solidFill>
                  <a:schemeClr val="tx1"/>
                </a:solidFill>
              </a:rPr>
              <a:t> </a:t>
            </a:r>
            <a:r>
              <a:rPr lang="fi-FI" sz="3200" dirty="0" err="1">
                <a:solidFill>
                  <a:schemeClr val="tx1"/>
                </a:solidFill>
              </a:rPr>
              <a:t>insatiable</a:t>
            </a:r>
            <a:r>
              <a:rPr lang="fi-FI" sz="3200" dirty="0">
                <a:solidFill>
                  <a:schemeClr val="tx1"/>
                </a:solidFill>
              </a:rPr>
              <a:t> </a:t>
            </a:r>
            <a:r>
              <a:rPr lang="fi-FI" sz="3200" dirty="0" err="1">
                <a:solidFill>
                  <a:schemeClr val="tx1"/>
                </a:solidFill>
              </a:rPr>
              <a:t>appetite</a:t>
            </a:r>
            <a:r>
              <a:rPr lang="fi-FI" sz="3200" dirty="0">
                <a:solidFill>
                  <a:schemeClr val="tx1"/>
                </a:solidFill>
              </a:rPr>
              <a:t> for </a:t>
            </a:r>
            <a:r>
              <a:rPr lang="fi-FI" sz="3200" dirty="0" err="1">
                <a:solidFill>
                  <a:schemeClr val="tx1"/>
                </a:solidFill>
              </a:rPr>
              <a:t>baseload</a:t>
            </a:r>
            <a:r>
              <a:rPr lang="fi-FI" sz="3200" dirty="0">
                <a:solidFill>
                  <a:schemeClr val="tx1"/>
                </a:solidFill>
              </a:rPr>
              <a:t> </a:t>
            </a:r>
            <a:r>
              <a:rPr lang="fi-FI" sz="3200" dirty="0" err="1">
                <a:solidFill>
                  <a:schemeClr val="tx1"/>
                </a:solidFill>
              </a:rPr>
              <a:t>power</a:t>
            </a:r>
            <a:r>
              <a:rPr lang="fi-FI" sz="3200" dirty="0">
                <a:solidFill>
                  <a:schemeClr val="tx1"/>
                </a:solidFill>
              </a:rPr>
              <a:t>:</a:t>
            </a:r>
          </a:p>
          <a:p>
            <a:r>
              <a:rPr lang="fi-FI" sz="3200" dirty="0" err="1">
                <a:solidFill>
                  <a:schemeClr val="tx1"/>
                </a:solidFill>
              </a:rPr>
              <a:t>First</a:t>
            </a:r>
            <a:r>
              <a:rPr lang="fi-FI" sz="3200" dirty="0">
                <a:solidFill>
                  <a:schemeClr val="tx1"/>
                </a:solidFill>
              </a:rPr>
              <a:t> </a:t>
            </a:r>
            <a:r>
              <a:rPr lang="fi-FI" sz="3200" dirty="0" err="1">
                <a:solidFill>
                  <a:schemeClr val="tx1"/>
                </a:solidFill>
              </a:rPr>
              <a:t>deals</a:t>
            </a:r>
            <a:r>
              <a:rPr lang="fi-FI" sz="3200" dirty="0">
                <a:solidFill>
                  <a:schemeClr val="tx1"/>
                </a:solidFill>
              </a:rPr>
              <a:t> </a:t>
            </a:r>
            <a:r>
              <a:rPr lang="fi-FI" sz="3200" dirty="0" err="1">
                <a:solidFill>
                  <a:schemeClr val="tx1"/>
                </a:solidFill>
              </a:rPr>
              <a:t>being</a:t>
            </a:r>
            <a:r>
              <a:rPr lang="fi-FI" sz="3200" dirty="0">
                <a:solidFill>
                  <a:schemeClr val="tx1"/>
                </a:solidFill>
              </a:rPr>
              <a:t> made in 2025</a:t>
            </a:r>
            <a:endParaRPr lang="cs-CZ" sz="3200" dirty="0">
              <a:solidFill>
                <a:schemeClr val="tx1"/>
              </a:solidFill>
            </a:endParaRPr>
          </a:p>
        </p:txBody>
      </p:sp>
      <p:pic>
        <p:nvPicPr>
          <p:cNvPr id="9" name="Picture 8">
            <a:extLst>
              <a:ext uri="{FF2B5EF4-FFF2-40B4-BE49-F238E27FC236}">
                <a16:creationId xmlns:a16="http://schemas.microsoft.com/office/drawing/2014/main" id="{AF626BAD-F8BB-770E-8495-598A94849B81}"/>
              </a:ext>
            </a:extLst>
          </p:cNvPr>
          <p:cNvPicPr>
            <a:picLocks noChangeAspect="1"/>
          </p:cNvPicPr>
          <p:nvPr/>
        </p:nvPicPr>
        <p:blipFill>
          <a:blip r:embed="rId4"/>
          <a:stretch>
            <a:fillRect/>
          </a:stretch>
        </p:blipFill>
        <p:spPr>
          <a:xfrm>
            <a:off x="346693" y="1367284"/>
            <a:ext cx="8478433" cy="1743318"/>
          </a:xfrm>
          <a:prstGeom prst="rect">
            <a:avLst/>
          </a:prstGeom>
        </p:spPr>
      </p:pic>
      <p:pic>
        <p:nvPicPr>
          <p:cNvPr id="10" name="Picture 9">
            <a:extLst>
              <a:ext uri="{FF2B5EF4-FFF2-40B4-BE49-F238E27FC236}">
                <a16:creationId xmlns:a16="http://schemas.microsoft.com/office/drawing/2014/main" id="{72AE38CA-292B-18A7-88C9-34753E8266A9}"/>
              </a:ext>
            </a:extLst>
          </p:cNvPr>
          <p:cNvPicPr>
            <a:picLocks noChangeAspect="1"/>
          </p:cNvPicPr>
          <p:nvPr/>
        </p:nvPicPr>
        <p:blipFill>
          <a:blip r:embed="rId5"/>
          <a:stretch>
            <a:fillRect/>
          </a:stretch>
        </p:blipFill>
        <p:spPr>
          <a:xfrm>
            <a:off x="346693" y="3223244"/>
            <a:ext cx="9617578" cy="1673012"/>
          </a:xfrm>
          <a:prstGeom prst="rect">
            <a:avLst/>
          </a:prstGeom>
        </p:spPr>
      </p:pic>
      <p:pic>
        <p:nvPicPr>
          <p:cNvPr id="15" name="Picture 14">
            <a:extLst>
              <a:ext uri="{FF2B5EF4-FFF2-40B4-BE49-F238E27FC236}">
                <a16:creationId xmlns:a16="http://schemas.microsoft.com/office/drawing/2014/main" id="{3105D808-2DE7-95B8-9211-47B0445C6A72}"/>
              </a:ext>
            </a:extLst>
          </p:cNvPr>
          <p:cNvPicPr>
            <a:picLocks noChangeAspect="1"/>
          </p:cNvPicPr>
          <p:nvPr/>
        </p:nvPicPr>
        <p:blipFill>
          <a:blip r:embed="rId6"/>
          <a:stretch>
            <a:fillRect/>
          </a:stretch>
        </p:blipFill>
        <p:spPr>
          <a:xfrm>
            <a:off x="4181519" y="4475771"/>
            <a:ext cx="7392432" cy="1914792"/>
          </a:xfrm>
          <a:prstGeom prst="rect">
            <a:avLst/>
          </a:prstGeom>
        </p:spPr>
      </p:pic>
    </p:spTree>
    <p:extLst>
      <p:ext uri="{BB962C8B-B14F-4D97-AF65-F5344CB8AC3E}">
        <p14:creationId xmlns:p14="http://schemas.microsoft.com/office/powerpoint/2010/main" val="3375431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5D714B-7A51-E669-7B5C-63A8E06DA0CE}"/>
            </a:ext>
          </a:extLst>
        </p:cNvPr>
        <p:cNvGrpSpPr/>
        <p:nvPr/>
      </p:nvGrpSpPr>
      <p:grpSpPr>
        <a:xfrm>
          <a:off x="0" y="0"/>
          <a:ext cx="0" cy="0"/>
          <a:chOff x="0" y="0"/>
          <a:chExt cx="0" cy="0"/>
        </a:xfrm>
      </p:grpSpPr>
      <p:sp>
        <p:nvSpPr>
          <p:cNvPr id="2" name="Zástupný symbol pro obsah 1">
            <a:extLst>
              <a:ext uri="{FF2B5EF4-FFF2-40B4-BE49-F238E27FC236}">
                <a16:creationId xmlns:a16="http://schemas.microsoft.com/office/drawing/2014/main" id="{49B95EFF-0A82-2660-DDEB-B983B3E8B7BD}"/>
              </a:ext>
            </a:extLst>
          </p:cNvPr>
          <p:cNvSpPr>
            <a:spLocks noGrp="1"/>
          </p:cNvSpPr>
          <p:nvPr>
            <p:ph sz="half" idx="1"/>
          </p:nvPr>
        </p:nvSpPr>
        <p:spPr>
          <a:xfrm>
            <a:off x="599350" y="1532504"/>
            <a:ext cx="11237816" cy="4779231"/>
          </a:xfrm>
        </p:spPr>
        <p:txBody>
          <a:bodyPr/>
          <a:lstStyle/>
          <a:p>
            <a:pPr algn="l">
              <a:spcBef>
                <a:spcPts val="750"/>
              </a:spcBef>
              <a:spcAft>
                <a:spcPts val="750"/>
              </a:spcAft>
              <a:buFont typeface="Wingdings" panose="05000000000000000000" pitchFamily="2" charset="2"/>
              <a:buChar char="§"/>
            </a:pPr>
            <a:r>
              <a:rPr lang="en-US" i="0" dirty="0">
                <a:solidFill>
                  <a:srgbClr val="000000"/>
                </a:solidFill>
                <a:effectLst/>
                <a:latin typeface="+mn-lt"/>
              </a:rPr>
              <a:t>Major companies such as Microsoft, Google, and Amazon are entering long-term agreements and investing significant capital into both traditional nuclear power plant and SMR projects. </a:t>
            </a:r>
          </a:p>
          <a:p>
            <a:pPr marL="582894" lvl="1" indent="-342900">
              <a:spcBef>
                <a:spcPts val="750"/>
              </a:spcBef>
              <a:spcAft>
                <a:spcPts val="750"/>
              </a:spcAft>
              <a:buFont typeface="Wingdings" panose="05000000000000000000" pitchFamily="2" charset="2"/>
              <a:buChar char="§"/>
            </a:pPr>
            <a:r>
              <a:rPr lang="en-US" dirty="0">
                <a:solidFill>
                  <a:srgbClr val="000000"/>
                </a:solidFill>
                <a:latin typeface="+mn-lt"/>
              </a:rPr>
              <a:t>These projects will prove if SMRs can overcome their challenges</a:t>
            </a:r>
            <a:endParaRPr lang="en-US" i="0" dirty="0">
              <a:solidFill>
                <a:srgbClr val="000000"/>
              </a:solidFill>
              <a:effectLst/>
              <a:latin typeface="+mn-lt"/>
            </a:endParaRPr>
          </a:p>
          <a:p>
            <a:pPr algn="l">
              <a:spcBef>
                <a:spcPts val="750"/>
              </a:spcBef>
              <a:spcAft>
                <a:spcPts val="750"/>
              </a:spcAft>
              <a:buFont typeface="Wingdings" panose="05000000000000000000" pitchFamily="2" charset="2"/>
              <a:buChar char="§"/>
            </a:pPr>
            <a:r>
              <a:rPr lang="en-US" i="0" dirty="0">
                <a:solidFill>
                  <a:srgbClr val="000000"/>
                </a:solidFill>
                <a:effectLst/>
                <a:latin typeface="+mn-lt"/>
              </a:rPr>
              <a:t>This trend is supported with the studies indicating that data centers are more sensitive to load shifting rather than by fluctuations in electricity prices.</a:t>
            </a:r>
          </a:p>
          <a:p>
            <a:pPr marL="582894" lvl="1" indent="-342900">
              <a:spcBef>
                <a:spcPts val="750"/>
              </a:spcBef>
              <a:spcAft>
                <a:spcPts val="750"/>
              </a:spcAft>
              <a:buFont typeface="Wingdings" panose="05000000000000000000" pitchFamily="2" charset="2"/>
              <a:buChar char="§"/>
            </a:pPr>
            <a:r>
              <a:rPr lang="en-US" dirty="0">
                <a:solidFill>
                  <a:srgbClr val="000000"/>
                </a:solidFill>
                <a:latin typeface="+mn-lt"/>
              </a:rPr>
              <a:t>Nuclear power plants and data centers both want to operate on a 24/7 basis</a:t>
            </a:r>
          </a:p>
          <a:p>
            <a:pPr>
              <a:spcBef>
                <a:spcPts val="750"/>
              </a:spcBef>
              <a:spcAft>
                <a:spcPts val="750"/>
              </a:spcAft>
              <a:buFont typeface="Wingdings" panose="05000000000000000000" pitchFamily="2" charset="2"/>
              <a:buChar char="§"/>
            </a:pPr>
            <a:r>
              <a:rPr lang="en-US" dirty="0">
                <a:solidFill>
                  <a:srgbClr val="000000"/>
                </a:solidFill>
                <a:latin typeface="+mn-lt"/>
              </a:rPr>
              <a:t>Datacenters specialized in cryptocurrency were not mentioned, but they could prove to be flexible.</a:t>
            </a:r>
          </a:p>
          <a:p>
            <a:pPr lvl="2">
              <a:spcBef>
                <a:spcPts val="750"/>
              </a:spcBef>
              <a:spcAft>
                <a:spcPts val="750"/>
              </a:spcAft>
              <a:buFont typeface="Wingdings" panose="05000000000000000000" pitchFamily="2" charset="2"/>
              <a:buChar char="Ø"/>
            </a:pPr>
            <a:r>
              <a:rPr lang="en-US" dirty="0">
                <a:solidFill>
                  <a:srgbClr val="000000"/>
                </a:solidFill>
                <a:latin typeface="+mn-lt"/>
              </a:rPr>
              <a:t>Cryptocurrency mining is prioritized when the electricity prices are low</a:t>
            </a:r>
          </a:p>
          <a:p>
            <a:pPr>
              <a:spcBef>
                <a:spcPts val="750"/>
              </a:spcBef>
              <a:spcAft>
                <a:spcPts val="750"/>
              </a:spcAft>
              <a:buFont typeface="Wingdings" panose="05000000000000000000" pitchFamily="2" charset="2"/>
              <a:buChar char="§"/>
            </a:pPr>
            <a:endParaRPr lang="en-US" i="0" dirty="0">
              <a:solidFill>
                <a:srgbClr val="000000"/>
              </a:solidFill>
              <a:effectLst/>
              <a:latin typeface="+mn-lt"/>
            </a:endParaRPr>
          </a:p>
        </p:txBody>
      </p:sp>
      <p:sp>
        <p:nvSpPr>
          <p:cNvPr id="5" name="Zástupný symbol pro číslo snímku 8">
            <a:extLst>
              <a:ext uri="{FF2B5EF4-FFF2-40B4-BE49-F238E27FC236}">
                <a16:creationId xmlns:a16="http://schemas.microsoft.com/office/drawing/2014/main" id="{F8540B3C-4F28-D6AD-C722-3205337F497E}"/>
              </a:ext>
            </a:extLst>
          </p:cNvPr>
          <p:cNvSpPr>
            <a:spLocks noGrp="1"/>
          </p:cNvSpPr>
          <p:nvPr>
            <p:ph type="sldNum" sz="quarter" idx="4"/>
          </p:nvPr>
        </p:nvSpPr>
        <p:spPr>
          <a:prstGeom prst="rect">
            <a:avLst/>
          </a:prstGeom>
        </p:spPr>
        <p:txBody>
          <a:bodyPr anchor="b"/>
          <a:lstStyle>
            <a:lvl1pPr algn="r">
              <a:defRPr sz="1100" b="1">
                <a:latin typeface="Arial" panose="020B0604020202020204" pitchFamily="34" charset="0"/>
                <a:cs typeface="Arial" panose="020B0604020202020204" pitchFamily="34" charset="0"/>
              </a:defRPr>
            </a:lvl1pPr>
          </a:lstStyle>
          <a:p>
            <a:fld id="{CDA2B015-36C4-4400-9846-8404AE1F3BF6}" type="slidenum">
              <a:rPr lang="cs-CZ" smtClean="0"/>
              <a:pPr/>
              <a:t>29</a:t>
            </a:fld>
            <a:endParaRPr lang="cs-CZ" dirty="0"/>
          </a:p>
        </p:txBody>
      </p:sp>
      <p:sp>
        <p:nvSpPr>
          <p:cNvPr id="3" name="Nadpis 2">
            <a:extLst>
              <a:ext uri="{FF2B5EF4-FFF2-40B4-BE49-F238E27FC236}">
                <a16:creationId xmlns:a16="http://schemas.microsoft.com/office/drawing/2014/main" id="{D18195A1-99FE-662E-A4AA-B1E7421B4D9F}"/>
              </a:ext>
            </a:extLst>
          </p:cNvPr>
          <p:cNvSpPr>
            <a:spLocks noGrp="1"/>
          </p:cNvSpPr>
          <p:nvPr>
            <p:ph type="title"/>
          </p:nvPr>
        </p:nvSpPr>
        <p:spPr/>
        <p:txBody>
          <a:bodyPr>
            <a:normAutofit/>
          </a:bodyPr>
          <a:lstStyle/>
          <a:p>
            <a:r>
              <a:rPr lang="fi-FI" sz="3200" dirty="0" err="1">
                <a:solidFill>
                  <a:schemeClr val="tx1"/>
                </a:solidFill>
              </a:rPr>
              <a:t>Conclusions</a:t>
            </a:r>
            <a:endParaRPr lang="cs-CZ" sz="3200" dirty="0">
              <a:solidFill>
                <a:schemeClr val="tx1"/>
              </a:solidFill>
            </a:endParaRPr>
          </a:p>
        </p:txBody>
      </p:sp>
    </p:spTree>
    <p:extLst>
      <p:ext uri="{BB962C8B-B14F-4D97-AF65-F5344CB8AC3E}">
        <p14:creationId xmlns:p14="http://schemas.microsoft.com/office/powerpoint/2010/main" val="36030225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66890C7-BF64-4978-B5EA-E8B07EA7CA4B}"/>
              </a:ext>
            </a:extLst>
          </p:cNvPr>
          <p:cNvSpPr>
            <a:spLocks noGrp="1"/>
          </p:cNvSpPr>
          <p:nvPr>
            <p:ph sz="quarter" idx="13"/>
          </p:nvPr>
        </p:nvSpPr>
        <p:spPr>
          <a:xfrm>
            <a:off x="960001" y="1600200"/>
            <a:ext cx="10291042" cy="4231648"/>
          </a:xfrm>
        </p:spPr>
        <p:txBody>
          <a:bodyPr/>
          <a:lstStyle/>
          <a:p>
            <a:r>
              <a:rPr lang="fi-FI" sz="3200" dirty="0" err="1">
                <a:latin typeface="+mn-lt"/>
              </a:rPr>
              <a:t>Artificial</a:t>
            </a:r>
            <a:r>
              <a:rPr lang="fi-FI" sz="3200" dirty="0">
                <a:latin typeface="+mn-lt"/>
              </a:rPr>
              <a:t> </a:t>
            </a:r>
            <a:r>
              <a:rPr lang="fi-FI" sz="3200" dirty="0" err="1">
                <a:latin typeface="+mn-lt"/>
              </a:rPr>
              <a:t>Intelligence</a:t>
            </a:r>
            <a:r>
              <a:rPr lang="fi-FI" sz="3200" dirty="0">
                <a:latin typeface="+mn-lt"/>
              </a:rPr>
              <a:t> and data </a:t>
            </a:r>
            <a:r>
              <a:rPr lang="fi-FI" sz="3200" dirty="0" err="1">
                <a:latin typeface="+mn-lt"/>
              </a:rPr>
              <a:t>centers</a:t>
            </a:r>
            <a:endParaRPr lang="fi-FI" sz="3200" dirty="0">
              <a:latin typeface="+mn-lt"/>
            </a:endParaRPr>
          </a:p>
          <a:p>
            <a:pPr lvl="1"/>
            <a:r>
              <a:rPr lang="fi-FI" sz="2933" dirty="0" err="1">
                <a:latin typeface="+mn-lt"/>
              </a:rPr>
              <a:t>Efficiency</a:t>
            </a:r>
            <a:r>
              <a:rPr lang="fi-FI" sz="2933" dirty="0">
                <a:latin typeface="+mn-lt"/>
              </a:rPr>
              <a:t> </a:t>
            </a:r>
            <a:r>
              <a:rPr lang="fi-FI" sz="2933" dirty="0" err="1">
                <a:latin typeface="+mn-lt"/>
              </a:rPr>
              <a:t>gains</a:t>
            </a:r>
            <a:endParaRPr lang="fi-FI" sz="2933" dirty="0">
              <a:latin typeface="+mn-lt"/>
            </a:endParaRPr>
          </a:p>
          <a:p>
            <a:pPr lvl="1"/>
            <a:r>
              <a:rPr lang="fi-FI" sz="3200" dirty="0">
                <a:latin typeface="+mn-lt"/>
              </a:rPr>
              <a:t>Data center </a:t>
            </a:r>
            <a:r>
              <a:rPr lang="fi-FI" sz="3200" dirty="0" err="1">
                <a:latin typeface="+mn-lt"/>
              </a:rPr>
              <a:t>operation</a:t>
            </a:r>
            <a:r>
              <a:rPr lang="fi-FI" sz="3200" dirty="0">
                <a:latin typeface="+mn-lt"/>
              </a:rPr>
              <a:t> </a:t>
            </a:r>
            <a:r>
              <a:rPr lang="fi-FI" sz="3200" dirty="0" err="1">
                <a:latin typeface="+mn-lt"/>
              </a:rPr>
              <a:t>profile</a:t>
            </a:r>
            <a:endParaRPr lang="fi-FI" sz="3200" dirty="0">
              <a:latin typeface="+mn-lt"/>
            </a:endParaRPr>
          </a:p>
          <a:p>
            <a:r>
              <a:rPr lang="fi-FI" sz="3200" dirty="0" err="1">
                <a:latin typeface="+mn-lt"/>
              </a:rPr>
              <a:t>Future</a:t>
            </a:r>
            <a:r>
              <a:rPr lang="fi-FI" sz="3200" dirty="0">
                <a:latin typeface="+mn-lt"/>
              </a:rPr>
              <a:t> </a:t>
            </a:r>
            <a:r>
              <a:rPr lang="fi-FI" sz="3200" dirty="0" err="1">
                <a:latin typeface="+mn-lt"/>
              </a:rPr>
              <a:t>electricity</a:t>
            </a:r>
            <a:r>
              <a:rPr lang="fi-FI" sz="3200" dirty="0">
                <a:latin typeface="+mn-lt"/>
              </a:rPr>
              <a:t> </a:t>
            </a:r>
            <a:r>
              <a:rPr lang="fi-FI" sz="3200" dirty="0" err="1">
                <a:latin typeface="+mn-lt"/>
              </a:rPr>
              <a:t>demand</a:t>
            </a:r>
            <a:r>
              <a:rPr lang="fi-FI" sz="3200" dirty="0">
                <a:latin typeface="+mn-lt"/>
              </a:rPr>
              <a:t> of </a:t>
            </a:r>
            <a:r>
              <a:rPr lang="fi-FI" sz="3200" dirty="0" err="1">
                <a:latin typeface="+mn-lt"/>
              </a:rPr>
              <a:t>datacenters</a:t>
            </a:r>
            <a:endParaRPr lang="fi-FI" sz="3200" dirty="0">
              <a:latin typeface="+mn-lt"/>
            </a:endParaRPr>
          </a:p>
          <a:p>
            <a:pPr lvl="1"/>
            <a:r>
              <a:rPr lang="fi-FI" sz="2933" dirty="0" err="1">
                <a:latin typeface="+mn-lt"/>
              </a:rPr>
              <a:t>Challenges</a:t>
            </a:r>
            <a:r>
              <a:rPr lang="fi-FI" sz="2933" dirty="0">
                <a:latin typeface="+mn-lt"/>
              </a:rPr>
              <a:t>, </a:t>
            </a:r>
            <a:r>
              <a:rPr lang="fi-FI" sz="2933" dirty="0" err="1">
                <a:latin typeface="+mn-lt"/>
              </a:rPr>
              <a:t>potential</a:t>
            </a:r>
            <a:r>
              <a:rPr lang="fi-FI" sz="2933" dirty="0">
                <a:latin typeface="+mn-lt"/>
              </a:rPr>
              <a:t> of </a:t>
            </a:r>
            <a:r>
              <a:rPr lang="fi-FI" sz="2933" dirty="0" err="1">
                <a:latin typeface="+mn-lt"/>
              </a:rPr>
              <a:t>nuclear</a:t>
            </a:r>
            <a:r>
              <a:rPr lang="fi-FI" sz="2933" dirty="0">
                <a:latin typeface="+mn-lt"/>
              </a:rPr>
              <a:t> and </a:t>
            </a:r>
            <a:r>
              <a:rPr lang="fi-FI" sz="2933" dirty="0" err="1">
                <a:latin typeface="+mn-lt"/>
              </a:rPr>
              <a:t>future</a:t>
            </a:r>
            <a:r>
              <a:rPr lang="fi-FI" sz="2933" dirty="0">
                <a:latin typeface="+mn-lt"/>
              </a:rPr>
              <a:t> </a:t>
            </a:r>
            <a:r>
              <a:rPr lang="fi-FI" sz="2933" dirty="0" err="1">
                <a:latin typeface="+mn-lt"/>
              </a:rPr>
              <a:t>projections</a:t>
            </a:r>
            <a:endParaRPr lang="fi-FI" sz="2933" dirty="0">
              <a:latin typeface="+mn-lt"/>
            </a:endParaRPr>
          </a:p>
          <a:p>
            <a:r>
              <a:rPr lang="fi-FI" sz="3200" dirty="0" err="1">
                <a:latin typeface="+mn-lt"/>
              </a:rPr>
              <a:t>Nuclear</a:t>
            </a:r>
            <a:r>
              <a:rPr lang="fi-FI" sz="3200" dirty="0">
                <a:latin typeface="+mn-lt"/>
              </a:rPr>
              <a:t> Energy </a:t>
            </a:r>
            <a:r>
              <a:rPr lang="fi-FI" sz="3200" dirty="0" err="1">
                <a:latin typeface="+mn-lt"/>
              </a:rPr>
              <a:t>Deals</a:t>
            </a:r>
            <a:endParaRPr lang="fi-FI" sz="3200" dirty="0">
              <a:latin typeface="+mn-lt"/>
            </a:endParaRPr>
          </a:p>
          <a:p>
            <a:pPr lvl="1"/>
            <a:r>
              <a:rPr lang="fi-FI" sz="3200" dirty="0">
                <a:latin typeface="+mn-lt"/>
              </a:rPr>
              <a:t>United </a:t>
            </a:r>
            <a:r>
              <a:rPr lang="fi-FI" sz="3200" dirty="0" err="1">
                <a:latin typeface="+mn-lt"/>
              </a:rPr>
              <a:t>States</a:t>
            </a:r>
            <a:r>
              <a:rPr lang="fi-FI" sz="3200" dirty="0">
                <a:latin typeface="+mn-lt"/>
              </a:rPr>
              <a:t> &amp;Europe</a:t>
            </a:r>
          </a:p>
          <a:p>
            <a:r>
              <a:rPr lang="fi-FI" sz="3200" dirty="0" err="1">
                <a:latin typeface="+mn-lt"/>
              </a:rPr>
              <a:t>Conclusions</a:t>
            </a:r>
            <a:br>
              <a:rPr lang="fi-FI" sz="3200" dirty="0">
                <a:latin typeface="+mn-lt"/>
              </a:rPr>
            </a:br>
            <a:br>
              <a:rPr lang="fi-FI" sz="3200" dirty="0">
                <a:latin typeface="+mn-lt"/>
              </a:rPr>
            </a:br>
            <a:br>
              <a:rPr lang="fi-FI" sz="3200" dirty="0">
                <a:latin typeface="+mn-lt"/>
              </a:rPr>
            </a:br>
            <a:br>
              <a:rPr lang="fi-FI" sz="3200" dirty="0">
                <a:latin typeface="+mn-lt"/>
              </a:rPr>
            </a:br>
            <a:endParaRPr lang="fi-FI" sz="3200" dirty="0">
              <a:latin typeface="+mn-lt"/>
            </a:endParaRPr>
          </a:p>
        </p:txBody>
      </p:sp>
      <p:sp>
        <p:nvSpPr>
          <p:cNvPr id="3" name="Date Placeholder 2">
            <a:extLst>
              <a:ext uri="{FF2B5EF4-FFF2-40B4-BE49-F238E27FC236}">
                <a16:creationId xmlns:a16="http://schemas.microsoft.com/office/drawing/2014/main" id="{EA7E3F2E-8084-4111-98C8-A3224424DE7D}"/>
              </a:ext>
            </a:extLst>
          </p:cNvPr>
          <p:cNvSpPr>
            <a:spLocks noGrp="1"/>
          </p:cNvSpPr>
          <p:nvPr>
            <p:ph type="dt" sz="half" idx="10"/>
          </p:nvPr>
        </p:nvSpPr>
        <p:spPr/>
        <p:txBody>
          <a:bodyPr/>
          <a:lstStyle/>
          <a:p>
            <a:pPr marL="0" marR="0" lvl="0" indent="0" algn="l" defTabSz="457127" rtl="0" eaLnBrk="1" fontAlgn="auto" latinLnBrk="0" hangingPunct="1">
              <a:lnSpc>
                <a:spcPct val="100000"/>
              </a:lnSpc>
              <a:spcBef>
                <a:spcPts val="0"/>
              </a:spcBef>
              <a:spcAft>
                <a:spcPts val="0"/>
              </a:spcAft>
              <a:buClrTx/>
              <a:buSzTx/>
              <a:buFontTx/>
              <a:buNone/>
              <a:tabLst/>
              <a:defRPr/>
            </a:pPr>
            <a:fld id="{53CB640E-1453-4B14-BDEA-BBA6BDB46C34}" type="datetime1">
              <a:rPr kumimoji="0" lang="en-GB" sz="1133" b="1" i="0" u="none" strike="noStrike" kern="1200" cap="none" spc="0" normalizeH="0" baseline="0" noProof="0">
                <a:ln>
                  <a:noFill/>
                </a:ln>
                <a:solidFill>
                  <a:srgbClr val="AFAFAF"/>
                </a:solidFill>
                <a:effectLst/>
                <a:uLnTx/>
                <a:uFillTx/>
                <a:latin typeface="Arial" charset="0"/>
                <a:cs typeface="Arial" charset="0"/>
              </a:rPr>
              <a:pPr marL="0" marR="0" lvl="0" indent="0" algn="l" defTabSz="457127" rtl="0" eaLnBrk="1" fontAlgn="auto" latinLnBrk="0" hangingPunct="1">
                <a:lnSpc>
                  <a:spcPct val="100000"/>
                </a:lnSpc>
                <a:spcBef>
                  <a:spcPts val="0"/>
                </a:spcBef>
                <a:spcAft>
                  <a:spcPts val="0"/>
                </a:spcAft>
                <a:buClrTx/>
                <a:buSzTx/>
                <a:buFontTx/>
                <a:buNone/>
                <a:tabLst/>
                <a:defRPr/>
              </a:pPr>
              <a:t>08/10/2025</a:t>
            </a:fld>
            <a:endParaRPr kumimoji="0" lang="en-GB" sz="1133" b="1" i="0" u="none" strike="noStrike" kern="1200" cap="none" spc="0" normalizeH="0" baseline="0" noProof="0">
              <a:ln>
                <a:noFill/>
              </a:ln>
              <a:solidFill>
                <a:srgbClr val="AFAFAF"/>
              </a:solidFill>
              <a:effectLst/>
              <a:uLnTx/>
              <a:uFillTx/>
              <a:latin typeface="Arial" charset="0"/>
              <a:cs typeface="Arial" charset="0"/>
            </a:endParaRPr>
          </a:p>
        </p:txBody>
      </p:sp>
      <p:sp>
        <p:nvSpPr>
          <p:cNvPr id="4" name="Footer Placeholder 3">
            <a:extLst>
              <a:ext uri="{FF2B5EF4-FFF2-40B4-BE49-F238E27FC236}">
                <a16:creationId xmlns:a16="http://schemas.microsoft.com/office/drawing/2014/main" id="{AB50238F-C12E-492A-B213-9309F800EA55}"/>
              </a:ext>
            </a:extLst>
          </p:cNvPr>
          <p:cNvSpPr>
            <a:spLocks noGrp="1"/>
          </p:cNvSpPr>
          <p:nvPr>
            <p:ph type="ftr" sz="quarter" idx="11"/>
          </p:nvPr>
        </p:nvSpPr>
        <p:spPr/>
        <p:txBody>
          <a:bodyPr/>
          <a:lstStyle/>
          <a:p>
            <a:pPr marL="0" marR="0" lvl="0" indent="0" algn="l" defTabSz="457127" rtl="0" eaLnBrk="1" fontAlgn="auto" latinLnBrk="0" hangingPunct="1">
              <a:lnSpc>
                <a:spcPct val="100000"/>
              </a:lnSpc>
              <a:spcBef>
                <a:spcPts val="0"/>
              </a:spcBef>
              <a:spcAft>
                <a:spcPts val="0"/>
              </a:spcAft>
              <a:buClrTx/>
              <a:buSzTx/>
              <a:buFontTx/>
              <a:buNone/>
              <a:tabLst/>
              <a:defRPr/>
            </a:pPr>
            <a:r>
              <a:rPr kumimoji="0" lang="en-GB" sz="1133" b="1" i="0" u="none" strike="noStrike" kern="1200" cap="none" spc="0" normalizeH="0" baseline="0" noProof="0">
                <a:ln>
                  <a:noFill/>
                </a:ln>
                <a:solidFill>
                  <a:srgbClr val="AFAFAF"/>
                </a:solidFill>
                <a:effectLst/>
                <a:uLnTx/>
                <a:uFillTx/>
                <a:latin typeface="Arial" charset="0"/>
                <a:cs typeface="Arial" charset="0"/>
              </a:rPr>
              <a:t>VTT – beyond the obvious</a:t>
            </a:r>
          </a:p>
        </p:txBody>
      </p:sp>
      <p:sp>
        <p:nvSpPr>
          <p:cNvPr id="5" name="Title 4">
            <a:extLst>
              <a:ext uri="{FF2B5EF4-FFF2-40B4-BE49-F238E27FC236}">
                <a16:creationId xmlns:a16="http://schemas.microsoft.com/office/drawing/2014/main" id="{C83BB163-0CE5-48E4-BACD-68FC9AA95B90}"/>
              </a:ext>
            </a:extLst>
          </p:cNvPr>
          <p:cNvSpPr>
            <a:spLocks noGrp="1"/>
          </p:cNvSpPr>
          <p:nvPr>
            <p:ph type="title"/>
          </p:nvPr>
        </p:nvSpPr>
        <p:spPr>
          <a:xfrm>
            <a:off x="960000" y="782404"/>
            <a:ext cx="9264000" cy="705434"/>
          </a:xfrm>
        </p:spPr>
        <p:txBody>
          <a:bodyPr/>
          <a:lstStyle/>
          <a:p>
            <a:r>
              <a:rPr lang="fi-FI" dirty="0"/>
              <a:t>Content of </a:t>
            </a:r>
            <a:r>
              <a:rPr lang="fi-FI" dirty="0" err="1"/>
              <a:t>the</a:t>
            </a:r>
            <a:r>
              <a:rPr lang="fi-FI" dirty="0"/>
              <a:t> </a:t>
            </a:r>
            <a:r>
              <a:rPr lang="fi-FI" dirty="0" err="1"/>
              <a:t>presentation</a:t>
            </a:r>
            <a:br>
              <a:rPr lang="fi-FI" dirty="0"/>
            </a:br>
            <a:endParaRPr lang="fi-FI" dirty="0"/>
          </a:p>
        </p:txBody>
      </p:sp>
    </p:spTree>
    <p:extLst>
      <p:ext uri="{BB962C8B-B14F-4D97-AF65-F5344CB8AC3E}">
        <p14:creationId xmlns:p14="http://schemas.microsoft.com/office/powerpoint/2010/main" val="2060624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erson wearing a hat and giving a thumbs up&#10;&#10;AI-generated content may be incorrect.">
            <a:extLst>
              <a:ext uri="{FF2B5EF4-FFF2-40B4-BE49-F238E27FC236}">
                <a16:creationId xmlns:a16="http://schemas.microsoft.com/office/drawing/2014/main" id="{731EDC66-749D-9567-9AF6-4BDD2B05BA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78830"/>
            <a:ext cx="4028661" cy="5679169"/>
          </a:xfrm>
          <a:prstGeom prst="rect">
            <a:avLst/>
          </a:prstGeom>
        </p:spPr>
      </p:pic>
      <p:sp>
        <p:nvSpPr>
          <p:cNvPr id="2" name="Title 1">
            <a:extLst>
              <a:ext uri="{FF2B5EF4-FFF2-40B4-BE49-F238E27FC236}">
                <a16:creationId xmlns:a16="http://schemas.microsoft.com/office/drawing/2014/main" id="{C0391749-E583-44F6-B9FB-EF1DFA4CFF70}"/>
              </a:ext>
            </a:extLst>
          </p:cNvPr>
          <p:cNvSpPr>
            <a:spLocks noGrp="1"/>
          </p:cNvSpPr>
          <p:nvPr>
            <p:ph type="title"/>
          </p:nvPr>
        </p:nvSpPr>
        <p:spPr>
          <a:xfrm>
            <a:off x="3180522" y="2251035"/>
            <a:ext cx="7580244" cy="1200330"/>
          </a:xfrm>
        </p:spPr>
        <p:txBody>
          <a:bodyPr/>
          <a:lstStyle/>
          <a:p>
            <a:r>
              <a:rPr lang="fi-FI" dirty="0" err="1"/>
              <a:t>Thank</a:t>
            </a:r>
            <a:r>
              <a:rPr lang="fi-FI" dirty="0"/>
              <a:t> </a:t>
            </a:r>
            <a:r>
              <a:rPr lang="fi-FI" dirty="0" err="1"/>
              <a:t>you</a:t>
            </a:r>
            <a:r>
              <a:rPr lang="fi-FI" dirty="0"/>
              <a:t>!</a:t>
            </a:r>
            <a:br>
              <a:rPr lang="fi-FI" dirty="0"/>
            </a:br>
            <a:br>
              <a:rPr lang="fi-FI" dirty="0"/>
            </a:br>
            <a:endParaRPr lang="fi-FI" dirty="0"/>
          </a:p>
        </p:txBody>
      </p:sp>
      <p:sp>
        <p:nvSpPr>
          <p:cNvPr id="3" name="Date Placeholder 2">
            <a:extLst>
              <a:ext uri="{FF2B5EF4-FFF2-40B4-BE49-F238E27FC236}">
                <a16:creationId xmlns:a16="http://schemas.microsoft.com/office/drawing/2014/main" id="{A04C0305-21E3-B6C8-5C1B-6EE7B6715E83}"/>
              </a:ext>
            </a:extLst>
          </p:cNvPr>
          <p:cNvSpPr>
            <a:spLocks noGrp="1"/>
          </p:cNvSpPr>
          <p:nvPr>
            <p:ph type="dt" sz="half" idx="10"/>
          </p:nvPr>
        </p:nvSpPr>
        <p:spPr/>
        <p:txBody>
          <a:bodyPr/>
          <a:lstStyle/>
          <a:p>
            <a:fld id="{1DB058B2-EEBF-4712-8FD1-0257CE934DED}" type="datetime1">
              <a:rPr lang="en-GB" smtClean="0"/>
              <a:t>08/10/2025</a:t>
            </a:fld>
            <a:endParaRPr lang="en-GB"/>
          </a:p>
        </p:txBody>
      </p:sp>
      <p:sp>
        <p:nvSpPr>
          <p:cNvPr id="4" name="Footer Placeholder 3">
            <a:extLst>
              <a:ext uri="{FF2B5EF4-FFF2-40B4-BE49-F238E27FC236}">
                <a16:creationId xmlns:a16="http://schemas.microsoft.com/office/drawing/2014/main" id="{4BD805EB-8659-5ED5-B049-4E61BDE69F00}"/>
              </a:ext>
            </a:extLst>
          </p:cNvPr>
          <p:cNvSpPr>
            <a:spLocks noGrp="1"/>
          </p:cNvSpPr>
          <p:nvPr>
            <p:ph type="ftr" sz="quarter" idx="11"/>
          </p:nvPr>
        </p:nvSpPr>
        <p:spPr/>
        <p:txBody>
          <a:bodyPr/>
          <a:lstStyle/>
          <a:p>
            <a:r>
              <a:rPr lang="en-GB"/>
              <a:t>VTT – beyond the obvious</a:t>
            </a:r>
          </a:p>
        </p:txBody>
      </p:sp>
      <p:sp>
        <p:nvSpPr>
          <p:cNvPr id="7" name="TextBox 6">
            <a:extLst>
              <a:ext uri="{FF2B5EF4-FFF2-40B4-BE49-F238E27FC236}">
                <a16:creationId xmlns:a16="http://schemas.microsoft.com/office/drawing/2014/main" id="{4CC693BD-6B64-6887-3EEA-7D32D2797976}"/>
              </a:ext>
            </a:extLst>
          </p:cNvPr>
          <p:cNvSpPr txBox="1"/>
          <p:nvPr/>
        </p:nvSpPr>
        <p:spPr>
          <a:xfrm>
            <a:off x="4864895" y="4191080"/>
            <a:ext cx="3391210" cy="1323439"/>
          </a:xfrm>
          <a:prstGeom prst="rect">
            <a:avLst/>
          </a:prstGeom>
          <a:noFill/>
        </p:spPr>
        <p:txBody>
          <a:bodyPr wrap="square" rtlCol="0">
            <a:spAutoFit/>
          </a:bodyPr>
          <a:lstStyle/>
          <a:p>
            <a:r>
              <a:rPr lang="fi-FI" sz="2000">
                <a:solidFill>
                  <a:schemeClr val="bg1"/>
                </a:solidFill>
              </a:rPr>
              <a:t>Jussi-Pekka Ikonen,</a:t>
            </a:r>
            <a:br>
              <a:rPr lang="fi-FI" sz="2000">
                <a:solidFill>
                  <a:schemeClr val="bg1"/>
                </a:solidFill>
              </a:rPr>
            </a:br>
            <a:r>
              <a:rPr lang="fi-FI" sz="2000">
                <a:solidFill>
                  <a:schemeClr val="bg1"/>
                </a:solidFill>
              </a:rPr>
              <a:t>Research Scientist VTT</a:t>
            </a:r>
            <a:br>
              <a:rPr lang="fi-FI" sz="2000">
                <a:solidFill>
                  <a:schemeClr val="bg1"/>
                </a:solidFill>
              </a:rPr>
            </a:br>
            <a:r>
              <a:rPr lang="fi-FI" sz="2000">
                <a:solidFill>
                  <a:schemeClr val="bg1"/>
                </a:solidFill>
              </a:rPr>
              <a:t>jussi-pekka.Ikonen@vtt.fi</a:t>
            </a:r>
            <a:br>
              <a:rPr lang="fi-FI" sz="2000">
                <a:solidFill>
                  <a:schemeClr val="bg1"/>
                </a:solidFill>
              </a:rPr>
            </a:br>
            <a:r>
              <a:rPr lang="fi-FI" sz="2000">
                <a:solidFill>
                  <a:schemeClr val="bg1"/>
                </a:solidFill>
              </a:rPr>
              <a:t>+358505606522</a:t>
            </a:r>
          </a:p>
        </p:txBody>
      </p:sp>
    </p:spTree>
    <p:extLst>
      <p:ext uri="{BB962C8B-B14F-4D97-AF65-F5344CB8AC3E}">
        <p14:creationId xmlns:p14="http://schemas.microsoft.com/office/powerpoint/2010/main" val="2337657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816ABB0F-7CE1-554C-FE10-DFB244042386}"/>
              </a:ext>
            </a:extLst>
          </p:cNvPr>
          <p:cNvSpPr>
            <a:spLocks noGrp="1"/>
          </p:cNvSpPr>
          <p:nvPr>
            <p:ph sz="half" idx="1"/>
          </p:nvPr>
        </p:nvSpPr>
        <p:spPr>
          <a:xfrm>
            <a:off x="756241" y="675774"/>
            <a:ext cx="10064910" cy="5597207"/>
          </a:xfrm>
        </p:spPr>
        <p:txBody>
          <a:bodyPr/>
          <a:lstStyle/>
          <a:p>
            <a:r>
              <a:rPr lang="en-US" sz="1600" dirty="0">
                <a:solidFill>
                  <a:srgbClr val="000000"/>
                </a:solidFill>
                <a:latin typeface="Arial" panose="020B0604020202020204" pitchFamily="34" charset="0"/>
                <a:ea typeface="Times New Roman" panose="02020603050405020304" pitchFamily="18" charset="0"/>
                <a:cs typeface="Arial" panose="020B0604020202020204" pitchFamily="34" charset="0"/>
              </a:rPr>
              <a:t>Gynther </a:t>
            </a:r>
            <a:r>
              <a:rPr lang="en-US" sz="16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L.,Kiuru</a:t>
            </a:r>
            <a:r>
              <a:rPr lang="en-US" sz="1600" dirty="0">
                <a:solidFill>
                  <a:srgbClr val="000000"/>
                </a:solidFill>
                <a:latin typeface="Arial" panose="020B0604020202020204" pitchFamily="34" charset="0"/>
                <a:ea typeface="Times New Roman" panose="02020603050405020304" pitchFamily="18" charset="0"/>
                <a:cs typeface="Arial" panose="020B0604020202020204" pitchFamily="34" charset="0"/>
              </a:rPr>
              <a:t> T., and </a:t>
            </a:r>
            <a:r>
              <a:rPr lang="en-US" sz="16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Meetter</a:t>
            </a:r>
            <a:r>
              <a:rPr lang="en-US" sz="1600" dirty="0">
                <a:solidFill>
                  <a:srgbClr val="000000"/>
                </a:solidFill>
                <a:latin typeface="Arial" panose="020B0604020202020204" pitchFamily="34" charset="0"/>
                <a:ea typeface="Times New Roman" panose="02020603050405020304" pitchFamily="18" charset="0"/>
                <a:cs typeface="Arial" panose="020B0604020202020204" pitchFamily="34" charset="0"/>
              </a:rPr>
              <a:t> J., (2020), “Energy Efficiency of  Data Centers in Finland,” 2022. Accessed: Mar. 14, 2025. [Online]. Available: https://www.motiva.fi/files/20768/Energy_Efficiency_of_Data_Centers_in_Finland_-_November_2022.pdf</a:t>
            </a:r>
          </a:p>
          <a:p>
            <a:r>
              <a:rPr lang="en-US" sz="1600" dirty="0">
                <a:solidFill>
                  <a:srgbClr val="000000"/>
                </a:solidFill>
                <a:latin typeface="Arial" panose="020B0604020202020204" pitchFamily="34" charset="0"/>
                <a:ea typeface="Times New Roman" panose="02020603050405020304" pitchFamily="18" charset="0"/>
                <a:cs typeface="Arial" panose="020B0604020202020204" pitchFamily="34" charset="0"/>
              </a:rPr>
              <a:t>IEA (2024), “Electricity 2024”, IEA, Paris https://www.iea.org/reports/electricity-2024, </a:t>
            </a:r>
            <a:r>
              <a:rPr lang="en-US" sz="16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Licence</a:t>
            </a:r>
            <a:r>
              <a:rPr lang="en-US" sz="1600" dirty="0">
                <a:solidFill>
                  <a:srgbClr val="000000"/>
                </a:solidFill>
                <a:latin typeface="Arial" panose="020B0604020202020204" pitchFamily="34" charset="0"/>
                <a:ea typeface="Times New Roman" panose="02020603050405020304" pitchFamily="18" charset="0"/>
                <a:cs typeface="Arial" panose="020B0604020202020204" pitchFamily="34" charset="0"/>
              </a:rPr>
              <a:t>: CC BY 4.0</a:t>
            </a:r>
          </a:p>
          <a:p>
            <a:r>
              <a:rPr lang="en-US" sz="1600" dirty="0">
                <a:solidFill>
                  <a:srgbClr val="000000"/>
                </a:solidFill>
                <a:ea typeface="Times New Roman" panose="02020603050405020304" pitchFamily="18" charset="0"/>
                <a:cs typeface="Times New Roman" panose="02020603050405020304" pitchFamily="18" charset="0"/>
              </a:rPr>
              <a:t>IEA (2025), “Energy and AI”, IEA, Paris https://www.iea.org/reports/energy-and-ai, </a:t>
            </a:r>
            <a:r>
              <a:rPr lang="en-US" sz="1600" dirty="0" err="1">
                <a:solidFill>
                  <a:srgbClr val="000000"/>
                </a:solidFill>
                <a:ea typeface="Times New Roman" panose="02020603050405020304" pitchFamily="18" charset="0"/>
                <a:cs typeface="Times New Roman" panose="02020603050405020304" pitchFamily="18" charset="0"/>
              </a:rPr>
              <a:t>Licence</a:t>
            </a:r>
            <a:r>
              <a:rPr lang="en-US" sz="1600" dirty="0">
                <a:solidFill>
                  <a:srgbClr val="000000"/>
                </a:solidFill>
                <a:ea typeface="Times New Roman" panose="02020603050405020304" pitchFamily="18" charset="0"/>
                <a:cs typeface="Times New Roman" panose="02020603050405020304" pitchFamily="18" charset="0"/>
              </a:rPr>
              <a:t>: CC BY 4.0</a:t>
            </a:r>
          </a:p>
          <a:p>
            <a:r>
              <a:rPr lang="en-US" sz="1600" dirty="0">
                <a:solidFill>
                  <a:srgbClr val="000000"/>
                </a:solidFill>
                <a:latin typeface="Arial" panose="020B0604020202020204" pitchFamily="34" charset="0"/>
                <a:ea typeface="Times New Roman" panose="02020603050405020304" pitchFamily="18" charset="0"/>
                <a:cs typeface="Arial" panose="020B0604020202020204" pitchFamily="34" charset="0"/>
              </a:rPr>
              <a:t>Kamiya, G. and Bertoldi, P., (2024) “Energy Consumption in Data </a:t>
            </a:r>
            <a:r>
              <a:rPr lang="en-US" sz="16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Centres</a:t>
            </a:r>
            <a:r>
              <a:rPr lang="en-US" sz="1600" dirty="0">
                <a:solidFill>
                  <a:srgbClr val="000000"/>
                </a:solidFill>
                <a:latin typeface="Arial" panose="020B0604020202020204" pitchFamily="34" charset="0"/>
                <a:ea typeface="Times New Roman" panose="02020603050405020304" pitchFamily="18" charset="0"/>
                <a:cs typeface="Arial" panose="020B0604020202020204" pitchFamily="34" charset="0"/>
              </a:rPr>
              <a:t> and Broadband Communication Networks in the EU, Publications Office of the European Union”, Luxembourg, doi:10.2760/706491, JRC135926. </a:t>
            </a:r>
            <a:endParaRPr lang="en-US" sz="1600" dirty="0">
              <a:solidFill>
                <a:srgbClr val="000000"/>
              </a:solidFill>
              <a:ea typeface="Times New Roman" panose="02020603050405020304" pitchFamily="18" charset="0"/>
              <a:cs typeface="Times New Roman" panose="02020603050405020304" pitchFamily="18" charset="0"/>
            </a:endParaRPr>
          </a:p>
          <a:p>
            <a:r>
              <a:rPr lang="en-US" sz="16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Masanet</a:t>
            </a:r>
            <a:r>
              <a:rPr lang="en-US" sz="16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16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E.,Shehabi</a:t>
            </a:r>
            <a:r>
              <a:rPr lang="en-US" sz="1600" dirty="0">
                <a:solidFill>
                  <a:srgbClr val="000000"/>
                </a:solidFill>
                <a:latin typeface="Arial" panose="020B0604020202020204" pitchFamily="34" charset="0"/>
                <a:ea typeface="Times New Roman" panose="02020603050405020304" pitchFamily="18" charset="0"/>
                <a:cs typeface="Arial" panose="020B0604020202020204" pitchFamily="34" charset="0"/>
              </a:rPr>
              <a:t> A., Lei N., Smith S., and </a:t>
            </a:r>
            <a:r>
              <a:rPr lang="en-US" sz="16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Koomey</a:t>
            </a:r>
            <a:r>
              <a:rPr lang="en-US" sz="1600" dirty="0">
                <a:solidFill>
                  <a:srgbClr val="000000"/>
                </a:solidFill>
                <a:latin typeface="Arial" panose="020B0604020202020204" pitchFamily="34" charset="0"/>
                <a:ea typeface="Times New Roman" panose="02020603050405020304" pitchFamily="18" charset="0"/>
                <a:cs typeface="Arial" panose="020B0604020202020204" pitchFamily="34" charset="0"/>
              </a:rPr>
              <a:t> J., (2020) Recalibrating global data center energy-use estimates.Science367,984-986.DOI:10.1126/science.aba3758</a:t>
            </a:r>
          </a:p>
          <a:p>
            <a:r>
              <a:rPr lang="en-US" sz="16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Nøland</a:t>
            </a:r>
            <a:r>
              <a:rPr lang="en-US" sz="1600" dirty="0">
                <a:solidFill>
                  <a:srgbClr val="000000"/>
                </a:solidFill>
                <a:latin typeface="Arial" panose="020B0604020202020204" pitchFamily="34" charset="0"/>
                <a:ea typeface="Times New Roman" panose="02020603050405020304" pitchFamily="18" charset="0"/>
                <a:cs typeface="Arial" panose="020B0604020202020204" pitchFamily="34" charset="0"/>
              </a:rPr>
              <a:t>, J.K, &amp; Hjelmeland M., &amp; </a:t>
            </a:r>
            <a:r>
              <a:rPr lang="en-US" sz="16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Korpås</a:t>
            </a:r>
            <a:r>
              <a:rPr lang="en-US" sz="1600" dirty="0">
                <a:solidFill>
                  <a:srgbClr val="000000"/>
                </a:solidFill>
                <a:latin typeface="Arial" panose="020B0604020202020204" pitchFamily="34" charset="0"/>
                <a:ea typeface="Times New Roman" panose="02020603050405020304" pitchFamily="18" charset="0"/>
                <a:cs typeface="Arial" panose="020B0604020202020204" pitchFamily="34" charset="0"/>
              </a:rPr>
              <a:t> M., (2024a) “Will Energy-Hungry AI Create a Baseload Power Demand Boom?” IEEE Access. PP. 1-1. 10.1109/ACCESS.2024.3440217. [Accessed 21 March 2025].</a:t>
            </a:r>
            <a:endParaRPr lang="en-US" sz="1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r>
              <a:rPr lang="en-US" sz="1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Singer, B., Bingham D, et al., and (2024) “AI/data centers' global power surge and the Sustainability impact”, Goldman Sachs [Online]. Available at: </a:t>
            </a:r>
            <a:r>
              <a:rPr lang="en-US" sz="1600" u="sng" dirty="0">
                <a:solidFill>
                  <a:srgbClr val="000000"/>
                </a:solidFill>
                <a:effectLst/>
                <a:latin typeface="Arial" panose="020B0604020202020204" pitchFamily="34" charset="0"/>
                <a:ea typeface="Times New Roman" panose="02020603050405020304" pitchFamily="18" charset="0"/>
                <a:cs typeface="Arial" panose="020B0604020202020204" pitchFamily="34" charset="0"/>
                <a:hlinkClick r:id="rId2">
                  <a:extLst>
                    <a:ext uri="{A12FA001-AC4F-418D-AE19-62706E023703}">
                      <ahyp:hlinkClr xmlns:ahyp="http://schemas.microsoft.com/office/drawing/2018/hyperlinkcolor" val="tx"/>
                    </a:ext>
                  </a:extLst>
                </a:hlinkClick>
              </a:rPr>
              <a:t>https://www.goldmansachs.com/images/migrated/insights/pages/gs-research/gs-sustain-generational-growth-ai-data-centers-global-power-surge-and-the-sustainability-impact/sustain-data-center-redaction.pdf</a:t>
            </a:r>
            <a:r>
              <a:rPr lang="en-GB" sz="1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1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(Accessed: 5 February 2025)</a:t>
            </a:r>
          </a:p>
          <a:p>
            <a:r>
              <a:rPr lang="en-US" sz="1600" dirty="0">
                <a:solidFill>
                  <a:srgbClr val="000000"/>
                </a:solidFill>
                <a:latin typeface="Arial" panose="020B0604020202020204" pitchFamily="34" charset="0"/>
                <a:ea typeface="Times New Roman" panose="02020603050405020304" pitchFamily="18" charset="0"/>
                <a:cs typeface="Arial" panose="020B0604020202020204" pitchFamily="34" charset="0"/>
              </a:rPr>
              <a:t>Singer, B., Corbett, B., Davenport, C., et al., (2025) “AI/data centers’ global power surge and the Sustainability impact”. [Online]. Available at: </a:t>
            </a:r>
            <a:r>
              <a:rPr lang="en-US" sz="1600" u="sng" dirty="0">
                <a:solidFill>
                  <a:srgbClr val="000000"/>
                </a:solidFill>
                <a:latin typeface="Arial" panose="020B0604020202020204" pitchFamily="34" charset="0"/>
                <a:ea typeface="Times New Roman" panose="02020603050405020304" pitchFamily="18" charset="0"/>
                <a:cs typeface="Arial" panose="020B0604020202020204" pitchFamily="34" charset="0"/>
                <a:hlinkClick r:id="rId3">
                  <a:extLst>
                    <a:ext uri="{A12FA001-AC4F-418D-AE19-62706E023703}">
                      <ahyp:hlinkClr xmlns:ahyp="http://schemas.microsoft.com/office/drawing/2018/hyperlinkcolor" val="tx"/>
                    </a:ext>
                  </a:extLst>
                </a:hlinkClick>
              </a:rPr>
              <a:t>https://www.goldmansachs.com/pdfs/insights/goldman-sachs-research/five-drivers/FinalReport.pdf</a:t>
            </a:r>
            <a:r>
              <a:rPr lang="en-GB" sz="16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1600" dirty="0">
                <a:solidFill>
                  <a:srgbClr val="000000"/>
                </a:solidFill>
                <a:latin typeface="Arial" panose="020B0604020202020204" pitchFamily="34" charset="0"/>
                <a:ea typeface="Times New Roman" panose="02020603050405020304" pitchFamily="18" charset="0"/>
                <a:cs typeface="Arial" panose="020B0604020202020204" pitchFamily="34" charset="0"/>
              </a:rPr>
              <a:t>[Accessed 26 February 2025].</a:t>
            </a:r>
          </a:p>
        </p:txBody>
      </p:sp>
      <p:sp>
        <p:nvSpPr>
          <p:cNvPr id="4" name="Zástupný symbol pro číslo snímku 3">
            <a:extLst>
              <a:ext uri="{FF2B5EF4-FFF2-40B4-BE49-F238E27FC236}">
                <a16:creationId xmlns:a16="http://schemas.microsoft.com/office/drawing/2014/main" id="{C8C2DA53-3DCF-58E5-3D49-41EF5A5945C2}"/>
              </a:ext>
            </a:extLst>
          </p:cNvPr>
          <p:cNvSpPr>
            <a:spLocks noGrp="1"/>
          </p:cNvSpPr>
          <p:nvPr>
            <p:ph type="sldNum" sz="quarter" idx="4"/>
          </p:nvPr>
        </p:nvSpPr>
        <p:spPr/>
        <p:txBody>
          <a:bodyPr/>
          <a:lstStyle/>
          <a:p>
            <a:fld id="{CDA2B015-36C4-4400-9846-8404AE1F3BF6}" type="slidenum">
              <a:rPr lang="cs-CZ" smtClean="0"/>
              <a:pPr/>
              <a:t>31</a:t>
            </a:fld>
            <a:endParaRPr lang="cs-CZ" dirty="0"/>
          </a:p>
        </p:txBody>
      </p:sp>
      <p:sp>
        <p:nvSpPr>
          <p:cNvPr id="5" name="Nadpis 4">
            <a:extLst>
              <a:ext uri="{FF2B5EF4-FFF2-40B4-BE49-F238E27FC236}">
                <a16:creationId xmlns:a16="http://schemas.microsoft.com/office/drawing/2014/main" id="{1550581B-D51D-69E9-D869-8D61FC5B690C}"/>
              </a:ext>
            </a:extLst>
          </p:cNvPr>
          <p:cNvSpPr>
            <a:spLocks noGrp="1"/>
          </p:cNvSpPr>
          <p:nvPr>
            <p:ph type="title"/>
          </p:nvPr>
        </p:nvSpPr>
        <p:spPr>
          <a:xfrm>
            <a:off x="756241" y="162838"/>
            <a:ext cx="10375074" cy="422181"/>
          </a:xfrm>
        </p:spPr>
        <p:txBody>
          <a:bodyPr>
            <a:normAutofit fontScale="90000"/>
          </a:bodyPr>
          <a:lstStyle/>
          <a:p>
            <a:r>
              <a:rPr lang="fi-FI" dirty="0" err="1">
                <a:solidFill>
                  <a:schemeClr val="tx1"/>
                </a:solidFill>
              </a:rPr>
              <a:t>References</a:t>
            </a:r>
            <a:endParaRPr lang="cs-CZ" dirty="0">
              <a:solidFill>
                <a:schemeClr val="tx1"/>
              </a:solidFill>
            </a:endParaRPr>
          </a:p>
        </p:txBody>
      </p:sp>
    </p:spTree>
    <p:extLst>
      <p:ext uri="{BB962C8B-B14F-4D97-AF65-F5344CB8AC3E}">
        <p14:creationId xmlns:p14="http://schemas.microsoft.com/office/powerpoint/2010/main" val="355093588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D9CEFB-0DD2-DA9C-053B-91D9798ADDFD}"/>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CC9F5A6-5B59-4F31-18DF-283CF5707A6C}"/>
              </a:ext>
            </a:extLst>
          </p:cNvPr>
          <p:cNvSpPr>
            <a:spLocks noGrp="1"/>
          </p:cNvSpPr>
          <p:nvPr>
            <p:ph sz="quarter" idx="13"/>
          </p:nvPr>
        </p:nvSpPr>
        <p:spPr>
          <a:xfrm>
            <a:off x="960000" y="1055595"/>
            <a:ext cx="9263999" cy="5183840"/>
          </a:xfrm>
        </p:spPr>
        <p:txBody>
          <a:bodyPr vert="horz" lIns="0" tIns="0" rIns="0" bIns="0" numCol="1" spcCol="360000" rtlCol="0" anchor="t">
            <a:noAutofit/>
          </a:bodyPr>
          <a:lstStyle/>
          <a:p>
            <a:pPr>
              <a:spcBef>
                <a:spcPts val="750"/>
              </a:spcBef>
              <a:spcAft>
                <a:spcPts val="750"/>
              </a:spcAft>
            </a:pPr>
            <a:r>
              <a:rPr lang="en-US" sz="1800" dirty="0"/>
              <a:t>SANE (The Safety Assessment of Non-Electric uses of Nuclear Energy)</a:t>
            </a:r>
            <a:br>
              <a:rPr lang="fi-FI" sz="1800" dirty="0"/>
            </a:br>
            <a:r>
              <a:rPr lang="fi-FI" sz="1800" dirty="0">
                <a:hlinkClick r:id="rId2"/>
              </a:rPr>
              <a:t>https://www.sane-euratom.eu/</a:t>
            </a:r>
            <a:endParaRPr lang="fi-FI" sz="1800" dirty="0"/>
          </a:p>
          <a:p>
            <a:pPr lvl="1">
              <a:spcBef>
                <a:spcPts val="750"/>
              </a:spcBef>
              <a:spcAft>
                <a:spcPts val="750"/>
              </a:spcAft>
            </a:pPr>
            <a:r>
              <a:rPr lang="fi-FI" sz="1800" dirty="0" err="1"/>
              <a:t>Possibility</a:t>
            </a:r>
            <a:r>
              <a:rPr lang="fi-FI" sz="1800" dirty="0"/>
              <a:t> to join as </a:t>
            </a:r>
            <a:r>
              <a:rPr lang="fi-FI" sz="1800" dirty="0" err="1"/>
              <a:t>End</a:t>
            </a:r>
            <a:r>
              <a:rPr lang="fi-FI" sz="1800" dirty="0"/>
              <a:t> User</a:t>
            </a:r>
          </a:p>
          <a:p>
            <a:pPr lvl="1">
              <a:spcBef>
                <a:spcPts val="750"/>
              </a:spcBef>
              <a:spcAft>
                <a:spcPts val="750"/>
              </a:spcAft>
            </a:pPr>
            <a:r>
              <a:rPr lang="fi-FI" sz="1800" dirty="0"/>
              <a:t>Data center </a:t>
            </a:r>
            <a:r>
              <a:rPr lang="fi-FI" sz="1800" dirty="0" err="1"/>
              <a:t>study</a:t>
            </a:r>
            <a:r>
              <a:rPr lang="fi-FI" sz="1800" dirty="0"/>
              <a:t> is </a:t>
            </a:r>
            <a:r>
              <a:rPr lang="fi-FI" sz="1800" dirty="0" err="1"/>
              <a:t>going</a:t>
            </a:r>
            <a:r>
              <a:rPr lang="fi-FI" sz="1800" dirty="0"/>
              <a:t> to </a:t>
            </a:r>
            <a:r>
              <a:rPr lang="fi-FI" sz="1800" dirty="0" err="1"/>
              <a:t>be</a:t>
            </a:r>
            <a:r>
              <a:rPr lang="fi-FI" sz="1800" dirty="0"/>
              <a:t> </a:t>
            </a:r>
            <a:r>
              <a:rPr lang="fi-FI" sz="1800" dirty="0" err="1"/>
              <a:t>published</a:t>
            </a:r>
            <a:r>
              <a:rPr lang="fi-FI" sz="1800" dirty="0"/>
              <a:t> </a:t>
            </a:r>
            <a:r>
              <a:rPr lang="fi-FI" sz="1800" dirty="0" err="1"/>
              <a:t>this</a:t>
            </a:r>
            <a:r>
              <a:rPr lang="fi-FI" sz="1800" dirty="0"/>
              <a:t> </a:t>
            </a:r>
            <a:r>
              <a:rPr lang="fi-FI" sz="1800" dirty="0" err="1"/>
              <a:t>year</a:t>
            </a:r>
            <a:br>
              <a:rPr lang="fi-FI" sz="1800" dirty="0"/>
            </a:br>
            <a:endParaRPr lang="fi-FI" sz="1800" dirty="0"/>
          </a:p>
          <a:p>
            <a:pPr>
              <a:spcBef>
                <a:spcPts val="750"/>
              </a:spcBef>
              <a:spcAft>
                <a:spcPts val="750"/>
              </a:spcAft>
            </a:pPr>
            <a:r>
              <a:rPr lang="fi-FI" sz="1800" dirty="0"/>
              <a:t>TANDEM (</a:t>
            </a:r>
            <a:r>
              <a:rPr lang="en-US" sz="1800" dirty="0"/>
              <a:t>Small Modular Reactor for a European safe and Decarbonised Energy Mix)</a:t>
            </a:r>
            <a:r>
              <a:rPr lang="fi-FI" sz="1800" dirty="0"/>
              <a:t> </a:t>
            </a:r>
            <a:r>
              <a:rPr lang="fi-FI" sz="1800" dirty="0">
                <a:hlinkClick r:id="rId3"/>
              </a:rPr>
              <a:t>https://tandemproject.eu/</a:t>
            </a:r>
            <a:endParaRPr lang="fi-FI" sz="1800" dirty="0"/>
          </a:p>
          <a:p>
            <a:pPr lvl="1">
              <a:spcBef>
                <a:spcPts val="750"/>
              </a:spcBef>
              <a:spcAft>
                <a:spcPts val="750"/>
              </a:spcAft>
            </a:pPr>
            <a:r>
              <a:rPr lang="fi-FI" sz="1800" dirty="0" err="1"/>
              <a:t>Economic</a:t>
            </a:r>
            <a:r>
              <a:rPr lang="fi-FI" sz="1800" dirty="0"/>
              <a:t> and </a:t>
            </a:r>
            <a:r>
              <a:rPr lang="fi-FI" sz="1800" dirty="0" err="1"/>
              <a:t>operational</a:t>
            </a:r>
            <a:r>
              <a:rPr lang="fi-FI" sz="1800" dirty="0"/>
              <a:t> </a:t>
            </a:r>
            <a:r>
              <a:rPr lang="fi-FI" sz="1800" dirty="0" err="1"/>
              <a:t>studies</a:t>
            </a:r>
            <a:r>
              <a:rPr lang="fi-FI" sz="1800" dirty="0"/>
              <a:t> </a:t>
            </a:r>
            <a:r>
              <a:rPr lang="fi-FI" sz="1800" dirty="0" err="1"/>
              <a:t>about</a:t>
            </a:r>
            <a:r>
              <a:rPr lang="fi-FI" sz="1800" dirty="0"/>
              <a:t> </a:t>
            </a:r>
            <a:r>
              <a:rPr lang="fi-FI" sz="1800" dirty="0" err="1"/>
              <a:t>integration</a:t>
            </a:r>
            <a:r>
              <a:rPr lang="fi-FI" sz="1800" dirty="0"/>
              <a:t> of </a:t>
            </a:r>
            <a:r>
              <a:rPr lang="fi-FI" sz="1800" dirty="0" err="1"/>
              <a:t>small</a:t>
            </a:r>
            <a:r>
              <a:rPr lang="fi-FI" sz="1800" dirty="0"/>
              <a:t> </a:t>
            </a:r>
            <a:r>
              <a:rPr lang="fi-FI" sz="1800" dirty="0" err="1"/>
              <a:t>modular</a:t>
            </a:r>
            <a:r>
              <a:rPr lang="fi-FI" sz="1800" dirty="0"/>
              <a:t> </a:t>
            </a:r>
            <a:r>
              <a:rPr lang="fi-FI" sz="1800" dirty="0" err="1"/>
              <a:t>reactors</a:t>
            </a:r>
            <a:r>
              <a:rPr lang="fi-FI" sz="1800" dirty="0"/>
              <a:t> to </a:t>
            </a:r>
            <a:r>
              <a:rPr lang="fi-FI" sz="1800" dirty="0" err="1"/>
              <a:t>hybrid</a:t>
            </a:r>
            <a:r>
              <a:rPr lang="fi-FI" sz="1800" dirty="0"/>
              <a:t> </a:t>
            </a:r>
            <a:r>
              <a:rPr lang="fi-FI" sz="1800" dirty="0" err="1"/>
              <a:t>energy</a:t>
            </a:r>
            <a:r>
              <a:rPr lang="fi-FI" sz="1800" dirty="0"/>
              <a:t> </a:t>
            </a:r>
            <a:r>
              <a:rPr lang="fi-FI" sz="1800" dirty="0" err="1"/>
              <a:t>systems</a:t>
            </a:r>
            <a:endParaRPr lang="fi-FI" sz="1800" dirty="0"/>
          </a:p>
          <a:p>
            <a:pPr lvl="1">
              <a:spcBef>
                <a:spcPts val="750"/>
              </a:spcBef>
              <a:spcAft>
                <a:spcPts val="750"/>
              </a:spcAft>
            </a:pPr>
            <a:endParaRPr lang="fi-FI" sz="1800" dirty="0"/>
          </a:p>
          <a:p>
            <a:pPr>
              <a:spcBef>
                <a:spcPts val="750"/>
              </a:spcBef>
              <a:spcAft>
                <a:spcPts val="750"/>
              </a:spcAft>
            </a:pPr>
            <a:r>
              <a:rPr lang="fi-FI" sz="1800" dirty="0"/>
              <a:t>EASI-SMR (</a:t>
            </a:r>
            <a:r>
              <a:rPr lang="en-US" sz="1800" dirty="0"/>
              <a:t>Ensuring Assessment of Safety Innovation for SMR)                      </a:t>
            </a:r>
            <a:r>
              <a:rPr lang="fi-FI" sz="1800" dirty="0">
                <a:hlinkClick r:id="rId4"/>
              </a:rPr>
              <a:t>https://easi-smr.eu/</a:t>
            </a:r>
            <a:r>
              <a:rPr lang="fi-FI" sz="1800" dirty="0"/>
              <a:t> </a:t>
            </a:r>
          </a:p>
          <a:p>
            <a:pPr lvl="1">
              <a:spcBef>
                <a:spcPts val="750"/>
              </a:spcBef>
              <a:spcAft>
                <a:spcPts val="750"/>
              </a:spcAft>
            </a:pPr>
            <a:r>
              <a:rPr lang="fi-FI" sz="1800" dirty="0" err="1"/>
              <a:t>Safety</a:t>
            </a:r>
            <a:r>
              <a:rPr lang="fi-FI" sz="1800" dirty="0"/>
              <a:t> </a:t>
            </a:r>
            <a:r>
              <a:rPr lang="fi-FI" sz="1800" dirty="0" err="1"/>
              <a:t>assessments</a:t>
            </a:r>
            <a:r>
              <a:rPr lang="fi-FI" sz="1800" dirty="0"/>
              <a:t> of </a:t>
            </a:r>
            <a:r>
              <a:rPr lang="fi-FI" sz="1800" dirty="0" err="1"/>
              <a:t>small</a:t>
            </a:r>
            <a:r>
              <a:rPr lang="fi-FI" sz="1800" dirty="0"/>
              <a:t> </a:t>
            </a:r>
            <a:r>
              <a:rPr lang="fi-FI" sz="1800" dirty="0" err="1"/>
              <a:t>modular</a:t>
            </a:r>
            <a:r>
              <a:rPr lang="fi-FI" sz="1800" dirty="0"/>
              <a:t> </a:t>
            </a:r>
            <a:r>
              <a:rPr lang="fi-FI" sz="1800" dirty="0" err="1"/>
              <a:t>reactors</a:t>
            </a:r>
            <a:br>
              <a:rPr lang="fi-FI" sz="1800" dirty="0"/>
            </a:br>
            <a:br>
              <a:rPr lang="fi-FI" sz="1800" dirty="0"/>
            </a:br>
            <a:br>
              <a:rPr lang="fi-FI" sz="1800" dirty="0"/>
            </a:br>
            <a:endParaRPr lang="en-US" sz="1800" b="0" i="0" dirty="0">
              <a:solidFill>
                <a:srgbClr val="242424"/>
              </a:solidFill>
              <a:effectLst/>
              <a:latin typeface="+mn-lt"/>
            </a:endParaRPr>
          </a:p>
        </p:txBody>
      </p:sp>
      <p:sp>
        <p:nvSpPr>
          <p:cNvPr id="3" name="Date Placeholder 2">
            <a:extLst>
              <a:ext uri="{FF2B5EF4-FFF2-40B4-BE49-F238E27FC236}">
                <a16:creationId xmlns:a16="http://schemas.microsoft.com/office/drawing/2014/main" id="{80B92944-A8C8-051A-644E-DA848625CAF9}"/>
              </a:ext>
            </a:extLst>
          </p:cNvPr>
          <p:cNvSpPr>
            <a:spLocks noGrp="1"/>
          </p:cNvSpPr>
          <p:nvPr>
            <p:ph type="dt" sz="half" idx="10"/>
          </p:nvPr>
        </p:nvSpPr>
        <p:spPr/>
        <p:txBody>
          <a:bodyPr/>
          <a:lstStyle/>
          <a:p>
            <a:pPr marL="0" marR="0" lvl="0" indent="0" algn="l" defTabSz="457127" rtl="0" eaLnBrk="1" fontAlgn="auto" latinLnBrk="0" hangingPunct="1">
              <a:lnSpc>
                <a:spcPct val="100000"/>
              </a:lnSpc>
              <a:spcBef>
                <a:spcPts val="0"/>
              </a:spcBef>
              <a:spcAft>
                <a:spcPts val="0"/>
              </a:spcAft>
              <a:buClrTx/>
              <a:buSzTx/>
              <a:buFontTx/>
              <a:buNone/>
              <a:tabLst/>
              <a:defRPr/>
            </a:pPr>
            <a:fld id="{53CB640E-1453-4B14-BDEA-BBA6BDB46C34}" type="datetime1">
              <a:rPr kumimoji="0" lang="en-GB" sz="1133" b="1" i="0" u="none" strike="noStrike" kern="1200" cap="none" spc="0" normalizeH="0" baseline="0" noProof="0">
                <a:ln>
                  <a:noFill/>
                </a:ln>
                <a:solidFill>
                  <a:srgbClr val="AFAFAF"/>
                </a:solidFill>
                <a:effectLst/>
                <a:uLnTx/>
                <a:uFillTx/>
                <a:latin typeface="Arial" charset="0"/>
                <a:cs typeface="Arial" charset="0"/>
              </a:rPr>
              <a:pPr marL="0" marR="0" lvl="0" indent="0" algn="l" defTabSz="457127" rtl="0" eaLnBrk="1" fontAlgn="auto" latinLnBrk="0" hangingPunct="1">
                <a:lnSpc>
                  <a:spcPct val="100000"/>
                </a:lnSpc>
                <a:spcBef>
                  <a:spcPts val="0"/>
                </a:spcBef>
                <a:spcAft>
                  <a:spcPts val="0"/>
                </a:spcAft>
                <a:buClrTx/>
                <a:buSzTx/>
                <a:buFontTx/>
                <a:buNone/>
                <a:tabLst/>
                <a:defRPr/>
              </a:pPr>
              <a:t>08/10/2025</a:t>
            </a:fld>
            <a:endParaRPr kumimoji="0" lang="en-GB" sz="1133" b="1" i="0" u="none" strike="noStrike" kern="1200" cap="none" spc="0" normalizeH="0" baseline="0" noProof="0">
              <a:ln>
                <a:noFill/>
              </a:ln>
              <a:solidFill>
                <a:srgbClr val="AFAFAF"/>
              </a:solidFill>
              <a:effectLst/>
              <a:uLnTx/>
              <a:uFillTx/>
              <a:latin typeface="Arial" charset="0"/>
              <a:cs typeface="Arial" charset="0"/>
            </a:endParaRPr>
          </a:p>
        </p:txBody>
      </p:sp>
      <p:sp>
        <p:nvSpPr>
          <p:cNvPr id="4" name="Footer Placeholder 3">
            <a:extLst>
              <a:ext uri="{FF2B5EF4-FFF2-40B4-BE49-F238E27FC236}">
                <a16:creationId xmlns:a16="http://schemas.microsoft.com/office/drawing/2014/main" id="{EC625127-E8F6-5195-8F3C-2DDEB2480F8B}"/>
              </a:ext>
            </a:extLst>
          </p:cNvPr>
          <p:cNvSpPr>
            <a:spLocks noGrp="1"/>
          </p:cNvSpPr>
          <p:nvPr>
            <p:ph type="ftr" sz="quarter" idx="11"/>
          </p:nvPr>
        </p:nvSpPr>
        <p:spPr/>
        <p:txBody>
          <a:bodyPr/>
          <a:lstStyle/>
          <a:p>
            <a:pPr marL="0" marR="0" lvl="0" indent="0" algn="l" defTabSz="457127" rtl="0" eaLnBrk="1" fontAlgn="auto" latinLnBrk="0" hangingPunct="1">
              <a:lnSpc>
                <a:spcPct val="100000"/>
              </a:lnSpc>
              <a:spcBef>
                <a:spcPts val="0"/>
              </a:spcBef>
              <a:spcAft>
                <a:spcPts val="0"/>
              </a:spcAft>
              <a:buClrTx/>
              <a:buSzTx/>
              <a:buFontTx/>
              <a:buNone/>
              <a:tabLst/>
              <a:defRPr/>
            </a:pPr>
            <a:r>
              <a:rPr kumimoji="0" lang="en-GB" sz="1133" b="1" i="0" u="none" strike="noStrike" kern="1200" cap="none" spc="0" normalizeH="0" baseline="0" noProof="0" dirty="0">
                <a:ln>
                  <a:noFill/>
                </a:ln>
                <a:solidFill>
                  <a:srgbClr val="AFAFAF"/>
                </a:solidFill>
                <a:effectLst/>
                <a:uLnTx/>
                <a:uFillTx/>
                <a:latin typeface="Arial" charset="0"/>
                <a:cs typeface="Arial" charset="0"/>
              </a:rPr>
              <a:t>VTT – beyond the obvious</a:t>
            </a:r>
          </a:p>
        </p:txBody>
      </p:sp>
      <p:sp>
        <p:nvSpPr>
          <p:cNvPr id="5" name="Title 4">
            <a:extLst>
              <a:ext uri="{FF2B5EF4-FFF2-40B4-BE49-F238E27FC236}">
                <a16:creationId xmlns:a16="http://schemas.microsoft.com/office/drawing/2014/main" id="{5EF11FF8-3BBB-A861-F42F-2D46AAD94CE1}"/>
              </a:ext>
            </a:extLst>
          </p:cNvPr>
          <p:cNvSpPr>
            <a:spLocks noGrp="1"/>
          </p:cNvSpPr>
          <p:nvPr>
            <p:ph type="title"/>
          </p:nvPr>
        </p:nvSpPr>
        <p:spPr>
          <a:xfrm>
            <a:off x="960000" y="486569"/>
            <a:ext cx="9264000" cy="569026"/>
          </a:xfrm>
        </p:spPr>
        <p:txBody>
          <a:bodyPr/>
          <a:lstStyle/>
          <a:p>
            <a:r>
              <a:rPr lang="fi-FI" dirty="0"/>
              <a:t>More </a:t>
            </a:r>
            <a:r>
              <a:rPr lang="fi-FI" dirty="0" err="1"/>
              <a:t>research</a:t>
            </a:r>
            <a:r>
              <a:rPr lang="fi-FI" dirty="0"/>
              <a:t>:</a:t>
            </a:r>
          </a:p>
        </p:txBody>
      </p:sp>
    </p:spTree>
    <p:extLst>
      <p:ext uri="{BB962C8B-B14F-4D97-AF65-F5344CB8AC3E}">
        <p14:creationId xmlns:p14="http://schemas.microsoft.com/office/powerpoint/2010/main" val="3188832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3D7BFE-949E-E9B6-3FE3-F831C947777D}"/>
            </a:ext>
          </a:extLst>
        </p:cNvPr>
        <p:cNvGrpSpPr/>
        <p:nvPr/>
      </p:nvGrpSpPr>
      <p:grpSpPr>
        <a:xfrm>
          <a:off x="0" y="0"/>
          <a:ext cx="0" cy="0"/>
          <a:chOff x="0" y="0"/>
          <a:chExt cx="0" cy="0"/>
        </a:xfrm>
      </p:grpSpPr>
      <p:pic>
        <p:nvPicPr>
          <p:cNvPr id="6" name="Picture 5" descr="A person wearing a hat and giving a thumbs up&#10;&#10;AI-generated content may be incorrect.">
            <a:extLst>
              <a:ext uri="{FF2B5EF4-FFF2-40B4-BE49-F238E27FC236}">
                <a16:creationId xmlns:a16="http://schemas.microsoft.com/office/drawing/2014/main" id="{1C7CC32D-8F0C-1356-111B-42077E93EA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78830"/>
            <a:ext cx="4028661" cy="5679169"/>
          </a:xfrm>
          <a:prstGeom prst="rect">
            <a:avLst/>
          </a:prstGeom>
        </p:spPr>
      </p:pic>
      <p:sp>
        <p:nvSpPr>
          <p:cNvPr id="2" name="Title 1">
            <a:extLst>
              <a:ext uri="{FF2B5EF4-FFF2-40B4-BE49-F238E27FC236}">
                <a16:creationId xmlns:a16="http://schemas.microsoft.com/office/drawing/2014/main" id="{8173CE05-E365-694F-A10E-3761F76ABDCF}"/>
              </a:ext>
            </a:extLst>
          </p:cNvPr>
          <p:cNvSpPr>
            <a:spLocks noGrp="1"/>
          </p:cNvSpPr>
          <p:nvPr>
            <p:ph type="title"/>
          </p:nvPr>
        </p:nvSpPr>
        <p:spPr>
          <a:xfrm>
            <a:off x="3180522" y="2251035"/>
            <a:ext cx="7580244" cy="1200330"/>
          </a:xfrm>
        </p:spPr>
        <p:txBody>
          <a:bodyPr/>
          <a:lstStyle/>
          <a:p>
            <a:r>
              <a:rPr lang="fi-FI" dirty="0" err="1"/>
              <a:t>Thank</a:t>
            </a:r>
            <a:r>
              <a:rPr lang="fi-FI" dirty="0"/>
              <a:t> </a:t>
            </a:r>
            <a:r>
              <a:rPr lang="fi-FI" dirty="0" err="1"/>
              <a:t>you</a:t>
            </a:r>
            <a:r>
              <a:rPr lang="fi-FI" dirty="0"/>
              <a:t>!</a:t>
            </a:r>
            <a:br>
              <a:rPr lang="fi-FI" dirty="0"/>
            </a:br>
            <a:br>
              <a:rPr lang="fi-FI" dirty="0"/>
            </a:br>
            <a:endParaRPr lang="fi-FI" dirty="0"/>
          </a:p>
        </p:txBody>
      </p:sp>
      <p:sp>
        <p:nvSpPr>
          <p:cNvPr id="3" name="Date Placeholder 2">
            <a:extLst>
              <a:ext uri="{FF2B5EF4-FFF2-40B4-BE49-F238E27FC236}">
                <a16:creationId xmlns:a16="http://schemas.microsoft.com/office/drawing/2014/main" id="{9CF39351-FFDD-7492-4424-679309205BEF}"/>
              </a:ext>
            </a:extLst>
          </p:cNvPr>
          <p:cNvSpPr>
            <a:spLocks noGrp="1"/>
          </p:cNvSpPr>
          <p:nvPr>
            <p:ph type="dt" sz="half" idx="10"/>
          </p:nvPr>
        </p:nvSpPr>
        <p:spPr/>
        <p:txBody>
          <a:bodyPr/>
          <a:lstStyle/>
          <a:p>
            <a:fld id="{1DB058B2-EEBF-4712-8FD1-0257CE934DED}" type="datetime1">
              <a:rPr lang="en-GB" smtClean="0"/>
              <a:t>08/10/2025</a:t>
            </a:fld>
            <a:endParaRPr lang="en-GB"/>
          </a:p>
        </p:txBody>
      </p:sp>
      <p:sp>
        <p:nvSpPr>
          <p:cNvPr id="4" name="Footer Placeholder 3">
            <a:extLst>
              <a:ext uri="{FF2B5EF4-FFF2-40B4-BE49-F238E27FC236}">
                <a16:creationId xmlns:a16="http://schemas.microsoft.com/office/drawing/2014/main" id="{D8A69AB5-EFD6-16A9-A998-5B175E1D7DA1}"/>
              </a:ext>
            </a:extLst>
          </p:cNvPr>
          <p:cNvSpPr>
            <a:spLocks noGrp="1"/>
          </p:cNvSpPr>
          <p:nvPr>
            <p:ph type="ftr" sz="quarter" idx="11"/>
          </p:nvPr>
        </p:nvSpPr>
        <p:spPr/>
        <p:txBody>
          <a:bodyPr/>
          <a:lstStyle/>
          <a:p>
            <a:r>
              <a:rPr lang="en-GB"/>
              <a:t>VTT – beyond the obvious</a:t>
            </a:r>
          </a:p>
        </p:txBody>
      </p:sp>
      <p:sp>
        <p:nvSpPr>
          <p:cNvPr id="7" name="TextBox 6">
            <a:extLst>
              <a:ext uri="{FF2B5EF4-FFF2-40B4-BE49-F238E27FC236}">
                <a16:creationId xmlns:a16="http://schemas.microsoft.com/office/drawing/2014/main" id="{5FDFC0E3-00E4-E15F-0265-57E761796C9F}"/>
              </a:ext>
            </a:extLst>
          </p:cNvPr>
          <p:cNvSpPr txBox="1"/>
          <p:nvPr/>
        </p:nvSpPr>
        <p:spPr>
          <a:xfrm>
            <a:off x="4864895" y="4191080"/>
            <a:ext cx="3391210" cy="1323439"/>
          </a:xfrm>
          <a:prstGeom prst="rect">
            <a:avLst/>
          </a:prstGeom>
          <a:noFill/>
        </p:spPr>
        <p:txBody>
          <a:bodyPr wrap="square" rtlCol="0">
            <a:spAutoFit/>
          </a:bodyPr>
          <a:lstStyle/>
          <a:p>
            <a:r>
              <a:rPr lang="fi-FI" sz="2000">
                <a:solidFill>
                  <a:schemeClr val="bg1"/>
                </a:solidFill>
              </a:rPr>
              <a:t>Jussi-Pekka Ikonen,</a:t>
            </a:r>
            <a:br>
              <a:rPr lang="fi-FI" sz="2000">
                <a:solidFill>
                  <a:schemeClr val="bg1"/>
                </a:solidFill>
              </a:rPr>
            </a:br>
            <a:r>
              <a:rPr lang="fi-FI" sz="2000">
                <a:solidFill>
                  <a:schemeClr val="bg1"/>
                </a:solidFill>
              </a:rPr>
              <a:t>Research Scientist VTT</a:t>
            </a:r>
            <a:br>
              <a:rPr lang="fi-FI" sz="2000">
                <a:solidFill>
                  <a:schemeClr val="bg1"/>
                </a:solidFill>
              </a:rPr>
            </a:br>
            <a:r>
              <a:rPr lang="fi-FI" sz="2000">
                <a:solidFill>
                  <a:schemeClr val="bg1"/>
                </a:solidFill>
              </a:rPr>
              <a:t>jussi-pekka.Ikonen@vtt.fi</a:t>
            </a:r>
            <a:br>
              <a:rPr lang="fi-FI" sz="2000">
                <a:solidFill>
                  <a:schemeClr val="bg1"/>
                </a:solidFill>
              </a:rPr>
            </a:br>
            <a:r>
              <a:rPr lang="fi-FI" sz="2000">
                <a:solidFill>
                  <a:schemeClr val="bg1"/>
                </a:solidFill>
              </a:rPr>
              <a:t>+358505606522</a:t>
            </a:r>
          </a:p>
        </p:txBody>
      </p:sp>
      <p:sp>
        <p:nvSpPr>
          <p:cNvPr id="8" name="TextBox 7">
            <a:extLst>
              <a:ext uri="{FF2B5EF4-FFF2-40B4-BE49-F238E27FC236}">
                <a16:creationId xmlns:a16="http://schemas.microsoft.com/office/drawing/2014/main" id="{2186FFDB-C55F-FDB1-ED90-D767385D6EEB}"/>
              </a:ext>
            </a:extLst>
          </p:cNvPr>
          <p:cNvSpPr txBox="1"/>
          <p:nvPr/>
        </p:nvSpPr>
        <p:spPr>
          <a:xfrm>
            <a:off x="8710737" y="4191079"/>
            <a:ext cx="3391210" cy="1323439"/>
          </a:xfrm>
          <a:prstGeom prst="rect">
            <a:avLst/>
          </a:prstGeom>
          <a:noFill/>
        </p:spPr>
        <p:txBody>
          <a:bodyPr wrap="square" rtlCol="0">
            <a:spAutoFit/>
          </a:bodyPr>
          <a:lstStyle/>
          <a:p>
            <a:r>
              <a:rPr lang="fi-FI" sz="2000">
                <a:solidFill>
                  <a:schemeClr val="bg1"/>
                </a:solidFill>
              </a:rPr>
              <a:t>Sini Huhtinen,</a:t>
            </a:r>
            <a:br>
              <a:rPr lang="fi-FI" sz="2000">
                <a:solidFill>
                  <a:schemeClr val="bg1"/>
                </a:solidFill>
              </a:rPr>
            </a:br>
            <a:r>
              <a:rPr lang="fi-FI" sz="2000">
                <a:solidFill>
                  <a:schemeClr val="bg1"/>
                </a:solidFill>
              </a:rPr>
              <a:t>Research Scientist VTT</a:t>
            </a:r>
            <a:br>
              <a:rPr lang="fi-FI" sz="2000">
                <a:solidFill>
                  <a:schemeClr val="bg1"/>
                </a:solidFill>
              </a:rPr>
            </a:br>
            <a:r>
              <a:rPr lang="fi-FI" sz="2000">
                <a:solidFill>
                  <a:schemeClr val="bg1"/>
                </a:solidFill>
              </a:rPr>
              <a:t>sini.huhtinen@vtt.fi</a:t>
            </a:r>
            <a:br>
              <a:rPr lang="fi-FI" sz="2000">
                <a:solidFill>
                  <a:schemeClr val="bg1"/>
                </a:solidFill>
              </a:rPr>
            </a:br>
            <a:r>
              <a:rPr lang="fi-FI" sz="2000">
                <a:solidFill>
                  <a:schemeClr val="bg1"/>
                </a:solidFill>
              </a:rPr>
              <a:t>+358504775386</a:t>
            </a:r>
          </a:p>
        </p:txBody>
      </p:sp>
    </p:spTree>
    <p:extLst>
      <p:ext uri="{BB962C8B-B14F-4D97-AF65-F5344CB8AC3E}">
        <p14:creationId xmlns:p14="http://schemas.microsoft.com/office/powerpoint/2010/main" val="767826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A1962C-8E6E-C21B-C1EF-1A3F8417D714}"/>
            </a:ext>
          </a:extLst>
        </p:cNvPr>
        <p:cNvGrpSpPr/>
        <p:nvPr/>
      </p:nvGrpSpPr>
      <p:grpSpPr>
        <a:xfrm>
          <a:off x="0" y="0"/>
          <a:ext cx="0" cy="0"/>
          <a:chOff x="0" y="0"/>
          <a:chExt cx="0" cy="0"/>
        </a:xfrm>
      </p:grpSpPr>
      <p:sp>
        <p:nvSpPr>
          <p:cNvPr id="9" name="Zástupný symbol pro obsah 1">
            <a:extLst>
              <a:ext uri="{FF2B5EF4-FFF2-40B4-BE49-F238E27FC236}">
                <a16:creationId xmlns:a16="http://schemas.microsoft.com/office/drawing/2014/main" id="{B8E7CE27-473B-790F-2201-8A314C8B8E8F}"/>
              </a:ext>
            </a:extLst>
          </p:cNvPr>
          <p:cNvSpPr>
            <a:spLocks noGrp="1"/>
          </p:cNvSpPr>
          <p:nvPr>
            <p:ph sz="half" idx="1"/>
          </p:nvPr>
        </p:nvSpPr>
        <p:spPr>
          <a:xfrm>
            <a:off x="743714" y="1439863"/>
            <a:ext cx="10351359" cy="437797"/>
          </a:xfrm>
        </p:spPr>
        <p:txBody>
          <a:bodyPr>
            <a:normAutofit/>
          </a:bodyPr>
          <a:lstStyle/>
          <a:p>
            <a:pPr marL="0" indent="0">
              <a:buNone/>
            </a:pPr>
            <a:r>
              <a:rPr lang="en-US" dirty="0">
                <a:solidFill>
                  <a:srgbClr val="000000"/>
                </a:solidFill>
              </a:rPr>
              <a:t>Data centers play a central role in our digital age: </a:t>
            </a:r>
          </a:p>
        </p:txBody>
      </p:sp>
      <p:sp>
        <p:nvSpPr>
          <p:cNvPr id="3" name="Nadpis 2">
            <a:extLst>
              <a:ext uri="{FF2B5EF4-FFF2-40B4-BE49-F238E27FC236}">
                <a16:creationId xmlns:a16="http://schemas.microsoft.com/office/drawing/2014/main" id="{453897C3-EBBE-E63C-AC82-94CA56608A41}"/>
              </a:ext>
            </a:extLst>
          </p:cNvPr>
          <p:cNvSpPr>
            <a:spLocks noGrp="1"/>
          </p:cNvSpPr>
          <p:nvPr>
            <p:ph type="title"/>
          </p:nvPr>
        </p:nvSpPr>
        <p:spPr>
          <a:xfrm>
            <a:off x="743715" y="546265"/>
            <a:ext cx="10375074" cy="708377"/>
          </a:xfrm>
        </p:spPr>
        <p:txBody>
          <a:bodyPr anchor="t">
            <a:normAutofit/>
          </a:bodyPr>
          <a:lstStyle/>
          <a:p>
            <a:r>
              <a:rPr lang="fi-FI" dirty="0">
                <a:solidFill>
                  <a:schemeClr val="tx1"/>
                </a:solidFill>
              </a:rPr>
              <a:t>Data </a:t>
            </a:r>
            <a:r>
              <a:rPr lang="fi-FI" dirty="0" err="1">
                <a:solidFill>
                  <a:schemeClr val="tx1"/>
                </a:solidFill>
              </a:rPr>
              <a:t>Centers</a:t>
            </a:r>
            <a:r>
              <a:rPr lang="fi-FI" dirty="0">
                <a:solidFill>
                  <a:schemeClr val="tx1"/>
                </a:solidFill>
              </a:rPr>
              <a:t>, </a:t>
            </a:r>
            <a:r>
              <a:rPr lang="fi-FI" dirty="0" err="1">
                <a:solidFill>
                  <a:schemeClr val="tx1"/>
                </a:solidFill>
              </a:rPr>
              <a:t>shortly</a:t>
            </a:r>
            <a:endParaRPr lang="cs-CZ" dirty="0">
              <a:solidFill>
                <a:schemeClr val="tx1"/>
              </a:solidFill>
            </a:endParaRPr>
          </a:p>
        </p:txBody>
      </p:sp>
      <p:sp>
        <p:nvSpPr>
          <p:cNvPr id="5" name="Zástupný symbol pro číslo snímku 8" hidden="1">
            <a:extLst>
              <a:ext uri="{FF2B5EF4-FFF2-40B4-BE49-F238E27FC236}">
                <a16:creationId xmlns:a16="http://schemas.microsoft.com/office/drawing/2014/main" id="{09EC1D7B-22CE-BD37-98E2-BBAE4F99A288}"/>
              </a:ext>
            </a:extLst>
          </p:cNvPr>
          <p:cNvSpPr>
            <a:spLocks noGrp="1"/>
          </p:cNvSpPr>
          <p:nvPr>
            <p:ph type="sldNum" sz="quarter" idx="4"/>
          </p:nvPr>
        </p:nvSpPr>
        <p:spPr/>
        <p:txBody>
          <a:bodyPr anchor="b">
            <a:normAutofit/>
          </a:bodyPr>
          <a:lstStyle>
            <a:lvl1pPr algn="r">
              <a:defRPr sz="1100" b="1">
                <a:latin typeface="Arial" panose="020B0604020202020204" pitchFamily="34" charset="0"/>
                <a:cs typeface="Arial" panose="020B0604020202020204" pitchFamily="34" charset="0"/>
              </a:defRPr>
            </a:lvl1pPr>
          </a:lstStyle>
          <a:p>
            <a:pPr>
              <a:spcAft>
                <a:spcPts val="600"/>
              </a:spcAft>
            </a:pPr>
            <a:fld id="{CDA2B015-36C4-4400-9846-8404AE1F3BF6}" type="slidenum">
              <a:rPr lang="cs-CZ" smtClean="0"/>
              <a:pPr>
                <a:spcAft>
                  <a:spcPts val="600"/>
                </a:spcAft>
              </a:pPr>
              <a:t>4</a:t>
            </a:fld>
            <a:endParaRPr lang="cs-CZ"/>
          </a:p>
        </p:txBody>
      </p:sp>
      <p:sp>
        <p:nvSpPr>
          <p:cNvPr id="17" name="Zástupný symbol pro obsah 1">
            <a:extLst>
              <a:ext uri="{FF2B5EF4-FFF2-40B4-BE49-F238E27FC236}">
                <a16:creationId xmlns:a16="http://schemas.microsoft.com/office/drawing/2014/main" id="{CF622CCF-170D-4314-1ED4-5A9BCD8DEBB6}"/>
              </a:ext>
            </a:extLst>
          </p:cNvPr>
          <p:cNvSpPr txBox="1">
            <a:spLocks/>
          </p:cNvSpPr>
          <p:nvPr/>
        </p:nvSpPr>
        <p:spPr>
          <a:xfrm>
            <a:off x="825909" y="1877660"/>
            <a:ext cx="9271820" cy="1243820"/>
          </a:xfrm>
          <a:prstGeom prst="rect">
            <a:avLst/>
          </a:prstGeom>
        </p:spPr>
        <p:txBody>
          <a:bodyPr vert="horz" lIns="0" tIns="0" rIns="0" bIns="0" numCol="2" rtlCol="0">
            <a:normAutofit/>
          </a:bodyPr>
          <a:lstStyle>
            <a:lvl1pPr marL="287993" indent="-287993" algn="l" defTabSz="609597" rtl="0" eaLnBrk="1" latinLnBrk="0" hangingPunct="1">
              <a:lnSpc>
                <a:spcPct val="100000"/>
              </a:lnSpc>
              <a:spcBef>
                <a:spcPts val="400"/>
              </a:spcBef>
              <a:spcAft>
                <a:spcPts val="0"/>
              </a:spcAft>
              <a:buClr>
                <a:srgbClr val="F06E00"/>
              </a:buClr>
              <a:buSzPct val="100000"/>
              <a:buFont typeface="Wingdings 2" panose="05020102010507070707" pitchFamily="18" charset="2"/>
              <a:buChar char="¡"/>
              <a:tabLst/>
              <a:defRPr lang="en-GB" sz="2400" b="0" i="0" kern="1200" spc="0" baseline="0" noProof="0">
                <a:solidFill>
                  <a:srgbClr val="232A4D"/>
                </a:solidFill>
                <a:latin typeface="Arial" charset="0"/>
                <a:ea typeface="Arial" charset="0"/>
                <a:cs typeface="Arial" charset="0"/>
              </a:defRPr>
            </a:lvl1pPr>
            <a:lvl2pPr marL="527987" indent="-239994" algn="l" defTabSz="609597" rtl="0" eaLnBrk="1" latinLnBrk="0" hangingPunct="1">
              <a:lnSpc>
                <a:spcPct val="100000"/>
              </a:lnSpc>
              <a:spcBef>
                <a:spcPts val="0"/>
              </a:spcBef>
              <a:spcAft>
                <a:spcPts val="0"/>
              </a:spcAft>
              <a:buClr>
                <a:srgbClr val="F06E00"/>
              </a:buClr>
              <a:buFont typeface="Arial" panose="020B0604020202020204" pitchFamily="34" charset="0"/>
              <a:buChar char="•"/>
              <a:tabLst/>
              <a:defRPr lang="en-GB" sz="2133" b="0" i="0" kern="1200" spc="0" noProof="0">
                <a:solidFill>
                  <a:srgbClr val="232A4D"/>
                </a:solidFill>
                <a:latin typeface="Arial" charset="0"/>
                <a:ea typeface="Arial" charset="0"/>
                <a:cs typeface="Arial" charset="0"/>
              </a:defRPr>
            </a:lvl2pPr>
            <a:lvl3pPr marL="767981" indent="-239994" algn="l" defTabSz="609597" rtl="0" eaLnBrk="1" latinLnBrk="0" hangingPunct="1">
              <a:lnSpc>
                <a:spcPct val="100000"/>
              </a:lnSpc>
              <a:spcBef>
                <a:spcPts val="0"/>
              </a:spcBef>
              <a:buClr>
                <a:srgbClr val="F06E00"/>
              </a:buClr>
              <a:buSzPct val="100000"/>
              <a:buFont typeface="Arial" panose="020B0604020202020204" pitchFamily="34" charset="0"/>
              <a:buChar char="•"/>
              <a:tabLst/>
              <a:defRPr sz="2133" b="0" i="0" kern="1200" spc="0">
                <a:solidFill>
                  <a:srgbClr val="232A4D"/>
                </a:solidFill>
                <a:latin typeface="Arial" charset="0"/>
                <a:ea typeface="Arial" charset="0"/>
                <a:cs typeface="Arial" charset="0"/>
              </a:defRPr>
            </a:lvl3pPr>
            <a:lvl4pPr marL="1007975" indent="-239178" algn="l" defTabSz="609597" rtl="0" eaLnBrk="1" latinLnBrk="0" hangingPunct="1">
              <a:lnSpc>
                <a:spcPct val="100000"/>
              </a:lnSpc>
              <a:spcBef>
                <a:spcPts val="0"/>
              </a:spcBef>
              <a:buClr>
                <a:srgbClr val="F06E00"/>
              </a:buClr>
              <a:buSzPct val="100000"/>
              <a:buFont typeface="Arial" charset="0"/>
              <a:buChar char="•"/>
              <a:tabLst/>
              <a:defRPr sz="2133" b="0" i="0" kern="1200" spc="0">
                <a:solidFill>
                  <a:srgbClr val="232A4D"/>
                </a:solidFill>
                <a:latin typeface="Arial" charset="0"/>
                <a:ea typeface="Arial" charset="0"/>
                <a:cs typeface="Arial" charset="0"/>
              </a:defRPr>
            </a:lvl4pPr>
            <a:lvl5pPr marL="0" indent="0" algn="l" defTabSz="609597" rtl="0" eaLnBrk="1" latinLnBrk="0" hangingPunct="1">
              <a:lnSpc>
                <a:spcPct val="90000"/>
              </a:lnSpc>
              <a:spcBef>
                <a:spcPts val="0"/>
              </a:spcBef>
              <a:spcAft>
                <a:spcPts val="400"/>
              </a:spcAft>
              <a:buClr>
                <a:schemeClr val="tx1"/>
              </a:buClr>
              <a:buSzPct val="110000"/>
              <a:buFont typeface="Arial" charset="0"/>
              <a:buNone/>
              <a:tabLst/>
              <a:defRPr sz="2400" b="1" i="0" kern="1200" spc="0">
                <a:solidFill>
                  <a:srgbClr val="232A4D"/>
                </a:solidFill>
                <a:latin typeface="Arial" charset="0"/>
                <a:ea typeface="Arial" charset="0"/>
                <a:cs typeface="Arial" charset="0"/>
              </a:defRPr>
            </a:lvl5pPr>
            <a:lvl6pPr marL="0" indent="0" algn="l" defTabSz="609597" rtl="0" eaLnBrk="1" latinLnBrk="0" hangingPunct="1">
              <a:lnSpc>
                <a:spcPct val="90000"/>
              </a:lnSpc>
              <a:spcBef>
                <a:spcPts val="0"/>
              </a:spcBef>
              <a:buClr>
                <a:schemeClr val="tx1"/>
              </a:buClr>
              <a:buSzPct val="110000"/>
              <a:buFont typeface="Arial"/>
              <a:buNone/>
              <a:defRPr lang="en-GB" sz="2400" b="0" i="0" kern="1200" spc="0" noProof="0" dirty="0">
                <a:solidFill>
                  <a:srgbClr val="000000"/>
                </a:solidFill>
                <a:latin typeface="Arial" charset="0"/>
                <a:ea typeface="+mn-ea"/>
                <a:cs typeface="Arial" charset="0"/>
              </a:defRPr>
            </a:lvl6pPr>
            <a:lvl7pPr marL="3962374" indent="-304798" algn="l" defTabSz="609597" rtl="0" eaLnBrk="1" latinLnBrk="0" hangingPunct="1">
              <a:spcBef>
                <a:spcPct val="20000"/>
              </a:spcBef>
              <a:buFont typeface="Arial"/>
              <a:buChar char="•"/>
              <a:defRPr sz="2667" kern="1200">
                <a:solidFill>
                  <a:schemeClr val="tx1"/>
                </a:solidFill>
                <a:latin typeface="+mn-lt"/>
                <a:ea typeface="+mn-ea"/>
                <a:cs typeface="+mn-cs"/>
              </a:defRPr>
            </a:lvl7pPr>
            <a:lvl8pPr marL="4571971" indent="-304798" algn="l" defTabSz="609597" rtl="0" eaLnBrk="1" latinLnBrk="0" hangingPunct="1">
              <a:spcBef>
                <a:spcPct val="20000"/>
              </a:spcBef>
              <a:buFont typeface="Arial"/>
              <a:buChar char="•"/>
              <a:defRPr sz="2667" kern="1200">
                <a:solidFill>
                  <a:schemeClr val="tx1"/>
                </a:solidFill>
                <a:latin typeface="+mn-lt"/>
                <a:ea typeface="+mn-ea"/>
                <a:cs typeface="+mn-cs"/>
              </a:defRPr>
            </a:lvl8pPr>
            <a:lvl9pPr marL="5181568" indent="-304798" algn="l" defTabSz="609597" rtl="0" eaLnBrk="1" latinLnBrk="0" hangingPunct="1">
              <a:spcBef>
                <a:spcPct val="20000"/>
              </a:spcBef>
              <a:buFont typeface="Arial"/>
              <a:buChar char="•"/>
              <a:defRPr sz="2667" kern="1200">
                <a:solidFill>
                  <a:schemeClr val="tx1"/>
                </a:solidFill>
                <a:latin typeface="+mn-lt"/>
                <a:ea typeface="+mn-ea"/>
                <a:cs typeface="+mn-cs"/>
              </a:defRPr>
            </a:lvl9pPr>
          </a:lstStyle>
          <a:p>
            <a:pPr lvl="1"/>
            <a:r>
              <a:rPr lang="en-US" sz="2400" dirty="0">
                <a:solidFill>
                  <a:srgbClr val="000000"/>
                </a:solidFill>
              </a:rPr>
              <a:t>E-commerce websites</a:t>
            </a:r>
          </a:p>
          <a:p>
            <a:pPr lvl="1"/>
            <a:r>
              <a:rPr lang="en-US" sz="2400" dirty="0">
                <a:solidFill>
                  <a:srgbClr val="000000"/>
                </a:solidFill>
              </a:rPr>
              <a:t>Mobile phone apps</a:t>
            </a:r>
          </a:p>
          <a:p>
            <a:pPr lvl="1"/>
            <a:r>
              <a:rPr lang="en-US" sz="2400" dirty="0">
                <a:solidFill>
                  <a:srgbClr val="000000"/>
                </a:solidFill>
              </a:rPr>
              <a:t>Online banks</a:t>
            </a:r>
          </a:p>
          <a:p>
            <a:pPr lvl="1"/>
            <a:r>
              <a:rPr lang="en-US" sz="2400" dirty="0">
                <a:solidFill>
                  <a:srgbClr val="000000"/>
                </a:solidFill>
              </a:rPr>
              <a:t>Cloud services</a:t>
            </a:r>
          </a:p>
          <a:p>
            <a:pPr lvl="1"/>
            <a:r>
              <a:rPr lang="en-US" sz="2400" dirty="0">
                <a:solidFill>
                  <a:srgbClr val="000000"/>
                </a:solidFill>
              </a:rPr>
              <a:t>Email</a:t>
            </a:r>
          </a:p>
          <a:p>
            <a:pPr lvl="1"/>
            <a:r>
              <a:rPr lang="en-US" sz="2400" dirty="0">
                <a:solidFill>
                  <a:srgbClr val="000000"/>
                </a:solidFill>
              </a:rPr>
              <a:t>Social media</a:t>
            </a:r>
          </a:p>
        </p:txBody>
      </p:sp>
      <p:sp>
        <p:nvSpPr>
          <p:cNvPr id="18" name="Zástupný symbol pro obsah 1">
            <a:extLst>
              <a:ext uri="{FF2B5EF4-FFF2-40B4-BE49-F238E27FC236}">
                <a16:creationId xmlns:a16="http://schemas.microsoft.com/office/drawing/2014/main" id="{7565DCA9-910B-BFC6-E649-6CECE4488208}"/>
              </a:ext>
            </a:extLst>
          </p:cNvPr>
          <p:cNvSpPr txBox="1">
            <a:spLocks/>
          </p:cNvSpPr>
          <p:nvPr/>
        </p:nvSpPr>
        <p:spPr>
          <a:xfrm>
            <a:off x="743713" y="3171081"/>
            <a:ext cx="10351359" cy="437797"/>
          </a:xfrm>
          <a:prstGeom prst="rect">
            <a:avLst/>
          </a:prstGeom>
        </p:spPr>
        <p:txBody>
          <a:bodyPr vert="horz" lIns="0" tIns="0" rIns="0" bIns="0" rtlCol="0">
            <a:normAutofit/>
          </a:bodyPr>
          <a:lstStyle>
            <a:lvl1pPr marL="287993" indent="-287993" algn="l" defTabSz="609597" rtl="0" eaLnBrk="1" latinLnBrk="0" hangingPunct="1">
              <a:lnSpc>
                <a:spcPct val="100000"/>
              </a:lnSpc>
              <a:spcBef>
                <a:spcPts val="400"/>
              </a:spcBef>
              <a:spcAft>
                <a:spcPts val="0"/>
              </a:spcAft>
              <a:buClr>
                <a:srgbClr val="F06E00"/>
              </a:buClr>
              <a:buSzPct val="100000"/>
              <a:buFont typeface="Wingdings 2" panose="05020102010507070707" pitchFamily="18" charset="2"/>
              <a:buChar char="¡"/>
              <a:tabLst/>
              <a:defRPr lang="en-GB" sz="2400" b="0" i="0" kern="1200" spc="0" baseline="0" noProof="0">
                <a:solidFill>
                  <a:srgbClr val="232A4D"/>
                </a:solidFill>
                <a:latin typeface="Arial" charset="0"/>
                <a:ea typeface="Arial" charset="0"/>
                <a:cs typeface="Arial" charset="0"/>
              </a:defRPr>
            </a:lvl1pPr>
            <a:lvl2pPr marL="527987" indent="-239994" algn="l" defTabSz="609597" rtl="0" eaLnBrk="1" latinLnBrk="0" hangingPunct="1">
              <a:lnSpc>
                <a:spcPct val="100000"/>
              </a:lnSpc>
              <a:spcBef>
                <a:spcPts val="0"/>
              </a:spcBef>
              <a:spcAft>
                <a:spcPts val="0"/>
              </a:spcAft>
              <a:buClr>
                <a:srgbClr val="F06E00"/>
              </a:buClr>
              <a:buFont typeface="Arial" panose="020B0604020202020204" pitchFamily="34" charset="0"/>
              <a:buChar char="•"/>
              <a:tabLst/>
              <a:defRPr lang="en-GB" sz="2133" b="0" i="0" kern="1200" spc="0" noProof="0">
                <a:solidFill>
                  <a:srgbClr val="232A4D"/>
                </a:solidFill>
                <a:latin typeface="Arial" charset="0"/>
                <a:ea typeface="Arial" charset="0"/>
                <a:cs typeface="Arial" charset="0"/>
              </a:defRPr>
            </a:lvl2pPr>
            <a:lvl3pPr marL="767981" indent="-239994" algn="l" defTabSz="609597" rtl="0" eaLnBrk="1" latinLnBrk="0" hangingPunct="1">
              <a:lnSpc>
                <a:spcPct val="100000"/>
              </a:lnSpc>
              <a:spcBef>
                <a:spcPts val="0"/>
              </a:spcBef>
              <a:buClr>
                <a:srgbClr val="F06E00"/>
              </a:buClr>
              <a:buSzPct val="100000"/>
              <a:buFont typeface="Arial" panose="020B0604020202020204" pitchFamily="34" charset="0"/>
              <a:buChar char="•"/>
              <a:tabLst/>
              <a:defRPr sz="2133" b="0" i="0" kern="1200" spc="0">
                <a:solidFill>
                  <a:srgbClr val="232A4D"/>
                </a:solidFill>
                <a:latin typeface="Arial" charset="0"/>
                <a:ea typeface="Arial" charset="0"/>
                <a:cs typeface="Arial" charset="0"/>
              </a:defRPr>
            </a:lvl3pPr>
            <a:lvl4pPr marL="1007975" indent="-239178" algn="l" defTabSz="609597" rtl="0" eaLnBrk="1" latinLnBrk="0" hangingPunct="1">
              <a:lnSpc>
                <a:spcPct val="100000"/>
              </a:lnSpc>
              <a:spcBef>
                <a:spcPts val="0"/>
              </a:spcBef>
              <a:buClr>
                <a:srgbClr val="F06E00"/>
              </a:buClr>
              <a:buSzPct val="100000"/>
              <a:buFont typeface="Arial" charset="0"/>
              <a:buChar char="•"/>
              <a:tabLst/>
              <a:defRPr sz="2133" b="0" i="0" kern="1200" spc="0">
                <a:solidFill>
                  <a:srgbClr val="232A4D"/>
                </a:solidFill>
                <a:latin typeface="Arial" charset="0"/>
                <a:ea typeface="Arial" charset="0"/>
                <a:cs typeface="Arial" charset="0"/>
              </a:defRPr>
            </a:lvl4pPr>
            <a:lvl5pPr marL="0" indent="0" algn="l" defTabSz="609597" rtl="0" eaLnBrk="1" latinLnBrk="0" hangingPunct="1">
              <a:lnSpc>
                <a:spcPct val="90000"/>
              </a:lnSpc>
              <a:spcBef>
                <a:spcPts val="0"/>
              </a:spcBef>
              <a:spcAft>
                <a:spcPts val="400"/>
              </a:spcAft>
              <a:buClr>
                <a:schemeClr val="tx1"/>
              </a:buClr>
              <a:buSzPct val="110000"/>
              <a:buFont typeface="Arial" charset="0"/>
              <a:buNone/>
              <a:tabLst/>
              <a:defRPr sz="2400" b="1" i="0" kern="1200" spc="0">
                <a:solidFill>
                  <a:srgbClr val="232A4D"/>
                </a:solidFill>
                <a:latin typeface="Arial" charset="0"/>
                <a:ea typeface="Arial" charset="0"/>
                <a:cs typeface="Arial" charset="0"/>
              </a:defRPr>
            </a:lvl5pPr>
            <a:lvl6pPr marL="0" indent="0" algn="l" defTabSz="609597" rtl="0" eaLnBrk="1" latinLnBrk="0" hangingPunct="1">
              <a:lnSpc>
                <a:spcPct val="90000"/>
              </a:lnSpc>
              <a:spcBef>
                <a:spcPts val="0"/>
              </a:spcBef>
              <a:buClr>
                <a:schemeClr val="tx1"/>
              </a:buClr>
              <a:buSzPct val="110000"/>
              <a:buFont typeface="Arial"/>
              <a:buNone/>
              <a:defRPr lang="en-GB" sz="2400" b="0" i="0" kern="1200" spc="0" noProof="0" dirty="0">
                <a:solidFill>
                  <a:srgbClr val="000000"/>
                </a:solidFill>
                <a:latin typeface="Arial" charset="0"/>
                <a:ea typeface="+mn-ea"/>
                <a:cs typeface="Arial" charset="0"/>
              </a:defRPr>
            </a:lvl6pPr>
            <a:lvl7pPr marL="3962374" indent="-304798" algn="l" defTabSz="609597" rtl="0" eaLnBrk="1" latinLnBrk="0" hangingPunct="1">
              <a:spcBef>
                <a:spcPct val="20000"/>
              </a:spcBef>
              <a:buFont typeface="Arial"/>
              <a:buChar char="•"/>
              <a:defRPr sz="2667" kern="1200">
                <a:solidFill>
                  <a:schemeClr val="tx1"/>
                </a:solidFill>
                <a:latin typeface="+mn-lt"/>
                <a:ea typeface="+mn-ea"/>
                <a:cs typeface="+mn-cs"/>
              </a:defRPr>
            </a:lvl7pPr>
            <a:lvl8pPr marL="4571971" indent="-304798" algn="l" defTabSz="609597" rtl="0" eaLnBrk="1" latinLnBrk="0" hangingPunct="1">
              <a:spcBef>
                <a:spcPct val="20000"/>
              </a:spcBef>
              <a:buFont typeface="Arial"/>
              <a:buChar char="•"/>
              <a:defRPr sz="2667" kern="1200">
                <a:solidFill>
                  <a:schemeClr val="tx1"/>
                </a:solidFill>
                <a:latin typeface="+mn-lt"/>
                <a:ea typeface="+mn-ea"/>
                <a:cs typeface="+mn-cs"/>
              </a:defRPr>
            </a:lvl8pPr>
            <a:lvl9pPr marL="5181568" indent="-304798" algn="l" defTabSz="609597" rtl="0" eaLnBrk="1" latinLnBrk="0" hangingPunct="1">
              <a:spcBef>
                <a:spcPct val="20000"/>
              </a:spcBef>
              <a:buFont typeface="Arial"/>
              <a:buChar char="•"/>
              <a:defRPr sz="2667" kern="1200">
                <a:solidFill>
                  <a:schemeClr val="tx1"/>
                </a:solidFill>
                <a:latin typeface="+mn-lt"/>
                <a:ea typeface="+mn-ea"/>
                <a:cs typeface="+mn-cs"/>
              </a:defRPr>
            </a:lvl9pPr>
          </a:lstStyle>
          <a:p>
            <a:endParaRPr lang="en-US" dirty="0">
              <a:solidFill>
                <a:srgbClr val="000000"/>
              </a:solidFill>
            </a:endParaRPr>
          </a:p>
        </p:txBody>
      </p:sp>
      <p:sp>
        <p:nvSpPr>
          <p:cNvPr id="19" name="Zástupný symbol pro obsah 1">
            <a:extLst>
              <a:ext uri="{FF2B5EF4-FFF2-40B4-BE49-F238E27FC236}">
                <a16:creationId xmlns:a16="http://schemas.microsoft.com/office/drawing/2014/main" id="{E0774AF7-37A9-3B1A-976A-6B13E313F746}"/>
              </a:ext>
            </a:extLst>
          </p:cNvPr>
          <p:cNvSpPr txBox="1">
            <a:spLocks/>
          </p:cNvSpPr>
          <p:nvPr/>
        </p:nvSpPr>
        <p:spPr>
          <a:xfrm>
            <a:off x="743712" y="3439579"/>
            <a:ext cx="10351359" cy="2872155"/>
          </a:xfrm>
          <a:prstGeom prst="rect">
            <a:avLst/>
          </a:prstGeom>
        </p:spPr>
        <p:txBody>
          <a:bodyPr vert="horz" lIns="0" tIns="0" rIns="0" bIns="0" rtlCol="0">
            <a:normAutofit/>
          </a:bodyPr>
          <a:lstStyle>
            <a:lvl1pPr marL="287993" indent="-287993" algn="l" defTabSz="609597" rtl="0" eaLnBrk="1" latinLnBrk="0" hangingPunct="1">
              <a:lnSpc>
                <a:spcPct val="100000"/>
              </a:lnSpc>
              <a:spcBef>
                <a:spcPts val="400"/>
              </a:spcBef>
              <a:spcAft>
                <a:spcPts val="0"/>
              </a:spcAft>
              <a:buClr>
                <a:srgbClr val="F06E00"/>
              </a:buClr>
              <a:buSzPct val="100000"/>
              <a:buFont typeface="Wingdings 2" panose="05020102010507070707" pitchFamily="18" charset="2"/>
              <a:buChar char="¡"/>
              <a:tabLst/>
              <a:defRPr lang="en-GB" sz="2400" b="0" i="0" kern="1200" spc="0" baseline="0" noProof="0">
                <a:solidFill>
                  <a:srgbClr val="232A4D"/>
                </a:solidFill>
                <a:latin typeface="Arial" charset="0"/>
                <a:ea typeface="Arial" charset="0"/>
                <a:cs typeface="Arial" charset="0"/>
              </a:defRPr>
            </a:lvl1pPr>
            <a:lvl2pPr marL="527987" indent="-239994" algn="l" defTabSz="609597" rtl="0" eaLnBrk="1" latinLnBrk="0" hangingPunct="1">
              <a:lnSpc>
                <a:spcPct val="100000"/>
              </a:lnSpc>
              <a:spcBef>
                <a:spcPts val="0"/>
              </a:spcBef>
              <a:spcAft>
                <a:spcPts val="0"/>
              </a:spcAft>
              <a:buClr>
                <a:srgbClr val="F06E00"/>
              </a:buClr>
              <a:buFont typeface="Arial" panose="020B0604020202020204" pitchFamily="34" charset="0"/>
              <a:buChar char="•"/>
              <a:tabLst/>
              <a:defRPr lang="en-GB" sz="2133" b="0" i="0" kern="1200" spc="0" noProof="0">
                <a:solidFill>
                  <a:srgbClr val="232A4D"/>
                </a:solidFill>
                <a:latin typeface="Arial" charset="0"/>
                <a:ea typeface="Arial" charset="0"/>
                <a:cs typeface="Arial" charset="0"/>
              </a:defRPr>
            </a:lvl2pPr>
            <a:lvl3pPr marL="767981" indent="-239994" algn="l" defTabSz="609597" rtl="0" eaLnBrk="1" latinLnBrk="0" hangingPunct="1">
              <a:lnSpc>
                <a:spcPct val="100000"/>
              </a:lnSpc>
              <a:spcBef>
                <a:spcPts val="0"/>
              </a:spcBef>
              <a:buClr>
                <a:srgbClr val="F06E00"/>
              </a:buClr>
              <a:buSzPct val="100000"/>
              <a:buFont typeface="Arial" panose="020B0604020202020204" pitchFamily="34" charset="0"/>
              <a:buChar char="•"/>
              <a:tabLst/>
              <a:defRPr sz="2133" b="0" i="0" kern="1200" spc="0">
                <a:solidFill>
                  <a:srgbClr val="232A4D"/>
                </a:solidFill>
                <a:latin typeface="Arial" charset="0"/>
                <a:ea typeface="Arial" charset="0"/>
                <a:cs typeface="Arial" charset="0"/>
              </a:defRPr>
            </a:lvl3pPr>
            <a:lvl4pPr marL="1007975" indent="-239178" algn="l" defTabSz="609597" rtl="0" eaLnBrk="1" latinLnBrk="0" hangingPunct="1">
              <a:lnSpc>
                <a:spcPct val="100000"/>
              </a:lnSpc>
              <a:spcBef>
                <a:spcPts val="0"/>
              </a:spcBef>
              <a:buClr>
                <a:srgbClr val="F06E00"/>
              </a:buClr>
              <a:buSzPct val="100000"/>
              <a:buFont typeface="Arial" charset="0"/>
              <a:buChar char="•"/>
              <a:tabLst/>
              <a:defRPr sz="2133" b="0" i="0" kern="1200" spc="0">
                <a:solidFill>
                  <a:srgbClr val="232A4D"/>
                </a:solidFill>
                <a:latin typeface="Arial" charset="0"/>
                <a:ea typeface="Arial" charset="0"/>
                <a:cs typeface="Arial" charset="0"/>
              </a:defRPr>
            </a:lvl4pPr>
            <a:lvl5pPr marL="0" indent="0" algn="l" defTabSz="609597" rtl="0" eaLnBrk="1" latinLnBrk="0" hangingPunct="1">
              <a:lnSpc>
                <a:spcPct val="90000"/>
              </a:lnSpc>
              <a:spcBef>
                <a:spcPts val="0"/>
              </a:spcBef>
              <a:spcAft>
                <a:spcPts val="400"/>
              </a:spcAft>
              <a:buClr>
                <a:schemeClr val="tx1"/>
              </a:buClr>
              <a:buSzPct val="110000"/>
              <a:buFont typeface="Arial" charset="0"/>
              <a:buNone/>
              <a:tabLst/>
              <a:defRPr sz="2400" b="1" i="0" kern="1200" spc="0">
                <a:solidFill>
                  <a:srgbClr val="232A4D"/>
                </a:solidFill>
                <a:latin typeface="Arial" charset="0"/>
                <a:ea typeface="Arial" charset="0"/>
                <a:cs typeface="Arial" charset="0"/>
              </a:defRPr>
            </a:lvl5pPr>
            <a:lvl6pPr marL="0" indent="0" algn="l" defTabSz="609597" rtl="0" eaLnBrk="1" latinLnBrk="0" hangingPunct="1">
              <a:lnSpc>
                <a:spcPct val="90000"/>
              </a:lnSpc>
              <a:spcBef>
                <a:spcPts val="0"/>
              </a:spcBef>
              <a:buClr>
                <a:schemeClr val="tx1"/>
              </a:buClr>
              <a:buSzPct val="110000"/>
              <a:buFont typeface="Arial"/>
              <a:buNone/>
              <a:defRPr lang="en-GB" sz="2400" b="0" i="0" kern="1200" spc="0" noProof="0" dirty="0">
                <a:solidFill>
                  <a:srgbClr val="000000"/>
                </a:solidFill>
                <a:latin typeface="Arial" charset="0"/>
                <a:ea typeface="+mn-ea"/>
                <a:cs typeface="Arial" charset="0"/>
              </a:defRPr>
            </a:lvl6pPr>
            <a:lvl7pPr marL="3962374" indent="-304798" algn="l" defTabSz="609597" rtl="0" eaLnBrk="1" latinLnBrk="0" hangingPunct="1">
              <a:spcBef>
                <a:spcPct val="20000"/>
              </a:spcBef>
              <a:buFont typeface="Arial"/>
              <a:buChar char="•"/>
              <a:defRPr sz="2667" kern="1200">
                <a:solidFill>
                  <a:schemeClr val="tx1"/>
                </a:solidFill>
                <a:latin typeface="+mn-lt"/>
                <a:ea typeface="+mn-ea"/>
                <a:cs typeface="+mn-cs"/>
              </a:defRPr>
            </a:lvl7pPr>
            <a:lvl8pPr marL="4571971" indent="-304798" algn="l" defTabSz="609597" rtl="0" eaLnBrk="1" latinLnBrk="0" hangingPunct="1">
              <a:spcBef>
                <a:spcPct val="20000"/>
              </a:spcBef>
              <a:buFont typeface="Arial"/>
              <a:buChar char="•"/>
              <a:defRPr sz="2667" kern="1200">
                <a:solidFill>
                  <a:schemeClr val="tx1"/>
                </a:solidFill>
                <a:latin typeface="+mn-lt"/>
                <a:ea typeface="+mn-ea"/>
                <a:cs typeface="+mn-cs"/>
              </a:defRPr>
            </a:lvl8pPr>
            <a:lvl9pPr marL="5181568" indent="-304798" algn="l" defTabSz="609597" rtl="0" eaLnBrk="1" latinLnBrk="0" hangingPunct="1">
              <a:spcBef>
                <a:spcPct val="20000"/>
              </a:spcBef>
              <a:buFont typeface="Arial"/>
              <a:buChar char="•"/>
              <a:defRPr sz="2667" kern="1200">
                <a:solidFill>
                  <a:schemeClr val="tx1"/>
                </a:solidFill>
                <a:latin typeface="+mn-lt"/>
                <a:ea typeface="+mn-ea"/>
                <a:cs typeface="+mn-cs"/>
              </a:defRPr>
            </a:lvl9pPr>
          </a:lstStyle>
          <a:p>
            <a:pPr marL="0" indent="0">
              <a:buNone/>
            </a:pPr>
            <a:r>
              <a:rPr lang="en-US" dirty="0">
                <a:solidFill>
                  <a:srgbClr val="000000"/>
                </a:solidFill>
              </a:rPr>
              <a:t>The electricity consumption of data centers can be split into three categories:</a:t>
            </a:r>
          </a:p>
          <a:p>
            <a:pPr marL="457200" indent="-457200">
              <a:buFont typeface="+mj-lt"/>
              <a:buAutoNum type="arabicPeriod"/>
            </a:pPr>
            <a:r>
              <a:rPr lang="en-US" dirty="0">
                <a:solidFill>
                  <a:srgbClr val="000000"/>
                </a:solidFill>
              </a:rPr>
              <a:t>Computing which accounts for 40 %</a:t>
            </a:r>
          </a:p>
          <a:p>
            <a:pPr marL="457200" indent="-457200">
              <a:buFont typeface="+mj-lt"/>
              <a:buAutoNum type="arabicPeriod"/>
            </a:pPr>
            <a:r>
              <a:rPr lang="en-US" dirty="0">
                <a:solidFill>
                  <a:srgbClr val="000000"/>
                </a:solidFill>
              </a:rPr>
              <a:t>Cooling, another 40 %</a:t>
            </a:r>
          </a:p>
          <a:p>
            <a:pPr marL="457200" indent="-457200">
              <a:buFont typeface="+mj-lt"/>
              <a:buAutoNum type="arabicPeriod"/>
            </a:pPr>
            <a:r>
              <a:rPr lang="en-US" dirty="0">
                <a:solidFill>
                  <a:srgbClr val="000000"/>
                </a:solidFill>
              </a:rPr>
              <a:t>The networking infrastructure, 20 %</a:t>
            </a:r>
          </a:p>
        </p:txBody>
      </p:sp>
      <p:pic>
        <p:nvPicPr>
          <p:cNvPr id="21" name="Picture 20">
            <a:extLst>
              <a:ext uri="{FF2B5EF4-FFF2-40B4-BE49-F238E27FC236}">
                <a16:creationId xmlns:a16="http://schemas.microsoft.com/office/drawing/2014/main" id="{9163DC92-60D3-1E1A-9D90-10163A01E09D}"/>
              </a:ext>
            </a:extLst>
          </p:cNvPr>
          <p:cNvPicPr>
            <a:picLocks noChangeAspect="1"/>
          </p:cNvPicPr>
          <p:nvPr/>
        </p:nvPicPr>
        <p:blipFill>
          <a:blip r:embed="rId3"/>
          <a:stretch>
            <a:fillRect/>
          </a:stretch>
        </p:blipFill>
        <p:spPr>
          <a:xfrm>
            <a:off x="7025747" y="4127664"/>
            <a:ext cx="4629796" cy="2086266"/>
          </a:xfrm>
          <a:prstGeom prst="rect">
            <a:avLst/>
          </a:prstGeom>
        </p:spPr>
      </p:pic>
    </p:spTree>
    <p:extLst>
      <p:ext uri="{BB962C8B-B14F-4D97-AF65-F5344CB8AC3E}">
        <p14:creationId xmlns:p14="http://schemas.microsoft.com/office/powerpoint/2010/main" val="3190416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D3223D-50F2-598F-F33C-66A6353D00E8}"/>
            </a:ext>
          </a:extLst>
        </p:cNvPr>
        <p:cNvGrpSpPr/>
        <p:nvPr/>
      </p:nvGrpSpPr>
      <p:grpSpPr>
        <a:xfrm>
          <a:off x="0" y="0"/>
          <a:ext cx="0" cy="0"/>
          <a:chOff x="0" y="0"/>
          <a:chExt cx="0" cy="0"/>
        </a:xfrm>
      </p:grpSpPr>
      <p:sp>
        <p:nvSpPr>
          <p:cNvPr id="3" name="Date Placeholder 2">
            <a:extLst>
              <a:ext uri="{FF2B5EF4-FFF2-40B4-BE49-F238E27FC236}">
                <a16:creationId xmlns:a16="http://schemas.microsoft.com/office/drawing/2014/main" id="{4E861471-7505-7FED-08A5-42B3C11CC5E2}"/>
              </a:ext>
            </a:extLst>
          </p:cNvPr>
          <p:cNvSpPr>
            <a:spLocks noGrp="1"/>
          </p:cNvSpPr>
          <p:nvPr>
            <p:ph type="dt" sz="half" idx="10"/>
          </p:nvPr>
        </p:nvSpPr>
        <p:spPr/>
        <p:txBody>
          <a:bodyPr/>
          <a:lstStyle/>
          <a:p>
            <a:pPr marL="0" marR="0" lvl="0" indent="0" algn="l" defTabSz="457127" rtl="0" eaLnBrk="1" fontAlgn="auto" latinLnBrk="0" hangingPunct="1">
              <a:lnSpc>
                <a:spcPct val="100000"/>
              </a:lnSpc>
              <a:spcBef>
                <a:spcPts val="0"/>
              </a:spcBef>
              <a:spcAft>
                <a:spcPts val="0"/>
              </a:spcAft>
              <a:buClrTx/>
              <a:buSzTx/>
              <a:buFontTx/>
              <a:buNone/>
              <a:tabLst/>
              <a:defRPr/>
            </a:pPr>
            <a:fld id="{C846A43C-5597-422E-B381-D701FFD7A3FA}" type="datetime1">
              <a:rPr kumimoji="0" lang="en-GB" sz="1133" b="1" i="0" u="none" strike="noStrike" kern="1200" cap="none" spc="0" normalizeH="0" baseline="0" noProof="0">
                <a:ln>
                  <a:noFill/>
                </a:ln>
                <a:solidFill>
                  <a:srgbClr val="FFFFFF"/>
                </a:solidFill>
                <a:effectLst/>
                <a:uLnTx/>
                <a:uFillTx/>
                <a:latin typeface="Arial" charset="0"/>
                <a:cs typeface="Arial" charset="0"/>
              </a:rPr>
              <a:pPr marL="0" marR="0" lvl="0" indent="0" algn="l" defTabSz="457127" rtl="0" eaLnBrk="1" fontAlgn="auto" latinLnBrk="0" hangingPunct="1">
                <a:lnSpc>
                  <a:spcPct val="100000"/>
                </a:lnSpc>
                <a:spcBef>
                  <a:spcPts val="0"/>
                </a:spcBef>
                <a:spcAft>
                  <a:spcPts val="0"/>
                </a:spcAft>
                <a:buClrTx/>
                <a:buSzTx/>
                <a:buFontTx/>
                <a:buNone/>
                <a:tabLst/>
                <a:defRPr/>
              </a:pPr>
              <a:t>08/10/2025</a:t>
            </a:fld>
            <a:endParaRPr kumimoji="0" lang="en-GB" sz="1133" b="1" i="0" u="none" strike="noStrike" kern="1200" cap="none" spc="0" normalizeH="0" baseline="0" noProof="0">
              <a:ln>
                <a:noFill/>
              </a:ln>
              <a:solidFill>
                <a:srgbClr val="FFFFFF"/>
              </a:solidFill>
              <a:effectLst/>
              <a:uLnTx/>
              <a:uFillTx/>
              <a:latin typeface="Arial" charset="0"/>
              <a:cs typeface="Arial" charset="0"/>
            </a:endParaRPr>
          </a:p>
        </p:txBody>
      </p:sp>
      <p:sp>
        <p:nvSpPr>
          <p:cNvPr id="4" name="Footer Placeholder 3">
            <a:extLst>
              <a:ext uri="{FF2B5EF4-FFF2-40B4-BE49-F238E27FC236}">
                <a16:creationId xmlns:a16="http://schemas.microsoft.com/office/drawing/2014/main" id="{B0990642-5A15-B908-7CA8-AA65C6297A2E}"/>
              </a:ext>
            </a:extLst>
          </p:cNvPr>
          <p:cNvSpPr>
            <a:spLocks noGrp="1"/>
          </p:cNvSpPr>
          <p:nvPr>
            <p:ph type="ftr" sz="quarter" idx="11"/>
          </p:nvPr>
        </p:nvSpPr>
        <p:spPr/>
        <p:txBody>
          <a:bodyPr/>
          <a:lstStyle/>
          <a:p>
            <a:pPr marL="0" marR="0" lvl="0" indent="0" algn="l" defTabSz="457127" rtl="0" eaLnBrk="1" fontAlgn="auto" latinLnBrk="0" hangingPunct="1">
              <a:lnSpc>
                <a:spcPct val="100000"/>
              </a:lnSpc>
              <a:spcBef>
                <a:spcPts val="0"/>
              </a:spcBef>
              <a:spcAft>
                <a:spcPts val="0"/>
              </a:spcAft>
              <a:buClrTx/>
              <a:buSzTx/>
              <a:buFontTx/>
              <a:buNone/>
              <a:tabLst/>
              <a:defRPr/>
            </a:pPr>
            <a:r>
              <a:rPr kumimoji="0" lang="en-GB" sz="1133" b="1" i="0" u="none" strike="noStrike" kern="1200" cap="none" spc="0" normalizeH="0" baseline="0" noProof="0">
                <a:ln>
                  <a:noFill/>
                </a:ln>
                <a:solidFill>
                  <a:srgbClr val="FFFFFF"/>
                </a:solidFill>
                <a:effectLst/>
                <a:uLnTx/>
                <a:uFillTx/>
                <a:latin typeface="Arial" charset="0"/>
                <a:cs typeface="Arial" charset="0"/>
              </a:rPr>
              <a:t>VTT – beyond the obvious</a:t>
            </a:r>
          </a:p>
        </p:txBody>
      </p:sp>
      <p:sp>
        <p:nvSpPr>
          <p:cNvPr id="2" name="Title 1">
            <a:extLst>
              <a:ext uri="{FF2B5EF4-FFF2-40B4-BE49-F238E27FC236}">
                <a16:creationId xmlns:a16="http://schemas.microsoft.com/office/drawing/2014/main" id="{424F55AC-B809-5CF4-F040-2B252FF8C500}"/>
              </a:ext>
            </a:extLst>
          </p:cNvPr>
          <p:cNvSpPr>
            <a:spLocks noGrp="1"/>
          </p:cNvSpPr>
          <p:nvPr>
            <p:ph type="title"/>
          </p:nvPr>
        </p:nvSpPr>
        <p:spPr/>
        <p:txBody>
          <a:bodyPr/>
          <a:lstStyle/>
          <a:p>
            <a:r>
              <a:rPr lang="fi-FI" dirty="0" err="1"/>
              <a:t>What</a:t>
            </a:r>
            <a:r>
              <a:rPr lang="fi-FI" dirty="0"/>
              <a:t> </a:t>
            </a:r>
            <a:r>
              <a:rPr lang="fi-FI" dirty="0" err="1"/>
              <a:t>does</a:t>
            </a:r>
            <a:r>
              <a:rPr lang="fi-FI" dirty="0"/>
              <a:t> AI </a:t>
            </a:r>
            <a:r>
              <a:rPr lang="fi-FI" dirty="0" err="1"/>
              <a:t>mean</a:t>
            </a:r>
            <a:r>
              <a:rPr lang="fi-FI" dirty="0"/>
              <a:t> for data </a:t>
            </a:r>
            <a:r>
              <a:rPr lang="fi-FI" dirty="0" err="1"/>
              <a:t>centers</a:t>
            </a:r>
            <a:r>
              <a:rPr lang="fi-FI" dirty="0"/>
              <a:t>?</a:t>
            </a:r>
          </a:p>
        </p:txBody>
      </p:sp>
    </p:spTree>
    <p:extLst>
      <p:ext uri="{BB962C8B-B14F-4D97-AF65-F5344CB8AC3E}">
        <p14:creationId xmlns:p14="http://schemas.microsoft.com/office/powerpoint/2010/main" val="89489780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633EF8-015E-9085-7490-E0A46AE973C4}"/>
            </a:ext>
          </a:extLst>
        </p:cNvPr>
        <p:cNvGrpSpPr/>
        <p:nvPr/>
      </p:nvGrpSpPr>
      <p:grpSpPr>
        <a:xfrm>
          <a:off x="0" y="0"/>
          <a:ext cx="0" cy="0"/>
          <a:chOff x="0" y="0"/>
          <a:chExt cx="0" cy="0"/>
        </a:xfrm>
      </p:grpSpPr>
      <p:sp>
        <p:nvSpPr>
          <p:cNvPr id="3" name="Nadpis 2">
            <a:extLst>
              <a:ext uri="{FF2B5EF4-FFF2-40B4-BE49-F238E27FC236}">
                <a16:creationId xmlns:a16="http://schemas.microsoft.com/office/drawing/2014/main" id="{96889352-D6CF-A2FA-5C67-9569C85E38F4}"/>
              </a:ext>
            </a:extLst>
          </p:cNvPr>
          <p:cNvSpPr>
            <a:spLocks noGrp="1"/>
          </p:cNvSpPr>
          <p:nvPr>
            <p:ph type="title"/>
          </p:nvPr>
        </p:nvSpPr>
        <p:spPr/>
        <p:txBody>
          <a:bodyPr anchor="t">
            <a:normAutofit/>
          </a:bodyPr>
          <a:lstStyle/>
          <a:p>
            <a:r>
              <a:rPr lang="fi-FI" sz="2400" dirty="0" err="1">
                <a:solidFill>
                  <a:schemeClr val="tx1"/>
                </a:solidFill>
              </a:rPr>
              <a:t>Emergence</a:t>
            </a:r>
            <a:r>
              <a:rPr lang="fi-FI" sz="2400" dirty="0">
                <a:solidFill>
                  <a:schemeClr val="tx1"/>
                </a:solidFill>
              </a:rPr>
              <a:t> of </a:t>
            </a:r>
            <a:r>
              <a:rPr lang="fi-FI" sz="2400" dirty="0" err="1">
                <a:solidFill>
                  <a:schemeClr val="tx1"/>
                </a:solidFill>
              </a:rPr>
              <a:t>Artificial</a:t>
            </a:r>
            <a:r>
              <a:rPr lang="fi-FI" sz="2400" dirty="0">
                <a:solidFill>
                  <a:schemeClr val="tx1"/>
                </a:solidFill>
              </a:rPr>
              <a:t> </a:t>
            </a:r>
            <a:r>
              <a:rPr lang="fi-FI" sz="2400" dirty="0" err="1">
                <a:solidFill>
                  <a:schemeClr val="tx1"/>
                </a:solidFill>
              </a:rPr>
              <a:t>Intelligence</a:t>
            </a:r>
            <a:r>
              <a:rPr lang="fi-FI" sz="2400" dirty="0">
                <a:solidFill>
                  <a:schemeClr val="tx1"/>
                </a:solidFill>
              </a:rPr>
              <a:t> and </a:t>
            </a:r>
            <a:r>
              <a:rPr lang="fi-FI" sz="2400" dirty="0" err="1">
                <a:solidFill>
                  <a:schemeClr val="tx1"/>
                </a:solidFill>
              </a:rPr>
              <a:t>Large</a:t>
            </a:r>
            <a:r>
              <a:rPr lang="fi-FI" sz="2400" dirty="0">
                <a:solidFill>
                  <a:schemeClr val="tx1"/>
                </a:solidFill>
              </a:rPr>
              <a:t> Language </a:t>
            </a:r>
            <a:r>
              <a:rPr lang="fi-FI" sz="2400" dirty="0" err="1">
                <a:solidFill>
                  <a:schemeClr val="tx1"/>
                </a:solidFill>
              </a:rPr>
              <a:t>models</a:t>
            </a:r>
            <a:r>
              <a:rPr lang="fi-FI" sz="2400" dirty="0">
                <a:solidFill>
                  <a:schemeClr val="tx1"/>
                </a:solidFill>
              </a:rPr>
              <a:t> in Data Center </a:t>
            </a:r>
            <a:r>
              <a:rPr lang="fi-FI" sz="2400" dirty="0" err="1">
                <a:solidFill>
                  <a:schemeClr val="tx1"/>
                </a:solidFill>
              </a:rPr>
              <a:t>industry</a:t>
            </a:r>
            <a:endParaRPr lang="cs-CZ" sz="2400" dirty="0">
              <a:solidFill>
                <a:schemeClr val="tx1"/>
              </a:solidFill>
            </a:endParaRPr>
          </a:p>
        </p:txBody>
      </p:sp>
      <p:sp>
        <p:nvSpPr>
          <p:cNvPr id="5" name="Zástupný symbol pro číslo snímku 8">
            <a:extLst>
              <a:ext uri="{FF2B5EF4-FFF2-40B4-BE49-F238E27FC236}">
                <a16:creationId xmlns:a16="http://schemas.microsoft.com/office/drawing/2014/main" id="{A372862D-A4C9-C9C7-C982-181D44E2FD29}"/>
              </a:ext>
            </a:extLst>
          </p:cNvPr>
          <p:cNvSpPr>
            <a:spLocks noGrp="1"/>
          </p:cNvSpPr>
          <p:nvPr>
            <p:ph type="sldNum" sz="quarter" idx="4"/>
          </p:nvPr>
        </p:nvSpPr>
        <p:spPr/>
        <p:txBody>
          <a:bodyPr anchor="b">
            <a:normAutofit/>
          </a:bodyPr>
          <a:lstStyle>
            <a:lvl1pPr algn="r">
              <a:defRPr sz="1100" b="1">
                <a:latin typeface="Arial" panose="020B0604020202020204" pitchFamily="34" charset="0"/>
                <a:cs typeface="Arial" panose="020B0604020202020204" pitchFamily="34" charset="0"/>
              </a:defRPr>
            </a:lvl1pPr>
          </a:lstStyle>
          <a:p>
            <a:pPr>
              <a:spcAft>
                <a:spcPts val="600"/>
              </a:spcAft>
            </a:pPr>
            <a:fld id="{CDA2B015-36C4-4400-9846-8404AE1F3BF6}" type="slidenum">
              <a:rPr lang="cs-CZ" smtClean="0"/>
              <a:pPr>
                <a:spcAft>
                  <a:spcPts val="600"/>
                </a:spcAft>
              </a:pPr>
              <a:t>6</a:t>
            </a:fld>
            <a:endParaRPr lang="cs-CZ"/>
          </a:p>
        </p:txBody>
      </p:sp>
      <p:sp>
        <p:nvSpPr>
          <p:cNvPr id="4" name="Zástupný symbol pro obsah 3">
            <a:extLst>
              <a:ext uri="{FF2B5EF4-FFF2-40B4-BE49-F238E27FC236}">
                <a16:creationId xmlns:a16="http://schemas.microsoft.com/office/drawing/2014/main" id="{64B70F6A-D01A-4EA0-0BF0-F5CC9FCE9F4E}"/>
              </a:ext>
            </a:extLst>
          </p:cNvPr>
          <p:cNvSpPr>
            <a:spLocks noGrp="1"/>
          </p:cNvSpPr>
          <p:nvPr>
            <p:ph sz="half" idx="10"/>
          </p:nvPr>
        </p:nvSpPr>
        <p:spPr/>
        <p:txBody>
          <a:bodyPr>
            <a:noAutofit/>
          </a:bodyPr>
          <a:lstStyle/>
          <a:p>
            <a:pPr marL="342900" indent="-342900">
              <a:buFont typeface="Arial" panose="020B0604020202020204" pitchFamily="34" charset="0"/>
              <a:buChar char="•"/>
            </a:pPr>
            <a:r>
              <a:rPr lang="en-US" sz="2200" dirty="0"/>
              <a:t>GPT-4 training required over 50 GWh of energy: 50x more than GPT-3.</a:t>
            </a:r>
          </a:p>
          <a:p>
            <a:pPr marL="342900" indent="-342900">
              <a:buFont typeface="Arial" panose="020B0604020202020204" pitchFamily="34" charset="0"/>
              <a:buChar char="•"/>
            </a:pPr>
            <a:r>
              <a:rPr lang="en-US" sz="2200" dirty="0"/>
              <a:t>Training GPT-3 evaporated 700,000 liters of clean freshwater.</a:t>
            </a:r>
          </a:p>
          <a:p>
            <a:pPr marL="342900" indent="-342900">
              <a:buFont typeface="Arial" panose="020B0604020202020204" pitchFamily="34" charset="0"/>
              <a:buChar char="•"/>
            </a:pPr>
            <a:r>
              <a:rPr lang="en-US" sz="2200" dirty="0"/>
              <a:t>Inference is also energy-intensive:</a:t>
            </a:r>
          </a:p>
          <a:p>
            <a:pPr marL="630900" lvl="1" indent="-342900"/>
            <a:r>
              <a:rPr lang="en-US" sz="2200" dirty="0"/>
              <a:t>ChatGPT-powered Google search: 2.19 </a:t>
            </a:r>
            <a:r>
              <a:rPr lang="en-US" sz="2200" dirty="0" err="1"/>
              <a:t>Wh</a:t>
            </a:r>
            <a:endParaRPr lang="en-US" sz="2200" dirty="0"/>
          </a:p>
          <a:p>
            <a:pPr marL="630900" lvl="1" indent="-342900"/>
            <a:r>
              <a:rPr lang="en-US" sz="2200" dirty="0"/>
              <a:t>Traditional search: 0.3 </a:t>
            </a:r>
            <a:r>
              <a:rPr lang="en-US" sz="2200" dirty="0" err="1"/>
              <a:t>Wh</a:t>
            </a:r>
            <a:endParaRPr lang="cs-CZ" sz="2200" dirty="0"/>
          </a:p>
        </p:txBody>
      </p:sp>
      <p:sp>
        <p:nvSpPr>
          <p:cNvPr id="9" name="Zástupný symbol pro obsah 1">
            <a:extLst>
              <a:ext uri="{FF2B5EF4-FFF2-40B4-BE49-F238E27FC236}">
                <a16:creationId xmlns:a16="http://schemas.microsoft.com/office/drawing/2014/main" id="{031C1BEC-888B-1267-1A6E-21B24402AA3E}"/>
              </a:ext>
            </a:extLst>
          </p:cNvPr>
          <p:cNvSpPr>
            <a:spLocks noGrp="1"/>
          </p:cNvSpPr>
          <p:nvPr>
            <p:ph sz="half" idx="1"/>
          </p:nvPr>
        </p:nvSpPr>
        <p:spPr/>
        <p:txBody>
          <a:bodyPr>
            <a:noAutofit/>
          </a:bodyPr>
          <a:lstStyle/>
          <a:p>
            <a:pPr marL="342900" indent="-342900">
              <a:spcAft>
                <a:spcPts val="300"/>
              </a:spcAft>
              <a:buFont typeface="Arial" panose="020B0604020202020204" pitchFamily="34" charset="0"/>
              <a:buChar char="•"/>
            </a:pPr>
            <a:r>
              <a:rPr lang="en-US" dirty="0">
                <a:solidFill>
                  <a:srgbClr val="000000"/>
                </a:solidFill>
              </a:rPr>
              <a:t>Artificial Intelligence (AI) applications are central to modern data center operations.</a:t>
            </a:r>
          </a:p>
          <a:p>
            <a:pPr marL="342900" indent="-342900">
              <a:spcAft>
                <a:spcPts val="300"/>
              </a:spcAft>
              <a:buFont typeface="Arial" panose="020B0604020202020204" pitchFamily="34" charset="0"/>
              <a:buChar char="•"/>
            </a:pPr>
            <a:r>
              <a:rPr lang="en-US" dirty="0">
                <a:solidFill>
                  <a:srgbClr val="000000"/>
                </a:solidFill>
              </a:rPr>
              <a:t>Training large language models (LLMs) like ChatGPT requires vast computational resources.</a:t>
            </a:r>
          </a:p>
          <a:p>
            <a:pPr marL="342900" indent="-342900">
              <a:spcAft>
                <a:spcPts val="300"/>
              </a:spcAft>
              <a:buFont typeface="Arial" panose="020B0604020202020204" pitchFamily="34" charset="0"/>
              <a:buChar char="•"/>
            </a:pPr>
            <a:r>
              <a:rPr lang="en-US" dirty="0">
                <a:solidFill>
                  <a:srgbClr val="000000"/>
                </a:solidFill>
              </a:rPr>
              <a:t>Inference phase (using trained models) consumes more electricity than training.</a:t>
            </a:r>
          </a:p>
          <a:p>
            <a:pPr marL="630900" lvl="2" indent="-342900">
              <a:spcBef>
                <a:spcPts val="1000"/>
              </a:spcBef>
              <a:spcAft>
                <a:spcPts val="300"/>
              </a:spcAft>
            </a:pPr>
            <a:r>
              <a:rPr lang="en-US" sz="2200" dirty="0">
                <a:solidFill>
                  <a:srgbClr val="000000"/>
                </a:solidFill>
              </a:rPr>
              <a:t>Training: 20–40% of energy use</a:t>
            </a:r>
          </a:p>
          <a:p>
            <a:pPr marL="630900" lvl="2" indent="-342900">
              <a:spcBef>
                <a:spcPts val="1000"/>
              </a:spcBef>
              <a:spcAft>
                <a:spcPts val="300"/>
              </a:spcAft>
            </a:pPr>
            <a:r>
              <a:rPr lang="en-US" sz="2200" dirty="0">
                <a:solidFill>
                  <a:srgbClr val="000000"/>
                </a:solidFill>
              </a:rPr>
              <a:t>Inference: 60–70% of energy use</a:t>
            </a:r>
          </a:p>
          <a:p>
            <a:endParaRPr lang="cs-CZ" dirty="0">
              <a:solidFill>
                <a:srgbClr val="000000"/>
              </a:solidFill>
            </a:endParaRPr>
          </a:p>
        </p:txBody>
      </p:sp>
    </p:spTree>
    <p:extLst>
      <p:ext uri="{BB962C8B-B14F-4D97-AF65-F5344CB8AC3E}">
        <p14:creationId xmlns:p14="http://schemas.microsoft.com/office/powerpoint/2010/main" val="30469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51B6F5-F696-BEF5-3271-4B82C955182A}"/>
            </a:ext>
          </a:extLst>
        </p:cNvPr>
        <p:cNvGrpSpPr/>
        <p:nvPr/>
      </p:nvGrpSpPr>
      <p:grpSpPr>
        <a:xfrm>
          <a:off x="0" y="0"/>
          <a:ext cx="0" cy="0"/>
          <a:chOff x="0" y="0"/>
          <a:chExt cx="0" cy="0"/>
        </a:xfrm>
      </p:grpSpPr>
      <p:sp>
        <p:nvSpPr>
          <p:cNvPr id="10" name="Rectangle 5">
            <a:extLst>
              <a:ext uri="{FF2B5EF4-FFF2-40B4-BE49-F238E27FC236}">
                <a16:creationId xmlns:a16="http://schemas.microsoft.com/office/drawing/2014/main" id="{D67B7D0D-77ED-222D-5D7C-881C6381A689}"/>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4" name="TextBox 3">
            <a:extLst>
              <a:ext uri="{FF2B5EF4-FFF2-40B4-BE49-F238E27FC236}">
                <a16:creationId xmlns:a16="http://schemas.microsoft.com/office/drawing/2014/main" id="{FD2F67DA-D2C5-6A46-C16A-5815EA70DFEB}"/>
              </a:ext>
            </a:extLst>
          </p:cNvPr>
          <p:cNvSpPr txBox="1"/>
          <p:nvPr/>
        </p:nvSpPr>
        <p:spPr>
          <a:xfrm>
            <a:off x="519764" y="5356748"/>
            <a:ext cx="10924673" cy="707886"/>
          </a:xfrm>
          <a:prstGeom prst="rect">
            <a:avLst/>
          </a:prstGeom>
          <a:noFill/>
        </p:spPr>
        <p:txBody>
          <a:bodyPr wrap="square">
            <a:spAutoFit/>
          </a:bodyPr>
          <a:lstStyle/>
          <a:p>
            <a:pPr>
              <a:spcBef>
                <a:spcPts val="600"/>
              </a:spcBef>
              <a:spcAft>
                <a:spcPts val="1200"/>
              </a:spcAft>
            </a:pPr>
            <a:r>
              <a:rPr lang="en-US" sz="2000" b="1" i="1" dirty="0">
                <a:effectLst/>
                <a:latin typeface="Arial" panose="020B0604020202020204" pitchFamily="34" charset="0"/>
                <a:ea typeface="Times New Roman" panose="02020603050405020304" pitchFamily="18" charset="0"/>
                <a:cs typeface="Times New Roman" panose="02020603050405020304" pitchFamily="18" charset="0"/>
              </a:rPr>
              <a:t>Figure </a:t>
            </a:r>
            <a:r>
              <a:rPr lang="en-US" sz="2000" b="1" i="1" dirty="0">
                <a:latin typeface="Arial" panose="020B0604020202020204" pitchFamily="34" charset="0"/>
                <a:ea typeface="Times New Roman" panose="02020603050405020304" pitchFamily="18" charset="0"/>
                <a:cs typeface="Times New Roman" panose="02020603050405020304" pitchFamily="18" charset="0"/>
              </a:rPr>
              <a:t>1.</a:t>
            </a:r>
            <a:r>
              <a:rPr lang="en-US" sz="2000" b="1" i="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i="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Estimated inference electricity consumption across different model types for text generation tasks</a:t>
            </a:r>
            <a:r>
              <a:rPr lang="en-US" sz="20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Note that only the GPU electricity consumption is shown. </a:t>
            </a:r>
            <a:r>
              <a:rPr lang="en-GB" sz="20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(IEA 2025)</a:t>
            </a:r>
            <a:endParaRPr lang="fi-FI" sz="20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1D21B2BE-BF0A-77A6-0291-4701A70ADD93}"/>
              </a:ext>
            </a:extLst>
          </p:cNvPr>
          <p:cNvPicPr>
            <a:picLocks noChangeAspect="1"/>
          </p:cNvPicPr>
          <p:nvPr/>
        </p:nvPicPr>
        <p:blipFill>
          <a:blip r:embed="rId2"/>
          <a:stretch>
            <a:fillRect/>
          </a:stretch>
        </p:blipFill>
        <p:spPr>
          <a:xfrm>
            <a:off x="1287870" y="784614"/>
            <a:ext cx="9616260" cy="4244720"/>
          </a:xfrm>
          <a:prstGeom prst="rect">
            <a:avLst/>
          </a:prstGeom>
        </p:spPr>
      </p:pic>
    </p:spTree>
    <p:extLst>
      <p:ext uri="{BB962C8B-B14F-4D97-AF65-F5344CB8AC3E}">
        <p14:creationId xmlns:p14="http://schemas.microsoft.com/office/powerpoint/2010/main" val="31993652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37FF53-B6B2-30D5-1B4E-D97EA079278C}"/>
            </a:ext>
          </a:extLst>
        </p:cNvPr>
        <p:cNvGrpSpPr/>
        <p:nvPr/>
      </p:nvGrpSpPr>
      <p:grpSpPr>
        <a:xfrm>
          <a:off x="0" y="0"/>
          <a:ext cx="0" cy="0"/>
          <a:chOff x="0" y="0"/>
          <a:chExt cx="0" cy="0"/>
        </a:xfrm>
      </p:grpSpPr>
      <p:sp>
        <p:nvSpPr>
          <p:cNvPr id="3" name="Nadpis 2">
            <a:extLst>
              <a:ext uri="{FF2B5EF4-FFF2-40B4-BE49-F238E27FC236}">
                <a16:creationId xmlns:a16="http://schemas.microsoft.com/office/drawing/2014/main" id="{835A4253-FCAA-C295-2CAA-BA9F5BECFAD5}"/>
              </a:ext>
            </a:extLst>
          </p:cNvPr>
          <p:cNvSpPr>
            <a:spLocks noGrp="1"/>
          </p:cNvSpPr>
          <p:nvPr>
            <p:ph type="title"/>
          </p:nvPr>
        </p:nvSpPr>
        <p:spPr/>
        <p:txBody>
          <a:bodyPr>
            <a:normAutofit fontScale="90000"/>
          </a:bodyPr>
          <a:lstStyle/>
          <a:p>
            <a:r>
              <a:rPr lang="fi-FI" sz="3200" dirty="0" err="1">
                <a:solidFill>
                  <a:schemeClr val="tx1"/>
                </a:solidFill>
              </a:rPr>
              <a:t>DeepSeek</a:t>
            </a:r>
            <a:r>
              <a:rPr lang="fi-FI" sz="3200" dirty="0">
                <a:solidFill>
                  <a:schemeClr val="tx1"/>
                </a:solidFill>
              </a:rPr>
              <a:t> and </a:t>
            </a:r>
            <a:r>
              <a:rPr lang="fi-FI" sz="3200" dirty="0" err="1">
                <a:solidFill>
                  <a:schemeClr val="tx1"/>
                </a:solidFill>
              </a:rPr>
              <a:t>efficiency</a:t>
            </a:r>
            <a:r>
              <a:rPr lang="fi-FI" sz="3200" dirty="0">
                <a:solidFill>
                  <a:schemeClr val="tx1"/>
                </a:solidFill>
              </a:rPr>
              <a:t> </a:t>
            </a:r>
            <a:r>
              <a:rPr lang="fi-FI" sz="3200" dirty="0" err="1">
                <a:solidFill>
                  <a:schemeClr val="tx1"/>
                </a:solidFill>
              </a:rPr>
              <a:t>gains</a:t>
            </a:r>
            <a:r>
              <a:rPr lang="fi-FI" sz="3200" dirty="0">
                <a:solidFill>
                  <a:schemeClr val="tx1"/>
                </a:solidFill>
              </a:rPr>
              <a:t> in data center </a:t>
            </a:r>
            <a:r>
              <a:rPr lang="fi-FI" sz="3200" dirty="0" err="1">
                <a:solidFill>
                  <a:schemeClr val="tx1"/>
                </a:solidFill>
              </a:rPr>
              <a:t>industry</a:t>
            </a:r>
            <a:endParaRPr lang="cs-CZ" sz="3200" dirty="0">
              <a:solidFill>
                <a:schemeClr val="tx1"/>
              </a:solidFill>
            </a:endParaRPr>
          </a:p>
        </p:txBody>
      </p:sp>
      <p:sp>
        <p:nvSpPr>
          <p:cNvPr id="5" name="Zástupný symbol pro číslo snímku 8">
            <a:extLst>
              <a:ext uri="{FF2B5EF4-FFF2-40B4-BE49-F238E27FC236}">
                <a16:creationId xmlns:a16="http://schemas.microsoft.com/office/drawing/2014/main" id="{E9E23021-1A58-A6D7-7DA4-55571C79BB1D}"/>
              </a:ext>
            </a:extLst>
          </p:cNvPr>
          <p:cNvSpPr>
            <a:spLocks noGrp="1"/>
          </p:cNvSpPr>
          <p:nvPr>
            <p:ph type="sldNum" sz="quarter" idx="4"/>
          </p:nvPr>
        </p:nvSpPr>
        <p:spPr>
          <a:prstGeom prst="rect">
            <a:avLst/>
          </a:prstGeom>
        </p:spPr>
        <p:txBody>
          <a:bodyPr anchor="b"/>
          <a:lstStyle>
            <a:lvl1pPr algn="r">
              <a:defRPr sz="1100" b="1">
                <a:latin typeface="Arial" panose="020B0604020202020204" pitchFamily="34" charset="0"/>
                <a:cs typeface="Arial" panose="020B0604020202020204" pitchFamily="34" charset="0"/>
              </a:defRPr>
            </a:lvl1pPr>
          </a:lstStyle>
          <a:p>
            <a:fld id="{CDA2B015-36C4-4400-9846-8404AE1F3BF6}" type="slidenum">
              <a:rPr lang="cs-CZ" smtClean="0"/>
              <a:pPr/>
              <a:t>8</a:t>
            </a:fld>
            <a:endParaRPr lang="cs-CZ" dirty="0"/>
          </a:p>
        </p:txBody>
      </p:sp>
      <p:sp>
        <p:nvSpPr>
          <p:cNvPr id="4" name="Zástupný symbol pro obsah 3">
            <a:extLst>
              <a:ext uri="{FF2B5EF4-FFF2-40B4-BE49-F238E27FC236}">
                <a16:creationId xmlns:a16="http://schemas.microsoft.com/office/drawing/2014/main" id="{62BE4CE9-7A71-C846-FDC3-85ECAE5E6D76}"/>
              </a:ext>
            </a:extLst>
          </p:cNvPr>
          <p:cNvSpPr>
            <a:spLocks noGrp="1"/>
          </p:cNvSpPr>
          <p:nvPr>
            <p:ph sz="half" idx="10"/>
          </p:nvPr>
        </p:nvSpPr>
        <p:spPr/>
        <p:txBody>
          <a:bodyPr/>
          <a:lstStyle/>
          <a:p>
            <a:pPr marL="342900" indent="-342900">
              <a:buFont typeface="Arial" panose="020B0604020202020204" pitchFamily="34" charset="0"/>
              <a:buChar char="•"/>
            </a:pPr>
            <a:r>
              <a:rPr lang="en-US" dirty="0"/>
              <a:t>Lower entry barriers may increase AI market competition.</a:t>
            </a:r>
          </a:p>
          <a:p>
            <a:pPr marL="630900" lvl="1" indent="-342900">
              <a:buFont typeface="Wingdings" panose="05000000000000000000" pitchFamily="2" charset="2"/>
              <a:buChar char="Ø"/>
            </a:pPr>
            <a:r>
              <a:rPr lang="en-US" dirty="0"/>
              <a:t>Leading to increased electricity demand</a:t>
            </a:r>
          </a:p>
          <a:p>
            <a:pPr marL="342900" indent="-342900">
              <a:buFont typeface="Arial" panose="020B0604020202020204" pitchFamily="34" charset="0"/>
              <a:buChar char="•"/>
            </a:pPr>
            <a:r>
              <a:rPr lang="en-US" dirty="0"/>
              <a:t>Key question: Is AI growth constrained by budget, compute, or unconstrained?</a:t>
            </a:r>
          </a:p>
          <a:p>
            <a:pPr marL="630900" lvl="1" indent="-342900"/>
            <a:r>
              <a:rPr lang="en-US" dirty="0"/>
              <a:t>Corporations optimistic about AI-driven efficiencies</a:t>
            </a:r>
          </a:p>
          <a:p>
            <a:pPr marL="630900" lvl="1" indent="-342900"/>
            <a:r>
              <a:rPr lang="en-US" dirty="0"/>
              <a:t>But efficiency gains unlikely to reduce the electricity demand</a:t>
            </a:r>
          </a:p>
          <a:p>
            <a:pPr marL="630900" lvl="1" indent="-342900">
              <a:buFont typeface="Wingdings" panose="05000000000000000000" pitchFamily="2" charset="2"/>
              <a:buChar char="Ø"/>
            </a:pPr>
            <a:r>
              <a:rPr lang="en-US" dirty="0"/>
              <a:t>AI demand likely to remain unconstrained in the near term.</a:t>
            </a:r>
            <a:endParaRPr lang="cs-CZ" dirty="0"/>
          </a:p>
        </p:txBody>
      </p:sp>
      <p:sp>
        <p:nvSpPr>
          <p:cNvPr id="2" name="Zástupný symbol pro obsah 1">
            <a:extLst>
              <a:ext uri="{FF2B5EF4-FFF2-40B4-BE49-F238E27FC236}">
                <a16:creationId xmlns:a16="http://schemas.microsoft.com/office/drawing/2014/main" id="{3D164D9E-DE7D-82C8-7F91-2C5244F0A49E}"/>
              </a:ext>
            </a:extLst>
          </p:cNvPr>
          <p:cNvSpPr>
            <a:spLocks noGrp="1"/>
          </p:cNvSpPr>
          <p:nvPr>
            <p:ph sz="half" idx="1"/>
          </p:nvPr>
        </p:nvSpPr>
        <p:spPr>
          <a:xfrm>
            <a:off x="720000" y="1438275"/>
            <a:ext cx="4992031" cy="4774266"/>
          </a:xfrm>
        </p:spPr>
        <p:txBody>
          <a:bodyPr/>
          <a:lstStyle/>
          <a:p>
            <a:pPr marL="342900" indent="-342900">
              <a:spcAft>
                <a:spcPts val="300"/>
              </a:spcAft>
              <a:buFont typeface="Arial" panose="020B0604020202020204" pitchFamily="34" charset="0"/>
              <a:buChar char="•"/>
            </a:pPr>
            <a:r>
              <a:rPr lang="en-US" dirty="0">
                <a:solidFill>
                  <a:srgbClr val="000000"/>
                </a:solidFill>
              </a:rPr>
              <a:t>DeepSeek trained a ChatGPT-level model with far fewer resources.</a:t>
            </a:r>
          </a:p>
          <a:p>
            <a:pPr marL="630900" lvl="1" indent="-342900">
              <a:spcAft>
                <a:spcPts val="300"/>
              </a:spcAft>
            </a:pPr>
            <a:r>
              <a:rPr lang="en-US" dirty="0">
                <a:solidFill>
                  <a:srgbClr val="000000"/>
                </a:solidFill>
              </a:rPr>
              <a:t>DeepSeek-V3: 2.788M H800 GPU hours</a:t>
            </a:r>
          </a:p>
          <a:p>
            <a:pPr marL="630900" lvl="1" indent="-342900">
              <a:spcAft>
                <a:spcPts val="300"/>
              </a:spcAft>
            </a:pPr>
            <a:r>
              <a:rPr lang="en-US" dirty="0">
                <a:solidFill>
                  <a:srgbClr val="000000"/>
                </a:solidFill>
              </a:rPr>
              <a:t>GPT-4: ~60M A100 GPU hours</a:t>
            </a:r>
          </a:p>
          <a:p>
            <a:pPr marL="342900" indent="-342900">
              <a:spcAft>
                <a:spcPts val="300"/>
              </a:spcAft>
              <a:buFont typeface="Arial" panose="020B0604020202020204" pitchFamily="34" charset="0"/>
              <a:buChar char="•"/>
            </a:pPr>
            <a:r>
              <a:rPr lang="en-US" dirty="0">
                <a:solidFill>
                  <a:srgbClr val="000000"/>
                </a:solidFill>
              </a:rPr>
              <a:t>Efficiency driven by limited access to US chips and open-source innovation.</a:t>
            </a:r>
          </a:p>
          <a:p>
            <a:pPr marL="630900" lvl="1" indent="-342900">
              <a:spcAft>
                <a:spcPts val="300"/>
              </a:spcAft>
              <a:buFont typeface="Wingdings" panose="05000000000000000000" pitchFamily="2" charset="2"/>
              <a:buChar char="Ø"/>
            </a:pPr>
            <a:r>
              <a:rPr lang="en-US" dirty="0">
                <a:solidFill>
                  <a:srgbClr val="000000"/>
                </a:solidFill>
              </a:rPr>
              <a:t>“Chain of thought reasoning”</a:t>
            </a:r>
          </a:p>
          <a:p>
            <a:pPr marL="342900" indent="-342900">
              <a:buFont typeface="Arial" panose="020B0604020202020204" pitchFamily="34" charset="0"/>
              <a:buChar char="•"/>
            </a:pPr>
            <a:r>
              <a:rPr lang="en-US" dirty="0">
                <a:solidFill>
                  <a:srgbClr val="000000"/>
                </a:solidFill>
              </a:rPr>
              <a:t>Potential to reduce global electricity consumption.</a:t>
            </a:r>
          </a:p>
        </p:txBody>
      </p:sp>
    </p:spTree>
    <p:extLst>
      <p:ext uri="{BB962C8B-B14F-4D97-AF65-F5344CB8AC3E}">
        <p14:creationId xmlns:p14="http://schemas.microsoft.com/office/powerpoint/2010/main" val="15709280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16914F-DC61-C559-F366-4F7FB7CBFEBA}"/>
            </a:ext>
          </a:extLst>
        </p:cNvPr>
        <p:cNvGrpSpPr/>
        <p:nvPr/>
      </p:nvGrpSpPr>
      <p:grpSpPr>
        <a:xfrm>
          <a:off x="0" y="0"/>
          <a:ext cx="0" cy="0"/>
          <a:chOff x="0" y="0"/>
          <a:chExt cx="0" cy="0"/>
        </a:xfrm>
      </p:grpSpPr>
      <p:sp>
        <p:nvSpPr>
          <p:cNvPr id="10" name="Rectangle 5">
            <a:extLst>
              <a:ext uri="{FF2B5EF4-FFF2-40B4-BE49-F238E27FC236}">
                <a16:creationId xmlns:a16="http://schemas.microsoft.com/office/drawing/2014/main" id="{A587E323-C469-26F1-9F8E-7961D586FC2F}"/>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pic>
        <p:nvPicPr>
          <p:cNvPr id="1028" name="Picture 8">
            <a:extLst>
              <a:ext uri="{FF2B5EF4-FFF2-40B4-BE49-F238E27FC236}">
                <a16:creationId xmlns:a16="http://schemas.microsoft.com/office/drawing/2014/main" id="{76623545-9A0F-4EBB-C707-33B2B6B3DF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7910" b="9109"/>
          <a:stretch>
            <a:fillRect/>
          </a:stretch>
        </p:blipFill>
        <p:spPr bwMode="auto">
          <a:xfrm>
            <a:off x="1968246" y="621908"/>
            <a:ext cx="8255508" cy="4817004"/>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6">
            <a:extLst>
              <a:ext uri="{FF2B5EF4-FFF2-40B4-BE49-F238E27FC236}">
                <a16:creationId xmlns:a16="http://schemas.microsoft.com/office/drawing/2014/main" id="{DE991635-D962-4F5D-4B6E-AEA2E150BACB}"/>
              </a:ext>
            </a:extLst>
          </p:cNvPr>
          <p:cNvSpPr>
            <a:spLocks noChangeArrowheads="1"/>
          </p:cNvSpPr>
          <p:nvPr/>
        </p:nvSpPr>
        <p:spPr bwMode="auto">
          <a:xfrm>
            <a:off x="346510" y="5603620"/>
            <a:ext cx="10175354"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fi-FI" sz="2000" b="1" i="1"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Figure 2</a:t>
            </a:r>
            <a:r>
              <a:rPr kumimoji="0" lang="en-US" altLang="fi-FI" sz="2000"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fi-FI" sz="20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Data center efficiency gains as a function of time.</a:t>
            </a:r>
            <a:r>
              <a:rPr lang="en-US" altLang="fi-FI"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kumimoji="0" lang="en-US" altLang="fi-FI" sz="20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(Singer, Davenport, Chang et al. 2024)</a:t>
            </a:r>
            <a:endParaRPr kumimoji="0" lang="en-US" altLang="fi-FI" sz="2000" b="0" i="0" u="none" strike="noStrike" cap="none" normalizeH="0" baseline="0" dirty="0">
              <a:ln>
                <a:noFill/>
              </a:ln>
              <a:solidFill>
                <a:srgbClr val="000000"/>
              </a:solidFill>
              <a:effectLst/>
              <a:latin typeface="Arial" panose="020B0604020202020204" pitchFamily="34" charset="0"/>
            </a:endParaRPr>
          </a:p>
        </p:txBody>
      </p:sp>
    </p:spTree>
    <p:extLst>
      <p:ext uri="{BB962C8B-B14F-4D97-AF65-F5344CB8AC3E}">
        <p14:creationId xmlns:p14="http://schemas.microsoft.com/office/powerpoint/2010/main" val="3876676295"/>
      </p:ext>
    </p:extLst>
  </p:cSld>
  <p:clrMapOvr>
    <a:masterClrMapping/>
  </p:clrMapOvr>
</p:sld>
</file>

<file path=ppt/theme/theme1.xml><?xml version="1.0" encoding="utf-8"?>
<a:theme xmlns:a="http://schemas.openxmlformats.org/drawingml/2006/main" name="VTT 2020 - CONTENT slides">
  <a:themeElements>
    <a:clrScheme name="VTT 2020.01">
      <a:dk1>
        <a:srgbClr val="F06E00"/>
      </a:dk1>
      <a:lt1>
        <a:srgbClr val="FFFFFF"/>
      </a:lt1>
      <a:dk2>
        <a:srgbClr val="005794"/>
      </a:dk2>
      <a:lt2>
        <a:srgbClr val="FFFFFF"/>
      </a:lt2>
      <a:accent1>
        <a:srgbClr val="F06E00"/>
      </a:accent1>
      <a:accent2>
        <a:srgbClr val="DBDBDB"/>
      </a:accent2>
      <a:accent3>
        <a:srgbClr val="005794"/>
      </a:accent3>
      <a:accent4>
        <a:srgbClr val="FFDC0F"/>
      </a:accent4>
      <a:accent5>
        <a:srgbClr val="115532"/>
      </a:accent5>
      <a:accent6>
        <a:srgbClr val="AFAFAF"/>
      </a:accent6>
      <a:hlink>
        <a:srgbClr val="005794"/>
      </a:hlink>
      <a:folHlink>
        <a:srgbClr val="AFAFA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83929D"/>
        </a:solidFill>
        <a:ln w="9525">
          <a:noFill/>
        </a:ln>
        <a:effectLst/>
      </a:spPr>
      <a:bodyPr rtlCol="0" anchor="ctr"/>
      <a:lstStyle>
        <a:defPPr algn="ctr">
          <a:defRPr/>
        </a:defPPr>
      </a:lstStyle>
      <a:style>
        <a:lnRef idx="1">
          <a:schemeClr val="dk1"/>
        </a:lnRef>
        <a:fillRef idx="3">
          <a:schemeClr val="dk1"/>
        </a:fillRef>
        <a:effectRef idx="2">
          <a:schemeClr val="dk1"/>
        </a:effectRef>
        <a:fontRef idx="minor">
          <a:schemeClr val="lt1"/>
        </a:fontRef>
      </a:style>
    </a:spDef>
    <a:lnDef>
      <a:spPr>
        <a:ln>
          <a:solidFill>
            <a:schemeClr val="tx1"/>
          </a:solidFill>
        </a:ln>
      </a:spPr>
      <a:bodyPr/>
      <a:lstStyle/>
      <a:style>
        <a:lnRef idx="1">
          <a:schemeClr val="dk1"/>
        </a:lnRef>
        <a:fillRef idx="0">
          <a:schemeClr val="dk1"/>
        </a:fillRef>
        <a:effectRef idx="0">
          <a:schemeClr val="dk1"/>
        </a:effectRef>
        <a:fontRef idx="minor">
          <a:schemeClr val="tx1"/>
        </a:fontRef>
      </a:style>
    </a:lnDef>
  </a:objectDefaults>
  <a:extraClrSchemeLst/>
  <a:extLst>
    <a:ext uri="{05A4C25C-085E-4340-85A3-A5531E510DB2}">
      <thm15:themeFamily xmlns:thm15="http://schemas.microsoft.com/office/thememl/2012/main" name="VTT_2020_Leaves" id="{55A5053C-A5DD-4269-9AE8-72DA787312D2}" vid="{9F488A94-A61C-48B5-B416-B2D5BEC77CCF}"/>
    </a:ext>
  </a:extLst>
</a:theme>
</file>

<file path=ppt/theme/theme2.xml><?xml version="1.0" encoding="utf-8"?>
<a:theme xmlns:a="http://schemas.openxmlformats.org/drawingml/2006/main" name="VTT 2020 - SECTION slides">
  <a:themeElements>
    <a:clrScheme name="VTT 2020.01">
      <a:dk1>
        <a:srgbClr val="F06E00"/>
      </a:dk1>
      <a:lt1>
        <a:srgbClr val="FFFFFF"/>
      </a:lt1>
      <a:dk2>
        <a:srgbClr val="005794"/>
      </a:dk2>
      <a:lt2>
        <a:srgbClr val="FFFFFF"/>
      </a:lt2>
      <a:accent1>
        <a:srgbClr val="F06E00"/>
      </a:accent1>
      <a:accent2>
        <a:srgbClr val="DBDBDB"/>
      </a:accent2>
      <a:accent3>
        <a:srgbClr val="005794"/>
      </a:accent3>
      <a:accent4>
        <a:srgbClr val="FFDC0F"/>
      </a:accent4>
      <a:accent5>
        <a:srgbClr val="115532"/>
      </a:accent5>
      <a:accent6>
        <a:srgbClr val="AFAFAF"/>
      </a:accent6>
      <a:hlink>
        <a:srgbClr val="005794"/>
      </a:hlink>
      <a:folHlink>
        <a:srgbClr val="AFAFA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83929D"/>
        </a:solidFill>
        <a:ln w="9525">
          <a:noFill/>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1">
          <a:schemeClr val="dk1"/>
        </a:lnRef>
        <a:fillRef idx="3">
          <a:schemeClr val="dk1"/>
        </a:fillRef>
        <a:effectRef idx="2">
          <a:schemeClr val="dk1"/>
        </a:effectRef>
        <a:fontRef idx="minor">
          <a:schemeClr val="lt1"/>
        </a:fontRef>
      </a:style>
    </a:spDef>
    <a:lnDef>
      <a:spPr>
        <a:ln>
          <a:solidFill>
            <a:schemeClr val="tx1"/>
          </a:solidFill>
        </a:ln>
      </a:spPr>
      <a:bodyPr/>
      <a:lstStyle/>
      <a:style>
        <a:lnRef idx="1">
          <a:schemeClr val="dk1"/>
        </a:lnRef>
        <a:fillRef idx="0">
          <a:schemeClr val="dk1"/>
        </a:fillRef>
        <a:effectRef idx="0">
          <a:schemeClr val="dk1"/>
        </a:effectRef>
        <a:fontRef idx="minor">
          <a:schemeClr val="tx1"/>
        </a:fontRef>
      </a:style>
    </a:lnDef>
  </a:objectDefaults>
  <a:extraClrSchemeLst/>
  <a:extLst>
    <a:ext uri="{05A4C25C-085E-4340-85A3-A5531E510DB2}">
      <thm15:themeFamily xmlns:thm15="http://schemas.microsoft.com/office/thememl/2012/main" name="VTT_2020_Leaves" id="{55A5053C-A5DD-4269-9AE8-72DA787312D2}" vid="{B5D977BF-C446-44C9-83AA-BF3721EF3BBC}"/>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VTT 2020.01">
    <a:dk1>
      <a:srgbClr val="F06E00"/>
    </a:dk1>
    <a:lt1>
      <a:srgbClr val="FFFFFF"/>
    </a:lt1>
    <a:dk2>
      <a:srgbClr val="005794"/>
    </a:dk2>
    <a:lt2>
      <a:srgbClr val="FFFFFF"/>
    </a:lt2>
    <a:accent1>
      <a:srgbClr val="F06E00"/>
    </a:accent1>
    <a:accent2>
      <a:srgbClr val="DBDBDB"/>
    </a:accent2>
    <a:accent3>
      <a:srgbClr val="005794"/>
    </a:accent3>
    <a:accent4>
      <a:srgbClr val="FFDC0F"/>
    </a:accent4>
    <a:accent5>
      <a:srgbClr val="115532"/>
    </a:accent5>
    <a:accent6>
      <a:srgbClr val="AFAFAF"/>
    </a:accent6>
    <a:hlink>
      <a:srgbClr val="005794"/>
    </a:hlink>
    <a:folHlink>
      <a:srgbClr val="AFAFAF"/>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20524</TotalTime>
  <Words>3620</Words>
  <Application>Microsoft Office PowerPoint</Application>
  <PresentationFormat>Widescreen</PresentationFormat>
  <Paragraphs>274</Paragraphs>
  <Slides>33</Slides>
  <Notes>15</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33</vt:i4>
      </vt:variant>
    </vt:vector>
  </HeadingPairs>
  <TitlesOfParts>
    <vt:vector size="40" baseType="lpstr">
      <vt:lpstr>Aptos</vt:lpstr>
      <vt:lpstr>Arial</vt:lpstr>
      <vt:lpstr>Times New Roman</vt:lpstr>
      <vt:lpstr>Wingdings</vt:lpstr>
      <vt:lpstr>Wingdings 2</vt:lpstr>
      <vt:lpstr>VTT 2020 - CONTENT slides</vt:lpstr>
      <vt:lpstr>VTT 2020 - SECTION slides</vt:lpstr>
      <vt:lpstr>The Potential Impact of Nuclear Energy on Data Centers  M.Sc. (Tech.) Jussi-Pekka Ikonen, Research Scientist</vt:lpstr>
      <vt:lpstr>Jussi-Pekka Ikonen Research Scientist, VTT</vt:lpstr>
      <vt:lpstr>Content of the presentation </vt:lpstr>
      <vt:lpstr>Data Centers, shortly</vt:lpstr>
      <vt:lpstr>What does AI mean for data centers?</vt:lpstr>
      <vt:lpstr>Emergence of Artificial Intelligence and Large Language models in Data Center industry</vt:lpstr>
      <vt:lpstr>PowerPoint Presentation</vt:lpstr>
      <vt:lpstr>DeepSeek and efficiency gains in data center industry</vt:lpstr>
      <vt:lpstr>PowerPoint Presentation</vt:lpstr>
      <vt:lpstr>PowerPoint Presentation</vt:lpstr>
      <vt:lpstr>Data center operation profiles</vt:lpstr>
      <vt:lpstr>PowerPoint Presentation</vt:lpstr>
      <vt:lpstr>PowerPoint Presentation</vt:lpstr>
      <vt:lpstr>Future electricity demand of data centers</vt:lpstr>
      <vt:lpstr>Challenges of data center expansion</vt:lpstr>
      <vt:lpstr>Potential of nuclear power</vt:lpstr>
      <vt:lpstr>PowerPoint Presentation</vt:lpstr>
      <vt:lpstr>PowerPoint Presentation</vt:lpstr>
      <vt:lpstr>PowerPoint Presentation</vt:lpstr>
      <vt:lpstr>Nuclear Energy Deals in Data Center Industry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Conclusions</vt:lpstr>
      <vt:lpstr>Thank you!  </vt:lpstr>
      <vt:lpstr>References</vt:lpstr>
      <vt:lpstr>More research:</vt:lpstr>
      <vt:lpstr>Thank you!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Ikonen Jussi-Pekka</dc:creator>
  <cp:lastModifiedBy>Ikonen Jussi-Pekka</cp:lastModifiedBy>
  <cp:revision>4</cp:revision>
  <dcterms:created xsi:type="dcterms:W3CDTF">2025-04-09T06:30:50Z</dcterms:created>
  <dcterms:modified xsi:type="dcterms:W3CDTF">2025-10-17T15:10:26Z</dcterms:modified>
</cp:coreProperties>
</file>