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89" r:id="rId3"/>
    <p:sldId id="285" r:id="rId4"/>
    <p:sldId id="288" r:id="rId5"/>
    <p:sldId id="286" r:id="rId6"/>
    <p:sldId id="318" r:id="rId7"/>
    <p:sldId id="293" r:id="rId8"/>
    <p:sldId id="300" r:id="rId9"/>
    <p:sldId id="301" r:id="rId10"/>
    <p:sldId id="302" r:id="rId11"/>
    <p:sldId id="303" r:id="rId12"/>
    <p:sldId id="304" r:id="rId13"/>
    <p:sldId id="305" r:id="rId14"/>
    <p:sldId id="306" r:id="rId15"/>
    <p:sldId id="307" r:id="rId16"/>
    <p:sldId id="308" r:id="rId17"/>
    <p:sldId id="309" r:id="rId18"/>
    <p:sldId id="314" r:id="rId19"/>
    <p:sldId id="315" r:id="rId20"/>
    <p:sldId id="317" r:id="rId21"/>
    <p:sldId id="296" r:id="rId22"/>
    <p:sldId id="297" r:id="rId23"/>
    <p:sldId id="319" r:id="rId24"/>
    <p:sldId id="316" r:id="rId25"/>
    <p:sldId id="258" r:id="rId26"/>
  </p:sldIdLst>
  <p:sldSz cx="9144000" cy="5143500" type="screen16x9"/>
  <p:notesSz cx="6858000" cy="9144000"/>
  <p:defaultTextStyle>
    <a:defPPr>
      <a:defRPr lang="fi-FI"/>
    </a:defPPr>
    <a:lvl1pPr marL="0" algn="l" defTabSz="641909" rtl="0" eaLnBrk="1" latinLnBrk="0" hangingPunct="1">
      <a:defRPr sz="1264" kern="1200">
        <a:solidFill>
          <a:schemeClr val="tx1"/>
        </a:solidFill>
        <a:latin typeface="+mn-lt"/>
        <a:ea typeface="+mn-ea"/>
        <a:cs typeface="+mn-cs"/>
      </a:defRPr>
    </a:lvl1pPr>
    <a:lvl2pPr marL="320954" algn="l" defTabSz="641909" rtl="0" eaLnBrk="1" latinLnBrk="0" hangingPunct="1">
      <a:defRPr sz="1264" kern="1200">
        <a:solidFill>
          <a:schemeClr val="tx1"/>
        </a:solidFill>
        <a:latin typeface="+mn-lt"/>
        <a:ea typeface="+mn-ea"/>
        <a:cs typeface="+mn-cs"/>
      </a:defRPr>
    </a:lvl2pPr>
    <a:lvl3pPr marL="641909" algn="l" defTabSz="641909" rtl="0" eaLnBrk="1" latinLnBrk="0" hangingPunct="1">
      <a:defRPr sz="1264" kern="1200">
        <a:solidFill>
          <a:schemeClr val="tx1"/>
        </a:solidFill>
        <a:latin typeface="+mn-lt"/>
        <a:ea typeface="+mn-ea"/>
        <a:cs typeface="+mn-cs"/>
      </a:defRPr>
    </a:lvl3pPr>
    <a:lvl4pPr marL="962863" algn="l" defTabSz="641909" rtl="0" eaLnBrk="1" latinLnBrk="0" hangingPunct="1">
      <a:defRPr sz="1264" kern="1200">
        <a:solidFill>
          <a:schemeClr val="tx1"/>
        </a:solidFill>
        <a:latin typeface="+mn-lt"/>
        <a:ea typeface="+mn-ea"/>
        <a:cs typeface="+mn-cs"/>
      </a:defRPr>
    </a:lvl4pPr>
    <a:lvl5pPr marL="1283818" algn="l" defTabSz="641909" rtl="0" eaLnBrk="1" latinLnBrk="0" hangingPunct="1">
      <a:defRPr sz="1264" kern="1200">
        <a:solidFill>
          <a:schemeClr val="tx1"/>
        </a:solidFill>
        <a:latin typeface="+mn-lt"/>
        <a:ea typeface="+mn-ea"/>
        <a:cs typeface="+mn-cs"/>
      </a:defRPr>
    </a:lvl5pPr>
    <a:lvl6pPr marL="1604772" algn="l" defTabSz="641909" rtl="0" eaLnBrk="1" latinLnBrk="0" hangingPunct="1">
      <a:defRPr sz="1264" kern="1200">
        <a:solidFill>
          <a:schemeClr val="tx1"/>
        </a:solidFill>
        <a:latin typeface="+mn-lt"/>
        <a:ea typeface="+mn-ea"/>
        <a:cs typeface="+mn-cs"/>
      </a:defRPr>
    </a:lvl6pPr>
    <a:lvl7pPr marL="1925726" algn="l" defTabSz="641909" rtl="0" eaLnBrk="1" latinLnBrk="0" hangingPunct="1">
      <a:defRPr sz="1264" kern="1200">
        <a:solidFill>
          <a:schemeClr val="tx1"/>
        </a:solidFill>
        <a:latin typeface="+mn-lt"/>
        <a:ea typeface="+mn-ea"/>
        <a:cs typeface="+mn-cs"/>
      </a:defRPr>
    </a:lvl7pPr>
    <a:lvl8pPr marL="2246681" algn="l" defTabSz="641909" rtl="0" eaLnBrk="1" latinLnBrk="0" hangingPunct="1">
      <a:defRPr sz="1264" kern="1200">
        <a:solidFill>
          <a:schemeClr val="tx1"/>
        </a:solidFill>
        <a:latin typeface="+mn-lt"/>
        <a:ea typeface="+mn-ea"/>
        <a:cs typeface="+mn-cs"/>
      </a:defRPr>
    </a:lvl8pPr>
    <a:lvl9pPr marL="2567635" algn="l" defTabSz="641909" rtl="0" eaLnBrk="1" latinLnBrk="0" hangingPunct="1">
      <a:defRPr sz="126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1C91"/>
    <a:srgbClr val="3CC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58" autoAdjust="0"/>
  </p:normalViewPr>
  <p:slideViewPr>
    <p:cSldViewPr snapToGrid="0">
      <p:cViewPr varScale="1">
        <p:scale>
          <a:sx n="134" d="100"/>
          <a:sy n="134" d="100"/>
        </p:scale>
        <p:origin x="324" y="9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2C010-4EA5-4227-8D3F-269BA634CF98}" type="datetimeFigureOut">
              <a:rPr lang="en-GB" smtClean="0"/>
              <a:t>20/10/2025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BF8EF-9E76-4238-B89A-A39BE3DF957D}" type="slidenum">
              <a:rPr lang="en-GB" smtClean="0"/>
              <a:t>‹#›</a:t>
            </a:fld>
            <a:endParaRPr lang="en-GB"/>
          </a:p>
        </p:txBody>
      </p:sp>
    </p:spTree>
    <p:extLst>
      <p:ext uri="{BB962C8B-B14F-4D97-AF65-F5344CB8AC3E}">
        <p14:creationId xmlns:p14="http://schemas.microsoft.com/office/powerpoint/2010/main" val="2690066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9C69A-2D12-F2EF-4613-51B1BE230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66A5BB-D45A-5AEB-28BE-94816A094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472DE2-D261-2085-68A4-F20611129AE3}"/>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DD7C8CFA-CEE1-66E3-D790-9816CD0EA542}"/>
              </a:ext>
            </a:extLst>
          </p:cNvPr>
          <p:cNvSpPr>
            <a:spLocks noGrp="1"/>
          </p:cNvSpPr>
          <p:nvPr>
            <p:ph type="sldNum" sz="quarter" idx="5"/>
          </p:nvPr>
        </p:nvSpPr>
        <p:spPr/>
        <p:txBody>
          <a:bodyPr/>
          <a:lstStyle/>
          <a:p>
            <a:fld id="{103BF8EF-9E76-4238-B89A-A39BE3DF957D}" type="slidenum">
              <a:rPr lang="en-GB" smtClean="0"/>
              <a:t>18</a:t>
            </a:fld>
            <a:endParaRPr lang="en-GB"/>
          </a:p>
        </p:txBody>
      </p:sp>
    </p:spTree>
    <p:extLst>
      <p:ext uri="{BB962C8B-B14F-4D97-AF65-F5344CB8AC3E}">
        <p14:creationId xmlns:p14="http://schemas.microsoft.com/office/powerpoint/2010/main" val="1541564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31206-2131-993A-B45C-2E104698F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4F6B7-142B-A123-D06B-EFEEB5F4C0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A391D8-7686-8659-25A3-2EB12C9BE0E3}"/>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E5CEEA04-A11B-42E7-5CC6-6E558C51AA02}"/>
              </a:ext>
            </a:extLst>
          </p:cNvPr>
          <p:cNvSpPr>
            <a:spLocks noGrp="1"/>
          </p:cNvSpPr>
          <p:nvPr>
            <p:ph type="sldNum" sz="quarter" idx="5"/>
          </p:nvPr>
        </p:nvSpPr>
        <p:spPr/>
        <p:txBody>
          <a:bodyPr/>
          <a:lstStyle/>
          <a:p>
            <a:fld id="{103BF8EF-9E76-4238-B89A-A39BE3DF957D}" type="slidenum">
              <a:rPr lang="en-GB" smtClean="0"/>
              <a:t>19</a:t>
            </a:fld>
            <a:endParaRPr lang="en-GB"/>
          </a:p>
        </p:txBody>
      </p:sp>
    </p:spTree>
    <p:extLst>
      <p:ext uri="{BB962C8B-B14F-4D97-AF65-F5344CB8AC3E}">
        <p14:creationId xmlns:p14="http://schemas.microsoft.com/office/powerpoint/2010/main" val="382720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6A2F4-F985-1C84-F6BB-347ACB17B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2EAAF1-CB1D-54AF-089D-6D12D54F5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1DA7A-A4E3-D8C5-BFB3-46AE211E1667}"/>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FF51F2B0-D171-2487-7D42-16A585AD7ADD}"/>
              </a:ext>
            </a:extLst>
          </p:cNvPr>
          <p:cNvSpPr>
            <a:spLocks noGrp="1"/>
          </p:cNvSpPr>
          <p:nvPr>
            <p:ph type="sldNum" sz="quarter" idx="5"/>
          </p:nvPr>
        </p:nvSpPr>
        <p:spPr/>
        <p:txBody>
          <a:bodyPr/>
          <a:lstStyle/>
          <a:p>
            <a:fld id="{103BF8EF-9E76-4238-B89A-A39BE3DF957D}" type="slidenum">
              <a:rPr lang="en-GB" smtClean="0"/>
              <a:t>20</a:t>
            </a:fld>
            <a:endParaRPr lang="en-GB"/>
          </a:p>
        </p:txBody>
      </p:sp>
    </p:spTree>
    <p:extLst>
      <p:ext uri="{BB962C8B-B14F-4D97-AF65-F5344CB8AC3E}">
        <p14:creationId xmlns:p14="http://schemas.microsoft.com/office/powerpoint/2010/main" val="2245349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itle_slide">
    <p:spTree>
      <p:nvGrpSpPr>
        <p:cNvPr id="1" name=""/>
        <p:cNvGrpSpPr/>
        <p:nvPr/>
      </p:nvGrpSpPr>
      <p:grpSpPr>
        <a:xfrm>
          <a:off x="0" y="0"/>
          <a:ext cx="0" cy="0"/>
          <a:chOff x="0" y="0"/>
          <a:chExt cx="0" cy="0"/>
        </a:xfrm>
      </p:grpSpPr>
      <p:pic>
        <p:nvPicPr>
          <p:cNvPr id="18" name="Kuva 17">
            <a:extLst>
              <a:ext uri="{FF2B5EF4-FFF2-40B4-BE49-F238E27FC236}">
                <a16:creationId xmlns:a16="http://schemas.microsoft.com/office/drawing/2014/main" id="{4F8B5724-A64B-FF4B-92B7-4C466CBF2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9464" y="0"/>
            <a:ext cx="4214537" cy="5143500"/>
          </a:xfrm>
          <a:prstGeom prst="rect">
            <a:avLst/>
          </a:prstGeom>
        </p:spPr>
      </p:pic>
      <p:sp>
        <p:nvSpPr>
          <p:cNvPr id="2" name="Otsikko 1">
            <a:extLst>
              <a:ext uri="{FF2B5EF4-FFF2-40B4-BE49-F238E27FC236}">
                <a16:creationId xmlns:a16="http://schemas.microsoft.com/office/drawing/2014/main" id="{F1F4E156-C9A9-294F-BACD-83E59AAED17F}"/>
              </a:ext>
            </a:extLst>
          </p:cNvPr>
          <p:cNvSpPr>
            <a:spLocks noGrp="1"/>
          </p:cNvSpPr>
          <p:nvPr>
            <p:ph type="title"/>
          </p:nvPr>
        </p:nvSpPr>
        <p:spPr>
          <a:xfrm>
            <a:off x="393260" y="1144399"/>
            <a:ext cx="6007541" cy="1316792"/>
          </a:xfrm>
          <a:prstGeom prst="rect">
            <a:avLst/>
          </a:prstGeom>
        </p:spPr>
        <p:txBody>
          <a:bodyPr anchor="b">
            <a:normAutofit/>
          </a:bodyPr>
          <a:lstStyle>
            <a:lvl1pPr>
              <a:defRPr/>
            </a:lvl1pPr>
          </a:lstStyle>
          <a:p>
            <a:r>
              <a:rPr lang="en-US"/>
              <a:t>Click to edit Master title style</a:t>
            </a:r>
            <a:endParaRPr lang="fi-FI" dirty="0"/>
          </a:p>
        </p:txBody>
      </p:sp>
      <p:sp>
        <p:nvSpPr>
          <p:cNvPr id="7" name="Päivämäärän paikkamerkki 3">
            <a:extLst>
              <a:ext uri="{FF2B5EF4-FFF2-40B4-BE49-F238E27FC236}">
                <a16:creationId xmlns:a16="http://schemas.microsoft.com/office/drawing/2014/main" id="{BD41C6F8-A378-4048-8967-09EBC9B2E894}"/>
              </a:ext>
            </a:extLst>
          </p:cNvPr>
          <p:cNvSpPr>
            <a:spLocks noGrp="1"/>
          </p:cNvSpPr>
          <p:nvPr>
            <p:ph type="dt" sz="half" idx="2"/>
          </p:nvPr>
        </p:nvSpPr>
        <p:spPr>
          <a:xfrm>
            <a:off x="1827097" y="4756788"/>
            <a:ext cx="940985" cy="193900"/>
          </a:xfrm>
          <a:prstGeom prst="rect">
            <a:avLst/>
          </a:prstGeom>
        </p:spPr>
        <p:txBody>
          <a:bodyPr vert="horz" lIns="91440" tIns="45720" rIns="91440" bIns="45720" rtlCol="0" anchor="ctr"/>
          <a:lstStyle>
            <a:lvl1pPr algn="ctr">
              <a:defRPr sz="720">
                <a:solidFill>
                  <a:srgbClr val="767171"/>
                </a:solidFill>
              </a:defRPr>
            </a:lvl1pPr>
          </a:lstStyle>
          <a:p>
            <a:r>
              <a:rPr lang="fi-FI"/>
              <a:t>2025-10-22</a:t>
            </a:r>
            <a:endParaRPr lang="fi-FI" dirty="0"/>
          </a:p>
        </p:txBody>
      </p:sp>
      <p:cxnSp>
        <p:nvCxnSpPr>
          <p:cNvPr id="10" name="Suora yhdysviiva 9">
            <a:extLst>
              <a:ext uri="{FF2B5EF4-FFF2-40B4-BE49-F238E27FC236}">
                <a16:creationId xmlns:a16="http://schemas.microsoft.com/office/drawing/2014/main" id="{ECDFEDF9-560B-2E42-AD9F-88F9385BFDA6}"/>
              </a:ext>
            </a:extLst>
          </p:cNvPr>
          <p:cNvCxnSpPr>
            <a:cxnSpLocks/>
          </p:cNvCxnSpPr>
          <p:nvPr userDrawn="1"/>
        </p:nvCxnSpPr>
        <p:spPr>
          <a:xfrm>
            <a:off x="452673" y="2571750"/>
            <a:ext cx="5432080"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Alaotsikko 2"/>
          <p:cNvSpPr>
            <a:spLocks noGrp="1"/>
          </p:cNvSpPr>
          <p:nvPr>
            <p:ph type="subTitle" idx="1"/>
          </p:nvPr>
        </p:nvSpPr>
        <p:spPr>
          <a:xfrm>
            <a:off x="392401" y="2799360"/>
            <a:ext cx="5301371" cy="1101600"/>
          </a:xfrm>
          <a:prstGeom prst="rect">
            <a:avLst/>
          </a:prstGeom>
        </p:spPr>
        <p:txBody>
          <a:bodyPr/>
          <a:lstStyle>
            <a:lvl1pPr marL="0" indent="0" algn="l">
              <a:buNone/>
              <a:defRPr sz="1800">
                <a:solidFill>
                  <a:srgbClr val="7F7F7F"/>
                </a:solidFill>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fi-FI"/>
          </a:p>
        </p:txBody>
      </p:sp>
      <p:sp>
        <p:nvSpPr>
          <p:cNvPr id="14" name="d_Copyright"/>
          <p:cNvSpPr txBox="1"/>
          <p:nvPr userDrawn="1"/>
        </p:nvSpPr>
        <p:spPr>
          <a:xfrm>
            <a:off x="391690" y="4749029"/>
            <a:ext cx="1435406" cy="20313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720"/>
              <a:t>© Teollisuuden Voima Oyj</a:t>
            </a:r>
            <a:endParaRPr lang="fi-FI" sz="720" dirty="0"/>
          </a:p>
        </p:txBody>
      </p:sp>
      <p:sp>
        <p:nvSpPr>
          <p:cNvPr id="15" name="d_Security"/>
          <p:cNvSpPr txBox="1"/>
          <p:nvPr userDrawn="1"/>
        </p:nvSpPr>
        <p:spPr>
          <a:xfrm>
            <a:off x="6840913" y="4771344"/>
            <a:ext cx="1227324"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t>Public</a:t>
            </a:r>
            <a:endParaRPr lang="fi-FI" sz="720" cap="all" baseline="0" dirty="0"/>
          </a:p>
        </p:txBody>
      </p:sp>
      <p:sp>
        <p:nvSpPr>
          <p:cNvPr id="17" name="duname"/>
          <p:cNvSpPr txBox="1"/>
          <p:nvPr userDrawn="1"/>
        </p:nvSpPr>
        <p:spPr>
          <a:xfrm>
            <a:off x="3043085" y="4744412"/>
            <a:ext cx="2160240" cy="203133"/>
          </a:xfrm>
          <a:prstGeom prst="rect">
            <a:avLst/>
          </a:prstGeom>
          <a:noFill/>
        </p:spPr>
        <p:txBody>
          <a:bodyPr wrap="square" rtlCol="0" anchor="b">
            <a:spAutoFit/>
          </a:bodyPr>
          <a:lstStyle/>
          <a:p>
            <a:r>
              <a:rPr lang="en-GB" sz="720" baseline="0">
                <a:solidFill>
                  <a:srgbClr val="767171"/>
                </a:solidFill>
                <a:latin typeface="+mj-lt"/>
              </a:rPr>
              <a:t>Saira Joona</a:t>
            </a:r>
            <a:endParaRPr lang="en-GB" sz="720" baseline="0" dirty="0">
              <a:solidFill>
                <a:srgbClr val="767171"/>
              </a:solidFill>
              <a:latin typeface="+mj-lt"/>
            </a:endParaRPr>
          </a:p>
        </p:txBody>
      </p:sp>
      <p:pic>
        <p:nvPicPr>
          <p:cNvPr id="19" name="DualUse" hidden="1"/>
          <p:cNvPicPr>
            <a:picLocks/>
          </p:cNvPicPr>
          <p:nvPr userDrawn="1"/>
        </p:nvPicPr>
        <p:blipFill>
          <a:blip r:embed="rId3"/>
          <a:stretch>
            <a:fillRect/>
          </a:stretch>
        </p:blipFill>
        <p:spPr>
          <a:xfrm>
            <a:off x="468000" y="3812400"/>
            <a:ext cx="0" cy="0"/>
          </a:xfrm>
          <a:prstGeom prst="rect">
            <a:avLst/>
          </a:prstGeom>
        </p:spPr>
      </p:pic>
      <p:sp>
        <p:nvSpPr>
          <p:cNvPr id="21" name="countryoforigin" hidden="1"/>
          <p:cNvSpPr txBox="1">
            <a:spLocks/>
          </p:cNvSpPr>
          <p:nvPr userDrawn="1"/>
        </p:nvSpPr>
        <p:spPr>
          <a:xfrm>
            <a:off x="475201" y="4291200"/>
            <a:ext cx="0" cy="0"/>
          </a:xfrm>
          <a:prstGeom prst="rect">
            <a:avLst/>
          </a:prstGeom>
          <a:noFill/>
        </p:spPr>
        <p:txBody>
          <a:bodyPr wrap="square" lIns="0" tIns="0" rIns="0" bIns="0" rtlCol="0">
            <a:spAutoFit/>
          </a:bodyPr>
          <a:lstStyle/>
          <a:p>
            <a:pPr algn="ctr"/>
            <a:endParaRPr lang="fi-FI" sz="900" b="1" dirty="0">
              <a:solidFill>
                <a:srgbClr val="FF0000"/>
              </a:solidFill>
              <a:latin typeface="+mn-lt"/>
            </a:endParaRPr>
          </a:p>
        </p:txBody>
      </p:sp>
      <p:pic>
        <p:nvPicPr>
          <p:cNvPr id="23" name="Kuva 22">
            <a:extLst>
              <a:ext uri="{FF2B5EF4-FFF2-40B4-BE49-F238E27FC236}">
                <a16:creationId xmlns:a16="http://schemas.microsoft.com/office/drawing/2014/main" id="{786CCD25-4C8B-5840-B46B-F86A767AD0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46" y="0"/>
            <a:ext cx="1735494" cy="1238272"/>
          </a:xfrm>
          <a:prstGeom prst="rect">
            <a:avLst/>
          </a:prstGeom>
        </p:spPr>
      </p:pic>
      <p:sp>
        <p:nvSpPr>
          <p:cNvPr id="16" name="d_TrainingMaterial">
            <a:extLst>
              <a:ext uri="{FF2B5EF4-FFF2-40B4-BE49-F238E27FC236}">
                <a16:creationId xmlns:a16="http://schemas.microsoft.com/office/drawing/2014/main" id="{B17D7304-E41B-49C1-AC58-12660F4EF8AD}"/>
              </a:ext>
            </a:extLst>
          </p:cNvPr>
          <p:cNvSpPr txBox="1"/>
          <p:nvPr userDrawn="1"/>
        </p:nvSpPr>
        <p:spPr>
          <a:xfrm>
            <a:off x="8092571" y="4771344"/>
            <a:ext cx="997641"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none" baseline="0"/>
              <a:t> </a:t>
            </a:r>
            <a:endParaRPr lang="fi-FI" sz="720" cap="none" baseline="0" dirty="0"/>
          </a:p>
        </p:txBody>
      </p:sp>
    </p:spTree>
    <p:extLst>
      <p:ext uri="{BB962C8B-B14F-4D97-AF65-F5344CB8AC3E}">
        <p14:creationId xmlns:p14="http://schemas.microsoft.com/office/powerpoint/2010/main" val="195364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_1">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F4E156-C9A9-294F-BACD-83E59AAED17F}"/>
              </a:ext>
            </a:extLst>
          </p:cNvPr>
          <p:cNvSpPr>
            <a:spLocks noGrp="1"/>
          </p:cNvSpPr>
          <p:nvPr>
            <p:ph type="title"/>
          </p:nvPr>
        </p:nvSpPr>
        <p:spPr>
          <a:xfrm>
            <a:off x="393260" y="761975"/>
            <a:ext cx="6007541" cy="1699216"/>
          </a:xfrm>
          <a:prstGeom prst="rect">
            <a:avLst/>
          </a:prstGeom>
        </p:spPr>
        <p:txBody>
          <a:bodyPr anchor="b">
            <a:normAutofit/>
          </a:bodyPr>
          <a:lstStyle>
            <a:lvl1pPr>
              <a:defRPr cap="all" baseline="0">
                <a:solidFill>
                  <a:schemeClr val="bg1"/>
                </a:solidFill>
              </a:defRPr>
            </a:lvl1pPr>
          </a:lstStyle>
          <a:p>
            <a:r>
              <a:rPr lang="en-US"/>
              <a:t>Click to edit Master title style</a:t>
            </a:r>
            <a:endParaRPr lang="fi-FI" dirty="0"/>
          </a:p>
        </p:txBody>
      </p:sp>
      <p:cxnSp>
        <p:nvCxnSpPr>
          <p:cNvPr id="6" name="Suora yhdysviiva 5">
            <a:extLst>
              <a:ext uri="{FF2B5EF4-FFF2-40B4-BE49-F238E27FC236}">
                <a16:creationId xmlns:a16="http://schemas.microsoft.com/office/drawing/2014/main" id="{2CA50569-2D47-FF4B-80D7-FDFD2D8FA878}"/>
              </a:ext>
            </a:extLst>
          </p:cNvPr>
          <p:cNvCxnSpPr>
            <a:cxnSpLocks/>
          </p:cNvCxnSpPr>
          <p:nvPr userDrawn="1"/>
        </p:nvCxnSpPr>
        <p:spPr>
          <a:xfrm>
            <a:off x="452673" y="2571750"/>
            <a:ext cx="543208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CD2B61E2-F626-6048-A830-F0F134BA1D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7398" y="0"/>
            <a:ext cx="4236602" cy="5143500"/>
          </a:xfrm>
          <a:prstGeom prst="rect">
            <a:avLst/>
          </a:prstGeom>
        </p:spPr>
      </p:pic>
      <p:sp>
        <p:nvSpPr>
          <p:cNvPr id="7" name="d_Security"/>
          <p:cNvSpPr txBox="1"/>
          <p:nvPr userDrawn="1"/>
        </p:nvSpPr>
        <p:spPr>
          <a:xfrm>
            <a:off x="6864521" y="4674394"/>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solidFill>
                  <a:schemeClr val="bg1"/>
                </a:solidFill>
              </a:rPr>
              <a:t>Public</a:t>
            </a:r>
            <a:endParaRPr lang="fi-FI" sz="720" cap="all" baseline="0" dirty="0">
              <a:solidFill>
                <a:schemeClr val="bg1"/>
              </a:solidFill>
            </a:endParaRPr>
          </a:p>
        </p:txBody>
      </p:sp>
    </p:spTree>
    <p:extLst>
      <p:ext uri="{BB962C8B-B14F-4D97-AF65-F5344CB8AC3E}">
        <p14:creationId xmlns:p14="http://schemas.microsoft.com/office/powerpoint/2010/main" val="186120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_2">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F4E156-C9A9-294F-BACD-83E59AAED17F}"/>
              </a:ext>
            </a:extLst>
          </p:cNvPr>
          <p:cNvSpPr>
            <a:spLocks noGrp="1"/>
          </p:cNvSpPr>
          <p:nvPr>
            <p:ph type="title"/>
          </p:nvPr>
        </p:nvSpPr>
        <p:spPr>
          <a:xfrm>
            <a:off x="393260" y="761975"/>
            <a:ext cx="6007541" cy="1699216"/>
          </a:xfrm>
          <a:prstGeom prst="rect">
            <a:avLst/>
          </a:prstGeom>
        </p:spPr>
        <p:txBody>
          <a:bodyPr anchor="b">
            <a:normAutofit/>
          </a:bodyPr>
          <a:lstStyle>
            <a:lvl1pPr>
              <a:defRPr cap="all" baseline="0">
                <a:solidFill>
                  <a:schemeClr val="tx2"/>
                </a:solidFill>
              </a:defRPr>
            </a:lvl1pPr>
          </a:lstStyle>
          <a:p>
            <a:r>
              <a:rPr lang="en-US"/>
              <a:t>Click to edit Master title style</a:t>
            </a:r>
            <a:endParaRPr lang="fi-FI" dirty="0"/>
          </a:p>
        </p:txBody>
      </p:sp>
      <p:cxnSp>
        <p:nvCxnSpPr>
          <p:cNvPr id="6" name="Suora yhdysviiva 5">
            <a:extLst>
              <a:ext uri="{FF2B5EF4-FFF2-40B4-BE49-F238E27FC236}">
                <a16:creationId xmlns:a16="http://schemas.microsoft.com/office/drawing/2014/main" id="{2CA50569-2D47-FF4B-80D7-FDFD2D8FA878}"/>
              </a:ext>
            </a:extLst>
          </p:cNvPr>
          <p:cNvCxnSpPr>
            <a:cxnSpLocks/>
          </p:cNvCxnSpPr>
          <p:nvPr userDrawn="1"/>
        </p:nvCxnSpPr>
        <p:spPr>
          <a:xfrm>
            <a:off x="452673" y="2571750"/>
            <a:ext cx="5432080" cy="0"/>
          </a:xfrm>
          <a:prstGeom prst="line">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Kuva 4">
            <a:extLst>
              <a:ext uri="{FF2B5EF4-FFF2-40B4-BE49-F238E27FC236}">
                <a16:creationId xmlns:a16="http://schemas.microsoft.com/office/drawing/2014/main" id="{93EC2CF9-2917-314A-BCDB-509E70B7A4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7398" y="0"/>
            <a:ext cx="4236602" cy="5143500"/>
          </a:xfrm>
          <a:prstGeom prst="rect">
            <a:avLst/>
          </a:prstGeom>
        </p:spPr>
      </p:pic>
      <p:sp>
        <p:nvSpPr>
          <p:cNvPr id="8" name="d_Security"/>
          <p:cNvSpPr txBox="1"/>
          <p:nvPr userDrawn="1"/>
        </p:nvSpPr>
        <p:spPr>
          <a:xfrm>
            <a:off x="6864521" y="4674394"/>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solidFill>
                  <a:schemeClr val="tx2"/>
                </a:solidFill>
              </a:rPr>
              <a:t>Public</a:t>
            </a:r>
            <a:endParaRPr lang="fi-FI" sz="720" cap="all" baseline="0" dirty="0">
              <a:solidFill>
                <a:schemeClr val="tx2"/>
              </a:solidFill>
            </a:endParaRPr>
          </a:p>
        </p:txBody>
      </p:sp>
    </p:spTree>
    <p:extLst>
      <p:ext uri="{BB962C8B-B14F-4D97-AF65-F5344CB8AC3E}">
        <p14:creationId xmlns:p14="http://schemas.microsoft.com/office/powerpoint/2010/main" val="110857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_3">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F4E156-C9A9-294F-BACD-83E59AAED17F}"/>
              </a:ext>
            </a:extLst>
          </p:cNvPr>
          <p:cNvSpPr>
            <a:spLocks noGrp="1"/>
          </p:cNvSpPr>
          <p:nvPr>
            <p:ph type="title"/>
          </p:nvPr>
        </p:nvSpPr>
        <p:spPr>
          <a:xfrm>
            <a:off x="393259" y="569309"/>
            <a:ext cx="6445952" cy="2241359"/>
          </a:xfrm>
          <a:prstGeom prst="rect">
            <a:avLst/>
          </a:prstGeom>
        </p:spPr>
        <p:txBody>
          <a:bodyPr anchor="b">
            <a:normAutofit/>
          </a:bodyPr>
          <a:lstStyle>
            <a:lvl1pPr>
              <a:defRPr sz="3960" b="1" strike="noStrike" cap="all" baseline="0">
                <a:solidFill>
                  <a:schemeClr val="bg1"/>
                </a:solidFill>
              </a:defRPr>
            </a:lvl1pPr>
          </a:lstStyle>
          <a:p>
            <a:r>
              <a:rPr lang="en-US"/>
              <a:t>Click to edit Master title style</a:t>
            </a:r>
            <a:endParaRPr lang="fi-FI" dirty="0"/>
          </a:p>
        </p:txBody>
      </p:sp>
      <p:cxnSp>
        <p:nvCxnSpPr>
          <p:cNvPr id="6" name="Suora yhdysviiva 5">
            <a:extLst>
              <a:ext uri="{FF2B5EF4-FFF2-40B4-BE49-F238E27FC236}">
                <a16:creationId xmlns:a16="http://schemas.microsoft.com/office/drawing/2014/main" id="{2CA50569-2D47-FF4B-80D7-FDFD2D8FA878}"/>
              </a:ext>
            </a:extLst>
          </p:cNvPr>
          <p:cNvCxnSpPr>
            <a:cxnSpLocks/>
          </p:cNvCxnSpPr>
          <p:nvPr userDrawn="1"/>
        </p:nvCxnSpPr>
        <p:spPr>
          <a:xfrm>
            <a:off x="452673" y="2921225"/>
            <a:ext cx="543208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_Security"/>
          <p:cNvSpPr txBox="1"/>
          <p:nvPr userDrawn="1"/>
        </p:nvSpPr>
        <p:spPr>
          <a:xfrm>
            <a:off x="6864521" y="4674394"/>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solidFill>
                  <a:schemeClr val="bg1"/>
                </a:solidFill>
              </a:rPr>
              <a:t>Public</a:t>
            </a:r>
            <a:endParaRPr lang="fi-FI" sz="720" cap="all" baseline="0" dirty="0">
              <a:solidFill>
                <a:schemeClr val="bg1"/>
              </a:solidFill>
            </a:endParaRPr>
          </a:p>
        </p:txBody>
      </p:sp>
    </p:spTree>
    <p:extLst>
      <p:ext uri="{BB962C8B-B14F-4D97-AF65-F5344CB8AC3E}">
        <p14:creationId xmlns:p14="http://schemas.microsoft.com/office/powerpoint/2010/main" val="29291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fect_1">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C1541D36-38DE-9348-B389-E325EDFCF2E3}"/>
              </a:ext>
            </a:extLst>
          </p:cNvPr>
          <p:cNvSpPr>
            <a:spLocks noGrp="1"/>
          </p:cNvSpPr>
          <p:nvPr>
            <p:ph type="body" sz="quarter" idx="10"/>
          </p:nvPr>
        </p:nvSpPr>
        <p:spPr>
          <a:xfrm>
            <a:off x="368878" y="350826"/>
            <a:ext cx="8406245" cy="4323569"/>
          </a:xfrm>
          <a:prstGeom prst="rect">
            <a:avLst/>
          </a:prstGeom>
        </p:spPr>
        <p:txBody>
          <a:bodyPr anchor="ctr"/>
          <a:lstStyle>
            <a:lvl1pPr marL="0" indent="0">
              <a:buFontTx/>
              <a:buNone/>
              <a:defRPr sz="4320" b="1" cap="all" baseline="0">
                <a:solidFill>
                  <a:schemeClr val="bg1"/>
                </a:solidFill>
              </a:defRPr>
            </a:lvl1pPr>
          </a:lstStyle>
          <a:p>
            <a:pPr lvl="0"/>
            <a:r>
              <a:rPr lang="en-US"/>
              <a:t>Click to edit Master text styles</a:t>
            </a:r>
          </a:p>
        </p:txBody>
      </p:sp>
      <p:sp>
        <p:nvSpPr>
          <p:cNvPr id="5" name="d_Security"/>
          <p:cNvSpPr txBox="1"/>
          <p:nvPr userDrawn="1"/>
        </p:nvSpPr>
        <p:spPr>
          <a:xfrm>
            <a:off x="6864521" y="4674394"/>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solidFill>
                  <a:schemeClr val="bg1"/>
                </a:solidFill>
              </a:rPr>
              <a:t>Public</a:t>
            </a:r>
            <a:endParaRPr lang="fi-FI" sz="720" cap="all" baseline="0" dirty="0">
              <a:solidFill>
                <a:schemeClr val="bg1"/>
              </a:solidFill>
            </a:endParaRPr>
          </a:p>
        </p:txBody>
      </p:sp>
    </p:spTree>
    <p:extLst>
      <p:ext uri="{BB962C8B-B14F-4D97-AF65-F5344CB8AC3E}">
        <p14:creationId xmlns:p14="http://schemas.microsoft.com/office/powerpoint/2010/main" val="378761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fect_2">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Tekstin paikkamerkki 3">
            <a:extLst>
              <a:ext uri="{FF2B5EF4-FFF2-40B4-BE49-F238E27FC236}">
                <a16:creationId xmlns:a16="http://schemas.microsoft.com/office/drawing/2014/main" id="{4564C769-C00B-7743-86A0-2394D7794120}"/>
              </a:ext>
            </a:extLst>
          </p:cNvPr>
          <p:cNvSpPr>
            <a:spLocks noGrp="1"/>
          </p:cNvSpPr>
          <p:nvPr>
            <p:ph type="body" sz="quarter" idx="10"/>
          </p:nvPr>
        </p:nvSpPr>
        <p:spPr>
          <a:xfrm>
            <a:off x="368878" y="350826"/>
            <a:ext cx="8406245" cy="4323569"/>
          </a:xfrm>
          <a:prstGeom prst="rect">
            <a:avLst/>
          </a:prstGeom>
        </p:spPr>
        <p:txBody>
          <a:bodyPr anchor="ctr"/>
          <a:lstStyle>
            <a:lvl1pPr marL="0" indent="0">
              <a:buFontTx/>
              <a:buNone/>
              <a:defRPr sz="4320" b="1" cap="all" baseline="0">
                <a:solidFill>
                  <a:schemeClr val="bg1"/>
                </a:solidFill>
              </a:defRPr>
            </a:lvl1pPr>
          </a:lstStyle>
          <a:p>
            <a:pPr lvl="0"/>
            <a:r>
              <a:rPr lang="en-US"/>
              <a:t>Click to edit Master text styles</a:t>
            </a:r>
          </a:p>
        </p:txBody>
      </p:sp>
      <p:sp>
        <p:nvSpPr>
          <p:cNvPr id="5" name="d_Security"/>
          <p:cNvSpPr txBox="1"/>
          <p:nvPr userDrawn="1"/>
        </p:nvSpPr>
        <p:spPr>
          <a:xfrm>
            <a:off x="6864521" y="4674394"/>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solidFill>
                  <a:schemeClr val="bg1"/>
                </a:solidFill>
              </a:rPr>
              <a:t>Public</a:t>
            </a:r>
            <a:endParaRPr lang="fi-FI" sz="720" cap="all" baseline="0" dirty="0">
              <a:solidFill>
                <a:schemeClr val="bg1"/>
              </a:solidFill>
            </a:endParaRPr>
          </a:p>
        </p:txBody>
      </p:sp>
    </p:spTree>
    <p:extLst>
      <p:ext uri="{BB962C8B-B14F-4D97-AF65-F5344CB8AC3E}">
        <p14:creationId xmlns:p14="http://schemas.microsoft.com/office/powerpoint/2010/main" val="54337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fect_3">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Tekstin paikkamerkki 3">
            <a:extLst>
              <a:ext uri="{FF2B5EF4-FFF2-40B4-BE49-F238E27FC236}">
                <a16:creationId xmlns:a16="http://schemas.microsoft.com/office/drawing/2014/main" id="{56E76E21-C323-8742-B6DE-0C05470014DF}"/>
              </a:ext>
            </a:extLst>
          </p:cNvPr>
          <p:cNvSpPr>
            <a:spLocks noGrp="1"/>
          </p:cNvSpPr>
          <p:nvPr>
            <p:ph type="body" sz="quarter" idx="10"/>
          </p:nvPr>
        </p:nvSpPr>
        <p:spPr>
          <a:xfrm>
            <a:off x="368878" y="350826"/>
            <a:ext cx="8406245" cy="4323569"/>
          </a:xfrm>
          <a:prstGeom prst="rect">
            <a:avLst/>
          </a:prstGeom>
        </p:spPr>
        <p:txBody>
          <a:bodyPr anchor="ctr"/>
          <a:lstStyle>
            <a:lvl1pPr marL="0" indent="0">
              <a:buFontTx/>
              <a:buNone/>
              <a:defRPr sz="4320" b="1" cap="all" baseline="0">
                <a:solidFill>
                  <a:schemeClr val="bg1"/>
                </a:solidFill>
              </a:defRPr>
            </a:lvl1pPr>
          </a:lstStyle>
          <a:p>
            <a:pPr lvl="0"/>
            <a:r>
              <a:rPr lang="en-US"/>
              <a:t>Click to edit Master text styles</a:t>
            </a:r>
          </a:p>
        </p:txBody>
      </p:sp>
      <p:sp>
        <p:nvSpPr>
          <p:cNvPr id="5" name="d_Security"/>
          <p:cNvSpPr txBox="1"/>
          <p:nvPr userDrawn="1"/>
        </p:nvSpPr>
        <p:spPr>
          <a:xfrm>
            <a:off x="6864521" y="4674394"/>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solidFill>
                  <a:schemeClr val="bg1"/>
                </a:solidFill>
              </a:rPr>
              <a:t>Public</a:t>
            </a:r>
            <a:endParaRPr lang="fi-FI" sz="720" cap="all" baseline="0" dirty="0">
              <a:solidFill>
                <a:schemeClr val="bg1"/>
              </a:solidFill>
            </a:endParaRPr>
          </a:p>
        </p:txBody>
      </p:sp>
    </p:spTree>
    <p:extLst>
      <p:ext uri="{BB962C8B-B14F-4D97-AF65-F5344CB8AC3E}">
        <p14:creationId xmlns:p14="http://schemas.microsoft.com/office/powerpoint/2010/main" val="100359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Page">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6FB73A44-92E8-A244-8737-9E8576D702A5}"/>
              </a:ext>
            </a:extLst>
          </p:cNvPr>
          <p:cNvSpPr txBox="1"/>
          <p:nvPr userDrawn="1"/>
        </p:nvSpPr>
        <p:spPr>
          <a:xfrm>
            <a:off x="393539" y="1933350"/>
            <a:ext cx="5735256" cy="535531"/>
          </a:xfrm>
          <a:prstGeom prst="rect">
            <a:avLst/>
          </a:prstGeom>
          <a:noFill/>
        </p:spPr>
        <p:txBody>
          <a:bodyPr wrap="square" rtlCol="0" anchor="b">
            <a:spAutoFit/>
          </a:bodyPr>
          <a:lstStyle/>
          <a:p>
            <a:r>
              <a:rPr lang="fi-FI" sz="2880" noProof="1"/>
              <a:t>Thank you!</a:t>
            </a:r>
          </a:p>
        </p:txBody>
      </p:sp>
      <p:pic>
        <p:nvPicPr>
          <p:cNvPr id="9" name="Kuva 8">
            <a:extLst>
              <a:ext uri="{FF2B5EF4-FFF2-40B4-BE49-F238E27FC236}">
                <a16:creationId xmlns:a16="http://schemas.microsoft.com/office/drawing/2014/main" id="{4F8B5724-A64B-FF4B-92B7-4C466CBF2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9464" y="0"/>
            <a:ext cx="4214537" cy="5143500"/>
          </a:xfrm>
          <a:prstGeom prst="rect">
            <a:avLst/>
          </a:prstGeom>
        </p:spPr>
      </p:pic>
      <p:cxnSp>
        <p:nvCxnSpPr>
          <p:cNvPr id="10" name="Suora yhdysviiva 9">
            <a:extLst>
              <a:ext uri="{FF2B5EF4-FFF2-40B4-BE49-F238E27FC236}">
                <a16:creationId xmlns:a16="http://schemas.microsoft.com/office/drawing/2014/main" id="{ECDFEDF9-560B-2E42-AD9F-88F9385BFDA6}"/>
              </a:ext>
            </a:extLst>
          </p:cNvPr>
          <p:cNvCxnSpPr>
            <a:cxnSpLocks/>
          </p:cNvCxnSpPr>
          <p:nvPr userDrawn="1"/>
        </p:nvCxnSpPr>
        <p:spPr>
          <a:xfrm>
            <a:off x="452673" y="2571750"/>
            <a:ext cx="5432080"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d_Copyright"/>
          <p:cNvSpPr txBox="1"/>
          <p:nvPr userDrawn="1"/>
        </p:nvSpPr>
        <p:spPr>
          <a:xfrm>
            <a:off x="391690" y="4749029"/>
            <a:ext cx="1435406" cy="20313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720"/>
              <a:t>© Teollisuuden Voima Oyj</a:t>
            </a:r>
            <a:endParaRPr lang="fi-FI" sz="720" dirty="0"/>
          </a:p>
        </p:txBody>
      </p:sp>
      <p:sp>
        <p:nvSpPr>
          <p:cNvPr id="15" name="d_Security"/>
          <p:cNvSpPr txBox="1"/>
          <p:nvPr userDrawn="1"/>
        </p:nvSpPr>
        <p:spPr>
          <a:xfrm>
            <a:off x="6918605" y="4771344"/>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t>Public</a:t>
            </a:r>
            <a:endParaRPr lang="fi-FI" sz="720" cap="all" baseline="0" dirty="0"/>
          </a:p>
        </p:txBody>
      </p:sp>
      <p:sp>
        <p:nvSpPr>
          <p:cNvPr id="11" name="Päivämäärän paikkamerkki 3">
            <a:extLst>
              <a:ext uri="{FF2B5EF4-FFF2-40B4-BE49-F238E27FC236}">
                <a16:creationId xmlns:a16="http://schemas.microsoft.com/office/drawing/2014/main" id="{BD41C6F8-A378-4048-8967-09EBC9B2E894}"/>
              </a:ext>
            </a:extLst>
          </p:cNvPr>
          <p:cNvSpPr txBox="1">
            <a:spLocks/>
          </p:cNvSpPr>
          <p:nvPr userDrawn="1"/>
        </p:nvSpPr>
        <p:spPr>
          <a:xfrm>
            <a:off x="1827097" y="4753645"/>
            <a:ext cx="940985" cy="193900"/>
          </a:xfrm>
          <a:prstGeom prst="rect">
            <a:avLst/>
          </a:prstGeom>
        </p:spPr>
        <p:txBody>
          <a:bodyPr vert="horz" lIns="82296" tIns="41148" rIns="82296" bIns="41148" rtlCol="0" anchor="ctr"/>
          <a:lstStyle>
            <a:defPPr>
              <a:defRPr lang="fi-FI"/>
            </a:defPPr>
            <a:lvl1pPr marL="0" algn="ctr" defTabSz="713232" rtl="0" eaLnBrk="1" latinLnBrk="0" hangingPunct="1">
              <a:defRPr sz="700" kern="1200">
                <a:solidFill>
                  <a:schemeClr val="bg2">
                    <a:lumMod val="50000"/>
                  </a:schemeClr>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E4829CAE-366E-BB4D-A8B9-6D7121D3703F}" type="datetime1">
              <a:rPr lang="fi-FI" sz="720" smtClean="0"/>
              <a:pPr/>
              <a:t>20.10.2025</a:t>
            </a:fld>
            <a:endParaRPr lang="fi-FI" sz="720" dirty="0"/>
          </a:p>
        </p:txBody>
      </p:sp>
      <p:pic>
        <p:nvPicPr>
          <p:cNvPr id="13" name="Kuva 12">
            <a:extLst>
              <a:ext uri="{FF2B5EF4-FFF2-40B4-BE49-F238E27FC236}">
                <a16:creationId xmlns:a16="http://schemas.microsoft.com/office/drawing/2014/main" id="{D27CB153-D8DC-0442-AE3A-50D69434C8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474809" cy="1052275"/>
          </a:xfrm>
          <a:prstGeom prst="rect">
            <a:avLst/>
          </a:prstGeom>
        </p:spPr>
      </p:pic>
    </p:spTree>
    <p:extLst>
      <p:ext uri="{BB962C8B-B14F-4D97-AF65-F5344CB8AC3E}">
        <p14:creationId xmlns:p14="http://schemas.microsoft.com/office/powerpoint/2010/main" val="237165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Page_2">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CF82E11B-63B6-6E49-AFC1-CA03B2773D68}"/>
              </a:ext>
            </a:extLst>
          </p:cNvPr>
          <p:cNvSpPr/>
          <p:nvPr userDrawn="1"/>
        </p:nvSpPr>
        <p:spPr>
          <a:xfrm>
            <a:off x="0" y="1045869"/>
            <a:ext cx="9144000" cy="3051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64" dirty="0">
              <a:ln>
                <a:noFill/>
              </a:ln>
            </a:endParaRPr>
          </a:p>
        </p:txBody>
      </p:sp>
      <p:cxnSp>
        <p:nvCxnSpPr>
          <p:cNvPr id="11" name="Suora yhdysviiva 10">
            <a:extLst>
              <a:ext uri="{FF2B5EF4-FFF2-40B4-BE49-F238E27FC236}">
                <a16:creationId xmlns:a16="http://schemas.microsoft.com/office/drawing/2014/main" id="{D6DFF851-8AA9-7145-8341-095B5D31455E}"/>
              </a:ext>
            </a:extLst>
          </p:cNvPr>
          <p:cNvCxnSpPr>
            <a:cxnSpLocks/>
          </p:cNvCxnSpPr>
          <p:nvPr userDrawn="1"/>
        </p:nvCxnSpPr>
        <p:spPr>
          <a:xfrm>
            <a:off x="409097" y="2673211"/>
            <a:ext cx="8325809"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kstiruutu 8">
            <a:extLst>
              <a:ext uri="{FF2B5EF4-FFF2-40B4-BE49-F238E27FC236}">
                <a16:creationId xmlns:a16="http://schemas.microsoft.com/office/drawing/2014/main" id="{354B12CB-A8F8-684C-ACB3-880D3C9B9D59}"/>
              </a:ext>
            </a:extLst>
          </p:cNvPr>
          <p:cNvSpPr txBox="1"/>
          <p:nvPr userDrawn="1"/>
        </p:nvSpPr>
        <p:spPr>
          <a:xfrm>
            <a:off x="386436" y="2036220"/>
            <a:ext cx="3746647" cy="535531"/>
          </a:xfrm>
          <a:prstGeom prst="rect">
            <a:avLst/>
          </a:prstGeom>
          <a:noFill/>
        </p:spPr>
        <p:txBody>
          <a:bodyPr wrap="square" rtlCol="0" anchor="b">
            <a:spAutoFit/>
          </a:bodyPr>
          <a:lstStyle/>
          <a:p>
            <a:r>
              <a:rPr lang="fi-FI" sz="2880" noProof="1"/>
              <a:t>Thank you!</a:t>
            </a:r>
          </a:p>
        </p:txBody>
      </p:sp>
      <p:sp>
        <p:nvSpPr>
          <p:cNvPr id="10" name="Päivämäärän paikkamerkki 3">
            <a:extLst>
              <a:ext uri="{FF2B5EF4-FFF2-40B4-BE49-F238E27FC236}">
                <a16:creationId xmlns:a16="http://schemas.microsoft.com/office/drawing/2014/main" id="{BD41C6F8-A378-4048-8967-09EBC9B2E894}"/>
              </a:ext>
            </a:extLst>
          </p:cNvPr>
          <p:cNvSpPr txBox="1">
            <a:spLocks/>
          </p:cNvSpPr>
          <p:nvPr userDrawn="1"/>
        </p:nvSpPr>
        <p:spPr>
          <a:xfrm>
            <a:off x="1773013" y="4659838"/>
            <a:ext cx="940985" cy="193900"/>
          </a:xfrm>
          <a:prstGeom prst="rect">
            <a:avLst/>
          </a:prstGeom>
        </p:spPr>
        <p:txBody>
          <a:bodyPr vert="horz" lIns="82296" tIns="41148" rIns="82296" bIns="41148" rtlCol="0" anchor="ctr"/>
          <a:lstStyle>
            <a:defPPr>
              <a:defRPr lang="fi-FI"/>
            </a:defPPr>
            <a:lvl1pPr marL="0" algn="ctr" defTabSz="713232" rtl="0" eaLnBrk="1" latinLnBrk="0" hangingPunct="1">
              <a:defRPr sz="800" kern="1200">
                <a:solidFill>
                  <a:srgbClr val="76717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E4829CAE-366E-BB4D-A8B9-6D7121D3703F}" type="datetime1">
              <a:rPr lang="fi-FI" sz="720" smtClean="0">
                <a:solidFill>
                  <a:schemeClr val="bg1"/>
                </a:solidFill>
              </a:rPr>
              <a:pPr/>
              <a:t>20.10.2025</a:t>
            </a:fld>
            <a:endParaRPr lang="fi-FI" sz="720" dirty="0">
              <a:solidFill>
                <a:schemeClr val="bg1"/>
              </a:solidFill>
            </a:endParaRPr>
          </a:p>
        </p:txBody>
      </p:sp>
      <p:sp>
        <p:nvSpPr>
          <p:cNvPr id="13" name="d_Copyright"/>
          <p:cNvSpPr txBox="1"/>
          <p:nvPr userDrawn="1"/>
        </p:nvSpPr>
        <p:spPr>
          <a:xfrm>
            <a:off x="337606" y="4652079"/>
            <a:ext cx="1435406" cy="20313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720">
                <a:solidFill>
                  <a:schemeClr val="bg1"/>
                </a:solidFill>
              </a:rPr>
              <a:t>© Teollisuuden Voima Oyj</a:t>
            </a:r>
            <a:endParaRPr lang="fi-FI" sz="720" dirty="0">
              <a:solidFill>
                <a:schemeClr val="bg1"/>
              </a:solidFill>
            </a:endParaRPr>
          </a:p>
        </p:txBody>
      </p:sp>
      <p:sp>
        <p:nvSpPr>
          <p:cNvPr id="14" name="d_Security"/>
          <p:cNvSpPr txBox="1"/>
          <p:nvPr userDrawn="1"/>
        </p:nvSpPr>
        <p:spPr>
          <a:xfrm>
            <a:off x="2837095" y="4670547"/>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solidFill>
                  <a:schemeClr val="bg1"/>
                </a:solidFill>
              </a:rPr>
              <a:t>Public</a:t>
            </a:r>
            <a:endParaRPr lang="fi-FI" sz="720" cap="all" baseline="0" dirty="0">
              <a:solidFill>
                <a:schemeClr val="bg1"/>
              </a:solidFill>
            </a:endParaRPr>
          </a:p>
        </p:txBody>
      </p:sp>
      <p:pic>
        <p:nvPicPr>
          <p:cNvPr id="16" name="Kuva 15">
            <a:extLst>
              <a:ext uri="{FF2B5EF4-FFF2-40B4-BE49-F238E27FC236}">
                <a16:creationId xmlns:a16="http://schemas.microsoft.com/office/drawing/2014/main" id="{F29F07F1-70A4-524C-94C2-11C96A408B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474809" cy="1052275"/>
          </a:xfrm>
          <a:prstGeom prst="rect">
            <a:avLst/>
          </a:prstGeom>
        </p:spPr>
      </p:pic>
    </p:spTree>
    <p:extLst>
      <p:ext uri="{BB962C8B-B14F-4D97-AF65-F5344CB8AC3E}">
        <p14:creationId xmlns:p14="http://schemas.microsoft.com/office/powerpoint/2010/main" val="186330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2">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1" name="DualUse" hidden="1"/>
          <p:cNvPicPr>
            <a:picLocks/>
          </p:cNvPicPr>
          <p:nvPr userDrawn="1"/>
        </p:nvPicPr>
        <p:blipFill>
          <a:blip r:embed="rId3"/>
          <a:stretch>
            <a:fillRect/>
          </a:stretch>
        </p:blipFill>
        <p:spPr>
          <a:xfrm>
            <a:off x="5472128" y="3144693"/>
            <a:ext cx="0" cy="0"/>
          </a:xfrm>
          <a:prstGeom prst="rect">
            <a:avLst/>
          </a:prstGeom>
        </p:spPr>
      </p:pic>
      <p:sp>
        <p:nvSpPr>
          <p:cNvPr id="8" name="Suorakulmio 7">
            <a:extLst>
              <a:ext uri="{FF2B5EF4-FFF2-40B4-BE49-F238E27FC236}">
                <a16:creationId xmlns:a16="http://schemas.microsoft.com/office/drawing/2014/main" id="{CF82E11B-63B6-6E49-AFC1-CA03B2773D68}"/>
              </a:ext>
            </a:extLst>
          </p:cNvPr>
          <p:cNvSpPr/>
          <p:nvPr userDrawn="1"/>
        </p:nvSpPr>
        <p:spPr>
          <a:xfrm>
            <a:off x="0" y="1045869"/>
            <a:ext cx="9144000" cy="3051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64" dirty="0">
              <a:ln>
                <a:noFill/>
              </a:ln>
            </a:endParaRPr>
          </a:p>
        </p:txBody>
      </p:sp>
      <p:sp>
        <p:nvSpPr>
          <p:cNvPr id="3" name="Otsikko 1">
            <a:extLst>
              <a:ext uri="{FF2B5EF4-FFF2-40B4-BE49-F238E27FC236}">
                <a16:creationId xmlns:a16="http://schemas.microsoft.com/office/drawing/2014/main" id="{C5B6CCF7-9258-2540-A9BE-676F3EC36644}"/>
              </a:ext>
            </a:extLst>
          </p:cNvPr>
          <p:cNvSpPr>
            <a:spLocks noGrp="1"/>
          </p:cNvSpPr>
          <p:nvPr>
            <p:ph type="title"/>
          </p:nvPr>
        </p:nvSpPr>
        <p:spPr>
          <a:xfrm>
            <a:off x="393259" y="1245860"/>
            <a:ext cx="8341646" cy="1316792"/>
          </a:xfrm>
          <a:prstGeom prst="rect">
            <a:avLst/>
          </a:prstGeom>
        </p:spPr>
        <p:txBody>
          <a:bodyPr anchor="b">
            <a:normAutofit/>
          </a:bodyPr>
          <a:lstStyle>
            <a:lvl1pPr>
              <a:defRPr>
                <a:solidFill>
                  <a:schemeClr val="tx1"/>
                </a:solidFill>
              </a:defRPr>
            </a:lvl1pPr>
          </a:lstStyle>
          <a:p>
            <a:r>
              <a:rPr lang="en-US"/>
              <a:t>Click to edit Master title style</a:t>
            </a:r>
            <a:endParaRPr lang="fi-FI" dirty="0"/>
          </a:p>
        </p:txBody>
      </p:sp>
      <p:pic>
        <p:nvPicPr>
          <p:cNvPr id="12" name="Kuva 11">
            <a:extLst>
              <a:ext uri="{FF2B5EF4-FFF2-40B4-BE49-F238E27FC236}">
                <a16:creationId xmlns:a16="http://schemas.microsoft.com/office/drawing/2014/main" id="{F29F07F1-70A4-524C-94C2-11C96A408B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638677" cy="1052275"/>
          </a:xfrm>
          <a:prstGeom prst="rect">
            <a:avLst/>
          </a:prstGeom>
        </p:spPr>
      </p:pic>
      <p:cxnSp>
        <p:nvCxnSpPr>
          <p:cNvPr id="11" name="Suora yhdysviiva 10">
            <a:extLst>
              <a:ext uri="{FF2B5EF4-FFF2-40B4-BE49-F238E27FC236}">
                <a16:creationId xmlns:a16="http://schemas.microsoft.com/office/drawing/2014/main" id="{D6DFF851-8AA9-7145-8341-095B5D31455E}"/>
              </a:ext>
            </a:extLst>
          </p:cNvPr>
          <p:cNvCxnSpPr>
            <a:cxnSpLocks/>
          </p:cNvCxnSpPr>
          <p:nvPr userDrawn="1"/>
        </p:nvCxnSpPr>
        <p:spPr>
          <a:xfrm>
            <a:off x="409097" y="2673211"/>
            <a:ext cx="8325809"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Alaotsikko 2"/>
          <p:cNvSpPr>
            <a:spLocks noGrp="1"/>
          </p:cNvSpPr>
          <p:nvPr>
            <p:ph type="subTitle" idx="1"/>
          </p:nvPr>
        </p:nvSpPr>
        <p:spPr>
          <a:xfrm>
            <a:off x="392399" y="2799360"/>
            <a:ext cx="8342505" cy="1124280"/>
          </a:xfrm>
          <a:prstGeom prst="rect">
            <a:avLst/>
          </a:prstGeom>
        </p:spPr>
        <p:txBody>
          <a:bodyPr/>
          <a:lstStyle>
            <a:lvl1pPr marL="0" indent="0" algn="l">
              <a:buNone/>
              <a:defRPr sz="1800">
                <a:solidFill>
                  <a:srgbClr val="7F7F7F"/>
                </a:solidFill>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fi-FI"/>
          </a:p>
        </p:txBody>
      </p:sp>
      <p:sp>
        <p:nvSpPr>
          <p:cNvPr id="16" name="Päivämäärän paikkamerkki 3">
            <a:extLst>
              <a:ext uri="{FF2B5EF4-FFF2-40B4-BE49-F238E27FC236}">
                <a16:creationId xmlns:a16="http://schemas.microsoft.com/office/drawing/2014/main" id="{BD41C6F8-A378-4048-8967-09EBC9B2E894}"/>
              </a:ext>
            </a:extLst>
          </p:cNvPr>
          <p:cNvSpPr txBox="1">
            <a:spLocks/>
          </p:cNvSpPr>
          <p:nvPr userDrawn="1"/>
        </p:nvSpPr>
        <p:spPr>
          <a:xfrm>
            <a:off x="1773013" y="4659838"/>
            <a:ext cx="940985" cy="193900"/>
          </a:xfrm>
          <a:prstGeom prst="rect">
            <a:avLst/>
          </a:prstGeom>
        </p:spPr>
        <p:txBody>
          <a:bodyPr vert="horz" lIns="82296" tIns="41148" rIns="82296" bIns="41148" rtlCol="0" anchor="ctr"/>
          <a:lstStyle>
            <a:defPPr>
              <a:defRPr lang="fi-FI"/>
            </a:defPPr>
            <a:lvl1pPr marL="0" algn="ctr" defTabSz="713232" rtl="0" eaLnBrk="1" latinLnBrk="0" hangingPunct="1">
              <a:defRPr sz="800" kern="1200">
                <a:solidFill>
                  <a:srgbClr val="76717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E4829CAE-366E-BB4D-A8B9-6D7121D3703F}" type="datetime1">
              <a:rPr lang="fi-FI" sz="720" smtClean="0">
                <a:solidFill>
                  <a:schemeClr val="bg1"/>
                </a:solidFill>
              </a:rPr>
              <a:pPr/>
              <a:t>20.10.2025</a:t>
            </a:fld>
            <a:endParaRPr lang="fi-FI" sz="720" dirty="0">
              <a:solidFill>
                <a:schemeClr val="bg1"/>
              </a:solidFill>
            </a:endParaRPr>
          </a:p>
        </p:txBody>
      </p:sp>
      <p:sp>
        <p:nvSpPr>
          <p:cNvPr id="17" name="d_Copyright"/>
          <p:cNvSpPr txBox="1"/>
          <p:nvPr userDrawn="1"/>
        </p:nvSpPr>
        <p:spPr>
          <a:xfrm>
            <a:off x="337606" y="4652079"/>
            <a:ext cx="1435406" cy="20313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720">
                <a:solidFill>
                  <a:schemeClr val="bg1"/>
                </a:solidFill>
              </a:rPr>
              <a:t>© Teollisuuden Voima Oyj</a:t>
            </a:r>
            <a:endParaRPr lang="fi-FI" sz="720" dirty="0">
              <a:solidFill>
                <a:schemeClr val="bg1"/>
              </a:solidFill>
            </a:endParaRPr>
          </a:p>
        </p:txBody>
      </p:sp>
      <p:sp>
        <p:nvSpPr>
          <p:cNvPr id="18" name="d_Security"/>
          <p:cNvSpPr txBox="1"/>
          <p:nvPr userDrawn="1"/>
        </p:nvSpPr>
        <p:spPr>
          <a:xfrm>
            <a:off x="6864521" y="4674394"/>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solidFill>
                  <a:schemeClr val="bg1"/>
                </a:solidFill>
              </a:rPr>
              <a:t>Public</a:t>
            </a:r>
            <a:endParaRPr lang="fi-FI" sz="720" cap="all" baseline="0" dirty="0">
              <a:solidFill>
                <a:schemeClr val="bg1"/>
              </a:solidFill>
            </a:endParaRPr>
          </a:p>
        </p:txBody>
      </p:sp>
      <p:sp>
        <p:nvSpPr>
          <p:cNvPr id="19" name="duname"/>
          <p:cNvSpPr txBox="1"/>
          <p:nvPr userDrawn="1"/>
        </p:nvSpPr>
        <p:spPr>
          <a:xfrm>
            <a:off x="2989001" y="4647463"/>
            <a:ext cx="2160240" cy="203133"/>
          </a:xfrm>
          <a:prstGeom prst="rect">
            <a:avLst/>
          </a:prstGeom>
          <a:noFill/>
        </p:spPr>
        <p:txBody>
          <a:bodyPr wrap="square" rtlCol="0" anchor="b">
            <a:spAutoFit/>
          </a:bodyPr>
          <a:lstStyle/>
          <a:p>
            <a:r>
              <a:rPr lang="en-GB" sz="720" baseline="0">
                <a:solidFill>
                  <a:schemeClr val="bg1"/>
                </a:solidFill>
                <a:latin typeface="+mj-lt"/>
              </a:rPr>
              <a:t>Saira Joona</a:t>
            </a:r>
            <a:endParaRPr lang="en-GB" sz="720" baseline="0" dirty="0">
              <a:solidFill>
                <a:schemeClr val="bg1"/>
              </a:solidFill>
              <a:latin typeface="+mj-lt"/>
            </a:endParaRPr>
          </a:p>
        </p:txBody>
      </p:sp>
    </p:spTree>
    <p:extLst>
      <p:ext uri="{BB962C8B-B14F-4D97-AF65-F5344CB8AC3E}">
        <p14:creationId xmlns:p14="http://schemas.microsoft.com/office/powerpoint/2010/main" val="253637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_and_content">
    <p:spTree>
      <p:nvGrpSpPr>
        <p:cNvPr id="1" name=""/>
        <p:cNvGrpSpPr/>
        <p:nvPr/>
      </p:nvGrpSpPr>
      <p:grpSpPr>
        <a:xfrm>
          <a:off x="0" y="0"/>
          <a:ext cx="0" cy="0"/>
          <a:chOff x="0" y="0"/>
          <a:chExt cx="0" cy="0"/>
        </a:xfrm>
      </p:grpSpPr>
      <p:cxnSp>
        <p:nvCxnSpPr>
          <p:cNvPr id="7" name="Suora yhdysviiva 6">
            <a:extLst>
              <a:ext uri="{FF2B5EF4-FFF2-40B4-BE49-F238E27FC236}">
                <a16:creationId xmlns:a16="http://schemas.microsoft.com/office/drawing/2014/main" id="{DB6DC93F-78A9-814E-92EE-2EEC0E207578}"/>
              </a:ext>
            </a:extLst>
          </p:cNvPr>
          <p:cNvCxnSpPr>
            <a:cxnSpLocks/>
          </p:cNvCxnSpPr>
          <p:nvPr userDrawn="1"/>
        </p:nvCxnSpPr>
        <p:spPr>
          <a:xfrm>
            <a:off x="529062" y="849600"/>
            <a:ext cx="8089837"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Päivämäärän paikkamerkki 3">
            <a:extLst>
              <a:ext uri="{FF2B5EF4-FFF2-40B4-BE49-F238E27FC236}">
                <a16:creationId xmlns:a16="http://schemas.microsoft.com/office/drawing/2014/main" id="{BD41C6F8-A378-4048-8967-09EBC9B2E894}"/>
              </a:ext>
            </a:extLst>
          </p:cNvPr>
          <p:cNvSpPr>
            <a:spLocks noGrp="1"/>
          </p:cNvSpPr>
          <p:nvPr>
            <p:ph type="dt" sz="half" idx="2"/>
          </p:nvPr>
        </p:nvSpPr>
        <p:spPr>
          <a:xfrm>
            <a:off x="4149229" y="4778067"/>
            <a:ext cx="940985" cy="193900"/>
          </a:xfrm>
          <a:prstGeom prst="rect">
            <a:avLst/>
          </a:prstGeom>
        </p:spPr>
        <p:txBody>
          <a:bodyPr vert="horz" lIns="91440" tIns="45720" rIns="91440" bIns="45720" rtlCol="0" anchor="ctr"/>
          <a:lstStyle>
            <a:lvl1pPr algn="ctr">
              <a:defRPr sz="630">
                <a:solidFill>
                  <a:schemeClr val="bg2">
                    <a:lumMod val="50000"/>
                  </a:schemeClr>
                </a:solidFill>
              </a:defRPr>
            </a:lvl1pPr>
          </a:lstStyle>
          <a:p>
            <a:r>
              <a:rPr lang="fi-FI"/>
              <a:t>2025-10-22</a:t>
            </a:r>
            <a:endParaRPr lang="fi-FI" dirty="0"/>
          </a:p>
        </p:txBody>
      </p:sp>
      <p:sp>
        <p:nvSpPr>
          <p:cNvPr id="24" name="d_Copyright"/>
          <p:cNvSpPr txBox="1"/>
          <p:nvPr userDrawn="1"/>
        </p:nvSpPr>
        <p:spPr>
          <a:xfrm>
            <a:off x="2767162" y="4786586"/>
            <a:ext cx="1435406" cy="18928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630"/>
              <a:t>© Teollisuuden Voima Oyj</a:t>
            </a:r>
            <a:endParaRPr lang="fi-FI" sz="630" dirty="0"/>
          </a:p>
        </p:txBody>
      </p:sp>
      <p:sp>
        <p:nvSpPr>
          <p:cNvPr id="25" name="d_Security"/>
          <p:cNvSpPr txBox="1"/>
          <p:nvPr userDrawn="1"/>
        </p:nvSpPr>
        <p:spPr>
          <a:xfrm>
            <a:off x="5173625" y="4786307"/>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630" cap="all" baseline="0"/>
              <a:t>Public</a:t>
            </a:r>
            <a:endParaRPr lang="fi-FI" sz="630" cap="all" baseline="0" dirty="0"/>
          </a:p>
        </p:txBody>
      </p:sp>
      <p:sp>
        <p:nvSpPr>
          <p:cNvPr id="26" name="Dian numeron paikkamerkki 1">
            <a:extLst>
              <a:ext uri="{FF2B5EF4-FFF2-40B4-BE49-F238E27FC236}">
                <a16:creationId xmlns:a16="http://schemas.microsoft.com/office/drawing/2014/main" id="{90FDE134-3A55-134D-8D42-F204794AA9FD}"/>
              </a:ext>
            </a:extLst>
          </p:cNvPr>
          <p:cNvSpPr>
            <a:spLocks noGrp="1"/>
          </p:cNvSpPr>
          <p:nvPr>
            <p:ph type="sldNum" sz="quarter" idx="4"/>
          </p:nvPr>
        </p:nvSpPr>
        <p:spPr>
          <a:xfrm>
            <a:off x="7677397" y="4786979"/>
            <a:ext cx="388494" cy="180050"/>
          </a:xfrm>
          <a:prstGeom prst="rect">
            <a:avLst/>
          </a:prstGeom>
        </p:spPr>
        <p:txBody>
          <a:bodyPr vert="horz" lIns="91440" tIns="45720" rIns="91440" bIns="45720" rtlCol="0" anchor="ctr"/>
          <a:lstStyle>
            <a:lvl1pPr algn="r">
              <a:defRPr sz="630">
                <a:solidFill>
                  <a:schemeClr val="tx1">
                    <a:tint val="75000"/>
                  </a:schemeClr>
                </a:solidFill>
              </a:defRPr>
            </a:lvl1pPr>
          </a:lstStyle>
          <a:p>
            <a:fld id="{9C3E3DD6-9353-D14B-991F-0D2C10536C1F}" type="slidenum">
              <a:rPr lang="fi-FI" smtClean="0"/>
              <a:pPr/>
              <a:t>‹#›</a:t>
            </a:fld>
            <a:endParaRPr lang="fi-FI" dirty="0"/>
          </a:p>
        </p:txBody>
      </p:sp>
      <p:sp>
        <p:nvSpPr>
          <p:cNvPr id="4" name="Sisällön paikkamerkki 3"/>
          <p:cNvSpPr>
            <a:spLocks noGrp="1"/>
          </p:cNvSpPr>
          <p:nvPr>
            <p:ph sz="quarter" idx="11"/>
          </p:nvPr>
        </p:nvSpPr>
        <p:spPr>
          <a:xfrm>
            <a:off x="628651" y="916681"/>
            <a:ext cx="7813675" cy="3560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1" name="Kuva 10">
            <a:extLst>
              <a:ext uri="{FF2B5EF4-FFF2-40B4-BE49-F238E27FC236}">
                <a16:creationId xmlns:a16="http://schemas.microsoft.com/office/drawing/2014/main" id="{6EAA2CA3-EC1E-EE4E-917D-C7B31E2C30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3691" y="3005580"/>
            <a:ext cx="850309" cy="2137920"/>
          </a:xfrm>
          <a:prstGeom prst="rect">
            <a:avLst/>
          </a:prstGeom>
        </p:spPr>
      </p:pic>
      <p:pic>
        <p:nvPicPr>
          <p:cNvPr id="13" name="Kuva 12">
            <a:extLst>
              <a:ext uri="{FF2B5EF4-FFF2-40B4-BE49-F238E27FC236}">
                <a16:creationId xmlns:a16="http://schemas.microsoft.com/office/drawing/2014/main" id="{EB0899F7-3A47-AA43-89D5-3C1D67D938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7" y="4211868"/>
            <a:ext cx="1376603" cy="982204"/>
          </a:xfrm>
          <a:prstGeom prst="rect">
            <a:avLst/>
          </a:prstGeom>
        </p:spPr>
      </p:pic>
      <p:sp>
        <p:nvSpPr>
          <p:cNvPr id="12" name="Title 1">
            <a:extLst>
              <a:ext uri="{FF2B5EF4-FFF2-40B4-BE49-F238E27FC236}">
                <a16:creationId xmlns:a16="http://schemas.microsoft.com/office/drawing/2014/main" id="{C32D02B9-5D26-8644-AFD5-C3753D91AA94}"/>
              </a:ext>
            </a:extLst>
          </p:cNvPr>
          <p:cNvSpPr>
            <a:spLocks noGrp="1"/>
          </p:cNvSpPr>
          <p:nvPr>
            <p:ph type="title"/>
          </p:nvPr>
        </p:nvSpPr>
        <p:spPr>
          <a:xfrm>
            <a:off x="628650" y="154005"/>
            <a:ext cx="7886700" cy="647636"/>
          </a:xfrm>
          <a:prstGeom prst="rect">
            <a:avLst/>
          </a:prstGeom>
        </p:spPr>
        <p:txBody>
          <a:bodyPr anchor="b">
            <a:normAutofit/>
          </a:bodyPr>
          <a:lstStyle>
            <a:lvl1pPr>
              <a:defRPr sz="2880"/>
            </a:lvl1pPr>
          </a:lstStyle>
          <a:p>
            <a:r>
              <a:rPr lang="en-US"/>
              <a:t>Click to edit Master title style</a:t>
            </a:r>
            <a:endParaRPr lang="en-US" dirty="0"/>
          </a:p>
        </p:txBody>
      </p:sp>
      <p:sp>
        <p:nvSpPr>
          <p:cNvPr id="14" name="d_TrainingMaterial">
            <a:extLst>
              <a:ext uri="{FF2B5EF4-FFF2-40B4-BE49-F238E27FC236}">
                <a16:creationId xmlns:a16="http://schemas.microsoft.com/office/drawing/2014/main" id="{4673D7CE-779C-48D8-8C87-43ED934E6455}"/>
              </a:ext>
            </a:extLst>
          </p:cNvPr>
          <p:cNvSpPr txBox="1"/>
          <p:nvPr userDrawn="1"/>
        </p:nvSpPr>
        <p:spPr>
          <a:xfrm>
            <a:off x="1507077" y="4779016"/>
            <a:ext cx="997641"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none" baseline="0"/>
              <a:t> </a:t>
            </a:r>
            <a:endParaRPr lang="fi-FI" sz="720" cap="none" baseline="0" dirty="0"/>
          </a:p>
        </p:txBody>
      </p:sp>
    </p:spTree>
    <p:extLst>
      <p:ext uri="{BB962C8B-B14F-4D97-AF65-F5344CB8AC3E}">
        <p14:creationId xmlns:p14="http://schemas.microsoft.com/office/powerpoint/2010/main" val="319335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s" preserve="1" userDrawn="1">
  <p:cSld name="two_conten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2D02B9-5D26-8644-AFD5-C3753D91AA94}"/>
              </a:ext>
            </a:extLst>
          </p:cNvPr>
          <p:cNvSpPr>
            <a:spLocks noGrp="1"/>
          </p:cNvSpPr>
          <p:nvPr>
            <p:ph type="title"/>
          </p:nvPr>
        </p:nvSpPr>
        <p:spPr>
          <a:xfrm>
            <a:off x="628650" y="154005"/>
            <a:ext cx="7886700" cy="647636"/>
          </a:xfrm>
          <a:prstGeom prst="rect">
            <a:avLst/>
          </a:prstGeom>
        </p:spPr>
        <p:txBody>
          <a:bodyPr anchor="b">
            <a:normAutofit/>
          </a:bodyPr>
          <a:lstStyle>
            <a:lvl1pPr>
              <a:defRPr sz="2880"/>
            </a:lvl1pPr>
          </a:lstStyle>
          <a:p>
            <a:r>
              <a:rPr lang="en-US"/>
              <a:t>Click to edit Master title style</a:t>
            </a:r>
            <a:endParaRPr lang="en-US" dirty="0"/>
          </a:p>
        </p:txBody>
      </p:sp>
      <p:cxnSp>
        <p:nvCxnSpPr>
          <p:cNvPr id="9" name="Suora yhdysviiva 8">
            <a:extLst>
              <a:ext uri="{FF2B5EF4-FFF2-40B4-BE49-F238E27FC236}">
                <a16:creationId xmlns:a16="http://schemas.microsoft.com/office/drawing/2014/main" id="{AA34CA9D-0BE1-5046-A07A-5F023C147187}"/>
              </a:ext>
            </a:extLst>
          </p:cNvPr>
          <p:cNvCxnSpPr>
            <a:cxnSpLocks/>
          </p:cNvCxnSpPr>
          <p:nvPr userDrawn="1"/>
        </p:nvCxnSpPr>
        <p:spPr>
          <a:xfrm>
            <a:off x="529062" y="849600"/>
            <a:ext cx="8089837"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Päivämäärän paikkamerkki 3">
            <a:extLst>
              <a:ext uri="{FF2B5EF4-FFF2-40B4-BE49-F238E27FC236}">
                <a16:creationId xmlns:a16="http://schemas.microsoft.com/office/drawing/2014/main" id="{BD41C6F8-A378-4048-8967-09EBC9B2E894}"/>
              </a:ext>
            </a:extLst>
          </p:cNvPr>
          <p:cNvSpPr>
            <a:spLocks noGrp="1"/>
          </p:cNvSpPr>
          <p:nvPr>
            <p:ph type="dt" sz="half" idx="10"/>
          </p:nvPr>
        </p:nvSpPr>
        <p:spPr>
          <a:xfrm>
            <a:off x="4149229" y="4778067"/>
            <a:ext cx="940985" cy="193900"/>
          </a:xfrm>
          <a:prstGeom prst="rect">
            <a:avLst/>
          </a:prstGeom>
        </p:spPr>
        <p:txBody>
          <a:bodyPr vert="horz" lIns="91440" tIns="45720" rIns="91440" bIns="45720" rtlCol="0" anchor="ctr"/>
          <a:lstStyle>
            <a:lvl1pPr algn="ctr">
              <a:defRPr sz="630">
                <a:solidFill>
                  <a:schemeClr val="bg2">
                    <a:lumMod val="50000"/>
                  </a:schemeClr>
                </a:solidFill>
              </a:defRPr>
            </a:lvl1pPr>
          </a:lstStyle>
          <a:p>
            <a:r>
              <a:rPr lang="fi-FI"/>
              <a:t>2025-10-22</a:t>
            </a:r>
            <a:endParaRPr lang="fi-FI" dirty="0"/>
          </a:p>
        </p:txBody>
      </p:sp>
      <p:sp>
        <p:nvSpPr>
          <p:cNvPr id="19" name="d_Copyright"/>
          <p:cNvSpPr txBox="1"/>
          <p:nvPr userDrawn="1"/>
        </p:nvSpPr>
        <p:spPr>
          <a:xfrm>
            <a:off x="2767162" y="4786586"/>
            <a:ext cx="1435406" cy="18928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630"/>
              <a:t>© Teollisuuden Voima Oyj</a:t>
            </a:r>
            <a:endParaRPr lang="fi-FI" sz="630" dirty="0"/>
          </a:p>
        </p:txBody>
      </p:sp>
      <p:sp>
        <p:nvSpPr>
          <p:cNvPr id="20" name="d_Security"/>
          <p:cNvSpPr txBox="1"/>
          <p:nvPr userDrawn="1"/>
        </p:nvSpPr>
        <p:spPr>
          <a:xfrm>
            <a:off x="5173625" y="4786307"/>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630" cap="all" baseline="0"/>
              <a:t>Public</a:t>
            </a:r>
            <a:endParaRPr lang="fi-FI" sz="630" cap="all" baseline="0" dirty="0"/>
          </a:p>
        </p:txBody>
      </p:sp>
      <p:sp>
        <p:nvSpPr>
          <p:cNvPr id="21" name="Dian numeron paikkamerkki 1">
            <a:extLst>
              <a:ext uri="{FF2B5EF4-FFF2-40B4-BE49-F238E27FC236}">
                <a16:creationId xmlns:a16="http://schemas.microsoft.com/office/drawing/2014/main" id="{90FDE134-3A55-134D-8D42-F204794AA9FD}"/>
              </a:ext>
            </a:extLst>
          </p:cNvPr>
          <p:cNvSpPr>
            <a:spLocks noGrp="1"/>
          </p:cNvSpPr>
          <p:nvPr>
            <p:ph type="sldNum" sz="quarter" idx="4"/>
          </p:nvPr>
        </p:nvSpPr>
        <p:spPr>
          <a:xfrm>
            <a:off x="7677397" y="4786979"/>
            <a:ext cx="388494" cy="180050"/>
          </a:xfrm>
          <a:prstGeom prst="rect">
            <a:avLst/>
          </a:prstGeom>
        </p:spPr>
        <p:txBody>
          <a:bodyPr vert="horz" lIns="91440" tIns="45720" rIns="91440" bIns="45720" rtlCol="0" anchor="ctr"/>
          <a:lstStyle>
            <a:lvl1pPr algn="r">
              <a:defRPr sz="630">
                <a:solidFill>
                  <a:schemeClr val="tx1">
                    <a:tint val="75000"/>
                  </a:schemeClr>
                </a:solidFill>
              </a:defRPr>
            </a:lvl1pPr>
          </a:lstStyle>
          <a:p>
            <a:fld id="{9C3E3DD6-9353-D14B-991F-0D2C10536C1F}" type="slidenum">
              <a:rPr lang="fi-FI" smtClean="0"/>
              <a:pPr/>
              <a:t>‹#›</a:t>
            </a:fld>
            <a:endParaRPr lang="fi-FI" dirty="0"/>
          </a:p>
        </p:txBody>
      </p:sp>
      <p:sp>
        <p:nvSpPr>
          <p:cNvPr id="3" name="Sisällön paikkamerkki 2"/>
          <p:cNvSpPr>
            <a:spLocks noGrp="1"/>
          </p:cNvSpPr>
          <p:nvPr>
            <p:ph sz="quarter" idx="13"/>
          </p:nvPr>
        </p:nvSpPr>
        <p:spPr>
          <a:xfrm>
            <a:off x="628650" y="919480"/>
            <a:ext cx="3886200" cy="3450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Sisällön paikkamerkki 2"/>
          <p:cNvSpPr>
            <a:spLocks noGrp="1"/>
          </p:cNvSpPr>
          <p:nvPr>
            <p:ph sz="quarter" idx="14"/>
          </p:nvPr>
        </p:nvSpPr>
        <p:spPr>
          <a:xfrm>
            <a:off x="4629150" y="919480"/>
            <a:ext cx="3886200" cy="3450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5" name="Kuva 14">
            <a:extLst>
              <a:ext uri="{FF2B5EF4-FFF2-40B4-BE49-F238E27FC236}">
                <a16:creationId xmlns:a16="http://schemas.microsoft.com/office/drawing/2014/main" id="{6EAA2CA3-EC1E-EE4E-917D-C7B31E2C30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3691" y="3005580"/>
            <a:ext cx="850309" cy="2137920"/>
          </a:xfrm>
          <a:prstGeom prst="rect">
            <a:avLst/>
          </a:prstGeom>
        </p:spPr>
      </p:pic>
      <p:pic>
        <p:nvPicPr>
          <p:cNvPr id="17" name="Kuva 16">
            <a:extLst>
              <a:ext uri="{FF2B5EF4-FFF2-40B4-BE49-F238E27FC236}">
                <a16:creationId xmlns:a16="http://schemas.microsoft.com/office/drawing/2014/main" id="{EB0899F7-3A47-AA43-89D5-3C1D67D938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7" y="4211868"/>
            <a:ext cx="1376603" cy="982204"/>
          </a:xfrm>
          <a:prstGeom prst="rect">
            <a:avLst/>
          </a:prstGeom>
        </p:spPr>
      </p:pic>
      <p:sp>
        <p:nvSpPr>
          <p:cNvPr id="12" name="d_TrainingMaterial">
            <a:extLst>
              <a:ext uri="{FF2B5EF4-FFF2-40B4-BE49-F238E27FC236}">
                <a16:creationId xmlns:a16="http://schemas.microsoft.com/office/drawing/2014/main" id="{8AFE4838-B982-4DAB-A340-AF93A21DCDDD}"/>
              </a:ext>
            </a:extLst>
          </p:cNvPr>
          <p:cNvSpPr txBox="1"/>
          <p:nvPr userDrawn="1"/>
        </p:nvSpPr>
        <p:spPr>
          <a:xfrm>
            <a:off x="1507077" y="4779016"/>
            <a:ext cx="997641"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none" baseline="0"/>
              <a:t> </a:t>
            </a:r>
            <a:endParaRPr lang="fi-FI" sz="720" cap="none" baseline="0" dirty="0"/>
          </a:p>
        </p:txBody>
      </p:sp>
    </p:spTree>
    <p:extLst>
      <p:ext uri="{BB962C8B-B14F-4D97-AF65-F5344CB8AC3E}">
        <p14:creationId xmlns:p14="http://schemas.microsoft.com/office/powerpoint/2010/main" val="250021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_contents_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918000"/>
            <a:ext cx="3868340" cy="509243"/>
          </a:xfrm>
          <a:prstGeom prst="rect">
            <a:avLst/>
          </a:prstGeom>
        </p:spPr>
        <p:txBody>
          <a:bodyPr anchor="b">
            <a:normAutofit/>
          </a:bodyPr>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5" name="Text Placeholder 4"/>
          <p:cNvSpPr>
            <a:spLocks noGrp="1"/>
          </p:cNvSpPr>
          <p:nvPr>
            <p:ph type="body" sz="quarter" idx="3"/>
          </p:nvPr>
        </p:nvSpPr>
        <p:spPr>
          <a:xfrm>
            <a:off x="4629149" y="918000"/>
            <a:ext cx="3887391" cy="509243"/>
          </a:xfrm>
          <a:prstGeom prst="rect">
            <a:avLst/>
          </a:prstGeom>
        </p:spPr>
        <p:txBody>
          <a:bodyPr anchor="b">
            <a:normAutofit/>
          </a:bodyPr>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cxnSp>
        <p:nvCxnSpPr>
          <p:cNvPr id="11" name="Suora yhdysviiva 10">
            <a:extLst>
              <a:ext uri="{FF2B5EF4-FFF2-40B4-BE49-F238E27FC236}">
                <a16:creationId xmlns:a16="http://schemas.microsoft.com/office/drawing/2014/main" id="{A5E2E4AB-DA8F-DE4E-968E-9F7A6916B4C5}"/>
              </a:ext>
            </a:extLst>
          </p:cNvPr>
          <p:cNvCxnSpPr>
            <a:cxnSpLocks/>
          </p:cNvCxnSpPr>
          <p:nvPr userDrawn="1"/>
        </p:nvCxnSpPr>
        <p:spPr>
          <a:xfrm>
            <a:off x="529062" y="849600"/>
            <a:ext cx="8089837"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Päivämäärän paikkamerkki 3">
            <a:extLst>
              <a:ext uri="{FF2B5EF4-FFF2-40B4-BE49-F238E27FC236}">
                <a16:creationId xmlns:a16="http://schemas.microsoft.com/office/drawing/2014/main" id="{BD41C6F8-A378-4048-8967-09EBC9B2E894}"/>
              </a:ext>
            </a:extLst>
          </p:cNvPr>
          <p:cNvSpPr>
            <a:spLocks noGrp="1"/>
          </p:cNvSpPr>
          <p:nvPr>
            <p:ph type="dt" sz="half" idx="10"/>
          </p:nvPr>
        </p:nvSpPr>
        <p:spPr>
          <a:xfrm>
            <a:off x="4149229" y="4778067"/>
            <a:ext cx="940985" cy="193900"/>
          </a:xfrm>
          <a:prstGeom prst="rect">
            <a:avLst/>
          </a:prstGeom>
        </p:spPr>
        <p:txBody>
          <a:bodyPr vert="horz" lIns="91440" tIns="45720" rIns="91440" bIns="45720" rtlCol="0" anchor="ctr"/>
          <a:lstStyle>
            <a:lvl1pPr algn="ctr">
              <a:defRPr sz="630">
                <a:solidFill>
                  <a:schemeClr val="bg2">
                    <a:lumMod val="50000"/>
                  </a:schemeClr>
                </a:solidFill>
              </a:defRPr>
            </a:lvl1pPr>
          </a:lstStyle>
          <a:p>
            <a:r>
              <a:rPr lang="fi-FI"/>
              <a:t>2025-10-22</a:t>
            </a:r>
            <a:endParaRPr lang="fi-FI" dirty="0"/>
          </a:p>
        </p:txBody>
      </p:sp>
      <p:sp>
        <p:nvSpPr>
          <p:cNvPr id="21" name="d_Copyright"/>
          <p:cNvSpPr txBox="1"/>
          <p:nvPr userDrawn="1"/>
        </p:nvSpPr>
        <p:spPr>
          <a:xfrm>
            <a:off x="2767162" y="4786586"/>
            <a:ext cx="1435406" cy="18928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630"/>
              <a:t>© Teollisuuden Voima Oyj</a:t>
            </a:r>
            <a:endParaRPr lang="fi-FI" sz="630" dirty="0"/>
          </a:p>
        </p:txBody>
      </p:sp>
      <p:sp>
        <p:nvSpPr>
          <p:cNvPr id="22" name="d_Security"/>
          <p:cNvSpPr txBox="1"/>
          <p:nvPr userDrawn="1"/>
        </p:nvSpPr>
        <p:spPr>
          <a:xfrm>
            <a:off x="5173625" y="4786307"/>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630" cap="all" baseline="0"/>
              <a:t>Public</a:t>
            </a:r>
            <a:endParaRPr lang="fi-FI" sz="630" cap="all" baseline="0" dirty="0"/>
          </a:p>
        </p:txBody>
      </p:sp>
      <p:sp>
        <p:nvSpPr>
          <p:cNvPr id="23" name="Dian numeron paikkamerkki 1">
            <a:extLst>
              <a:ext uri="{FF2B5EF4-FFF2-40B4-BE49-F238E27FC236}">
                <a16:creationId xmlns:a16="http://schemas.microsoft.com/office/drawing/2014/main" id="{90FDE134-3A55-134D-8D42-F204794AA9FD}"/>
              </a:ext>
            </a:extLst>
          </p:cNvPr>
          <p:cNvSpPr>
            <a:spLocks noGrp="1"/>
          </p:cNvSpPr>
          <p:nvPr>
            <p:ph type="sldNum" sz="quarter" idx="11"/>
          </p:nvPr>
        </p:nvSpPr>
        <p:spPr>
          <a:xfrm>
            <a:off x="7677397" y="4786979"/>
            <a:ext cx="388494" cy="180050"/>
          </a:xfrm>
          <a:prstGeom prst="rect">
            <a:avLst/>
          </a:prstGeom>
        </p:spPr>
        <p:txBody>
          <a:bodyPr vert="horz" lIns="91440" tIns="45720" rIns="91440" bIns="45720" rtlCol="0" anchor="ctr"/>
          <a:lstStyle>
            <a:lvl1pPr algn="r">
              <a:defRPr sz="630">
                <a:solidFill>
                  <a:schemeClr val="tx1">
                    <a:tint val="75000"/>
                  </a:schemeClr>
                </a:solidFill>
              </a:defRPr>
            </a:lvl1pPr>
          </a:lstStyle>
          <a:p>
            <a:fld id="{9C3E3DD6-9353-D14B-991F-0D2C10536C1F}" type="slidenum">
              <a:rPr lang="fi-FI" smtClean="0"/>
              <a:pPr/>
              <a:t>‹#›</a:t>
            </a:fld>
            <a:endParaRPr lang="fi-FI" dirty="0"/>
          </a:p>
        </p:txBody>
      </p:sp>
      <p:sp>
        <p:nvSpPr>
          <p:cNvPr id="17" name="Sisällön paikkamerkki 2"/>
          <p:cNvSpPr>
            <a:spLocks noGrp="1"/>
          </p:cNvSpPr>
          <p:nvPr>
            <p:ph sz="quarter" idx="14"/>
          </p:nvPr>
        </p:nvSpPr>
        <p:spPr>
          <a:xfrm>
            <a:off x="628650" y="1432912"/>
            <a:ext cx="3870000" cy="3000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0" name="Sisällön paikkamerkki 2"/>
          <p:cNvSpPr>
            <a:spLocks noGrp="1"/>
          </p:cNvSpPr>
          <p:nvPr>
            <p:ph sz="quarter" idx="15"/>
          </p:nvPr>
        </p:nvSpPr>
        <p:spPr>
          <a:xfrm>
            <a:off x="4629745" y="1432912"/>
            <a:ext cx="3886200" cy="297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6" name="Kuva 15">
            <a:extLst>
              <a:ext uri="{FF2B5EF4-FFF2-40B4-BE49-F238E27FC236}">
                <a16:creationId xmlns:a16="http://schemas.microsoft.com/office/drawing/2014/main" id="{6EAA2CA3-EC1E-EE4E-917D-C7B31E2C30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3691" y="3005580"/>
            <a:ext cx="850309" cy="2137920"/>
          </a:xfrm>
          <a:prstGeom prst="rect">
            <a:avLst/>
          </a:prstGeom>
        </p:spPr>
      </p:pic>
      <p:pic>
        <p:nvPicPr>
          <p:cNvPr id="19" name="Kuva 18">
            <a:extLst>
              <a:ext uri="{FF2B5EF4-FFF2-40B4-BE49-F238E27FC236}">
                <a16:creationId xmlns:a16="http://schemas.microsoft.com/office/drawing/2014/main" id="{EB0899F7-3A47-AA43-89D5-3C1D67D938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7" y="4211868"/>
            <a:ext cx="1376603" cy="982204"/>
          </a:xfrm>
          <a:prstGeom prst="rect">
            <a:avLst/>
          </a:prstGeom>
        </p:spPr>
      </p:pic>
      <p:sp>
        <p:nvSpPr>
          <p:cNvPr id="14" name="Title 1">
            <a:extLst>
              <a:ext uri="{FF2B5EF4-FFF2-40B4-BE49-F238E27FC236}">
                <a16:creationId xmlns:a16="http://schemas.microsoft.com/office/drawing/2014/main" id="{C32D02B9-5D26-8644-AFD5-C3753D91AA94}"/>
              </a:ext>
            </a:extLst>
          </p:cNvPr>
          <p:cNvSpPr>
            <a:spLocks noGrp="1"/>
          </p:cNvSpPr>
          <p:nvPr>
            <p:ph type="title"/>
          </p:nvPr>
        </p:nvSpPr>
        <p:spPr>
          <a:xfrm>
            <a:off x="628650" y="154005"/>
            <a:ext cx="7886700" cy="647636"/>
          </a:xfrm>
          <a:prstGeom prst="rect">
            <a:avLst/>
          </a:prstGeom>
        </p:spPr>
        <p:txBody>
          <a:bodyPr anchor="b">
            <a:normAutofit/>
          </a:bodyPr>
          <a:lstStyle>
            <a:lvl1pPr>
              <a:defRPr sz="2880"/>
            </a:lvl1pPr>
          </a:lstStyle>
          <a:p>
            <a:r>
              <a:rPr lang="en-US"/>
              <a:t>Click to edit Master title style</a:t>
            </a:r>
            <a:endParaRPr lang="en-US" dirty="0"/>
          </a:p>
        </p:txBody>
      </p:sp>
      <p:sp>
        <p:nvSpPr>
          <p:cNvPr id="18" name="d_TrainingMaterial">
            <a:extLst>
              <a:ext uri="{FF2B5EF4-FFF2-40B4-BE49-F238E27FC236}">
                <a16:creationId xmlns:a16="http://schemas.microsoft.com/office/drawing/2014/main" id="{26236CD1-40FA-42D7-B621-650FA154C51D}"/>
              </a:ext>
            </a:extLst>
          </p:cNvPr>
          <p:cNvSpPr txBox="1"/>
          <p:nvPr userDrawn="1"/>
        </p:nvSpPr>
        <p:spPr>
          <a:xfrm>
            <a:off x="1507077" y="4779016"/>
            <a:ext cx="997641"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none" baseline="0"/>
              <a:t> </a:t>
            </a:r>
            <a:endParaRPr lang="fi-FI" sz="720" cap="none" baseline="0" dirty="0"/>
          </a:p>
        </p:txBody>
      </p:sp>
    </p:spTree>
    <p:extLst>
      <p:ext uri="{BB962C8B-B14F-4D97-AF65-F5344CB8AC3E}">
        <p14:creationId xmlns:p14="http://schemas.microsoft.com/office/powerpoint/2010/main" val="379940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and_large_picture">
    <p:spTree>
      <p:nvGrpSpPr>
        <p:cNvPr id="1" name=""/>
        <p:cNvGrpSpPr/>
        <p:nvPr/>
      </p:nvGrpSpPr>
      <p:grpSpPr>
        <a:xfrm>
          <a:off x="0" y="0"/>
          <a:ext cx="0" cy="0"/>
          <a:chOff x="0" y="0"/>
          <a:chExt cx="0" cy="0"/>
        </a:xfrm>
      </p:grpSpPr>
      <p:cxnSp>
        <p:nvCxnSpPr>
          <p:cNvPr id="7" name="Suora yhdysviiva 6">
            <a:extLst>
              <a:ext uri="{FF2B5EF4-FFF2-40B4-BE49-F238E27FC236}">
                <a16:creationId xmlns:a16="http://schemas.microsoft.com/office/drawing/2014/main" id="{634891E1-2148-1A45-A0B8-AE9AC16BFB35}"/>
              </a:ext>
            </a:extLst>
          </p:cNvPr>
          <p:cNvCxnSpPr>
            <a:cxnSpLocks/>
          </p:cNvCxnSpPr>
          <p:nvPr userDrawn="1"/>
        </p:nvCxnSpPr>
        <p:spPr>
          <a:xfrm>
            <a:off x="529062" y="849600"/>
            <a:ext cx="8089837"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Päivämäärän paikkamerkki 3">
            <a:extLst>
              <a:ext uri="{FF2B5EF4-FFF2-40B4-BE49-F238E27FC236}">
                <a16:creationId xmlns:a16="http://schemas.microsoft.com/office/drawing/2014/main" id="{BD41C6F8-A378-4048-8967-09EBC9B2E894}"/>
              </a:ext>
            </a:extLst>
          </p:cNvPr>
          <p:cNvSpPr>
            <a:spLocks noGrp="1"/>
          </p:cNvSpPr>
          <p:nvPr>
            <p:ph type="dt" sz="half" idx="2"/>
          </p:nvPr>
        </p:nvSpPr>
        <p:spPr>
          <a:xfrm>
            <a:off x="4149229" y="4778067"/>
            <a:ext cx="940985" cy="193900"/>
          </a:xfrm>
          <a:prstGeom prst="rect">
            <a:avLst/>
          </a:prstGeom>
        </p:spPr>
        <p:txBody>
          <a:bodyPr vert="horz" lIns="91440" tIns="45720" rIns="91440" bIns="45720" rtlCol="0" anchor="ctr"/>
          <a:lstStyle>
            <a:lvl1pPr algn="ctr">
              <a:defRPr sz="630">
                <a:solidFill>
                  <a:schemeClr val="bg2">
                    <a:lumMod val="50000"/>
                  </a:schemeClr>
                </a:solidFill>
              </a:defRPr>
            </a:lvl1pPr>
          </a:lstStyle>
          <a:p>
            <a:r>
              <a:rPr lang="fi-FI"/>
              <a:t>2025-10-22</a:t>
            </a:r>
            <a:endParaRPr lang="fi-FI" dirty="0"/>
          </a:p>
        </p:txBody>
      </p:sp>
      <p:sp>
        <p:nvSpPr>
          <p:cNvPr id="17" name="d_Copyright"/>
          <p:cNvSpPr txBox="1"/>
          <p:nvPr userDrawn="1"/>
        </p:nvSpPr>
        <p:spPr>
          <a:xfrm>
            <a:off x="2767162" y="4786586"/>
            <a:ext cx="1435406" cy="18928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630"/>
              <a:t>© Teollisuuden Voima Oyj</a:t>
            </a:r>
            <a:endParaRPr lang="fi-FI" sz="630" dirty="0"/>
          </a:p>
        </p:txBody>
      </p:sp>
      <p:sp>
        <p:nvSpPr>
          <p:cNvPr id="18" name="d_Security"/>
          <p:cNvSpPr txBox="1"/>
          <p:nvPr userDrawn="1"/>
        </p:nvSpPr>
        <p:spPr>
          <a:xfrm>
            <a:off x="5173625" y="4786307"/>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630" cap="all" baseline="0"/>
              <a:t>Public</a:t>
            </a:r>
            <a:endParaRPr lang="fi-FI" sz="630" cap="all" baseline="0" dirty="0"/>
          </a:p>
        </p:txBody>
      </p:sp>
      <p:sp>
        <p:nvSpPr>
          <p:cNvPr id="19" name="Dian numeron paikkamerkki 1">
            <a:extLst>
              <a:ext uri="{FF2B5EF4-FFF2-40B4-BE49-F238E27FC236}">
                <a16:creationId xmlns:a16="http://schemas.microsoft.com/office/drawing/2014/main" id="{90FDE134-3A55-134D-8D42-F204794AA9FD}"/>
              </a:ext>
            </a:extLst>
          </p:cNvPr>
          <p:cNvSpPr>
            <a:spLocks noGrp="1"/>
          </p:cNvSpPr>
          <p:nvPr>
            <p:ph type="sldNum" sz="quarter" idx="4"/>
          </p:nvPr>
        </p:nvSpPr>
        <p:spPr>
          <a:xfrm>
            <a:off x="7677397" y="4786979"/>
            <a:ext cx="388494" cy="180050"/>
          </a:xfrm>
          <a:prstGeom prst="rect">
            <a:avLst/>
          </a:prstGeom>
        </p:spPr>
        <p:txBody>
          <a:bodyPr vert="horz" lIns="91440" tIns="45720" rIns="91440" bIns="45720" rtlCol="0" anchor="ctr"/>
          <a:lstStyle>
            <a:lvl1pPr algn="r">
              <a:defRPr sz="630">
                <a:solidFill>
                  <a:schemeClr val="tx1">
                    <a:tint val="75000"/>
                  </a:schemeClr>
                </a:solidFill>
              </a:defRPr>
            </a:lvl1pPr>
          </a:lstStyle>
          <a:p>
            <a:fld id="{9C3E3DD6-9353-D14B-991F-0D2C10536C1F}" type="slidenum">
              <a:rPr lang="fi-FI" smtClean="0"/>
              <a:pPr/>
              <a:t>‹#›</a:t>
            </a:fld>
            <a:endParaRPr lang="fi-FI" dirty="0"/>
          </a:p>
        </p:txBody>
      </p:sp>
      <p:pic>
        <p:nvPicPr>
          <p:cNvPr id="12" name="Kuva 11">
            <a:extLst>
              <a:ext uri="{FF2B5EF4-FFF2-40B4-BE49-F238E27FC236}">
                <a16:creationId xmlns:a16="http://schemas.microsoft.com/office/drawing/2014/main" id="{6EAA2CA3-EC1E-EE4E-917D-C7B31E2C30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3691" y="3005580"/>
            <a:ext cx="850309" cy="2137920"/>
          </a:xfrm>
          <a:prstGeom prst="rect">
            <a:avLst/>
          </a:prstGeom>
        </p:spPr>
      </p:pic>
      <p:pic>
        <p:nvPicPr>
          <p:cNvPr id="14" name="Kuva 13">
            <a:extLst>
              <a:ext uri="{FF2B5EF4-FFF2-40B4-BE49-F238E27FC236}">
                <a16:creationId xmlns:a16="http://schemas.microsoft.com/office/drawing/2014/main" id="{EB0899F7-3A47-AA43-89D5-3C1D67D938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7" y="4211868"/>
            <a:ext cx="1376603" cy="982204"/>
          </a:xfrm>
          <a:prstGeom prst="rect">
            <a:avLst/>
          </a:prstGeom>
        </p:spPr>
      </p:pic>
      <p:sp>
        <p:nvSpPr>
          <p:cNvPr id="10" name="Title 1">
            <a:extLst>
              <a:ext uri="{FF2B5EF4-FFF2-40B4-BE49-F238E27FC236}">
                <a16:creationId xmlns:a16="http://schemas.microsoft.com/office/drawing/2014/main" id="{C32D02B9-5D26-8644-AFD5-C3753D91AA94}"/>
              </a:ext>
            </a:extLst>
          </p:cNvPr>
          <p:cNvSpPr>
            <a:spLocks noGrp="1"/>
          </p:cNvSpPr>
          <p:nvPr>
            <p:ph type="title"/>
          </p:nvPr>
        </p:nvSpPr>
        <p:spPr>
          <a:xfrm>
            <a:off x="628650" y="154005"/>
            <a:ext cx="7886700" cy="647636"/>
          </a:xfrm>
          <a:prstGeom prst="rect">
            <a:avLst/>
          </a:prstGeom>
        </p:spPr>
        <p:txBody>
          <a:bodyPr anchor="b">
            <a:normAutofit/>
          </a:bodyPr>
          <a:lstStyle>
            <a:lvl1pPr>
              <a:defRPr sz="2880"/>
            </a:lvl1pPr>
          </a:lstStyle>
          <a:p>
            <a:r>
              <a:rPr lang="en-US"/>
              <a:t>Click to edit Master title style</a:t>
            </a:r>
            <a:endParaRPr lang="en-US" dirty="0"/>
          </a:p>
        </p:txBody>
      </p:sp>
      <p:sp>
        <p:nvSpPr>
          <p:cNvPr id="13" name="d_TrainingMaterial">
            <a:extLst>
              <a:ext uri="{FF2B5EF4-FFF2-40B4-BE49-F238E27FC236}">
                <a16:creationId xmlns:a16="http://schemas.microsoft.com/office/drawing/2014/main" id="{F4E54B38-279B-4FE1-8340-BF205496739F}"/>
              </a:ext>
            </a:extLst>
          </p:cNvPr>
          <p:cNvSpPr txBox="1"/>
          <p:nvPr userDrawn="1"/>
        </p:nvSpPr>
        <p:spPr>
          <a:xfrm>
            <a:off x="1507077" y="4779016"/>
            <a:ext cx="997641"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none" baseline="0"/>
              <a:t> </a:t>
            </a:r>
            <a:endParaRPr lang="fi-FI" sz="720" cap="none" baseline="0" dirty="0"/>
          </a:p>
        </p:txBody>
      </p:sp>
    </p:spTree>
    <p:extLst>
      <p:ext uri="{BB962C8B-B14F-4D97-AF65-F5344CB8AC3E}">
        <p14:creationId xmlns:p14="http://schemas.microsoft.com/office/powerpoint/2010/main" val="155997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_new">
    <p:spTree>
      <p:nvGrpSpPr>
        <p:cNvPr id="1" name=""/>
        <p:cNvGrpSpPr/>
        <p:nvPr/>
      </p:nvGrpSpPr>
      <p:grpSpPr>
        <a:xfrm>
          <a:off x="0" y="0"/>
          <a:ext cx="0" cy="0"/>
          <a:chOff x="0" y="0"/>
          <a:chExt cx="0" cy="0"/>
        </a:xfrm>
      </p:grpSpPr>
      <p:sp>
        <p:nvSpPr>
          <p:cNvPr id="13" name="Päivämäärän paikkamerkki 3">
            <a:extLst>
              <a:ext uri="{FF2B5EF4-FFF2-40B4-BE49-F238E27FC236}">
                <a16:creationId xmlns:a16="http://schemas.microsoft.com/office/drawing/2014/main" id="{BD41C6F8-A378-4048-8967-09EBC9B2E894}"/>
              </a:ext>
            </a:extLst>
          </p:cNvPr>
          <p:cNvSpPr>
            <a:spLocks noGrp="1"/>
          </p:cNvSpPr>
          <p:nvPr>
            <p:ph type="dt" sz="half" idx="2"/>
          </p:nvPr>
        </p:nvSpPr>
        <p:spPr>
          <a:xfrm>
            <a:off x="4149229" y="4778067"/>
            <a:ext cx="940985" cy="193900"/>
          </a:xfrm>
          <a:prstGeom prst="rect">
            <a:avLst/>
          </a:prstGeom>
        </p:spPr>
        <p:txBody>
          <a:bodyPr vert="horz" lIns="91440" tIns="45720" rIns="91440" bIns="45720" rtlCol="0" anchor="ctr"/>
          <a:lstStyle>
            <a:lvl1pPr algn="ctr">
              <a:defRPr sz="630">
                <a:solidFill>
                  <a:schemeClr val="bg2">
                    <a:lumMod val="50000"/>
                  </a:schemeClr>
                </a:solidFill>
              </a:defRPr>
            </a:lvl1pPr>
          </a:lstStyle>
          <a:p>
            <a:r>
              <a:rPr lang="fi-FI"/>
              <a:t>2025-10-22</a:t>
            </a:r>
            <a:endParaRPr lang="fi-FI" dirty="0"/>
          </a:p>
        </p:txBody>
      </p:sp>
      <p:sp>
        <p:nvSpPr>
          <p:cNvPr id="14" name="d_Copyright"/>
          <p:cNvSpPr txBox="1"/>
          <p:nvPr userDrawn="1"/>
        </p:nvSpPr>
        <p:spPr>
          <a:xfrm>
            <a:off x="2767162" y="4786586"/>
            <a:ext cx="1435406" cy="18928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630"/>
              <a:t>© Teollisuuden Voima Oyj</a:t>
            </a:r>
            <a:endParaRPr lang="fi-FI" sz="630" dirty="0"/>
          </a:p>
        </p:txBody>
      </p:sp>
      <p:sp>
        <p:nvSpPr>
          <p:cNvPr id="15" name="d_Security"/>
          <p:cNvSpPr txBox="1"/>
          <p:nvPr userDrawn="1"/>
        </p:nvSpPr>
        <p:spPr>
          <a:xfrm>
            <a:off x="5173625" y="4786307"/>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630" cap="all" baseline="0"/>
              <a:t>Public</a:t>
            </a:r>
            <a:endParaRPr lang="fi-FI" sz="630" cap="all" baseline="0" dirty="0"/>
          </a:p>
        </p:txBody>
      </p:sp>
      <p:sp>
        <p:nvSpPr>
          <p:cNvPr id="16" name="Dian numeron paikkamerkki 1">
            <a:extLst>
              <a:ext uri="{FF2B5EF4-FFF2-40B4-BE49-F238E27FC236}">
                <a16:creationId xmlns:a16="http://schemas.microsoft.com/office/drawing/2014/main" id="{90FDE134-3A55-134D-8D42-F204794AA9FD}"/>
              </a:ext>
            </a:extLst>
          </p:cNvPr>
          <p:cNvSpPr>
            <a:spLocks noGrp="1"/>
          </p:cNvSpPr>
          <p:nvPr>
            <p:ph type="sldNum" sz="quarter" idx="4"/>
          </p:nvPr>
        </p:nvSpPr>
        <p:spPr>
          <a:xfrm>
            <a:off x="7677397" y="4786979"/>
            <a:ext cx="388494" cy="180050"/>
          </a:xfrm>
          <a:prstGeom prst="rect">
            <a:avLst/>
          </a:prstGeom>
        </p:spPr>
        <p:txBody>
          <a:bodyPr vert="horz" lIns="91440" tIns="45720" rIns="91440" bIns="45720" rtlCol="0" anchor="ctr"/>
          <a:lstStyle>
            <a:lvl1pPr algn="r">
              <a:defRPr sz="630">
                <a:solidFill>
                  <a:schemeClr val="tx1">
                    <a:tint val="75000"/>
                  </a:schemeClr>
                </a:solidFill>
              </a:defRPr>
            </a:lvl1pPr>
          </a:lstStyle>
          <a:p>
            <a:fld id="{9C3E3DD6-9353-D14B-991F-0D2C10536C1F}" type="slidenum">
              <a:rPr lang="fi-FI" smtClean="0"/>
              <a:pPr/>
              <a:t>‹#›</a:t>
            </a:fld>
            <a:endParaRPr lang="fi-FI" dirty="0"/>
          </a:p>
        </p:txBody>
      </p:sp>
      <p:pic>
        <p:nvPicPr>
          <p:cNvPr id="9" name="Kuva 8">
            <a:extLst>
              <a:ext uri="{FF2B5EF4-FFF2-40B4-BE49-F238E27FC236}">
                <a16:creationId xmlns:a16="http://schemas.microsoft.com/office/drawing/2014/main" id="{6EAA2CA3-EC1E-EE4E-917D-C7B31E2C30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3691" y="3005580"/>
            <a:ext cx="850309" cy="2137920"/>
          </a:xfrm>
          <a:prstGeom prst="rect">
            <a:avLst/>
          </a:prstGeom>
        </p:spPr>
      </p:pic>
      <p:pic>
        <p:nvPicPr>
          <p:cNvPr id="10" name="Kuva 9">
            <a:extLst>
              <a:ext uri="{FF2B5EF4-FFF2-40B4-BE49-F238E27FC236}">
                <a16:creationId xmlns:a16="http://schemas.microsoft.com/office/drawing/2014/main" id="{EB0899F7-3A47-AA43-89D5-3C1D67D938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7" y="4211868"/>
            <a:ext cx="1376603" cy="982204"/>
          </a:xfrm>
          <a:prstGeom prst="rect">
            <a:avLst/>
          </a:prstGeom>
        </p:spPr>
      </p:pic>
      <p:sp>
        <p:nvSpPr>
          <p:cNvPr id="8" name="d_TrainingMaterial">
            <a:extLst>
              <a:ext uri="{FF2B5EF4-FFF2-40B4-BE49-F238E27FC236}">
                <a16:creationId xmlns:a16="http://schemas.microsoft.com/office/drawing/2014/main" id="{786DE661-472D-48DB-8ABC-9EB9EB1047C2}"/>
              </a:ext>
            </a:extLst>
          </p:cNvPr>
          <p:cNvSpPr txBox="1"/>
          <p:nvPr userDrawn="1"/>
        </p:nvSpPr>
        <p:spPr>
          <a:xfrm>
            <a:off x="1507077" y="4779016"/>
            <a:ext cx="997641"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none" baseline="0"/>
              <a:t> </a:t>
            </a:r>
            <a:endParaRPr lang="fi-FI" sz="720" cap="none" baseline="0" dirty="0"/>
          </a:p>
        </p:txBody>
      </p:sp>
    </p:spTree>
    <p:extLst>
      <p:ext uri="{BB962C8B-B14F-4D97-AF65-F5344CB8AC3E}">
        <p14:creationId xmlns:p14="http://schemas.microsoft.com/office/powerpoint/2010/main" val="119346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and_conten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normAutofit/>
          </a:bodyPr>
          <a:lstStyle>
            <a:lvl1pPr>
              <a:defRPr sz="2160"/>
            </a:lvl1pPr>
          </a:lstStyle>
          <a:p>
            <a:r>
              <a:rPr lang="en-US"/>
              <a:t>Click to edit Master title style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normAutofit/>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en-US"/>
              <a:t>Click to edit Master text styles</a:t>
            </a:r>
          </a:p>
        </p:txBody>
      </p:sp>
      <p:sp>
        <p:nvSpPr>
          <p:cNvPr id="16" name="Päivämäärän paikkamerkki 3">
            <a:extLst>
              <a:ext uri="{FF2B5EF4-FFF2-40B4-BE49-F238E27FC236}">
                <a16:creationId xmlns:a16="http://schemas.microsoft.com/office/drawing/2014/main" id="{BD41C6F8-A378-4048-8967-09EBC9B2E894}"/>
              </a:ext>
            </a:extLst>
          </p:cNvPr>
          <p:cNvSpPr>
            <a:spLocks noGrp="1"/>
          </p:cNvSpPr>
          <p:nvPr>
            <p:ph type="dt" sz="half" idx="10"/>
          </p:nvPr>
        </p:nvSpPr>
        <p:spPr>
          <a:xfrm>
            <a:off x="4149229" y="4778067"/>
            <a:ext cx="940985" cy="193900"/>
          </a:xfrm>
          <a:prstGeom prst="rect">
            <a:avLst/>
          </a:prstGeom>
        </p:spPr>
        <p:txBody>
          <a:bodyPr vert="horz" lIns="91440" tIns="45720" rIns="91440" bIns="45720" rtlCol="0" anchor="ctr"/>
          <a:lstStyle>
            <a:lvl1pPr algn="ctr">
              <a:defRPr sz="630">
                <a:solidFill>
                  <a:schemeClr val="bg2">
                    <a:lumMod val="50000"/>
                  </a:schemeClr>
                </a:solidFill>
              </a:defRPr>
            </a:lvl1pPr>
          </a:lstStyle>
          <a:p>
            <a:r>
              <a:rPr lang="fi-FI"/>
              <a:t>2025-10-22</a:t>
            </a:r>
            <a:endParaRPr lang="fi-FI" dirty="0"/>
          </a:p>
        </p:txBody>
      </p:sp>
      <p:sp>
        <p:nvSpPr>
          <p:cNvPr id="17" name="d_Copyright"/>
          <p:cNvSpPr txBox="1"/>
          <p:nvPr userDrawn="1"/>
        </p:nvSpPr>
        <p:spPr>
          <a:xfrm>
            <a:off x="2767162" y="4786586"/>
            <a:ext cx="1435406" cy="18928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630"/>
              <a:t>© Teollisuuden Voima Oyj</a:t>
            </a:r>
            <a:endParaRPr lang="fi-FI" sz="630" dirty="0"/>
          </a:p>
        </p:txBody>
      </p:sp>
      <p:sp>
        <p:nvSpPr>
          <p:cNvPr id="18" name="d_Security"/>
          <p:cNvSpPr txBox="1"/>
          <p:nvPr userDrawn="1"/>
        </p:nvSpPr>
        <p:spPr>
          <a:xfrm>
            <a:off x="5173625" y="4786307"/>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630" cap="all" baseline="0"/>
              <a:t>Public</a:t>
            </a:r>
            <a:endParaRPr lang="fi-FI" sz="630" cap="all" baseline="0" dirty="0"/>
          </a:p>
        </p:txBody>
      </p:sp>
      <p:sp>
        <p:nvSpPr>
          <p:cNvPr id="19" name="Dian numeron paikkamerkki 1">
            <a:extLst>
              <a:ext uri="{FF2B5EF4-FFF2-40B4-BE49-F238E27FC236}">
                <a16:creationId xmlns:a16="http://schemas.microsoft.com/office/drawing/2014/main" id="{90FDE134-3A55-134D-8D42-F204794AA9FD}"/>
              </a:ext>
            </a:extLst>
          </p:cNvPr>
          <p:cNvSpPr>
            <a:spLocks noGrp="1"/>
          </p:cNvSpPr>
          <p:nvPr>
            <p:ph type="sldNum" sz="quarter" idx="4"/>
          </p:nvPr>
        </p:nvSpPr>
        <p:spPr>
          <a:xfrm>
            <a:off x="7677397" y="4786979"/>
            <a:ext cx="388494" cy="180050"/>
          </a:xfrm>
          <a:prstGeom prst="rect">
            <a:avLst/>
          </a:prstGeom>
        </p:spPr>
        <p:txBody>
          <a:bodyPr vert="horz" lIns="91440" tIns="45720" rIns="91440" bIns="45720" rtlCol="0" anchor="ctr"/>
          <a:lstStyle>
            <a:lvl1pPr algn="r">
              <a:defRPr sz="630">
                <a:solidFill>
                  <a:schemeClr val="tx1">
                    <a:tint val="75000"/>
                  </a:schemeClr>
                </a:solidFill>
              </a:defRPr>
            </a:lvl1pPr>
          </a:lstStyle>
          <a:p>
            <a:fld id="{9C3E3DD6-9353-D14B-991F-0D2C10536C1F}" type="slidenum">
              <a:rPr lang="fi-FI" smtClean="0"/>
              <a:pPr/>
              <a:t>‹#›</a:t>
            </a:fld>
            <a:endParaRPr lang="fi-FI" dirty="0"/>
          </a:p>
        </p:txBody>
      </p:sp>
      <p:sp>
        <p:nvSpPr>
          <p:cNvPr id="13" name="Sisällön paikkamerkki 2"/>
          <p:cNvSpPr>
            <a:spLocks noGrp="1"/>
          </p:cNvSpPr>
          <p:nvPr>
            <p:ph sz="quarter" idx="14"/>
          </p:nvPr>
        </p:nvSpPr>
        <p:spPr>
          <a:xfrm>
            <a:off x="3887391" y="739140"/>
            <a:ext cx="4629150" cy="3657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1" name="Kuva 10">
            <a:extLst>
              <a:ext uri="{FF2B5EF4-FFF2-40B4-BE49-F238E27FC236}">
                <a16:creationId xmlns:a16="http://schemas.microsoft.com/office/drawing/2014/main" id="{6EAA2CA3-EC1E-EE4E-917D-C7B31E2C30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3691" y="3005580"/>
            <a:ext cx="850309" cy="2137920"/>
          </a:xfrm>
          <a:prstGeom prst="rect">
            <a:avLst/>
          </a:prstGeom>
        </p:spPr>
      </p:pic>
      <p:pic>
        <p:nvPicPr>
          <p:cNvPr id="12" name="Kuva 11">
            <a:extLst>
              <a:ext uri="{FF2B5EF4-FFF2-40B4-BE49-F238E27FC236}">
                <a16:creationId xmlns:a16="http://schemas.microsoft.com/office/drawing/2014/main" id="{EB0899F7-3A47-AA43-89D5-3C1D67D938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7" y="4211868"/>
            <a:ext cx="1376603" cy="982204"/>
          </a:xfrm>
          <a:prstGeom prst="rect">
            <a:avLst/>
          </a:prstGeom>
        </p:spPr>
      </p:pic>
      <p:sp>
        <p:nvSpPr>
          <p:cNvPr id="14" name="d_TrainingMaterial">
            <a:extLst>
              <a:ext uri="{FF2B5EF4-FFF2-40B4-BE49-F238E27FC236}">
                <a16:creationId xmlns:a16="http://schemas.microsoft.com/office/drawing/2014/main" id="{78BD613D-B3F3-49E8-9164-B338F8066DF2}"/>
              </a:ext>
            </a:extLst>
          </p:cNvPr>
          <p:cNvSpPr txBox="1"/>
          <p:nvPr userDrawn="1"/>
        </p:nvSpPr>
        <p:spPr>
          <a:xfrm>
            <a:off x="1507077" y="4779016"/>
            <a:ext cx="997641"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none" baseline="0"/>
              <a:t> </a:t>
            </a:r>
            <a:endParaRPr lang="fi-FI" sz="720" cap="none" baseline="0" dirty="0"/>
          </a:p>
        </p:txBody>
      </p:sp>
    </p:spTree>
    <p:extLst>
      <p:ext uri="{BB962C8B-B14F-4D97-AF65-F5344CB8AC3E}">
        <p14:creationId xmlns:p14="http://schemas.microsoft.com/office/powerpoint/2010/main" val="294909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reserve="1">
  <p:cSld name="text_and_pictur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normAutofit/>
          </a:bodyPr>
          <a:lstStyle>
            <a:lvl1pPr>
              <a:defRPr sz="21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normAutofit/>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normAutofit/>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en-US"/>
              <a:t>Click to edit Master text styles</a:t>
            </a:r>
          </a:p>
        </p:txBody>
      </p:sp>
      <p:sp>
        <p:nvSpPr>
          <p:cNvPr id="19" name="Päivämäärän paikkamerkki 3">
            <a:extLst>
              <a:ext uri="{FF2B5EF4-FFF2-40B4-BE49-F238E27FC236}">
                <a16:creationId xmlns:a16="http://schemas.microsoft.com/office/drawing/2014/main" id="{BD41C6F8-A378-4048-8967-09EBC9B2E894}"/>
              </a:ext>
            </a:extLst>
          </p:cNvPr>
          <p:cNvSpPr>
            <a:spLocks noGrp="1"/>
          </p:cNvSpPr>
          <p:nvPr>
            <p:ph type="dt" sz="half" idx="10"/>
          </p:nvPr>
        </p:nvSpPr>
        <p:spPr>
          <a:xfrm>
            <a:off x="4149229" y="4778067"/>
            <a:ext cx="940985" cy="193900"/>
          </a:xfrm>
          <a:prstGeom prst="rect">
            <a:avLst/>
          </a:prstGeom>
        </p:spPr>
        <p:txBody>
          <a:bodyPr vert="horz" lIns="91440" tIns="45720" rIns="91440" bIns="45720" rtlCol="0" anchor="ctr"/>
          <a:lstStyle>
            <a:lvl1pPr algn="ctr">
              <a:defRPr sz="630">
                <a:solidFill>
                  <a:schemeClr val="bg2">
                    <a:lumMod val="50000"/>
                  </a:schemeClr>
                </a:solidFill>
              </a:defRPr>
            </a:lvl1pPr>
          </a:lstStyle>
          <a:p>
            <a:r>
              <a:rPr lang="fi-FI"/>
              <a:t>2025-10-22</a:t>
            </a:r>
            <a:endParaRPr lang="fi-FI" dirty="0"/>
          </a:p>
        </p:txBody>
      </p:sp>
      <p:sp>
        <p:nvSpPr>
          <p:cNvPr id="20" name="d_Copyright"/>
          <p:cNvSpPr txBox="1"/>
          <p:nvPr userDrawn="1"/>
        </p:nvSpPr>
        <p:spPr>
          <a:xfrm>
            <a:off x="2767162" y="4786586"/>
            <a:ext cx="1435406" cy="18928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630"/>
              <a:t>© Teollisuuden Voima Oyj</a:t>
            </a:r>
            <a:endParaRPr lang="fi-FI" sz="630" dirty="0"/>
          </a:p>
        </p:txBody>
      </p:sp>
      <p:sp>
        <p:nvSpPr>
          <p:cNvPr id="21" name="d_Security"/>
          <p:cNvSpPr txBox="1"/>
          <p:nvPr userDrawn="1"/>
        </p:nvSpPr>
        <p:spPr>
          <a:xfrm>
            <a:off x="5173625" y="4786307"/>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630" cap="all" baseline="0"/>
              <a:t>Public</a:t>
            </a:r>
            <a:endParaRPr lang="fi-FI" sz="630" cap="all" baseline="0" dirty="0"/>
          </a:p>
        </p:txBody>
      </p:sp>
      <p:sp>
        <p:nvSpPr>
          <p:cNvPr id="22" name="Dian numeron paikkamerkki 1">
            <a:extLst>
              <a:ext uri="{FF2B5EF4-FFF2-40B4-BE49-F238E27FC236}">
                <a16:creationId xmlns:a16="http://schemas.microsoft.com/office/drawing/2014/main" id="{90FDE134-3A55-134D-8D42-F204794AA9FD}"/>
              </a:ext>
            </a:extLst>
          </p:cNvPr>
          <p:cNvSpPr>
            <a:spLocks noGrp="1"/>
          </p:cNvSpPr>
          <p:nvPr>
            <p:ph type="sldNum" sz="quarter" idx="4"/>
          </p:nvPr>
        </p:nvSpPr>
        <p:spPr>
          <a:xfrm>
            <a:off x="7677397" y="4786979"/>
            <a:ext cx="388494" cy="180050"/>
          </a:xfrm>
          <a:prstGeom prst="rect">
            <a:avLst/>
          </a:prstGeom>
        </p:spPr>
        <p:txBody>
          <a:bodyPr vert="horz" lIns="91440" tIns="45720" rIns="91440" bIns="45720" rtlCol="0" anchor="ctr"/>
          <a:lstStyle>
            <a:lvl1pPr algn="r">
              <a:defRPr sz="630">
                <a:solidFill>
                  <a:schemeClr val="tx1">
                    <a:tint val="75000"/>
                  </a:schemeClr>
                </a:solidFill>
              </a:defRPr>
            </a:lvl1pPr>
          </a:lstStyle>
          <a:p>
            <a:fld id="{9C3E3DD6-9353-D14B-991F-0D2C10536C1F}" type="slidenum">
              <a:rPr lang="fi-FI" smtClean="0"/>
              <a:pPr/>
              <a:t>‹#›</a:t>
            </a:fld>
            <a:endParaRPr lang="fi-FI" dirty="0"/>
          </a:p>
        </p:txBody>
      </p:sp>
      <p:pic>
        <p:nvPicPr>
          <p:cNvPr id="11" name="Kuva 10">
            <a:extLst>
              <a:ext uri="{FF2B5EF4-FFF2-40B4-BE49-F238E27FC236}">
                <a16:creationId xmlns:a16="http://schemas.microsoft.com/office/drawing/2014/main" id="{6EAA2CA3-EC1E-EE4E-917D-C7B31E2C30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3691" y="3005580"/>
            <a:ext cx="850309" cy="2137920"/>
          </a:xfrm>
          <a:prstGeom prst="rect">
            <a:avLst/>
          </a:prstGeom>
        </p:spPr>
      </p:pic>
      <p:pic>
        <p:nvPicPr>
          <p:cNvPr id="13" name="Kuva 12">
            <a:extLst>
              <a:ext uri="{FF2B5EF4-FFF2-40B4-BE49-F238E27FC236}">
                <a16:creationId xmlns:a16="http://schemas.microsoft.com/office/drawing/2014/main" id="{EB0899F7-3A47-AA43-89D5-3C1D67D938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7" y="4211868"/>
            <a:ext cx="1376603" cy="982204"/>
          </a:xfrm>
          <a:prstGeom prst="rect">
            <a:avLst/>
          </a:prstGeom>
        </p:spPr>
      </p:pic>
      <p:sp>
        <p:nvSpPr>
          <p:cNvPr id="12" name="d_TrainingMaterial">
            <a:extLst>
              <a:ext uri="{FF2B5EF4-FFF2-40B4-BE49-F238E27FC236}">
                <a16:creationId xmlns:a16="http://schemas.microsoft.com/office/drawing/2014/main" id="{612CFF1D-3E13-419D-B7D6-3FCD4B580FB6}"/>
              </a:ext>
            </a:extLst>
          </p:cNvPr>
          <p:cNvSpPr txBox="1"/>
          <p:nvPr userDrawn="1"/>
        </p:nvSpPr>
        <p:spPr>
          <a:xfrm>
            <a:off x="1507077" y="4779016"/>
            <a:ext cx="997641"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none" baseline="0"/>
              <a:t> </a:t>
            </a:r>
            <a:endParaRPr lang="fi-FI" sz="720" cap="none" baseline="0" dirty="0"/>
          </a:p>
        </p:txBody>
      </p:sp>
    </p:spTree>
    <p:extLst>
      <p:ext uri="{BB962C8B-B14F-4D97-AF65-F5344CB8AC3E}">
        <p14:creationId xmlns:p14="http://schemas.microsoft.com/office/powerpoint/2010/main" val="202115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0072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628650" y="1369219"/>
            <a:ext cx="7822800" cy="308124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810">
                <a:solidFill>
                  <a:schemeClr val="tx1">
                    <a:tint val="75000"/>
                  </a:schemeClr>
                </a:solidFill>
              </a:defRPr>
            </a:lvl1pPr>
          </a:lstStyle>
          <a:p>
            <a:r>
              <a:rPr lang="fi-FI"/>
              <a:t>2025-10-22</a:t>
            </a: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810">
                <a:solidFill>
                  <a:schemeClr val="tx1">
                    <a:tint val="75000"/>
                  </a:schemeClr>
                </a:solidFill>
              </a:defRPr>
            </a:lvl1pPr>
          </a:lstStyle>
          <a:p>
            <a:r>
              <a:rPr lang="fi-FI"/>
              <a:t>Saira Joona</a:t>
            </a: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810">
                <a:solidFill>
                  <a:schemeClr val="tx1">
                    <a:tint val="75000"/>
                  </a:schemeClr>
                </a:solidFill>
              </a:defRPr>
            </a:lvl1pPr>
          </a:lstStyle>
          <a:p>
            <a:fld id="{159D2094-D247-49B5-A3A9-6852BDDB9968}" type="slidenum">
              <a:rPr lang="fi-FI" smtClean="0"/>
              <a:t>‹#›</a:t>
            </a:fld>
            <a:endParaRPr lang="fi-FI"/>
          </a:p>
        </p:txBody>
      </p:sp>
    </p:spTree>
    <p:extLst>
      <p:ext uri="{BB962C8B-B14F-4D97-AF65-F5344CB8AC3E}">
        <p14:creationId xmlns:p14="http://schemas.microsoft.com/office/powerpoint/2010/main" val="887551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9" r:id="rId16"/>
    <p:sldLayoutId id="2147483680" r:id="rId17"/>
  </p:sldLayoutIdLst>
  <p:hf hdr="0"/>
  <p:txStyles>
    <p:titleStyle>
      <a:lvl1pPr algn="l" defTabSz="617220" rtl="0" eaLnBrk="1" latinLnBrk="0" hangingPunct="1">
        <a:lnSpc>
          <a:spcPct val="90000"/>
        </a:lnSpc>
        <a:spcBef>
          <a:spcPct val="0"/>
        </a:spcBef>
        <a:buNone/>
        <a:defRPr sz="2880" kern="1200">
          <a:solidFill>
            <a:schemeClr val="tx1"/>
          </a:solidFill>
          <a:latin typeface="+mj-lt"/>
          <a:ea typeface="+mj-ea"/>
          <a:cs typeface="+mj-cs"/>
        </a:defRPr>
      </a:lvl1pPr>
    </p:titleStyle>
    <p:bodyStyle>
      <a:lvl1pPr marL="0" indent="0" algn="l" defTabSz="617220" rtl="0" eaLnBrk="1" latinLnBrk="0" hangingPunct="1">
        <a:lnSpc>
          <a:spcPct val="100000"/>
        </a:lnSpc>
        <a:spcBef>
          <a:spcPts val="1000"/>
        </a:spcBef>
        <a:buClr>
          <a:schemeClr val="tx2"/>
        </a:buClr>
        <a:buFontTx/>
        <a:buNone/>
        <a:defRPr sz="1890" kern="1200">
          <a:solidFill>
            <a:schemeClr val="tx1"/>
          </a:solidFill>
          <a:latin typeface="+mn-lt"/>
          <a:ea typeface="+mn-ea"/>
          <a:cs typeface="+mn-cs"/>
        </a:defRPr>
      </a:lvl1pPr>
      <a:lvl2pPr marL="462915" indent="-154305" algn="l" defTabSz="617220" rtl="0" eaLnBrk="1" latinLnBrk="0" hangingPunct="1">
        <a:lnSpc>
          <a:spcPct val="100000"/>
        </a:lnSpc>
        <a:spcBef>
          <a:spcPts val="600"/>
        </a:spcBef>
        <a:buClr>
          <a:schemeClr val="tx2"/>
        </a:buClr>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lnSpc>
          <a:spcPct val="100000"/>
        </a:lnSpc>
        <a:spcBef>
          <a:spcPts val="600"/>
        </a:spcBef>
        <a:buClr>
          <a:schemeClr val="tx2"/>
        </a:buClr>
        <a:buFont typeface="Arial" panose="020B0604020202020204" pitchFamily="34" charset="0"/>
        <a:buChar char="•"/>
        <a:defRPr sz="1350" kern="1200">
          <a:solidFill>
            <a:schemeClr val="tx1"/>
          </a:solidFill>
          <a:latin typeface="+mn-lt"/>
          <a:ea typeface="+mn-ea"/>
          <a:cs typeface="+mn-cs"/>
        </a:defRPr>
      </a:lvl3pPr>
      <a:lvl4pPr marL="1080135" indent="-154305" algn="l" defTabSz="617220" rtl="0" eaLnBrk="1" latinLnBrk="0" hangingPunct="1">
        <a:lnSpc>
          <a:spcPct val="100000"/>
        </a:lnSpc>
        <a:spcBef>
          <a:spcPts val="600"/>
        </a:spcBef>
        <a:buClr>
          <a:schemeClr val="tx2"/>
        </a:buClr>
        <a:buFont typeface="Arial" panose="020B0604020202020204" pitchFamily="34" charset="0"/>
        <a:buChar char="•"/>
        <a:defRPr sz="1215" kern="1200">
          <a:solidFill>
            <a:schemeClr val="tx1"/>
          </a:solidFill>
          <a:latin typeface="+mn-lt"/>
          <a:ea typeface="+mn-ea"/>
          <a:cs typeface="+mn-cs"/>
        </a:defRPr>
      </a:lvl4pPr>
      <a:lvl5pPr marL="1388745" indent="-154305" algn="l" defTabSz="617220" rtl="0" eaLnBrk="1" latinLnBrk="0" hangingPunct="1">
        <a:lnSpc>
          <a:spcPct val="100000"/>
        </a:lnSpc>
        <a:spcBef>
          <a:spcPts val="600"/>
        </a:spcBef>
        <a:buClr>
          <a:schemeClr val="tx2"/>
        </a:buClr>
        <a:buFont typeface="Arial" panose="020B0604020202020204" pitchFamily="34" charset="0"/>
        <a:buChar char="•"/>
        <a:defRPr sz="1215"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521D7-9497-A945-E8DC-7799D11C8539}"/>
              </a:ext>
            </a:extLst>
          </p:cNvPr>
          <p:cNvSpPr>
            <a:spLocks noGrp="1"/>
          </p:cNvSpPr>
          <p:nvPr>
            <p:ph type="title"/>
          </p:nvPr>
        </p:nvSpPr>
        <p:spPr>
          <a:xfrm>
            <a:off x="393260" y="1144399"/>
            <a:ext cx="5868747" cy="1316792"/>
          </a:xfrm>
        </p:spPr>
        <p:txBody>
          <a:bodyPr/>
          <a:lstStyle/>
          <a:p>
            <a:r>
              <a:rPr lang="en-GB" noProof="0" dirty="0"/>
              <a:t>Load Follow </a:t>
            </a:r>
            <a:r>
              <a:rPr lang="en-GB" noProof="0"/>
              <a:t>Operation Capability of </a:t>
            </a:r>
            <a:r>
              <a:rPr lang="en-GB" noProof="0" dirty="0"/>
              <a:t>Olkiluoto 1 &amp; 2</a:t>
            </a:r>
          </a:p>
        </p:txBody>
      </p:sp>
      <p:sp>
        <p:nvSpPr>
          <p:cNvPr id="3" name="Subtitle 2">
            <a:extLst>
              <a:ext uri="{FF2B5EF4-FFF2-40B4-BE49-F238E27FC236}">
                <a16:creationId xmlns:a16="http://schemas.microsoft.com/office/drawing/2014/main" id="{B03486BD-CEEE-805E-B5FF-773EE7F284DA}"/>
              </a:ext>
            </a:extLst>
          </p:cNvPr>
          <p:cNvSpPr>
            <a:spLocks noGrp="1"/>
          </p:cNvSpPr>
          <p:nvPr>
            <p:ph type="subTitle" idx="1"/>
          </p:nvPr>
        </p:nvSpPr>
        <p:spPr>
          <a:xfrm>
            <a:off x="392401" y="2799359"/>
            <a:ext cx="5301371" cy="1756311"/>
          </a:xfrm>
        </p:spPr>
        <p:txBody>
          <a:bodyPr>
            <a:normAutofit fontScale="47500" lnSpcReduction="20000"/>
          </a:bodyPr>
          <a:lstStyle/>
          <a:p>
            <a:r>
              <a:rPr lang="en-GB" sz="4000" b="1" dirty="0"/>
              <a:t>A Fuel Performance Perspective</a:t>
            </a:r>
          </a:p>
          <a:p>
            <a:endParaRPr lang="en-GB" sz="2800" dirty="0"/>
          </a:p>
          <a:p>
            <a:r>
              <a:rPr lang="en-GB" sz="2800" dirty="0"/>
              <a:t>SYP 2025</a:t>
            </a:r>
          </a:p>
          <a:p>
            <a:r>
              <a:rPr lang="en-GB" sz="2800" dirty="0"/>
              <a:t>Joona Saira</a:t>
            </a:r>
          </a:p>
          <a:p>
            <a:r>
              <a:rPr lang="en-GB" sz="2800" dirty="0"/>
              <a:t>Reactor Engineer</a:t>
            </a:r>
          </a:p>
          <a:p>
            <a:r>
              <a:rPr lang="en-GB" sz="2800"/>
              <a:t>TVO | Reactor Analysis &amp; Core Supervision</a:t>
            </a:r>
            <a:endParaRPr lang="en-GB" sz="2800" dirty="0"/>
          </a:p>
        </p:txBody>
      </p:sp>
      <p:sp>
        <p:nvSpPr>
          <p:cNvPr id="4" name="Date Placeholder 3">
            <a:extLst>
              <a:ext uri="{FF2B5EF4-FFF2-40B4-BE49-F238E27FC236}">
                <a16:creationId xmlns:a16="http://schemas.microsoft.com/office/drawing/2014/main" id="{4EB3A567-8EA0-2BF1-BB72-AB840C8526A0}"/>
              </a:ext>
            </a:extLst>
          </p:cNvPr>
          <p:cNvSpPr>
            <a:spLocks noGrp="1"/>
          </p:cNvSpPr>
          <p:nvPr>
            <p:ph type="dt" sz="half" idx="2"/>
          </p:nvPr>
        </p:nvSpPr>
        <p:spPr/>
        <p:txBody>
          <a:bodyPr/>
          <a:lstStyle/>
          <a:p>
            <a:r>
              <a:rPr lang="en-GB" noProof="0"/>
              <a:t>2025-10-22</a:t>
            </a:r>
            <a:endParaRPr lang="en-GB" noProof="0" dirty="0"/>
          </a:p>
        </p:txBody>
      </p:sp>
    </p:spTree>
    <p:extLst>
      <p:ext uri="{BB962C8B-B14F-4D97-AF65-F5344CB8AC3E}">
        <p14:creationId xmlns:p14="http://schemas.microsoft.com/office/powerpoint/2010/main" val="336560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3566A-BC12-F214-0814-EB18F681DE8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0D70A9-6285-FCB7-1E3E-222C9E94E66E}"/>
              </a:ext>
            </a:extLst>
          </p:cNvPr>
          <p:cNvSpPr>
            <a:spLocks noGrp="1"/>
          </p:cNvSpPr>
          <p:nvPr>
            <p:ph sz="quarter" idx="11"/>
          </p:nvPr>
        </p:nvSpPr>
        <p:spPr>
          <a:xfrm>
            <a:off x="628651" y="916681"/>
            <a:ext cx="8141969" cy="3560140"/>
          </a:xfrm>
        </p:spPr>
        <p:txBody>
          <a:bodyPr>
            <a:normAutofit/>
          </a:bodyPr>
          <a:lstStyle/>
          <a:p>
            <a:pPr marL="342900" indent="-342900">
              <a:buFont typeface="Arial" panose="020B0604020202020204" pitchFamily="34" charset="0"/>
              <a:buChar char="•"/>
            </a:pPr>
            <a:r>
              <a:rPr lang="en-GB" noProof="0" dirty="0"/>
              <a:t>012.08 Hours		  40.00 % Thermal power	  60 % G2 Withdrawal</a:t>
            </a:r>
          </a:p>
        </p:txBody>
      </p:sp>
      <p:sp>
        <p:nvSpPr>
          <p:cNvPr id="3" name="Title 2">
            <a:extLst>
              <a:ext uri="{FF2B5EF4-FFF2-40B4-BE49-F238E27FC236}">
                <a16:creationId xmlns:a16="http://schemas.microsoft.com/office/drawing/2014/main" id="{0E6B552C-2B3C-DDCF-3F3B-3E111BD51FD6}"/>
              </a:ext>
            </a:extLst>
          </p:cNvPr>
          <p:cNvSpPr>
            <a:spLocks noGrp="1"/>
          </p:cNvSpPr>
          <p:nvPr>
            <p:ph type="title"/>
          </p:nvPr>
        </p:nvSpPr>
        <p:spPr/>
        <p:txBody>
          <a:bodyPr/>
          <a:lstStyle/>
          <a:p>
            <a:r>
              <a:rPr lang="en-GB" dirty="0"/>
              <a:t>Example: axial power profile of a fuel rod</a:t>
            </a:r>
            <a:endParaRPr lang="en-GB" noProof="0" dirty="0"/>
          </a:p>
        </p:txBody>
      </p:sp>
      <p:sp>
        <p:nvSpPr>
          <p:cNvPr id="4" name="Date Placeholder 3">
            <a:extLst>
              <a:ext uri="{FF2B5EF4-FFF2-40B4-BE49-F238E27FC236}">
                <a16:creationId xmlns:a16="http://schemas.microsoft.com/office/drawing/2014/main" id="{86306CCE-ACA9-F5E0-C168-13FA428D4ECB}"/>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E061CFA5-6261-E951-9C6B-FAD62F1D13FF}"/>
              </a:ext>
            </a:extLst>
          </p:cNvPr>
          <p:cNvSpPr>
            <a:spLocks noGrp="1"/>
          </p:cNvSpPr>
          <p:nvPr>
            <p:ph type="sldNum" sz="quarter" idx="4"/>
          </p:nvPr>
        </p:nvSpPr>
        <p:spPr/>
        <p:txBody>
          <a:bodyPr/>
          <a:lstStyle/>
          <a:p>
            <a:fld id="{9C3E3DD6-9353-D14B-991F-0D2C10536C1F}" type="slidenum">
              <a:rPr lang="en-GB" noProof="0" smtClean="0"/>
              <a:pPr/>
              <a:t>10</a:t>
            </a:fld>
            <a:endParaRPr lang="en-GB" noProof="0" dirty="0"/>
          </a:p>
        </p:txBody>
      </p:sp>
      <p:pic>
        <p:nvPicPr>
          <p:cNvPr id="20" name="Picture 19">
            <a:extLst>
              <a:ext uri="{FF2B5EF4-FFF2-40B4-BE49-F238E27FC236}">
                <a16:creationId xmlns:a16="http://schemas.microsoft.com/office/drawing/2014/main" id="{3E095B17-D527-DB03-281D-269511C85F9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31302" y="1391840"/>
            <a:ext cx="6081394" cy="3751660"/>
          </a:xfrm>
          <a:prstGeom prst="rect">
            <a:avLst/>
          </a:prstGeom>
        </p:spPr>
      </p:pic>
    </p:spTree>
    <p:extLst>
      <p:ext uri="{BB962C8B-B14F-4D97-AF65-F5344CB8AC3E}">
        <p14:creationId xmlns:p14="http://schemas.microsoft.com/office/powerpoint/2010/main" val="83886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974B8-2368-802E-F34F-5E54577D0FF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13D5D8-1203-E114-0CDF-3FEBF551B6B5}"/>
              </a:ext>
            </a:extLst>
          </p:cNvPr>
          <p:cNvSpPr>
            <a:spLocks noGrp="1"/>
          </p:cNvSpPr>
          <p:nvPr>
            <p:ph sz="quarter" idx="11"/>
          </p:nvPr>
        </p:nvSpPr>
        <p:spPr>
          <a:xfrm>
            <a:off x="628651" y="916681"/>
            <a:ext cx="8141969" cy="3560140"/>
          </a:xfrm>
        </p:spPr>
        <p:txBody>
          <a:bodyPr>
            <a:normAutofit/>
          </a:bodyPr>
          <a:lstStyle/>
          <a:p>
            <a:pPr marL="342900" indent="-342900">
              <a:buFont typeface="Arial" panose="020B0604020202020204" pitchFamily="34" charset="0"/>
              <a:buChar char="•"/>
            </a:pPr>
            <a:r>
              <a:rPr lang="en-GB" noProof="0" dirty="0"/>
              <a:t>048.12 Hours		  55.00 % Thermal power	  18 % G2 Withdrawal</a:t>
            </a:r>
          </a:p>
        </p:txBody>
      </p:sp>
      <p:sp>
        <p:nvSpPr>
          <p:cNvPr id="3" name="Title 2">
            <a:extLst>
              <a:ext uri="{FF2B5EF4-FFF2-40B4-BE49-F238E27FC236}">
                <a16:creationId xmlns:a16="http://schemas.microsoft.com/office/drawing/2014/main" id="{1798B79C-BF4B-797C-EC51-687D446FA445}"/>
              </a:ext>
            </a:extLst>
          </p:cNvPr>
          <p:cNvSpPr>
            <a:spLocks noGrp="1"/>
          </p:cNvSpPr>
          <p:nvPr>
            <p:ph type="title"/>
          </p:nvPr>
        </p:nvSpPr>
        <p:spPr/>
        <p:txBody>
          <a:bodyPr/>
          <a:lstStyle/>
          <a:p>
            <a:r>
              <a:rPr lang="en-GB" dirty="0"/>
              <a:t>Example: axial power profile of a fuel rod</a:t>
            </a:r>
            <a:endParaRPr lang="en-GB" noProof="0" dirty="0"/>
          </a:p>
        </p:txBody>
      </p:sp>
      <p:sp>
        <p:nvSpPr>
          <p:cNvPr id="4" name="Date Placeholder 3">
            <a:extLst>
              <a:ext uri="{FF2B5EF4-FFF2-40B4-BE49-F238E27FC236}">
                <a16:creationId xmlns:a16="http://schemas.microsoft.com/office/drawing/2014/main" id="{C874FF05-E0E6-1B70-1467-2B01F8880EA3}"/>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A10AF6E0-1A0F-E02E-8BBA-4DE774F5EA00}"/>
              </a:ext>
            </a:extLst>
          </p:cNvPr>
          <p:cNvSpPr>
            <a:spLocks noGrp="1"/>
          </p:cNvSpPr>
          <p:nvPr>
            <p:ph type="sldNum" sz="quarter" idx="4"/>
          </p:nvPr>
        </p:nvSpPr>
        <p:spPr/>
        <p:txBody>
          <a:bodyPr/>
          <a:lstStyle/>
          <a:p>
            <a:fld id="{9C3E3DD6-9353-D14B-991F-0D2C10536C1F}" type="slidenum">
              <a:rPr lang="en-GB" noProof="0" smtClean="0"/>
              <a:pPr/>
              <a:t>11</a:t>
            </a:fld>
            <a:endParaRPr lang="en-GB" noProof="0" dirty="0"/>
          </a:p>
        </p:txBody>
      </p:sp>
      <p:pic>
        <p:nvPicPr>
          <p:cNvPr id="20" name="Picture 19">
            <a:extLst>
              <a:ext uri="{FF2B5EF4-FFF2-40B4-BE49-F238E27FC236}">
                <a16:creationId xmlns:a16="http://schemas.microsoft.com/office/drawing/2014/main" id="{63AE64A9-45E7-E5D0-9C07-15D31A4034F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31302" y="1391840"/>
            <a:ext cx="6081394" cy="3751660"/>
          </a:xfrm>
          <a:prstGeom prst="rect">
            <a:avLst/>
          </a:prstGeom>
        </p:spPr>
      </p:pic>
    </p:spTree>
    <p:extLst>
      <p:ext uri="{BB962C8B-B14F-4D97-AF65-F5344CB8AC3E}">
        <p14:creationId xmlns:p14="http://schemas.microsoft.com/office/powerpoint/2010/main" val="244186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62E3D-7422-5DDE-863C-54806428FB3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E230D0-AF3D-D1A1-A190-09D24F705335}"/>
              </a:ext>
            </a:extLst>
          </p:cNvPr>
          <p:cNvSpPr>
            <a:spLocks noGrp="1"/>
          </p:cNvSpPr>
          <p:nvPr>
            <p:ph sz="quarter" idx="11"/>
          </p:nvPr>
        </p:nvSpPr>
        <p:spPr>
          <a:xfrm>
            <a:off x="628651" y="916681"/>
            <a:ext cx="8141969" cy="3560140"/>
          </a:xfrm>
        </p:spPr>
        <p:txBody>
          <a:bodyPr>
            <a:normAutofit/>
          </a:bodyPr>
          <a:lstStyle/>
          <a:p>
            <a:pPr marL="342900" indent="-342900">
              <a:buFont typeface="Arial" panose="020B0604020202020204" pitchFamily="34" charset="0"/>
              <a:buChar char="•"/>
            </a:pPr>
            <a:r>
              <a:rPr lang="en-GB" noProof="0" dirty="0"/>
              <a:t>054.33 Hours		  70.00 % Thermal power	  32 % G2 Withdrawal</a:t>
            </a:r>
          </a:p>
        </p:txBody>
      </p:sp>
      <p:sp>
        <p:nvSpPr>
          <p:cNvPr id="3" name="Title 2">
            <a:extLst>
              <a:ext uri="{FF2B5EF4-FFF2-40B4-BE49-F238E27FC236}">
                <a16:creationId xmlns:a16="http://schemas.microsoft.com/office/drawing/2014/main" id="{708E0378-FC1F-8B4C-51FF-C1B64342038F}"/>
              </a:ext>
            </a:extLst>
          </p:cNvPr>
          <p:cNvSpPr>
            <a:spLocks noGrp="1"/>
          </p:cNvSpPr>
          <p:nvPr>
            <p:ph type="title"/>
          </p:nvPr>
        </p:nvSpPr>
        <p:spPr/>
        <p:txBody>
          <a:bodyPr/>
          <a:lstStyle/>
          <a:p>
            <a:r>
              <a:rPr lang="en-GB" dirty="0"/>
              <a:t>Example: axial power profile of a fuel rod</a:t>
            </a:r>
            <a:endParaRPr lang="en-GB" noProof="0" dirty="0"/>
          </a:p>
        </p:txBody>
      </p:sp>
      <p:sp>
        <p:nvSpPr>
          <p:cNvPr id="4" name="Date Placeholder 3">
            <a:extLst>
              <a:ext uri="{FF2B5EF4-FFF2-40B4-BE49-F238E27FC236}">
                <a16:creationId xmlns:a16="http://schemas.microsoft.com/office/drawing/2014/main" id="{87F5C14E-1E55-C68E-AEC8-87D1BE118C69}"/>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065CB670-0BE7-DFBD-4C93-C65F5E9617F3}"/>
              </a:ext>
            </a:extLst>
          </p:cNvPr>
          <p:cNvSpPr>
            <a:spLocks noGrp="1"/>
          </p:cNvSpPr>
          <p:nvPr>
            <p:ph type="sldNum" sz="quarter" idx="4"/>
          </p:nvPr>
        </p:nvSpPr>
        <p:spPr/>
        <p:txBody>
          <a:bodyPr/>
          <a:lstStyle/>
          <a:p>
            <a:fld id="{9C3E3DD6-9353-D14B-991F-0D2C10536C1F}" type="slidenum">
              <a:rPr lang="en-GB" noProof="0" smtClean="0"/>
              <a:pPr/>
              <a:t>12</a:t>
            </a:fld>
            <a:endParaRPr lang="en-GB" noProof="0" dirty="0"/>
          </a:p>
        </p:txBody>
      </p:sp>
      <p:pic>
        <p:nvPicPr>
          <p:cNvPr id="20" name="Picture 19">
            <a:extLst>
              <a:ext uri="{FF2B5EF4-FFF2-40B4-BE49-F238E27FC236}">
                <a16:creationId xmlns:a16="http://schemas.microsoft.com/office/drawing/2014/main" id="{FBA4FB09-C7A0-2328-BD5D-893328BAA0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31302" y="1391840"/>
            <a:ext cx="6081394" cy="3751660"/>
          </a:xfrm>
          <a:prstGeom prst="rect">
            <a:avLst/>
          </a:prstGeom>
        </p:spPr>
      </p:pic>
    </p:spTree>
    <p:extLst>
      <p:ext uri="{BB962C8B-B14F-4D97-AF65-F5344CB8AC3E}">
        <p14:creationId xmlns:p14="http://schemas.microsoft.com/office/powerpoint/2010/main" val="66451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23E42-EC46-EA7C-63A7-68F69A3A469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C847A2-72FA-07B5-E2AA-1824D3E65698}"/>
              </a:ext>
            </a:extLst>
          </p:cNvPr>
          <p:cNvSpPr>
            <a:spLocks noGrp="1"/>
          </p:cNvSpPr>
          <p:nvPr>
            <p:ph sz="quarter" idx="11"/>
          </p:nvPr>
        </p:nvSpPr>
        <p:spPr>
          <a:xfrm>
            <a:off x="628651" y="916681"/>
            <a:ext cx="8141969" cy="3560140"/>
          </a:xfrm>
        </p:spPr>
        <p:txBody>
          <a:bodyPr>
            <a:normAutofit/>
          </a:bodyPr>
          <a:lstStyle/>
          <a:p>
            <a:pPr marL="342900" indent="-342900">
              <a:buFont typeface="Arial" panose="020B0604020202020204" pitchFamily="34" charset="0"/>
              <a:buChar char="•"/>
            </a:pPr>
            <a:r>
              <a:rPr lang="en-GB" noProof="0" dirty="0"/>
              <a:t>070.90 Hours		  75.00 % Thermal power	  57 % G2 Withdrawal</a:t>
            </a:r>
          </a:p>
        </p:txBody>
      </p:sp>
      <p:sp>
        <p:nvSpPr>
          <p:cNvPr id="3" name="Title 2">
            <a:extLst>
              <a:ext uri="{FF2B5EF4-FFF2-40B4-BE49-F238E27FC236}">
                <a16:creationId xmlns:a16="http://schemas.microsoft.com/office/drawing/2014/main" id="{D33373ED-29FD-1B95-8281-0ACF978A6B29}"/>
              </a:ext>
            </a:extLst>
          </p:cNvPr>
          <p:cNvSpPr>
            <a:spLocks noGrp="1"/>
          </p:cNvSpPr>
          <p:nvPr>
            <p:ph type="title"/>
          </p:nvPr>
        </p:nvSpPr>
        <p:spPr/>
        <p:txBody>
          <a:bodyPr/>
          <a:lstStyle/>
          <a:p>
            <a:r>
              <a:rPr lang="en-GB" dirty="0"/>
              <a:t>Example: axial power profile of a fuel rod</a:t>
            </a:r>
            <a:endParaRPr lang="en-GB" noProof="0" dirty="0"/>
          </a:p>
        </p:txBody>
      </p:sp>
      <p:sp>
        <p:nvSpPr>
          <p:cNvPr id="4" name="Date Placeholder 3">
            <a:extLst>
              <a:ext uri="{FF2B5EF4-FFF2-40B4-BE49-F238E27FC236}">
                <a16:creationId xmlns:a16="http://schemas.microsoft.com/office/drawing/2014/main" id="{78D8A0A1-0D30-510A-8CC0-2482DCB10514}"/>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C59799E2-4AFA-88A3-FE16-3DEBE08877E6}"/>
              </a:ext>
            </a:extLst>
          </p:cNvPr>
          <p:cNvSpPr>
            <a:spLocks noGrp="1"/>
          </p:cNvSpPr>
          <p:nvPr>
            <p:ph type="sldNum" sz="quarter" idx="4"/>
          </p:nvPr>
        </p:nvSpPr>
        <p:spPr/>
        <p:txBody>
          <a:bodyPr/>
          <a:lstStyle/>
          <a:p>
            <a:fld id="{9C3E3DD6-9353-D14B-991F-0D2C10536C1F}" type="slidenum">
              <a:rPr lang="en-GB" noProof="0" smtClean="0"/>
              <a:pPr/>
              <a:t>13</a:t>
            </a:fld>
            <a:endParaRPr lang="en-GB" noProof="0" dirty="0"/>
          </a:p>
        </p:txBody>
      </p:sp>
      <p:pic>
        <p:nvPicPr>
          <p:cNvPr id="20" name="Picture 19">
            <a:extLst>
              <a:ext uri="{FF2B5EF4-FFF2-40B4-BE49-F238E27FC236}">
                <a16:creationId xmlns:a16="http://schemas.microsoft.com/office/drawing/2014/main" id="{4DBAFA56-76FA-FC5E-56C0-9FC5370691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31302" y="1391840"/>
            <a:ext cx="6081394" cy="3751660"/>
          </a:xfrm>
          <a:prstGeom prst="rect">
            <a:avLst/>
          </a:prstGeom>
        </p:spPr>
      </p:pic>
    </p:spTree>
    <p:extLst>
      <p:ext uri="{BB962C8B-B14F-4D97-AF65-F5344CB8AC3E}">
        <p14:creationId xmlns:p14="http://schemas.microsoft.com/office/powerpoint/2010/main" val="152425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AF69F-2846-439E-7A01-4E13F07CF93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65FBBF-BBBD-8FE2-AA53-CAD90579B2F5}"/>
              </a:ext>
            </a:extLst>
          </p:cNvPr>
          <p:cNvSpPr>
            <a:spLocks noGrp="1"/>
          </p:cNvSpPr>
          <p:nvPr>
            <p:ph sz="quarter" idx="11"/>
          </p:nvPr>
        </p:nvSpPr>
        <p:spPr>
          <a:xfrm>
            <a:off x="628651" y="916681"/>
            <a:ext cx="8141969" cy="3560140"/>
          </a:xfrm>
        </p:spPr>
        <p:txBody>
          <a:bodyPr>
            <a:normAutofit/>
          </a:bodyPr>
          <a:lstStyle/>
          <a:p>
            <a:pPr marL="342900" indent="-342900">
              <a:buFont typeface="Arial" panose="020B0604020202020204" pitchFamily="34" charset="0"/>
              <a:buChar char="•"/>
            </a:pPr>
            <a:r>
              <a:rPr lang="en-GB" noProof="0" dirty="0"/>
              <a:t>078.02 Hours		  90.00 % Thermal power	  71 % G2 Withdrawal</a:t>
            </a:r>
          </a:p>
        </p:txBody>
      </p:sp>
      <p:sp>
        <p:nvSpPr>
          <p:cNvPr id="3" name="Title 2">
            <a:extLst>
              <a:ext uri="{FF2B5EF4-FFF2-40B4-BE49-F238E27FC236}">
                <a16:creationId xmlns:a16="http://schemas.microsoft.com/office/drawing/2014/main" id="{675919FF-5ECB-E3B8-5F5C-8D5314AF77E5}"/>
              </a:ext>
            </a:extLst>
          </p:cNvPr>
          <p:cNvSpPr>
            <a:spLocks noGrp="1"/>
          </p:cNvSpPr>
          <p:nvPr>
            <p:ph type="title"/>
          </p:nvPr>
        </p:nvSpPr>
        <p:spPr/>
        <p:txBody>
          <a:bodyPr/>
          <a:lstStyle/>
          <a:p>
            <a:r>
              <a:rPr lang="en-GB" dirty="0"/>
              <a:t>Example: axial power profile of a fuel rod</a:t>
            </a:r>
            <a:endParaRPr lang="en-GB" noProof="0" dirty="0"/>
          </a:p>
        </p:txBody>
      </p:sp>
      <p:sp>
        <p:nvSpPr>
          <p:cNvPr id="4" name="Date Placeholder 3">
            <a:extLst>
              <a:ext uri="{FF2B5EF4-FFF2-40B4-BE49-F238E27FC236}">
                <a16:creationId xmlns:a16="http://schemas.microsoft.com/office/drawing/2014/main" id="{6FBA5BC4-6A80-F045-21F1-DAB13841D924}"/>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D9ACBD3D-24BC-2327-4132-8E6470B807BF}"/>
              </a:ext>
            </a:extLst>
          </p:cNvPr>
          <p:cNvSpPr>
            <a:spLocks noGrp="1"/>
          </p:cNvSpPr>
          <p:nvPr>
            <p:ph type="sldNum" sz="quarter" idx="4"/>
          </p:nvPr>
        </p:nvSpPr>
        <p:spPr/>
        <p:txBody>
          <a:bodyPr/>
          <a:lstStyle/>
          <a:p>
            <a:fld id="{9C3E3DD6-9353-D14B-991F-0D2C10536C1F}" type="slidenum">
              <a:rPr lang="en-GB" noProof="0" smtClean="0"/>
              <a:pPr/>
              <a:t>14</a:t>
            </a:fld>
            <a:endParaRPr lang="en-GB" noProof="0" dirty="0"/>
          </a:p>
        </p:txBody>
      </p:sp>
      <p:pic>
        <p:nvPicPr>
          <p:cNvPr id="20" name="Picture 19">
            <a:extLst>
              <a:ext uri="{FF2B5EF4-FFF2-40B4-BE49-F238E27FC236}">
                <a16:creationId xmlns:a16="http://schemas.microsoft.com/office/drawing/2014/main" id="{957A6866-412B-4D11-3E98-BE36C2477A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31302" y="1391840"/>
            <a:ext cx="6081394" cy="3751660"/>
          </a:xfrm>
          <a:prstGeom prst="rect">
            <a:avLst/>
          </a:prstGeom>
        </p:spPr>
      </p:pic>
    </p:spTree>
    <p:extLst>
      <p:ext uri="{BB962C8B-B14F-4D97-AF65-F5344CB8AC3E}">
        <p14:creationId xmlns:p14="http://schemas.microsoft.com/office/powerpoint/2010/main" val="138753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2B92-084B-EA8D-E826-60C7DAF5C69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293F1E-5079-BF1B-1304-C088EA510F3E}"/>
              </a:ext>
            </a:extLst>
          </p:cNvPr>
          <p:cNvSpPr>
            <a:spLocks noGrp="1"/>
          </p:cNvSpPr>
          <p:nvPr>
            <p:ph sz="quarter" idx="11"/>
          </p:nvPr>
        </p:nvSpPr>
        <p:spPr>
          <a:xfrm>
            <a:off x="628651" y="916681"/>
            <a:ext cx="8141969" cy="3560140"/>
          </a:xfrm>
        </p:spPr>
        <p:txBody>
          <a:bodyPr>
            <a:normAutofit/>
          </a:bodyPr>
          <a:lstStyle/>
          <a:p>
            <a:pPr marL="342900" indent="-342900">
              <a:buFont typeface="Arial" panose="020B0604020202020204" pitchFamily="34" charset="0"/>
              <a:buChar char="•"/>
            </a:pPr>
            <a:r>
              <a:rPr lang="en-GB" noProof="0" dirty="0"/>
              <a:t>084.52 Hours	</a:t>
            </a:r>
            <a:r>
              <a:rPr lang="en-GB" dirty="0"/>
              <a:t>	  90.00 </a:t>
            </a:r>
            <a:r>
              <a:rPr lang="en-GB" noProof="0" dirty="0"/>
              <a:t>% Thermal power	  83 % G2 Withdrawal</a:t>
            </a:r>
          </a:p>
        </p:txBody>
      </p:sp>
      <p:sp>
        <p:nvSpPr>
          <p:cNvPr id="3" name="Title 2">
            <a:extLst>
              <a:ext uri="{FF2B5EF4-FFF2-40B4-BE49-F238E27FC236}">
                <a16:creationId xmlns:a16="http://schemas.microsoft.com/office/drawing/2014/main" id="{2B55CCD6-0C9D-5124-1992-0605327303DB}"/>
              </a:ext>
            </a:extLst>
          </p:cNvPr>
          <p:cNvSpPr>
            <a:spLocks noGrp="1"/>
          </p:cNvSpPr>
          <p:nvPr>
            <p:ph type="title"/>
          </p:nvPr>
        </p:nvSpPr>
        <p:spPr/>
        <p:txBody>
          <a:bodyPr/>
          <a:lstStyle/>
          <a:p>
            <a:r>
              <a:rPr lang="en-GB" dirty="0"/>
              <a:t>Example: axial power profile of a fuel rod</a:t>
            </a:r>
            <a:endParaRPr lang="en-GB" noProof="0" dirty="0"/>
          </a:p>
        </p:txBody>
      </p:sp>
      <p:sp>
        <p:nvSpPr>
          <p:cNvPr id="4" name="Date Placeholder 3">
            <a:extLst>
              <a:ext uri="{FF2B5EF4-FFF2-40B4-BE49-F238E27FC236}">
                <a16:creationId xmlns:a16="http://schemas.microsoft.com/office/drawing/2014/main" id="{D3CEE7C6-AD0D-F559-3619-D593BCC4C8D4}"/>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29A0524F-C801-5DB4-4EF0-360F017AE4DA}"/>
              </a:ext>
            </a:extLst>
          </p:cNvPr>
          <p:cNvSpPr>
            <a:spLocks noGrp="1"/>
          </p:cNvSpPr>
          <p:nvPr>
            <p:ph type="sldNum" sz="quarter" idx="4"/>
          </p:nvPr>
        </p:nvSpPr>
        <p:spPr/>
        <p:txBody>
          <a:bodyPr/>
          <a:lstStyle/>
          <a:p>
            <a:fld id="{9C3E3DD6-9353-D14B-991F-0D2C10536C1F}" type="slidenum">
              <a:rPr lang="en-GB" noProof="0" smtClean="0"/>
              <a:pPr/>
              <a:t>15</a:t>
            </a:fld>
            <a:endParaRPr lang="en-GB" noProof="0" dirty="0"/>
          </a:p>
        </p:txBody>
      </p:sp>
      <p:pic>
        <p:nvPicPr>
          <p:cNvPr id="20" name="Picture 19">
            <a:extLst>
              <a:ext uri="{FF2B5EF4-FFF2-40B4-BE49-F238E27FC236}">
                <a16:creationId xmlns:a16="http://schemas.microsoft.com/office/drawing/2014/main" id="{720DD7D4-FE06-EBB3-6CC8-F91F6CE8EA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31302" y="1391840"/>
            <a:ext cx="6081394" cy="3751660"/>
          </a:xfrm>
          <a:prstGeom prst="rect">
            <a:avLst/>
          </a:prstGeom>
        </p:spPr>
      </p:pic>
    </p:spTree>
    <p:extLst>
      <p:ext uri="{BB962C8B-B14F-4D97-AF65-F5344CB8AC3E}">
        <p14:creationId xmlns:p14="http://schemas.microsoft.com/office/powerpoint/2010/main" val="426966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19D08-EB6B-62E1-9057-C92A84DECD0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78D72C-3251-5189-149B-F834522B7A75}"/>
              </a:ext>
            </a:extLst>
          </p:cNvPr>
          <p:cNvSpPr>
            <a:spLocks noGrp="1"/>
          </p:cNvSpPr>
          <p:nvPr>
            <p:ph sz="quarter" idx="11"/>
          </p:nvPr>
        </p:nvSpPr>
        <p:spPr>
          <a:xfrm>
            <a:off x="628651" y="916681"/>
            <a:ext cx="8141969" cy="3560140"/>
          </a:xfrm>
        </p:spPr>
        <p:txBody>
          <a:bodyPr>
            <a:normAutofit/>
          </a:bodyPr>
          <a:lstStyle/>
          <a:p>
            <a:pPr marL="342900" indent="-342900">
              <a:buFont typeface="Arial" panose="020B0604020202020204" pitchFamily="34" charset="0"/>
              <a:buChar char="•"/>
            </a:pPr>
            <a:r>
              <a:rPr lang="en-GB" noProof="0" dirty="0"/>
              <a:t>089.02 Hours		  90.00 % Thermal power	  91 % G2 Withdrawal</a:t>
            </a:r>
          </a:p>
        </p:txBody>
      </p:sp>
      <p:sp>
        <p:nvSpPr>
          <p:cNvPr id="3" name="Title 2">
            <a:extLst>
              <a:ext uri="{FF2B5EF4-FFF2-40B4-BE49-F238E27FC236}">
                <a16:creationId xmlns:a16="http://schemas.microsoft.com/office/drawing/2014/main" id="{BA008F63-A360-3335-2C40-D5530B904DFF}"/>
              </a:ext>
            </a:extLst>
          </p:cNvPr>
          <p:cNvSpPr>
            <a:spLocks noGrp="1"/>
          </p:cNvSpPr>
          <p:nvPr>
            <p:ph type="title"/>
          </p:nvPr>
        </p:nvSpPr>
        <p:spPr/>
        <p:txBody>
          <a:bodyPr/>
          <a:lstStyle/>
          <a:p>
            <a:r>
              <a:rPr lang="en-GB" dirty="0"/>
              <a:t>Example: axial power profile of a fuel rod</a:t>
            </a:r>
            <a:endParaRPr lang="en-GB" noProof="0" dirty="0"/>
          </a:p>
        </p:txBody>
      </p:sp>
      <p:sp>
        <p:nvSpPr>
          <p:cNvPr id="4" name="Date Placeholder 3">
            <a:extLst>
              <a:ext uri="{FF2B5EF4-FFF2-40B4-BE49-F238E27FC236}">
                <a16:creationId xmlns:a16="http://schemas.microsoft.com/office/drawing/2014/main" id="{D1ECC04D-D3A9-170A-7B0C-5C9C3D1AEBA3}"/>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65A2D775-E23D-F970-D40E-C6F0544A9A7F}"/>
              </a:ext>
            </a:extLst>
          </p:cNvPr>
          <p:cNvSpPr>
            <a:spLocks noGrp="1"/>
          </p:cNvSpPr>
          <p:nvPr>
            <p:ph type="sldNum" sz="quarter" idx="4"/>
          </p:nvPr>
        </p:nvSpPr>
        <p:spPr/>
        <p:txBody>
          <a:bodyPr/>
          <a:lstStyle/>
          <a:p>
            <a:fld id="{9C3E3DD6-9353-D14B-991F-0D2C10536C1F}" type="slidenum">
              <a:rPr lang="en-GB" noProof="0" smtClean="0"/>
              <a:pPr/>
              <a:t>16</a:t>
            </a:fld>
            <a:endParaRPr lang="en-GB" noProof="0" dirty="0"/>
          </a:p>
        </p:txBody>
      </p:sp>
      <p:pic>
        <p:nvPicPr>
          <p:cNvPr id="20" name="Picture 19">
            <a:extLst>
              <a:ext uri="{FF2B5EF4-FFF2-40B4-BE49-F238E27FC236}">
                <a16:creationId xmlns:a16="http://schemas.microsoft.com/office/drawing/2014/main" id="{F8B4C6C7-F4D3-EEAE-7536-894F38B0EC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31302" y="1391840"/>
            <a:ext cx="6081394" cy="3751660"/>
          </a:xfrm>
          <a:prstGeom prst="rect">
            <a:avLst/>
          </a:prstGeom>
        </p:spPr>
      </p:pic>
    </p:spTree>
    <p:extLst>
      <p:ext uri="{BB962C8B-B14F-4D97-AF65-F5344CB8AC3E}">
        <p14:creationId xmlns:p14="http://schemas.microsoft.com/office/powerpoint/2010/main" val="190069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3E4BD-C689-9E60-36EA-CBAA188E7C2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FBF4BA-0A5E-1BF7-8C0E-D0F1E7532666}"/>
              </a:ext>
            </a:extLst>
          </p:cNvPr>
          <p:cNvSpPr>
            <a:spLocks noGrp="1"/>
          </p:cNvSpPr>
          <p:nvPr>
            <p:ph sz="quarter" idx="11"/>
          </p:nvPr>
        </p:nvSpPr>
        <p:spPr>
          <a:xfrm>
            <a:off x="628651" y="916681"/>
            <a:ext cx="8141969" cy="3560140"/>
          </a:xfrm>
        </p:spPr>
        <p:txBody>
          <a:bodyPr>
            <a:normAutofit/>
          </a:bodyPr>
          <a:lstStyle/>
          <a:p>
            <a:pPr marL="342900" indent="-342900">
              <a:buFont typeface="Arial" panose="020B0604020202020204" pitchFamily="34" charset="0"/>
              <a:buChar char="•"/>
            </a:pPr>
            <a:r>
              <a:rPr lang="en-GB" noProof="0" dirty="0"/>
              <a:t>198.50 Hours		100.00 % Thermal power	100 % G2 Withdrawal</a:t>
            </a:r>
          </a:p>
        </p:txBody>
      </p:sp>
      <p:sp>
        <p:nvSpPr>
          <p:cNvPr id="3" name="Title 2">
            <a:extLst>
              <a:ext uri="{FF2B5EF4-FFF2-40B4-BE49-F238E27FC236}">
                <a16:creationId xmlns:a16="http://schemas.microsoft.com/office/drawing/2014/main" id="{1404C5B2-AD5B-7636-C07B-31D589CAED61}"/>
              </a:ext>
            </a:extLst>
          </p:cNvPr>
          <p:cNvSpPr>
            <a:spLocks noGrp="1"/>
          </p:cNvSpPr>
          <p:nvPr>
            <p:ph type="title"/>
          </p:nvPr>
        </p:nvSpPr>
        <p:spPr/>
        <p:txBody>
          <a:bodyPr/>
          <a:lstStyle/>
          <a:p>
            <a:r>
              <a:rPr lang="en-GB" dirty="0"/>
              <a:t>Example: axial power profile of a fuel rod</a:t>
            </a:r>
            <a:endParaRPr lang="en-GB" noProof="0" dirty="0"/>
          </a:p>
        </p:txBody>
      </p:sp>
      <p:sp>
        <p:nvSpPr>
          <p:cNvPr id="4" name="Date Placeholder 3">
            <a:extLst>
              <a:ext uri="{FF2B5EF4-FFF2-40B4-BE49-F238E27FC236}">
                <a16:creationId xmlns:a16="http://schemas.microsoft.com/office/drawing/2014/main" id="{8C1E8CF2-9B65-38A4-D591-4A7B2426C45E}"/>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338CB615-E2CF-2582-F1AF-456676DBF3A2}"/>
              </a:ext>
            </a:extLst>
          </p:cNvPr>
          <p:cNvSpPr>
            <a:spLocks noGrp="1"/>
          </p:cNvSpPr>
          <p:nvPr>
            <p:ph type="sldNum" sz="quarter" idx="4"/>
          </p:nvPr>
        </p:nvSpPr>
        <p:spPr/>
        <p:txBody>
          <a:bodyPr/>
          <a:lstStyle/>
          <a:p>
            <a:fld id="{9C3E3DD6-9353-D14B-991F-0D2C10536C1F}" type="slidenum">
              <a:rPr lang="en-GB" noProof="0" smtClean="0"/>
              <a:pPr/>
              <a:t>17</a:t>
            </a:fld>
            <a:endParaRPr lang="en-GB" noProof="0" dirty="0"/>
          </a:p>
        </p:txBody>
      </p:sp>
      <p:pic>
        <p:nvPicPr>
          <p:cNvPr id="20" name="Picture 19">
            <a:extLst>
              <a:ext uri="{FF2B5EF4-FFF2-40B4-BE49-F238E27FC236}">
                <a16:creationId xmlns:a16="http://schemas.microsoft.com/office/drawing/2014/main" id="{41A5D76D-A1FD-D694-D72C-95AC6CEAF5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31302" y="1391840"/>
            <a:ext cx="6081394" cy="3751660"/>
          </a:xfrm>
          <a:prstGeom prst="rect">
            <a:avLst/>
          </a:prstGeom>
        </p:spPr>
      </p:pic>
    </p:spTree>
    <p:extLst>
      <p:ext uri="{BB962C8B-B14F-4D97-AF65-F5344CB8AC3E}">
        <p14:creationId xmlns:p14="http://schemas.microsoft.com/office/powerpoint/2010/main" val="185984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25C4E-53DF-D963-E8A6-9EAD03AFBD8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A21D99-DCAE-8AF6-F78A-7D18B65D7E8D}"/>
              </a:ext>
            </a:extLst>
          </p:cNvPr>
          <p:cNvSpPr>
            <a:spLocks noGrp="1"/>
          </p:cNvSpPr>
          <p:nvPr>
            <p:ph sz="quarter" idx="11"/>
          </p:nvPr>
        </p:nvSpPr>
        <p:spPr>
          <a:xfrm>
            <a:off x="628651" y="916681"/>
            <a:ext cx="8141969" cy="3560140"/>
          </a:xfrm>
        </p:spPr>
        <p:txBody>
          <a:bodyPr>
            <a:normAutofit/>
          </a:bodyPr>
          <a:lstStyle/>
          <a:p>
            <a:pPr marL="342900" indent="-342900">
              <a:buFont typeface="Arial" panose="020B0604020202020204" pitchFamily="34" charset="0"/>
              <a:buChar char="•"/>
            </a:pPr>
            <a:r>
              <a:rPr lang="en-GB" noProof="0" dirty="0"/>
              <a:t>Before a 1 % withdrawal step (58 % → 59 %)</a:t>
            </a:r>
          </a:p>
        </p:txBody>
      </p:sp>
      <p:sp>
        <p:nvSpPr>
          <p:cNvPr id="3" name="Title 2">
            <a:extLst>
              <a:ext uri="{FF2B5EF4-FFF2-40B4-BE49-F238E27FC236}">
                <a16:creationId xmlns:a16="http://schemas.microsoft.com/office/drawing/2014/main" id="{B0B4BDDA-EE12-DD73-614C-D7EBD72B9E37}"/>
              </a:ext>
            </a:extLst>
          </p:cNvPr>
          <p:cNvSpPr>
            <a:spLocks noGrp="1"/>
          </p:cNvSpPr>
          <p:nvPr>
            <p:ph type="title"/>
          </p:nvPr>
        </p:nvSpPr>
        <p:spPr>
          <a:xfrm>
            <a:off x="628650" y="154005"/>
            <a:ext cx="8331200" cy="647636"/>
          </a:xfrm>
        </p:spPr>
        <p:txBody>
          <a:bodyPr>
            <a:normAutofit fontScale="90000"/>
          </a:bodyPr>
          <a:lstStyle/>
          <a:p>
            <a:r>
              <a:rPr lang="en-GB" dirty="0"/>
              <a:t>Example: effect of single rod step on axial power profile</a:t>
            </a:r>
            <a:endParaRPr lang="en-GB" noProof="0" dirty="0"/>
          </a:p>
        </p:txBody>
      </p:sp>
      <p:sp>
        <p:nvSpPr>
          <p:cNvPr id="4" name="Date Placeholder 3">
            <a:extLst>
              <a:ext uri="{FF2B5EF4-FFF2-40B4-BE49-F238E27FC236}">
                <a16:creationId xmlns:a16="http://schemas.microsoft.com/office/drawing/2014/main" id="{54620D83-2E38-7B25-818E-6B3E14B56110}"/>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0F1F05B1-1D14-9668-3956-314CCEFE089C}"/>
              </a:ext>
            </a:extLst>
          </p:cNvPr>
          <p:cNvSpPr>
            <a:spLocks noGrp="1"/>
          </p:cNvSpPr>
          <p:nvPr>
            <p:ph type="sldNum" sz="quarter" idx="4"/>
          </p:nvPr>
        </p:nvSpPr>
        <p:spPr/>
        <p:txBody>
          <a:bodyPr/>
          <a:lstStyle/>
          <a:p>
            <a:fld id="{9C3E3DD6-9353-D14B-991F-0D2C10536C1F}" type="slidenum">
              <a:rPr lang="en-GB" noProof="0" smtClean="0"/>
              <a:pPr/>
              <a:t>18</a:t>
            </a:fld>
            <a:endParaRPr lang="en-GB" noProof="0" dirty="0"/>
          </a:p>
        </p:txBody>
      </p:sp>
      <p:pic>
        <p:nvPicPr>
          <p:cNvPr id="20" name="Picture 19">
            <a:extLst>
              <a:ext uri="{FF2B5EF4-FFF2-40B4-BE49-F238E27FC236}">
                <a16:creationId xmlns:a16="http://schemas.microsoft.com/office/drawing/2014/main" id="{DD1A8985-286A-9DF0-A86E-CDF6709626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3381" y="1283890"/>
            <a:ext cx="6081392" cy="3751659"/>
          </a:xfrm>
          <a:prstGeom prst="rect">
            <a:avLst/>
          </a:prstGeom>
        </p:spPr>
      </p:pic>
      <p:graphicFrame>
        <p:nvGraphicFramePr>
          <p:cNvPr id="6" name="Table 5">
            <a:extLst>
              <a:ext uri="{FF2B5EF4-FFF2-40B4-BE49-F238E27FC236}">
                <a16:creationId xmlns:a16="http://schemas.microsoft.com/office/drawing/2014/main" id="{0C742184-0605-CF67-CA90-3D696DFF2F40}"/>
              </a:ext>
            </a:extLst>
          </p:cNvPr>
          <p:cNvGraphicFramePr>
            <a:graphicFrameLocks noGrp="1"/>
          </p:cNvGraphicFramePr>
          <p:nvPr>
            <p:extLst>
              <p:ext uri="{D42A27DB-BD31-4B8C-83A1-F6EECF244321}">
                <p14:modId xmlns:p14="http://schemas.microsoft.com/office/powerpoint/2010/main" val="2130832517"/>
              </p:ext>
            </p:extLst>
          </p:nvPr>
        </p:nvGraphicFramePr>
        <p:xfrm>
          <a:off x="6518272" y="2372901"/>
          <a:ext cx="2507618" cy="1368800"/>
        </p:xfrm>
        <a:graphic>
          <a:graphicData uri="http://schemas.openxmlformats.org/drawingml/2006/table">
            <a:tbl>
              <a:tblPr firstRow="1" bandRow="1"/>
              <a:tblGrid>
                <a:gridCol w="473078">
                  <a:extLst>
                    <a:ext uri="{9D8B030D-6E8A-4147-A177-3AD203B41FA5}">
                      <a16:colId xmlns:a16="http://schemas.microsoft.com/office/drawing/2014/main" val="1893552158"/>
                    </a:ext>
                  </a:extLst>
                </a:gridCol>
                <a:gridCol w="678180">
                  <a:extLst>
                    <a:ext uri="{9D8B030D-6E8A-4147-A177-3AD203B41FA5}">
                      <a16:colId xmlns:a16="http://schemas.microsoft.com/office/drawing/2014/main" val="2216718992"/>
                    </a:ext>
                  </a:extLst>
                </a:gridCol>
                <a:gridCol w="678180">
                  <a:extLst>
                    <a:ext uri="{9D8B030D-6E8A-4147-A177-3AD203B41FA5}">
                      <a16:colId xmlns:a16="http://schemas.microsoft.com/office/drawing/2014/main" val="1728870568"/>
                    </a:ext>
                  </a:extLst>
                </a:gridCol>
                <a:gridCol w="678180">
                  <a:extLst>
                    <a:ext uri="{9D8B030D-6E8A-4147-A177-3AD203B41FA5}">
                      <a16:colId xmlns:a16="http://schemas.microsoft.com/office/drawing/2014/main" val="2039591027"/>
                    </a:ext>
                  </a:extLst>
                </a:gridCol>
              </a:tblGrid>
              <a:tr h="250760">
                <a:tc>
                  <a:txBody>
                    <a:bodyPr/>
                    <a:lstStyle/>
                    <a:p>
                      <a:pPr algn="ctr"/>
                      <a:r>
                        <a:rPr lang="en-GB" sz="900" noProof="0" dirty="0"/>
                        <a:t>Node</a:t>
                      </a:r>
                    </a:p>
                  </a:txBody>
                  <a:tcPr anchor="ctr"/>
                </a:tc>
                <a:tc>
                  <a:txBody>
                    <a:bodyPr/>
                    <a:lstStyle/>
                    <a:p>
                      <a:pPr algn="ctr"/>
                      <a:r>
                        <a:rPr lang="en-GB" sz="900" noProof="0" dirty="0"/>
                        <a:t>LHGR</a:t>
                      </a:r>
                      <a:r>
                        <a:rPr lang="en-GB" sz="700" noProof="0" dirty="0"/>
                        <a:t>0</a:t>
                      </a:r>
                      <a:endParaRPr lang="en-GB" sz="900" noProof="0" dirty="0"/>
                    </a:p>
                    <a:p>
                      <a:pPr algn="ctr"/>
                      <a:r>
                        <a:rPr lang="en-GB" sz="900" noProof="0" dirty="0"/>
                        <a:t>[W/cm]</a:t>
                      </a:r>
                    </a:p>
                  </a:txBody>
                  <a:tcPr anchor="ctr"/>
                </a:tc>
                <a:tc>
                  <a:txBody>
                    <a:bodyPr/>
                    <a:lstStyle/>
                    <a:p>
                      <a:pPr algn="ctr"/>
                      <a:r>
                        <a:rPr lang="en-GB" sz="900" noProof="0" dirty="0"/>
                        <a:t>LHGR</a:t>
                      </a:r>
                      <a:r>
                        <a:rPr lang="en-GB" sz="700" noProof="0" dirty="0"/>
                        <a:t>1</a:t>
                      </a:r>
                      <a:endParaRPr lang="en-GB" sz="900" noProof="0" dirty="0"/>
                    </a:p>
                    <a:p>
                      <a:pPr algn="ctr"/>
                      <a:r>
                        <a:rPr lang="en-GB" sz="900" noProof="0" dirty="0"/>
                        <a:t>[W/cm]</a:t>
                      </a:r>
                    </a:p>
                  </a:txBody>
                  <a:tcPr anchor="ctr"/>
                </a:tc>
                <a:tc>
                  <a:txBody>
                    <a:bodyPr/>
                    <a:lstStyle/>
                    <a:p>
                      <a:pPr algn="ctr"/>
                      <a:r>
                        <a:rPr lang="el-GR" sz="900" noProof="0" dirty="0"/>
                        <a:t>Δ</a:t>
                      </a:r>
                      <a:r>
                        <a:rPr lang="fi-FI" sz="900" noProof="0" dirty="0"/>
                        <a:t>LHGR</a:t>
                      </a:r>
                    </a:p>
                    <a:p>
                      <a:pPr marL="0" marR="0" lvl="0" indent="0" algn="ctr" defTabSz="617220" rtl="0" eaLnBrk="1" fontAlgn="auto" latinLnBrk="0" hangingPunct="1">
                        <a:lnSpc>
                          <a:spcPct val="100000"/>
                        </a:lnSpc>
                        <a:spcBef>
                          <a:spcPts val="0"/>
                        </a:spcBef>
                        <a:spcAft>
                          <a:spcPts val="0"/>
                        </a:spcAft>
                        <a:buClrTx/>
                        <a:buSzTx/>
                        <a:buFontTx/>
                        <a:buNone/>
                        <a:tabLst/>
                        <a:defRPr/>
                      </a:pPr>
                      <a:r>
                        <a:rPr lang="en-GB" sz="900" noProof="0" dirty="0"/>
                        <a:t>[W/cm]</a:t>
                      </a:r>
                    </a:p>
                  </a:txBody>
                  <a:tcPr anchor="ctr"/>
                </a:tc>
                <a:extLst>
                  <a:ext uri="{0D108BD9-81ED-4DB2-BD59-A6C34878D82A}">
                    <a16:rowId xmlns:a16="http://schemas.microsoft.com/office/drawing/2014/main" val="3135257655"/>
                  </a:ext>
                </a:extLst>
              </a:tr>
              <a:tr h="250760">
                <a:tc>
                  <a:txBody>
                    <a:bodyPr/>
                    <a:lstStyle/>
                    <a:p>
                      <a:pPr algn="ctr"/>
                      <a:r>
                        <a:rPr lang="en-GB" sz="900" noProof="0" dirty="0"/>
                        <a:t>14</a:t>
                      </a:r>
                    </a:p>
                  </a:txBody>
                  <a:tcPr anchor="ctr"/>
                </a:tc>
                <a:tc>
                  <a:txBody>
                    <a:bodyPr/>
                    <a:lstStyle/>
                    <a:p>
                      <a:pPr algn="ctr"/>
                      <a:r>
                        <a:rPr lang="en-GB" sz="900" noProof="0" dirty="0"/>
                        <a:t>275.02</a:t>
                      </a:r>
                    </a:p>
                  </a:txBody>
                  <a:tcPr anchor="ctr"/>
                </a:tc>
                <a:tc>
                  <a:txBody>
                    <a:bodyPr/>
                    <a:lstStyle/>
                    <a:p>
                      <a:pPr algn="ctr"/>
                      <a:endParaRPr lang="en-GB" sz="900" noProof="0" dirty="0"/>
                    </a:p>
                  </a:txBody>
                  <a:tcPr anchor="ctr"/>
                </a:tc>
                <a:tc>
                  <a:txBody>
                    <a:bodyPr/>
                    <a:lstStyle/>
                    <a:p>
                      <a:pPr algn="ctr"/>
                      <a:endParaRPr lang="en-GB" sz="900" noProof="0" dirty="0"/>
                    </a:p>
                  </a:txBody>
                  <a:tcPr anchor="ctr"/>
                </a:tc>
                <a:extLst>
                  <a:ext uri="{0D108BD9-81ED-4DB2-BD59-A6C34878D82A}">
                    <a16:rowId xmlns:a16="http://schemas.microsoft.com/office/drawing/2014/main" val="2579597236"/>
                  </a:ext>
                </a:extLst>
              </a:tr>
              <a:tr h="250760">
                <a:tc>
                  <a:txBody>
                    <a:bodyPr/>
                    <a:lstStyle/>
                    <a:p>
                      <a:pPr algn="ctr"/>
                      <a:r>
                        <a:rPr lang="en-GB" sz="900" noProof="0" dirty="0"/>
                        <a:t>13</a:t>
                      </a:r>
                    </a:p>
                  </a:txBody>
                  <a:tcPr anchor="ctr"/>
                </a:tc>
                <a:tc>
                  <a:txBody>
                    <a:bodyPr/>
                    <a:lstStyle/>
                    <a:p>
                      <a:pPr algn="ctr"/>
                      <a:r>
                        <a:rPr lang="en-GB" sz="900" noProof="0" dirty="0"/>
                        <a:t>281.16</a:t>
                      </a:r>
                    </a:p>
                  </a:txBody>
                  <a:tcPr anchor="ctr"/>
                </a:tc>
                <a:tc>
                  <a:txBody>
                    <a:bodyPr/>
                    <a:lstStyle/>
                    <a:p>
                      <a:pPr algn="ctr"/>
                      <a:endParaRPr lang="en-GB" sz="900" noProof="0" dirty="0"/>
                    </a:p>
                  </a:txBody>
                  <a:tcPr anchor="ctr"/>
                </a:tc>
                <a:tc>
                  <a:txBody>
                    <a:bodyPr/>
                    <a:lstStyle/>
                    <a:p>
                      <a:pPr algn="ctr"/>
                      <a:endParaRPr lang="en-GB" sz="900" noProof="0" dirty="0"/>
                    </a:p>
                  </a:txBody>
                  <a:tcPr anchor="ctr"/>
                </a:tc>
                <a:extLst>
                  <a:ext uri="{0D108BD9-81ED-4DB2-BD59-A6C34878D82A}">
                    <a16:rowId xmlns:a16="http://schemas.microsoft.com/office/drawing/2014/main" val="3844054741"/>
                  </a:ext>
                </a:extLst>
              </a:tr>
              <a:tr h="250760">
                <a:tc>
                  <a:txBody>
                    <a:bodyPr/>
                    <a:lstStyle/>
                    <a:p>
                      <a:pPr algn="ctr"/>
                      <a:r>
                        <a:rPr lang="en-GB" sz="900" noProof="0" dirty="0"/>
                        <a:t>12</a:t>
                      </a:r>
                    </a:p>
                  </a:txBody>
                  <a:tcPr anchor="ctr"/>
                </a:tc>
                <a:tc>
                  <a:txBody>
                    <a:bodyPr/>
                    <a:lstStyle/>
                    <a:p>
                      <a:pPr algn="ctr"/>
                      <a:r>
                        <a:rPr lang="en-GB" sz="900" noProof="0" dirty="0"/>
                        <a:t>272.20</a:t>
                      </a:r>
                    </a:p>
                  </a:txBody>
                  <a:tcPr anchor="ctr"/>
                </a:tc>
                <a:tc>
                  <a:txBody>
                    <a:bodyPr/>
                    <a:lstStyle/>
                    <a:p>
                      <a:pPr algn="ctr"/>
                      <a:endParaRPr lang="en-GB" sz="900" noProof="0" dirty="0"/>
                    </a:p>
                  </a:txBody>
                  <a:tcPr anchor="ctr"/>
                </a:tc>
                <a:tc>
                  <a:txBody>
                    <a:bodyPr/>
                    <a:lstStyle/>
                    <a:p>
                      <a:pPr algn="ctr"/>
                      <a:endParaRPr lang="en-GB" sz="900" noProof="0" dirty="0"/>
                    </a:p>
                  </a:txBody>
                  <a:tcPr anchor="ctr"/>
                </a:tc>
                <a:extLst>
                  <a:ext uri="{0D108BD9-81ED-4DB2-BD59-A6C34878D82A}">
                    <a16:rowId xmlns:a16="http://schemas.microsoft.com/office/drawing/2014/main" val="3385035806"/>
                  </a:ext>
                </a:extLst>
              </a:tr>
              <a:tr h="250760">
                <a:tc>
                  <a:txBody>
                    <a:bodyPr/>
                    <a:lstStyle/>
                    <a:p>
                      <a:pPr algn="ctr"/>
                      <a:r>
                        <a:rPr lang="en-GB" sz="900" noProof="0" dirty="0"/>
                        <a:t>11</a:t>
                      </a:r>
                    </a:p>
                  </a:txBody>
                  <a:tcPr anchor="ctr"/>
                </a:tc>
                <a:tc>
                  <a:txBody>
                    <a:bodyPr/>
                    <a:lstStyle/>
                    <a:p>
                      <a:pPr algn="ctr"/>
                      <a:r>
                        <a:rPr lang="en-GB" sz="900" noProof="0" dirty="0"/>
                        <a:t>223.63</a:t>
                      </a:r>
                    </a:p>
                  </a:txBody>
                  <a:tcPr anchor="ctr"/>
                </a:tc>
                <a:tc>
                  <a:txBody>
                    <a:bodyPr/>
                    <a:lstStyle/>
                    <a:p>
                      <a:pPr algn="ctr"/>
                      <a:endParaRPr lang="en-GB" sz="900" noProof="0" dirty="0"/>
                    </a:p>
                  </a:txBody>
                  <a:tcPr anchor="ctr"/>
                </a:tc>
                <a:tc>
                  <a:txBody>
                    <a:bodyPr/>
                    <a:lstStyle/>
                    <a:p>
                      <a:pPr algn="ctr"/>
                      <a:endParaRPr lang="en-GB" sz="900" noProof="0" dirty="0"/>
                    </a:p>
                  </a:txBody>
                  <a:tcPr anchor="ctr"/>
                </a:tc>
                <a:extLst>
                  <a:ext uri="{0D108BD9-81ED-4DB2-BD59-A6C34878D82A}">
                    <a16:rowId xmlns:a16="http://schemas.microsoft.com/office/drawing/2014/main" val="1943844192"/>
                  </a:ext>
                </a:extLst>
              </a:tr>
            </a:tbl>
          </a:graphicData>
        </a:graphic>
      </p:graphicFrame>
      <p:sp>
        <p:nvSpPr>
          <p:cNvPr id="9" name="Oval 8">
            <a:extLst>
              <a:ext uri="{FF2B5EF4-FFF2-40B4-BE49-F238E27FC236}">
                <a16:creationId xmlns:a16="http://schemas.microsoft.com/office/drawing/2014/main" id="{DD18B784-0D2F-2CE3-888A-61A3585B3B5D}"/>
              </a:ext>
            </a:extLst>
          </p:cNvPr>
          <p:cNvSpPr/>
          <p:nvPr/>
        </p:nvSpPr>
        <p:spPr>
          <a:xfrm>
            <a:off x="5848350" y="3197225"/>
            <a:ext cx="36000" cy="3600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Oval 9">
            <a:extLst>
              <a:ext uri="{FF2B5EF4-FFF2-40B4-BE49-F238E27FC236}">
                <a16:creationId xmlns:a16="http://schemas.microsoft.com/office/drawing/2014/main" id="{F15BA039-1361-62E9-BCCE-2BA9265A0D38}"/>
              </a:ext>
            </a:extLst>
          </p:cNvPr>
          <p:cNvSpPr/>
          <p:nvPr/>
        </p:nvSpPr>
        <p:spPr>
          <a:xfrm>
            <a:off x="4894414" y="3343275"/>
            <a:ext cx="36000" cy="3600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78957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D1109-B57E-932A-1DED-7BF4D0DA853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759E48-401C-3471-E23B-67A5902D8806}"/>
              </a:ext>
            </a:extLst>
          </p:cNvPr>
          <p:cNvSpPr>
            <a:spLocks noGrp="1"/>
          </p:cNvSpPr>
          <p:nvPr>
            <p:ph sz="quarter" idx="11"/>
          </p:nvPr>
        </p:nvSpPr>
        <p:spPr>
          <a:xfrm>
            <a:off x="628651" y="916681"/>
            <a:ext cx="8141969" cy="3560140"/>
          </a:xfrm>
        </p:spPr>
        <p:txBody>
          <a:bodyPr>
            <a:normAutofit/>
          </a:bodyPr>
          <a:lstStyle/>
          <a:p>
            <a:pPr marL="342900" indent="-342900">
              <a:buFont typeface="Arial" panose="020B0604020202020204" pitchFamily="34" charset="0"/>
              <a:buChar char="•"/>
            </a:pPr>
            <a:r>
              <a:rPr lang="en-GB" dirty="0"/>
              <a:t>After a 1 % withdrawal step (58 % → 59 %)</a:t>
            </a:r>
          </a:p>
        </p:txBody>
      </p:sp>
      <p:sp>
        <p:nvSpPr>
          <p:cNvPr id="3" name="Title 2">
            <a:extLst>
              <a:ext uri="{FF2B5EF4-FFF2-40B4-BE49-F238E27FC236}">
                <a16:creationId xmlns:a16="http://schemas.microsoft.com/office/drawing/2014/main" id="{6EE8624F-E18E-A5D6-B4E6-46339FF952DA}"/>
              </a:ext>
            </a:extLst>
          </p:cNvPr>
          <p:cNvSpPr>
            <a:spLocks noGrp="1"/>
          </p:cNvSpPr>
          <p:nvPr>
            <p:ph type="title"/>
          </p:nvPr>
        </p:nvSpPr>
        <p:spPr>
          <a:xfrm>
            <a:off x="628650" y="154005"/>
            <a:ext cx="8331200" cy="647636"/>
          </a:xfrm>
        </p:spPr>
        <p:txBody>
          <a:bodyPr>
            <a:normAutofit fontScale="90000"/>
          </a:bodyPr>
          <a:lstStyle/>
          <a:p>
            <a:r>
              <a:rPr lang="en-GB" dirty="0"/>
              <a:t>Example: effect of single rod step on axial power profile</a:t>
            </a:r>
            <a:endParaRPr lang="en-GB" noProof="0" dirty="0"/>
          </a:p>
        </p:txBody>
      </p:sp>
      <p:sp>
        <p:nvSpPr>
          <p:cNvPr id="4" name="Date Placeholder 3">
            <a:extLst>
              <a:ext uri="{FF2B5EF4-FFF2-40B4-BE49-F238E27FC236}">
                <a16:creationId xmlns:a16="http://schemas.microsoft.com/office/drawing/2014/main" id="{074B7CB4-6B64-01E5-3E6E-9BAAC96E0E03}"/>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24E66ABD-C9DA-D324-6345-8B4C7AC24A14}"/>
              </a:ext>
            </a:extLst>
          </p:cNvPr>
          <p:cNvSpPr>
            <a:spLocks noGrp="1"/>
          </p:cNvSpPr>
          <p:nvPr>
            <p:ph type="sldNum" sz="quarter" idx="4"/>
          </p:nvPr>
        </p:nvSpPr>
        <p:spPr/>
        <p:txBody>
          <a:bodyPr/>
          <a:lstStyle/>
          <a:p>
            <a:fld id="{9C3E3DD6-9353-D14B-991F-0D2C10536C1F}" type="slidenum">
              <a:rPr lang="en-GB" noProof="0" smtClean="0"/>
              <a:pPr/>
              <a:t>19</a:t>
            </a:fld>
            <a:endParaRPr lang="en-GB" noProof="0" dirty="0"/>
          </a:p>
        </p:txBody>
      </p:sp>
      <p:pic>
        <p:nvPicPr>
          <p:cNvPr id="20" name="Picture 19">
            <a:extLst>
              <a:ext uri="{FF2B5EF4-FFF2-40B4-BE49-F238E27FC236}">
                <a16:creationId xmlns:a16="http://schemas.microsoft.com/office/drawing/2014/main" id="{22D18EA3-FA71-CB27-0A61-5F3C7CEFB7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3381" y="1283890"/>
            <a:ext cx="6081392" cy="3751659"/>
          </a:xfrm>
          <a:prstGeom prst="rect">
            <a:avLst/>
          </a:prstGeom>
        </p:spPr>
      </p:pic>
      <p:graphicFrame>
        <p:nvGraphicFramePr>
          <p:cNvPr id="6" name="Table 5">
            <a:extLst>
              <a:ext uri="{FF2B5EF4-FFF2-40B4-BE49-F238E27FC236}">
                <a16:creationId xmlns:a16="http://schemas.microsoft.com/office/drawing/2014/main" id="{F5B27FC0-F674-9522-7985-0697A84DB570}"/>
              </a:ext>
            </a:extLst>
          </p:cNvPr>
          <p:cNvGraphicFramePr>
            <a:graphicFrameLocks noGrp="1"/>
          </p:cNvGraphicFramePr>
          <p:nvPr/>
        </p:nvGraphicFramePr>
        <p:xfrm>
          <a:off x="6518272" y="2372901"/>
          <a:ext cx="2507618" cy="1368800"/>
        </p:xfrm>
        <a:graphic>
          <a:graphicData uri="http://schemas.openxmlformats.org/drawingml/2006/table">
            <a:tbl>
              <a:tblPr firstRow="1" bandRow="1"/>
              <a:tblGrid>
                <a:gridCol w="473078">
                  <a:extLst>
                    <a:ext uri="{9D8B030D-6E8A-4147-A177-3AD203B41FA5}">
                      <a16:colId xmlns:a16="http://schemas.microsoft.com/office/drawing/2014/main" val="1893552158"/>
                    </a:ext>
                  </a:extLst>
                </a:gridCol>
                <a:gridCol w="678180">
                  <a:extLst>
                    <a:ext uri="{9D8B030D-6E8A-4147-A177-3AD203B41FA5}">
                      <a16:colId xmlns:a16="http://schemas.microsoft.com/office/drawing/2014/main" val="2216718992"/>
                    </a:ext>
                  </a:extLst>
                </a:gridCol>
                <a:gridCol w="678180">
                  <a:extLst>
                    <a:ext uri="{9D8B030D-6E8A-4147-A177-3AD203B41FA5}">
                      <a16:colId xmlns:a16="http://schemas.microsoft.com/office/drawing/2014/main" val="1728870568"/>
                    </a:ext>
                  </a:extLst>
                </a:gridCol>
                <a:gridCol w="678180">
                  <a:extLst>
                    <a:ext uri="{9D8B030D-6E8A-4147-A177-3AD203B41FA5}">
                      <a16:colId xmlns:a16="http://schemas.microsoft.com/office/drawing/2014/main" val="2039591027"/>
                    </a:ext>
                  </a:extLst>
                </a:gridCol>
              </a:tblGrid>
              <a:tr h="250760">
                <a:tc>
                  <a:txBody>
                    <a:bodyPr/>
                    <a:lstStyle/>
                    <a:p>
                      <a:pPr algn="ctr"/>
                      <a:r>
                        <a:rPr lang="en-GB" sz="900" noProof="0" dirty="0"/>
                        <a:t>Node</a:t>
                      </a:r>
                    </a:p>
                  </a:txBody>
                  <a:tcPr anchor="ctr"/>
                </a:tc>
                <a:tc>
                  <a:txBody>
                    <a:bodyPr/>
                    <a:lstStyle/>
                    <a:p>
                      <a:pPr algn="ctr"/>
                      <a:r>
                        <a:rPr lang="en-GB" sz="900" noProof="0" dirty="0"/>
                        <a:t>LHGR</a:t>
                      </a:r>
                      <a:r>
                        <a:rPr lang="en-GB" sz="700" noProof="0" dirty="0"/>
                        <a:t>0</a:t>
                      </a:r>
                      <a:endParaRPr lang="en-GB" sz="900" noProof="0" dirty="0"/>
                    </a:p>
                    <a:p>
                      <a:pPr algn="ctr"/>
                      <a:r>
                        <a:rPr lang="en-GB" sz="900" noProof="0" dirty="0"/>
                        <a:t>[W/cm]</a:t>
                      </a:r>
                    </a:p>
                  </a:txBody>
                  <a:tcPr anchor="ctr"/>
                </a:tc>
                <a:tc>
                  <a:txBody>
                    <a:bodyPr/>
                    <a:lstStyle/>
                    <a:p>
                      <a:pPr algn="ctr"/>
                      <a:r>
                        <a:rPr lang="en-GB" sz="900" noProof="0" dirty="0"/>
                        <a:t>LHGR</a:t>
                      </a:r>
                      <a:r>
                        <a:rPr lang="en-GB" sz="700" noProof="0" dirty="0"/>
                        <a:t>1</a:t>
                      </a:r>
                      <a:endParaRPr lang="en-GB" sz="900" noProof="0" dirty="0"/>
                    </a:p>
                    <a:p>
                      <a:pPr algn="ctr"/>
                      <a:r>
                        <a:rPr lang="en-GB" sz="900" noProof="0" dirty="0"/>
                        <a:t>[W/cm]</a:t>
                      </a:r>
                    </a:p>
                  </a:txBody>
                  <a:tcPr anchor="ctr"/>
                </a:tc>
                <a:tc>
                  <a:txBody>
                    <a:bodyPr/>
                    <a:lstStyle/>
                    <a:p>
                      <a:pPr algn="ctr"/>
                      <a:r>
                        <a:rPr lang="el-GR" sz="900" noProof="0" dirty="0"/>
                        <a:t>Δ</a:t>
                      </a:r>
                      <a:r>
                        <a:rPr lang="fi-FI" sz="900" noProof="0" dirty="0"/>
                        <a:t>LHGR</a:t>
                      </a:r>
                    </a:p>
                    <a:p>
                      <a:pPr marL="0" marR="0" lvl="0" indent="0" algn="ctr" defTabSz="617220" rtl="0" eaLnBrk="1" fontAlgn="auto" latinLnBrk="0" hangingPunct="1">
                        <a:lnSpc>
                          <a:spcPct val="100000"/>
                        </a:lnSpc>
                        <a:spcBef>
                          <a:spcPts val="0"/>
                        </a:spcBef>
                        <a:spcAft>
                          <a:spcPts val="0"/>
                        </a:spcAft>
                        <a:buClrTx/>
                        <a:buSzTx/>
                        <a:buFontTx/>
                        <a:buNone/>
                        <a:tabLst/>
                        <a:defRPr/>
                      </a:pPr>
                      <a:r>
                        <a:rPr lang="en-GB" sz="900" noProof="0" dirty="0"/>
                        <a:t>[W/cm]</a:t>
                      </a:r>
                    </a:p>
                  </a:txBody>
                  <a:tcPr anchor="ctr"/>
                </a:tc>
                <a:extLst>
                  <a:ext uri="{0D108BD9-81ED-4DB2-BD59-A6C34878D82A}">
                    <a16:rowId xmlns:a16="http://schemas.microsoft.com/office/drawing/2014/main" val="3135257655"/>
                  </a:ext>
                </a:extLst>
              </a:tr>
              <a:tr h="250760">
                <a:tc>
                  <a:txBody>
                    <a:bodyPr/>
                    <a:lstStyle/>
                    <a:p>
                      <a:pPr algn="ctr"/>
                      <a:r>
                        <a:rPr lang="en-GB" sz="900" noProof="0" dirty="0"/>
                        <a:t>14</a:t>
                      </a:r>
                    </a:p>
                  </a:txBody>
                  <a:tcPr anchor="ctr"/>
                </a:tc>
                <a:tc>
                  <a:txBody>
                    <a:bodyPr/>
                    <a:lstStyle/>
                    <a:p>
                      <a:pPr algn="ctr"/>
                      <a:r>
                        <a:rPr lang="en-GB" sz="900" noProof="0" dirty="0"/>
                        <a:t>275.02</a:t>
                      </a:r>
                    </a:p>
                  </a:txBody>
                  <a:tcPr anchor="ctr"/>
                </a:tc>
                <a:tc>
                  <a:txBody>
                    <a:bodyPr/>
                    <a:lstStyle/>
                    <a:p>
                      <a:pPr algn="ctr"/>
                      <a:r>
                        <a:rPr lang="en-GB" sz="900" noProof="0" dirty="0"/>
                        <a:t>273.05</a:t>
                      </a:r>
                    </a:p>
                  </a:txBody>
                  <a:tcPr anchor="ctr"/>
                </a:tc>
                <a:tc>
                  <a:txBody>
                    <a:bodyPr/>
                    <a:lstStyle/>
                    <a:p>
                      <a:pPr algn="ctr"/>
                      <a:r>
                        <a:rPr lang="en-GB" sz="900" noProof="0" dirty="0"/>
                        <a:t>-1.97</a:t>
                      </a:r>
                    </a:p>
                  </a:txBody>
                  <a:tcPr anchor="ctr"/>
                </a:tc>
                <a:extLst>
                  <a:ext uri="{0D108BD9-81ED-4DB2-BD59-A6C34878D82A}">
                    <a16:rowId xmlns:a16="http://schemas.microsoft.com/office/drawing/2014/main" val="2579597236"/>
                  </a:ext>
                </a:extLst>
              </a:tr>
              <a:tr h="250760">
                <a:tc>
                  <a:txBody>
                    <a:bodyPr/>
                    <a:lstStyle/>
                    <a:p>
                      <a:pPr algn="ctr"/>
                      <a:r>
                        <a:rPr lang="en-GB" sz="900" noProof="0" dirty="0"/>
                        <a:t>13</a:t>
                      </a:r>
                    </a:p>
                  </a:txBody>
                  <a:tcPr anchor="ctr"/>
                </a:tc>
                <a:tc>
                  <a:txBody>
                    <a:bodyPr/>
                    <a:lstStyle/>
                    <a:p>
                      <a:pPr algn="ctr"/>
                      <a:r>
                        <a:rPr lang="en-GB" sz="900" noProof="0" dirty="0"/>
                        <a:t>281.16</a:t>
                      </a:r>
                    </a:p>
                  </a:txBody>
                  <a:tcPr anchor="ctr"/>
                </a:tc>
                <a:tc>
                  <a:txBody>
                    <a:bodyPr/>
                    <a:lstStyle/>
                    <a:p>
                      <a:pPr algn="ctr"/>
                      <a:r>
                        <a:rPr lang="en-GB" sz="900" noProof="0" dirty="0"/>
                        <a:t>280.70</a:t>
                      </a:r>
                    </a:p>
                  </a:txBody>
                  <a:tcPr anchor="ctr"/>
                </a:tc>
                <a:tc>
                  <a:txBody>
                    <a:bodyPr/>
                    <a:lstStyle/>
                    <a:p>
                      <a:pPr algn="ctr"/>
                      <a:r>
                        <a:rPr lang="en-GB" sz="900" noProof="0" dirty="0"/>
                        <a:t>-0.46</a:t>
                      </a:r>
                    </a:p>
                  </a:txBody>
                  <a:tcPr anchor="ctr"/>
                </a:tc>
                <a:extLst>
                  <a:ext uri="{0D108BD9-81ED-4DB2-BD59-A6C34878D82A}">
                    <a16:rowId xmlns:a16="http://schemas.microsoft.com/office/drawing/2014/main" val="3844054741"/>
                  </a:ext>
                </a:extLst>
              </a:tr>
              <a:tr h="250760">
                <a:tc>
                  <a:txBody>
                    <a:bodyPr/>
                    <a:lstStyle/>
                    <a:p>
                      <a:pPr algn="ctr"/>
                      <a:r>
                        <a:rPr lang="en-GB" sz="900" noProof="0" dirty="0"/>
                        <a:t>12</a:t>
                      </a:r>
                    </a:p>
                  </a:txBody>
                  <a:tcPr anchor="ctr"/>
                </a:tc>
                <a:tc>
                  <a:txBody>
                    <a:bodyPr/>
                    <a:lstStyle/>
                    <a:p>
                      <a:pPr algn="ctr"/>
                      <a:r>
                        <a:rPr lang="en-GB" sz="900" noProof="0" dirty="0"/>
                        <a:t>272.20</a:t>
                      </a:r>
                    </a:p>
                  </a:txBody>
                  <a:tcPr anchor="ctr"/>
                </a:tc>
                <a:tc>
                  <a:txBody>
                    <a:bodyPr/>
                    <a:lstStyle/>
                    <a:p>
                      <a:pPr algn="ctr"/>
                      <a:r>
                        <a:rPr lang="en-GB" sz="900" noProof="0" dirty="0"/>
                        <a:t>281.18</a:t>
                      </a:r>
                    </a:p>
                  </a:txBody>
                  <a:tcPr anchor="ctr"/>
                </a:tc>
                <a:tc>
                  <a:txBody>
                    <a:bodyPr/>
                    <a:lstStyle/>
                    <a:p>
                      <a:pPr algn="ctr"/>
                      <a:r>
                        <a:rPr lang="en-GB" sz="900" noProof="0" dirty="0"/>
                        <a:t>+8.98</a:t>
                      </a:r>
                    </a:p>
                  </a:txBody>
                  <a:tcPr anchor="ctr"/>
                </a:tc>
                <a:extLst>
                  <a:ext uri="{0D108BD9-81ED-4DB2-BD59-A6C34878D82A}">
                    <a16:rowId xmlns:a16="http://schemas.microsoft.com/office/drawing/2014/main" val="3385035806"/>
                  </a:ext>
                </a:extLst>
              </a:tr>
              <a:tr h="250760">
                <a:tc>
                  <a:txBody>
                    <a:bodyPr/>
                    <a:lstStyle/>
                    <a:p>
                      <a:pPr algn="ctr"/>
                      <a:r>
                        <a:rPr lang="en-GB" sz="900" noProof="0" dirty="0"/>
                        <a:t>11</a:t>
                      </a:r>
                    </a:p>
                  </a:txBody>
                  <a:tcPr anchor="ctr"/>
                </a:tc>
                <a:tc>
                  <a:txBody>
                    <a:bodyPr/>
                    <a:lstStyle/>
                    <a:p>
                      <a:pPr algn="ctr"/>
                      <a:r>
                        <a:rPr lang="en-GB" sz="900" noProof="0" dirty="0"/>
                        <a:t>223.63</a:t>
                      </a:r>
                    </a:p>
                  </a:txBody>
                  <a:tcPr anchor="ctr"/>
                </a:tc>
                <a:tc>
                  <a:txBody>
                    <a:bodyPr/>
                    <a:lstStyle/>
                    <a:p>
                      <a:pPr algn="ctr"/>
                      <a:r>
                        <a:rPr lang="en-GB" sz="900" noProof="0" dirty="0"/>
                        <a:t>237.75</a:t>
                      </a:r>
                    </a:p>
                  </a:txBody>
                  <a:tcPr anchor="ctr"/>
                </a:tc>
                <a:tc>
                  <a:txBody>
                    <a:bodyPr/>
                    <a:lstStyle/>
                    <a:p>
                      <a:pPr algn="ctr"/>
                      <a:r>
                        <a:rPr lang="en-GB" sz="900" noProof="0" dirty="0"/>
                        <a:t>+14.12</a:t>
                      </a:r>
                    </a:p>
                  </a:txBody>
                  <a:tcPr anchor="ctr"/>
                </a:tc>
                <a:extLst>
                  <a:ext uri="{0D108BD9-81ED-4DB2-BD59-A6C34878D82A}">
                    <a16:rowId xmlns:a16="http://schemas.microsoft.com/office/drawing/2014/main" val="1943844192"/>
                  </a:ext>
                </a:extLst>
              </a:tr>
            </a:tbl>
          </a:graphicData>
        </a:graphic>
      </p:graphicFrame>
      <p:sp>
        <p:nvSpPr>
          <p:cNvPr id="7" name="Oval 6">
            <a:extLst>
              <a:ext uri="{FF2B5EF4-FFF2-40B4-BE49-F238E27FC236}">
                <a16:creationId xmlns:a16="http://schemas.microsoft.com/office/drawing/2014/main" id="{AB91DA6A-11C8-E901-316F-5F1DECF207A5}"/>
              </a:ext>
            </a:extLst>
          </p:cNvPr>
          <p:cNvSpPr/>
          <p:nvPr/>
        </p:nvSpPr>
        <p:spPr>
          <a:xfrm>
            <a:off x="5848350" y="3197225"/>
            <a:ext cx="36000" cy="3600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val 7">
            <a:extLst>
              <a:ext uri="{FF2B5EF4-FFF2-40B4-BE49-F238E27FC236}">
                <a16:creationId xmlns:a16="http://schemas.microsoft.com/office/drawing/2014/main" id="{E34C3312-8449-4A1A-0AFE-A6A9AEF0A554}"/>
              </a:ext>
            </a:extLst>
          </p:cNvPr>
          <p:cNvSpPr/>
          <p:nvPr/>
        </p:nvSpPr>
        <p:spPr>
          <a:xfrm>
            <a:off x="4894414" y="3343275"/>
            <a:ext cx="36000" cy="3600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9" name="Table 8">
            <a:extLst>
              <a:ext uri="{FF2B5EF4-FFF2-40B4-BE49-F238E27FC236}">
                <a16:creationId xmlns:a16="http://schemas.microsoft.com/office/drawing/2014/main" id="{6DA478F6-FCE7-66DD-3A66-6AC78E89BB4F}"/>
              </a:ext>
            </a:extLst>
          </p:cNvPr>
          <p:cNvGraphicFramePr>
            <a:graphicFrameLocks noGrp="1"/>
          </p:cNvGraphicFramePr>
          <p:nvPr>
            <p:extLst>
              <p:ext uri="{D42A27DB-BD31-4B8C-83A1-F6EECF244321}">
                <p14:modId xmlns:p14="http://schemas.microsoft.com/office/powerpoint/2010/main" val="2389523411"/>
              </p:ext>
            </p:extLst>
          </p:nvPr>
        </p:nvGraphicFramePr>
        <p:xfrm>
          <a:off x="6853023" y="1283890"/>
          <a:ext cx="1311529" cy="867806"/>
        </p:xfrm>
        <a:graphic>
          <a:graphicData uri="http://schemas.openxmlformats.org/drawingml/2006/table">
            <a:tbl>
              <a:tblPr firstRow="1" bandRow="1"/>
              <a:tblGrid>
                <a:gridCol w="464327">
                  <a:extLst>
                    <a:ext uri="{9D8B030D-6E8A-4147-A177-3AD203B41FA5}">
                      <a16:colId xmlns:a16="http://schemas.microsoft.com/office/drawing/2014/main" val="3700059797"/>
                    </a:ext>
                  </a:extLst>
                </a:gridCol>
                <a:gridCol w="847202">
                  <a:extLst>
                    <a:ext uri="{9D8B030D-6E8A-4147-A177-3AD203B41FA5}">
                      <a16:colId xmlns:a16="http://schemas.microsoft.com/office/drawing/2014/main" val="1116827958"/>
                    </a:ext>
                  </a:extLst>
                </a:gridCol>
              </a:tblGrid>
              <a:tr h="279838">
                <a:tc>
                  <a:txBody>
                    <a:bodyPr/>
                    <a:lstStyle/>
                    <a:p>
                      <a:pPr algn="ctr"/>
                      <a:r>
                        <a:rPr lang="en-GB" sz="800" noProof="0" dirty="0"/>
                        <a:t>Unit</a:t>
                      </a:r>
                    </a:p>
                  </a:txBody>
                  <a:tcPr anchor="ctr"/>
                </a:tc>
                <a:tc>
                  <a:txBody>
                    <a:bodyPr/>
                    <a:lstStyle/>
                    <a:p>
                      <a:pPr algn="ctr"/>
                      <a:r>
                        <a:rPr lang="en-GB" sz="800" noProof="0" dirty="0"/>
                        <a:t>Max PCI step [W/cm]</a:t>
                      </a:r>
                    </a:p>
                  </a:txBody>
                  <a:tcPr anchor="ctr"/>
                </a:tc>
                <a:extLst>
                  <a:ext uri="{0D108BD9-81ED-4DB2-BD59-A6C34878D82A}">
                    <a16:rowId xmlns:a16="http://schemas.microsoft.com/office/drawing/2014/main" val="2561357892"/>
                  </a:ext>
                </a:extLst>
              </a:tr>
              <a:tr h="266263">
                <a:tc>
                  <a:txBody>
                    <a:bodyPr/>
                    <a:lstStyle/>
                    <a:p>
                      <a:pPr algn="ctr"/>
                      <a:r>
                        <a:rPr lang="en-GB" sz="800" noProof="0" dirty="0"/>
                        <a:t>OL1</a:t>
                      </a:r>
                    </a:p>
                  </a:txBody>
                  <a:tcPr anchor="ctr"/>
                </a:tc>
                <a:tc>
                  <a:txBody>
                    <a:bodyPr/>
                    <a:lstStyle/>
                    <a:p>
                      <a:pPr algn="ctr"/>
                      <a:r>
                        <a:rPr lang="en-GB" sz="800" noProof="0" dirty="0"/>
                        <a:t>24</a:t>
                      </a:r>
                    </a:p>
                  </a:txBody>
                  <a:tcPr anchor="ctr"/>
                </a:tc>
                <a:extLst>
                  <a:ext uri="{0D108BD9-81ED-4DB2-BD59-A6C34878D82A}">
                    <a16:rowId xmlns:a16="http://schemas.microsoft.com/office/drawing/2014/main" val="489519724"/>
                  </a:ext>
                </a:extLst>
              </a:tr>
              <a:tr h="266263">
                <a:tc>
                  <a:txBody>
                    <a:bodyPr/>
                    <a:lstStyle/>
                    <a:p>
                      <a:pPr algn="ctr"/>
                      <a:r>
                        <a:rPr lang="en-GB" sz="800" noProof="0" dirty="0"/>
                        <a:t>OL2</a:t>
                      </a:r>
                    </a:p>
                  </a:txBody>
                  <a:tcPr anchor="ctr"/>
                </a:tc>
                <a:tc>
                  <a:txBody>
                    <a:bodyPr/>
                    <a:lstStyle/>
                    <a:p>
                      <a:pPr algn="ctr"/>
                      <a:r>
                        <a:rPr lang="en-GB" sz="800" noProof="0" dirty="0"/>
                        <a:t>28</a:t>
                      </a:r>
                    </a:p>
                  </a:txBody>
                  <a:tcPr anchor="ctr">
                    <a:solidFill>
                      <a:srgbClr val="FFFFFF"/>
                    </a:solidFill>
                  </a:tcPr>
                </a:tc>
                <a:extLst>
                  <a:ext uri="{0D108BD9-81ED-4DB2-BD59-A6C34878D82A}">
                    <a16:rowId xmlns:a16="http://schemas.microsoft.com/office/drawing/2014/main" val="1072999007"/>
                  </a:ext>
                </a:extLst>
              </a:tr>
            </a:tbl>
          </a:graphicData>
        </a:graphic>
      </p:graphicFrame>
    </p:spTree>
    <p:extLst>
      <p:ext uri="{BB962C8B-B14F-4D97-AF65-F5344CB8AC3E}">
        <p14:creationId xmlns:p14="http://schemas.microsoft.com/office/powerpoint/2010/main" val="283125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62DEA-2687-54C1-764D-782A4728DD5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3A086F-DA2F-DD1B-6924-74EE76D9F185}"/>
              </a:ext>
            </a:extLst>
          </p:cNvPr>
          <p:cNvSpPr>
            <a:spLocks noGrp="1"/>
          </p:cNvSpPr>
          <p:nvPr>
            <p:ph sz="quarter" idx="11"/>
          </p:nvPr>
        </p:nvSpPr>
        <p:spPr>
          <a:xfrm>
            <a:off x="628651" y="916681"/>
            <a:ext cx="6367894" cy="3560140"/>
          </a:xfrm>
        </p:spPr>
        <p:txBody>
          <a:bodyPr>
            <a:normAutofit fontScale="92500" lnSpcReduction="10000"/>
          </a:bodyPr>
          <a:lstStyle/>
          <a:p>
            <a:pPr marL="342900" indent="-342900">
              <a:buFont typeface="Arial" panose="020B0604020202020204" pitchFamily="34" charset="0"/>
              <a:buChar char="•"/>
            </a:pPr>
            <a:r>
              <a:rPr lang="en-GB" noProof="0" dirty="0"/>
              <a:t>Electricity generation capacity of Finland has increased.</a:t>
            </a:r>
          </a:p>
          <a:p>
            <a:pPr marL="805815" lvl="1" indent="-342900"/>
            <a:r>
              <a:rPr lang="en-GB" dirty="0"/>
              <a:t>This is due to</a:t>
            </a:r>
            <a:r>
              <a:rPr lang="en-GB" noProof="0" dirty="0"/>
              <a:t> growth wind </a:t>
            </a:r>
            <a:r>
              <a:rPr lang="en-GB" dirty="0"/>
              <a:t>and nuclear.</a:t>
            </a:r>
          </a:p>
          <a:p>
            <a:pPr marL="805815" lvl="1" indent="-342900"/>
            <a:r>
              <a:rPr lang="en-GB" dirty="0"/>
              <a:t>Wind, hydro, and nuclear combined, made up almost 80 % of total generation in 2023.</a:t>
            </a:r>
            <a:endParaRPr lang="en-GB" noProof="0" dirty="0"/>
          </a:p>
          <a:p>
            <a:pPr marL="342900" indent="-342900">
              <a:buFont typeface="Arial" panose="020B0604020202020204" pitchFamily="34" charset="0"/>
              <a:buChar char="•"/>
            </a:pPr>
            <a:r>
              <a:rPr lang="en-GB" noProof="0" dirty="0"/>
              <a:t>Volatility in electricity prices</a:t>
            </a:r>
          </a:p>
          <a:p>
            <a:pPr marL="342900" indent="-342900">
              <a:buFont typeface="Arial" panose="020B0604020202020204" pitchFamily="34" charset="0"/>
              <a:buChar char="•"/>
            </a:pPr>
            <a:r>
              <a:rPr lang="en-GB" noProof="0" dirty="0"/>
              <a:t>As the remaining major generation method with </a:t>
            </a:r>
            <a:r>
              <a:rPr lang="en-GB" dirty="0"/>
              <a:t>reliable, steady load follow capability, </a:t>
            </a:r>
            <a:r>
              <a:rPr lang="en-GB" noProof="0" dirty="0"/>
              <a:t>pressure mounts on NPPs to operate more flexibly.</a:t>
            </a:r>
          </a:p>
          <a:p>
            <a:pPr marL="342900" indent="-342900">
              <a:buFont typeface="Arial" panose="020B0604020202020204" pitchFamily="34" charset="0"/>
              <a:buChar char="•"/>
            </a:pPr>
            <a:r>
              <a:rPr lang="en-GB" noProof="0" dirty="0"/>
              <a:t>This involves control of reactor thermal power through reactivity control.</a:t>
            </a:r>
          </a:p>
          <a:p>
            <a:pPr marL="805815" lvl="1" indent="-342900"/>
            <a:r>
              <a:rPr lang="en-GB" dirty="0"/>
              <a:t>Fuel</a:t>
            </a:r>
            <a:r>
              <a:rPr lang="en-GB" noProof="0" dirty="0"/>
              <a:t> conditions must remain acceptable both locally and globally within the reactor core → </a:t>
            </a:r>
            <a:r>
              <a:rPr lang="en-GB" dirty="0"/>
              <a:t>technical limitations</a:t>
            </a:r>
          </a:p>
        </p:txBody>
      </p:sp>
      <p:sp>
        <p:nvSpPr>
          <p:cNvPr id="3" name="Title 2">
            <a:extLst>
              <a:ext uri="{FF2B5EF4-FFF2-40B4-BE49-F238E27FC236}">
                <a16:creationId xmlns:a16="http://schemas.microsoft.com/office/drawing/2014/main" id="{51F0DA40-AC2C-8EB5-7843-B6CB262ED824}"/>
              </a:ext>
            </a:extLst>
          </p:cNvPr>
          <p:cNvSpPr>
            <a:spLocks noGrp="1"/>
          </p:cNvSpPr>
          <p:nvPr>
            <p:ph type="title"/>
          </p:nvPr>
        </p:nvSpPr>
        <p:spPr/>
        <p:txBody>
          <a:bodyPr/>
          <a:lstStyle/>
          <a:p>
            <a:r>
              <a:rPr lang="en-GB" noProof="0" dirty="0"/>
              <a:t>Background: Load Follow Operation of NPPs</a:t>
            </a:r>
          </a:p>
        </p:txBody>
      </p:sp>
      <p:sp>
        <p:nvSpPr>
          <p:cNvPr id="4" name="Date Placeholder 3">
            <a:extLst>
              <a:ext uri="{FF2B5EF4-FFF2-40B4-BE49-F238E27FC236}">
                <a16:creationId xmlns:a16="http://schemas.microsoft.com/office/drawing/2014/main" id="{C87BDDB7-344E-6B02-34CF-4784614E8F67}"/>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4D274478-15AA-DB84-ED5E-91C0B9685637}"/>
              </a:ext>
            </a:extLst>
          </p:cNvPr>
          <p:cNvSpPr>
            <a:spLocks noGrp="1"/>
          </p:cNvSpPr>
          <p:nvPr>
            <p:ph type="sldNum" sz="quarter" idx="4"/>
          </p:nvPr>
        </p:nvSpPr>
        <p:spPr/>
        <p:txBody>
          <a:bodyPr/>
          <a:lstStyle/>
          <a:p>
            <a:fld id="{9C3E3DD6-9353-D14B-991F-0D2C10536C1F}" type="slidenum">
              <a:rPr lang="en-GB" noProof="0" smtClean="0"/>
              <a:pPr/>
              <a:t>2</a:t>
            </a:fld>
            <a:endParaRPr lang="en-GB" noProof="0" dirty="0"/>
          </a:p>
        </p:txBody>
      </p:sp>
      <p:graphicFrame>
        <p:nvGraphicFramePr>
          <p:cNvPr id="6" name="Table 5">
            <a:extLst>
              <a:ext uri="{FF2B5EF4-FFF2-40B4-BE49-F238E27FC236}">
                <a16:creationId xmlns:a16="http://schemas.microsoft.com/office/drawing/2014/main" id="{55ED6C92-7B2B-26FD-55D6-75C5A188B29E}"/>
              </a:ext>
            </a:extLst>
          </p:cNvPr>
          <p:cNvGraphicFramePr>
            <a:graphicFrameLocks noGrp="1"/>
          </p:cNvGraphicFramePr>
          <p:nvPr>
            <p:extLst>
              <p:ext uri="{D42A27DB-BD31-4B8C-83A1-F6EECF244321}">
                <p14:modId xmlns:p14="http://schemas.microsoft.com/office/powerpoint/2010/main" val="2935356290"/>
              </p:ext>
            </p:extLst>
          </p:nvPr>
        </p:nvGraphicFramePr>
        <p:xfrm>
          <a:off x="7109927" y="1680751"/>
          <a:ext cx="1911927" cy="2032000"/>
        </p:xfrm>
        <a:graphic>
          <a:graphicData uri="http://schemas.openxmlformats.org/drawingml/2006/table">
            <a:tbl>
              <a:tblPr firstRow="1" bandRow="1"/>
              <a:tblGrid>
                <a:gridCol w="637309">
                  <a:extLst>
                    <a:ext uri="{9D8B030D-6E8A-4147-A177-3AD203B41FA5}">
                      <a16:colId xmlns:a16="http://schemas.microsoft.com/office/drawing/2014/main" val="2000225101"/>
                    </a:ext>
                  </a:extLst>
                </a:gridCol>
                <a:gridCol w="637309">
                  <a:extLst>
                    <a:ext uri="{9D8B030D-6E8A-4147-A177-3AD203B41FA5}">
                      <a16:colId xmlns:a16="http://schemas.microsoft.com/office/drawing/2014/main" val="3167003799"/>
                    </a:ext>
                  </a:extLst>
                </a:gridCol>
                <a:gridCol w="637309">
                  <a:extLst>
                    <a:ext uri="{9D8B030D-6E8A-4147-A177-3AD203B41FA5}">
                      <a16:colId xmlns:a16="http://schemas.microsoft.com/office/drawing/2014/main" val="3110625731"/>
                    </a:ext>
                  </a:extLst>
                </a:gridCol>
              </a:tblGrid>
              <a:tr h="370840">
                <a:tc>
                  <a:txBody>
                    <a:bodyPr/>
                    <a:lstStyle/>
                    <a:p>
                      <a:pPr algn="ctr"/>
                      <a:endParaRPr lang="en-GB" sz="1000" noProof="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GB" sz="1000" noProof="0" dirty="0"/>
                        <a:t>Energy [TWh]</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GB" sz="1000" noProof="0" dirty="0"/>
                        <a:t>Share of total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941948039"/>
                  </a:ext>
                </a:extLst>
              </a:tr>
              <a:tr h="370840">
                <a:tc>
                  <a:txBody>
                    <a:bodyPr/>
                    <a:lstStyle/>
                    <a:p>
                      <a:pPr algn="ctr"/>
                      <a:r>
                        <a:rPr lang="en-GB" sz="1000" noProof="0" dirty="0"/>
                        <a:t>Wind</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GB" sz="1000" noProof="0" dirty="0"/>
                        <a:t>14.5</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GB" sz="1000" noProof="0" dirty="0"/>
                        <a:t>19.2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391039177"/>
                  </a:ext>
                </a:extLst>
              </a:tr>
              <a:tr h="370840">
                <a:tc>
                  <a:txBody>
                    <a:bodyPr/>
                    <a:lstStyle/>
                    <a:p>
                      <a:pPr algn="ctr"/>
                      <a:r>
                        <a:rPr lang="en-GB" sz="1000" noProof="0" dirty="0"/>
                        <a:t>Hydro</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000" noProof="0" dirty="0"/>
                        <a:t>15.0</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000" noProof="0" dirty="0"/>
                        <a:t>18.5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69146732"/>
                  </a:ext>
                </a:extLst>
              </a:tr>
              <a:tr h="370840">
                <a:tc>
                  <a:txBody>
                    <a:bodyPr/>
                    <a:lstStyle/>
                    <a:p>
                      <a:pPr algn="ctr"/>
                      <a:r>
                        <a:rPr lang="en-GB" sz="1000" noProof="0" dirty="0"/>
                        <a:t>Nuclear</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GB" sz="1000" noProof="0" dirty="0"/>
                        <a:t>32.8</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GB" sz="1000" noProof="0" dirty="0"/>
                        <a:t>41.8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438708613"/>
                  </a:ext>
                </a:extLst>
              </a:tr>
              <a:tr h="370840">
                <a:tc>
                  <a:txBody>
                    <a:bodyPr/>
                    <a:lstStyle/>
                    <a:p>
                      <a:pPr algn="ctr"/>
                      <a:r>
                        <a:rPr lang="en-GB" sz="1000" noProof="0" dirty="0"/>
                        <a:t>Total</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GB" sz="1000" noProof="0" dirty="0"/>
                        <a:t>78.3</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endParaRPr lang="en-GB" sz="1000" noProof="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116995702"/>
                  </a:ext>
                </a:extLst>
              </a:tr>
            </a:tbl>
          </a:graphicData>
        </a:graphic>
      </p:graphicFrame>
      <p:sp>
        <p:nvSpPr>
          <p:cNvPr id="7" name="TextBox 6">
            <a:extLst>
              <a:ext uri="{FF2B5EF4-FFF2-40B4-BE49-F238E27FC236}">
                <a16:creationId xmlns:a16="http://schemas.microsoft.com/office/drawing/2014/main" id="{58567576-5977-D381-E4E2-C0628CBFD147}"/>
              </a:ext>
            </a:extLst>
          </p:cNvPr>
          <p:cNvSpPr txBox="1"/>
          <p:nvPr/>
        </p:nvSpPr>
        <p:spPr>
          <a:xfrm>
            <a:off x="6927272" y="3726336"/>
            <a:ext cx="2244436" cy="215444"/>
          </a:xfrm>
          <a:prstGeom prst="rect">
            <a:avLst/>
          </a:prstGeom>
          <a:noFill/>
        </p:spPr>
        <p:txBody>
          <a:bodyPr wrap="square" rtlCol="0">
            <a:spAutoFit/>
          </a:bodyPr>
          <a:lstStyle/>
          <a:p>
            <a:r>
              <a:rPr lang="en-GB" sz="800" noProof="0" dirty="0"/>
              <a:t>(StatFin: 11sr - Production of electricity 2023)</a:t>
            </a:r>
          </a:p>
        </p:txBody>
      </p:sp>
    </p:spTree>
    <p:extLst>
      <p:ext uri="{BB962C8B-B14F-4D97-AF65-F5344CB8AC3E}">
        <p14:creationId xmlns:p14="http://schemas.microsoft.com/office/powerpoint/2010/main" val="15484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607F7-3B6A-2676-8EBE-5B896CCC2A8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177F1-9DFC-B8B5-2688-B583A027E5C4}"/>
              </a:ext>
            </a:extLst>
          </p:cNvPr>
          <p:cNvSpPr>
            <a:spLocks noGrp="1"/>
          </p:cNvSpPr>
          <p:nvPr>
            <p:ph sz="quarter" idx="11"/>
          </p:nvPr>
        </p:nvSpPr>
        <p:spPr>
          <a:xfrm>
            <a:off x="628651" y="916681"/>
            <a:ext cx="8141969" cy="3560140"/>
          </a:xfrm>
        </p:spPr>
        <p:txBody>
          <a:bodyPr>
            <a:normAutofit/>
          </a:bodyPr>
          <a:lstStyle/>
          <a:p>
            <a:pPr marL="342900" indent="-342900">
              <a:buFont typeface="Arial" panose="020B0604020202020204" pitchFamily="34" charset="0"/>
              <a:buChar char="•"/>
            </a:pPr>
            <a:r>
              <a:rPr lang="en-GB" dirty="0"/>
              <a:t>After a 1 % withdrawal step (58 % → 59 %)</a:t>
            </a:r>
          </a:p>
        </p:txBody>
      </p:sp>
      <p:sp>
        <p:nvSpPr>
          <p:cNvPr id="3" name="Title 2">
            <a:extLst>
              <a:ext uri="{FF2B5EF4-FFF2-40B4-BE49-F238E27FC236}">
                <a16:creationId xmlns:a16="http://schemas.microsoft.com/office/drawing/2014/main" id="{E656EC3D-6ACF-08BA-CC42-63B89962EDCA}"/>
              </a:ext>
            </a:extLst>
          </p:cNvPr>
          <p:cNvSpPr>
            <a:spLocks noGrp="1"/>
          </p:cNvSpPr>
          <p:nvPr>
            <p:ph type="title"/>
          </p:nvPr>
        </p:nvSpPr>
        <p:spPr>
          <a:xfrm>
            <a:off x="628650" y="154005"/>
            <a:ext cx="8331200" cy="647636"/>
          </a:xfrm>
        </p:spPr>
        <p:txBody>
          <a:bodyPr>
            <a:normAutofit fontScale="90000"/>
          </a:bodyPr>
          <a:lstStyle/>
          <a:p>
            <a:r>
              <a:rPr lang="en-GB" dirty="0"/>
              <a:t>Example: effect of single rod step on axial power profile</a:t>
            </a:r>
            <a:endParaRPr lang="en-GB" noProof="0" dirty="0"/>
          </a:p>
        </p:txBody>
      </p:sp>
      <p:sp>
        <p:nvSpPr>
          <p:cNvPr id="4" name="Date Placeholder 3">
            <a:extLst>
              <a:ext uri="{FF2B5EF4-FFF2-40B4-BE49-F238E27FC236}">
                <a16:creationId xmlns:a16="http://schemas.microsoft.com/office/drawing/2014/main" id="{93758855-7A6F-9E0C-92A2-EF3B8C4FD265}"/>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916D0331-9563-B7DC-5CB6-1F633B615F7A}"/>
              </a:ext>
            </a:extLst>
          </p:cNvPr>
          <p:cNvSpPr>
            <a:spLocks noGrp="1"/>
          </p:cNvSpPr>
          <p:nvPr>
            <p:ph type="sldNum" sz="quarter" idx="4"/>
          </p:nvPr>
        </p:nvSpPr>
        <p:spPr/>
        <p:txBody>
          <a:bodyPr/>
          <a:lstStyle/>
          <a:p>
            <a:fld id="{9C3E3DD6-9353-D14B-991F-0D2C10536C1F}" type="slidenum">
              <a:rPr lang="en-GB" noProof="0" smtClean="0"/>
              <a:pPr/>
              <a:t>20</a:t>
            </a:fld>
            <a:endParaRPr lang="en-GB" noProof="0" dirty="0"/>
          </a:p>
        </p:txBody>
      </p:sp>
      <p:pic>
        <p:nvPicPr>
          <p:cNvPr id="20" name="Picture 19">
            <a:extLst>
              <a:ext uri="{FF2B5EF4-FFF2-40B4-BE49-F238E27FC236}">
                <a16:creationId xmlns:a16="http://schemas.microsoft.com/office/drawing/2014/main" id="{32C56FA2-3AF5-15A8-9473-2AC4A7A64D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3381" y="1283890"/>
            <a:ext cx="6081392" cy="3751659"/>
          </a:xfrm>
          <a:prstGeom prst="rect">
            <a:avLst/>
          </a:prstGeom>
        </p:spPr>
      </p:pic>
      <p:graphicFrame>
        <p:nvGraphicFramePr>
          <p:cNvPr id="6" name="Table 5">
            <a:extLst>
              <a:ext uri="{FF2B5EF4-FFF2-40B4-BE49-F238E27FC236}">
                <a16:creationId xmlns:a16="http://schemas.microsoft.com/office/drawing/2014/main" id="{3236B970-1AD3-0B15-7419-995445BCA279}"/>
              </a:ext>
            </a:extLst>
          </p:cNvPr>
          <p:cNvGraphicFramePr>
            <a:graphicFrameLocks noGrp="1"/>
          </p:cNvGraphicFramePr>
          <p:nvPr/>
        </p:nvGraphicFramePr>
        <p:xfrm>
          <a:off x="6518272" y="2372901"/>
          <a:ext cx="2507618" cy="1368800"/>
        </p:xfrm>
        <a:graphic>
          <a:graphicData uri="http://schemas.openxmlformats.org/drawingml/2006/table">
            <a:tbl>
              <a:tblPr firstRow="1" bandRow="1"/>
              <a:tblGrid>
                <a:gridCol w="473078">
                  <a:extLst>
                    <a:ext uri="{9D8B030D-6E8A-4147-A177-3AD203B41FA5}">
                      <a16:colId xmlns:a16="http://schemas.microsoft.com/office/drawing/2014/main" val="1893552158"/>
                    </a:ext>
                  </a:extLst>
                </a:gridCol>
                <a:gridCol w="678180">
                  <a:extLst>
                    <a:ext uri="{9D8B030D-6E8A-4147-A177-3AD203B41FA5}">
                      <a16:colId xmlns:a16="http://schemas.microsoft.com/office/drawing/2014/main" val="2216718992"/>
                    </a:ext>
                  </a:extLst>
                </a:gridCol>
                <a:gridCol w="678180">
                  <a:extLst>
                    <a:ext uri="{9D8B030D-6E8A-4147-A177-3AD203B41FA5}">
                      <a16:colId xmlns:a16="http://schemas.microsoft.com/office/drawing/2014/main" val="1728870568"/>
                    </a:ext>
                  </a:extLst>
                </a:gridCol>
                <a:gridCol w="678180">
                  <a:extLst>
                    <a:ext uri="{9D8B030D-6E8A-4147-A177-3AD203B41FA5}">
                      <a16:colId xmlns:a16="http://schemas.microsoft.com/office/drawing/2014/main" val="2039591027"/>
                    </a:ext>
                  </a:extLst>
                </a:gridCol>
              </a:tblGrid>
              <a:tr h="250760">
                <a:tc>
                  <a:txBody>
                    <a:bodyPr/>
                    <a:lstStyle/>
                    <a:p>
                      <a:pPr algn="ctr"/>
                      <a:r>
                        <a:rPr lang="en-GB" sz="900" noProof="0" dirty="0"/>
                        <a:t>Node</a:t>
                      </a:r>
                    </a:p>
                  </a:txBody>
                  <a:tcPr anchor="ctr"/>
                </a:tc>
                <a:tc>
                  <a:txBody>
                    <a:bodyPr/>
                    <a:lstStyle/>
                    <a:p>
                      <a:pPr algn="ctr"/>
                      <a:r>
                        <a:rPr lang="en-GB" sz="900" noProof="0" dirty="0"/>
                        <a:t>LHGR</a:t>
                      </a:r>
                      <a:r>
                        <a:rPr lang="en-GB" sz="700" noProof="0" dirty="0"/>
                        <a:t>0</a:t>
                      </a:r>
                      <a:endParaRPr lang="en-GB" sz="900" noProof="0" dirty="0"/>
                    </a:p>
                    <a:p>
                      <a:pPr algn="ctr"/>
                      <a:r>
                        <a:rPr lang="en-GB" sz="900" noProof="0" dirty="0"/>
                        <a:t>[W/cm]</a:t>
                      </a:r>
                    </a:p>
                  </a:txBody>
                  <a:tcPr anchor="ctr"/>
                </a:tc>
                <a:tc>
                  <a:txBody>
                    <a:bodyPr/>
                    <a:lstStyle/>
                    <a:p>
                      <a:pPr algn="ctr"/>
                      <a:r>
                        <a:rPr lang="en-GB" sz="900" noProof="0" dirty="0"/>
                        <a:t>LHGR</a:t>
                      </a:r>
                      <a:r>
                        <a:rPr lang="en-GB" sz="700" noProof="0" dirty="0"/>
                        <a:t>1</a:t>
                      </a:r>
                      <a:endParaRPr lang="en-GB" sz="900" noProof="0" dirty="0"/>
                    </a:p>
                    <a:p>
                      <a:pPr algn="ctr"/>
                      <a:r>
                        <a:rPr lang="en-GB" sz="900" noProof="0" dirty="0"/>
                        <a:t>[W/cm]</a:t>
                      </a:r>
                    </a:p>
                  </a:txBody>
                  <a:tcPr anchor="ctr"/>
                </a:tc>
                <a:tc>
                  <a:txBody>
                    <a:bodyPr/>
                    <a:lstStyle/>
                    <a:p>
                      <a:pPr algn="ctr"/>
                      <a:r>
                        <a:rPr lang="el-GR" sz="900" noProof="0" dirty="0"/>
                        <a:t>Δ</a:t>
                      </a:r>
                      <a:r>
                        <a:rPr lang="fi-FI" sz="900" noProof="0" dirty="0"/>
                        <a:t>LHGR</a:t>
                      </a:r>
                    </a:p>
                    <a:p>
                      <a:pPr marL="0" marR="0" lvl="0" indent="0" algn="ctr" defTabSz="617220" rtl="0" eaLnBrk="1" fontAlgn="auto" latinLnBrk="0" hangingPunct="1">
                        <a:lnSpc>
                          <a:spcPct val="100000"/>
                        </a:lnSpc>
                        <a:spcBef>
                          <a:spcPts val="0"/>
                        </a:spcBef>
                        <a:spcAft>
                          <a:spcPts val="0"/>
                        </a:spcAft>
                        <a:buClrTx/>
                        <a:buSzTx/>
                        <a:buFontTx/>
                        <a:buNone/>
                        <a:tabLst/>
                        <a:defRPr/>
                      </a:pPr>
                      <a:r>
                        <a:rPr lang="en-GB" sz="900" noProof="0" dirty="0"/>
                        <a:t>[W/cm]</a:t>
                      </a:r>
                    </a:p>
                  </a:txBody>
                  <a:tcPr anchor="ctr"/>
                </a:tc>
                <a:extLst>
                  <a:ext uri="{0D108BD9-81ED-4DB2-BD59-A6C34878D82A}">
                    <a16:rowId xmlns:a16="http://schemas.microsoft.com/office/drawing/2014/main" val="3135257655"/>
                  </a:ext>
                </a:extLst>
              </a:tr>
              <a:tr h="250760">
                <a:tc>
                  <a:txBody>
                    <a:bodyPr/>
                    <a:lstStyle/>
                    <a:p>
                      <a:pPr algn="ctr"/>
                      <a:r>
                        <a:rPr lang="en-GB" sz="900" noProof="0" dirty="0"/>
                        <a:t>14</a:t>
                      </a:r>
                    </a:p>
                  </a:txBody>
                  <a:tcPr anchor="ctr"/>
                </a:tc>
                <a:tc>
                  <a:txBody>
                    <a:bodyPr/>
                    <a:lstStyle/>
                    <a:p>
                      <a:pPr algn="ctr"/>
                      <a:r>
                        <a:rPr lang="en-GB" sz="900" noProof="0" dirty="0"/>
                        <a:t>275.02</a:t>
                      </a:r>
                    </a:p>
                  </a:txBody>
                  <a:tcPr anchor="ctr"/>
                </a:tc>
                <a:tc>
                  <a:txBody>
                    <a:bodyPr/>
                    <a:lstStyle/>
                    <a:p>
                      <a:pPr algn="ctr"/>
                      <a:r>
                        <a:rPr lang="en-GB" sz="900" noProof="0" dirty="0"/>
                        <a:t>273.05</a:t>
                      </a:r>
                    </a:p>
                  </a:txBody>
                  <a:tcPr anchor="ctr"/>
                </a:tc>
                <a:tc>
                  <a:txBody>
                    <a:bodyPr/>
                    <a:lstStyle/>
                    <a:p>
                      <a:pPr algn="ctr"/>
                      <a:r>
                        <a:rPr lang="en-GB" sz="900" noProof="0" dirty="0"/>
                        <a:t>-1.97</a:t>
                      </a:r>
                    </a:p>
                  </a:txBody>
                  <a:tcPr anchor="ctr"/>
                </a:tc>
                <a:extLst>
                  <a:ext uri="{0D108BD9-81ED-4DB2-BD59-A6C34878D82A}">
                    <a16:rowId xmlns:a16="http://schemas.microsoft.com/office/drawing/2014/main" val="2579597236"/>
                  </a:ext>
                </a:extLst>
              </a:tr>
              <a:tr h="250760">
                <a:tc>
                  <a:txBody>
                    <a:bodyPr/>
                    <a:lstStyle/>
                    <a:p>
                      <a:pPr algn="ctr"/>
                      <a:r>
                        <a:rPr lang="en-GB" sz="900" noProof="0" dirty="0"/>
                        <a:t>13</a:t>
                      </a:r>
                    </a:p>
                  </a:txBody>
                  <a:tcPr anchor="ctr"/>
                </a:tc>
                <a:tc>
                  <a:txBody>
                    <a:bodyPr/>
                    <a:lstStyle/>
                    <a:p>
                      <a:pPr algn="ctr"/>
                      <a:r>
                        <a:rPr lang="en-GB" sz="900" noProof="0" dirty="0"/>
                        <a:t>281.16</a:t>
                      </a:r>
                    </a:p>
                  </a:txBody>
                  <a:tcPr anchor="ctr"/>
                </a:tc>
                <a:tc>
                  <a:txBody>
                    <a:bodyPr/>
                    <a:lstStyle/>
                    <a:p>
                      <a:pPr algn="ctr"/>
                      <a:r>
                        <a:rPr lang="en-GB" sz="900" noProof="0" dirty="0"/>
                        <a:t>280.70</a:t>
                      </a:r>
                    </a:p>
                  </a:txBody>
                  <a:tcPr anchor="ctr"/>
                </a:tc>
                <a:tc>
                  <a:txBody>
                    <a:bodyPr/>
                    <a:lstStyle/>
                    <a:p>
                      <a:pPr algn="ctr"/>
                      <a:r>
                        <a:rPr lang="en-GB" sz="900" noProof="0" dirty="0"/>
                        <a:t>-0.46</a:t>
                      </a:r>
                    </a:p>
                  </a:txBody>
                  <a:tcPr anchor="ctr"/>
                </a:tc>
                <a:extLst>
                  <a:ext uri="{0D108BD9-81ED-4DB2-BD59-A6C34878D82A}">
                    <a16:rowId xmlns:a16="http://schemas.microsoft.com/office/drawing/2014/main" val="3844054741"/>
                  </a:ext>
                </a:extLst>
              </a:tr>
              <a:tr h="250760">
                <a:tc>
                  <a:txBody>
                    <a:bodyPr/>
                    <a:lstStyle/>
                    <a:p>
                      <a:pPr algn="ctr"/>
                      <a:r>
                        <a:rPr lang="en-GB" sz="900" noProof="0" dirty="0"/>
                        <a:t>12</a:t>
                      </a:r>
                    </a:p>
                  </a:txBody>
                  <a:tcPr anchor="ctr"/>
                </a:tc>
                <a:tc>
                  <a:txBody>
                    <a:bodyPr/>
                    <a:lstStyle/>
                    <a:p>
                      <a:pPr algn="ctr"/>
                      <a:r>
                        <a:rPr lang="en-GB" sz="900" noProof="0" dirty="0"/>
                        <a:t>272.20</a:t>
                      </a:r>
                    </a:p>
                  </a:txBody>
                  <a:tcPr anchor="ctr"/>
                </a:tc>
                <a:tc>
                  <a:txBody>
                    <a:bodyPr/>
                    <a:lstStyle/>
                    <a:p>
                      <a:pPr algn="ctr"/>
                      <a:r>
                        <a:rPr lang="en-GB" sz="900" noProof="0" dirty="0"/>
                        <a:t>281.18</a:t>
                      </a:r>
                    </a:p>
                  </a:txBody>
                  <a:tcPr anchor="ctr"/>
                </a:tc>
                <a:tc>
                  <a:txBody>
                    <a:bodyPr/>
                    <a:lstStyle/>
                    <a:p>
                      <a:pPr algn="ctr"/>
                      <a:r>
                        <a:rPr lang="en-GB" sz="900" noProof="0" dirty="0"/>
                        <a:t>+8.98</a:t>
                      </a:r>
                    </a:p>
                  </a:txBody>
                  <a:tcPr anchor="ctr"/>
                </a:tc>
                <a:extLst>
                  <a:ext uri="{0D108BD9-81ED-4DB2-BD59-A6C34878D82A}">
                    <a16:rowId xmlns:a16="http://schemas.microsoft.com/office/drawing/2014/main" val="3385035806"/>
                  </a:ext>
                </a:extLst>
              </a:tr>
              <a:tr h="250760">
                <a:tc>
                  <a:txBody>
                    <a:bodyPr/>
                    <a:lstStyle/>
                    <a:p>
                      <a:pPr algn="ctr"/>
                      <a:r>
                        <a:rPr lang="en-GB" sz="900" noProof="0" dirty="0"/>
                        <a:t>11</a:t>
                      </a:r>
                    </a:p>
                  </a:txBody>
                  <a:tcPr anchor="ctr"/>
                </a:tc>
                <a:tc>
                  <a:txBody>
                    <a:bodyPr/>
                    <a:lstStyle/>
                    <a:p>
                      <a:pPr algn="ctr"/>
                      <a:r>
                        <a:rPr lang="en-GB" sz="900" noProof="0" dirty="0"/>
                        <a:t>223.63</a:t>
                      </a:r>
                    </a:p>
                  </a:txBody>
                  <a:tcPr anchor="ctr"/>
                </a:tc>
                <a:tc>
                  <a:txBody>
                    <a:bodyPr/>
                    <a:lstStyle/>
                    <a:p>
                      <a:pPr algn="ctr"/>
                      <a:r>
                        <a:rPr lang="en-GB" sz="900" noProof="0" dirty="0"/>
                        <a:t>237.75</a:t>
                      </a:r>
                    </a:p>
                  </a:txBody>
                  <a:tcPr anchor="ctr"/>
                </a:tc>
                <a:tc>
                  <a:txBody>
                    <a:bodyPr/>
                    <a:lstStyle/>
                    <a:p>
                      <a:pPr algn="ctr"/>
                      <a:r>
                        <a:rPr lang="en-GB" sz="900" noProof="0" dirty="0"/>
                        <a:t>+14.12</a:t>
                      </a:r>
                    </a:p>
                  </a:txBody>
                  <a:tcPr anchor="ctr"/>
                </a:tc>
                <a:extLst>
                  <a:ext uri="{0D108BD9-81ED-4DB2-BD59-A6C34878D82A}">
                    <a16:rowId xmlns:a16="http://schemas.microsoft.com/office/drawing/2014/main" val="1943844192"/>
                  </a:ext>
                </a:extLst>
              </a:tr>
            </a:tbl>
          </a:graphicData>
        </a:graphic>
      </p:graphicFrame>
      <p:sp>
        <p:nvSpPr>
          <p:cNvPr id="7" name="Oval 6">
            <a:extLst>
              <a:ext uri="{FF2B5EF4-FFF2-40B4-BE49-F238E27FC236}">
                <a16:creationId xmlns:a16="http://schemas.microsoft.com/office/drawing/2014/main" id="{21C3D8D8-6648-7FDB-3504-DCF45BD0A103}"/>
              </a:ext>
            </a:extLst>
          </p:cNvPr>
          <p:cNvSpPr/>
          <p:nvPr/>
        </p:nvSpPr>
        <p:spPr>
          <a:xfrm>
            <a:off x="5848350" y="3197225"/>
            <a:ext cx="36000" cy="3600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val 7">
            <a:extLst>
              <a:ext uri="{FF2B5EF4-FFF2-40B4-BE49-F238E27FC236}">
                <a16:creationId xmlns:a16="http://schemas.microsoft.com/office/drawing/2014/main" id="{02916520-36E5-CDDA-BA46-E57D349F5BC3}"/>
              </a:ext>
            </a:extLst>
          </p:cNvPr>
          <p:cNvSpPr/>
          <p:nvPr/>
        </p:nvSpPr>
        <p:spPr>
          <a:xfrm>
            <a:off x="4894414" y="3343275"/>
            <a:ext cx="36000" cy="3600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9" name="Table 8">
            <a:extLst>
              <a:ext uri="{FF2B5EF4-FFF2-40B4-BE49-F238E27FC236}">
                <a16:creationId xmlns:a16="http://schemas.microsoft.com/office/drawing/2014/main" id="{2D91C9A4-40E7-BCC9-F449-AF96D454DAA7}"/>
              </a:ext>
            </a:extLst>
          </p:cNvPr>
          <p:cNvGraphicFramePr>
            <a:graphicFrameLocks noGrp="1"/>
          </p:cNvGraphicFramePr>
          <p:nvPr/>
        </p:nvGraphicFramePr>
        <p:xfrm>
          <a:off x="6853023" y="1283890"/>
          <a:ext cx="1311529" cy="867806"/>
        </p:xfrm>
        <a:graphic>
          <a:graphicData uri="http://schemas.openxmlformats.org/drawingml/2006/table">
            <a:tbl>
              <a:tblPr firstRow="1" bandRow="1"/>
              <a:tblGrid>
                <a:gridCol w="464327">
                  <a:extLst>
                    <a:ext uri="{9D8B030D-6E8A-4147-A177-3AD203B41FA5}">
                      <a16:colId xmlns:a16="http://schemas.microsoft.com/office/drawing/2014/main" val="3700059797"/>
                    </a:ext>
                  </a:extLst>
                </a:gridCol>
                <a:gridCol w="847202">
                  <a:extLst>
                    <a:ext uri="{9D8B030D-6E8A-4147-A177-3AD203B41FA5}">
                      <a16:colId xmlns:a16="http://schemas.microsoft.com/office/drawing/2014/main" val="1116827958"/>
                    </a:ext>
                  </a:extLst>
                </a:gridCol>
              </a:tblGrid>
              <a:tr h="279838">
                <a:tc>
                  <a:txBody>
                    <a:bodyPr/>
                    <a:lstStyle/>
                    <a:p>
                      <a:pPr algn="ctr"/>
                      <a:r>
                        <a:rPr lang="en-GB" sz="800" noProof="0" dirty="0"/>
                        <a:t>Unit</a:t>
                      </a:r>
                    </a:p>
                  </a:txBody>
                  <a:tcPr anchor="ctr"/>
                </a:tc>
                <a:tc>
                  <a:txBody>
                    <a:bodyPr/>
                    <a:lstStyle/>
                    <a:p>
                      <a:pPr algn="ctr"/>
                      <a:r>
                        <a:rPr lang="en-GB" sz="800" noProof="0" dirty="0"/>
                        <a:t>Max PCI step [W/cm]</a:t>
                      </a:r>
                    </a:p>
                  </a:txBody>
                  <a:tcPr anchor="ctr"/>
                </a:tc>
                <a:extLst>
                  <a:ext uri="{0D108BD9-81ED-4DB2-BD59-A6C34878D82A}">
                    <a16:rowId xmlns:a16="http://schemas.microsoft.com/office/drawing/2014/main" val="2561357892"/>
                  </a:ext>
                </a:extLst>
              </a:tr>
              <a:tr h="266263">
                <a:tc>
                  <a:txBody>
                    <a:bodyPr/>
                    <a:lstStyle/>
                    <a:p>
                      <a:pPr algn="ctr"/>
                      <a:r>
                        <a:rPr lang="en-GB" sz="800" noProof="0" dirty="0"/>
                        <a:t>OL1</a:t>
                      </a:r>
                    </a:p>
                  </a:txBody>
                  <a:tcPr anchor="ctr"/>
                </a:tc>
                <a:tc>
                  <a:txBody>
                    <a:bodyPr/>
                    <a:lstStyle/>
                    <a:p>
                      <a:pPr algn="ctr"/>
                      <a:r>
                        <a:rPr lang="en-GB" sz="800" noProof="0" dirty="0"/>
                        <a:t>24</a:t>
                      </a:r>
                    </a:p>
                  </a:txBody>
                  <a:tcPr anchor="ctr"/>
                </a:tc>
                <a:extLst>
                  <a:ext uri="{0D108BD9-81ED-4DB2-BD59-A6C34878D82A}">
                    <a16:rowId xmlns:a16="http://schemas.microsoft.com/office/drawing/2014/main" val="489519724"/>
                  </a:ext>
                </a:extLst>
              </a:tr>
              <a:tr h="266263">
                <a:tc>
                  <a:txBody>
                    <a:bodyPr/>
                    <a:lstStyle/>
                    <a:p>
                      <a:pPr algn="ctr"/>
                      <a:r>
                        <a:rPr lang="en-GB" sz="800" noProof="0" dirty="0"/>
                        <a:t>OL2</a:t>
                      </a:r>
                    </a:p>
                  </a:txBody>
                  <a:tcPr anchor="ctr"/>
                </a:tc>
                <a:tc>
                  <a:txBody>
                    <a:bodyPr/>
                    <a:lstStyle/>
                    <a:p>
                      <a:pPr algn="ctr"/>
                      <a:r>
                        <a:rPr lang="en-GB" sz="800" noProof="0" dirty="0"/>
                        <a:t>28</a:t>
                      </a:r>
                    </a:p>
                  </a:txBody>
                  <a:tcPr anchor="ctr">
                    <a:solidFill>
                      <a:srgbClr val="FFFFFF"/>
                    </a:solidFill>
                  </a:tcPr>
                </a:tc>
                <a:extLst>
                  <a:ext uri="{0D108BD9-81ED-4DB2-BD59-A6C34878D82A}">
                    <a16:rowId xmlns:a16="http://schemas.microsoft.com/office/drawing/2014/main" val="1072999007"/>
                  </a:ext>
                </a:extLst>
              </a:tr>
            </a:tbl>
          </a:graphicData>
        </a:graphic>
      </p:graphicFrame>
      <p:sp>
        <p:nvSpPr>
          <p:cNvPr id="10" name="TextBox 9">
            <a:extLst>
              <a:ext uri="{FF2B5EF4-FFF2-40B4-BE49-F238E27FC236}">
                <a16:creationId xmlns:a16="http://schemas.microsoft.com/office/drawing/2014/main" id="{8407347C-1887-C71D-A42F-709C2749F531}"/>
              </a:ext>
            </a:extLst>
          </p:cNvPr>
          <p:cNvSpPr txBox="1"/>
          <p:nvPr/>
        </p:nvSpPr>
        <p:spPr>
          <a:xfrm>
            <a:off x="6518272" y="3852550"/>
            <a:ext cx="2168528" cy="707886"/>
          </a:xfrm>
          <a:prstGeom prst="rect">
            <a:avLst/>
          </a:prstGeom>
          <a:noFill/>
        </p:spPr>
        <p:txBody>
          <a:bodyPr wrap="square" rtlCol="0">
            <a:spAutoFit/>
          </a:bodyPr>
          <a:lstStyle/>
          <a:p>
            <a:r>
              <a:rPr lang="en-GB" sz="1000" noProof="0"/>
              <a:t>PCI limiting location in node 12.</a:t>
            </a:r>
          </a:p>
          <a:p>
            <a:r>
              <a:rPr lang="en-GB" sz="1000" noProof="0" dirty="0"/>
              <a:t>Threshold of 279.04 W/cm and conditioning of 258.06 W/cm → PCI step is 2.14 W/cm</a:t>
            </a:r>
          </a:p>
        </p:txBody>
      </p:sp>
    </p:spTree>
    <p:extLst>
      <p:ext uri="{BB962C8B-B14F-4D97-AF65-F5344CB8AC3E}">
        <p14:creationId xmlns:p14="http://schemas.microsoft.com/office/powerpoint/2010/main" val="383686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53175-7A4C-4921-E1BE-3D93B9F1BF5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7A069-BFA7-0589-FC90-308C4E87060F}"/>
              </a:ext>
            </a:extLst>
          </p:cNvPr>
          <p:cNvSpPr>
            <a:spLocks noGrp="1"/>
          </p:cNvSpPr>
          <p:nvPr>
            <p:ph sz="quarter" idx="11"/>
          </p:nvPr>
        </p:nvSpPr>
        <p:spPr/>
        <p:txBody>
          <a:bodyPr>
            <a:normAutofit/>
          </a:bodyPr>
          <a:lstStyle/>
          <a:p>
            <a:pPr marL="342900" indent="-342900">
              <a:buFont typeface="Arial" panose="020B0604020202020204" pitchFamily="34" charset="0"/>
              <a:buChar char="•"/>
            </a:pPr>
            <a:r>
              <a:rPr lang="en-GB" dirty="0"/>
              <a:t>Operational guidelines</a:t>
            </a:r>
          </a:p>
          <a:p>
            <a:pPr marL="342900" indent="-342900">
              <a:buFont typeface="Arial" panose="020B0604020202020204" pitchFamily="34" charset="0"/>
              <a:buChar char="•"/>
            </a:pPr>
            <a:r>
              <a:rPr lang="en-GB" noProof="0" dirty="0"/>
              <a:t>Investigation of control rod sequences</a:t>
            </a:r>
          </a:p>
          <a:p>
            <a:pPr marL="805815" lvl="1" indent="-342900"/>
            <a:r>
              <a:rPr lang="en-GB" noProof="0" dirty="0"/>
              <a:t>Go</a:t>
            </a:r>
            <a:r>
              <a:rPr lang="en-GB" dirty="0"/>
              <a:t>al of more even </a:t>
            </a:r>
            <a:r>
              <a:rPr lang="en-GB" noProof="0" dirty="0"/>
              <a:t>distribution of changes in thermal power during reactor power manoeuvring (core level)</a:t>
            </a:r>
          </a:p>
          <a:p>
            <a:pPr marL="1114425" lvl="2" indent="-342900"/>
            <a:r>
              <a:rPr lang="en-GB" dirty="0"/>
              <a:t>Lower localised peaking → increased margins</a:t>
            </a:r>
          </a:p>
          <a:p>
            <a:pPr marL="1114425" lvl="2" indent="-342900"/>
            <a:r>
              <a:rPr lang="en-GB" dirty="0"/>
              <a:t>Higher reactivity effect of control rod sequence steps</a:t>
            </a:r>
          </a:p>
          <a:p>
            <a:pPr marL="1114425" lvl="2" indent="-342900"/>
            <a:r>
              <a:rPr lang="en-GB" dirty="0"/>
              <a:t>Flexible operation capability vs. fuel economics</a:t>
            </a:r>
            <a:endParaRPr lang="en-GB" noProof="0" dirty="0"/>
          </a:p>
          <a:p>
            <a:pPr marL="342900" indent="-342900">
              <a:buFont typeface="Arial" panose="020B0604020202020204" pitchFamily="34" charset="0"/>
              <a:buChar char="•"/>
            </a:pPr>
            <a:r>
              <a:rPr lang="en-GB" dirty="0"/>
              <a:t>Investigation of fuel enrichment design</a:t>
            </a:r>
          </a:p>
          <a:p>
            <a:pPr marL="805815" lvl="1" indent="-342900"/>
            <a:r>
              <a:rPr lang="en-GB" dirty="0"/>
              <a:t>Goal of more even distribution of changes in thermal power during reactor power manoeuvring (bundle level)</a:t>
            </a:r>
          </a:p>
          <a:p>
            <a:pPr marL="1114425" lvl="2" indent="-342900"/>
            <a:r>
              <a:rPr lang="en-GB" dirty="0"/>
              <a:t>Lower localised peaking → increased margins</a:t>
            </a:r>
            <a:endParaRPr lang="en-GB" noProof="0" dirty="0"/>
          </a:p>
        </p:txBody>
      </p:sp>
      <p:sp>
        <p:nvSpPr>
          <p:cNvPr id="3" name="Title 2">
            <a:extLst>
              <a:ext uri="{FF2B5EF4-FFF2-40B4-BE49-F238E27FC236}">
                <a16:creationId xmlns:a16="http://schemas.microsoft.com/office/drawing/2014/main" id="{F1B5524C-D62E-755C-02B5-8AD70D570846}"/>
              </a:ext>
            </a:extLst>
          </p:cNvPr>
          <p:cNvSpPr>
            <a:spLocks noGrp="1"/>
          </p:cNvSpPr>
          <p:nvPr>
            <p:ph type="title"/>
          </p:nvPr>
        </p:nvSpPr>
        <p:spPr/>
        <p:txBody>
          <a:bodyPr/>
          <a:lstStyle/>
          <a:p>
            <a:r>
              <a:rPr lang="en-GB" noProof="0" dirty="0"/>
              <a:t>What is TVO doing on this matter?</a:t>
            </a:r>
          </a:p>
        </p:txBody>
      </p:sp>
      <p:sp>
        <p:nvSpPr>
          <p:cNvPr id="4" name="Date Placeholder 3">
            <a:extLst>
              <a:ext uri="{FF2B5EF4-FFF2-40B4-BE49-F238E27FC236}">
                <a16:creationId xmlns:a16="http://schemas.microsoft.com/office/drawing/2014/main" id="{FECE3BA8-4FCB-EAC3-DF17-2E76028BE0E0}"/>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655874C1-022B-3355-25BD-251FC4F7472A}"/>
              </a:ext>
            </a:extLst>
          </p:cNvPr>
          <p:cNvSpPr>
            <a:spLocks noGrp="1"/>
          </p:cNvSpPr>
          <p:nvPr>
            <p:ph type="sldNum" sz="quarter" idx="4"/>
          </p:nvPr>
        </p:nvSpPr>
        <p:spPr/>
        <p:txBody>
          <a:bodyPr/>
          <a:lstStyle/>
          <a:p>
            <a:fld id="{9C3E3DD6-9353-D14B-991F-0D2C10536C1F}" type="slidenum">
              <a:rPr lang="en-GB" noProof="0" smtClean="0"/>
              <a:pPr/>
              <a:t>21</a:t>
            </a:fld>
            <a:endParaRPr lang="en-GB" noProof="0" dirty="0"/>
          </a:p>
        </p:txBody>
      </p:sp>
    </p:spTree>
    <p:extLst>
      <p:ext uri="{BB962C8B-B14F-4D97-AF65-F5344CB8AC3E}">
        <p14:creationId xmlns:p14="http://schemas.microsoft.com/office/powerpoint/2010/main" val="96758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EBAD1-808E-2608-D328-6AEB07276C6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7AA22C-B9E9-2E09-FA52-7A9E683D054F}"/>
              </a:ext>
            </a:extLst>
          </p:cNvPr>
          <p:cNvSpPr>
            <a:spLocks noGrp="1"/>
          </p:cNvSpPr>
          <p:nvPr>
            <p:ph sz="quarter" idx="11"/>
          </p:nvPr>
        </p:nvSpPr>
        <p:spPr/>
        <p:txBody>
          <a:bodyPr>
            <a:normAutofit/>
          </a:bodyPr>
          <a:lstStyle/>
          <a:p>
            <a:pPr marL="342900" indent="-342900">
              <a:buFont typeface="Arial" panose="020B0604020202020204" pitchFamily="34" charset="0"/>
              <a:buChar char="•"/>
            </a:pPr>
            <a:r>
              <a:rPr lang="en-GB" dirty="0"/>
              <a:t>Fuel performance code PCI analyses of flexible operation cases and startups in co-operation with external parties</a:t>
            </a:r>
          </a:p>
          <a:p>
            <a:pPr marL="342900" indent="-342900">
              <a:buFont typeface="Arial" panose="020B0604020202020204" pitchFamily="34" charset="0"/>
              <a:buChar char="•"/>
            </a:pPr>
            <a:r>
              <a:rPr lang="en-GB" noProof="0" dirty="0"/>
              <a:t>We provide case design, core calculation, power histories and other data using our calculation systems.</a:t>
            </a:r>
          </a:p>
          <a:p>
            <a:pPr marL="342900" indent="-342900">
              <a:buFont typeface="Arial" panose="020B0604020202020204" pitchFamily="34" charset="0"/>
              <a:buChar char="•"/>
            </a:pPr>
            <a:r>
              <a:rPr lang="en-GB" noProof="0" dirty="0"/>
              <a:t>Our partners  provide cladding stress results generated using fuel performance codes.</a:t>
            </a:r>
            <a:endParaRPr lang="en-GB" dirty="0">
              <a:solidFill>
                <a:srgbClr val="FF0000"/>
              </a:solidFill>
            </a:endParaRPr>
          </a:p>
        </p:txBody>
      </p:sp>
      <p:sp>
        <p:nvSpPr>
          <p:cNvPr id="3" name="Title 2">
            <a:extLst>
              <a:ext uri="{FF2B5EF4-FFF2-40B4-BE49-F238E27FC236}">
                <a16:creationId xmlns:a16="http://schemas.microsoft.com/office/drawing/2014/main" id="{81FE0ABA-529F-A291-50B1-89884D2315EC}"/>
              </a:ext>
            </a:extLst>
          </p:cNvPr>
          <p:cNvSpPr>
            <a:spLocks noGrp="1"/>
          </p:cNvSpPr>
          <p:nvPr>
            <p:ph type="title"/>
          </p:nvPr>
        </p:nvSpPr>
        <p:spPr/>
        <p:txBody>
          <a:bodyPr/>
          <a:lstStyle/>
          <a:p>
            <a:r>
              <a:rPr lang="en-GB" dirty="0"/>
              <a:t>What is TVO doing on this matter?</a:t>
            </a:r>
            <a:endParaRPr lang="en-GB" noProof="0" dirty="0"/>
          </a:p>
        </p:txBody>
      </p:sp>
      <p:sp>
        <p:nvSpPr>
          <p:cNvPr id="4" name="Date Placeholder 3">
            <a:extLst>
              <a:ext uri="{FF2B5EF4-FFF2-40B4-BE49-F238E27FC236}">
                <a16:creationId xmlns:a16="http://schemas.microsoft.com/office/drawing/2014/main" id="{6F066ED6-66B7-F334-F035-C9BF071F974D}"/>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1BC72231-F9A7-266E-CEA8-28FA3AACF57F}"/>
              </a:ext>
            </a:extLst>
          </p:cNvPr>
          <p:cNvSpPr>
            <a:spLocks noGrp="1"/>
          </p:cNvSpPr>
          <p:nvPr>
            <p:ph type="sldNum" sz="quarter" idx="4"/>
          </p:nvPr>
        </p:nvSpPr>
        <p:spPr/>
        <p:txBody>
          <a:bodyPr/>
          <a:lstStyle/>
          <a:p>
            <a:fld id="{9C3E3DD6-9353-D14B-991F-0D2C10536C1F}" type="slidenum">
              <a:rPr lang="en-GB" noProof="0" smtClean="0"/>
              <a:pPr/>
              <a:t>22</a:t>
            </a:fld>
            <a:endParaRPr lang="en-GB" noProof="0" dirty="0"/>
          </a:p>
        </p:txBody>
      </p:sp>
    </p:spTree>
    <p:extLst>
      <p:ext uri="{BB962C8B-B14F-4D97-AF65-F5344CB8AC3E}">
        <p14:creationId xmlns:p14="http://schemas.microsoft.com/office/powerpoint/2010/main" val="53248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BF4A0-70E6-F4A3-4D4D-1DBB5944062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37AF04-006E-B2E4-456A-54F72663BB7E}"/>
              </a:ext>
            </a:extLst>
          </p:cNvPr>
          <p:cNvSpPr>
            <a:spLocks noGrp="1"/>
          </p:cNvSpPr>
          <p:nvPr>
            <p:ph sz="quarter" idx="11"/>
          </p:nvPr>
        </p:nvSpPr>
        <p:spPr/>
        <p:txBody>
          <a:bodyPr>
            <a:normAutofit fontScale="92500"/>
          </a:bodyPr>
          <a:lstStyle/>
          <a:p>
            <a:pPr marL="342900" indent="-342900">
              <a:buFont typeface="Arial" panose="020B0604020202020204" pitchFamily="34" charset="0"/>
              <a:buChar char="•"/>
            </a:pPr>
            <a:r>
              <a:rPr lang="en-GB" dirty="0"/>
              <a:t>We observe differences in the most PCI limiting location at some periods of power history.</a:t>
            </a:r>
          </a:p>
          <a:p>
            <a:pPr marL="342900" indent="-342900">
              <a:buFont typeface="Arial" panose="020B0604020202020204" pitchFamily="34" charset="0"/>
              <a:buChar char="•"/>
            </a:pPr>
            <a:r>
              <a:rPr lang="en-GB" dirty="0"/>
              <a:t>Bundles of control group super cells are prominent in results of our PCI model. Fuel performance code results occasionally point towards the outer core.</a:t>
            </a:r>
          </a:p>
          <a:p>
            <a:pPr marL="342900" indent="-342900">
              <a:buFont typeface="Arial" panose="020B0604020202020204" pitchFamily="34" charset="0"/>
              <a:buChar char="•"/>
            </a:pPr>
            <a:r>
              <a:rPr lang="en-GB" dirty="0"/>
              <a:t>This seems to indicate that the current PCI model used in core supervision doesn’t capture high residence time PCI as well as it does classic PCI.</a:t>
            </a:r>
          </a:p>
          <a:p>
            <a:pPr marL="342900" indent="-342900">
              <a:buFont typeface="Arial" panose="020B0604020202020204" pitchFamily="34" charset="0"/>
              <a:buChar char="•"/>
            </a:pPr>
            <a:r>
              <a:rPr lang="en-GB" dirty="0"/>
              <a:t>This is understandable and to be expected due to the simplicity of the model.</a:t>
            </a:r>
          </a:p>
          <a:p>
            <a:pPr marL="342900" indent="-342900">
              <a:buFont typeface="Arial" panose="020B0604020202020204" pitchFamily="34" charset="0"/>
              <a:buChar char="•"/>
            </a:pPr>
            <a:r>
              <a:rPr lang="en-GB" dirty="0"/>
              <a:t>It should also be noted that we haven’t had PCI issues outside of control groups lately.</a:t>
            </a:r>
          </a:p>
        </p:txBody>
      </p:sp>
      <p:sp>
        <p:nvSpPr>
          <p:cNvPr id="3" name="Title 2">
            <a:extLst>
              <a:ext uri="{FF2B5EF4-FFF2-40B4-BE49-F238E27FC236}">
                <a16:creationId xmlns:a16="http://schemas.microsoft.com/office/drawing/2014/main" id="{D7AF754F-215E-6C33-5FBD-FC7AB6B5F9B4}"/>
              </a:ext>
            </a:extLst>
          </p:cNvPr>
          <p:cNvSpPr>
            <a:spLocks noGrp="1"/>
          </p:cNvSpPr>
          <p:nvPr>
            <p:ph type="title"/>
          </p:nvPr>
        </p:nvSpPr>
        <p:spPr/>
        <p:txBody>
          <a:bodyPr/>
          <a:lstStyle/>
          <a:p>
            <a:r>
              <a:rPr lang="en-GB" dirty="0"/>
              <a:t>Fuel performance analyses so far</a:t>
            </a:r>
            <a:endParaRPr lang="en-GB" noProof="0" dirty="0"/>
          </a:p>
        </p:txBody>
      </p:sp>
      <p:sp>
        <p:nvSpPr>
          <p:cNvPr id="4" name="Date Placeholder 3">
            <a:extLst>
              <a:ext uri="{FF2B5EF4-FFF2-40B4-BE49-F238E27FC236}">
                <a16:creationId xmlns:a16="http://schemas.microsoft.com/office/drawing/2014/main" id="{78682CFE-9FD5-AD35-352A-FC6434F42EF2}"/>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FCDCB298-788A-0EA6-81BB-7C9C4D68AB35}"/>
              </a:ext>
            </a:extLst>
          </p:cNvPr>
          <p:cNvSpPr>
            <a:spLocks noGrp="1"/>
          </p:cNvSpPr>
          <p:nvPr>
            <p:ph type="sldNum" sz="quarter" idx="4"/>
          </p:nvPr>
        </p:nvSpPr>
        <p:spPr/>
        <p:txBody>
          <a:bodyPr/>
          <a:lstStyle/>
          <a:p>
            <a:fld id="{9C3E3DD6-9353-D14B-991F-0D2C10536C1F}" type="slidenum">
              <a:rPr lang="en-GB" noProof="0" smtClean="0"/>
              <a:pPr/>
              <a:t>23</a:t>
            </a:fld>
            <a:endParaRPr lang="en-GB" noProof="0" dirty="0"/>
          </a:p>
        </p:txBody>
      </p:sp>
    </p:spTree>
    <p:extLst>
      <p:ext uri="{BB962C8B-B14F-4D97-AF65-F5344CB8AC3E}">
        <p14:creationId xmlns:p14="http://schemas.microsoft.com/office/powerpoint/2010/main" val="16673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CD45F-A5AD-F7C6-7B43-FAA02865CDD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AF0AB5-726F-DAA0-A52A-C453D4468F52}"/>
              </a:ext>
            </a:extLst>
          </p:cNvPr>
          <p:cNvSpPr>
            <a:spLocks noGrp="1"/>
          </p:cNvSpPr>
          <p:nvPr>
            <p:ph sz="quarter" idx="11"/>
          </p:nvPr>
        </p:nvSpPr>
        <p:spPr/>
        <p:txBody>
          <a:bodyPr>
            <a:normAutofit/>
          </a:bodyPr>
          <a:lstStyle/>
          <a:p>
            <a:pPr marL="342900" indent="-342900">
              <a:buFont typeface="Arial" panose="020B0604020202020204" pitchFamily="34" charset="0"/>
              <a:buChar char="•"/>
            </a:pPr>
            <a:r>
              <a:rPr lang="en-GB" dirty="0"/>
              <a:t>If you wish to know more about some of the topics discussed in presentation. You can read my master’s thesis, which is publicly available online at the publication repository of LUT University </a:t>
            </a:r>
            <a:r>
              <a:rPr lang="en-GB" dirty="0">
                <a:solidFill>
                  <a:schemeClr val="accent4"/>
                </a:solidFill>
              </a:rPr>
              <a:t>lutpub.lut.fi</a:t>
            </a:r>
          </a:p>
          <a:p>
            <a:pPr lvl="1" indent="0">
              <a:buNone/>
            </a:pPr>
            <a:endParaRPr lang="en-GB" dirty="0"/>
          </a:p>
          <a:p>
            <a:pPr lvl="1" indent="0">
              <a:buNone/>
            </a:pPr>
            <a:r>
              <a:rPr lang="en-GB" dirty="0">
                <a:latin typeface="Times New Roman" panose="02020603050405020304" pitchFamily="18" charset="0"/>
                <a:cs typeface="Times New Roman" panose="02020603050405020304" pitchFamily="18" charset="0"/>
              </a:rPr>
              <a:t>Saira, J. 2024. Optimising Boiling Water Reactor Cores for PCI Margins and Load Follow Operation Capability.</a:t>
            </a:r>
            <a:endParaRPr lang="en-GB" noProof="0" dirty="0"/>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Or feel free to come and talk to me!</a:t>
            </a:r>
          </a:p>
        </p:txBody>
      </p:sp>
      <p:sp>
        <p:nvSpPr>
          <p:cNvPr id="3" name="Title 2">
            <a:extLst>
              <a:ext uri="{FF2B5EF4-FFF2-40B4-BE49-F238E27FC236}">
                <a16:creationId xmlns:a16="http://schemas.microsoft.com/office/drawing/2014/main" id="{AB6BDD51-447C-06E8-521C-059FD849D04E}"/>
              </a:ext>
            </a:extLst>
          </p:cNvPr>
          <p:cNvSpPr>
            <a:spLocks noGrp="1"/>
          </p:cNvSpPr>
          <p:nvPr>
            <p:ph type="title"/>
          </p:nvPr>
        </p:nvSpPr>
        <p:spPr/>
        <p:txBody>
          <a:bodyPr/>
          <a:lstStyle/>
          <a:p>
            <a:r>
              <a:rPr lang="en-GB" noProof="0" dirty="0"/>
              <a:t>In Closing</a:t>
            </a:r>
          </a:p>
        </p:txBody>
      </p:sp>
      <p:sp>
        <p:nvSpPr>
          <p:cNvPr id="4" name="Date Placeholder 3">
            <a:extLst>
              <a:ext uri="{FF2B5EF4-FFF2-40B4-BE49-F238E27FC236}">
                <a16:creationId xmlns:a16="http://schemas.microsoft.com/office/drawing/2014/main" id="{5051963D-C4E3-B189-17B7-112E5267C65E}"/>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9C8C248D-4788-3B34-105C-D2F9C55451D2}"/>
              </a:ext>
            </a:extLst>
          </p:cNvPr>
          <p:cNvSpPr>
            <a:spLocks noGrp="1"/>
          </p:cNvSpPr>
          <p:nvPr>
            <p:ph type="sldNum" sz="quarter" idx="4"/>
          </p:nvPr>
        </p:nvSpPr>
        <p:spPr/>
        <p:txBody>
          <a:bodyPr/>
          <a:lstStyle/>
          <a:p>
            <a:fld id="{9C3E3DD6-9353-D14B-991F-0D2C10536C1F}" type="slidenum">
              <a:rPr lang="en-GB" noProof="0" smtClean="0"/>
              <a:pPr/>
              <a:t>24</a:t>
            </a:fld>
            <a:endParaRPr lang="en-GB" noProof="0" dirty="0"/>
          </a:p>
        </p:txBody>
      </p:sp>
    </p:spTree>
    <p:extLst>
      <p:ext uri="{BB962C8B-B14F-4D97-AF65-F5344CB8AC3E}">
        <p14:creationId xmlns:p14="http://schemas.microsoft.com/office/powerpoint/2010/main" val="91766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84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5967B-693D-0D3C-530F-85853EAFB42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937166-150A-099F-86FB-C189C78D4EE9}"/>
              </a:ext>
            </a:extLst>
          </p:cNvPr>
          <p:cNvSpPr>
            <a:spLocks noGrp="1"/>
          </p:cNvSpPr>
          <p:nvPr>
            <p:ph sz="quarter" idx="11"/>
          </p:nvPr>
        </p:nvSpPr>
        <p:spPr/>
        <p:txBody>
          <a:bodyPr>
            <a:normAutofit fontScale="92500" lnSpcReduction="10000"/>
          </a:bodyPr>
          <a:lstStyle/>
          <a:p>
            <a:pPr marL="342900" indent="-342900">
              <a:buFont typeface="Arial" panose="020B0604020202020204" pitchFamily="34" charset="0"/>
              <a:buChar char="•"/>
            </a:pPr>
            <a:r>
              <a:rPr lang="en-GB" noProof="0" dirty="0"/>
              <a:t>BWR reactor power manoeuvring in high power ranges (above 70 %):</a:t>
            </a:r>
          </a:p>
          <a:p>
            <a:pPr marL="805815" lvl="1" indent="-342900"/>
            <a:r>
              <a:rPr lang="en-GB" dirty="0"/>
              <a:t>Primarily through coolant flow control. (boiling → moderator density → reactivity effect)</a:t>
            </a:r>
          </a:p>
          <a:p>
            <a:pPr marL="805815" lvl="1" indent="-342900"/>
            <a:r>
              <a:rPr lang="en-GB" noProof="0" dirty="0"/>
              <a:t>Effects are more spatially distributed within the core</a:t>
            </a:r>
          </a:p>
          <a:p>
            <a:pPr marL="342900" indent="-342900">
              <a:buFont typeface="Arial" panose="020B0604020202020204" pitchFamily="34" charset="0"/>
              <a:buChar char="•"/>
            </a:pPr>
            <a:r>
              <a:rPr lang="en-GB" dirty="0"/>
              <a:t>Operation below this requires more control rod movement.</a:t>
            </a:r>
          </a:p>
          <a:p>
            <a:pPr marL="805815" lvl="1" indent="-342900"/>
            <a:r>
              <a:rPr lang="en-GB" dirty="0"/>
              <a:t>Effects are more localised to fuel near the moving control rods</a:t>
            </a:r>
            <a:endParaRPr lang="en-GB" noProof="0" dirty="0"/>
          </a:p>
          <a:p>
            <a:pPr marL="342900" indent="-342900">
              <a:buFont typeface="Arial" panose="020B0604020202020204" pitchFamily="34" charset="0"/>
              <a:buChar char="•"/>
            </a:pPr>
            <a:r>
              <a:rPr lang="en-GB" dirty="0"/>
              <a:t>High localised power ramps give rise to a fuel</a:t>
            </a:r>
            <a:r>
              <a:rPr lang="en-GB" noProof="0" dirty="0"/>
              <a:t> failure mechanism: pellet cladding interaction (PCI)</a:t>
            </a:r>
          </a:p>
          <a:p>
            <a:pPr marL="342900" indent="-342900">
              <a:buFont typeface="Arial" panose="020B0604020202020204" pitchFamily="34" charset="0"/>
              <a:buChar char="•"/>
            </a:pPr>
            <a:r>
              <a:rPr lang="en-GB" noProof="0" dirty="0"/>
              <a:t>Within the operating cycle of a reactor core, the periods with the highest PCI risk are:</a:t>
            </a:r>
          </a:p>
          <a:p>
            <a:pPr marL="805815" lvl="1" indent="-342900"/>
            <a:r>
              <a:rPr lang="en-GB" noProof="0" dirty="0"/>
              <a:t>Beginning of cycle, during startup</a:t>
            </a:r>
          </a:p>
          <a:p>
            <a:pPr marL="805815" lvl="1" indent="-342900"/>
            <a:r>
              <a:rPr lang="en-GB" noProof="0" dirty="0"/>
              <a:t>Late into the cycle, as All Rods Out (ARO) operation is approached</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endParaRPr lang="en-GB" noProof="0" dirty="0"/>
          </a:p>
        </p:txBody>
      </p:sp>
      <p:sp>
        <p:nvSpPr>
          <p:cNvPr id="3" name="Title 2">
            <a:extLst>
              <a:ext uri="{FF2B5EF4-FFF2-40B4-BE49-F238E27FC236}">
                <a16:creationId xmlns:a16="http://schemas.microsoft.com/office/drawing/2014/main" id="{30421E4E-0E1A-C8A2-7EFC-E8C70A30A22D}"/>
              </a:ext>
            </a:extLst>
          </p:cNvPr>
          <p:cNvSpPr>
            <a:spLocks noGrp="1"/>
          </p:cNvSpPr>
          <p:nvPr>
            <p:ph type="title"/>
          </p:nvPr>
        </p:nvSpPr>
        <p:spPr/>
        <p:txBody>
          <a:bodyPr>
            <a:normAutofit fontScale="90000"/>
          </a:bodyPr>
          <a:lstStyle/>
          <a:p>
            <a:r>
              <a:rPr lang="en-GB" noProof="0" dirty="0"/>
              <a:t>BWR Load Following: Pellet Cladding Interaction</a:t>
            </a:r>
          </a:p>
        </p:txBody>
      </p:sp>
      <p:sp>
        <p:nvSpPr>
          <p:cNvPr id="4" name="Date Placeholder 3">
            <a:extLst>
              <a:ext uri="{FF2B5EF4-FFF2-40B4-BE49-F238E27FC236}">
                <a16:creationId xmlns:a16="http://schemas.microsoft.com/office/drawing/2014/main" id="{A3439645-51E4-F54A-6F70-0D5237D82CE9}"/>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E386EBA8-6CFB-378D-1801-7350A5707AC9}"/>
              </a:ext>
            </a:extLst>
          </p:cNvPr>
          <p:cNvSpPr>
            <a:spLocks noGrp="1"/>
          </p:cNvSpPr>
          <p:nvPr>
            <p:ph type="sldNum" sz="quarter" idx="4"/>
          </p:nvPr>
        </p:nvSpPr>
        <p:spPr/>
        <p:txBody>
          <a:bodyPr/>
          <a:lstStyle/>
          <a:p>
            <a:fld id="{9C3E3DD6-9353-D14B-991F-0D2C10536C1F}" type="slidenum">
              <a:rPr lang="en-GB" noProof="0" smtClean="0"/>
              <a:pPr/>
              <a:t>3</a:t>
            </a:fld>
            <a:endParaRPr lang="en-GB" noProof="0" dirty="0"/>
          </a:p>
        </p:txBody>
      </p:sp>
    </p:spTree>
    <p:extLst>
      <p:ext uri="{BB962C8B-B14F-4D97-AF65-F5344CB8AC3E}">
        <p14:creationId xmlns:p14="http://schemas.microsoft.com/office/powerpoint/2010/main" val="60253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83498-9A20-0DD5-0BCE-7896F08E936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E09A1C-DFEF-2BED-5035-292A1D0400C4}"/>
              </a:ext>
            </a:extLst>
          </p:cNvPr>
          <p:cNvSpPr>
            <a:spLocks noGrp="1"/>
          </p:cNvSpPr>
          <p:nvPr>
            <p:ph sz="quarter" idx="11"/>
          </p:nvPr>
        </p:nvSpPr>
        <p:spPr/>
        <p:txBody>
          <a:bodyPr>
            <a:normAutofit fontScale="92500" lnSpcReduction="10000"/>
          </a:bodyPr>
          <a:lstStyle/>
          <a:p>
            <a:pPr marL="342900" indent="-342900">
              <a:buFont typeface="Arial" panose="020B0604020202020204" pitchFamily="34" charset="0"/>
              <a:buChar char="•"/>
            </a:pPr>
            <a:r>
              <a:rPr lang="en-GB" noProof="0" dirty="0"/>
              <a:t>Fuel failure mechanism linked to local power ramps, which can potentially progress into a fuel leak</a:t>
            </a:r>
          </a:p>
          <a:p>
            <a:pPr marL="805815" lvl="1" indent="-342900"/>
            <a:r>
              <a:rPr lang="en-GB" dirty="0"/>
              <a:t>Gas gap between fuel pellet and cladding closes, physical contact</a:t>
            </a:r>
          </a:p>
          <a:p>
            <a:pPr marL="805815" lvl="1" indent="-342900"/>
            <a:r>
              <a:rPr lang="en-GB" noProof="0" dirty="0"/>
              <a:t>Tensile stress</a:t>
            </a:r>
          </a:p>
          <a:p>
            <a:pPr marL="805815" lvl="1" indent="-342900"/>
            <a:r>
              <a:rPr lang="en-GB" noProof="0" dirty="0"/>
              <a:t>Stress corrosion cracking (SCC) of pellet and cladding</a:t>
            </a:r>
          </a:p>
          <a:p>
            <a:pPr marL="805815" lvl="1" indent="-342900"/>
            <a:r>
              <a:rPr lang="en-GB" noProof="0" dirty="0"/>
              <a:t>Fuel leak, worsening as the crack propagates</a:t>
            </a:r>
          </a:p>
          <a:p>
            <a:pPr marL="342900" indent="-342900">
              <a:buFont typeface="Arial" panose="020B0604020202020204" pitchFamily="34" charset="0"/>
              <a:buChar char="•"/>
            </a:pPr>
            <a:r>
              <a:rPr lang="en-GB" dirty="0"/>
              <a:t>A result of multiple contributing phenomena</a:t>
            </a:r>
          </a:p>
          <a:p>
            <a:pPr marL="805815" lvl="1" indent="-342900"/>
            <a:r>
              <a:rPr lang="en-GB" noProof="0" dirty="0"/>
              <a:t>Thermal expansion of fuel and cladding</a:t>
            </a:r>
          </a:p>
          <a:p>
            <a:pPr marL="805815" lvl="1" indent="-342900"/>
            <a:r>
              <a:rPr lang="en-GB" dirty="0"/>
              <a:t>Swelling of irradiated fuel</a:t>
            </a:r>
          </a:p>
          <a:p>
            <a:pPr marL="805815" lvl="1" indent="-342900"/>
            <a:r>
              <a:rPr lang="en-GB" noProof="0" dirty="0"/>
              <a:t>Cladding creep down</a:t>
            </a:r>
          </a:p>
          <a:p>
            <a:pPr marL="805815" lvl="1" indent="-342900"/>
            <a:r>
              <a:rPr lang="en-GB" dirty="0"/>
              <a:t>Chemical corrosion by fission products</a:t>
            </a:r>
          </a:p>
          <a:p>
            <a:pPr marL="805815" lvl="1" indent="-342900"/>
            <a:r>
              <a:rPr lang="en-GB" noProof="0" dirty="0"/>
              <a:t>Delayed hydride cracking</a:t>
            </a:r>
          </a:p>
        </p:txBody>
      </p:sp>
      <p:sp>
        <p:nvSpPr>
          <p:cNvPr id="3" name="Title 2">
            <a:extLst>
              <a:ext uri="{FF2B5EF4-FFF2-40B4-BE49-F238E27FC236}">
                <a16:creationId xmlns:a16="http://schemas.microsoft.com/office/drawing/2014/main" id="{1E9A1AA4-03C9-0E2F-BCE7-3F17D9AEEB04}"/>
              </a:ext>
            </a:extLst>
          </p:cNvPr>
          <p:cNvSpPr>
            <a:spLocks noGrp="1"/>
          </p:cNvSpPr>
          <p:nvPr>
            <p:ph type="title"/>
          </p:nvPr>
        </p:nvSpPr>
        <p:spPr/>
        <p:txBody>
          <a:bodyPr/>
          <a:lstStyle/>
          <a:p>
            <a:r>
              <a:rPr lang="en-GB" noProof="0" dirty="0"/>
              <a:t>Pellet Cladding Interaction (PCI)</a:t>
            </a:r>
          </a:p>
        </p:txBody>
      </p:sp>
      <p:sp>
        <p:nvSpPr>
          <p:cNvPr id="4" name="Date Placeholder 3">
            <a:extLst>
              <a:ext uri="{FF2B5EF4-FFF2-40B4-BE49-F238E27FC236}">
                <a16:creationId xmlns:a16="http://schemas.microsoft.com/office/drawing/2014/main" id="{64240E38-AA77-BFDE-33DB-A49908DD11C1}"/>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14E583E6-F593-1FAF-551B-1CEABFA17518}"/>
              </a:ext>
            </a:extLst>
          </p:cNvPr>
          <p:cNvSpPr>
            <a:spLocks noGrp="1"/>
          </p:cNvSpPr>
          <p:nvPr>
            <p:ph type="sldNum" sz="quarter" idx="4"/>
          </p:nvPr>
        </p:nvSpPr>
        <p:spPr/>
        <p:txBody>
          <a:bodyPr/>
          <a:lstStyle/>
          <a:p>
            <a:fld id="{9C3E3DD6-9353-D14B-991F-0D2C10536C1F}" type="slidenum">
              <a:rPr lang="en-GB" noProof="0" smtClean="0"/>
              <a:pPr/>
              <a:t>4</a:t>
            </a:fld>
            <a:endParaRPr lang="en-GB" noProof="0" dirty="0"/>
          </a:p>
        </p:txBody>
      </p:sp>
    </p:spTree>
    <p:extLst>
      <p:ext uri="{BB962C8B-B14F-4D97-AF65-F5344CB8AC3E}">
        <p14:creationId xmlns:p14="http://schemas.microsoft.com/office/powerpoint/2010/main" val="161773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75970-B593-9DC1-40CB-DE6DD6DA2B7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3396B9-8B1D-743E-B8B9-D287BFB77F9C}"/>
              </a:ext>
            </a:extLst>
          </p:cNvPr>
          <p:cNvSpPr>
            <a:spLocks noGrp="1"/>
          </p:cNvSpPr>
          <p:nvPr>
            <p:ph sz="quarter" idx="11"/>
          </p:nvPr>
        </p:nvSpPr>
        <p:spPr>
          <a:xfrm>
            <a:off x="628651" y="916682"/>
            <a:ext cx="7813675" cy="1380234"/>
          </a:xfrm>
        </p:spPr>
        <p:txBody>
          <a:bodyPr>
            <a:normAutofit fontScale="92500" lnSpcReduction="10000"/>
          </a:bodyPr>
          <a:lstStyle/>
          <a:p>
            <a:pPr marL="342900" indent="-342900">
              <a:buFont typeface="Arial" panose="020B0604020202020204" pitchFamily="34" charset="0"/>
              <a:buChar char="•"/>
            </a:pPr>
            <a:r>
              <a:rPr lang="en-GB" noProof="0" dirty="0"/>
              <a:t>SIMULATE5 neutronic solution</a:t>
            </a:r>
            <a:r>
              <a:rPr lang="en-GB" dirty="0"/>
              <a:t> </a:t>
            </a:r>
            <a:r>
              <a:rPr lang="en-GB" dirty="0">
                <a:latin typeface="+mj-lt"/>
              </a:rPr>
              <a:t>→ fuel pin powers</a:t>
            </a:r>
          </a:p>
          <a:p>
            <a:pPr marL="805815" lvl="1" indent="-342900"/>
            <a:r>
              <a:rPr lang="en-GB" noProof="0" dirty="0">
                <a:latin typeface="+mj-lt"/>
              </a:rPr>
              <a:t>Linear heat generation rate (LHGR) [W/cm] for 25 equally divided axial nodes of each fuel rod</a:t>
            </a:r>
          </a:p>
          <a:p>
            <a:pPr marL="805815" lvl="1" indent="-342900"/>
            <a:r>
              <a:rPr lang="en-GB" dirty="0">
                <a:latin typeface="+mj-lt"/>
              </a:rPr>
              <a:t>Tracking of threshold and conditioning levels</a:t>
            </a:r>
          </a:p>
          <a:p>
            <a:pPr marL="805815" lvl="1" indent="-342900"/>
            <a:r>
              <a:rPr lang="en-GB" noProof="0" dirty="0">
                <a:latin typeface="+mj-lt"/>
              </a:rPr>
              <a:t>The most limiting location restricts core operation</a:t>
            </a:r>
          </a:p>
        </p:txBody>
      </p:sp>
      <p:sp>
        <p:nvSpPr>
          <p:cNvPr id="3" name="Title 2">
            <a:extLst>
              <a:ext uri="{FF2B5EF4-FFF2-40B4-BE49-F238E27FC236}">
                <a16:creationId xmlns:a16="http://schemas.microsoft.com/office/drawing/2014/main" id="{65B274F6-C34E-B917-98B2-E24F78A9F17A}"/>
              </a:ext>
            </a:extLst>
          </p:cNvPr>
          <p:cNvSpPr>
            <a:spLocks noGrp="1"/>
          </p:cNvSpPr>
          <p:nvPr>
            <p:ph type="title"/>
          </p:nvPr>
        </p:nvSpPr>
        <p:spPr/>
        <p:txBody>
          <a:bodyPr/>
          <a:lstStyle/>
          <a:p>
            <a:r>
              <a:rPr lang="en-GB" noProof="0" dirty="0"/>
              <a:t>Modelling of PCI in Core Calculations at TVO</a:t>
            </a:r>
          </a:p>
        </p:txBody>
      </p:sp>
      <p:sp>
        <p:nvSpPr>
          <p:cNvPr id="4" name="Date Placeholder 3">
            <a:extLst>
              <a:ext uri="{FF2B5EF4-FFF2-40B4-BE49-F238E27FC236}">
                <a16:creationId xmlns:a16="http://schemas.microsoft.com/office/drawing/2014/main" id="{BA5B0A20-F5E0-4263-22CB-2BA92D48BE12}"/>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247CFC0C-C4EB-62E7-D5BD-2547BE84FF26}"/>
              </a:ext>
            </a:extLst>
          </p:cNvPr>
          <p:cNvSpPr>
            <a:spLocks noGrp="1"/>
          </p:cNvSpPr>
          <p:nvPr>
            <p:ph type="sldNum" sz="quarter" idx="4"/>
          </p:nvPr>
        </p:nvSpPr>
        <p:spPr/>
        <p:txBody>
          <a:bodyPr/>
          <a:lstStyle/>
          <a:p>
            <a:fld id="{9C3E3DD6-9353-D14B-991F-0D2C10536C1F}" type="slidenum">
              <a:rPr lang="en-GB" noProof="0" smtClean="0"/>
              <a:pPr/>
              <a:t>5</a:t>
            </a:fld>
            <a:endParaRPr lang="en-GB" noProof="0"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83E52BE-EF06-C8CB-C13D-F9875B413F1B}"/>
                  </a:ext>
                </a:extLst>
              </p:cNvPr>
              <p:cNvSpPr txBox="1"/>
              <p:nvPr/>
            </p:nvSpPr>
            <p:spPr>
              <a:xfrm>
                <a:off x="4535488" y="3464099"/>
                <a:ext cx="3920304" cy="213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i-FI" i="1" smtClean="0">
                              <a:latin typeface="Cambria Math" panose="02040503050406030204" pitchFamily="18" charset="0"/>
                            </a:rPr>
                          </m:ctrlPr>
                        </m:sSubPr>
                        <m:e>
                          <m:r>
                            <a:rPr lang="fi-FI" i="1">
                              <a:latin typeface="Cambria Math" panose="02040503050406030204" pitchFamily="18" charset="0"/>
                            </a:rPr>
                            <m:t>𝑃𝐶𝐼</m:t>
                          </m:r>
                        </m:e>
                        <m:sub>
                          <m:r>
                            <m:rPr>
                              <m:sty m:val="p"/>
                            </m:rPr>
                            <a:rPr lang="fi-FI" b="0" i="0" smtClean="0">
                              <a:latin typeface="Cambria Math" panose="02040503050406030204" pitchFamily="18" charset="0"/>
                            </a:rPr>
                            <m:t>step</m:t>
                          </m:r>
                        </m:sub>
                      </m:sSub>
                      <m:r>
                        <a:rPr lang="fi-FI" i="0" smtClean="0">
                          <a:latin typeface="Cambria Math" panose="02040503050406030204" pitchFamily="18" charset="0"/>
                        </a:rPr>
                        <m:t>=</m:t>
                      </m:r>
                      <m:r>
                        <a:rPr lang="fi-FI" i="1">
                          <a:latin typeface="Cambria Math" panose="02040503050406030204" pitchFamily="18" charset="0"/>
                        </a:rPr>
                        <m:t>𝐿𝐻𝐺𝑅</m:t>
                      </m:r>
                      <m:r>
                        <a:rPr lang="fi-FI" b="0" i="0" smtClean="0">
                          <a:latin typeface="Cambria Math" panose="02040503050406030204" pitchFamily="18" charset="0"/>
                        </a:rPr>
                        <m:t>−</m:t>
                      </m:r>
                      <m:r>
                        <m:rPr>
                          <m:sty m:val="p"/>
                        </m:rPr>
                        <a:rPr lang="fi-FI" b="0" i="0" smtClean="0">
                          <a:latin typeface="Cambria Math" panose="02040503050406030204" pitchFamily="18" charset="0"/>
                        </a:rPr>
                        <m:t>max</m:t>
                      </m:r>
                      <m:r>
                        <a:rPr lang="fi-FI" b="0" i="0" smtClean="0">
                          <a:latin typeface="Cambria Math" panose="02040503050406030204" pitchFamily="18" charset="0"/>
                        </a:rPr>
                        <m:t>⁡(</m:t>
                      </m:r>
                      <m:sSub>
                        <m:sSubPr>
                          <m:ctrlPr>
                            <a:rPr lang="fi-FI" i="1">
                              <a:latin typeface="Cambria Math" panose="02040503050406030204" pitchFamily="18" charset="0"/>
                            </a:rPr>
                          </m:ctrlPr>
                        </m:sSubPr>
                        <m:e>
                          <m:r>
                            <a:rPr lang="fi-FI" i="1">
                              <a:latin typeface="Cambria Math" panose="02040503050406030204" pitchFamily="18" charset="0"/>
                            </a:rPr>
                            <m:t>𝐿𝐻𝐺𝑅</m:t>
                          </m:r>
                        </m:e>
                        <m:sub>
                          <m:r>
                            <m:rPr>
                              <m:sty m:val="p"/>
                            </m:rPr>
                            <a:rPr lang="fi-FI" b="0" i="0" smtClean="0">
                              <a:latin typeface="Cambria Math" panose="02040503050406030204" pitchFamily="18" charset="0"/>
                            </a:rPr>
                            <m:t>conditioning</m:t>
                          </m:r>
                        </m:sub>
                      </m:sSub>
                      <m:r>
                        <a:rPr lang="fi-FI" b="0" i="0" smtClean="0">
                          <a:latin typeface="Cambria Math" panose="02040503050406030204" pitchFamily="18" charset="0"/>
                        </a:rPr>
                        <m:t>,</m:t>
                      </m:r>
                      <m:sSub>
                        <m:sSubPr>
                          <m:ctrlPr>
                            <a:rPr lang="fi-FI" i="1">
                              <a:latin typeface="Cambria Math" panose="02040503050406030204" pitchFamily="18" charset="0"/>
                            </a:rPr>
                          </m:ctrlPr>
                        </m:sSubPr>
                        <m:e>
                          <m:r>
                            <a:rPr lang="fi-FI" i="1">
                              <a:latin typeface="Cambria Math" panose="02040503050406030204" pitchFamily="18" charset="0"/>
                            </a:rPr>
                            <m:t>𝐿𝐻𝐺𝑅</m:t>
                          </m:r>
                        </m:e>
                        <m:sub>
                          <m:r>
                            <m:rPr>
                              <m:sty m:val="p"/>
                            </m:rPr>
                            <a:rPr lang="fi-FI" b="0" i="0" smtClean="0">
                              <a:latin typeface="Cambria Math" panose="02040503050406030204" pitchFamily="18" charset="0"/>
                            </a:rPr>
                            <m:t>threshold</m:t>
                          </m:r>
                        </m:sub>
                      </m:sSub>
                      <m:r>
                        <a:rPr lang="fi-FI" b="0" i="0" smtClean="0">
                          <a:latin typeface="Cambria Math" panose="02040503050406030204" pitchFamily="18" charset="0"/>
                        </a:rPr>
                        <m:t>)</m:t>
                      </m:r>
                    </m:oMath>
                  </m:oMathPara>
                </a14:m>
                <a:endParaRPr lang="fi-FI" dirty="0"/>
              </a:p>
            </p:txBody>
          </p:sp>
        </mc:Choice>
        <mc:Fallback xmlns="">
          <p:sp>
            <p:nvSpPr>
              <p:cNvPr id="24" name="TextBox 23">
                <a:extLst>
                  <a:ext uri="{FF2B5EF4-FFF2-40B4-BE49-F238E27FC236}">
                    <a16:creationId xmlns:a16="http://schemas.microsoft.com/office/drawing/2014/main" id="{483E52BE-EF06-C8CB-C13D-F9875B413F1B}"/>
                  </a:ext>
                </a:extLst>
              </p:cNvPr>
              <p:cNvSpPr txBox="1">
                <a:spLocks noRot="1" noChangeAspect="1" noMove="1" noResize="1" noEditPoints="1" noAdjustHandles="1" noChangeArrowheads="1" noChangeShapeType="1" noTextEdit="1"/>
              </p:cNvSpPr>
              <p:nvPr/>
            </p:nvSpPr>
            <p:spPr>
              <a:xfrm>
                <a:off x="4535488" y="3464099"/>
                <a:ext cx="3920304" cy="213007"/>
              </a:xfrm>
              <a:prstGeom prst="rect">
                <a:avLst/>
              </a:prstGeom>
              <a:blipFill>
                <a:blip r:embed="rId2"/>
                <a:stretch>
                  <a:fillRect l="-778" r="-1400" b="-25714"/>
                </a:stretch>
              </a:blipFill>
            </p:spPr>
            <p:txBody>
              <a:bodyPr/>
              <a:lstStyle/>
              <a:p>
                <a:r>
                  <a:rPr lang="fi-FI">
                    <a:noFill/>
                  </a:rPr>
                  <a:t> </a:t>
                </a:r>
              </a:p>
            </p:txBody>
          </p:sp>
        </mc:Fallback>
      </mc:AlternateContent>
      <p:sp>
        <p:nvSpPr>
          <p:cNvPr id="27" name="TextBox 26">
            <a:extLst>
              <a:ext uri="{FF2B5EF4-FFF2-40B4-BE49-F238E27FC236}">
                <a16:creationId xmlns:a16="http://schemas.microsoft.com/office/drawing/2014/main" id="{3941E6E9-8CA9-0A39-D0E8-AA3348F9EEC7}"/>
              </a:ext>
            </a:extLst>
          </p:cNvPr>
          <p:cNvSpPr txBox="1"/>
          <p:nvPr/>
        </p:nvSpPr>
        <p:spPr>
          <a:xfrm>
            <a:off x="390365" y="3849990"/>
            <a:ext cx="3205121" cy="481414"/>
          </a:xfrm>
          <a:prstGeom prst="rect">
            <a:avLst/>
          </a:prstGeom>
          <a:noFill/>
          <a:ln w="19050">
            <a:solidFill>
              <a:srgbClr val="FF0000"/>
            </a:solidFill>
          </a:ln>
        </p:spPr>
        <p:txBody>
          <a:bodyPr wrap="square" rtlCol="0">
            <a:spAutoFit/>
          </a:bodyPr>
          <a:lstStyle/>
          <a:p>
            <a:pPr algn="ctr"/>
            <a:r>
              <a:rPr lang="en-GB" noProof="0" dirty="0"/>
              <a:t>Conditioning rate:</a:t>
            </a:r>
            <a:r>
              <a:rPr lang="en-GB" dirty="0"/>
              <a:t> </a:t>
            </a:r>
            <a:r>
              <a:rPr lang="en-GB" noProof="0" dirty="0"/>
              <a:t>3 W/cm / h</a:t>
            </a:r>
          </a:p>
          <a:p>
            <a:pPr algn="ctr"/>
            <a:r>
              <a:rPr lang="en-GB" dirty="0"/>
              <a:t>Deconditioning rate: 50 W/cm/MWd/kgU</a:t>
            </a:r>
            <a:endParaRPr lang="en-GB" noProof="0" dirty="0"/>
          </a:p>
        </p:txBody>
      </p:sp>
      <p:graphicFrame>
        <p:nvGraphicFramePr>
          <p:cNvPr id="28" name="Table 27">
            <a:extLst>
              <a:ext uri="{FF2B5EF4-FFF2-40B4-BE49-F238E27FC236}">
                <a16:creationId xmlns:a16="http://schemas.microsoft.com/office/drawing/2014/main" id="{AE70B9B0-05B2-8985-6AA4-1093F151C4AF}"/>
              </a:ext>
            </a:extLst>
          </p:cNvPr>
          <p:cNvGraphicFramePr>
            <a:graphicFrameLocks noGrp="1"/>
          </p:cNvGraphicFramePr>
          <p:nvPr>
            <p:extLst>
              <p:ext uri="{D42A27DB-BD31-4B8C-83A1-F6EECF244321}">
                <p14:modId xmlns:p14="http://schemas.microsoft.com/office/powerpoint/2010/main" val="111589472"/>
              </p:ext>
            </p:extLst>
          </p:nvPr>
        </p:nvGraphicFramePr>
        <p:xfrm>
          <a:off x="7197118" y="3857235"/>
          <a:ext cx="1311529" cy="867806"/>
        </p:xfrm>
        <a:graphic>
          <a:graphicData uri="http://schemas.openxmlformats.org/drawingml/2006/table">
            <a:tbl>
              <a:tblPr firstRow="1" bandRow="1"/>
              <a:tblGrid>
                <a:gridCol w="464327">
                  <a:extLst>
                    <a:ext uri="{9D8B030D-6E8A-4147-A177-3AD203B41FA5}">
                      <a16:colId xmlns:a16="http://schemas.microsoft.com/office/drawing/2014/main" val="3700059797"/>
                    </a:ext>
                  </a:extLst>
                </a:gridCol>
                <a:gridCol w="847202">
                  <a:extLst>
                    <a:ext uri="{9D8B030D-6E8A-4147-A177-3AD203B41FA5}">
                      <a16:colId xmlns:a16="http://schemas.microsoft.com/office/drawing/2014/main" val="1116827958"/>
                    </a:ext>
                  </a:extLst>
                </a:gridCol>
              </a:tblGrid>
              <a:tr h="279838">
                <a:tc>
                  <a:txBody>
                    <a:bodyPr/>
                    <a:lstStyle/>
                    <a:p>
                      <a:pPr algn="ctr"/>
                      <a:r>
                        <a:rPr lang="en-GB" sz="800" noProof="0" dirty="0"/>
                        <a:t>Unit</a:t>
                      </a:r>
                    </a:p>
                  </a:txBody>
                  <a:tcPr anchor="ctr"/>
                </a:tc>
                <a:tc>
                  <a:txBody>
                    <a:bodyPr/>
                    <a:lstStyle/>
                    <a:p>
                      <a:pPr algn="ctr"/>
                      <a:r>
                        <a:rPr lang="en-GB" sz="800" noProof="0" dirty="0"/>
                        <a:t>Max PCI step [W/cm]</a:t>
                      </a:r>
                    </a:p>
                  </a:txBody>
                  <a:tcPr anchor="ctr"/>
                </a:tc>
                <a:extLst>
                  <a:ext uri="{0D108BD9-81ED-4DB2-BD59-A6C34878D82A}">
                    <a16:rowId xmlns:a16="http://schemas.microsoft.com/office/drawing/2014/main" val="2561357892"/>
                  </a:ext>
                </a:extLst>
              </a:tr>
              <a:tr h="266263">
                <a:tc>
                  <a:txBody>
                    <a:bodyPr/>
                    <a:lstStyle/>
                    <a:p>
                      <a:pPr algn="ctr"/>
                      <a:r>
                        <a:rPr lang="en-GB" sz="800" noProof="0" dirty="0"/>
                        <a:t>OL1</a:t>
                      </a:r>
                    </a:p>
                  </a:txBody>
                  <a:tcPr anchor="ctr"/>
                </a:tc>
                <a:tc>
                  <a:txBody>
                    <a:bodyPr/>
                    <a:lstStyle/>
                    <a:p>
                      <a:pPr algn="ctr"/>
                      <a:r>
                        <a:rPr lang="en-GB" sz="800" noProof="0" dirty="0"/>
                        <a:t>24</a:t>
                      </a:r>
                    </a:p>
                  </a:txBody>
                  <a:tcPr anchor="ctr"/>
                </a:tc>
                <a:extLst>
                  <a:ext uri="{0D108BD9-81ED-4DB2-BD59-A6C34878D82A}">
                    <a16:rowId xmlns:a16="http://schemas.microsoft.com/office/drawing/2014/main" val="489519724"/>
                  </a:ext>
                </a:extLst>
              </a:tr>
              <a:tr h="266263">
                <a:tc>
                  <a:txBody>
                    <a:bodyPr/>
                    <a:lstStyle/>
                    <a:p>
                      <a:pPr algn="ctr"/>
                      <a:r>
                        <a:rPr lang="en-GB" sz="800" noProof="0" dirty="0"/>
                        <a:t>OL2</a:t>
                      </a:r>
                    </a:p>
                  </a:txBody>
                  <a:tcPr anchor="ctr"/>
                </a:tc>
                <a:tc>
                  <a:txBody>
                    <a:bodyPr/>
                    <a:lstStyle/>
                    <a:p>
                      <a:pPr algn="ctr"/>
                      <a:r>
                        <a:rPr lang="en-GB" sz="800" noProof="0" dirty="0"/>
                        <a:t>28</a:t>
                      </a:r>
                    </a:p>
                  </a:txBody>
                  <a:tcPr anchor="ctr"/>
                </a:tc>
                <a:extLst>
                  <a:ext uri="{0D108BD9-81ED-4DB2-BD59-A6C34878D82A}">
                    <a16:rowId xmlns:a16="http://schemas.microsoft.com/office/drawing/2014/main" val="1072999007"/>
                  </a:ext>
                </a:extLst>
              </a:tr>
            </a:tbl>
          </a:graphicData>
        </a:graphic>
      </p:graphicFrame>
      <p:grpSp>
        <p:nvGrpSpPr>
          <p:cNvPr id="32" name="Group 31">
            <a:extLst>
              <a:ext uri="{FF2B5EF4-FFF2-40B4-BE49-F238E27FC236}">
                <a16:creationId xmlns:a16="http://schemas.microsoft.com/office/drawing/2014/main" id="{0FA171F8-CF03-F603-E1DF-7A56E7AA2A40}"/>
              </a:ext>
            </a:extLst>
          </p:cNvPr>
          <p:cNvGrpSpPr/>
          <p:nvPr/>
        </p:nvGrpSpPr>
        <p:grpSpPr>
          <a:xfrm>
            <a:off x="1361688" y="2407685"/>
            <a:ext cx="6420623" cy="912132"/>
            <a:chOff x="1719470" y="2160608"/>
            <a:chExt cx="6420623" cy="912132"/>
          </a:xfrm>
        </p:grpSpPr>
        <p:grpSp>
          <p:nvGrpSpPr>
            <p:cNvPr id="6" name="Group 5">
              <a:extLst>
                <a:ext uri="{FF2B5EF4-FFF2-40B4-BE49-F238E27FC236}">
                  <a16:creationId xmlns:a16="http://schemas.microsoft.com/office/drawing/2014/main" id="{AFA576E5-E329-450D-856F-E8C53649C74D}"/>
                </a:ext>
              </a:extLst>
            </p:cNvPr>
            <p:cNvGrpSpPr/>
            <p:nvPr/>
          </p:nvGrpSpPr>
          <p:grpSpPr>
            <a:xfrm>
              <a:off x="1719470" y="2160608"/>
              <a:ext cx="5147127" cy="852779"/>
              <a:chOff x="0" y="3283388"/>
              <a:chExt cx="5147127" cy="852779"/>
            </a:xfrm>
          </p:grpSpPr>
          <p:cxnSp>
            <p:nvCxnSpPr>
              <p:cNvPr id="7" name="Straight Connector 6">
                <a:extLst>
                  <a:ext uri="{FF2B5EF4-FFF2-40B4-BE49-F238E27FC236}">
                    <a16:creationId xmlns:a16="http://schemas.microsoft.com/office/drawing/2014/main" id="{3C00AD30-6044-2926-1A15-FB9646377858}"/>
                  </a:ext>
                </a:extLst>
              </p:cNvPr>
              <p:cNvCxnSpPr/>
              <p:nvPr/>
            </p:nvCxnSpPr>
            <p:spPr>
              <a:xfrm>
                <a:off x="1087581" y="3989680"/>
                <a:ext cx="5749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Multiplication Sign 7">
                <a:extLst>
                  <a:ext uri="{FF2B5EF4-FFF2-40B4-BE49-F238E27FC236}">
                    <a16:creationId xmlns:a16="http://schemas.microsoft.com/office/drawing/2014/main" id="{C11C45E6-34A7-FB6B-BCCC-4C25DB24DAC2}"/>
                  </a:ext>
                </a:extLst>
              </p:cNvPr>
              <p:cNvSpPr/>
              <p:nvPr/>
            </p:nvSpPr>
            <p:spPr>
              <a:xfrm>
                <a:off x="1288471" y="3721618"/>
                <a:ext cx="173181" cy="152400"/>
              </a:xfrm>
              <a:prstGeom prst="mathMultiply">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Box 8">
                <a:extLst>
                  <a:ext uri="{FF2B5EF4-FFF2-40B4-BE49-F238E27FC236}">
                    <a16:creationId xmlns:a16="http://schemas.microsoft.com/office/drawing/2014/main" id="{B206B5D9-CBFF-02F7-6465-5A43C112C09A}"/>
                  </a:ext>
                </a:extLst>
              </p:cNvPr>
              <p:cNvSpPr txBox="1"/>
              <p:nvPr/>
            </p:nvSpPr>
            <p:spPr>
              <a:xfrm>
                <a:off x="0" y="3846243"/>
                <a:ext cx="1093355" cy="286873"/>
              </a:xfrm>
              <a:prstGeom prst="rect">
                <a:avLst/>
              </a:prstGeom>
              <a:noFill/>
            </p:spPr>
            <p:txBody>
              <a:bodyPr wrap="square" rtlCol="0">
                <a:spAutoFit/>
              </a:bodyPr>
              <a:lstStyle/>
              <a:p>
                <a:r>
                  <a:rPr lang="en-GB" noProof="0" dirty="0">
                    <a:solidFill>
                      <a:srgbClr val="FF0000"/>
                    </a:solidFill>
                  </a:rPr>
                  <a:t>Conditioning</a:t>
                </a:r>
              </a:p>
            </p:txBody>
          </p:sp>
          <p:sp>
            <p:nvSpPr>
              <p:cNvPr id="10" name="TextBox 9">
                <a:extLst>
                  <a:ext uri="{FF2B5EF4-FFF2-40B4-BE49-F238E27FC236}">
                    <a16:creationId xmlns:a16="http://schemas.microsoft.com/office/drawing/2014/main" id="{05E4E654-E94D-6756-C3BB-3BA31A09DB50}"/>
                  </a:ext>
                </a:extLst>
              </p:cNvPr>
              <p:cNvSpPr txBox="1"/>
              <p:nvPr/>
            </p:nvSpPr>
            <p:spPr>
              <a:xfrm>
                <a:off x="10100" y="3654381"/>
                <a:ext cx="1087007" cy="286873"/>
              </a:xfrm>
              <a:prstGeom prst="rect">
                <a:avLst/>
              </a:prstGeom>
              <a:noFill/>
            </p:spPr>
            <p:txBody>
              <a:bodyPr wrap="square" rtlCol="0">
                <a:spAutoFit/>
              </a:bodyPr>
              <a:lstStyle/>
              <a:p>
                <a:r>
                  <a:rPr lang="en-GB" noProof="0" dirty="0"/>
                  <a:t>LHGR</a:t>
                </a:r>
              </a:p>
            </p:txBody>
          </p:sp>
          <p:cxnSp>
            <p:nvCxnSpPr>
              <p:cNvPr id="11" name="Straight Connector 10">
                <a:extLst>
                  <a:ext uri="{FF2B5EF4-FFF2-40B4-BE49-F238E27FC236}">
                    <a16:creationId xmlns:a16="http://schemas.microsoft.com/office/drawing/2014/main" id="{358AC50A-0F6B-F051-3615-F9DEAE20E093}"/>
                  </a:ext>
                </a:extLst>
              </p:cNvPr>
              <p:cNvCxnSpPr/>
              <p:nvPr/>
            </p:nvCxnSpPr>
            <p:spPr>
              <a:xfrm>
                <a:off x="1097971" y="3531037"/>
                <a:ext cx="574963" cy="0"/>
              </a:xfrm>
              <a:prstGeom prst="line">
                <a:avLst/>
              </a:prstGeom>
              <a:ln w="28575">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41BDB6C-E0BB-203E-6DC7-EC35A21554DB}"/>
                  </a:ext>
                </a:extLst>
              </p:cNvPr>
              <p:cNvSpPr txBox="1"/>
              <p:nvPr/>
            </p:nvSpPr>
            <p:spPr>
              <a:xfrm>
                <a:off x="0" y="3387601"/>
                <a:ext cx="802406" cy="286873"/>
              </a:xfrm>
              <a:prstGeom prst="rect">
                <a:avLst/>
              </a:prstGeom>
              <a:noFill/>
            </p:spPr>
            <p:txBody>
              <a:bodyPr wrap="square" rtlCol="0">
                <a:spAutoFit/>
              </a:bodyPr>
              <a:lstStyle/>
              <a:p>
                <a:r>
                  <a:rPr lang="en-GB" noProof="0" dirty="0">
                    <a:solidFill>
                      <a:schemeClr val="accent4">
                        <a:lumMod val="60000"/>
                        <a:lumOff val="40000"/>
                      </a:schemeClr>
                    </a:solidFill>
                  </a:rPr>
                  <a:t>PCI limit</a:t>
                </a:r>
              </a:p>
            </p:txBody>
          </p:sp>
          <p:cxnSp>
            <p:nvCxnSpPr>
              <p:cNvPr id="13" name="Straight Arrow Connector 12">
                <a:extLst>
                  <a:ext uri="{FF2B5EF4-FFF2-40B4-BE49-F238E27FC236}">
                    <a16:creationId xmlns:a16="http://schemas.microsoft.com/office/drawing/2014/main" id="{7DA885A1-F2E1-3904-83B8-AAEF013B7A79}"/>
                  </a:ext>
                </a:extLst>
              </p:cNvPr>
              <p:cNvCxnSpPr/>
              <p:nvPr/>
            </p:nvCxnSpPr>
            <p:spPr>
              <a:xfrm flipV="1">
                <a:off x="1745673" y="3719139"/>
                <a:ext cx="0" cy="2680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13CC1B-0940-C06A-838B-BD805DA1BB5E}"/>
                  </a:ext>
                </a:extLst>
              </p:cNvPr>
              <p:cNvCxnSpPr/>
              <p:nvPr/>
            </p:nvCxnSpPr>
            <p:spPr>
              <a:xfrm>
                <a:off x="4500291" y="3869453"/>
                <a:ext cx="5749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C0625F0-679C-FEE5-17D3-69CB01BE0395}"/>
                  </a:ext>
                </a:extLst>
              </p:cNvPr>
              <p:cNvSpPr/>
              <p:nvPr/>
            </p:nvSpPr>
            <p:spPr>
              <a:xfrm>
                <a:off x="4701183" y="3983767"/>
                <a:ext cx="173181" cy="152400"/>
              </a:xfrm>
              <a:prstGeom prst="mathMultiply">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6" name="Straight Connector 15">
                <a:extLst>
                  <a:ext uri="{FF2B5EF4-FFF2-40B4-BE49-F238E27FC236}">
                    <a16:creationId xmlns:a16="http://schemas.microsoft.com/office/drawing/2014/main" id="{6371EA96-EB01-7F5E-8D84-2C56F804F918}"/>
                  </a:ext>
                </a:extLst>
              </p:cNvPr>
              <p:cNvCxnSpPr/>
              <p:nvPr/>
            </p:nvCxnSpPr>
            <p:spPr>
              <a:xfrm>
                <a:off x="4500291" y="3466162"/>
                <a:ext cx="574963" cy="0"/>
              </a:xfrm>
              <a:prstGeom prst="line">
                <a:avLst/>
              </a:prstGeom>
              <a:ln w="28575">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114A4FE-3C3D-99FA-EA00-EF4AA4AEB2CB}"/>
                  </a:ext>
                </a:extLst>
              </p:cNvPr>
              <p:cNvCxnSpPr>
                <a:cxnSpLocks/>
              </p:cNvCxnSpPr>
              <p:nvPr/>
            </p:nvCxnSpPr>
            <p:spPr>
              <a:xfrm>
                <a:off x="5147127" y="3849736"/>
                <a:ext cx="0" cy="2680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71ACFC4-D376-6B31-A6F5-CA4F055AE47D}"/>
                  </a:ext>
                </a:extLst>
              </p:cNvPr>
              <p:cNvCxnSpPr/>
              <p:nvPr/>
            </p:nvCxnSpPr>
            <p:spPr>
              <a:xfrm flipV="1">
                <a:off x="1745673" y="3283388"/>
                <a:ext cx="0" cy="268061"/>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C792CA5-DD9F-09E7-DA45-1F400246BAEE}"/>
                  </a:ext>
                </a:extLst>
              </p:cNvPr>
              <p:cNvCxnSpPr>
                <a:cxnSpLocks/>
              </p:cNvCxnSpPr>
              <p:nvPr/>
            </p:nvCxnSpPr>
            <p:spPr>
              <a:xfrm>
                <a:off x="5147127" y="3433729"/>
                <a:ext cx="0" cy="268061"/>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Left Bracket 19">
                <a:extLst>
                  <a:ext uri="{FF2B5EF4-FFF2-40B4-BE49-F238E27FC236}">
                    <a16:creationId xmlns:a16="http://schemas.microsoft.com/office/drawing/2014/main" id="{AA4BEC12-F696-5300-C3AC-480B36319026}"/>
                  </a:ext>
                </a:extLst>
              </p:cNvPr>
              <p:cNvSpPr/>
              <p:nvPr/>
            </p:nvSpPr>
            <p:spPr>
              <a:xfrm>
                <a:off x="4375303" y="3466162"/>
                <a:ext cx="96125" cy="403291"/>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GB" noProof="0" dirty="0"/>
              </a:p>
            </p:txBody>
          </p:sp>
          <p:sp>
            <p:nvSpPr>
              <p:cNvPr id="21" name="TextBox 20">
                <a:extLst>
                  <a:ext uri="{FF2B5EF4-FFF2-40B4-BE49-F238E27FC236}">
                    <a16:creationId xmlns:a16="http://schemas.microsoft.com/office/drawing/2014/main" id="{8842340E-872E-0D37-2BC6-B974A6ADB878}"/>
                  </a:ext>
                </a:extLst>
              </p:cNvPr>
              <p:cNvSpPr txBox="1"/>
              <p:nvPr/>
            </p:nvSpPr>
            <p:spPr>
              <a:xfrm>
                <a:off x="1902798" y="3776371"/>
                <a:ext cx="689820" cy="230832"/>
              </a:xfrm>
              <a:prstGeom prst="rect">
                <a:avLst/>
              </a:prstGeom>
              <a:noFill/>
            </p:spPr>
            <p:txBody>
              <a:bodyPr wrap="square" rtlCol="0">
                <a:spAutoFit/>
              </a:bodyPr>
              <a:lstStyle/>
              <a:p>
                <a:r>
                  <a:rPr lang="en-GB" sz="900" noProof="0" dirty="0"/>
                  <a:t>PCI step</a:t>
                </a:r>
              </a:p>
            </p:txBody>
          </p:sp>
          <p:sp>
            <p:nvSpPr>
              <p:cNvPr id="22" name="Left Bracket 21">
                <a:extLst>
                  <a:ext uri="{FF2B5EF4-FFF2-40B4-BE49-F238E27FC236}">
                    <a16:creationId xmlns:a16="http://schemas.microsoft.com/office/drawing/2014/main" id="{325076AD-DCE6-59B0-1F2B-B1CCF4320845}"/>
                  </a:ext>
                </a:extLst>
              </p:cNvPr>
              <p:cNvSpPr/>
              <p:nvPr/>
            </p:nvSpPr>
            <p:spPr>
              <a:xfrm flipH="1">
                <a:off x="1828802" y="3797818"/>
                <a:ext cx="96125" cy="187938"/>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GB" noProof="0" dirty="0"/>
              </a:p>
            </p:txBody>
          </p:sp>
          <p:sp>
            <p:nvSpPr>
              <p:cNvPr id="23" name="TextBox 22">
                <a:extLst>
                  <a:ext uri="{FF2B5EF4-FFF2-40B4-BE49-F238E27FC236}">
                    <a16:creationId xmlns:a16="http://schemas.microsoft.com/office/drawing/2014/main" id="{D8B30D2B-098C-1F08-4750-0C08776D533A}"/>
                  </a:ext>
                </a:extLst>
              </p:cNvPr>
              <p:cNvSpPr txBox="1"/>
              <p:nvPr/>
            </p:nvSpPr>
            <p:spPr>
              <a:xfrm>
                <a:off x="3481247" y="3538965"/>
                <a:ext cx="1225676" cy="230832"/>
              </a:xfrm>
              <a:prstGeom prst="rect">
                <a:avLst/>
              </a:prstGeom>
              <a:noFill/>
            </p:spPr>
            <p:txBody>
              <a:bodyPr wrap="square" rtlCol="0">
                <a:spAutoFit/>
              </a:bodyPr>
              <a:lstStyle/>
              <a:p>
                <a:r>
                  <a:rPr lang="en-GB" sz="900" noProof="0" dirty="0"/>
                  <a:t>Maximum step</a:t>
                </a:r>
              </a:p>
            </p:txBody>
          </p:sp>
        </p:grpSp>
        <p:sp>
          <p:nvSpPr>
            <p:cNvPr id="29" name="TextBox 28">
              <a:extLst>
                <a:ext uri="{FF2B5EF4-FFF2-40B4-BE49-F238E27FC236}">
                  <a16:creationId xmlns:a16="http://schemas.microsoft.com/office/drawing/2014/main" id="{38F49484-2CDB-CB95-24DD-BE0BC1236CEE}"/>
                </a:ext>
              </a:extLst>
            </p:cNvPr>
            <p:cNvSpPr txBox="1"/>
            <p:nvPr/>
          </p:nvSpPr>
          <p:spPr>
            <a:xfrm>
              <a:off x="7046738" y="2596359"/>
              <a:ext cx="1093355" cy="286873"/>
            </a:xfrm>
            <a:prstGeom prst="rect">
              <a:avLst/>
            </a:prstGeom>
            <a:noFill/>
          </p:spPr>
          <p:txBody>
            <a:bodyPr wrap="square" rtlCol="0">
              <a:spAutoFit/>
            </a:bodyPr>
            <a:lstStyle/>
            <a:p>
              <a:r>
                <a:rPr lang="en-GB" noProof="0" dirty="0">
                  <a:solidFill>
                    <a:srgbClr val="FF0000"/>
                  </a:solidFill>
                </a:rPr>
                <a:t>Conditioning</a:t>
              </a:r>
            </a:p>
          </p:txBody>
        </p:sp>
        <p:sp>
          <p:nvSpPr>
            <p:cNvPr id="30" name="TextBox 29">
              <a:extLst>
                <a:ext uri="{FF2B5EF4-FFF2-40B4-BE49-F238E27FC236}">
                  <a16:creationId xmlns:a16="http://schemas.microsoft.com/office/drawing/2014/main" id="{BF7F16F4-8C72-1FAD-7B54-21A4A9E394AC}"/>
                </a:ext>
              </a:extLst>
            </p:cNvPr>
            <p:cNvSpPr txBox="1"/>
            <p:nvPr/>
          </p:nvSpPr>
          <p:spPr>
            <a:xfrm>
              <a:off x="7053086" y="2785867"/>
              <a:ext cx="1087007" cy="286873"/>
            </a:xfrm>
            <a:prstGeom prst="rect">
              <a:avLst/>
            </a:prstGeom>
            <a:noFill/>
          </p:spPr>
          <p:txBody>
            <a:bodyPr wrap="square" rtlCol="0">
              <a:spAutoFit/>
            </a:bodyPr>
            <a:lstStyle/>
            <a:p>
              <a:r>
                <a:rPr lang="en-GB" noProof="0" dirty="0"/>
                <a:t>LHGR</a:t>
              </a:r>
            </a:p>
          </p:txBody>
        </p:sp>
        <p:sp>
          <p:nvSpPr>
            <p:cNvPr id="31" name="TextBox 30">
              <a:extLst>
                <a:ext uri="{FF2B5EF4-FFF2-40B4-BE49-F238E27FC236}">
                  <a16:creationId xmlns:a16="http://schemas.microsoft.com/office/drawing/2014/main" id="{94B18DBA-6222-4171-BC7D-81A0738C9AB4}"/>
                </a:ext>
              </a:extLst>
            </p:cNvPr>
            <p:cNvSpPr txBox="1"/>
            <p:nvPr/>
          </p:nvSpPr>
          <p:spPr>
            <a:xfrm>
              <a:off x="7046738" y="2203223"/>
              <a:ext cx="802406" cy="286873"/>
            </a:xfrm>
            <a:prstGeom prst="rect">
              <a:avLst/>
            </a:prstGeom>
            <a:noFill/>
          </p:spPr>
          <p:txBody>
            <a:bodyPr wrap="square" rtlCol="0">
              <a:spAutoFit/>
            </a:bodyPr>
            <a:lstStyle/>
            <a:p>
              <a:r>
                <a:rPr lang="en-GB" noProof="0" dirty="0">
                  <a:solidFill>
                    <a:schemeClr val="accent4">
                      <a:lumMod val="60000"/>
                      <a:lumOff val="40000"/>
                    </a:schemeClr>
                  </a:solidFill>
                </a:rPr>
                <a:t>PCI limit</a:t>
              </a:r>
            </a:p>
          </p:txBody>
        </p: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B90A8F7-0416-7548-B9E7-62278B8EEB69}"/>
                  </a:ext>
                </a:extLst>
              </p:cNvPr>
              <p:cNvSpPr txBox="1"/>
              <p:nvPr/>
            </p:nvSpPr>
            <p:spPr>
              <a:xfrm>
                <a:off x="4518811" y="4022806"/>
                <a:ext cx="2059410" cy="4371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i-FI" i="1" smtClean="0">
                              <a:latin typeface="Cambria Math" panose="02040503050406030204" pitchFamily="18" charset="0"/>
                            </a:rPr>
                          </m:ctrlPr>
                        </m:sSubPr>
                        <m:e>
                          <m:r>
                            <a:rPr lang="fi-FI" b="0" i="1" smtClean="0">
                              <a:latin typeface="Cambria Math" panose="02040503050406030204" pitchFamily="18" charset="0"/>
                            </a:rPr>
                            <m:t>𝑃𝐶𝐼</m:t>
                          </m:r>
                        </m:e>
                        <m:sub>
                          <m:r>
                            <m:rPr>
                              <m:sty m:val="p"/>
                            </m:rPr>
                            <a:rPr lang="fi-FI" b="0" i="0" smtClean="0">
                              <a:latin typeface="Cambria Math" panose="02040503050406030204" pitchFamily="18" charset="0"/>
                            </a:rPr>
                            <m:t>marg</m:t>
                          </m:r>
                        </m:sub>
                      </m:sSub>
                      <m:r>
                        <a:rPr lang="fi-FI" i="0" smtClean="0">
                          <a:latin typeface="Cambria Math" panose="02040503050406030204" pitchFamily="18" charset="0"/>
                        </a:rPr>
                        <m:t>=</m:t>
                      </m:r>
                      <m:sSub>
                        <m:sSubPr>
                          <m:ctrlPr>
                            <a:rPr lang="fi-FI" i="1" smtClean="0">
                              <a:latin typeface="Cambria Math" panose="02040503050406030204" pitchFamily="18" charset="0"/>
                            </a:rPr>
                          </m:ctrlPr>
                        </m:sSubPr>
                        <m:e>
                          <m:r>
                            <a:rPr lang="fi-FI" b="0" i="1" smtClean="0">
                              <a:latin typeface="Cambria Math" panose="02040503050406030204" pitchFamily="18" charset="0"/>
                            </a:rPr>
                            <m:t>𝑃</m:t>
                          </m:r>
                        </m:e>
                        <m:sub>
                          <m:r>
                            <m:rPr>
                              <m:sty m:val="p"/>
                            </m:rPr>
                            <a:rPr lang="fi-FI" b="0" i="0" smtClean="0">
                              <a:latin typeface="Cambria Math" panose="02040503050406030204" pitchFamily="18" charset="0"/>
                            </a:rPr>
                            <m:t>th</m:t>
                          </m:r>
                        </m:sub>
                      </m:sSub>
                      <m:d>
                        <m:dPr>
                          <m:ctrlPr>
                            <a:rPr lang="fi-FI" b="0" i="1" smtClean="0">
                              <a:latin typeface="Cambria Math" panose="02040503050406030204" pitchFamily="18" charset="0"/>
                            </a:rPr>
                          </m:ctrlPr>
                        </m:dPr>
                        <m:e>
                          <m:f>
                            <m:fPr>
                              <m:ctrlPr>
                                <a:rPr lang="fi-FI" i="1">
                                  <a:latin typeface="Cambria Math" panose="02040503050406030204" pitchFamily="18" charset="0"/>
                                </a:rPr>
                              </m:ctrlPr>
                            </m:fPr>
                            <m:num>
                              <m:sSub>
                                <m:sSubPr>
                                  <m:ctrlPr>
                                    <a:rPr lang="fi-FI" i="1" smtClean="0">
                                      <a:latin typeface="Cambria Math" panose="02040503050406030204" pitchFamily="18" charset="0"/>
                                    </a:rPr>
                                  </m:ctrlPr>
                                </m:sSubPr>
                                <m:e>
                                  <m:r>
                                    <a:rPr lang="fi-FI" b="0" i="1" smtClean="0">
                                      <a:latin typeface="Cambria Math" panose="02040503050406030204" pitchFamily="18" charset="0"/>
                                    </a:rPr>
                                    <m:t>𝑃𝐶𝐼</m:t>
                                  </m:r>
                                </m:e>
                                <m:sub>
                                  <m:r>
                                    <m:rPr>
                                      <m:sty m:val="p"/>
                                    </m:rPr>
                                    <a:rPr lang="fi-FI" b="0" i="0" smtClean="0">
                                      <a:latin typeface="Cambria Math" panose="02040503050406030204" pitchFamily="18" charset="0"/>
                                    </a:rPr>
                                    <m:t>limit</m:t>
                                  </m:r>
                                </m:sub>
                              </m:sSub>
                            </m:num>
                            <m:den>
                              <m:r>
                                <a:rPr lang="fi-FI" b="0" i="1" smtClean="0">
                                  <a:latin typeface="Cambria Math" panose="02040503050406030204" pitchFamily="18" charset="0"/>
                                </a:rPr>
                                <m:t>𝐿𝐻𝐺𝑅</m:t>
                              </m:r>
                            </m:den>
                          </m:f>
                          <m:r>
                            <a:rPr lang="fi-FI" b="0" i="0" smtClean="0">
                              <a:latin typeface="Cambria Math" panose="02040503050406030204" pitchFamily="18" charset="0"/>
                            </a:rPr>
                            <m:t>−1</m:t>
                          </m:r>
                        </m:e>
                      </m:d>
                    </m:oMath>
                  </m:oMathPara>
                </a14:m>
                <a:endParaRPr lang="fi-FI" dirty="0"/>
              </a:p>
            </p:txBody>
          </p:sp>
        </mc:Choice>
        <mc:Fallback xmlns="">
          <p:sp>
            <p:nvSpPr>
              <p:cNvPr id="33" name="TextBox 32">
                <a:extLst>
                  <a:ext uri="{FF2B5EF4-FFF2-40B4-BE49-F238E27FC236}">
                    <a16:creationId xmlns:a16="http://schemas.microsoft.com/office/drawing/2014/main" id="{9B90A8F7-0416-7548-B9E7-62278B8EEB69}"/>
                  </a:ext>
                </a:extLst>
              </p:cNvPr>
              <p:cNvSpPr txBox="1">
                <a:spLocks noRot="1" noChangeAspect="1" noMove="1" noResize="1" noEditPoints="1" noAdjustHandles="1" noChangeArrowheads="1" noChangeShapeType="1" noTextEdit="1"/>
              </p:cNvSpPr>
              <p:nvPr/>
            </p:nvSpPr>
            <p:spPr>
              <a:xfrm>
                <a:off x="4518811" y="4022806"/>
                <a:ext cx="2059410" cy="437107"/>
              </a:xfrm>
              <a:prstGeom prst="rect">
                <a:avLst/>
              </a:prstGeom>
              <a:blipFill>
                <a:blip r:embed="rId3"/>
                <a:stretch>
                  <a:fillRect l="-1183"/>
                </a:stretch>
              </a:blipFill>
            </p:spPr>
            <p:txBody>
              <a:bodyPr/>
              <a:lstStyle/>
              <a:p>
                <a:r>
                  <a:rPr lang="fi-FI">
                    <a:noFill/>
                  </a:rPr>
                  <a:t> </a:t>
                </a:r>
              </a:p>
            </p:txBody>
          </p:sp>
        </mc:Fallback>
      </mc:AlternateContent>
    </p:spTree>
    <p:extLst>
      <p:ext uri="{BB962C8B-B14F-4D97-AF65-F5344CB8AC3E}">
        <p14:creationId xmlns:p14="http://schemas.microsoft.com/office/powerpoint/2010/main" val="146890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7038A-CB8C-DE52-C25C-2107223F172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8F9770-FFB1-F093-B54D-59A93463036F}"/>
              </a:ext>
            </a:extLst>
          </p:cNvPr>
          <p:cNvSpPr>
            <a:spLocks noGrp="1"/>
          </p:cNvSpPr>
          <p:nvPr>
            <p:ph sz="quarter" idx="11"/>
          </p:nvPr>
        </p:nvSpPr>
        <p:spPr>
          <a:xfrm>
            <a:off x="628651" y="916681"/>
            <a:ext cx="7940385" cy="3560140"/>
          </a:xfrm>
        </p:spPr>
        <p:txBody>
          <a:bodyPr>
            <a:normAutofit/>
          </a:bodyPr>
          <a:lstStyle/>
          <a:p>
            <a:pPr marL="342900" indent="-342900">
              <a:buFont typeface="Arial" panose="020B0604020202020204" pitchFamily="34" charset="0"/>
              <a:buChar char="•"/>
            </a:pPr>
            <a:r>
              <a:rPr lang="en-GB" dirty="0"/>
              <a:t>Classic PCI</a:t>
            </a:r>
          </a:p>
          <a:p>
            <a:pPr marL="805815" lvl="1" indent="-342900"/>
            <a:r>
              <a:rPr lang="en-GB" dirty="0"/>
              <a:t>High step change in local power to a level above conditioning</a:t>
            </a:r>
          </a:p>
          <a:p>
            <a:pPr marL="805815" lvl="1" indent="-342900"/>
            <a:r>
              <a:rPr lang="en-GB" dirty="0"/>
              <a:t>Typically contributed to by local releases of gaseous fission products (SCC)</a:t>
            </a:r>
          </a:p>
          <a:p>
            <a:pPr marL="805815" lvl="1" indent="-342900"/>
            <a:r>
              <a:rPr lang="en-GB" dirty="0"/>
              <a:t>Typically, in fuel rods located near control rod. Bundles with 1.5 to 3 years of core operation behind them</a:t>
            </a:r>
          </a:p>
          <a:p>
            <a:pPr marL="342900" indent="-342900">
              <a:buFont typeface="Arial" panose="020B0604020202020204" pitchFamily="34" charset="0"/>
              <a:buChar char="•"/>
            </a:pPr>
            <a:r>
              <a:rPr lang="en-GB" noProof="0" dirty="0"/>
              <a:t>High residence time PCI</a:t>
            </a:r>
          </a:p>
          <a:p>
            <a:pPr marL="748665" lvl="1" indent="-285750"/>
            <a:r>
              <a:rPr lang="en-GB" dirty="0"/>
              <a:t>Slow increase of power and mechanical stress, not as easily avoidable through conservative ramp rates</a:t>
            </a:r>
          </a:p>
          <a:p>
            <a:pPr marL="748665" lvl="1" indent="-285750"/>
            <a:r>
              <a:rPr lang="en-GB" dirty="0"/>
              <a:t>Internal chemistry contribution not as significant</a:t>
            </a:r>
          </a:p>
          <a:p>
            <a:pPr marL="748665" lvl="1" indent="-285750"/>
            <a:r>
              <a:rPr lang="en-GB" noProof="0" dirty="0"/>
              <a:t>Typically, in higher burnup fuel rods, located away from moving control rods</a:t>
            </a:r>
          </a:p>
        </p:txBody>
      </p:sp>
      <p:sp>
        <p:nvSpPr>
          <p:cNvPr id="3" name="Title 2">
            <a:extLst>
              <a:ext uri="{FF2B5EF4-FFF2-40B4-BE49-F238E27FC236}">
                <a16:creationId xmlns:a16="http://schemas.microsoft.com/office/drawing/2014/main" id="{F68E137F-EF0E-541C-1C67-104BF78B0BF1}"/>
              </a:ext>
            </a:extLst>
          </p:cNvPr>
          <p:cNvSpPr>
            <a:spLocks noGrp="1"/>
          </p:cNvSpPr>
          <p:nvPr>
            <p:ph type="title"/>
          </p:nvPr>
        </p:nvSpPr>
        <p:spPr/>
        <p:txBody>
          <a:bodyPr/>
          <a:lstStyle/>
          <a:p>
            <a:r>
              <a:rPr lang="en-GB" noProof="0" dirty="0"/>
              <a:t>Categories of PCI</a:t>
            </a:r>
          </a:p>
        </p:txBody>
      </p:sp>
      <p:sp>
        <p:nvSpPr>
          <p:cNvPr id="4" name="Date Placeholder 3">
            <a:extLst>
              <a:ext uri="{FF2B5EF4-FFF2-40B4-BE49-F238E27FC236}">
                <a16:creationId xmlns:a16="http://schemas.microsoft.com/office/drawing/2014/main" id="{2904DF3C-E681-4828-7891-E7E263E2F5C2}"/>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68DB019A-537F-36C3-FBE2-BB2A61E622F7}"/>
              </a:ext>
            </a:extLst>
          </p:cNvPr>
          <p:cNvSpPr>
            <a:spLocks noGrp="1"/>
          </p:cNvSpPr>
          <p:nvPr>
            <p:ph type="sldNum" sz="quarter" idx="4"/>
          </p:nvPr>
        </p:nvSpPr>
        <p:spPr/>
        <p:txBody>
          <a:bodyPr/>
          <a:lstStyle/>
          <a:p>
            <a:fld id="{9C3E3DD6-9353-D14B-991F-0D2C10536C1F}" type="slidenum">
              <a:rPr lang="en-GB" noProof="0" smtClean="0"/>
              <a:pPr/>
              <a:t>6</a:t>
            </a:fld>
            <a:endParaRPr lang="en-GB" noProof="0" dirty="0"/>
          </a:p>
        </p:txBody>
      </p:sp>
    </p:spTree>
    <p:extLst>
      <p:ext uri="{BB962C8B-B14F-4D97-AF65-F5344CB8AC3E}">
        <p14:creationId xmlns:p14="http://schemas.microsoft.com/office/powerpoint/2010/main" val="383982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ECEDA-A516-DA88-0E95-FA215643DE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6E4720-2E7D-3282-2178-98CF59D6BBD9}"/>
              </a:ext>
            </a:extLst>
          </p:cNvPr>
          <p:cNvSpPr>
            <a:spLocks noGrp="1"/>
          </p:cNvSpPr>
          <p:nvPr>
            <p:ph type="title"/>
          </p:nvPr>
        </p:nvSpPr>
        <p:spPr>
          <a:xfrm>
            <a:off x="628650" y="154005"/>
            <a:ext cx="7886700" cy="647636"/>
          </a:xfrm>
        </p:spPr>
        <p:txBody>
          <a:bodyPr anchor="b">
            <a:normAutofit/>
          </a:bodyPr>
          <a:lstStyle/>
          <a:p>
            <a:r>
              <a:rPr lang="en-GB" noProof="0" dirty="0"/>
              <a:t>Example: axial power profile of a fuel rod</a:t>
            </a:r>
          </a:p>
        </p:txBody>
      </p:sp>
      <p:sp>
        <p:nvSpPr>
          <p:cNvPr id="4" name="Date Placeholder 3">
            <a:extLst>
              <a:ext uri="{FF2B5EF4-FFF2-40B4-BE49-F238E27FC236}">
                <a16:creationId xmlns:a16="http://schemas.microsoft.com/office/drawing/2014/main" id="{3D266AF6-29B3-FF06-F8F6-F9617FD7DFD7}"/>
              </a:ext>
            </a:extLst>
          </p:cNvPr>
          <p:cNvSpPr>
            <a:spLocks noGrp="1"/>
          </p:cNvSpPr>
          <p:nvPr>
            <p:ph type="dt" sz="half" idx="10"/>
          </p:nvPr>
        </p:nvSpPr>
        <p:spPr>
          <a:xfrm>
            <a:off x="4149229" y="4778067"/>
            <a:ext cx="940985" cy="193900"/>
          </a:xfrm>
        </p:spPr>
        <p:txBody>
          <a:bodyPr anchor="ctr">
            <a:normAutofit/>
          </a:bodyPr>
          <a:lstStyle/>
          <a:p>
            <a:pPr>
              <a:spcAft>
                <a:spcPts val="600"/>
              </a:spcAft>
            </a:pPr>
            <a:r>
              <a:rPr lang="en-GB" noProof="0"/>
              <a:t>2025-10-22</a:t>
            </a:r>
          </a:p>
        </p:txBody>
      </p:sp>
      <p:sp>
        <p:nvSpPr>
          <p:cNvPr id="5" name="Slide Number Placeholder 4">
            <a:extLst>
              <a:ext uri="{FF2B5EF4-FFF2-40B4-BE49-F238E27FC236}">
                <a16:creationId xmlns:a16="http://schemas.microsoft.com/office/drawing/2014/main" id="{CD88A600-09EC-4007-E898-6371570BCE71}"/>
              </a:ext>
            </a:extLst>
          </p:cNvPr>
          <p:cNvSpPr>
            <a:spLocks noGrp="1"/>
          </p:cNvSpPr>
          <p:nvPr>
            <p:ph type="sldNum" sz="quarter" idx="4"/>
          </p:nvPr>
        </p:nvSpPr>
        <p:spPr>
          <a:xfrm>
            <a:off x="7677397" y="4786979"/>
            <a:ext cx="388494" cy="180050"/>
          </a:xfrm>
        </p:spPr>
        <p:txBody>
          <a:bodyPr anchor="ctr">
            <a:normAutofit/>
          </a:bodyPr>
          <a:lstStyle/>
          <a:p>
            <a:pPr>
              <a:lnSpc>
                <a:spcPct val="90000"/>
              </a:lnSpc>
              <a:spcAft>
                <a:spcPts val="600"/>
              </a:spcAft>
            </a:pPr>
            <a:fld id="{9C3E3DD6-9353-D14B-991F-0D2C10536C1F}" type="slidenum">
              <a:rPr lang="en-GB" noProof="0" smtClean="0"/>
              <a:pPr>
                <a:lnSpc>
                  <a:spcPct val="90000"/>
                </a:lnSpc>
                <a:spcAft>
                  <a:spcPts val="600"/>
                </a:spcAft>
              </a:pPr>
              <a:t>7</a:t>
            </a:fld>
            <a:endParaRPr lang="en-GB" noProof="0"/>
          </a:p>
        </p:txBody>
      </p:sp>
      <p:sp>
        <p:nvSpPr>
          <p:cNvPr id="2" name="Content Placeholder 1">
            <a:extLst>
              <a:ext uri="{FF2B5EF4-FFF2-40B4-BE49-F238E27FC236}">
                <a16:creationId xmlns:a16="http://schemas.microsoft.com/office/drawing/2014/main" id="{B36016E5-CD45-D79F-CD25-A35865551C31}"/>
              </a:ext>
            </a:extLst>
          </p:cNvPr>
          <p:cNvSpPr>
            <a:spLocks noGrp="1"/>
          </p:cNvSpPr>
          <p:nvPr>
            <p:ph sz="quarter" idx="13"/>
          </p:nvPr>
        </p:nvSpPr>
        <p:spPr>
          <a:xfrm>
            <a:off x="628649" y="919481"/>
            <a:ext cx="4778551" cy="1881319"/>
          </a:xfrm>
        </p:spPr>
        <p:txBody>
          <a:bodyPr>
            <a:normAutofit fontScale="85000" lnSpcReduction="20000"/>
          </a:bodyPr>
          <a:lstStyle/>
          <a:p>
            <a:pPr marL="342900" indent="-342900">
              <a:buFont typeface="Arial" panose="020B0604020202020204" pitchFamily="34" charset="0"/>
              <a:buChar char="•"/>
            </a:pPr>
            <a:r>
              <a:rPr lang="en-GB" dirty="0"/>
              <a:t>Theoretical case of 40 % relative thermal power operation for a period of 48 hours by OL1/2 calculated with SIMULATE5</a:t>
            </a:r>
          </a:p>
          <a:p>
            <a:pPr marL="342900" indent="-342900">
              <a:buFont typeface="Arial" panose="020B0604020202020204" pitchFamily="34" charset="0"/>
              <a:buChar char="•"/>
            </a:pPr>
            <a:r>
              <a:rPr lang="en-GB" dirty="0"/>
              <a:t>Starting point from a depletion calculation of a past cycle</a:t>
            </a:r>
          </a:p>
          <a:p>
            <a:pPr marL="342900" indent="-342900">
              <a:buFont typeface="Arial" panose="020B0604020202020204" pitchFamily="34" charset="0"/>
              <a:buChar char="•"/>
            </a:pPr>
            <a:r>
              <a:rPr lang="en-GB" dirty="0"/>
              <a:t>Fuel rod of a bundle in a control rod group 2 super cell</a:t>
            </a:r>
          </a:p>
        </p:txBody>
      </p:sp>
      <p:pic>
        <p:nvPicPr>
          <p:cNvPr id="10" name="Picture 9">
            <a:extLst>
              <a:ext uri="{FF2B5EF4-FFF2-40B4-BE49-F238E27FC236}">
                <a16:creationId xmlns:a16="http://schemas.microsoft.com/office/drawing/2014/main" id="{AFF1F640-E70C-7A04-C536-2410BA13E54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62803" y="2638904"/>
            <a:ext cx="3449469" cy="2486699"/>
          </a:xfrm>
          <a:prstGeom prst="rect">
            <a:avLst/>
          </a:prstGeom>
        </p:spPr>
      </p:pic>
      <p:grpSp>
        <p:nvGrpSpPr>
          <p:cNvPr id="16" name="Group 15">
            <a:extLst>
              <a:ext uri="{FF2B5EF4-FFF2-40B4-BE49-F238E27FC236}">
                <a16:creationId xmlns:a16="http://schemas.microsoft.com/office/drawing/2014/main" id="{E5940A12-6187-CA2B-237D-29430E120502}"/>
              </a:ext>
            </a:extLst>
          </p:cNvPr>
          <p:cNvGrpSpPr/>
          <p:nvPr/>
        </p:nvGrpSpPr>
        <p:grpSpPr>
          <a:xfrm>
            <a:off x="5276239" y="919480"/>
            <a:ext cx="3456022" cy="3450033"/>
            <a:chOff x="5276239" y="919480"/>
            <a:chExt cx="3456022" cy="3450033"/>
          </a:xfrm>
        </p:grpSpPr>
        <p:pic>
          <p:nvPicPr>
            <p:cNvPr id="9" name="Picture 8" descr="A screenshot of a crossword puzzle&#10;&#10;AI-generated content may be incorrect.">
              <a:extLst>
                <a:ext uri="{FF2B5EF4-FFF2-40B4-BE49-F238E27FC236}">
                  <a16:creationId xmlns:a16="http://schemas.microsoft.com/office/drawing/2014/main" id="{1D09E8B1-F293-A912-B413-3A64DC327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239" y="919480"/>
              <a:ext cx="3456022" cy="3450033"/>
            </a:xfrm>
            <a:prstGeom prst="rect">
              <a:avLst/>
            </a:prstGeom>
            <a:noFill/>
          </p:spPr>
        </p:pic>
        <p:sp>
          <p:nvSpPr>
            <p:cNvPr id="12" name="Rectangle 11">
              <a:extLst>
                <a:ext uri="{FF2B5EF4-FFF2-40B4-BE49-F238E27FC236}">
                  <a16:creationId xmlns:a16="http://schemas.microsoft.com/office/drawing/2014/main" id="{B188F8B6-BA13-3EFB-0DD5-E4FDA3563199}"/>
                </a:ext>
              </a:extLst>
            </p:cNvPr>
            <p:cNvSpPr/>
            <p:nvPr/>
          </p:nvSpPr>
          <p:spPr>
            <a:xfrm>
              <a:off x="7322343" y="2538413"/>
              <a:ext cx="197645" cy="204786"/>
            </a:xfrm>
            <a:prstGeom prst="rect">
              <a:avLst/>
            </a:prstGeom>
            <a:noFill/>
            <a:ln w="38100">
              <a:solidFill>
                <a:srgbClr val="3CC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Rectangle 12">
              <a:extLst>
                <a:ext uri="{FF2B5EF4-FFF2-40B4-BE49-F238E27FC236}">
                  <a16:creationId xmlns:a16="http://schemas.microsoft.com/office/drawing/2014/main" id="{6436BED7-9EE6-6D46-BA3B-11A4B78F719D}"/>
                </a:ext>
              </a:extLst>
            </p:cNvPr>
            <p:cNvSpPr/>
            <p:nvPr/>
          </p:nvSpPr>
          <p:spPr>
            <a:xfrm>
              <a:off x="6922096" y="2131219"/>
              <a:ext cx="197645" cy="204786"/>
            </a:xfrm>
            <a:prstGeom prst="rect">
              <a:avLst/>
            </a:prstGeom>
            <a:noFill/>
            <a:ln w="38100">
              <a:solidFill>
                <a:srgbClr val="3CC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Rectangle 13">
              <a:extLst>
                <a:ext uri="{FF2B5EF4-FFF2-40B4-BE49-F238E27FC236}">
                  <a16:creationId xmlns:a16="http://schemas.microsoft.com/office/drawing/2014/main" id="{D5BE163D-FA23-E49F-E260-868FFE8D5E16}"/>
                </a:ext>
              </a:extLst>
            </p:cNvPr>
            <p:cNvSpPr/>
            <p:nvPr/>
          </p:nvSpPr>
          <p:spPr>
            <a:xfrm>
              <a:off x="6522045" y="2538413"/>
              <a:ext cx="197645" cy="204786"/>
            </a:xfrm>
            <a:prstGeom prst="rect">
              <a:avLst/>
            </a:prstGeom>
            <a:noFill/>
            <a:ln w="38100">
              <a:solidFill>
                <a:srgbClr val="3CC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Rectangle 14">
              <a:extLst>
                <a:ext uri="{FF2B5EF4-FFF2-40B4-BE49-F238E27FC236}">
                  <a16:creationId xmlns:a16="http://schemas.microsoft.com/office/drawing/2014/main" id="{107A4E50-1A17-4742-A32B-4D37B0C6D69E}"/>
                </a:ext>
              </a:extLst>
            </p:cNvPr>
            <p:cNvSpPr/>
            <p:nvPr/>
          </p:nvSpPr>
          <p:spPr>
            <a:xfrm>
              <a:off x="6922095" y="2945607"/>
              <a:ext cx="197645" cy="204786"/>
            </a:xfrm>
            <a:prstGeom prst="rect">
              <a:avLst/>
            </a:prstGeom>
            <a:noFill/>
            <a:ln w="38100">
              <a:solidFill>
                <a:srgbClr val="3CC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7" name="TextBox 16">
            <a:extLst>
              <a:ext uri="{FF2B5EF4-FFF2-40B4-BE49-F238E27FC236}">
                <a16:creationId xmlns:a16="http://schemas.microsoft.com/office/drawing/2014/main" id="{39EBF5B1-EA4D-23BA-BD52-1A3A4FAB5D86}"/>
              </a:ext>
            </a:extLst>
          </p:cNvPr>
          <p:cNvSpPr txBox="1"/>
          <p:nvPr/>
        </p:nvSpPr>
        <p:spPr>
          <a:xfrm>
            <a:off x="5102820" y="4378191"/>
            <a:ext cx="3638550" cy="400110"/>
          </a:xfrm>
          <a:prstGeom prst="rect">
            <a:avLst/>
          </a:prstGeom>
          <a:noFill/>
        </p:spPr>
        <p:txBody>
          <a:bodyPr wrap="square" rtlCol="0">
            <a:spAutoFit/>
          </a:bodyPr>
          <a:lstStyle/>
          <a:p>
            <a:r>
              <a:rPr lang="en-GB" sz="1000" noProof="0" dirty="0"/>
              <a:t>During the case group 2 rods go from fully withdrawn (100 %) to fully inserted (4 %) and back to fully withdrawn.</a:t>
            </a:r>
          </a:p>
        </p:txBody>
      </p:sp>
    </p:spTree>
    <p:extLst>
      <p:ext uri="{BB962C8B-B14F-4D97-AF65-F5344CB8AC3E}">
        <p14:creationId xmlns:p14="http://schemas.microsoft.com/office/powerpoint/2010/main" val="284539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8E0BA-35D8-1D37-EA90-FADBB610E5A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551D87-4149-54BC-2BA8-E5E452D1C395}"/>
              </a:ext>
            </a:extLst>
          </p:cNvPr>
          <p:cNvSpPr>
            <a:spLocks noGrp="1"/>
          </p:cNvSpPr>
          <p:nvPr>
            <p:ph sz="quarter" idx="11"/>
          </p:nvPr>
        </p:nvSpPr>
        <p:spPr>
          <a:xfrm>
            <a:off x="628651" y="916681"/>
            <a:ext cx="8141969" cy="3560140"/>
          </a:xfrm>
        </p:spPr>
        <p:txBody>
          <a:bodyPr>
            <a:normAutofit/>
          </a:bodyPr>
          <a:lstStyle/>
          <a:p>
            <a:pPr marL="342900" indent="-342900">
              <a:buFont typeface="Arial" panose="020B0604020202020204" pitchFamily="34" charset="0"/>
              <a:buChar char="•"/>
            </a:pPr>
            <a:r>
              <a:rPr lang="en-GB" noProof="0" dirty="0"/>
              <a:t>000.00 Hours	</a:t>
            </a:r>
            <a:r>
              <a:rPr lang="en-GB" dirty="0"/>
              <a:t>	100.00 % </a:t>
            </a:r>
            <a:r>
              <a:rPr lang="en-GB" noProof="0" dirty="0"/>
              <a:t>Thermal power	100 % G2 Withdrawal</a:t>
            </a:r>
          </a:p>
        </p:txBody>
      </p:sp>
      <p:sp>
        <p:nvSpPr>
          <p:cNvPr id="3" name="Title 2">
            <a:extLst>
              <a:ext uri="{FF2B5EF4-FFF2-40B4-BE49-F238E27FC236}">
                <a16:creationId xmlns:a16="http://schemas.microsoft.com/office/drawing/2014/main" id="{5DEAFB37-81DD-5BA2-E69F-490F6F2D86DE}"/>
              </a:ext>
            </a:extLst>
          </p:cNvPr>
          <p:cNvSpPr>
            <a:spLocks noGrp="1"/>
          </p:cNvSpPr>
          <p:nvPr>
            <p:ph type="title"/>
          </p:nvPr>
        </p:nvSpPr>
        <p:spPr/>
        <p:txBody>
          <a:bodyPr/>
          <a:lstStyle/>
          <a:p>
            <a:r>
              <a:rPr lang="en-GB" dirty="0"/>
              <a:t>Example: axial power profile of a fuel rod</a:t>
            </a:r>
            <a:endParaRPr lang="en-GB" noProof="0" dirty="0"/>
          </a:p>
        </p:txBody>
      </p:sp>
      <p:sp>
        <p:nvSpPr>
          <p:cNvPr id="4" name="Date Placeholder 3">
            <a:extLst>
              <a:ext uri="{FF2B5EF4-FFF2-40B4-BE49-F238E27FC236}">
                <a16:creationId xmlns:a16="http://schemas.microsoft.com/office/drawing/2014/main" id="{8B1BF480-EB88-A3BF-0C55-8D0147174160}"/>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0AC087F1-3F78-E8F0-A51E-8A82370366C9}"/>
              </a:ext>
            </a:extLst>
          </p:cNvPr>
          <p:cNvSpPr>
            <a:spLocks noGrp="1"/>
          </p:cNvSpPr>
          <p:nvPr>
            <p:ph type="sldNum" sz="quarter" idx="4"/>
          </p:nvPr>
        </p:nvSpPr>
        <p:spPr/>
        <p:txBody>
          <a:bodyPr/>
          <a:lstStyle/>
          <a:p>
            <a:fld id="{9C3E3DD6-9353-D14B-991F-0D2C10536C1F}" type="slidenum">
              <a:rPr lang="en-GB" noProof="0" smtClean="0"/>
              <a:pPr/>
              <a:t>8</a:t>
            </a:fld>
            <a:endParaRPr lang="en-GB" noProof="0" dirty="0"/>
          </a:p>
        </p:txBody>
      </p:sp>
      <p:pic>
        <p:nvPicPr>
          <p:cNvPr id="20" name="Picture 19" descr="A graph with a curve&#10;&#10;AI-generated content may be incorrect.">
            <a:extLst>
              <a:ext uri="{FF2B5EF4-FFF2-40B4-BE49-F238E27FC236}">
                <a16:creationId xmlns:a16="http://schemas.microsoft.com/office/drawing/2014/main" id="{7F842B66-2C11-7FEE-34CD-6D75B70C7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302" y="1391840"/>
            <a:ext cx="6081395" cy="3751660"/>
          </a:xfrm>
          <a:prstGeom prst="rect">
            <a:avLst/>
          </a:prstGeom>
        </p:spPr>
      </p:pic>
    </p:spTree>
    <p:extLst>
      <p:ext uri="{BB962C8B-B14F-4D97-AF65-F5344CB8AC3E}">
        <p14:creationId xmlns:p14="http://schemas.microsoft.com/office/powerpoint/2010/main" val="135709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A794E-38E9-C10B-5D70-D7DFE9F5F87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D1379E-29FA-3229-0708-1D3734E5EB2E}"/>
              </a:ext>
            </a:extLst>
          </p:cNvPr>
          <p:cNvSpPr>
            <a:spLocks noGrp="1"/>
          </p:cNvSpPr>
          <p:nvPr>
            <p:ph sz="quarter" idx="11"/>
          </p:nvPr>
        </p:nvSpPr>
        <p:spPr>
          <a:xfrm>
            <a:off x="628651" y="916681"/>
            <a:ext cx="8141969" cy="3560140"/>
          </a:xfrm>
        </p:spPr>
        <p:txBody>
          <a:bodyPr>
            <a:normAutofit/>
          </a:bodyPr>
          <a:lstStyle/>
          <a:p>
            <a:pPr marL="342900" indent="-342900">
              <a:buFont typeface="Arial" panose="020B0604020202020204" pitchFamily="34" charset="0"/>
              <a:buChar char="•"/>
            </a:pPr>
            <a:r>
              <a:rPr lang="en-GB" noProof="0" dirty="0"/>
              <a:t>000.04 Hours		  70.00 % Thermal power	100 % G2 Withdrawal</a:t>
            </a:r>
          </a:p>
        </p:txBody>
      </p:sp>
      <p:sp>
        <p:nvSpPr>
          <p:cNvPr id="3" name="Title 2">
            <a:extLst>
              <a:ext uri="{FF2B5EF4-FFF2-40B4-BE49-F238E27FC236}">
                <a16:creationId xmlns:a16="http://schemas.microsoft.com/office/drawing/2014/main" id="{84689E90-4E89-6B57-6F09-C557AE3520B5}"/>
              </a:ext>
            </a:extLst>
          </p:cNvPr>
          <p:cNvSpPr>
            <a:spLocks noGrp="1"/>
          </p:cNvSpPr>
          <p:nvPr>
            <p:ph type="title"/>
          </p:nvPr>
        </p:nvSpPr>
        <p:spPr/>
        <p:txBody>
          <a:bodyPr/>
          <a:lstStyle/>
          <a:p>
            <a:r>
              <a:rPr lang="en-GB" dirty="0"/>
              <a:t>Example: axial power profile of a fuel rod</a:t>
            </a:r>
            <a:endParaRPr lang="en-GB" noProof="0" dirty="0"/>
          </a:p>
        </p:txBody>
      </p:sp>
      <p:sp>
        <p:nvSpPr>
          <p:cNvPr id="4" name="Date Placeholder 3">
            <a:extLst>
              <a:ext uri="{FF2B5EF4-FFF2-40B4-BE49-F238E27FC236}">
                <a16:creationId xmlns:a16="http://schemas.microsoft.com/office/drawing/2014/main" id="{66FA7184-10DF-D694-30D3-2A2304BCD3DC}"/>
              </a:ext>
            </a:extLst>
          </p:cNvPr>
          <p:cNvSpPr>
            <a:spLocks noGrp="1"/>
          </p:cNvSpPr>
          <p:nvPr>
            <p:ph type="dt" sz="half" idx="2"/>
          </p:nvPr>
        </p:nvSpPr>
        <p:spPr/>
        <p:txBody>
          <a:bodyPr/>
          <a:lstStyle/>
          <a:p>
            <a:r>
              <a:rPr lang="en-GB" noProof="0"/>
              <a:t>2025-10-22</a:t>
            </a:r>
            <a:endParaRPr lang="en-GB" noProof="0" dirty="0"/>
          </a:p>
        </p:txBody>
      </p:sp>
      <p:sp>
        <p:nvSpPr>
          <p:cNvPr id="5" name="Slide Number Placeholder 4">
            <a:extLst>
              <a:ext uri="{FF2B5EF4-FFF2-40B4-BE49-F238E27FC236}">
                <a16:creationId xmlns:a16="http://schemas.microsoft.com/office/drawing/2014/main" id="{970AAF52-5251-18DB-7646-FD8F70446F52}"/>
              </a:ext>
            </a:extLst>
          </p:cNvPr>
          <p:cNvSpPr>
            <a:spLocks noGrp="1"/>
          </p:cNvSpPr>
          <p:nvPr>
            <p:ph type="sldNum" sz="quarter" idx="4"/>
          </p:nvPr>
        </p:nvSpPr>
        <p:spPr/>
        <p:txBody>
          <a:bodyPr/>
          <a:lstStyle/>
          <a:p>
            <a:fld id="{9C3E3DD6-9353-D14B-991F-0D2C10536C1F}" type="slidenum">
              <a:rPr lang="en-GB" noProof="0" smtClean="0"/>
              <a:pPr/>
              <a:t>9</a:t>
            </a:fld>
            <a:endParaRPr lang="en-GB" noProof="0" dirty="0"/>
          </a:p>
        </p:txBody>
      </p:sp>
      <p:pic>
        <p:nvPicPr>
          <p:cNvPr id="20" name="Picture 19">
            <a:extLst>
              <a:ext uri="{FF2B5EF4-FFF2-40B4-BE49-F238E27FC236}">
                <a16:creationId xmlns:a16="http://schemas.microsoft.com/office/drawing/2014/main" id="{BE2AC1B0-D040-2BC3-5383-3CBF4270CC3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31302" y="1391840"/>
            <a:ext cx="6081394" cy="3751660"/>
          </a:xfrm>
          <a:prstGeom prst="rect">
            <a:avLst/>
          </a:prstGeom>
        </p:spPr>
      </p:pic>
    </p:spTree>
    <p:extLst>
      <p:ext uri="{BB962C8B-B14F-4D97-AF65-F5344CB8AC3E}">
        <p14:creationId xmlns:p14="http://schemas.microsoft.com/office/powerpoint/2010/main" val="36464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vo_hd_new">
  <a:themeElements>
    <a:clrScheme name="Olkiluoto_final">
      <a:dk1>
        <a:srgbClr val="000000"/>
      </a:dk1>
      <a:lt1>
        <a:srgbClr val="FFFFFF"/>
      </a:lt1>
      <a:dk2>
        <a:srgbClr val="3CCBDA"/>
      </a:dk2>
      <a:lt2>
        <a:srgbClr val="E7E6E6"/>
      </a:lt2>
      <a:accent1>
        <a:srgbClr val="003DA5"/>
      </a:accent1>
      <a:accent2>
        <a:srgbClr val="FF1C91"/>
      </a:accent2>
      <a:accent3>
        <a:srgbClr val="3CCBDA"/>
      </a:accent3>
      <a:accent4>
        <a:srgbClr val="8F23B3"/>
      </a:accent4>
      <a:accent5>
        <a:srgbClr val="AD85B7"/>
      </a:accent5>
      <a:accent6>
        <a:srgbClr val="FF8EC8"/>
      </a:accent6>
      <a:hlink>
        <a:srgbClr val="003CA5"/>
      </a:hlink>
      <a:folHlink>
        <a:srgbClr val="FF1C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VO_HD_new_en.potx" id="{AB95808E-CC86-48DF-B78D-59B10CFEA646}" vid="{4CB1F281-7709-4E3F-850F-DEE00588B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TVO_HD_new_en</Template>
  <TotalTime>14144</TotalTime>
  <Words>1459</Words>
  <Application>Microsoft Office PowerPoint</Application>
  <PresentationFormat>On-screen Show (16:9)</PresentationFormat>
  <Paragraphs>265</Paragraphs>
  <Slides>25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Cambria Math</vt:lpstr>
      <vt:lpstr>Times New Roman</vt:lpstr>
      <vt:lpstr>tvo_hd_new</vt:lpstr>
      <vt:lpstr>Load Follow Operation Capability of Olkiluoto 1 &amp; 2</vt:lpstr>
      <vt:lpstr>Background: Load Follow Operation of NPPs</vt:lpstr>
      <vt:lpstr>BWR Load Following: Pellet Cladding Interaction</vt:lpstr>
      <vt:lpstr>Pellet Cladding Interaction (PCI)</vt:lpstr>
      <vt:lpstr>Modelling of PCI in Core Calculations at TVO</vt:lpstr>
      <vt:lpstr>Categories of PCI</vt:lpstr>
      <vt:lpstr>Example: axial power profile of a fuel rod</vt:lpstr>
      <vt:lpstr>Example: axial power profile of a fuel rod</vt:lpstr>
      <vt:lpstr>Example: axial power profile of a fuel rod</vt:lpstr>
      <vt:lpstr>Example: axial power profile of a fuel rod</vt:lpstr>
      <vt:lpstr>Example: axial power profile of a fuel rod</vt:lpstr>
      <vt:lpstr>Example: axial power profile of a fuel rod</vt:lpstr>
      <vt:lpstr>Example: axial power profile of a fuel rod</vt:lpstr>
      <vt:lpstr>Example: axial power profile of a fuel rod</vt:lpstr>
      <vt:lpstr>Example: axial power profile of a fuel rod</vt:lpstr>
      <vt:lpstr>Example: axial power profile of a fuel rod</vt:lpstr>
      <vt:lpstr>Example: axial power profile of a fuel rod</vt:lpstr>
      <vt:lpstr>Example: effect of single rod step on axial power profile</vt:lpstr>
      <vt:lpstr>Example: effect of single rod step on axial power profile</vt:lpstr>
      <vt:lpstr>Example: effect of single rod step on axial power profile</vt:lpstr>
      <vt:lpstr>What is TVO doing on this matter?</vt:lpstr>
      <vt:lpstr>What is TVO doing on this matter?</vt:lpstr>
      <vt:lpstr>Fuel performance analyses so far</vt:lpstr>
      <vt:lpstr>In Closing</vt:lpstr>
      <vt:lpstr>PowerPoint Presentation</vt:lpstr>
    </vt:vector>
  </TitlesOfParts>
  <Company>Teollisuuden Voima Oyj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Load Follow Operation of Olkiluoto 1 &amp; 2</dc:title>
  <dc:creator>Saira Joona</dc:creator>
  <cp:keywords/>
  <cp:lastModifiedBy>Saira Joona</cp:lastModifiedBy>
  <cp:revision>58</cp:revision>
  <dcterms:created xsi:type="dcterms:W3CDTF">2025-08-26T09:34:14Z</dcterms:created>
  <dcterms:modified xsi:type="dcterms:W3CDTF">2025-10-20T04:37:39Z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515.72.01.004</vt:lpwstr>
  </property>
  <property fmtid="{D5CDD505-2E9C-101B-9397-08002B2CF9AE}" pid="3" name="dvOneOnlySlide">
    <vt:lpwstr>0</vt:lpwstr>
  </property>
  <property fmtid="{D5CDD505-2E9C-101B-9397-08002B2CF9AE}" pid="4" name="dvSaved">
    <vt:lpwstr>1</vt:lpwstr>
  </property>
  <property fmtid="{D5CDD505-2E9C-101B-9397-08002B2CF9AE}" pid="5" name="dvLanguage">
    <vt:lpwstr>2057</vt:lpwstr>
  </property>
  <property fmtid="{D5CDD505-2E9C-101B-9397-08002B2CF9AE}" pid="6" name="dvTemplate">
    <vt:lpwstr>TVO_HD_new_en.potx</vt:lpwstr>
  </property>
  <property fmtid="{D5CDD505-2E9C-101B-9397-08002B2CF9AE}" pid="7" name="dvDestination">
    <vt:lpwstr/>
  </property>
  <property fmtid="{D5CDD505-2E9C-101B-9397-08002B2CF9AE}" pid="8" name="dvDefinition">
    <vt:lpwstr>250 (dd_default.xml)</vt:lpwstr>
  </property>
  <property fmtid="{D5CDD505-2E9C-101B-9397-08002B2CF9AE}" pid="9" name="dvDefinitionID">
    <vt:lpwstr>250</vt:lpwstr>
  </property>
  <property fmtid="{D5CDD505-2E9C-101B-9397-08002B2CF9AE}" pid="10" name="dvContentFile">
    <vt:lpwstr>dd_default.xml</vt:lpwstr>
  </property>
  <property fmtid="{D5CDD505-2E9C-101B-9397-08002B2CF9AE}" pid="11" name="dvGlobalVerID">
    <vt:lpwstr>515.90.01.311</vt:lpwstr>
  </property>
  <property fmtid="{D5CDD505-2E9C-101B-9397-08002B2CF9AE}" pid="12" name="dvDefinitionVersion">
    <vt:lpwstr>5.0 / 11.6.2018</vt:lpwstr>
  </property>
  <property fmtid="{D5CDD505-2E9C-101B-9397-08002B2CF9AE}" pid="13" name="filename">
    <vt:lpwstr>false</vt:lpwstr>
  </property>
  <property fmtid="{D5CDD505-2E9C-101B-9397-08002B2CF9AE}" pid="14" name="filenameandpath">
    <vt:lpwstr>false</vt:lpwstr>
  </property>
  <property fmtid="{D5CDD505-2E9C-101B-9397-08002B2CF9AE}" pid="15" name="dvPagenumberExist">
    <vt:lpwstr>1</vt:lpwstr>
  </property>
  <property fmtid="{D5CDD505-2E9C-101B-9397-08002B2CF9AE}" pid="16" name="dvAuthorExist">
    <vt:lpwstr>1</vt:lpwstr>
  </property>
  <property fmtid="{D5CDD505-2E9C-101B-9397-08002B2CF9AE}" pid="17" name="dvDateExist">
    <vt:lpwstr>-1</vt:lpwstr>
  </property>
  <property fmtid="{D5CDD505-2E9C-101B-9397-08002B2CF9AE}" pid="18" name="dvCategory">
    <vt:lpwstr>6</vt:lpwstr>
  </property>
  <property fmtid="{D5CDD505-2E9C-101B-9397-08002B2CF9AE}" pid="19" name="dvCategory_2">
    <vt:lpwstr>0</vt:lpwstr>
  </property>
  <property fmtid="{D5CDD505-2E9C-101B-9397-08002B2CF9AE}" pid="20" name="dvslidegallerypath">
    <vt:lpwstr/>
  </property>
  <property fmtid="{D5CDD505-2E9C-101B-9397-08002B2CF9AE}" pid="21" name="dvphotogallerypath">
    <vt:lpwstr>"startup"kuvapankki\TVOHD_NEW</vt:lpwstr>
  </property>
  <property fmtid="{D5CDD505-2E9C-101B-9397-08002B2CF9AE}" pid="22" name="dvSavepath">
    <vt:lpwstr/>
  </property>
  <property fmtid="{D5CDD505-2E9C-101B-9397-08002B2CF9AE}" pid="23" name="dvUsed">
    <vt:lpwstr>1</vt:lpwstr>
  </property>
  <property fmtid="{D5CDD505-2E9C-101B-9397-08002B2CF9AE}" pid="24" name="dvCompany">
    <vt:lpwstr>TVOM</vt:lpwstr>
  </property>
  <property fmtid="{D5CDD505-2E9C-101B-9397-08002B2CF9AE}" pid="25" name="dvSite">
    <vt:lpwstr>Olkiluoto</vt:lpwstr>
  </property>
  <property fmtid="{D5CDD505-2E9C-101B-9397-08002B2CF9AE}" pid="26" name="dvNumbering">
    <vt:lpwstr>0</vt:lpwstr>
  </property>
  <property fmtid="{D5CDD505-2E9C-101B-9397-08002B2CF9AE}" pid="27" name="dvDUname">
    <vt:lpwstr>Saira Joona</vt:lpwstr>
  </property>
  <property fmtid="{D5CDD505-2E9C-101B-9397-08002B2CF9AE}" pid="28" name="dvDUdepartment">
    <vt:lpwstr>Fuel</vt:lpwstr>
  </property>
  <property fmtid="{D5CDD505-2E9C-101B-9397-08002B2CF9AE}" pid="29" name="dvTrainingMaterial">
    <vt:lpwstr>0</vt:lpwstr>
  </property>
  <property fmtid="{D5CDD505-2E9C-101B-9397-08002B2CF9AE}" pid="30" name="dvDualUse">
    <vt:lpwstr>No</vt:lpwstr>
  </property>
  <property fmtid="{D5CDD505-2E9C-101B-9397-08002B2CF9AE}" pid="31" name="dvDCountry">
    <vt:lpwstr>- nothing -</vt:lpwstr>
  </property>
  <property fmtid="{D5CDD505-2E9C-101B-9397-08002B2CF9AE}" pid="32" name="dvSecurity">
    <vt:lpwstr>Public</vt:lpwstr>
  </property>
  <property fmtid="{D5CDD505-2E9C-101B-9397-08002B2CF9AE}" pid="33" name="Alkuperämaa_fi">
    <vt:lpwstr/>
  </property>
  <property fmtid="{D5CDD505-2E9C-101B-9397-08002B2CF9AE}" pid="34" name="Alkuperämaa_en">
    <vt:lpwstr/>
  </property>
  <property fmtid="{D5CDD505-2E9C-101B-9397-08002B2CF9AE}" pid="35" name="Alkuperämaa">
    <vt:lpwstr/>
  </property>
  <property fmtid="{D5CDD505-2E9C-101B-9397-08002B2CF9AE}" pid="36" name="Asiakirjatyyppi_caption">
    <vt:lpwstr>Esitys</vt:lpwstr>
  </property>
  <property fmtid="{D5CDD505-2E9C-101B-9397-08002B2CF9AE}" pid="37" name="Asiakirjatyypin tarkenne_caption">
    <vt:lpwstr/>
  </property>
  <property fmtid="{D5CDD505-2E9C-101B-9397-08002B2CF9AE}" pid="38" name="Arch">
    <vt:lpwstr/>
  </property>
  <property fmtid="{D5CDD505-2E9C-101B-9397-08002B2CF9AE}" pid="39" name="Asiakirjan tila_caption">
    <vt:lpwstr/>
  </property>
  <property fmtid="{D5CDD505-2E9C-101B-9397-08002B2CF9AE}" pid="40" name="BatchID">
    <vt:lpwstr/>
  </property>
  <property fmtid="{D5CDD505-2E9C-101B-9397-08002B2CF9AE}" pid="41" name="Channel">
    <vt:lpwstr/>
  </property>
  <property fmtid="{D5CDD505-2E9C-101B-9397-08002B2CF9AE}" pid="42" name="Keywords">
    <vt:lpwstr/>
  </property>
  <property fmtid="{D5CDD505-2E9C-101B-9397-08002B2CF9AE}" pid="43" name="Kohde_caption">
    <vt:lpwstr/>
  </property>
  <property fmtid="{D5CDD505-2E9C-101B-9397-08002B2CF9AE}" pid="44" name="Kohteen tarkenne">
    <vt:lpwstr/>
  </property>
  <property fmtid="{D5CDD505-2E9C-101B-9397-08002B2CF9AE}" pid="45" name="Laatija">
    <vt:lpwstr>Saira Joona</vt:lpwstr>
  </property>
  <property fmtid="{D5CDD505-2E9C-101B-9397-08002B2CF9AE}" pid="46" name="liite_caption">
    <vt:lpwstr/>
  </property>
  <property fmtid="{D5CDD505-2E9C-101B-9397-08002B2CF9AE}" pid="47" name="Organisaatio_caption">
    <vt:lpwstr>Fuel</vt:lpwstr>
  </property>
  <property fmtid="{D5CDD505-2E9C-101B-9397-08002B2CF9AE}" pid="48" name="ReplyReq">
    <vt:lpwstr/>
  </property>
  <property fmtid="{D5CDD505-2E9C-101B-9397-08002B2CF9AE}" pid="49" name="ReplyTo">
    <vt:lpwstr/>
  </property>
  <property fmtid="{D5CDD505-2E9C-101B-9397-08002B2CF9AE}" pid="50" name="Sidosryhmä">
    <vt:lpwstr/>
  </property>
  <property fmtid="{D5CDD505-2E9C-101B-9397-08002B2CF9AE}" pid="51" name="Tarkastajat">
    <vt:lpwstr/>
  </property>
  <property fmtid="{D5CDD505-2E9C-101B-9397-08002B2CF9AE}" pid="52" name="Tarkastajat1">
    <vt:lpwstr/>
  </property>
  <property fmtid="{D5CDD505-2E9C-101B-9397-08002B2CF9AE}" pid="53" name="Tarkastajat2">
    <vt:lpwstr/>
  </property>
  <property fmtid="{D5CDD505-2E9C-101B-9397-08002B2CF9AE}" pid="54" name="Tarkastajat3">
    <vt:lpwstr/>
  </property>
  <property fmtid="{D5CDD505-2E9C-101B-9397-08002B2CF9AE}" pid="55" name="TehaID">
    <vt:lpwstr/>
  </property>
  <property fmtid="{D5CDD505-2E9C-101B-9397-08002B2CF9AE}" pid="56" name="Tunnus">
    <vt:lpwstr/>
  </property>
  <property fmtid="{D5CDD505-2E9C-101B-9397-08002B2CF9AE}" pid="57" name="Vanhentunut tunnus">
    <vt:lpwstr/>
  </property>
  <property fmtid="{D5CDD505-2E9C-101B-9397-08002B2CF9AE}" pid="58" name="WBS">
    <vt:lpwstr/>
  </property>
  <property fmtid="{D5CDD505-2E9C-101B-9397-08002B2CF9AE}" pid="59" name="Versio">
    <vt:lpwstr/>
  </property>
  <property fmtid="{D5CDD505-2E9C-101B-9397-08002B2CF9AE}" pid="60" name="Viimeinen voimassaolo">
    <vt:lpwstr/>
  </property>
  <property fmtid="{D5CDD505-2E9C-101B-9397-08002B2CF9AE}" pid="61" name="Laatimispäivämäärä_caption">
    <vt:lpwstr>2025-10-22</vt:lpwstr>
  </property>
  <property fmtid="{D5CDD505-2E9C-101B-9397-08002B2CF9AE}" pid="62" name="CFSlettertype">
    <vt:lpwstr/>
  </property>
  <property fmtid="{D5CDD505-2E9C-101B-9397-08002B2CF9AE}" pid="63" name="Pääluokka">
    <vt:lpwstr/>
  </property>
  <property fmtid="{D5CDD505-2E9C-101B-9397-08002B2CF9AE}" pid="64" name="Alaluokka">
    <vt:lpwstr/>
  </property>
  <property fmtid="{D5CDD505-2E9C-101B-9397-08002B2CF9AE}" pid="65" name="Confidentiality">
    <vt:lpwstr/>
  </property>
  <property fmtid="{D5CDD505-2E9C-101B-9397-08002B2CF9AE}" pid="66" name="Confidentiality_sub">
    <vt:lpwstr/>
  </property>
  <property fmtid="{D5CDD505-2E9C-101B-9397-08002B2CF9AE}" pid="67" name="Laitospositio">
    <vt:lpwstr/>
  </property>
  <property fmtid="{D5CDD505-2E9C-101B-9397-08002B2CF9AE}" pid="68" name="Arkisto">
    <vt:lpwstr/>
  </property>
  <property fmtid="{D5CDD505-2E9C-101B-9397-08002B2CF9AE}" pid="69" name="Asiakirjan tila">
    <vt:lpwstr/>
  </property>
  <property fmtid="{D5CDD505-2E9C-101B-9397-08002B2CF9AE}" pid="70" name="Asiakirjatyypin tarkenne">
    <vt:lpwstr/>
  </property>
  <property fmtid="{D5CDD505-2E9C-101B-9397-08002B2CF9AE}" pid="71" name="Asiakirjatyyppi">
    <vt:lpwstr>Esitys</vt:lpwstr>
  </property>
  <property fmtid="{D5CDD505-2E9C-101B-9397-08002B2CF9AE}" pid="72" name="Hyväksyjät">
    <vt:lpwstr/>
  </property>
  <property fmtid="{D5CDD505-2E9C-101B-9397-08002B2CF9AE}" pid="73" name="Hyväksyjät1">
    <vt:lpwstr/>
  </property>
  <property fmtid="{D5CDD505-2E9C-101B-9397-08002B2CF9AE}" pid="74" name="Hyväksyjät2">
    <vt:lpwstr/>
  </property>
  <property fmtid="{D5CDD505-2E9C-101B-9397-08002B2CF9AE}" pid="75" name="Hyväksyjät3">
    <vt:lpwstr/>
  </property>
  <property fmtid="{D5CDD505-2E9C-101B-9397-08002B2CF9AE}" pid="76" name="Julkaisupaikka">
    <vt:lpwstr/>
  </property>
  <property fmtid="{D5CDD505-2E9C-101B-9397-08002B2CF9AE}" pid="77" name="Julkaisupäivämäärä">
    <vt:lpwstr/>
  </property>
  <property fmtid="{D5CDD505-2E9C-101B-9397-08002B2CF9AE}" pid="78" name="Julkaisupäivämäärä_caption">
    <vt:lpwstr/>
  </property>
  <property fmtid="{D5CDD505-2E9C-101B-9397-08002B2CF9AE}" pid="79" name="Julkisuusluokka">
    <vt:lpwstr>Julkinen</vt:lpwstr>
  </property>
  <property fmtid="{D5CDD505-2E9C-101B-9397-08002B2CF9AE}" pid="80" name="Julkisuusluokka_caption">
    <vt:lpwstr>Public</vt:lpwstr>
  </property>
  <property fmtid="{D5CDD505-2E9C-101B-9397-08002B2CF9AE}" pid="81" name="Kieli">
    <vt:lpwstr>Englanti</vt:lpwstr>
  </property>
  <property fmtid="{D5CDD505-2E9C-101B-9397-08002B2CF9AE}" pid="82" name="Kohde">
    <vt:lpwstr/>
  </property>
  <property fmtid="{D5CDD505-2E9C-101B-9397-08002B2CF9AE}" pid="83" name="Kohteen tarkenne1">
    <vt:lpwstr/>
  </property>
  <property fmtid="{D5CDD505-2E9C-101B-9397-08002B2CF9AE}" pid="84" name="Laatija1">
    <vt:lpwstr>Saira Joona</vt:lpwstr>
  </property>
  <property fmtid="{D5CDD505-2E9C-101B-9397-08002B2CF9AE}" pid="85" name="Laatimispäivämäärä">
    <vt:lpwstr>22.10.2025</vt:lpwstr>
  </property>
  <property fmtid="{D5CDD505-2E9C-101B-9397-08002B2CF9AE}" pid="86" name="Liitteet">
    <vt:lpwstr/>
  </property>
  <property fmtid="{D5CDD505-2E9C-101B-9397-08002B2CF9AE}" pid="87" name="Organisaatio">
    <vt:lpwstr>Polttoaine</vt:lpwstr>
  </property>
  <property fmtid="{D5CDD505-2E9C-101B-9397-08002B2CF9AE}" pid="88" name="Asiakirjan tila_en">
    <vt:lpwstr/>
  </property>
  <property fmtid="{D5CDD505-2E9C-101B-9397-08002B2CF9AE}" pid="89" name="Asiakirjatyypin tarkenne_en">
    <vt:lpwstr/>
  </property>
  <property fmtid="{D5CDD505-2E9C-101B-9397-08002B2CF9AE}" pid="90" name="Asiakirjatyyppi_en">
    <vt:lpwstr>Esitys</vt:lpwstr>
  </property>
  <property fmtid="{D5CDD505-2E9C-101B-9397-08002B2CF9AE}" pid="91" name="Julkaisupäivämäärä_en">
    <vt:lpwstr/>
  </property>
  <property fmtid="{D5CDD505-2E9C-101B-9397-08002B2CF9AE}" pid="92" name="Julkisuusluokka_en">
    <vt:lpwstr>Public</vt:lpwstr>
  </property>
  <property fmtid="{D5CDD505-2E9C-101B-9397-08002B2CF9AE}" pid="93" name="Kohde_en">
    <vt:lpwstr/>
  </property>
  <property fmtid="{D5CDD505-2E9C-101B-9397-08002B2CF9AE}" pid="94" name="Laatimispäivämäärä_en">
    <vt:lpwstr>2025-10-22</vt:lpwstr>
  </property>
  <property fmtid="{D5CDD505-2E9C-101B-9397-08002B2CF9AE}" pid="95" name="Organisaatio_en">
    <vt:lpwstr>Fuel</vt:lpwstr>
  </property>
  <property fmtid="{D5CDD505-2E9C-101B-9397-08002B2CF9AE}" pid="96" name="Liite">
    <vt:lpwstr/>
  </property>
  <property fmtid="{D5CDD505-2E9C-101B-9397-08002B2CF9AE}" pid="97" name="Liite_en">
    <vt:lpwstr/>
  </property>
  <property fmtid="{D5CDD505-2E9C-101B-9397-08002B2CF9AE}" pid="98" name="WorkId">
    <vt:lpwstr/>
  </property>
  <property fmtid="{D5CDD505-2E9C-101B-9397-08002B2CF9AE}" pid="99" name="DCC">
    <vt:lpwstr/>
  </property>
  <property fmtid="{D5CDD505-2E9C-101B-9397-08002B2CF9AE}" pid="100" name="DCCDocKind">
    <vt:lpwstr/>
  </property>
  <property fmtid="{D5CDD505-2E9C-101B-9397-08002B2CF9AE}" pid="101" name="Kirje/Kanavanumero">
    <vt:lpwstr/>
  </property>
  <property fmtid="{D5CDD505-2E9C-101B-9397-08002B2CF9AE}" pid="102" name="ISBN">
    <vt:lpwstr/>
  </property>
  <property fmtid="{D5CDD505-2E9C-101B-9397-08002B2CF9AE}" pid="103" name="ISSN">
    <vt:lpwstr/>
  </property>
  <property fmtid="{D5CDD505-2E9C-101B-9397-08002B2CF9AE}" pid="104" name="Alkuperäinen">
    <vt:lpwstr/>
  </property>
  <property fmtid="{D5CDD505-2E9C-101B-9397-08002B2CF9AE}" pid="105" name="Alkuperäinen_caption">
    <vt:lpwstr/>
  </property>
  <property fmtid="{D5CDD505-2E9C-101B-9397-08002B2CF9AE}" pid="106" name="Kirjeen tunnus">
    <vt:lpwstr/>
  </property>
  <property fmtid="{D5CDD505-2E9C-101B-9397-08002B2CF9AE}" pid="107" name="kohdistus_jarjestelmatunnus">
    <vt:lpwstr/>
  </property>
  <property fmtid="{D5CDD505-2E9C-101B-9397-08002B2CF9AE}" pid="108" name="Muutoksen turvaluokka">
    <vt:lpwstr/>
  </property>
  <property fmtid="{D5CDD505-2E9C-101B-9397-08002B2CF9AE}" pid="109" name="Muutosluokka">
    <vt:lpwstr/>
  </property>
  <property fmtid="{D5CDD505-2E9C-101B-9397-08002B2CF9AE}" pid="110" name="Projekti">
    <vt:lpwstr/>
  </property>
  <property fmtid="{D5CDD505-2E9C-101B-9397-08002B2CF9AE}" pid="111" name="Projekti_caption">
    <vt:lpwstr/>
  </property>
  <property fmtid="{D5CDD505-2E9C-101B-9397-08002B2CF9AE}" pid="112" name="Vahaid">
    <vt:lpwstr/>
  </property>
  <property fmtid="{D5CDD505-2E9C-101B-9397-08002B2CF9AE}" pid="113" name="viite_asiakirjatunnus">
    <vt:lpwstr/>
  </property>
  <property fmtid="{D5CDD505-2E9C-101B-9397-08002B2CF9AE}" pid="114" name="viite_piirustustunnus">
    <vt:lpwstr/>
  </property>
  <property fmtid="{D5CDD505-2E9C-101B-9397-08002B2CF9AE}" pid="115" name="Viite">
    <vt:lpwstr/>
  </property>
  <property fmtid="{D5CDD505-2E9C-101B-9397-08002B2CF9AE}" pid="116" name="Viite_TVO_Posiva">
    <vt:lpwstr/>
  </property>
  <property fmtid="{D5CDD505-2E9C-101B-9397-08002B2CF9AE}" pid="117" name="Viite_YVL">
    <vt:lpwstr/>
  </property>
  <property fmtid="{D5CDD505-2E9C-101B-9397-08002B2CF9AE}" pid="118" name="Tarkastuslaitoksen_tyonumero">
    <vt:lpwstr/>
  </property>
  <property fmtid="{D5CDD505-2E9C-101B-9397-08002B2CF9AE}" pid="119" name="Konfiguraation perustaso">
    <vt:lpwstr/>
  </property>
  <property fmtid="{D5CDD505-2E9C-101B-9397-08002B2CF9AE}" pid="120" name="Konfiguraatioyksikkö / tunnus">
    <vt:lpwstr/>
  </property>
  <property fmtid="{D5CDD505-2E9C-101B-9397-08002B2CF9AE}" pid="121" name="KDOC_lifecycle_status">
    <vt:lpwstr/>
  </property>
  <property fmtid="{D5CDD505-2E9C-101B-9397-08002B2CF9AE}" pid="122" name="dms_installation">
    <vt:lpwstr/>
  </property>
  <property fmtid="{D5CDD505-2E9C-101B-9397-08002B2CF9AE}" pid="123" name="dms_workspace">
    <vt:lpwstr/>
  </property>
  <property fmtid="{D5CDD505-2E9C-101B-9397-08002B2CF9AE}" pid="124" name="dms_lifecycle">
    <vt:lpwstr/>
  </property>
  <property fmtid="{D5CDD505-2E9C-101B-9397-08002B2CF9AE}" pid="125" name="dms_lifecycle_status">
    <vt:lpwstr/>
  </property>
  <property fmtid="{D5CDD505-2E9C-101B-9397-08002B2CF9AE}" pid="126" name="Manufacturer">
    <vt:lpwstr/>
  </property>
  <property fmtid="{D5CDD505-2E9C-101B-9397-08002B2CF9AE}" pid="127" name="Order_Number">
    <vt:lpwstr/>
  </property>
  <property fmtid="{D5CDD505-2E9C-101B-9397-08002B2CF9AE}" pid="128" name="Validoitavan_ohjeen_revisio">
    <vt:lpwstr/>
  </property>
  <property fmtid="{D5CDD505-2E9C-101B-9397-08002B2CF9AE}" pid="129" name="Validoitavan_ohjeen_tunnus">
    <vt:lpwstr/>
  </property>
  <property fmtid="{D5CDD505-2E9C-101B-9397-08002B2CF9AE}" pid="130" name="Käsikirja_en">
    <vt:lpwstr/>
  </property>
  <property fmtid="{D5CDD505-2E9C-101B-9397-08002B2CF9AE}" pid="131" name="Käsikirja_caption">
    <vt:lpwstr/>
  </property>
  <property fmtid="{D5CDD505-2E9C-101B-9397-08002B2CF9AE}" pid="132" name="Käsikirja">
    <vt:lpwstr/>
  </property>
  <property fmtid="{D5CDD505-2E9C-101B-9397-08002B2CF9AE}" pid="133" name="KKS_DMS">
    <vt:lpwstr/>
  </property>
  <property fmtid="{D5CDD505-2E9C-101B-9397-08002B2CF9AE}" pid="134" name="KKS_DMS1">
    <vt:lpwstr/>
  </property>
  <property fmtid="{D5CDD505-2E9C-101B-9397-08002B2CF9AE}" pid="135" name="KKS_DMS2">
    <vt:lpwstr/>
  </property>
  <property fmtid="{D5CDD505-2E9C-101B-9397-08002B2CF9AE}" pid="136" name="KKS_DMS3">
    <vt:lpwstr/>
  </property>
  <property fmtid="{D5CDD505-2E9C-101B-9397-08002B2CF9AE}" pid="137" name="KKS_DMS4">
    <vt:lpwstr/>
  </property>
  <property fmtid="{D5CDD505-2E9C-101B-9397-08002B2CF9AE}" pid="138" name="tech_doc_number">
    <vt:lpwstr/>
  </property>
  <property fmtid="{D5CDD505-2E9C-101B-9397-08002B2CF9AE}" pid="139" name="suppliers_doc_number">
    <vt:lpwstr/>
  </property>
  <property fmtid="{D5CDD505-2E9C-101B-9397-08002B2CF9AE}" pid="140" name="TVO_add_doc_number">
    <vt:lpwstr/>
  </property>
  <property fmtid="{D5CDD505-2E9C-101B-9397-08002B2CF9AE}" pid="141" name="orig_doc_number">
    <vt:lpwstr/>
  </property>
  <property fmtid="{D5CDD505-2E9C-101B-9397-08002B2CF9AE}" pid="142" name="KronoVer">
    <vt:lpwstr>TVO1</vt:lpwstr>
  </property>
  <property fmtid="{D5CDD505-2E9C-101B-9397-08002B2CF9AE}" pid="143" name="dvLogoExist">
    <vt:lpwstr>0</vt:lpwstr>
  </property>
  <property fmtid="{D5CDD505-2E9C-101B-9397-08002B2CF9AE}" pid="144" name="dvCurrentlogo">
    <vt:lpwstr/>
  </property>
</Properties>
</file>