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7" r:id="rId5"/>
    <p:sldId id="336" r:id="rId6"/>
    <p:sldId id="258" r:id="rId7"/>
    <p:sldId id="317" r:id="rId8"/>
    <p:sldId id="346" r:id="rId9"/>
    <p:sldId id="356" r:id="rId10"/>
    <p:sldId id="355" r:id="rId11"/>
    <p:sldId id="357" r:id="rId12"/>
    <p:sldId id="348" r:id="rId13"/>
    <p:sldId id="347" r:id="rId14"/>
    <p:sldId id="350" r:id="rId15"/>
    <p:sldId id="361" r:id="rId16"/>
    <p:sldId id="358" r:id="rId17"/>
    <p:sldId id="360" r:id="rId18"/>
    <p:sldId id="352" r:id="rId19"/>
    <p:sldId id="353" r:id="rId20"/>
    <p:sldId id="354" r:id="rId21"/>
    <p:sldId id="316" r:id="rId22"/>
    <p:sldId id="335" r:id="rId23"/>
  </p:sldIdLst>
  <p:sldSz cx="12192000" cy="6858000"/>
  <p:notesSz cx="6858000" cy="11620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B3E019E4-7172-B24B-BEC5-8F3A464863B8}">
          <p14:sldIdLst>
            <p14:sldId id="257"/>
            <p14:sldId id="336"/>
            <p14:sldId id="258"/>
            <p14:sldId id="317"/>
            <p14:sldId id="346"/>
            <p14:sldId id="356"/>
            <p14:sldId id="355"/>
            <p14:sldId id="357"/>
            <p14:sldId id="348"/>
            <p14:sldId id="347"/>
            <p14:sldId id="350"/>
            <p14:sldId id="361"/>
            <p14:sldId id="358"/>
            <p14:sldId id="360"/>
            <p14:sldId id="352"/>
            <p14:sldId id="353"/>
            <p14:sldId id="354"/>
            <p14:sldId id="316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F363"/>
    <a:srgbClr val="0000FF"/>
    <a:srgbClr val="23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0"/>
    <p:restoredTop sz="94623"/>
  </p:normalViewPr>
  <p:slideViewPr>
    <p:cSldViewPr snapToGrid="0">
      <p:cViewPr varScale="1">
        <p:scale>
          <a:sx n="105" d="100"/>
          <a:sy n="105" d="100"/>
        </p:scale>
        <p:origin x="10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image" Target="../media/image270.png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98D9-DA9A-406C-B209-ACD3BD91537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626390D-BF30-458C-BF47-3EFC3082183C}">
      <dgm:prSet phldrT="[Text]"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LOCA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Occurs – </a:t>
          </a:r>
        </a:p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Rapid Pressure Drop</a:t>
          </a:r>
          <a:endParaRPr lang="fi-FI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32F23-8B36-46D1-8E29-9F2543AD93B7}" type="parTrans" cxnId="{5EBDBC98-F4DC-4182-AFE1-C2F573194312}">
      <dgm:prSet/>
      <dgm:spPr/>
      <dgm:t>
        <a:bodyPr/>
        <a:lstStyle/>
        <a:p>
          <a:endParaRPr lang="fi-FI"/>
        </a:p>
      </dgm:t>
    </dgm:pt>
    <dgm:pt modelId="{136F6653-778E-463F-8537-58DDCE8479B4}" type="sibTrans" cxnId="{5EBDBC98-F4DC-4182-AFE1-C2F573194312}">
      <dgm:prSet/>
      <dgm:spPr/>
      <dgm:t>
        <a:bodyPr/>
        <a:lstStyle/>
        <a:p>
          <a:endParaRPr lang="fi-FI"/>
        </a:p>
      </dgm:t>
    </dgm:pt>
    <mc:AlternateContent xmlns:mc="http://schemas.openxmlformats.org/markup-compatibility/2006" xmlns:a14="http://schemas.microsoft.com/office/drawing/2010/main">
      <mc:Choice Requires="a14">
        <dgm:pt modelId="{073A79D3-A7AB-4059-949F-146EC3159ED3}">
          <dgm:prSet phldrT="[Text]" custT="1"/>
          <dgm:spPr/>
          <dgm:t>
            <a:bodyPr/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Accumulator Discharges, High Pressure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8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</m:e>
                    <m: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Saturated Water, enters Low-Pressure Environment</a:t>
              </a:r>
              <a:endParaRPr lang="fi-FI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073A79D3-A7AB-4059-949F-146EC3159ED3}">
          <dgm:prSet phldrT="[Text]" custT="1"/>
          <dgm:spPr/>
          <dgm:t>
            <a:bodyPr/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Accumulator Discharges, High Pressure </a:t>
              </a:r>
              <a:r>
                <a:rPr lang="en-US" sz="1800" b="0" i="0">
                  <a:latin typeface="Cambria Math" panose="02040503050406030204" pitchFamily="18" charset="0"/>
                </a:rPr>
                <a:t>𝑁_2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Saturated Water, enters Low-Pressure Environment</a:t>
              </a:r>
              <a:endParaRPr lang="fi-FI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9658355C-9024-4A36-AB25-A0F740B7FA4F}" type="parTrans" cxnId="{7F53B8E4-6432-4D8F-8EE6-41131A2C11F3}">
      <dgm:prSet/>
      <dgm:spPr/>
      <dgm:t>
        <a:bodyPr/>
        <a:lstStyle/>
        <a:p>
          <a:endParaRPr lang="fi-FI"/>
        </a:p>
      </dgm:t>
    </dgm:pt>
    <dgm:pt modelId="{192FD701-2451-48C7-95B7-A8D43059BF5E}" type="sibTrans" cxnId="{7F53B8E4-6432-4D8F-8EE6-41131A2C11F3}">
      <dgm:prSet/>
      <dgm:spPr/>
      <dgm:t>
        <a:bodyPr/>
        <a:lstStyle/>
        <a:p>
          <a:endParaRPr lang="fi-FI"/>
        </a:p>
      </dgm:t>
    </dgm:pt>
    <mc:AlternateContent xmlns:mc="http://schemas.openxmlformats.org/markup-compatibility/2006" xmlns:a14="http://schemas.microsoft.com/office/drawing/2010/main">
      <mc:Choice Requires="a14">
        <dgm:pt modelId="{B9D40FCB-2768-4F6F-B82A-94299B8719A0}">
          <dgm:prSet phldrT="[Text]" custT="1"/>
          <dgm:spPr/>
          <dgm:t>
            <a:bodyPr/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Water Becomes Supersaturated,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8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𝑐</m:t>
                      </m:r>
                    </m:e>
                    <m: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∞</m:t>
                      </m:r>
                    </m:sub>
                  </m:sSub>
                  <m:r>
                    <a:rPr lang="en-US" sz="180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&gt;</m:t>
                  </m:r>
                  <m:sSub>
                    <m:sSubPr>
                      <m:ctrlP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e>
                    <m: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𝑠𝑎𝑡</m:t>
                      </m:r>
                    </m:sub>
                  </m:sSub>
                </m:oMath>
              </a14:m>
              <a:endParaRPr lang="fi-FI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B9D40FCB-2768-4F6F-B82A-94299B8719A0}">
          <dgm:prSet phldrT="[Text]" custT="1"/>
          <dgm:spPr/>
          <dgm:t>
            <a:bodyPr/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Water Becomes Supersaturated, </a:t>
              </a:r>
              <a:r>
                <a:rPr lang="en-US" sz="1800" b="0" i="0">
                  <a:latin typeface="Cambria Math" panose="02040503050406030204" pitchFamily="18" charset="0"/>
                </a:rPr>
                <a:t>𝑐_</a:t>
              </a:r>
              <a:r>
                <a:rPr lang="en-US" sz="1800" i="0">
                  <a:latin typeface="Cambria Math" panose="02040503050406030204" pitchFamily="18" charset="0"/>
                </a:rPr>
                <a:t>∞</a:t>
              </a:r>
              <a:r>
                <a:rPr lang="en-US" sz="1800" i="0">
                  <a:latin typeface="Cambria Math" panose="02040503050406030204" pitchFamily="18" charset="0"/>
                  <a:ea typeface="Cambria Math" panose="02040503050406030204" pitchFamily="18" charset="0"/>
                </a:rPr>
                <a:t>&gt;</a:t>
              </a:r>
              <a:r>
                <a:rPr lang="en-US" sz="18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𝑐_𝑠𝑎𝑡</a:t>
              </a:r>
              <a:endParaRPr lang="fi-FI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FFA40236-8585-4D5B-B1FE-0604BAB8B12D}" type="parTrans" cxnId="{D5C269CA-0449-42A9-8523-C99A365969DA}">
      <dgm:prSet/>
      <dgm:spPr/>
      <dgm:t>
        <a:bodyPr/>
        <a:lstStyle/>
        <a:p>
          <a:endParaRPr lang="fi-FI"/>
        </a:p>
      </dgm:t>
    </dgm:pt>
    <dgm:pt modelId="{F8E62998-95F9-4D1F-B46A-88F8A85B4102}" type="sibTrans" cxnId="{D5C269CA-0449-42A9-8523-C99A365969DA}">
      <dgm:prSet/>
      <dgm:spPr/>
      <dgm:t>
        <a:bodyPr/>
        <a:lstStyle/>
        <a:p>
          <a:endParaRPr lang="fi-FI"/>
        </a:p>
      </dgm:t>
    </dgm:pt>
    <dgm:pt modelId="{7200F228-38FB-49D7-A7E1-8EBE2D91AFE6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Driving</a:t>
          </a:r>
          <a:r>
            <a:rPr lang="en-US" sz="18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Force for Degassing</a:t>
          </a:r>
          <a:endParaRPr lang="fi-FI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E81DEA-FCE9-447A-8CD8-06E461F9EB25}" type="parTrans" cxnId="{AC3BBCF0-D5FF-4F4F-B5C9-17E748D2EF87}">
      <dgm:prSet/>
      <dgm:spPr/>
      <dgm:t>
        <a:bodyPr/>
        <a:lstStyle/>
        <a:p>
          <a:endParaRPr lang="fi-FI"/>
        </a:p>
      </dgm:t>
    </dgm:pt>
    <dgm:pt modelId="{7D7F7BAF-6E7A-43B0-A580-851F10F6D3FB}" type="sibTrans" cxnId="{AC3BBCF0-D5FF-4F4F-B5C9-17E748D2EF87}">
      <dgm:prSet/>
      <dgm:spPr/>
      <dgm:t>
        <a:bodyPr/>
        <a:lstStyle/>
        <a:p>
          <a:endParaRPr lang="fi-FI"/>
        </a:p>
      </dgm:t>
    </dgm:pt>
    <mc:AlternateContent xmlns:mc="http://schemas.openxmlformats.org/markup-compatibility/2006" xmlns:a14="http://schemas.microsoft.com/office/drawing/2010/main">
      <mc:Choice Requires="a14">
        <dgm:pt modelId="{B8243766-5E16-4EA7-B7CA-7F59B82CFDCC}">
          <dgm:prSet phldrT="[Text]" custT="1"/>
          <dgm:spPr/>
          <dgm:t>
            <a:bodyPr/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Rapid</a:t>
              </a:r>
              <a:r>
                <a:rPr lang="en-US" sz="18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Formation of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8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</m:e>
                    <m: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Bubbles</a:t>
              </a:r>
              <a:r>
                <a:rPr lang="en-US" sz="18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fi-FI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B8243766-5E16-4EA7-B7CA-7F59B82CFDCC}">
          <dgm:prSet phldrT="[Text]" custT="1"/>
          <dgm:spPr/>
          <dgm:t>
            <a:bodyPr/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Rapid</a:t>
              </a:r>
              <a:r>
                <a:rPr lang="en-US" sz="18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Formation of </a:t>
              </a:r>
              <a:r>
                <a:rPr lang="en-US" sz="1800" b="0" i="0">
                  <a:latin typeface="Cambria Math" panose="02040503050406030204" pitchFamily="18" charset="0"/>
                </a:rPr>
                <a:t>𝑁_2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Bubbles</a:t>
              </a:r>
              <a:r>
                <a:rPr lang="en-US" sz="18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fi-FI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135ED86B-0A05-40BA-8067-B769707E5597}" type="parTrans" cxnId="{35CC8241-1153-426C-B094-CBC32ABA19A4}">
      <dgm:prSet/>
      <dgm:spPr/>
      <dgm:t>
        <a:bodyPr/>
        <a:lstStyle/>
        <a:p>
          <a:endParaRPr lang="fi-FI"/>
        </a:p>
      </dgm:t>
    </dgm:pt>
    <dgm:pt modelId="{B715C8BF-3954-49B6-9480-BA2D05E7E773}" type="sibTrans" cxnId="{35CC8241-1153-426C-B094-CBC32ABA19A4}">
      <dgm:prSet/>
      <dgm:spPr/>
      <dgm:t>
        <a:bodyPr/>
        <a:lstStyle/>
        <a:p>
          <a:endParaRPr lang="fi-FI"/>
        </a:p>
      </dgm:t>
    </dgm:pt>
    <mc:AlternateContent xmlns:mc="http://schemas.openxmlformats.org/markup-compatibility/2006" xmlns:a14="http://schemas.microsoft.com/office/drawing/2010/main">
      <mc:Choice Requires="a14">
        <dgm:pt modelId="{104B7A67-C23B-458E-BF4E-C935FF507751}">
          <dgm:prSet phldrT="[Text]" custT="1"/>
          <dgm:spPr/>
          <dgm:t>
            <a:bodyPr/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Two-Phase Coolant Flow with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6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e>
                    <m: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Bubbles </a:t>
              </a:r>
              <a:endParaRPr lang="fi-FI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104B7A67-C23B-458E-BF4E-C935FF507751}">
          <dgm:prSet phldrT="[Text]" custT="1"/>
          <dgm:spPr/>
          <dgm:t>
            <a:bodyPr/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Two-Phase Coolant Flow with </a:t>
              </a:r>
              <a:r>
                <a:rPr lang="en-US" sz="1600" b="0" i="0">
                  <a:latin typeface="Cambria Math" panose="02040503050406030204" pitchFamily="18" charset="0"/>
                </a:rPr>
                <a:t>𝑁_2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Bubbles </a:t>
              </a:r>
              <a:endParaRPr lang="fi-FI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F53E184C-C164-458B-A7DE-973796C41C9D}" type="parTrans" cxnId="{D51FAD9D-6AEF-4835-B775-2E172F8F3B2F}">
      <dgm:prSet/>
      <dgm:spPr/>
      <dgm:t>
        <a:bodyPr/>
        <a:lstStyle/>
        <a:p>
          <a:endParaRPr lang="fi-FI"/>
        </a:p>
      </dgm:t>
    </dgm:pt>
    <dgm:pt modelId="{A423F6B2-5591-4383-8179-55A4361B369E}" type="sibTrans" cxnId="{D51FAD9D-6AEF-4835-B775-2E172F8F3B2F}">
      <dgm:prSet/>
      <dgm:spPr/>
      <dgm:t>
        <a:bodyPr/>
        <a:lstStyle/>
        <a:p>
          <a:endParaRPr lang="fi-FI"/>
        </a:p>
      </dgm:t>
    </dgm:pt>
    <dgm:pt modelId="{B0FCAB24-703A-460B-8A0B-9BA117B36A1F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Reduces Heat Transfer</a:t>
          </a:r>
          <a:endParaRPr lang="fi-FI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83D775-8B8E-481C-A182-9667AB0E6BA6}" type="parTrans" cxnId="{649C1D68-AC3B-4DE2-A247-2D8C9D840832}">
      <dgm:prSet/>
      <dgm:spPr/>
      <dgm:t>
        <a:bodyPr/>
        <a:lstStyle/>
        <a:p>
          <a:endParaRPr lang="fi-FI"/>
        </a:p>
      </dgm:t>
    </dgm:pt>
    <dgm:pt modelId="{724B3B41-A18B-4F48-A56B-8C665D0BDDBC}" type="sibTrans" cxnId="{649C1D68-AC3B-4DE2-A247-2D8C9D840832}">
      <dgm:prSet/>
      <dgm:spPr/>
      <dgm:t>
        <a:bodyPr/>
        <a:lstStyle/>
        <a:p>
          <a:endParaRPr lang="fi-FI"/>
        </a:p>
      </dgm:t>
    </dgm:pt>
    <mc:AlternateContent xmlns:mc="http://schemas.openxmlformats.org/markup-compatibility/2006" xmlns:a14="http://schemas.microsoft.com/office/drawing/2010/main">
      <mc:Choice Requires="a14">
        <dgm:pt modelId="{CCFA356B-F53B-49AD-B582-FB8326047040}">
          <dgm:prSet phldrT="[Text]" custT="1"/>
          <dgm:spPr/>
          <dgm:t>
            <a:bodyPr/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Two-Phase Coolant Flow with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5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𝑁</m:t>
                      </m:r>
                    </m:e>
                    <m: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r>
                <a:rPr lang="en-US" sz="1500" dirty="0"/>
                <a:t> 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Bubbles </a:t>
              </a:r>
              <a:endParaRPr lang="fi-FI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CCFA356B-F53B-49AD-B582-FB8326047040}">
          <dgm:prSet phldrT="[Text]" custT="1"/>
          <dgm:spPr/>
          <dgm:t>
            <a:bodyPr/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Two-Phase Coolant Flow with </a:t>
              </a:r>
              <a:r>
                <a:rPr lang="en-US" sz="1500" b="0" i="0">
                  <a:latin typeface="Cambria Math" panose="02040503050406030204" pitchFamily="18" charset="0"/>
                </a:rPr>
                <a:t>𝑁_2</a:t>
              </a:r>
              <a:r>
                <a:rPr lang="en-US" sz="1500" dirty="0"/>
                <a:t> 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Bubbles </a:t>
              </a:r>
              <a:endParaRPr lang="fi-FI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C2F1815D-217B-4A28-9065-C501B32360A1}" type="parTrans" cxnId="{3C05DD61-7F73-4491-8A5E-1C52C99EEDB6}">
      <dgm:prSet/>
      <dgm:spPr/>
      <dgm:t>
        <a:bodyPr/>
        <a:lstStyle/>
        <a:p>
          <a:endParaRPr lang="fi-FI"/>
        </a:p>
      </dgm:t>
    </dgm:pt>
    <dgm:pt modelId="{FC426024-9FFB-4466-A82E-0E9B05EA2A9D}" type="sibTrans" cxnId="{3C05DD61-7F73-4491-8A5E-1C52C99EEDB6}">
      <dgm:prSet/>
      <dgm:spPr/>
      <dgm:t>
        <a:bodyPr/>
        <a:lstStyle/>
        <a:p>
          <a:endParaRPr lang="fi-FI"/>
        </a:p>
      </dgm:t>
    </dgm:pt>
    <mc:AlternateContent xmlns:mc="http://schemas.openxmlformats.org/markup-compatibility/2006" xmlns:a14="http://schemas.microsoft.com/office/drawing/2010/main">
      <mc:Choice Requires="a14">
        <dgm:pt modelId="{28A42BCA-271F-4717-8913-A47435459A53}">
          <dgm:prSet phldrT="[Text]" custT="1"/>
          <dgm:spPr/>
          <dgm:t>
            <a:bodyPr/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Two-Phase Coolant Flow with</a:t>
              </a:r>
              <a:r>
                <a:rPr lang="en-US" sz="1500" dirty="0"/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5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𝑁</m:t>
                      </m:r>
                    </m:e>
                    <m: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r>
                <a:rPr lang="en-US" sz="1500" dirty="0"/>
                <a:t> 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Bubbles</a:t>
              </a:r>
              <a:r>
                <a:rPr lang="en-US" sz="1500" dirty="0"/>
                <a:t> </a:t>
              </a:r>
              <a:endParaRPr lang="fi-FI" sz="1500" dirty="0"/>
            </a:p>
          </dgm:t>
        </dgm:pt>
      </mc:Choice>
      <mc:Fallback xmlns="">
        <dgm:pt modelId="{28A42BCA-271F-4717-8913-A47435459A53}">
          <dgm:prSet phldrT="[Text]" custT="1"/>
          <dgm:spPr/>
          <dgm:t>
            <a:bodyPr/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Two-Phase Coolant Flow with</a:t>
              </a:r>
              <a:r>
                <a:rPr lang="en-US" sz="1500" dirty="0"/>
                <a:t> </a:t>
              </a:r>
              <a:r>
                <a:rPr lang="en-US" sz="1500" b="0" i="0">
                  <a:latin typeface="Cambria Math" panose="02040503050406030204" pitchFamily="18" charset="0"/>
                </a:rPr>
                <a:t>𝑁_2</a:t>
              </a:r>
              <a:r>
                <a:rPr lang="en-US" sz="1500" dirty="0"/>
                <a:t> 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Bubbles</a:t>
              </a:r>
              <a:r>
                <a:rPr lang="en-US" sz="1500" dirty="0"/>
                <a:t> </a:t>
              </a:r>
              <a:endParaRPr lang="fi-FI" sz="1500" dirty="0"/>
            </a:p>
          </dgm:t>
        </dgm:pt>
      </mc:Fallback>
    </mc:AlternateContent>
    <dgm:pt modelId="{0009BE26-5E98-4E27-ADFE-4BCD9C740A84}" type="parTrans" cxnId="{26C4E620-A2A9-448F-A829-188D9831C5B7}">
      <dgm:prSet/>
      <dgm:spPr/>
      <dgm:t>
        <a:bodyPr/>
        <a:lstStyle/>
        <a:p>
          <a:endParaRPr lang="fi-FI"/>
        </a:p>
      </dgm:t>
    </dgm:pt>
    <dgm:pt modelId="{D0B036C0-FCC6-4454-9DC5-334E7447679F}" type="sibTrans" cxnId="{26C4E620-A2A9-448F-A829-188D9831C5B7}">
      <dgm:prSet/>
      <dgm:spPr/>
      <dgm:t>
        <a:bodyPr/>
        <a:lstStyle/>
        <a:p>
          <a:endParaRPr lang="fi-FI"/>
        </a:p>
      </dgm:t>
    </dgm:pt>
    <dgm:pt modelId="{473FFF58-3A4D-41FC-814A-1CF4D04E7ACF}" type="pres">
      <dgm:prSet presAssocID="{350798D9-DA9A-406C-B209-ACD3BD915373}" presName="CompostProcess" presStyleCnt="0">
        <dgm:presLayoutVars>
          <dgm:dir/>
          <dgm:resizeHandles val="exact"/>
        </dgm:presLayoutVars>
      </dgm:prSet>
      <dgm:spPr/>
    </dgm:pt>
    <dgm:pt modelId="{E66E7A31-7838-4F9B-967D-6A3F8CAC4B60}" type="pres">
      <dgm:prSet presAssocID="{350798D9-DA9A-406C-B209-ACD3BD915373}" presName="arrow" presStyleLbl="bgShp" presStyleIdx="0" presStyleCnt="1" custScaleX="117647" custLinFactNeighborX="-202"/>
      <dgm:spPr/>
    </dgm:pt>
    <dgm:pt modelId="{27866448-74BB-44AF-9368-853A10944CC1}" type="pres">
      <dgm:prSet presAssocID="{350798D9-DA9A-406C-B209-ACD3BD915373}" presName="linearProcess" presStyleCnt="0"/>
      <dgm:spPr/>
    </dgm:pt>
    <dgm:pt modelId="{65A93B70-8C18-43CE-8D67-11C0BA393986}" type="pres">
      <dgm:prSet presAssocID="{A626390D-BF30-458C-BF47-3EFC3082183C}" presName="textNode" presStyleLbl="node1" presStyleIdx="0" presStyleCnt="9" custScaleX="60445" custScaleY="80566" custLinFactNeighborX="-65371" custLinFactNeighborY="0">
        <dgm:presLayoutVars>
          <dgm:bulletEnabled val="1"/>
        </dgm:presLayoutVars>
      </dgm:prSet>
      <dgm:spPr/>
    </dgm:pt>
    <dgm:pt modelId="{13F21E97-734C-43FE-8111-85A98C5AF2BB}" type="pres">
      <dgm:prSet presAssocID="{136F6653-778E-463F-8537-58DDCE8479B4}" presName="sibTrans" presStyleCnt="0"/>
      <dgm:spPr/>
    </dgm:pt>
    <dgm:pt modelId="{43515B57-FFFD-497A-9845-7994ECE37DC1}" type="pres">
      <dgm:prSet presAssocID="{073A79D3-A7AB-4059-949F-146EC3159ED3}" presName="textNode" presStyleLbl="node1" presStyleIdx="1" presStyleCnt="9" custScaleX="83227" custScaleY="101000" custLinFactNeighborX="-52802" custLinFactNeighborY="0">
        <dgm:presLayoutVars>
          <dgm:bulletEnabled val="1"/>
        </dgm:presLayoutVars>
      </dgm:prSet>
      <dgm:spPr/>
    </dgm:pt>
    <dgm:pt modelId="{16CF6DE9-A894-4A0E-BAAF-DE96F7A5C66D}" type="pres">
      <dgm:prSet presAssocID="{192FD701-2451-48C7-95B7-A8D43059BF5E}" presName="sibTrans" presStyleCnt="0"/>
      <dgm:spPr/>
    </dgm:pt>
    <dgm:pt modelId="{763B2A7C-5A00-411C-98B5-94C3E390C661}" type="pres">
      <dgm:prSet presAssocID="{B9D40FCB-2768-4F6F-B82A-94299B8719A0}" presName="textNode" presStyleLbl="node1" presStyleIdx="2" presStyleCnt="9" custScaleX="62755" custScaleY="84969" custLinFactX="-1670" custLinFactNeighborX="-100000" custLinFactNeighborY="0">
        <dgm:presLayoutVars>
          <dgm:bulletEnabled val="1"/>
        </dgm:presLayoutVars>
      </dgm:prSet>
      <dgm:spPr/>
    </dgm:pt>
    <dgm:pt modelId="{BCD34A31-E4FF-459E-80AD-7943E24317EE}" type="pres">
      <dgm:prSet presAssocID="{F8E62998-95F9-4D1F-B46A-88F8A85B4102}" presName="sibTrans" presStyleCnt="0"/>
      <dgm:spPr/>
    </dgm:pt>
    <dgm:pt modelId="{E18EAB00-A743-4EED-AF0F-B86D0A366BBB}" type="pres">
      <dgm:prSet presAssocID="{7200F228-38FB-49D7-A7E1-8EBE2D91AFE6}" presName="textNode" presStyleLbl="node1" presStyleIdx="3" presStyleCnt="9" custScaleX="65366" custScaleY="59656" custLinFactX="-3069" custLinFactNeighborX="-100000" custLinFactNeighborY="0">
        <dgm:presLayoutVars>
          <dgm:bulletEnabled val="1"/>
        </dgm:presLayoutVars>
      </dgm:prSet>
      <dgm:spPr/>
    </dgm:pt>
    <dgm:pt modelId="{884782C7-4A3C-4D16-99A4-7898A2822F26}" type="pres">
      <dgm:prSet presAssocID="{7D7F7BAF-6E7A-43B0-A580-851F10F6D3FB}" presName="sibTrans" presStyleCnt="0"/>
      <dgm:spPr/>
    </dgm:pt>
    <dgm:pt modelId="{A8D6BCC1-300D-41EF-B7BF-C7654287B70F}" type="pres">
      <dgm:prSet presAssocID="{B8243766-5E16-4EA7-B7CA-7F59B82CFDCC}" presName="textNode" presStyleLbl="node1" presStyleIdx="4" presStyleCnt="9" custScaleX="64401" custScaleY="66406" custLinFactX="-5790" custLinFactNeighborX="-100000" custLinFactNeighborY="0">
        <dgm:presLayoutVars>
          <dgm:bulletEnabled val="1"/>
        </dgm:presLayoutVars>
      </dgm:prSet>
      <dgm:spPr/>
    </dgm:pt>
    <dgm:pt modelId="{037C12EB-00F5-4482-ABC4-6FA4EA115C45}" type="pres">
      <dgm:prSet presAssocID="{B715C8BF-3954-49B6-9480-BA2D05E7E773}" presName="sibTrans" presStyleCnt="0"/>
      <dgm:spPr/>
    </dgm:pt>
    <dgm:pt modelId="{C6A9F44A-6017-448A-9422-DF930A9B896E}" type="pres">
      <dgm:prSet presAssocID="{104B7A67-C23B-458E-BF4E-C935FF507751}" presName="textNode" presStyleLbl="node1" presStyleIdx="5" presStyleCnt="9" custScaleX="55514" custScaleY="91719" custLinFactX="-6313" custLinFactNeighborX="-100000" custLinFactNeighborY="0">
        <dgm:presLayoutVars>
          <dgm:bulletEnabled val="1"/>
        </dgm:presLayoutVars>
      </dgm:prSet>
      <dgm:spPr/>
    </dgm:pt>
    <dgm:pt modelId="{6F344715-6CD0-4096-9DEE-C53936890530}" type="pres">
      <dgm:prSet presAssocID="{A423F6B2-5591-4383-8179-55A4361B369E}" presName="sibTrans" presStyleCnt="0"/>
      <dgm:spPr/>
    </dgm:pt>
    <dgm:pt modelId="{D80566DD-A0BE-469C-9DE9-E0AAE87E7986}" type="pres">
      <dgm:prSet presAssocID="{B0FCAB24-703A-460B-8A0B-9BA117B36A1F}" presName="textNode" presStyleLbl="node1" presStyleIdx="6" presStyleCnt="9" custScaleX="64630" custScaleY="46596" custLinFactNeighborX="33265" custLinFactNeighborY="866">
        <dgm:presLayoutVars>
          <dgm:bulletEnabled val="1"/>
        </dgm:presLayoutVars>
      </dgm:prSet>
      <dgm:spPr/>
    </dgm:pt>
    <dgm:pt modelId="{CFF9FB34-A2FD-4603-B94D-E0DF1B9B4DB8}" type="pres">
      <dgm:prSet presAssocID="{724B3B41-A18B-4F48-A56B-8C665D0BDDBC}" presName="sibTrans" presStyleCnt="0"/>
      <dgm:spPr/>
    </dgm:pt>
    <dgm:pt modelId="{9EEFD0A2-F9A8-4E6A-97CD-807790D6A0F6}" type="pres">
      <dgm:prSet presAssocID="{CCFA356B-F53B-49AD-B582-FB8326047040}" presName="textNode" presStyleLbl="node1" presStyleIdx="7" presStyleCnt="9" custScaleX="68348" custScaleY="69823" custLinFactX="-64130" custLinFactNeighborX="-100000" custLinFactNeighborY="-64948">
        <dgm:presLayoutVars>
          <dgm:bulletEnabled val="1"/>
        </dgm:presLayoutVars>
      </dgm:prSet>
      <dgm:spPr/>
    </dgm:pt>
    <dgm:pt modelId="{8096D1B8-6DC1-4C7A-9B46-3F38382D31FB}" type="pres">
      <dgm:prSet presAssocID="{FC426024-9FFB-4466-A82E-0E9B05EA2A9D}" presName="sibTrans" presStyleCnt="0"/>
      <dgm:spPr/>
    </dgm:pt>
    <dgm:pt modelId="{BE4C0A94-1CD5-4321-A762-F6D8F350449E}" type="pres">
      <dgm:prSet presAssocID="{28A42BCA-271F-4717-8913-A47435459A53}" presName="textNode" presStyleLbl="node1" presStyleIdx="8" presStyleCnt="9" custScaleX="65813" custScaleY="68904" custLinFactX="-126205" custLinFactNeighborX="-200000" custLinFactNeighborY="66359">
        <dgm:presLayoutVars>
          <dgm:bulletEnabled val="1"/>
        </dgm:presLayoutVars>
      </dgm:prSet>
      <dgm:spPr/>
    </dgm:pt>
  </dgm:ptLst>
  <dgm:cxnLst>
    <dgm:cxn modelId="{9CCA9A06-F9ED-4479-BE0F-13E69A8ACC27}" type="presOf" srcId="{B9D40FCB-2768-4F6F-B82A-94299B8719A0}" destId="{763B2A7C-5A00-411C-98B5-94C3E390C661}" srcOrd="0" destOrd="0" presId="urn:microsoft.com/office/officeart/2005/8/layout/hProcess9"/>
    <dgm:cxn modelId="{26C4E620-A2A9-448F-A829-188D9831C5B7}" srcId="{350798D9-DA9A-406C-B209-ACD3BD915373}" destId="{28A42BCA-271F-4717-8913-A47435459A53}" srcOrd="8" destOrd="0" parTransId="{0009BE26-5E98-4E27-ADFE-4BCD9C740A84}" sibTransId="{D0B036C0-FCC6-4454-9DC5-334E7447679F}"/>
    <dgm:cxn modelId="{3B220E2C-76F0-412C-B3F9-D23C774F623E}" type="presOf" srcId="{B0FCAB24-703A-460B-8A0B-9BA117B36A1F}" destId="{D80566DD-A0BE-469C-9DE9-E0AAE87E7986}" srcOrd="0" destOrd="0" presId="urn:microsoft.com/office/officeart/2005/8/layout/hProcess9"/>
    <dgm:cxn modelId="{35CC8241-1153-426C-B094-CBC32ABA19A4}" srcId="{350798D9-DA9A-406C-B209-ACD3BD915373}" destId="{B8243766-5E16-4EA7-B7CA-7F59B82CFDCC}" srcOrd="4" destOrd="0" parTransId="{135ED86B-0A05-40BA-8067-B769707E5597}" sibTransId="{B715C8BF-3954-49B6-9480-BA2D05E7E773}"/>
    <dgm:cxn modelId="{3C05DD61-7F73-4491-8A5E-1C52C99EEDB6}" srcId="{350798D9-DA9A-406C-B209-ACD3BD915373}" destId="{CCFA356B-F53B-49AD-B582-FB8326047040}" srcOrd="7" destOrd="0" parTransId="{C2F1815D-217B-4A28-9065-C501B32360A1}" sibTransId="{FC426024-9FFB-4466-A82E-0E9B05EA2A9D}"/>
    <dgm:cxn modelId="{F9C32943-5433-43FE-96BF-67F3D8D834C5}" type="presOf" srcId="{073A79D3-A7AB-4059-949F-146EC3159ED3}" destId="{43515B57-FFFD-497A-9845-7994ECE37DC1}" srcOrd="0" destOrd="0" presId="urn:microsoft.com/office/officeart/2005/8/layout/hProcess9"/>
    <dgm:cxn modelId="{62064446-54EE-420F-B6B6-A62FF984C21F}" type="presOf" srcId="{CCFA356B-F53B-49AD-B582-FB8326047040}" destId="{9EEFD0A2-F9A8-4E6A-97CD-807790D6A0F6}" srcOrd="0" destOrd="0" presId="urn:microsoft.com/office/officeart/2005/8/layout/hProcess9"/>
    <dgm:cxn modelId="{649C1D68-AC3B-4DE2-A247-2D8C9D840832}" srcId="{350798D9-DA9A-406C-B209-ACD3BD915373}" destId="{B0FCAB24-703A-460B-8A0B-9BA117B36A1F}" srcOrd="6" destOrd="0" parTransId="{2F83D775-8B8E-481C-A182-9667AB0E6BA6}" sibTransId="{724B3B41-A18B-4F48-A56B-8C665D0BDDBC}"/>
    <dgm:cxn modelId="{AA267052-D607-4255-8CF0-28DE2E6AC2E2}" type="presOf" srcId="{350798D9-DA9A-406C-B209-ACD3BD915373}" destId="{473FFF58-3A4D-41FC-814A-1CF4D04E7ACF}" srcOrd="0" destOrd="0" presId="urn:microsoft.com/office/officeart/2005/8/layout/hProcess9"/>
    <dgm:cxn modelId="{6FAE7285-8AEF-4C4D-A450-0511754D836C}" type="presOf" srcId="{7200F228-38FB-49D7-A7E1-8EBE2D91AFE6}" destId="{E18EAB00-A743-4EED-AF0F-B86D0A366BBB}" srcOrd="0" destOrd="0" presId="urn:microsoft.com/office/officeart/2005/8/layout/hProcess9"/>
    <dgm:cxn modelId="{CF329D8D-B782-4BAC-97F8-43C1A172C5AC}" type="presOf" srcId="{104B7A67-C23B-458E-BF4E-C935FF507751}" destId="{C6A9F44A-6017-448A-9422-DF930A9B896E}" srcOrd="0" destOrd="0" presId="urn:microsoft.com/office/officeart/2005/8/layout/hProcess9"/>
    <dgm:cxn modelId="{5EBDBC98-F4DC-4182-AFE1-C2F573194312}" srcId="{350798D9-DA9A-406C-B209-ACD3BD915373}" destId="{A626390D-BF30-458C-BF47-3EFC3082183C}" srcOrd="0" destOrd="0" parTransId="{21732F23-8B36-46D1-8E29-9F2543AD93B7}" sibTransId="{136F6653-778E-463F-8537-58DDCE8479B4}"/>
    <dgm:cxn modelId="{D51FAD9D-6AEF-4835-B775-2E172F8F3B2F}" srcId="{350798D9-DA9A-406C-B209-ACD3BD915373}" destId="{104B7A67-C23B-458E-BF4E-C935FF507751}" srcOrd="5" destOrd="0" parTransId="{F53E184C-C164-458B-A7DE-973796C41C9D}" sibTransId="{A423F6B2-5591-4383-8179-55A4361B369E}"/>
    <dgm:cxn modelId="{DC6B51B0-914C-4985-AF1E-70086207C258}" type="presOf" srcId="{A626390D-BF30-458C-BF47-3EFC3082183C}" destId="{65A93B70-8C18-43CE-8D67-11C0BA393986}" srcOrd="0" destOrd="0" presId="urn:microsoft.com/office/officeart/2005/8/layout/hProcess9"/>
    <dgm:cxn modelId="{1CD11DB6-D662-4B9D-A15E-7C63F9126482}" type="presOf" srcId="{28A42BCA-271F-4717-8913-A47435459A53}" destId="{BE4C0A94-1CD5-4321-A762-F6D8F350449E}" srcOrd="0" destOrd="0" presId="urn:microsoft.com/office/officeart/2005/8/layout/hProcess9"/>
    <dgm:cxn modelId="{5ED345B8-588B-45C0-B180-D8296C6207EF}" type="presOf" srcId="{B8243766-5E16-4EA7-B7CA-7F59B82CFDCC}" destId="{A8D6BCC1-300D-41EF-B7BF-C7654287B70F}" srcOrd="0" destOrd="0" presId="urn:microsoft.com/office/officeart/2005/8/layout/hProcess9"/>
    <dgm:cxn modelId="{D5C269CA-0449-42A9-8523-C99A365969DA}" srcId="{350798D9-DA9A-406C-B209-ACD3BD915373}" destId="{B9D40FCB-2768-4F6F-B82A-94299B8719A0}" srcOrd="2" destOrd="0" parTransId="{FFA40236-8585-4D5B-B1FE-0604BAB8B12D}" sibTransId="{F8E62998-95F9-4D1F-B46A-88F8A85B4102}"/>
    <dgm:cxn modelId="{7F53B8E4-6432-4D8F-8EE6-41131A2C11F3}" srcId="{350798D9-DA9A-406C-B209-ACD3BD915373}" destId="{073A79D3-A7AB-4059-949F-146EC3159ED3}" srcOrd="1" destOrd="0" parTransId="{9658355C-9024-4A36-AB25-A0F740B7FA4F}" sibTransId="{192FD701-2451-48C7-95B7-A8D43059BF5E}"/>
    <dgm:cxn modelId="{AC3BBCF0-D5FF-4F4F-B5C9-17E748D2EF87}" srcId="{350798D9-DA9A-406C-B209-ACD3BD915373}" destId="{7200F228-38FB-49D7-A7E1-8EBE2D91AFE6}" srcOrd="3" destOrd="0" parTransId="{F5E81DEA-FCE9-447A-8CD8-06E461F9EB25}" sibTransId="{7D7F7BAF-6E7A-43B0-A580-851F10F6D3FB}"/>
    <dgm:cxn modelId="{33B45909-2546-4A23-AA89-59EC2A2731F6}" type="presParOf" srcId="{473FFF58-3A4D-41FC-814A-1CF4D04E7ACF}" destId="{E66E7A31-7838-4F9B-967D-6A3F8CAC4B60}" srcOrd="0" destOrd="0" presId="urn:microsoft.com/office/officeart/2005/8/layout/hProcess9"/>
    <dgm:cxn modelId="{DA7AAC4A-C21E-4265-8FA8-908EAAB00A83}" type="presParOf" srcId="{473FFF58-3A4D-41FC-814A-1CF4D04E7ACF}" destId="{27866448-74BB-44AF-9368-853A10944CC1}" srcOrd="1" destOrd="0" presId="urn:microsoft.com/office/officeart/2005/8/layout/hProcess9"/>
    <dgm:cxn modelId="{6BAD3939-DD75-40CF-9B82-1B13387D4519}" type="presParOf" srcId="{27866448-74BB-44AF-9368-853A10944CC1}" destId="{65A93B70-8C18-43CE-8D67-11C0BA393986}" srcOrd="0" destOrd="0" presId="urn:microsoft.com/office/officeart/2005/8/layout/hProcess9"/>
    <dgm:cxn modelId="{6105B0D5-CA02-45D4-A1C3-F6F28F86B5BE}" type="presParOf" srcId="{27866448-74BB-44AF-9368-853A10944CC1}" destId="{13F21E97-734C-43FE-8111-85A98C5AF2BB}" srcOrd="1" destOrd="0" presId="urn:microsoft.com/office/officeart/2005/8/layout/hProcess9"/>
    <dgm:cxn modelId="{6A9D64AB-8E99-43C1-B81E-BB13F28E08FF}" type="presParOf" srcId="{27866448-74BB-44AF-9368-853A10944CC1}" destId="{43515B57-FFFD-497A-9845-7994ECE37DC1}" srcOrd="2" destOrd="0" presId="urn:microsoft.com/office/officeart/2005/8/layout/hProcess9"/>
    <dgm:cxn modelId="{96385ED2-CE60-4ACC-8FAA-08714C3322C9}" type="presParOf" srcId="{27866448-74BB-44AF-9368-853A10944CC1}" destId="{16CF6DE9-A894-4A0E-BAAF-DE96F7A5C66D}" srcOrd="3" destOrd="0" presId="urn:microsoft.com/office/officeart/2005/8/layout/hProcess9"/>
    <dgm:cxn modelId="{07F85CD2-C000-4C28-A0A0-ADDE62830733}" type="presParOf" srcId="{27866448-74BB-44AF-9368-853A10944CC1}" destId="{763B2A7C-5A00-411C-98B5-94C3E390C661}" srcOrd="4" destOrd="0" presId="urn:microsoft.com/office/officeart/2005/8/layout/hProcess9"/>
    <dgm:cxn modelId="{C3E9F1D2-F18B-4D16-AE0A-6D5B62A69B9F}" type="presParOf" srcId="{27866448-74BB-44AF-9368-853A10944CC1}" destId="{BCD34A31-E4FF-459E-80AD-7943E24317EE}" srcOrd="5" destOrd="0" presId="urn:microsoft.com/office/officeart/2005/8/layout/hProcess9"/>
    <dgm:cxn modelId="{7CE90C4A-B850-4D88-B81D-468FEC076CCD}" type="presParOf" srcId="{27866448-74BB-44AF-9368-853A10944CC1}" destId="{E18EAB00-A743-4EED-AF0F-B86D0A366BBB}" srcOrd="6" destOrd="0" presId="urn:microsoft.com/office/officeart/2005/8/layout/hProcess9"/>
    <dgm:cxn modelId="{1BBB452F-9B51-4CAA-BE46-B57F6EF63E32}" type="presParOf" srcId="{27866448-74BB-44AF-9368-853A10944CC1}" destId="{884782C7-4A3C-4D16-99A4-7898A2822F26}" srcOrd="7" destOrd="0" presId="urn:microsoft.com/office/officeart/2005/8/layout/hProcess9"/>
    <dgm:cxn modelId="{9830D268-3DC7-4A35-8CBE-41B03E9CB294}" type="presParOf" srcId="{27866448-74BB-44AF-9368-853A10944CC1}" destId="{A8D6BCC1-300D-41EF-B7BF-C7654287B70F}" srcOrd="8" destOrd="0" presId="urn:microsoft.com/office/officeart/2005/8/layout/hProcess9"/>
    <dgm:cxn modelId="{A610D0BE-AFF2-489D-B4FC-B63F656DB2EB}" type="presParOf" srcId="{27866448-74BB-44AF-9368-853A10944CC1}" destId="{037C12EB-00F5-4482-ABC4-6FA4EA115C45}" srcOrd="9" destOrd="0" presId="urn:microsoft.com/office/officeart/2005/8/layout/hProcess9"/>
    <dgm:cxn modelId="{AEC72134-11E7-4678-833D-751384BCDD47}" type="presParOf" srcId="{27866448-74BB-44AF-9368-853A10944CC1}" destId="{C6A9F44A-6017-448A-9422-DF930A9B896E}" srcOrd="10" destOrd="0" presId="urn:microsoft.com/office/officeart/2005/8/layout/hProcess9"/>
    <dgm:cxn modelId="{C5BD9332-A140-498F-AF65-B3BC27B20BFA}" type="presParOf" srcId="{27866448-74BB-44AF-9368-853A10944CC1}" destId="{6F344715-6CD0-4096-9DEE-C53936890530}" srcOrd="11" destOrd="0" presId="urn:microsoft.com/office/officeart/2005/8/layout/hProcess9"/>
    <dgm:cxn modelId="{28546366-AC36-447D-85E0-44DD222C4F71}" type="presParOf" srcId="{27866448-74BB-44AF-9368-853A10944CC1}" destId="{D80566DD-A0BE-469C-9DE9-E0AAE87E7986}" srcOrd="12" destOrd="0" presId="urn:microsoft.com/office/officeart/2005/8/layout/hProcess9"/>
    <dgm:cxn modelId="{5DB7E9A8-2985-4A2D-8D0E-B282ABFCFC54}" type="presParOf" srcId="{27866448-74BB-44AF-9368-853A10944CC1}" destId="{CFF9FB34-A2FD-4603-B94D-E0DF1B9B4DB8}" srcOrd="13" destOrd="0" presId="urn:microsoft.com/office/officeart/2005/8/layout/hProcess9"/>
    <dgm:cxn modelId="{50AF1E4A-FC91-4DFF-9157-E2E0E7060DF1}" type="presParOf" srcId="{27866448-74BB-44AF-9368-853A10944CC1}" destId="{9EEFD0A2-F9A8-4E6A-97CD-807790D6A0F6}" srcOrd="14" destOrd="0" presId="urn:microsoft.com/office/officeart/2005/8/layout/hProcess9"/>
    <dgm:cxn modelId="{8D0A6F82-3B92-4444-94A8-929783BE07AE}" type="presParOf" srcId="{27866448-74BB-44AF-9368-853A10944CC1}" destId="{8096D1B8-6DC1-4C7A-9B46-3F38382D31FB}" srcOrd="15" destOrd="0" presId="urn:microsoft.com/office/officeart/2005/8/layout/hProcess9"/>
    <dgm:cxn modelId="{E4BE06BB-BB60-48F6-92F6-D6C298FC3537}" type="presParOf" srcId="{27866448-74BB-44AF-9368-853A10944CC1}" destId="{BE4C0A94-1CD5-4321-A762-F6D8F350449E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0798D9-DA9A-406C-B209-ACD3BD91537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626390D-BF30-458C-BF47-3EFC3082183C}">
      <dgm:prSet phldrT="[Text]"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LOCA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Occurs – </a:t>
          </a:r>
        </a:p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Rapid Pressure Drop</a:t>
          </a:r>
          <a:endParaRPr lang="fi-FI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32F23-8B36-46D1-8E29-9F2543AD93B7}" type="parTrans" cxnId="{5EBDBC98-F4DC-4182-AFE1-C2F573194312}">
      <dgm:prSet/>
      <dgm:spPr/>
      <dgm:t>
        <a:bodyPr/>
        <a:lstStyle/>
        <a:p>
          <a:endParaRPr lang="fi-FI"/>
        </a:p>
      </dgm:t>
    </dgm:pt>
    <dgm:pt modelId="{136F6653-778E-463F-8537-58DDCE8479B4}" type="sibTrans" cxnId="{5EBDBC98-F4DC-4182-AFE1-C2F573194312}">
      <dgm:prSet/>
      <dgm:spPr/>
      <dgm:t>
        <a:bodyPr/>
        <a:lstStyle/>
        <a:p>
          <a:endParaRPr lang="fi-FI"/>
        </a:p>
      </dgm:t>
    </dgm:pt>
    <dgm:pt modelId="{073A79D3-A7AB-4059-949F-146EC3159ED3}">
      <dgm:prSet phldrT="[Text]" custT="1"/>
      <dgm:spPr>
        <a:blipFill>
          <a:blip xmlns:r="http://schemas.openxmlformats.org/officeDocument/2006/relationships" r:embed="rId1"/>
          <a:stretch>
            <a:fillRect t="-4545" r="-2008" b="-5966"/>
          </a:stretch>
        </a:blipFill>
      </dgm:spPr>
      <dgm:t>
        <a:bodyPr/>
        <a:lstStyle/>
        <a:p>
          <a:r>
            <a:rPr lang="fi-FI">
              <a:noFill/>
            </a:rPr>
            <a:t> </a:t>
          </a:r>
        </a:p>
      </dgm:t>
    </dgm:pt>
    <dgm:pt modelId="{9658355C-9024-4A36-AB25-A0F740B7FA4F}" type="parTrans" cxnId="{7F53B8E4-6432-4D8F-8EE6-41131A2C11F3}">
      <dgm:prSet/>
      <dgm:spPr/>
      <dgm:t>
        <a:bodyPr/>
        <a:lstStyle/>
        <a:p>
          <a:endParaRPr lang="fi-FI"/>
        </a:p>
      </dgm:t>
    </dgm:pt>
    <dgm:pt modelId="{192FD701-2451-48C7-95B7-A8D43059BF5E}" type="sibTrans" cxnId="{7F53B8E4-6432-4D8F-8EE6-41131A2C11F3}">
      <dgm:prSet/>
      <dgm:spPr/>
      <dgm:t>
        <a:bodyPr/>
        <a:lstStyle/>
        <a:p>
          <a:endParaRPr lang="fi-FI"/>
        </a:p>
      </dgm:t>
    </dgm:pt>
    <dgm:pt modelId="{B9D40FCB-2768-4F6F-B82A-94299B8719A0}">
      <dgm:prSet phldrT="[Text]" custT="1"/>
      <dgm:spPr>
        <a:blipFill>
          <a:blip xmlns:r="http://schemas.openxmlformats.org/officeDocument/2006/relationships" r:embed="rId2"/>
          <a:stretch>
            <a:fillRect r="-3723"/>
          </a:stretch>
        </a:blipFill>
      </dgm:spPr>
      <dgm:t>
        <a:bodyPr/>
        <a:lstStyle/>
        <a:p>
          <a:r>
            <a:rPr lang="fi-FI">
              <a:noFill/>
            </a:rPr>
            <a:t> </a:t>
          </a:r>
        </a:p>
      </dgm:t>
    </dgm:pt>
    <dgm:pt modelId="{FFA40236-8585-4D5B-B1FE-0604BAB8B12D}" type="parTrans" cxnId="{D5C269CA-0449-42A9-8523-C99A365969DA}">
      <dgm:prSet/>
      <dgm:spPr/>
      <dgm:t>
        <a:bodyPr/>
        <a:lstStyle/>
        <a:p>
          <a:endParaRPr lang="fi-FI"/>
        </a:p>
      </dgm:t>
    </dgm:pt>
    <dgm:pt modelId="{F8E62998-95F9-4D1F-B46A-88F8A85B4102}" type="sibTrans" cxnId="{D5C269CA-0449-42A9-8523-C99A365969DA}">
      <dgm:prSet/>
      <dgm:spPr/>
      <dgm:t>
        <a:bodyPr/>
        <a:lstStyle/>
        <a:p>
          <a:endParaRPr lang="fi-FI"/>
        </a:p>
      </dgm:t>
    </dgm:pt>
    <dgm:pt modelId="{7200F228-38FB-49D7-A7E1-8EBE2D91AFE6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Driving</a:t>
          </a:r>
          <a:r>
            <a:rPr lang="en-US" sz="18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Force for Degassing</a:t>
          </a:r>
          <a:endParaRPr lang="fi-FI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E81DEA-FCE9-447A-8CD8-06E461F9EB25}" type="parTrans" cxnId="{AC3BBCF0-D5FF-4F4F-B5C9-17E748D2EF87}">
      <dgm:prSet/>
      <dgm:spPr/>
      <dgm:t>
        <a:bodyPr/>
        <a:lstStyle/>
        <a:p>
          <a:endParaRPr lang="fi-FI"/>
        </a:p>
      </dgm:t>
    </dgm:pt>
    <dgm:pt modelId="{7D7F7BAF-6E7A-43B0-A580-851F10F6D3FB}" type="sibTrans" cxnId="{AC3BBCF0-D5FF-4F4F-B5C9-17E748D2EF87}">
      <dgm:prSet/>
      <dgm:spPr/>
      <dgm:t>
        <a:bodyPr/>
        <a:lstStyle/>
        <a:p>
          <a:endParaRPr lang="fi-FI"/>
        </a:p>
      </dgm:t>
    </dgm:pt>
    <dgm:pt modelId="{B8243766-5E16-4EA7-B7CA-7F59B82CFDCC}">
      <dgm:prSet phldrT="[Text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fi-FI">
              <a:noFill/>
            </a:rPr>
            <a:t> </a:t>
          </a:r>
        </a:p>
      </dgm:t>
    </dgm:pt>
    <dgm:pt modelId="{135ED86B-0A05-40BA-8067-B769707E5597}" type="parTrans" cxnId="{35CC8241-1153-426C-B094-CBC32ABA19A4}">
      <dgm:prSet/>
      <dgm:spPr/>
      <dgm:t>
        <a:bodyPr/>
        <a:lstStyle/>
        <a:p>
          <a:endParaRPr lang="fi-FI"/>
        </a:p>
      </dgm:t>
    </dgm:pt>
    <dgm:pt modelId="{B715C8BF-3954-49B6-9480-BA2D05E7E773}" type="sibTrans" cxnId="{35CC8241-1153-426C-B094-CBC32ABA19A4}">
      <dgm:prSet/>
      <dgm:spPr/>
      <dgm:t>
        <a:bodyPr/>
        <a:lstStyle/>
        <a:p>
          <a:endParaRPr lang="fi-FI"/>
        </a:p>
      </dgm:t>
    </dgm:pt>
    <dgm:pt modelId="{104B7A67-C23B-458E-BF4E-C935FF507751}">
      <dgm:prSet phldrT="[Text]" custT="1"/>
      <dgm:spPr>
        <a:blipFill>
          <a:blip xmlns:r="http://schemas.openxmlformats.org/officeDocument/2006/relationships" r:embed="rId4"/>
          <a:stretch>
            <a:fillRect l="-1205" r="-5422"/>
          </a:stretch>
        </a:blipFill>
      </dgm:spPr>
      <dgm:t>
        <a:bodyPr/>
        <a:lstStyle/>
        <a:p>
          <a:r>
            <a:rPr lang="fi-FI">
              <a:noFill/>
            </a:rPr>
            <a:t> </a:t>
          </a:r>
        </a:p>
      </dgm:t>
    </dgm:pt>
    <dgm:pt modelId="{F53E184C-C164-458B-A7DE-973796C41C9D}" type="parTrans" cxnId="{D51FAD9D-6AEF-4835-B775-2E172F8F3B2F}">
      <dgm:prSet/>
      <dgm:spPr/>
      <dgm:t>
        <a:bodyPr/>
        <a:lstStyle/>
        <a:p>
          <a:endParaRPr lang="fi-FI"/>
        </a:p>
      </dgm:t>
    </dgm:pt>
    <dgm:pt modelId="{A423F6B2-5591-4383-8179-55A4361B369E}" type="sibTrans" cxnId="{D51FAD9D-6AEF-4835-B775-2E172F8F3B2F}">
      <dgm:prSet/>
      <dgm:spPr/>
      <dgm:t>
        <a:bodyPr/>
        <a:lstStyle/>
        <a:p>
          <a:endParaRPr lang="fi-FI"/>
        </a:p>
      </dgm:t>
    </dgm:pt>
    <dgm:pt modelId="{B0FCAB24-703A-460B-8A0B-9BA117B36A1F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Reduces Heat Transfer</a:t>
          </a:r>
          <a:endParaRPr lang="fi-FI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83D775-8B8E-481C-A182-9667AB0E6BA6}" type="parTrans" cxnId="{649C1D68-AC3B-4DE2-A247-2D8C9D840832}">
      <dgm:prSet/>
      <dgm:spPr/>
      <dgm:t>
        <a:bodyPr/>
        <a:lstStyle/>
        <a:p>
          <a:endParaRPr lang="fi-FI"/>
        </a:p>
      </dgm:t>
    </dgm:pt>
    <dgm:pt modelId="{724B3B41-A18B-4F48-A56B-8C665D0BDDBC}" type="sibTrans" cxnId="{649C1D68-AC3B-4DE2-A247-2D8C9D840832}">
      <dgm:prSet/>
      <dgm:spPr/>
      <dgm:t>
        <a:bodyPr/>
        <a:lstStyle/>
        <a:p>
          <a:endParaRPr lang="fi-FI"/>
        </a:p>
      </dgm:t>
    </dgm:pt>
    <dgm:pt modelId="{CCFA356B-F53B-49AD-B582-FB8326047040}">
      <dgm:prSet phldrT="[Text]" custT="1"/>
      <dgm:spPr>
        <a:blipFill>
          <a:blip xmlns:r="http://schemas.openxmlformats.org/officeDocument/2006/relationships" r:embed="rId5"/>
          <a:stretch>
            <a:fillRect t="-3292" r="-2941" b="-6173"/>
          </a:stretch>
        </a:blipFill>
      </dgm:spPr>
      <dgm:t>
        <a:bodyPr/>
        <a:lstStyle/>
        <a:p>
          <a:r>
            <a:rPr lang="fi-FI">
              <a:noFill/>
            </a:rPr>
            <a:t> </a:t>
          </a:r>
        </a:p>
      </dgm:t>
    </dgm:pt>
    <dgm:pt modelId="{C2F1815D-217B-4A28-9065-C501B32360A1}" type="parTrans" cxnId="{3C05DD61-7F73-4491-8A5E-1C52C99EEDB6}">
      <dgm:prSet/>
      <dgm:spPr/>
      <dgm:t>
        <a:bodyPr/>
        <a:lstStyle/>
        <a:p>
          <a:endParaRPr lang="fi-FI"/>
        </a:p>
      </dgm:t>
    </dgm:pt>
    <dgm:pt modelId="{FC426024-9FFB-4466-A82E-0E9B05EA2A9D}" type="sibTrans" cxnId="{3C05DD61-7F73-4491-8A5E-1C52C99EEDB6}">
      <dgm:prSet/>
      <dgm:spPr/>
      <dgm:t>
        <a:bodyPr/>
        <a:lstStyle/>
        <a:p>
          <a:endParaRPr lang="fi-FI"/>
        </a:p>
      </dgm:t>
    </dgm:pt>
    <dgm:pt modelId="{28A42BCA-271F-4717-8913-A47435459A53}">
      <dgm:prSet phldrT="[Text]" custT="1"/>
      <dgm:spPr>
        <a:blipFill>
          <a:blip xmlns:r="http://schemas.openxmlformats.org/officeDocument/2006/relationships" r:embed="rId6"/>
          <a:stretch>
            <a:fillRect t="-4167" r="-505" b="-6667"/>
          </a:stretch>
        </a:blipFill>
      </dgm:spPr>
      <dgm:t>
        <a:bodyPr/>
        <a:lstStyle/>
        <a:p>
          <a:r>
            <a:rPr lang="fi-FI">
              <a:noFill/>
            </a:rPr>
            <a:t> </a:t>
          </a:r>
        </a:p>
      </dgm:t>
    </dgm:pt>
    <dgm:pt modelId="{0009BE26-5E98-4E27-ADFE-4BCD9C740A84}" type="parTrans" cxnId="{26C4E620-A2A9-448F-A829-188D9831C5B7}">
      <dgm:prSet/>
      <dgm:spPr/>
      <dgm:t>
        <a:bodyPr/>
        <a:lstStyle/>
        <a:p>
          <a:endParaRPr lang="fi-FI"/>
        </a:p>
      </dgm:t>
    </dgm:pt>
    <dgm:pt modelId="{D0B036C0-FCC6-4454-9DC5-334E7447679F}" type="sibTrans" cxnId="{26C4E620-A2A9-448F-A829-188D9831C5B7}">
      <dgm:prSet/>
      <dgm:spPr/>
      <dgm:t>
        <a:bodyPr/>
        <a:lstStyle/>
        <a:p>
          <a:endParaRPr lang="fi-FI"/>
        </a:p>
      </dgm:t>
    </dgm:pt>
    <dgm:pt modelId="{473FFF58-3A4D-41FC-814A-1CF4D04E7ACF}" type="pres">
      <dgm:prSet presAssocID="{350798D9-DA9A-406C-B209-ACD3BD915373}" presName="CompostProcess" presStyleCnt="0">
        <dgm:presLayoutVars>
          <dgm:dir/>
          <dgm:resizeHandles val="exact"/>
        </dgm:presLayoutVars>
      </dgm:prSet>
      <dgm:spPr/>
    </dgm:pt>
    <dgm:pt modelId="{E66E7A31-7838-4F9B-967D-6A3F8CAC4B60}" type="pres">
      <dgm:prSet presAssocID="{350798D9-DA9A-406C-B209-ACD3BD915373}" presName="arrow" presStyleLbl="bgShp" presStyleIdx="0" presStyleCnt="1" custScaleX="117647" custLinFactNeighborX="-202"/>
      <dgm:spPr/>
    </dgm:pt>
    <dgm:pt modelId="{27866448-74BB-44AF-9368-853A10944CC1}" type="pres">
      <dgm:prSet presAssocID="{350798D9-DA9A-406C-B209-ACD3BD915373}" presName="linearProcess" presStyleCnt="0"/>
      <dgm:spPr/>
    </dgm:pt>
    <dgm:pt modelId="{65A93B70-8C18-43CE-8D67-11C0BA393986}" type="pres">
      <dgm:prSet presAssocID="{A626390D-BF30-458C-BF47-3EFC3082183C}" presName="textNode" presStyleLbl="node1" presStyleIdx="0" presStyleCnt="9" custScaleX="60445" custScaleY="80566" custLinFactNeighborX="-65371" custLinFactNeighborY="0">
        <dgm:presLayoutVars>
          <dgm:bulletEnabled val="1"/>
        </dgm:presLayoutVars>
      </dgm:prSet>
      <dgm:spPr/>
    </dgm:pt>
    <dgm:pt modelId="{13F21E97-734C-43FE-8111-85A98C5AF2BB}" type="pres">
      <dgm:prSet presAssocID="{136F6653-778E-463F-8537-58DDCE8479B4}" presName="sibTrans" presStyleCnt="0"/>
      <dgm:spPr/>
    </dgm:pt>
    <dgm:pt modelId="{43515B57-FFFD-497A-9845-7994ECE37DC1}" type="pres">
      <dgm:prSet presAssocID="{073A79D3-A7AB-4059-949F-146EC3159ED3}" presName="textNode" presStyleLbl="node1" presStyleIdx="1" presStyleCnt="9" custScaleX="83227" custScaleY="101000" custLinFactNeighborX="-52802" custLinFactNeighborY="0">
        <dgm:presLayoutVars>
          <dgm:bulletEnabled val="1"/>
        </dgm:presLayoutVars>
      </dgm:prSet>
      <dgm:spPr/>
    </dgm:pt>
    <dgm:pt modelId="{16CF6DE9-A894-4A0E-BAAF-DE96F7A5C66D}" type="pres">
      <dgm:prSet presAssocID="{192FD701-2451-48C7-95B7-A8D43059BF5E}" presName="sibTrans" presStyleCnt="0"/>
      <dgm:spPr/>
    </dgm:pt>
    <dgm:pt modelId="{763B2A7C-5A00-411C-98B5-94C3E390C661}" type="pres">
      <dgm:prSet presAssocID="{B9D40FCB-2768-4F6F-B82A-94299B8719A0}" presName="textNode" presStyleLbl="node1" presStyleIdx="2" presStyleCnt="9" custScaleX="62755" custScaleY="84969" custLinFactX="-1670" custLinFactNeighborX="-100000" custLinFactNeighborY="0">
        <dgm:presLayoutVars>
          <dgm:bulletEnabled val="1"/>
        </dgm:presLayoutVars>
      </dgm:prSet>
      <dgm:spPr/>
    </dgm:pt>
    <dgm:pt modelId="{BCD34A31-E4FF-459E-80AD-7943E24317EE}" type="pres">
      <dgm:prSet presAssocID="{F8E62998-95F9-4D1F-B46A-88F8A85B4102}" presName="sibTrans" presStyleCnt="0"/>
      <dgm:spPr/>
    </dgm:pt>
    <dgm:pt modelId="{E18EAB00-A743-4EED-AF0F-B86D0A366BBB}" type="pres">
      <dgm:prSet presAssocID="{7200F228-38FB-49D7-A7E1-8EBE2D91AFE6}" presName="textNode" presStyleLbl="node1" presStyleIdx="3" presStyleCnt="9" custScaleX="65366" custScaleY="59656" custLinFactX="-3069" custLinFactNeighborX="-100000" custLinFactNeighborY="0">
        <dgm:presLayoutVars>
          <dgm:bulletEnabled val="1"/>
        </dgm:presLayoutVars>
      </dgm:prSet>
      <dgm:spPr/>
    </dgm:pt>
    <dgm:pt modelId="{884782C7-4A3C-4D16-99A4-7898A2822F26}" type="pres">
      <dgm:prSet presAssocID="{7D7F7BAF-6E7A-43B0-A580-851F10F6D3FB}" presName="sibTrans" presStyleCnt="0"/>
      <dgm:spPr/>
    </dgm:pt>
    <dgm:pt modelId="{A8D6BCC1-300D-41EF-B7BF-C7654287B70F}" type="pres">
      <dgm:prSet presAssocID="{B8243766-5E16-4EA7-B7CA-7F59B82CFDCC}" presName="textNode" presStyleLbl="node1" presStyleIdx="4" presStyleCnt="9" custScaleX="64401" custScaleY="66406" custLinFactX="-5790" custLinFactNeighborX="-100000" custLinFactNeighborY="0">
        <dgm:presLayoutVars>
          <dgm:bulletEnabled val="1"/>
        </dgm:presLayoutVars>
      </dgm:prSet>
      <dgm:spPr/>
    </dgm:pt>
    <dgm:pt modelId="{037C12EB-00F5-4482-ABC4-6FA4EA115C45}" type="pres">
      <dgm:prSet presAssocID="{B715C8BF-3954-49B6-9480-BA2D05E7E773}" presName="sibTrans" presStyleCnt="0"/>
      <dgm:spPr/>
    </dgm:pt>
    <dgm:pt modelId="{C6A9F44A-6017-448A-9422-DF930A9B896E}" type="pres">
      <dgm:prSet presAssocID="{104B7A67-C23B-458E-BF4E-C935FF507751}" presName="textNode" presStyleLbl="node1" presStyleIdx="5" presStyleCnt="9" custScaleX="55514" custScaleY="91719" custLinFactX="-6313" custLinFactNeighborX="-100000" custLinFactNeighborY="0">
        <dgm:presLayoutVars>
          <dgm:bulletEnabled val="1"/>
        </dgm:presLayoutVars>
      </dgm:prSet>
      <dgm:spPr/>
    </dgm:pt>
    <dgm:pt modelId="{6F344715-6CD0-4096-9DEE-C53936890530}" type="pres">
      <dgm:prSet presAssocID="{A423F6B2-5591-4383-8179-55A4361B369E}" presName="sibTrans" presStyleCnt="0"/>
      <dgm:spPr/>
    </dgm:pt>
    <dgm:pt modelId="{D80566DD-A0BE-469C-9DE9-E0AAE87E7986}" type="pres">
      <dgm:prSet presAssocID="{B0FCAB24-703A-460B-8A0B-9BA117B36A1F}" presName="textNode" presStyleLbl="node1" presStyleIdx="6" presStyleCnt="9" custScaleX="64630" custScaleY="46596" custLinFactNeighborX="33265" custLinFactNeighborY="866">
        <dgm:presLayoutVars>
          <dgm:bulletEnabled val="1"/>
        </dgm:presLayoutVars>
      </dgm:prSet>
      <dgm:spPr/>
    </dgm:pt>
    <dgm:pt modelId="{CFF9FB34-A2FD-4603-B94D-E0DF1B9B4DB8}" type="pres">
      <dgm:prSet presAssocID="{724B3B41-A18B-4F48-A56B-8C665D0BDDBC}" presName="sibTrans" presStyleCnt="0"/>
      <dgm:spPr/>
    </dgm:pt>
    <dgm:pt modelId="{9EEFD0A2-F9A8-4E6A-97CD-807790D6A0F6}" type="pres">
      <dgm:prSet presAssocID="{CCFA356B-F53B-49AD-B582-FB8326047040}" presName="textNode" presStyleLbl="node1" presStyleIdx="7" presStyleCnt="9" custScaleX="68348" custScaleY="69823" custLinFactX="-64130" custLinFactNeighborX="-100000" custLinFactNeighborY="-64948">
        <dgm:presLayoutVars>
          <dgm:bulletEnabled val="1"/>
        </dgm:presLayoutVars>
      </dgm:prSet>
      <dgm:spPr/>
    </dgm:pt>
    <dgm:pt modelId="{8096D1B8-6DC1-4C7A-9B46-3F38382D31FB}" type="pres">
      <dgm:prSet presAssocID="{FC426024-9FFB-4466-A82E-0E9B05EA2A9D}" presName="sibTrans" presStyleCnt="0"/>
      <dgm:spPr/>
    </dgm:pt>
    <dgm:pt modelId="{BE4C0A94-1CD5-4321-A762-F6D8F350449E}" type="pres">
      <dgm:prSet presAssocID="{28A42BCA-271F-4717-8913-A47435459A53}" presName="textNode" presStyleLbl="node1" presStyleIdx="8" presStyleCnt="9" custScaleX="65813" custScaleY="68904" custLinFactX="-126205" custLinFactNeighborX="-200000" custLinFactNeighborY="66359">
        <dgm:presLayoutVars>
          <dgm:bulletEnabled val="1"/>
        </dgm:presLayoutVars>
      </dgm:prSet>
      <dgm:spPr/>
    </dgm:pt>
  </dgm:ptLst>
  <dgm:cxnLst>
    <dgm:cxn modelId="{9CCA9A06-F9ED-4479-BE0F-13E69A8ACC27}" type="presOf" srcId="{B9D40FCB-2768-4F6F-B82A-94299B8719A0}" destId="{763B2A7C-5A00-411C-98B5-94C3E390C661}" srcOrd="0" destOrd="0" presId="urn:microsoft.com/office/officeart/2005/8/layout/hProcess9"/>
    <dgm:cxn modelId="{26C4E620-A2A9-448F-A829-188D9831C5B7}" srcId="{350798D9-DA9A-406C-B209-ACD3BD915373}" destId="{28A42BCA-271F-4717-8913-A47435459A53}" srcOrd="8" destOrd="0" parTransId="{0009BE26-5E98-4E27-ADFE-4BCD9C740A84}" sibTransId="{D0B036C0-FCC6-4454-9DC5-334E7447679F}"/>
    <dgm:cxn modelId="{3B220E2C-76F0-412C-B3F9-D23C774F623E}" type="presOf" srcId="{B0FCAB24-703A-460B-8A0B-9BA117B36A1F}" destId="{D80566DD-A0BE-469C-9DE9-E0AAE87E7986}" srcOrd="0" destOrd="0" presId="urn:microsoft.com/office/officeart/2005/8/layout/hProcess9"/>
    <dgm:cxn modelId="{35CC8241-1153-426C-B094-CBC32ABA19A4}" srcId="{350798D9-DA9A-406C-B209-ACD3BD915373}" destId="{B8243766-5E16-4EA7-B7CA-7F59B82CFDCC}" srcOrd="4" destOrd="0" parTransId="{135ED86B-0A05-40BA-8067-B769707E5597}" sibTransId="{B715C8BF-3954-49B6-9480-BA2D05E7E773}"/>
    <dgm:cxn modelId="{3C05DD61-7F73-4491-8A5E-1C52C99EEDB6}" srcId="{350798D9-DA9A-406C-B209-ACD3BD915373}" destId="{CCFA356B-F53B-49AD-B582-FB8326047040}" srcOrd="7" destOrd="0" parTransId="{C2F1815D-217B-4A28-9065-C501B32360A1}" sibTransId="{FC426024-9FFB-4466-A82E-0E9B05EA2A9D}"/>
    <dgm:cxn modelId="{F9C32943-5433-43FE-96BF-67F3D8D834C5}" type="presOf" srcId="{073A79D3-A7AB-4059-949F-146EC3159ED3}" destId="{43515B57-FFFD-497A-9845-7994ECE37DC1}" srcOrd="0" destOrd="0" presId="urn:microsoft.com/office/officeart/2005/8/layout/hProcess9"/>
    <dgm:cxn modelId="{62064446-54EE-420F-B6B6-A62FF984C21F}" type="presOf" srcId="{CCFA356B-F53B-49AD-B582-FB8326047040}" destId="{9EEFD0A2-F9A8-4E6A-97CD-807790D6A0F6}" srcOrd="0" destOrd="0" presId="urn:microsoft.com/office/officeart/2005/8/layout/hProcess9"/>
    <dgm:cxn modelId="{649C1D68-AC3B-4DE2-A247-2D8C9D840832}" srcId="{350798D9-DA9A-406C-B209-ACD3BD915373}" destId="{B0FCAB24-703A-460B-8A0B-9BA117B36A1F}" srcOrd="6" destOrd="0" parTransId="{2F83D775-8B8E-481C-A182-9667AB0E6BA6}" sibTransId="{724B3B41-A18B-4F48-A56B-8C665D0BDDBC}"/>
    <dgm:cxn modelId="{AA267052-D607-4255-8CF0-28DE2E6AC2E2}" type="presOf" srcId="{350798D9-DA9A-406C-B209-ACD3BD915373}" destId="{473FFF58-3A4D-41FC-814A-1CF4D04E7ACF}" srcOrd="0" destOrd="0" presId="urn:microsoft.com/office/officeart/2005/8/layout/hProcess9"/>
    <dgm:cxn modelId="{6FAE7285-8AEF-4C4D-A450-0511754D836C}" type="presOf" srcId="{7200F228-38FB-49D7-A7E1-8EBE2D91AFE6}" destId="{E18EAB00-A743-4EED-AF0F-B86D0A366BBB}" srcOrd="0" destOrd="0" presId="urn:microsoft.com/office/officeart/2005/8/layout/hProcess9"/>
    <dgm:cxn modelId="{CF329D8D-B782-4BAC-97F8-43C1A172C5AC}" type="presOf" srcId="{104B7A67-C23B-458E-BF4E-C935FF507751}" destId="{C6A9F44A-6017-448A-9422-DF930A9B896E}" srcOrd="0" destOrd="0" presId="urn:microsoft.com/office/officeart/2005/8/layout/hProcess9"/>
    <dgm:cxn modelId="{5EBDBC98-F4DC-4182-AFE1-C2F573194312}" srcId="{350798D9-DA9A-406C-B209-ACD3BD915373}" destId="{A626390D-BF30-458C-BF47-3EFC3082183C}" srcOrd="0" destOrd="0" parTransId="{21732F23-8B36-46D1-8E29-9F2543AD93B7}" sibTransId="{136F6653-778E-463F-8537-58DDCE8479B4}"/>
    <dgm:cxn modelId="{D51FAD9D-6AEF-4835-B775-2E172F8F3B2F}" srcId="{350798D9-DA9A-406C-B209-ACD3BD915373}" destId="{104B7A67-C23B-458E-BF4E-C935FF507751}" srcOrd="5" destOrd="0" parTransId="{F53E184C-C164-458B-A7DE-973796C41C9D}" sibTransId="{A423F6B2-5591-4383-8179-55A4361B369E}"/>
    <dgm:cxn modelId="{DC6B51B0-914C-4985-AF1E-70086207C258}" type="presOf" srcId="{A626390D-BF30-458C-BF47-3EFC3082183C}" destId="{65A93B70-8C18-43CE-8D67-11C0BA393986}" srcOrd="0" destOrd="0" presId="urn:microsoft.com/office/officeart/2005/8/layout/hProcess9"/>
    <dgm:cxn modelId="{1CD11DB6-D662-4B9D-A15E-7C63F9126482}" type="presOf" srcId="{28A42BCA-271F-4717-8913-A47435459A53}" destId="{BE4C0A94-1CD5-4321-A762-F6D8F350449E}" srcOrd="0" destOrd="0" presId="urn:microsoft.com/office/officeart/2005/8/layout/hProcess9"/>
    <dgm:cxn modelId="{5ED345B8-588B-45C0-B180-D8296C6207EF}" type="presOf" srcId="{B8243766-5E16-4EA7-B7CA-7F59B82CFDCC}" destId="{A8D6BCC1-300D-41EF-B7BF-C7654287B70F}" srcOrd="0" destOrd="0" presId="urn:microsoft.com/office/officeart/2005/8/layout/hProcess9"/>
    <dgm:cxn modelId="{D5C269CA-0449-42A9-8523-C99A365969DA}" srcId="{350798D9-DA9A-406C-B209-ACD3BD915373}" destId="{B9D40FCB-2768-4F6F-B82A-94299B8719A0}" srcOrd="2" destOrd="0" parTransId="{FFA40236-8585-4D5B-B1FE-0604BAB8B12D}" sibTransId="{F8E62998-95F9-4D1F-B46A-88F8A85B4102}"/>
    <dgm:cxn modelId="{7F53B8E4-6432-4D8F-8EE6-41131A2C11F3}" srcId="{350798D9-DA9A-406C-B209-ACD3BD915373}" destId="{073A79D3-A7AB-4059-949F-146EC3159ED3}" srcOrd="1" destOrd="0" parTransId="{9658355C-9024-4A36-AB25-A0F740B7FA4F}" sibTransId="{192FD701-2451-48C7-95B7-A8D43059BF5E}"/>
    <dgm:cxn modelId="{AC3BBCF0-D5FF-4F4F-B5C9-17E748D2EF87}" srcId="{350798D9-DA9A-406C-B209-ACD3BD915373}" destId="{7200F228-38FB-49D7-A7E1-8EBE2D91AFE6}" srcOrd="3" destOrd="0" parTransId="{F5E81DEA-FCE9-447A-8CD8-06E461F9EB25}" sibTransId="{7D7F7BAF-6E7A-43B0-A580-851F10F6D3FB}"/>
    <dgm:cxn modelId="{33B45909-2546-4A23-AA89-59EC2A2731F6}" type="presParOf" srcId="{473FFF58-3A4D-41FC-814A-1CF4D04E7ACF}" destId="{E66E7A31-7838-4F9B-967D-6A3F8CAC4B60}" srcOrd="0" destOrd="0" presId="urn:microsoft.com/office/officeart/2005/8/layout/hProcess9"/>
    <dgm:cxn modelId="{DA7AAC4A-C21E-4265-8FA8-908EAAB00A83}" type="presParOf" srcId="{473FFF58-3A4D-41FC-814A-1CF4D04E7ACF}" destId="{27866448-74BB-44AF-9368-853A10944CC1}" srcOrd="1" destOrd="0" presId="urn:microsoft.com/office/officeart/2005/8/layout/hProcess9"/>
    <dgm:cxn modelId="{6BAD3939-DD75-40CF-9B82-1B13387D4519}" type="presParOf" srcId="{27866448-74BB-44AF-9368-853A10944CC1}" destId="{65A93B70-8C18-43CE-8D67-11C0BA393986}" srcOrd="0" destOrd="0" presId="urn:microsoft.com/office/officeart/2005/8/layout/hProcess9"/>
    <dgm:cxn modelId="{6105B0D5-CA02-45D4-A1C3-F6F28F86B5BE}" type="presParOf" srcId="{27866448-74BB-44AF-9368-853A10944CC1}" destId="{13F21E97-734C-43FE-8111-85A98C5AF2BB}" srcOrd="1" destOrd="0" presId="urn:microsoft.com/office/officeart/2005/8/layout/hProcess9"/>
    <dgm:cxn modelId="{6A9D64AB-8E99-43C1-B81E-BB13F28E08FF}" type="presParOf" srcId="{27866448-74BB-44AF-9368-853A10944CC1}" destId="{43515B57-FFFD-497A-9845-7994ECE37DC1}" srcOrd="2" destOrd="0" presId="urn:microsoft.com/office/officeart/2005/8/layout/hProcess9"/>
    <dgm:cxn modelId="{96385ED2-CE60-4ACC-8FAA-08714C3322C9}" type="presParOf" srcId="{27866448-74BB-44AF-9368-853A10944CC1}" destId="{16CF6DE9-A894-4A0E-BAAF-DE96F7A5C66D}" srcOrd="3" destOrd="0" presId="urn:microsoft.com/office/officeart/2005/8/layout/hProcess9"/>
    <dgm:cxn modelId="{07F85CD2-C000-4C28-A0A0-ADDE62830733}" type="presParOf" srcId="{27866448-74BB-44AF-9368-853A10944CC1}" destId="{763B2A7C-5A00-411C-98B5-94C3E390C661}" srcOrd="4" destOrd="0" presId="urn:microsoft.com/office/officeart/2005/8/layout/hProcess9"/>
    <dgm:cxn modelId="{C3E9F1D2-F18B-4D16-AE0A-6D5B62A69B9F}" type="presParOf" srcId="{27866448-74BB-44AF-9368-853A10944CC1}" destId="{BCD34A31-E4FF-459E-80AD-7943E24317EE}" srcOrd="5" destOrd="0" presId="urn:microsoft.com/office/officeart/2005/8/layout/hProcess9"/>
    <dgm:cxn modelId="{7CE90C4A-B850-4D88-B81D-468FEC076CCD}" type="presParOf" srcId="{27866448-74BB-44AF-9368-853A10944CC1}" destId="{E18EAB00-A743-4EED-AF0F-B86D0A366BBB}" srcOrd="6" destOrd="0" presId="urn:microsoft.com/office/officeart/2005/8/layout/hProcess9"/>
    <dgm:cxn modelId="{1BBB452F-9B51-4CAA-BE46-B57F6EF63E32}" type="presParOf" srcId="{27866448-74BB-44AF-9368-853A10944CC1}" destId="{884782C7-4A3C-4D16-99A4-7898A2822F26}" srcOrd="7" destOrd="0" presId="urn:microsoft.com/office/officeart/2005/8/layout/hProcess9"/>
    <dgm:cxn modelId="{9830D268-3DC7-4A35-8CBE-41B03E9CB294}" type="presParOf" srcId="{27866448-74BB-44AF-9368-853A10944CC1}" destId="{A8D6BCC1-300D-41EF-B7BF-C7654287B70F}" srcOrd="8" destOrd="0" presId="urn:microsoft.com/office/officeart/2005/8/layout/hProcess9"/>
    <dgm:cxn modelId="{A610D0BE-AFF2-489D-B4FC-B63F656DB2EB}" type="presParOf" srcId="{27866448-74BB-44AF-9368-853A10944CC1}" destId="{037C12EB-00F5-4482-ABC4-6FA4EA115C45}" srcOrd="9" destOrd="0" presId="urn:microsoft.com/office/officeart/2005/8/layout/hProcess9"/>
    <dgm:cxn modelId="{AEC72134-11E7-4678-833D-751384BCDD47}" type="presParOf" srcId="{27866448-74BB-44AF-9368-853A10944CC1}" destId="{C6A9F44A-6017-448A-9422-DF930A9B896E}" srcOrd="10" destOrd="0" presId="urn:microsoft.com/office/officeart/2005/8/layout/hProcess9"/>
    <dgm:cxn modelId="{C5BD9332-A140-498F-AF65-B3BC27B20BFA}" type="presParOf" srcId="{27866448-74BB-44AF-9368-853A10944CC1}" destId="{6F344715-6CD0-4096-9DEE-C53936890530}" srcOrd="11" destOrd="0" presId="urn:microsoft.com/office/officeart/2005/8/layout/hProcess9"/>
    <dgm:cxn modelId="{28546366-AC36-447D-85E0-44DD222C4F71}" type="presParOf" srcId="{27866448-74BB-44AF-9368-853A10944CC1}" destId="{D80566DD-A0BE-469C-9DE9-E0AAE87E7986}" srcOrd="12" destOrd="0" presId="urn:microsoft.com/office/officeart/2005/8/layout/hProcess9"/>
    <dgm:cxn modelId="{5DB7E9A8-2985-4A2D-8D0E-B282ABFCFC54}" type="presParOf" srcId="{27866448-74BB-44AF-9368-853A10944CC1}" destId="{CFF9FB34-A2FD-4603-B94D-E0DF1B9B4DB8}" srcOrd="13" destOrd="0" presId="urn:microsoft.com/office/officeart/2005/8/layout/hProcess9"/>
    <dgm:cxn modelId="{50AF1E4A-FC91-4DFF-9157-E2E0E7060DF1}" type="presParOf" srcId="{27866448-74BB-44AF-9368-853A10944CC1}" destId="{9EEFD0A2-F9A8-4E6A-97CD-807790D6A0F6}" srcOrd="14" destOrd="0" presId="urn:microsoft.com/office/officeart/2005/8/layout/hProcess9"/>
    <dgm:cxn modelId="{8D0A6F82-3B92-4444-94A8-929783BE07AE}" type="presParOf" srcId="{27866448-74BB-44AF-9368-853A10944CC1}" destId="{8096D1B8-6DC1-4C7A-9B46-3F38382D31FB}" srcOrd="15" destOrd="0" presId="urn:microsoft.com/office/officeart/2005/8/layout/hProcess9"/>
    <dgm:cxn modelId="{E4BE06BB-BB60-48F6-92F6-D6C298FC3537}" type="presParOf" srcId="{27866448-74BB-44AF-9368-853A10944CC1}" destId="{BE4C0A94-1CD5-4321-A762-F6D8F350449E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713DB2-8AA2-4426-9FC2-9DB5DB22F96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4295610-F2C3-4C86-A5F4-EC489CBA2ADB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Experimental Campaign (The Foundation)</a:t>
          </a:r>
          <a:endParaRPr lang="fi-FI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87C242-5D47-462B-8C05-F6B4BF3A54A3}" type="parTrans" cxnId="{EC724F27-4C10-4393-8C87-C614E80E1C87}">
      <dgm:prSet/>
      <dgm:spPr/>
      <dgm:t>
        <a:bodyPr/>
        <a:lstStyle/>
        <a:p>
          <a:endParaRPr lang="fi-FI"/>
        </a:p>
      </dgm:t>
    </dgm:pt>
    <dgm:pt modelId="{497694E0-28A3-4D43-B219-8517C2712ACE}" type="sibTrans" cxnId="{EC724F27-4C10-4393-8C87-C614E80E1C87}">
      <dgm:prSet/>
      <dgm:spPr/>
      <dgm:t>
        <a:bodyPr/>
        <a:lstStyle/>
        <a:p>
          <a:endParaRPr lang="fi-FI"/>
        </a:p>
      </dgm:t>
    </dgm:pt>
    <dgm:pt modelId="{5DDEFFBF-1158-48EC-802F-A85FC002E247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Direct Code Implementation &amp; Validation (The Application)</a:t>
          </a:r>
          <a:endParaRPr lang="fi-FI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933EE9-0C84-4F5F-8F15-D540E0AB89D4}" type="parTrans" cxnId="{C3247E9D-C968-4F41-95C6-FDC24841D3E8}">
      <dgm:prSet/>
      <dgm:spPr/>
      <dgm:t>
        <a:bodyPr/>
        <a:lstStyle/>
        <a:p>
          <a:endParaRPr lang="fi-FI"/>
        </a:p>
      </dgm:t>
    </dgm:pt>
    <dgm:pt modelId="{9FFDA754-6635-4AEA-8DB0-EFC5DB0B77C8}" type="sibTrans" cxnId="{C3247E9D-C968-4F41-95C6-FDC24841D3E8}">
      <dgm:prSet/>
      <dgm:spPr/>
      <dgm:t>
        <a:bodyPr/>
        <a:lstStyle/>
        <a:p>
          <a:endParaRPr lang="fi-FI"/>
        </a:p>
      </dgm:t>
    </dgm:pt>
    <dgm:pt modelId="{5396680B-5529-40D0-A2A1-872D35535A22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Theoretical &amp; Numerical Model Development (The Bridge)</a:t>
          </a:r>
          <a:endParaRPr lang="fi-FI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5AB4F3-2CCF-4F04-8892-A4D8B540FB5E}" type="parTrans" cxnId="{6925F2C6-8A43-40F4-A7B7-4EBD545B94E9}">
      <dgm:prSet/>
      <dgm:spPr/>
      <dgm:t>
        <a:bodyPr/>
        <a:lstStyle/>
        <a:p>
          <a:endParaRPr lang="fi-FI"/>
        </a:p>
      </dgm:t>
    </dgm:pt>
    <dgm:pt modelId="{A4BD0390-0A60-4CBA-9BBE-468C200BA9E4}" type="sibTrans" cxnId="{6925F2C6-8A43-40F4-A7B7-4EBD545B94E9}">
      <dgm:prSet/>
      <dgm:spPr/>
      <dgm:t>
        <a:bodyPr/>
        <a:lstStyle/>
        <a:p>
          <a:endParaRPr lang="fi-FI"/>
        </a:p>
      </dgm:t>
    </dgm:pt>
    <dgm:pt modelId="{5E9B6F80-3F0A-459A-A4D4-FF440F6801E9}" type="pres">
      <dgm:prSet presAssocID="{2F713DB2-8AA2-4426-9FC2-9DB5DB22F969}" presName="compositeShape" presStyleCnt="0">
        <dgm:presLayoutVars>
          <dgm:chMax val="7"/>
          <dgm:dir/>
          <dgm:resizeHandles val="exact"/>
        </dgm:presLayoutVars>
      </dgm:prSet>
      <dgm:spPr/>
    </dgm:pt>
    <dgm:pt modelId="{A16A8BC0-6322-4A44-9F0C-BCADCE7B661C}" type="pres">
      <dgm:prSet presAssocID="{2F713DB2-8AA2-4426-9FC2-9DB5DB22F969}" presName="wedge1" presStyleLbl="node1" presStyleIdx="0" presStyleCnt="3"/>
      <dgm:spPr/>
    </dgm:pt>
    <dgm:pt modelId="{5A27F9D9-CA8C-4202-ACBC-2916EFA5457D}" type="pres">
      <dgm:prSet presAssocID="{2F713DB2-8AA2-4426-9FC2-9DB5DB22F969}" presName="dummy1a" presStyleCnt="0"/>
      <dgm:spPr/>
    </dgm:pt>
    <dgm:pt modelId="{EE0A46A7-3B11-45BE-9909-FE8EBC95990A}" type="pres">
      <dgm:prSet presAssocID="{2F713DB2-8AA2-4426-9FC2-9DB5DB22F969}" presName="dummy1b" presStyleCnt="0"/>
      <dgm:spPr/>
    </dgm:pt>
    <dgm:pt modelId="{BD104AD8-40C6-4AF3-A889-F639EEAF9A68}" type="pres">
      <dgm:prSet presAssocID="{2F713DB2-8AA2-4426-9FC2-9DB5DB22F96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F6C9A12-E7CB-46AC-82C6-2F8B9A94ACFB}" type="pres">
      <dgm:prSet presAssocID="{2F713DB2-8AA2-4426-9FC2-9DB5DB22F969}" presName="wedge2" presStyleLbl="node1" presStyleIdx="1" presStyleCnt="3"/>
      <dgm:spPr/>
    </dgm:pt>
    <dgm:pt modelId="{F6B52502-CB50-4B78-A1DB-D46522F6BF1E}" type="pres">
      <dgm:prSet presAssocID="{2F713DB2-8AA2-4426-9FC2-9DB5DB22F969}" presName="dummy2a" presStyleCnt="0"/>
      <dgm:spPr/>
    </dgm:pt>
    <dgm:pt modelId="{D16A2692-17FD-4A56-BCA0-C1C73C36CB17}" type="pres">
      <dgm:prSet presAssocID="{2F713DB2-8AA2-4426-9FC2-9DB5DB22F969}" presName="dummy2b" presStyleCnt="0"/>
      <dgm:spPr/>
    </dgm:pt>
    <dgm:pt modelId="{9B386896-EEB9-43B1-9C30-9A263860C345}" type="pres">
      <dgm:prSet presAssocID="{2F713DB2-8AA2-4426-9FC2-9DB5DB22F96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95B0190-6614-43E6-8957-0B7A4B2F7870}" type="pres">
      <dgm:prSet presAssocID="{2F713DB2-8AA2-4426-9FC2-9DB5DB22F969}" presName="wedge3" presStyleLbl="node1" presStyleIdx="2" presStyleCnt="3"/>
      <dgm:spPr/>
    </dgm:pt>
    <dgm:pt modelId="{842CC151-0C35-435A-8E4C-1C87366E57C2}" type="pres">
      <dgm:prSet presAssocID="{2F713DB2-8AA2-4426-9FC2-9DB5DB22F969}" presName="dummy3a" presStyleCnt="0"/>
      <dgm:spPr/>
    </dgm:pt>
    <dgm:pt modelId="{8CA5EBA5-7B39-444B-A186-C6D6D24729D9}" type="pres">
      <dgm:prSet presAssocID="{2F713DB2-8AA2-4426-9FC2-9DB5DB22F969}" presName="dummy3b" presStyleCnt="0"/>
      <dgm:spPr/>
    </dgm:pt>
    <dgm:pt modelId="{79F47CA9-F135-4820-8A19-71052C900F47}" type="pres">
      <dgm:prSet presAssocID="{2F713DB2-8AA2-4426-9FC2-9DB5DB22F96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532A574-EDBE-415B-8987-E42ABA9757D5}" type="pres">
      <dgm:prSet presAssocID="{497694E0-28A3-4D43-B219-8517C2712ACE}" presName="arrowWedge1" presStyleLbl="fgSibTrans2D1" presStyleIdx="0" presStyleCnt="3"/>
      <dgm:spPr/>
    </dgm:pt>
    <dgm:pt modelId="{A3169A6B-5578-4F5F-87E3-D2E3681ABAB6}" type="pres">
      <dgm:prSet presAssocID="{9FFDA754-6635-4AEA-8DB0-EFC5DB0B77C8}" presName="arrowWedge2" presStyleLbl="fgSibTrans2D1" presStyleIdx="1" presStyleCnt="3" custFlipVert="1" custFlipHor="0" custScaleX="5110" custScaleY="983" custLinFactX="-953" custLinFactNeighborX="-100000" custLinFactNeighborY="44393"/>
      <dgm:spPr/>
    </dgm:pt>
    <dgm:pt modelId="{99EE2487-5414-4A37-9C51-C8260708FC8B}" type="pres">
      <dgm:prSet presAssocID="{A4BD0390-0A60-4CBA-9BBE-468C200BA9E4}" presName="arrowWedge3" presStyleLbl="fgSibTrans2D1" presStyleIdx="2" presStyleCnt="3"/>
      <dgm:spPr/>
    </dgm:pt>
  </dgm:ptLst>
  <dgm:cxnLst>
    <dgm:cxn modelId="{6D25F700-5B65-4F8B-84C2-E134CD2C6446}" type="presOf" srcId="{5DDEFFBF-1158-48EC-802F-A85FC002E247}" destId="{3F6C9A12-E7CB-46AC-82C6-2F8B9A94ACFB}" srcOrd="0" destOrd="0" presId="urn:microsoft.com/office/officeart/2005/8/layout/cycle8"/>
    <dgm:cxn modelId="{EC724F27-4C10-4393-8C87-C614E80E1C87}" srcId="{2F713DB2-8AA2-4426-9FC2-9DB5DB22F969}" destId="{D4295610-F2C3-4C86-A5F4-EC489CBA2ADB}" srcOrd="0" destOrd="0" parTransId="{5487C242-5D47-462B-8C05-F6B4BF3A54A3}" sibTransId="{497694E0-28A3-4D43-B219-8517C2712ACE}"/>
    <dgm:cxn modelId="{AE0A3530-0D39-45EA-992A-84B9FE4F0CAA}" type="presOf" srcId="{5DDEFFBF-1158-48EC-802F-A85FC002E247}" destId="{9B386896-EEB9-43B1-9C30-9A263860C345}" srcOrd="1" destOrd="0" presId="urn:microsoft.com/office/officeart/2005/8/layout/cycle8"/>
    <dgm:cxn modelId="{F4F9893C-1AD3-48AC-850E-F455869B1E1A}" type="presOf" srcId="{2F713DB2-8AA2-4426-9FC2-9DB5DB22F969}" destId="{5E9B6F80-3F0A-459A-A4D4-FF440F6801E9}" srcOrd="0" destOrd="0" presId="urn:microsoft.com/office/officeart/2005/8/layout/cycle8"/>
    <dgm:cxn modelId="{8D794940-D2BB-4ABD-929A-655601CB6F0E}" type="presOf" srcId="{5396680B-5529-40D0-A2A1-872D35535A22}" destId="{395B0190-6614-43E6-8957-0B7A4B2F7870}" srcOrd="0" destOrd="0" presId="urn:microsoft.com/office/officeart/2005/8/layout/cycle8"/>
    <dgm:cxn modelId="{C2626C68-B57D-44BF-A50C-132CEDE30E4A}" type="presOf" srcId="{D4295610-F2C3-4C86-A5F4-EC489CBA2ADB}" destId="{BD104AD8-40C6-4AF3-A889-F639EEAF9A68}" srcOrd="1" destOrd="0" presId="urn:microsoft.com/office/officeart/2005/8/layout/cycle8"/>
    <dgm:cxn modelId="{C3247E9D-C968-4F41-95C6-FDC24841D3E8}" srcId="{2F713DB2-8AA2-4426-9FC2-9DB5DB22F969}" destId="{5DDEFFBF-1158-48EC-802F-A85FC002E247}" srcOrd="1" destOrd="0" parTransId="{B4933EE9-0C84-4F5F-8F15-D540E0AB89D4}" sibTransId="{9FFDA754-6635-4AEA-8DB0-EFC5DB0B77C8}"/>
    <dgm:cxn modelId="{FCC4DFB3-C935-4A6C-A0F5-20B75D7A08C1}" type="presOf" srcId="{D4295610-F2C3-4C86-A5F4-EC489CBA2ADB}" destId="{A16A8BC0-6322-4A44-9F0C-BCADCE7B661C}" srcOrd="0" destOrd="0" presId="urn:microsoft.com/office/officeart/2005/8/layout/cycle8"/>
    <dgm:cxn modelId="{6925F2C6-8A43-40F4-A7B7-4EBD545B94E9}" srcId="{2F713DB2-8AA2-4426-9FC2-9DB5DB22F969}" destId="{5396680B-5529-40D0-A2A1-872D35535A22}" srcOrd="2" destOrd="0" parTransId="{6D5AB4F3-2CCF-4F04-8892-A4D8B540FB5E}" sibTransId="{A4BD0390-0A60-4CBA-9BBE-468C200BA9E4}"/>
    <dgm:cxn modelId="{BA36E4F6-CF8C-4F81-8048-66C846480CFA}" type="presOf" srcId="{5396680B-5529-40D0-A2A1-872D35535A22}" destId="{79F47CA9-F135-4820-8A19-71052C900F47}" srcOrd="1" destOrd="0" presId="urn:microsoft.com/office/officeart/2005/8/layout/cycle8"/>
    <dgm:cxn modelId="{5D8A4B91-3D9F-4528-AE7C-2CF6B5C04666}" type="presParOf" srcId="{5E9B6F80-3F0A-459A-A4D4-FF440F6801E9}" destId="{A16A8BC0-6322-4A44-9F0C-BCADCE7B661C}" srcOrd="0" destOrd="0" presId="urn:microsoft.com/office/officeart/2005/8/layout/cycle8"/>
    <dgm:cxn modelId="{35F1D30F-FB20-42B8-969E-273FB5ED71EF}" type="presParOf" srcId="{5E9B6F80-3F0A-459A-A4D4-FF440F6801E9}" destId="{5A27F9D9-CA8C-4202-ACBC-2916EFA5457D}" srcOrd="1" destOrd="0" presId="urn:microsoft.com/office/officeart/2005/8/layout/cycle8"/>
    <dgm:cxn modelId="{65584658-D5E3-437F-82E7-0DF48F8EFE8A}" type="presParOf" srcId="{5E9B6F80-3F0A-459A-A4D4-FF440F6801E9}" destId="{EE0A46A7-3B11-45BE-9909-FE8EBC95990A}" srcOrd="2" destOrd="0" presId="urn:microsoft.com/office/officeart/2005/8/layout/cycle8"/>
    <dgm:cxn modelId="{0A262F54-CD44-4CAE-A602-3BD8BDBEC093}" type="presParOf" srcId="{5E9B6F80-3F0A-459A-A4D4-FF440F6801E9}" destId="{BD104AD8-40C6-4AF3-A889-F639EEAF9A68}" srcOrd="3" destOrd="0" presId="urn:microsoft.com/office/officeart/2005/8/layout/cycle8"/>
    <dgm:cxn modelId="{A18E7BEC-1C2E-447F-86A5-B32C1B39D29D}" type="presParOf" srcId="{5E9B6F80-3F0A-459A-A4D4-FF440F6801E9}" destId="{3F6C9A12-E7CB-46AC-82C6-2F8B9A94ACFB}" srcOrd="4" destOrd="0" presId="urn:microsoft.com/office/officeart/2005/8/layout/cycle8"/>
    <dgm:cxn modelId="{34B8B620-FC53-45A2-8237-71B54BD7A5D4}" type="presParOf" srcId="{5E9B6F80-3F0A-459A-A4D4-FF440F6801E9}" destId="{F6B52502-CB50-4B78-A1DB-D46522F6BF1E}" srcOrd="5" destOrd="0" presId="urn:microsoft.com/office/officeart/2005/8/layout/cycle8"/>
    <dgm:cxn modelId="{92E10C9D-C520-48E2-B108-EC3C8CAC5175}" type="presParOf" srcId="{5E9B6F80-3F0A-459A-A4D4-FF440F6801E9}" destId="{D16A2692-17FD-4A56-BCA0-C1C73C36CB17}" srcOrd="6" destOrd="0" presId="urn:microsoft.com/office/officeart/2005/8/layout/cycle8"/>
    <dgm:cxn modelId="{BA519C42-D721-464D-B867-B04543E6DFE8}" type="presParOf" srcId="{5E9B6F80-3F0A-459A-A4D4-FF440F6801E9}" destId="{9B386896-EEB9-43B1-9C30-9A263860C345}" srcOrd="7" destOrd="0" presId="urn:microsoft.com/office/officeart/2005/8/layout/cycle8"/>
    <dgm:cxn modelId="{501711E4-F2A3-4CE9-9867-151A4BBB04A1}" type="presParOf" srcId="{5E9B6F80-3F0A-459A-A4D4-FF440F6801E9}" destId="{395B0190-6614-43E6-8957-0B7A4B2F7870}" srcOrd="8" destOrd="0" presId="urn:microsoft.com/office/officeart/2005/8/layout/cycle8"/>
    <dgm:cxn modelId="{9E98DAD5-E738-438A-B116-98B1933EE769}" type="presParOf" srcId="{5E9B6F80-3F0A-459A-A4D4-FF440F6801E9}" destId="{842CC151-0C35-435A-8E4C-1C87366E57C2}" srcOrd="9" destOrd="0" presId="urn:microsoft.com/office/officeart/2005/8/layout/cycle8"/>
    <dgm:cxn modelId="{2968796C-5F75-4ACD-895B-E99AEF583375}" type="presParOf" srcId="{5E9B6F80-3F0A-459A-A4D4-FF440F6801E9}" destId="{8CA5EBA5-7B39-444B-A186-C6D6D24729D9}" srcOrd="10" destOrd="0" presId="urn:microsoft.com/office/officeart/2005/8/layout/cycle8"/>
    <dgm:cxn modelId="{0A2011BD-D624-444F-97A5-432CDDECB8E5}" type="presParOf" srcId="{5E9B6F80-3F0A-459A-A4D4-FF440F6801E9}" destId="{79F47CA9-F135-4820-8A19-71052C900F47}" srcOrd="11" destOrd="0" presId="urn:microsoft.com/office/officeart/2005/8/layout/cycle8"/>
    <dgm:cxn modelId="{9AD37BCB-0805-497F-9871-6849D856B5DD}" type="presParOf" srcId="{5E9B6F80-3F0A-459A-A4D4-FF440F6801E9}" destId="{B532A574-EDBE-415B-8987-E42ABA9757D5}" srcOrd="12" destOrd="0" presId="urn:microsoft.com/office/officeart/2005/8/layout/cycle8"/>
    <dgm:cxn modelId="{E5F01DBE-32E0-4BE7-8BF3-516E818A76F8}" type="presParOf" srcId="{5E9B6F80-3F0A-459A-A4D4-FF440F6801E9}" destId="{A3169A6B-5578-4F5F-87E3-D2E3681ABAB6}" srcOrd="13" destOrd="0" presId="urn:microsoft.com/office/officeart/2005/8/layout/cycle8"/>
    <dgm:cxn modelId="{E0A100F6-8515-4467-A893-F8EF928C49A2}" type="presParOf" srcId="{5E9B6F80-3F0A-459A-A4D4-FF440F6801E9}" destId="{99EE2487-5414-4A37-9C51-C8260708FC8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04C4EE-B3D0-4CB0-B742-4ACE47D8E0F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45B90B4-88A6-47AC-9E1D-CDA75BAB73C3}">
      <dgm:prSet phldrT="[Text]" custT="1"/>
      <dgm:spPr/>
      <dgm:t>
        <a:bodyPr/>
        <a:lstStyle/>
        <a:p>
          <a:r>
            <a:rPr lang="en-US" sz="15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Med-Term: </a:t>
          </a:r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Commissioning SET facility; initial experiments on N₂ and model development TRACE/APROS.</a:t>
          </a:r>
          <a:endParaRPr lang="fi-FI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58546-1CCB-4483-8BEC-357B528A2904}" type="parTrans" cxnId="{545A94DF-81EE-4144-9059-9A785F489FBF}">
      <dgm:prSet/>
      <dgm:spPr/>
      <dgm:t>
        <a:bodyPr/>
        <a:lstStyle/>
        <a:p>
          <a:endParaRPr lang="fi-FI"/>
        </a:p>
      </dgm:t>
    </dgm:pt>
    <dgm:pt modelId="{3FF0C284-1B6C-41D2-BD81-57EBDE8D9A25}" type="sibTrans" cxnId="{545A94DF-81EE-4144-9059-9A785F489FBF}">
      <dgm:prSet/>
      <dgm:spPr/>
      <dgm:t>
        <a:bodyPr/>
        <a:lstStyle/>
        <a:p>
          <a:endParaRPr lang="fi-FI"/>
        </a:p>
      </dgm:t>
    </dgm:pt>
    <dgm:pt modelId="{89014B9C-BBD9-4969-B3E1-2E73FC847829}">
      <dgm:prSet phldrT="[Text]" custT="1"/>
      <dgm:spPr/>
      <dgm:t>
        <a:bodyPr/>
        <a:lstStyle/>
        <a:p>
          <a:r>
            <a:rPr lang="en-US" sz="15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Long-Term:</a:t>
          </a:r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Implement NCG models into SYS-TH codes; Experimentation Validation; Application to Gen-IV reactors; and finalize a PhD dissertation.</a:t>
          </a:r>
          <a:endParaRPr lang="fi-FI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6232B7-1699-467E-92BE-22676312759B}" type="parTrans" cxnId="{A1C30527-5C88-4EEB-83EE-9FA61FE0B538}">
      <dgm:prSet/>
      <dgm:spPr/>
      <dgm:t>
        <a:bodyPr/>
        <a:lstStyle/>
        <a:p>
          <a:endParaRPr lang="fi-FI"/>
        </a:p>
      </dgm:t>
    </dgm:pt>
    <dgm:pt modelId="{4A141A6A-47EB-4A5C-99ED-6A0A0145C5CE}" type="sibTrans" cxnId="{A1C30527-5C88-4EEB-83EE-9FA61FE0B538}">
      <dgm:prSet/>
      <dgm:spPr/>
      <dgm:t>
        <a:bodyPr/>
        <a:lstStyle/>
        <a:p>
          <a:endParaRPr lang="fi-FI"/>
        </a:p>
      </dgm:t>
    </dgm:pt>
    <dgm:pt modelId="{10BC9734-2FF4-4C85-81B2-1824C937C34A}">
      <dgm:prSet custT="1"/>
      <dgm:spPr/>
      <dgm:t>
        <a:bodyPr/>
        <a:lstStyle/>
        <a:p>
          <a:r>
            <a:rPr lang="en-US" sz="15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Short-Term: </a:t>
          </a:r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Developing the physics from first principles, R-P equation, initial work on a SET Facility</a:t>
          </a:r>
          <a:endParaRPr lang="fi-FI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E08DD-4F91-4D25-94AC-7B84D2373A54}" type="parTrans" cxnId="{28AD8210-96FE-4470-840B-E830865B7AA7}">
      <dgm:prSet/>
      <dgm:spPr/>
      <dgm:t>
        <a:bodyPr/>
        <a:lstStyle/>
        <a:p>
          <a:endParaRPr lang="fi-FI"/>
        </a:p>
      </dgm:t>
    </dgm:pt>
    <dgm:pt modelId="{7932B692-0D67-4E34-9A45-B2F5FB837BF2}" type="sibTrans" cxnId="{28AD8210-96FE-4470-840B-E830865B7AA7}">
      <dgm:prSet/>
      <dgm:spPr/>
      <dgm:t>
        <a:bodyPr/>
        <a:lstStyle/>
        <a:p>
          <a:endParaRPr lang="fi-FI"/>
        </a:p>
      </dgm:t>
    </dgm:pt>
    <dgm:pt modelId="{5575EA3A-01E5-4222-A955-20BC2237C20B}" type="pres">
      <dgm:prSet presAssocID="{EF04C4EE-B3D0-4CB0-B742-4ACE47D8E0FA}" presName="CompostProcess" presStyleCnt="0">
        <dgm:presLayoutVars>
          <dgm:dir/>
          <dgm:resizeHandles val="exact"/>
        </dgm:presLayoutVars>
      </dgm:prSet>
      <dgm:spPr/>
    </dgm:pt>
    <dgm:pt modelId="{BC42CDF5-4A87-4A9F-A3F6-C3FFEA0C5DDA}" type="pres">
      <dgm:prSet presAssocID="{EF04C4EE-B3D0-4CB0-B742-4ACE47D8E0FA}" presName="arrow" presStyleLbl="bgShp" presStyleIdx="0" presStyleCnt="1"/>
      <dgm:spPr/>
    </dgm:pt>
    <dgm:pt modelId="{B228F3B5-70EF-4CA0-ADE8-9DD9611A8E69}" type="pres">
      <dgm:prSet presAssocID="{EF04C4EE-B3D0-4CB0-B742-4ACE47D8E0FA}" presName="linearProcess" presStyleCnt="0"/>
      <dgm:spPr/>
    </dgm:pt>
    <dgm:pt modelId="{1963A0DA-9419-4D43-95BD-DA87A337991B}" type="pres">
      <dgm:prSet presAssocID="{10BC9734-2FF4-4C85-81B2-1824C937C34A}" presName="textNode" presStyleLbl="node1" presStyleIdx="0" presStyleCnt="3">
        <dgm:presLayoutVars>
          <dgm:bulletEnabled val="1"/>
        </dgm:presLayoutVars>
      </dgm:prSet>
      <dgm:spPr/>
    </dgm:pt>
    <dgm:pt modelId="{3B6DA804-D325-4C20-B161-86CB99D562BE}" type="pres">
      <dgm:prSet presAssocID="{7932B692-0D67-4E34-9A45-B2F5FB837BF2}" presName="sibTrans" presStyleCnt="0"/>
      <dgm:spPr/>
    </dgm:pt>
    <dgm:pt modelId="{4FC26247-3E0D-4487-9DE2-EAE80F4F1F04}" type="pres">
      <dgm:prSet presAssocID="{645B90B4-88A6-47AC-9E1D-CDA75BAB73C3}" presName="textNode" presStyleLbl="node1" presStyleIdx="1" presStyleCnt="3" custScaleX="119144">
        <dgm:presLayoutVars>
          <dgm:bulletEnabled val="1"/>
        </dgm:presLayoutVars>
      </dgm:prSet>
      <dgm:spPr/>
    </dgm:pt>
    <dgm:pt modelId="{7FDA293B-2429-4E5E-B628-FB9E6B8E669B}" type="pres">
      <dgm:prSet presAssocID="{3FF0C284-1B6C-41D2-BD81-57EBDE8D9A25}" presName="sibTrans" presStyleCnt="0"/>
      <dgm:spPr/>
    </dgm:pt>
    <dgm:pt modelId="{6C1192E6-426E-44E1-B06E-E2A9A9C8FD8F}" type="pres">
      <dgm:prSet presAssocID="{89014B9C-BBD9-4969-B3E1-2E73FC847829}" presName="textNode" presStyleLbl="node1" presStyleIdx="2" presStyleCnt="3" custScaleY="181149">
        <dgm:presLayoutVars>
          <dgm:bulletEnabled val="1"/>
        </dgm:presLayoutVars>
      </dgm:prSet>
      <dgm:spPr/>
    </dgm:pt>
  </dgm:ptLst>
  <dgm:cxnLst>
    <dgm:cxn modelId="{D780CE0B-31BC-4491-AC33-1DE7188FD469}" type="presOf" srcId="{EF04C4EE-B3D0-4CB0-B742-4ACE47D8E0FA}" destId="{5575EA3A-01E5-4222-A955-20BC2237C20B}" srcOrd="0" destOrd="0" presId="urn:microsoft.com/office/officeart/2005/8/layout/hProcess9"/>
    <dgm:cxn modelId="{B1A01C10-3699-43CE-998E-296F828E5072}" type="presOf" srcId="{10BC9734-2FF4-4C85-81B2-1824C937C34A}" destId="{1963A0DA-9419-4D43-95BD-DA87A337991B}" srcOrd="0" destOrd="0" presId="urn:microsoft.com/office/officeart/2005/8/layout/hProcess9"/>
    <dgm:cxn modelId="{28AD8210-96FE-4470-840B-E830865B7AA7}" srcId="{EF04C4EE-B3D0-4CB0-B742-4ACE47D8E0FA}" destId="{10BC9734-2FF4-4C85-81B2-1824C937C34A}" srcOrd="0" destOrd="0" parTransId="{6F4E08DD-4F91-4D25-94AC-7B84D2373A54}" sibTransId="{7932B692-0D67-4E34-9A45-B2F5FB837BF2}"/>
    <dgm:cxn modelId="{0398B612-335D-40B8-A431-B6D45E265E7D}" type="presOf" srcId="{645B90B4-88A6-47AC-9E1D-CDA75BAB73C3}" destId="{4FC26247-3E0D-4487-9DE2-EAE80F4F1F04}" srcOrd="0" destOrd="0" presId="urn:microsoft.com/office/officeart/2005/8/layout/hProcess9"/>
    <dgm:cxn modelId="{A1C30527-5C88-4EEB-83EE-9FA61FE0B538}" srcId="{EF04C4EE-B3D0-4CB0-B742-4ACE47D8E0FA}" destId="{89014B9C-BBD9-4969-B3E1-2E73FC847829}" srcOrd="2" destOrd="0" parTransId="{A66232B7-1699-467E-92BE-22676312759B}" sibTransId="{4A141A6A-47EB-4A5C-99ED-6A0A0145C5CE}"/>
    <dgm:cxn modelId="{EF703BAC-520A-49C6-B0F7-606582F3C3D2}" type="presOf" srcId="{89014B9C-BBD9-4969-B3E1-2E73FC847829}" destId="{6C1192E6-426E-44E1-B06E-E2A9A9C8FD8F}" srcOrd="0" destOrd="0" presId="urn:microsoft.com/office/officeart/2005/8/layout/hProcess9"/>
    <dgm:cxn modelId="{545A94DF-81EE-4144-9059-9A785F489FBF}" srcId="{EF04C4EE-B3D0-4CB0-B742-4ACE47D8E0FA}" destId="{645B90B4-88A6-47AC-9E1D-CDA75BAB73C3}" srcOrd="1" destOrd="0" parTransId="{B2A58546-1CCB-4483-8BEC-357B528A2904}" sibTransId="{3FF0C284-1B6C-41D2-BD81-57EBDE8D9A25}"/>
    <dgm:cxn modelId="{0EE50034-C631-4565-9179-96F915C17D2E}" type="presParOf" srcId="{5575EA3A-01E5-4222-A955-20BC2237C20B}" destId="{BC42CDF5-4A87-4A9F-A3F6-C3FFEA0C5DDA}" srcOrd="0" destOrd="0" presId="urn:microsoft.com/office/officeart/2005/8/layout/hProcess9"/>
    <dgm:cxn modelId="{65576271-BC8D-4A8D-8335-D20BFD410BDA}" type="presParOf" srcId="{5575EA3A-01E5-4222-A955-20BC2237C20B}" destId="{B228F3B5-70EF-4CA0-ADE8-9DD9611A8E69}" srcOrd="1" destOrd="0" presId="urn:microsoft.com/office/officeart/2005/8/layout/hProcess9"/>
    <dgm:cxn modelId="{195FDA2C-B818-4138-A2F2-72ACBAD69EAA}" type="presParOf" srcId="{B228F3B5-70EF-4CA0-ADE8-9DD9611A8E69}" destId="{1963A0DA-9419-4D43-95BD-DA87A337991B}" srcOrd="0" destOrd="0" presId="urn:microsoft.com/office/officeart/2005/8/layout/hProcess9"/>
    <dgm:cxn modelId="{075DB839-117D-4427-BD92-C4F3F34E3CB0}" type="presParOf" srcId="{B228F3B5-70EF-4CA0-ADE8-9DD9611A8E69}" destId="{3B6DA804-D325-4C20-B161-86CB99D562BE}" srcOrd="1" destOrd="0" presId="urn:microsoft.com/office/officeart/2005/8/layout/hProcess9"/>
    <dgm:cxn modelId="{3FD90509-2120-4891-8EE9-7814A6F280C0}" type="presParOf" srcId="{B228F3B5-70EF-4CA0-ADE8-9DD9611A8E69}" destId="{4FC26247-3E0D-4487-9DE2-EAE80F4F1F04}" srcOrd="2" destOrd="0" presId="urn:microsoft.com/office/officeart/2005/8/layout/hProcess9"/>
    <dgm:cxn modelId="{4DEBE37D-048D-4AFD-BF24-4A47B9D933F6}" type="presParOf" srcId="{B228F3B5-70EF-4CA0-ADE8-9DD9611A8E69}" destId="{7FDA293B-2429-4E5E-B628-FB9E6B8E669B}" srcOrd="3" destOrd="0" presId="urn:microsoft.com/office/officeart/2005/8/layout/hProcess9"/>
    <dgm:cxn modelId="{C7419455-6B5D-4D92-A27B-BDB9D8A2403B}" type="presParOf" srcId="{B228F3B5-70EF-4CA0-ADE8-9DD9611A8E69}" destId="{6C1192E6-426E-44E1-B06E-E2A9A9C8FD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E7A31-7838-4F9B-967D-6A3F8CAC4B60}">
      <dsp:nvSpPr>
        <dsp:cNvPr id="0" name=""/>
        <dsp:cNvSpPr/>
      </dsp:nvSpPr>
      <dsp:spPr>
        <a:xfrm>
          <a:off x="0" y="0"/>
          <a:ext cx="12191993" cy="52669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93B70-8C18-43CE-8D67-11C0BA393986}">
      <dsp:nvSpPr>
        <dsp:cNvPr id="0" name=""/>
        <dsp:cNvSpPr/>
      </dsp:nvSpPr>
      <dsp:spPr>
        <a:xfrm>
          <a:off x="0" y="1784798"/>
          <a:ext cx="1093047" cy="1697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LOCA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Occurs –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Rapid Pressure Drop</a:t>
          </a:r>
          <a:endParaRPr lang="fi-FI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358" y="1838156"/>
        <a:ext cx="986331" cy="1590630"/>
      </dsp:txXfrm>
    </dsp:sp>
    <dsp:sp modelId="{43515B57-FFFD-497A-9845-7994ECE37DC1}">
      <dsp:nvSpPr>
        <dsp:cNvPr id="0" name=""/>
        <dsp:cNvSpPr/>
      </dsp:nvSpPr>
      <dsp:spPr>
        <a:xfrm>
          <a:off x="1182671" y="1569549"/>
          <a:ext cx="1505022" cy="2127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Accumulator Discharges, High Pressure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𝑁</m:t>
                  </m:r>
                </m:e>
                <m:sub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Saturated Water, enters Low-Pressure Environment</a:t>
          </a:r>
          <a:endParaRPr lang="fi-FI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6140" y="1643018"/>
        <a:ext cx="1358084" cy="1980907"/>
      </dsp:txXfrm>
    </dsp:sp>
    <dsp:sp modelId="{763B2A7C-5A00-411C-98B5-94C3E390C661}">
      <dsp:nvSpPr>
        <dsp:cNvPr id="0" name=""/>
        <dsp:cNvSpPr/>
      </dsp:nvSpPr>
      <dsp:spPr>
        <a:xfrm>
          <a:off x="2757362" y="1738418"/>
          <a:ext cx="1134820" cy="1790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Water Becomes Supersaturated,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𝑐</m:t>
                  </m:r>
                </m:e>
                <m:sub>
                  <m:r>
                    <a:rPr lang="en-US" sz="1800" i="1" kern="1200" smtClean="0">
                      <a:latin typeface="Cambria Math" panose="02040503050406030204" pitchFamily="18" charset="0"/>
                    </a:rPr>
                    <m:t>∞</m:t>
                  </m:r>
                </m:sub>
              </m:sSub>
              <m:r>
                <a:rPr lang="en-US" sz="18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&gt;</m:t>
              </m:r>
              <m:sSub>
                <m:sSubPr>
                  <m:ctrlPr>
                    <a:rPr lang="en-US" sz="180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en-US" sz="18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𝑐</m:t>
                  </m:r>
                </m:e>
                <m:sub>
                  <m:r>
                    <a:rPr lang="en-US" sz="18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𝑠𝑎𝑡</m:t>
                  </m:r>
                </m:sub>
              </m:sSub>
            </m:oMath>
          </a14:m>
          <a:endParaRPr lang="fi-FI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2759" y="1793815"/>
        <a:ext cx="1024026" cy="1679313"/>
      </dsp:txXfrm>
    </dsp:sp>
    <dsp:sp modelId="{E18EAB00-A743-4EED-AF0F-B86D0A366BBB}">
      <dsp:nvSpPr>
        <dsp:cNvPr id="0" name=""/>
        <dsp:cNvSpPr/>
      </dsp:nvSpPr>
      <dsp:spPr>
        <a:xfrm>
          <a:off x="4056020" y="2005062"/>
          <a:ext cx="1182035" cy="1256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Driving</a:t>
          </a:r>
          <a:r>
            <a:rPr lang="en-US" sz="18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Force for Degassing</a:t>
          </a:r>
          <a:endParaRPr lang="fi-FI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3722" y="2062764"/>
        <a:ext cx="1066631" cy="1141415"/>
      </dsp:txXfrm>
    </dsp:sp>
    <dsp:sp modelId="{A8D6BCC1-300D-41EF-B7BF-C7654287B70F}">
      <dsp:nvSpPr>
        <dsp:cNvPr id="0" name=""/>
        <dsp:cNvSpPr/>
      </dsp:nvSpPr>
      <dsp:spPr>
        <a:xfrm>
          <a:off x="5377988" y="1933958"/>
          <a:ext cx="1164585" cy="1399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Rapid</a:t>
          </a:r>
          <a:r>
            <a:rPr lang="en-US" sz="18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Formation of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𝑁</m:t>
                  </m:r>
                </m:e>
                <m:sub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Bubbles</a:t>
          </a:r>
          <a:r>
            <a:rPr lang="en-US" sz="18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fi-FI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4838" y="1990808"/>
        <a:ext cx="1050885" cy="1285326"/>
      </dsp:txXfrm>
    </dsp:sp>
    <dsp:sp modelId="{C6A9F44A-6017-448A-9422-DF930A9B896E}">
      <dsp:nvSpPr>
        <dsp:cNvPr id="0" name=""/>
        <dsp:cNvSpPr/>
      </dsp:nvSpPr>
      <dsp:spPr>
        <a:xfrm>
          <a:off x="6722253" y="1667314"/>
          <a:ext cx="1003878" cy="1932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Two-Phase Coolant Flow with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6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𝑁</m:t>
                  </m:r>
                </m:e>
                <m:sub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Bubbles </a:t>
          </a:r>
          <a:endParaRPr lang="fi-FI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71258" y="1716319"/>
        <a:ext cx="905868" cy="1834305"/>
      </dsp:txXfrm>
    </dsp:sp>
    <dsp:sp modelId="{D80566DD-A0BE-469C-9DE9-E0AAE87E7986}">
      <dsp:nvSpPr>
        <dsp:cNvPr id="0" name=""/>
        <dsp:cNvSpPr/>
      </dsp:nvSpPr>
      <dsp:spPr>
        <a:xfrm>
          <a:off x="8281482" y="2160879"/>
          <a:ext cx="1168726" cy="981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Reduces Heat Transfer</a:t>
          </a:r>
          <a:endParaRPr lang="fi-FI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29403" y="2208800"/>
        <a:ext cx="1072884" cy="885832"/>
      </dsp:txXfrm>
    </dsp:sp>
    <dsp:sp modelId="{9EEFD0A2-F9A8-4E6A-97CD-807790D6A0F6}">
      <dsp:nvSpPr>
        <dsp:cNvPr id="0" name=""/>
        <dsp:cNvSpPr/>
      </dsp:nvSpPr>
      <dsp:spPr>
        <a:xfrm>
          <a:off x="8227607" y="529654"/>
          <a:ext cx="1235960" cy="1471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Two-Phase Coolant Flow with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5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500" b="0" i="1" kern="1200" smtClean="0">
                      <a:latin typeface="Cambria Math" panose="02040503050406030204" pitchFamily="18" charset="0"/>
                    </a:rPr>
                    <m:t>𝑁</m:t>
                  </m:r>
                </m:e>
                <m:sub>
                  <m:r>
                    <a:rPr lang="en-US" sz="1500" b="0" i="1" kern="1200" smtClean="0"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r>
            <a:rPr lang="en-US" sz="1500" kern="1200" dirty="0"/>
            <a:t>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Bubbles </a:t>
          </a:r>
          <a:endParaRPr lang="fi-FI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87942" y="589989"/>
        <a:ext cx="1115290" cy="1350345"/>
      </dsp:txXfrm>
    </dsp:sp>
    <dsp:sp modelId="{BE4C0A94-1CD5-4321-A762-F6D8F350449E}">
      <dsp:nvSpPr>
        <dsp:cNvPr id="0" name=""/>
        <dsp:cNvSpPr/>
      </dsp:nvSpPr>
      <dsp:spPr>
        <a:xfrm>
          <a:off x="8341044" y="3305681"/>
          <a:ext cx="1190119" cy="1451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Two-Phase Coolant Flow with</a:t>
          </a:r>
          <a:r>
            <a:rPr lang="en-US" sz="1500" kern="1200" dirty="0"/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5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500" b="0" i="1" kern="1200" smtClean="0">
                      <a:latin typeface="Cambria Math" panose="02040503050406030204" pitchFamily="18" charset="0"/>
                    </a:rPr>
                    <m:t>𝑁</m:t>
                  </m:r>
                </m:e>
                <m:sub>
                  <m:r>
                    <a:rPr lang="en-US" sz="1500" b="0" i="1" kern="1200" smtClean="0"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r>
            <a:rPr lang="en-US" sz="1500" kern="1200" dirty="0"/>
            <a:t>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Bubbles</a:t>
          </a:r>
          <a:r>
            <a:rPr lang="en-US" sz="1500" kern="1200" dirty="0"/>
            <a:t> </a:t>
          </a:r>
          <a:endParaRPr lang="fi-FI" sz="1500" kern="1200" dirty="0"/>
        </a:p>
      </dsp:txBody>
      <dsp:txXfrm>
        <a:off x="8399141" y="3363778"/>
        <a:ext cx="1073925" cy="1335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A8BC0-6322-4A44-9F0C-BCADCE7B661C}">
      <dsp:nvSpPr>
        <dsp:cNvPr id="0" name=""/>
        <dsp:cNvSpPr/>
      </dsp:nvSpPr>
      <dsp:spPr>
        <a:xfrm>
          <a:off x="1834390" y="320359"/>
          <a:ext cx="4140036" cy="414003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Experimental Campaign (The Foundation)</a:t>
          </a:r>
          <a:endParaRPr lang="fi-FI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6288" y="1197653"/>
        <a:ext cx="1478584" cy="1232153"/>
      </dsp:txXfrm>
    </dsp:sp>
    <dsp:sp modelId="{3F6C9A12-E7CB-46AC-82C6-2F8B9A94ACFB}">
      <dsp:nvSpPr>
        <dsp:cNvPr id="0" name=""/>
        <dsp:cNvSpPr/>
      </dsp:nvSpPr>
      <dsp:spPr>
        <a:xfrm>
          <a:off x="1749125" y="468218"/>
          <a:ext cx="4140036" cy="414003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Direct Code Implementation &amp; Validation (The Application)</a:t>
          </a:r>
          <a:endParaRPr lang="fi-FI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4848" y="3154313"/>
        <a:ext cx="2217876" cy="1084295"/>
      </dsp:txXfrm>
    </dsp:sp>
    <dsp:sp modelId="{395B0190-6614-43E6-8957-0B7A4B2F7870}">
      <dsp:nvSpPr>
        <dsp:cNvPr id="0" name=""/>
        <dsp:cNvSpPr/>
      </dsp:nvSpPr>
      <dsp:spPr>
        <a:xfrm>
          <a:off x="1663860" y="320359"/>
          <a:ext cx="4140036" cy="414003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Theoretical &amp; Numerical Model Development (The Bridge)</a:t>
          </a:r>
          <a:endParaRPr lang="fi-FI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3414" y="1197653"/>
        <a:ext cx="1478584" cy="1232153"/>
      </dsp:txXfrm>
    </dsp:sp>
    <dsp:sp modelId="{B532A574-EDBE-415B-8987-E42ABA9757D5}">
      <dsp:nvSpPr>
        <dsp:cNvPr id="0" name=""/>
        <dsp:cNvSpPr/>
      </dsp:nvSpPr>
      <dsp:spPr>
        <a:xfrm>
          <a:off x="1578444" y="64071"/>
          <a:ext cx="4652612" cy="465261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69A6B-5578-4F5F-87E3-D2E3681ABAB6}">
      <dsp:nvSpPr>
        <dsp:cNvPr id="0" name=""/>
        <dsp:cNvSpPr/>
      </dsp:nvSpPr>
      <dsp:spPr>
        <a:xfrm flipV="1">
          <a:off x="-118874" y="4580541"/>
          <a:ext cx="237748" cy="45735"/>
        </a:xfrm>
        <a:prstGeom prst="left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E2487-5414-4A37-9C51-C8260708FC8B}">
      <dsp:nvSpPr>
        <dsp:cNvPr id="0" name=""/>
        <dsp:cNvSpPr/>
      </dsp:nvSpPr>
      <dsp:spPr>
        <a:xfrm>
          <a:off x="1407230" y="64071"/>
          <a:ext cx="4652612" cy="465261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2CDF5-4A87-4A9F-A3F6-C3FFEA0C5DDA}">
      <dsp:nvSpPr>
        <dsp:cNvPr id="0" name=""/>
        <dsp:cNvSpPr/>
      </dsp:nvSpPr>
      <dsp:spPr>
        <a:xfrm>
          <a:off x="366712" y="0"/>
          <a:ext cx="4156075" cy="424341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3A0DA-9419-4D43-95BD-DA87A337991B}">
      <dsp:nvSpPr>
        <dsp:cNvPr id="0" name=""/>
        <dsp:cNvSpPr/>
      </dsp:nvSpPr>
      <dsp:spPr>
        <a:xfrm>
          <a:off x="2683" y="1273024"/>
          <a:ext cx="1415330" cy="1697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Short-Term: 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Developing the physics from first principles, R-P equation, initial work on a SET Facility</a:t>
          </a:r>
          <a:endParaRPr lang="fi-FI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774" y="1342115"/>
        <a:ext cx="1277148" cy="1559183"/>
      </dsp:txXfrm>
    </dsp:sp>
    <dsp:sp modelId="{4FC26247-3E0D-4487-9DE2-EAE80F4F1F04}">
      <dsp:nvSpPr>
        <dsp:cNvPr id="0" name=""/>
        <dsp:cNvSpPr/>
      </dsp:nvSpPr>
      <dsp:spPr>
        <a:xfrm>
          <a:off x="1601609" y="1273024"/>
          <a:ext cx="1686281" cy="1697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Med-Term: 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Commissioning SET facility; initial experiments on N₂ and model development TRACE/APROS.</a:t>
          </a:r>
          <a:endParaRPr lang="fi-FI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3926" y="1355341"/>
        <a:ext cx="1521647" cy="1532731"/>
      </dsp:txXfrm>
    </dsp:sp>
    <dsp:sp modelId="{6C1192E6-426E-44E1-B06E-E2A9A9C8FD8F}">
      <dsp:nvSpPr>
        <dsp:cNvPr id="0" name=""/>
        <dsp:cNvSpPr/>
      </dsp:nvSpPr>
      <dsp:spPr>
        <a:xfrm>
          <a:off x="3471485" y="584326"/>
          <a:ext cx="1415330" cy="3074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Long-Term: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Implement NCG models into SYS-TH codes; Experimentation Validation; Application to Gen-IV reactors; and finalize a PhD dissertation.</a:t>
          </a:r>
          <a:endParaRPr lang="fi-FI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0576" y="653417"/>
        <a:ext cx="1277148" cy="2936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339BF2D-6ADD-6642-BD8F-9AA139A168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546765A-AC34-E441-A243-1240FB59F3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63E84-7AF4-FD4D-AF19-0549193D11A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5E6EAD-45AF-2A46-A091-CF1592AA5E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A4E491-751F-4944-905D-8964AF7F5E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235E7-FC2C-B446-B105-9AECB7EC0B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4436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9046F-E8EB-0C47-86C7-1FD69868CBF9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44212-3F84-8F44-8983-D695A965B2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68770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860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2F41B-E7BE-3B3A-4720-1008EEF7A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01DDE5-BC17-BE46-9936-9F1232AE0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D4A041-7963-35DE-48AB-69EF9A247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A0C0BF-33B4-8627-6DD2-C077DE1307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494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276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4899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2558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26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621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437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D5CC6-D251-92CB-2C4D-F09D9C578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606639-9BA6-5C03-F312-73B43187A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81D11A-CD94-FB1A-EC3F-2D7E45FE1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4AA2D-1F6D-DD78-F3EA-5E30D8E8E6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944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78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5917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292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286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995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youtu.be/PpFawdT8CDE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- Always the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svi, lehti, saniainen, vihreä&#10;&#10;Kuvaus luotu automaattisesti">
            <a:extLst>
              <a:ext uri="{FF2B5EF4-FFF2-40B4-BE49-F238E27FC236}">
                <a16:creationId xmlns:a16="http://schemas.microsoft.com/office/drawing/2014/main" id="{EE478EF1-487A-BA45-8AA0-A72000AF3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2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rategy - 4.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B3343D-5185-4D45-A3D6-9E3C95A14E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3" name="Kolmio 2">
            <a:hlinkClick r:id="rId4"/>
            <a:extLst>
              <a:ext uri="{FF2B5EF4-FFF2-40B4-BE49-F238E27FC236}">
                <a16:creationId xmlns:a16="http://schemas.microsoft.com/office/drawing/2014/main" id="{3989AE8B-8D6C-7141-AD79-D8464E456E22}"/>
              </a:ext>
            </a:extLst>
          </p:cNvPr>
          <p:cNvSpPr/>
          <p:nvPr userDrawn="1"/>
        </p:nvSpPr>
        <p:spPr>
          <a:xfrm rot="5400000">
            <a:off x="5737609" y="2612575"/>
            <a:ext cx="1077599" cy="1117794"/>
          </a:xfrm>
          <a:prstGeom prst="triangle">
            <a:avLst/>
          </a:prstGeom>
          <a:solidFill>
            <a:schemeClr val="accent1">
              <a:alpha val="0"/>
            </a:schemeClr>
          </a:solidFill>
          <a:ln w="6032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riangle 5">
            <a:hlinkClick r:id="rId4"/>
            <a:extLst>
              <a:ext uri="{FF2B5EF4-FFF2-40B4-BE49-F238E27FC236}">
                <a16:creationId xmlns:a16="http://schemas.microsoft.com/office/drawing/2014/main" id="{1B943E4B-4580-644A-928E-75FDE84E85A5}"/>
              </a:ext>
            </a:extLst>
          </p:cNvPr>
          <p:cNvSpPr/>
          <p:nvPr userDrawn="1"/>
        </p:nvSpPr>
        <p:spPr>
          <a:xfrm rot="5400000">
            <a:off x="5751979" y="2605368"/>
            <a:ext cx="1092573" cy="1146361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2623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 of the Curi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77E1C3E8-BDE9-6A49-85BA-550376CCB48B}"/>
              </a:ext>
            </a:extLst>
          </p:cNvPr>
          <p:cNvSpPr txBox="1"/>
          <p:nvPr userDrawn="1"/>
        </p:nvSpPr>
        <p:spPr>
          <a:xfrm>
            <a:off x="1002241" y="2639367"/>
            <a:ext cx="4899026" cy="2533946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r>
              <a:rPr lang="fi-FI" sz="1500" baseline="0"/>
              <a:t>The LUT community shares a certain attitude and state of mind. We do things differently. We look at things from unexpected perspectives, we question, and we search for solutions. We fight for a better world.</a:t>
            </a:r>
          </a:p>
          <a:p>
            <a:endParaRPr lang="fi-FI" sz="1500" baseline="0"/>
          </a:p>
          <a:p>
            <a:r>
              <a:rPr lang="fi-FI" sz="1500" baseline="0"/>
              <a:t>We are a community where curious people inspire curious people. Without curiosity, we cannot</a:t>
            </a:r>
            <a:br>
              <a:rPr lang="fi-FI" sz="1500" baseline="0"/>
            </a:br>
            <a:r>
              <a:rPr lang="fi-FI" sz="1500" baseline="0"/>
              <a:t>change the world.</a:t>
            </a:r>
          </a:p>
          <a:p>
            <a:endParaRPr lang="fi-FI" sz="1500" baseline="0"/>
          </a:p>
          <a:p>
            <a:r>
              <a:rPr lang="fi-FI" sz="1500" baseline="0"/>
              <a:t>Our campuses are located in Lappeenranta and Lahti, but our state of mind can be achieved anywhere.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DF7B16A-03B3-E445-AA1F-466F746603EA}"/>
              </a:ext>
            </a:extLst>
          </p:cNvPr>
          <p:cNvSpPr/>
          <p:nvPr userDrawn="1"/>
        </p:nvSpPr>
        <p:spPr>
          <a:xfrm>
            <a:off x="1002242" y="1684687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3863DA70-171B-AD44-8F01-037CDB884300}"/>
              </a:ext>
            </a:extLst>
          </p:cNvPr>
          <p:cNvSpPr txBox="1"/>
          <p:nvPr userDrawn="1"/>
        </p:nvSpPr>
        <p:spPr>
          <a:xfrm>
            <a:off x="880098" y="1836140"/>
            <a:ext cx="5545108" cy="58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500" b="1" i="0">
                <a:latin typeface="Arial" panose="020B0604020202020204" pitchFamily="34" charset="0"/>
                <a:cs typeface="Arial" panose="020B0604020202020204" pitchFamily="34" charset="0"/>
              </a:rPr>
              <a:t>LAND OF THE CURIOUS</a:t>
            </a:r>
          </a:p>
        </p:txBody>
      </p:sp>
    </p:spTree>
    <p:extLst>
      <p:ext uri="{BB962C8B-B14F-4D97-AF65-F5344CB8AC3E}">
        <p14:creationId xmlns:p14="http://schemas.microsoft.com/office/powerpoint/2010/main" val="82006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n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5A21BB1-B25C-7A43-8B6D-5C17BBC1B7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29802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056A9-0314-3442-AA1C-39475A47F4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2524139"/>
            <a:ext cx="9710105" cy="36479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85824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niper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istuminen, musta, kukka, maljakko&#10;&#10;Kuvaus luotu automaattisesti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C6EE2D3-6EC4-AD49-8E2D-C0624EF515D5}"/>
              </a:ext>
            </a:extLst>
          </p:cNvPr>
          <p:cNvSpPr/>
          <p:nvPr userDrawn="1"/>
        </p:nvSpPr>
        <p:spPr>
          <a:xfrm>
            <a:off x="1012073" y="1606250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EE266DDD-EE87-BA4E-82B5-5BC073C305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29802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ED8EEE9-FB68-F644-AF1D-0068CA9BD3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2524139"/>
            <a:ext cx="9710105" cy="36479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89714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w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C6EE2D3-6EC4-AD49-8E2D-C0624EF515D5}"/>
              </a:ext>
            </a:extLst>
          </p:cNvPr>
          <p:cNvSpPr/>
          <p:nvPr userDrawn="1"/>
        </p:nvSpPr>
        <p:spPr>
          <a:xfrm>
            <a:off x="1012073" y="1606250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B52D216F-BA7C-EE41-BB3E-C83EC6D6C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29802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C23EAA9-3958-9D4F-A785-F6DC001DAB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2524139"/>
            <a:ext cx="9710105" cy="36479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13073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e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C6EE2D3-6EC4-AD49-8E2D-C0624EF515D5}"/>
              </a:ext>
            </a:extLst>
          </p:cNvPr>
          <p:cNvSpPr/>
          <p:nvPr userDrawn="1"/>
        </p:nvSpPr>
        <p:spPr>
          <a:xfrm>
            <a:off x="1012073" y="1606250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37DF8444-4F91-B642-8181-A6F156123E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29802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A766A0-DAD7-444C-935F-55B9562773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2524139"/>
            <a:ext cx="9710105" cy="36479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33541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wberry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443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C6EE2D3-6EC4-AD49-8E2D-C0624EF515D5}"/>
              </a:ext>
            </a:extLst>
          </p:cNvPr>
          <p:cNvSpPr/>
          <p:nvPr userDrawn="1"/>
        </p:nvSpPr>
        <p:spPr>
          <a:xfrm>
            <a:off x="1012073" y="1606250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9D5F0A50-2C78-DD4F-9B61-C77BABD8C0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29802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B9318D-5A03-6842-9412-840709EDDB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2524139"/>
            <a:ext cx="9710105" cy="36479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46525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63E617-64D6-EC40-9329-D969D96E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770" y="4733751"/>
            <a:ext cx="9601200" cy="712615"/>
          </a:xfrm>
        </p:spPr>
        <p:txBody>
          <a:bodyPr wrap="none" anchor="t" anchorCtr="0">
            <a:noAutofit/>
          </a:bodyPr>
          <a:lstStyle>
            <a:lvl1pPr algn="l">
              <a:defRPr sz="6000"/>
            </a:lvl1pPr>
          </a:lstStyle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0C07929-F6C2-BC40-BF90-D0A792EC8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426" y="5565645"/>
            <a:ext cx="9601200" cy="4139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3F0461C-FF74-D546-959D-DC63A29E5E38}"/>
              </a:ext>
            </a:extLst>
          </p:cNvPr>
          <p:cNvSpPr/>
          <p:nvPr userDrawn="1"/>
        </p:nvSpPr>
        <p:spPr>
          <a:xfrm>
            <a:off x="1012406" y="4454656"/>
            <a:ext cx="654118" cy="146304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15B804CA-6A49-3544-9B22-05109DB84D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2000" cy="38796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05C49B9F-25DE-6141-9DA3-DE04A8521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99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text 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07054270-04AF-5B45-90A5-7758E8027E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  <a:lumOff val="2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/>
          </a:p>
        </p:txBody>
      </p:sp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5121B37-9D23-8B4D-BA4A-4F4960F1D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8A9A2C1-A622-EB4F-8F54-DFD4B94609C4}"/>
              </a:ext>
            </a:extLst>
          </p:cNvPr>
          <p:cNvSpPr txBox="1"/>
          <p:nvPr userDrawn="1"/>
        </p:nvSpPr>
        <p:spPr>
          <a:xfrm>
            <a:off x="1007722" y="-534567"/>
            <a:ext cx="4576082" cy="7848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/>
              <a:t>x</a:t>
            </a:r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9518384A-8F93-0842-81E2-3B5FF05AB7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8629" y="-650753"/>
            <a:ext cx="4575175" cy="796448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x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B15D91-919A-8D45-8FF6-08C750B7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645" y="1317171"/>
            <a:ext cx="3932237" cy="1175658"/>
          </a:xfrm>
        </p:spPr>
        <p:txBody>
          <a:bodyPr wrap="square" anchor="b">
            <a:normAutofit/>
          </a:bodyPr>
          <a:lstStyle>
            <a:lvl1pPr>
              <a:defRPr sz="3200"/>
            </a:lvl1pPr>
          </a:lstStyle>
          <a:p>
            <a:endParaRPr lang="fi-FI"/>
          </a:p>
        </p:txBody>
      </p:sp>
      <p:sp>
        <p:nvSpPr>
          <p:cNvPr id="16" name="Kuvan paikkamerkki 14">
            <a:extLst>
              <a:ext uri="{FF2B5EF4-FFF2-40B4-BE49-F238E27FC236}">
                <a16:creationId xmlns:a16="http://schemas.microsoft.com/office/drawing/2014/main" id="{495D083D-957D-1B4E-929C-A3AC0DB26FC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7383" y="1008324"/>
            <a:ext cx="403738" cy="83127"/>
          </a:xfrm>
          <a:solidFill>
            <a:srgbClr val="23B900"/>
          </a:solidFill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900">
                <a:solidFill>
                  <a:srgbClr val="23B900"/>
                </a:solidFill>
              </a:defRPr>
            </a:lvl1pPr>
          </a:lstStyle>
          <a:p>
            <a:r>
              <a:rPr lang="fi-FI"/>
              <a:t>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6454E-6A45-1F4A-8546-DE798F7793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9644" y="2660961"/>
            <a:ext cx="3932237" cy="36479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41911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3121D5-98DC-A847-855D-0D1960F3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860818"/>
            <a:ext cx="10515600" cy="464602"/>
          </a:xfrm>
        </p:spPr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A5CAA61-E2CD-E94C-870F-44414EBD3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100" y="2505075"/>
            <a:ext cx="5157787" cy="594741"/>
          </a:xfrm>
        </p:spPr>
        <p:txBody>
          <a:bodyPr anchor="b">
            <a:noAutofit/>
          </a:bodyPr>
          <a:lstStyle>
            <a:lvl1pPr marL="0" indent="0">
              <a:buNone/>
              <a:defRPr sz="15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B86EDFB-62AC-944A-B9A7-E830C80B467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81928" y="2505074"/>
            <a:ext cx="5157787" cy="594741"/>
          </a:xfrm>
        </p:spPr>
        <p:txBody>
          <a:bodyPr anchor="b">
            <a:normAutofit/>
          </a:bodyPr>
          <a:lstStyle>
            <a:lvl1pPr marL="0" indent="0">
              <a:buNone/>
              <a:defRPr sz="15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E3CD7D5B-2454-9341-BB2A-7998A19A53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1447368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EB66A7-9004-2C43-B043-23E2491155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7100" y="3279471"/>
            <a:ext cx="5157786" cy="25606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      </a:t>
            </a:r>
            <a:endParaRPr lang="en-FI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D34A219-A206-1C4C-8D8A-C844E11777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1929" y="3279471"/>
            <a:ext cx="5157786" cy="25606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      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7054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2 - Always the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asvi, lehti, saniainen, vihreä&#10;&#10;Kuvaus luotu automaattisesti">
            <a:extLst>
              <a:ext uri="{FF2B5EF4-FFF2-40B4-BE49-F238E27FC236}">
                <a16:creationId xmlns:a16="http://schemas.microsoft.com/office/drawing/2014/main" id="{5AF51AB2-74BE-7D47-927D-E452C462F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98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5A21BB1-B25C-7A43-8B6D-5C17BBC1B7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29802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F3D9319-FEA8-D849-A58C-CF7B7D36AEDC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96938" y="2625725"/>
            <a:ext cx="10515600" cy="392906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90280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443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C6EE2D3-6EC4-AD49-8E2D-C0624EF515D5}"/>
              </a:ext>
            </a:extLst>
          </p:cNvPr>
          <p:cNvSpPr/>
          <p:nvPr userDrawn="1"/>
        </p:nvSpPr>
        <p:spPr>
          <a:xfrm>
            <a:off x="1012073" y="1606250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9D5F0A50-2C78-DD4F-9B61-C77BABD8C0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29802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F759D64-1364-9B4A-913B-9AD87899EF3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96938" y="2798763"/>
            <a:ext cx="10515600" cy="3694112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64075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321" y="1754884"/>
            <a:ext cx="869383" cy="711313"/>
          </a:xfrm>
          <a:prstGeom prst="rect">
            <a:avLst/>
          </a:prstGeom>
        </p:spPr>
      </p:pic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92F8974B-6345-3347-8050-607169C22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321" y="2906204"/>
            <a:ext cx="6111621" cy="1085223"/>
          </a:xfr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/>
            </a:lvl1pPr>
          </a:lstStyle>
          <a:p>
            <a:pPr lvl="0"/>
            <a:endParaRPr lang="fi-FI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28374634-A5A3-5241-944D-B72B978EC1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321" y="4160128"/>
            <a:ext cx="6111621" cy="1085223"/>
          </a:xfr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0"/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394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175" y="2586777"/>
            <a:ext cx="869383" cy="711313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77E1C3E8-BDE9-6A49-85BA-550376CCB48B}"/>
              </a:ext>
            </a:extLst>
          </p:cNvPr>
          <p:cNvSpPr txBox="1"/>
          <p:nvPr userDrawn="1"/>
        </p:nvSpPr>
        <p:spPr>
          <a:xfrm>
            <a:off x="1019175" y="4592791"/>
            <a:ext cx="4815840" cy="268793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endParaRPr lang="fi-FI" sz="1500" baseline="0"/>
          </a:p>
        </p:txBody>
      </p:sp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92F8974B-6345-3347-8050-607169C22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321" y="3298090"/>
            <a:ext cx="6111621" cy="1085223"/>
          </a:xfr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/>
            </a:lvl1pPr>
          </a:lstStyle>
          <a:p>
            <a:pPr lvl="0"/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84911E18-B2A8-B54D-A3A9-A88F62AFA8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320" y="4535433"/>
            <a:ext cx="6111621" cy="1085223"/>
          </a:xfr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0"/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2510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25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| Presentation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FB7551AB-D8DF-3A46-98D7-FD00A24F3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21" name="Kuva 2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859B885-88F6-5A47-9493-9524266A9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0" name="Otsikko 6">
            <a:extLst>
              <a:ext uri="{FF2B5EF4-FFF2-40B4-BE49-F238E27FC236}">
                <a16:creationId xmlns:a16="http://schemas.microsoft.com/office/drawing/2014/main" id="{DDBC42E4-2952-2C45-AC2F-468D76CEB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0316" y="3566160"/>
            <a:ext cx="7201941" cy="589946"/>
          </a:xfrm>
        </p:spPr>
        <p:txBody>
          <a:bodyPr wrap="none" anchor="t"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fi-FI" dirty="0" err="1"/>
              <a:t>presentation</a:t>
            </a:r>
            <a:r>
              <a:rPr lang="fi-FI" dirty="0"/>
              <a:t> </a:t>
            </a:r>
            <a:r>
              <a:rPr lang="fi-FI" dirty="0" err="1"/>
              <a:t>name</a:t>
            </a:r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7C0920C6-BEA8-6B41-972B-D5A64BFFBC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316" y="4171346"/>
            <a:ext cx="7201941" cy="857854"/>
          </a:xfrm>
          <a:prstGeom prst="rect">
            <a:avLst/>
          </a:prstGeom>
        </p:spPr>
        <p:txBody>
          <a:bodyPr lIns="108000" anchor="ctr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buNone/>
              <a:defRPr sz="1800" baseline="0"/>
            </a:lvl1pPr>
          </a:lstStyle>
          <a:p>
            <a:pPr lvl="0"/>
            <a:r>
              <a:rPr lang="fi-FI" dirty="0" err="1"/>
              <a:t>Subtitle</a:t>
            </a:r>
            <a:endParaRPr lang="fi-FI" dirty="0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A4919261-4A00-6A43-BB86-09C584DF13DB}"/>
              </a:ext>
            </a:extLst>
          </p:cNvPr>
          <p:cNvSpPr/>
          <p:nvPr userDrawn="1"/>
        </p:nvSpPr>
        <p:spPr>
          <a:xfrm>
            <a:off x="1171575" y="3269438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653B86EC-0A5C-4D47-8412-301424500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0316" y="5152368"/>
            <a:ext cx="7201941" cy="985894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1400" b="0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Name</a:t>
            </a:r>
            <a:endParaRPr lang="fi-FI" dirty="0"/>
          </a:p>
          <a:p>
            <a:pPr lvl="0"/>
            <a:r>
              <a:rPr lang="fi-FI" dirty="0" err="1"/>
              <a:t>Title</a:t>
            </a:r>
            <a:r>
              <a:rPr lang="fi-FI" dirty="0"/>
              <a:t> | </a:t>
            </a:r>
            <a:r>
              <a:rPr lang="fi-FI" dirty="0" err="1"/>
              <a:t>Organisation</a:t>
            </a:r>
            <a:endParaRPr lang="fi-FI" dirty="0"/>
          </a:p>
          <a:p>
            <a:pPr lvl="0"/>
            <a:r>
              <a:rPr lang="fi-FI" dirty="0" err="1"/>
              <a:t>Contact</a:t>
            </a:r>
            <a:endParaRPr lang="fi-FI" dirty="0"/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D7A0A48E-3C2F-8B4A-835C-7D17A4ADD2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2388" y="3234566"/>
            <a:ext cx="6469869" cy="176956"/>
          </a:xfrm>
          <a:prstGeom prst="rect">
            <a:avLst/>
          </a:prstGeom>
        </p:spPr>
        <p:txBody>
          <a:bodyPr wrap="none" lIns="0" bIns="0" anchor="b" anchorCtr="0">
            <a:noAutofit/>
          </a:bodyPr>
          <a:lstStyle>
            <a:lvl1pPr marL="0" indent="0">
              <a:lnSpc>
                <a:spcPts val="1000"/>
              </a:lnSpc>
              <a:buNone/>
              <a:defRPr sz="1400" b="0" i="0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event</a:t>
            </a:r>
            <a:r>
              <a:rPr lang="fi-FI" dirty="0"/>
              <a:t> and </a:t>
            </a:r>
            <a:r>
              <a:rPr lang="fi-FI" dirty="0" err="1"/>
              <a:t>date</a:t>
            </a:r>
            <a:endParaRPr lang="fi-FI" dirty="0"/>
          </a:p>
        </p:txBody>
      </p:sp>
      <p:sp>
        <p:nvSpPr>
          <p:cNvPr id="22" name="Kuvan paikkamerkki 2">
            <a:extLst>
              <a:ext uri="{FF2B5EF4-FFF2-40B4-BE49-F238E27FC236}">
                <a16:creationId xmlns:a16="http://schemas.microsoft.com/office/drawing/2014/main" id="{245F8B55-5CEB-7F47-93BC-43BB75EA654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702610" y="2868259"/>
            <a:ext cx="2265265" cy="224802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23" name="Kuva 2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BDB6996-6ECF-E041-A184-6D19C56F3C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4755" y="4200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FB7551AB-D8DF-3A46-98D7-FD00A24F3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916" y="3429000"/>
            <a:ext cx="7201941" cy="589946"/>
          </a:xfr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fi-FI" err="1"/>
              <a:t>presentation name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4CAE96DE-E366-FC45-AAE3-280E40FB56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916" y="4018946"/>
            <a:ext cx="6984227" cy="857854"/>
          </a:xfrm>
        </p:spPr>
        <p:txBody>
          <a:bodyPr lIns="108000">
            <a:norm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fi-FI"/>
              <a:t>Subtitle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AC66544D-4E64-CA46-BFF3-E88D268B3E35}"/>
              </a:ext>
            </a:extLst>
          </p:cNvPr>
          <p:cNvSpPr/>
          <p:nvPr userDrawn="1"/>
        </p:nvSpPr>
        <p:spPr>
          <a:xfrm>
            <a:off x="1019175" y="3117038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FF492EFE-5B1E-104C-841C-28BAEC6E4C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7916" y="4999968"/>
            <a:ext cx="6984227" cy="857854"/>
          </a:xfrm>
        </p:spPr>
        <p:txBody>
          <a:bodyPr lIns="108000">
            <a:normAutofit/>
          </a:bodyPr>
          <a:lstStyle>
            <a:lvl1pPr marL="0" indent="0">
              <a:lnSpc>
                <a:spcPts val="1000"/>
              </a:lnSpc>
              <a:buNone/>
              <a:defRPr sz="1200" b="0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fi-FI"/>
              <a:t>Name</a:t>
            </a:r>
          </a:p>
          <a:p>
            <a:pPr lvl="0"/>
            <a:r>
              <a:rPr lang="fi-FI"/>
              <a:t>Title | Organisation</a:t>
            </a:r>
          </a:p>
          <a:p>
            <a:pPr lvl="0"/>
            <a:r>
              <a:rPr lang="fi-FI"/>
              <a:t>Contact</a:t>
            </a:r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037F49E4-C5C8-A341-BDE0-42D68A3DB7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9988" y="3067878"/>
            <a:ext cx="6298537" cy="176956"/>
          </a:xfrm>
        </p:spPr>
        <p:txBody>
          <a:bodyPr wrap="none" lIns="0" bIns="0" anchor="b" anchorCtr="0">
            <a:noAutofit/>
          </a:bodyPr>
          <a:lstStyle>
            <a:lvl1pPr marL="0" indent="0">
              <a:lnSpc>
                <a:spcPts val="1000"/>
              </a:lnSpc>
              <a:buNone/>
              <a:defRPr sz="1000" b="0" i="0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fi-FI"/>
              <a:t>event and date</a:t>
            </a:r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1D1A91F1-B34F-4D49-9F7E-2973B78444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550210" y="2715859"/>
            <a:ext cx="2265265" cy="224802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21" name="Kuva 2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859B885-88F6-5A47-9493-9524266A9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4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 we ar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7067" y="1233001"/>
            <a:ext cx="869383" cy="711313"/>
          </a:xfrm>
          <a:prstGeom prst="rect">
            <a:avLst/>
          </a:prstGeom>
        </p:spPr>
      </p:pic>
      <p:sp>
        <p:nvSpPr>
          <p:cNvPr id="9" name="Tekstiruutu 13">
            <a:extLst>
              <a:ext uri="{FF2B5EF4-FFF2-40B4-BE49-F238E27FC236}">
                <a16:creationId xmlns:a16="http://schemas.microsoft.com/office/drawing/2014/main" id="{D6BCEB57-A04E-F044-922A-38F9D819B88A}"/>
              </a:ext>
            </a:extLst>
          </p:cNvPr>
          <p:cNvSpPr txBox="1"/>
          <p:nvPr userDrawn="1"/>
        </p:nvSpPr>
        <p:spPr>
          <a:xfrm>
            <a:off x="1447067" y="2291346"/>
            <a:ext cx="5347758" cy="1750374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r>
              <a:rPr lang="en-GB" sz="15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 energy, water and air are life-giving resources for which we at LUT University seek new solutions with our expertise in technology and business.</a:t>
            </a:r>
          </a:p>
          <a:p>
            <a:endParaRPr lang="en-GB" sz="1500" b="0" i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5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help society and businesses in their sustainable renewal. Our international community consists of 6500 members.</a:t>
            </a:r>
            <a:br>
              <a:rPr lang="en-GB" sz="15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5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campuses are in Lappeenranta and Lahti, Finland.</a:t>
            </a:r>
          </a:p>
        </p:txBody>
      </p:sp>
    </p:spTree>
    <p:extLst>
      <p:ext uri="{BB962C8B-B14F-4D97-AF65-F5344CB8AC3E}">
        <p14:creationId xmlns:p14="http://schemas.microsoft.com/office/powerpoint/2010/main" val="44239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 we ar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175" y="862650"/>
            <a:ext cx="869383" cy="711313"/>
          </a:xfrm>
          <a:prstGeom prst="rect">
            <a:avLst/>
          </a:prstGeom>
        </p:spPr>
      </p:pic>
      <p:sp>
        <p:nvSpPr>
          <p:cNvPr id="6" name="Tekstiruutu 13">
            <a:extLst>
              <a:ext uri="{FF2B5EF4-FFF2-40B4-BE49-F238E27FC236}">
                <a16:creationId xmlns:a16="http://schemas.microsoft.com/office/drawing/2014/main" id="{356E3FCE-4EA8-2447-B93E-D112AFEEDC7F}"/>
              </a:ext>
            </a:extLst>
          </p:cNvPr>
          <p:cNvSpPr txBox="1"/>
          <p:nvPr userDrawn="1"/>
        </p:nvSpPr>
        <p:spPr>
          <a:xfrm>
            <a:off x="1019175" y="1864893"/>
            <a:ext cx="5347758" cy="1750374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r>
              <a:rPr lang="en-GB" sz="15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 energy, water and air are life-giving resources for which we at LUT University seek new solutions with our expertise in technology and business.</a:t>
            </a:r>
          </a:p>
          <a:p>
            <a:endParaRPr lang="en-GB" sz="1500" b="0" i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5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help society and businesses in their sustainable renewal. Our international community consists of 6500 members.</a:t>
            </a:r>
            <a:br>
              <a:rPr lang="en-GB" sz="15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5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campuses are in Lappeenranta and Lahti, Finland.</a:t>
            </a:r>
          </a:p>
        </p:txBody>
      </p:sp>
    </p:spTree>
    <p:extLst>
      <p:ext uri="{BB962C8B-B14F-4D97-AF65-F5344CB8AC3E}">
        <p14:creationId xmlns:p14="http://schemas.microsoft.com/office/powerpoint/2010/main" val="45851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rategy - 1.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D4ABAA-AB16-B04C-B98E-9E2789583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1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rategy - 2. System Ea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614182-D5C1-E944-9EA0-91716C06A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6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rategy - 3. Scientific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67412B-1598-9A40-92FC-C9ECFD8C7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7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Strategy - 3. Scientific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EC0C52-5F1A-2B40-8056-3360BCE90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0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Kuva, joka sisältää kohteen istuminen, pöytä, kannettava, musta&#10;&#10;Kuvaus luotu automaattisesti">
            <a:extLst>
              <a:ext uri="{FF2B5EF4-FFF2-40B4-BE49-F238E27FC236}">
                <a16:creationId xmlns:a16="http://schemas.microsoft.com/office/drawing/2014/main" id="{146A491B-636F-3E44-8966-7CF5322CBC7B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0" y="25460"/>
            <a:ext cx="12192000" cy="685165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737077E-75BF-2D47-8119-523F6C5B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84955"/>
            <a:ext cx="10515600" cy="468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C5B255-5C87-0C4B-8515-13ADB9718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525801"/>
            <a:ext cx="9736231" cy="372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F7931C4-CCCE-1249-9F24-0D4D6E5E1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8D3B-1FF9-624C-8C50-0B4815CF6181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4D7171AA-1D90-B440-8FE9-4E47D7ED058C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ADFCFECA-7C74-4A44-BBAD-3D9B2F6E6DDF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F64C8-43B6-D10B-71C6-E9F2FD45E78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5003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i-FI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LUT Group Confidential - Other information (3Y)</a:t>
            </a:r>
          </a:p>
        </p:txBody>
      </p:sp>
    </p:spTree>
    <p:extLst>
      <p:ext uri="{BB962C8B-B14F-4D97-AF65-F5344CB8AC3E}">
        <p14:creationId xmlns:p14="http://schemas.microsoft.com/office/powerpoint/2010/main" val="3737657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50" r:id="rId3"/>
    <p:sldLayoutId id="2147483654" r:id="rId4"/>
    <p:sldLayoutId id="2147483668" r:id="rId5"/>
    <p:sldLayoutId id="2147483655" r:id="rId6"/>
    <p:sldLayoutId id="2147483672" r:id="rId7"/>
    <p:sldLayoutId id="2147483673" r:id="rId8"/>
    <p:sldLayoutId id="2147483678" r:id="rId9"/>
    <p:sldLayoutId id="2147483674" r:id="rId10"/>
    <p:sldLayoutId id="2147483665" r:id="rId11"/>
    <p:sldLayoutId id="2147483664" r:id="rId12"/>
    <p:sldLayoutId id="2147483660" r:id="rId13"/>
    <p:sldLayoutId id="2147483661" r:id="rId14"/>
    <p:sldLayoutId id="2147483662" r:id="rId15"/>
    <p:sldLayoutId id="2147483663" r:id="rId16"/>
    <p:sldLayoutId id="2147483649" r:id="rId17"/>
    <p:sldLayoutId id="2147483677" r:id="rId18"/>
    <p:sldLayoutId id="2147483676" r:id="rId19"/>
    <p:sldLayoutId id="2147483679" r:id="rId20"/>
    <p:sldLayoutId id="2147483680" r:id="rId21"/>
    <p:sldLayoutId id="2147483666" r:id="rId22"/>
    <p:sldLayoutId id="2147483667" r:id="rId23"/>
    <p:sldLayoutId id="2147483671" r:id="rId24"/>
    <p:sldLayoutId id="214748368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3B900"/>
        </a:buClr>
        <a:buSzPct val="100000"/>
        <a:buFontTx/>
        <a:buBlip>
          <a:blip r:embed="rId29"/>
        </a:buBlip>
        <a:defRPr sz="15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svg"/><Relationship Id="rId7" Type="http://schemas.openxmlformats.org/officeDocument/2006/relationships/image" Target="../media/image39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15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145F-0DD8-6721-8399-02984A880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003301"/>
            <a:ext cx="10515600" cy="558799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NimbusRomNo9L-Medi"/>
              </a:rPr>
              <a:t>Research Motivation &amp; Gaps – Limitation of current SYS-TH codes</a:t>
            </a:r>
            <a:endParaRPr lang="fi-FI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73125-141F-EBF9-2196-3BBCD80F6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2139449"/>
            <a:ext cx="6096000" cy="47185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fi-FI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Oversimplified</a:t>
            </a:r>
            <a:r>
              <a:rPr lang="fi-FI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fi-FI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fi-FI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(Key </a:t>
            </a:r>
            <a:r>
              <a:rPr lang="fi-FI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fi-FI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i-FI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fi-FI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SYS-TH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fi-F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fi-F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constants</a:t>
            </a:r>
            <a:r>
              <a:rPr lang="fi-F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 = 50 </a:t>
            </a:r>
            <a:r>
              <a:rPr lang="fi-F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s)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for NCG release/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dissolution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(Purhonen et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/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Reality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nonlinearly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transients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(e.g.,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flashing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interfacial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 ↓;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coalescence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 ↑).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Underestimates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transient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accumulation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Liquid-</a:t>
            </a:r>
            <a:r>
              <a:rPr lang="fi-FI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fi-FI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Neglects</a:t>
            </a:r>
            <a:r>
              <a:rPr lang="fi-FI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NCG (in </a:t>
            </a:r>
            <a:r>
              <a:rPr lang="fi-FI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fi-FI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SYS-TH </a:t>
            </a:r>
            <a:r>
              <a:rPr lang="fi-FI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Codes</a:t>
            </a:r>
            <a:r>
              <a:rPr lang="fi-FI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i-FI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fi-FI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r>
              <a:rPr lang="fi-FI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fi-F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TRACE/RELAP5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NCGs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steam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dissolution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(e.g., N₂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degassing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ECCS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</a:t>
            </a:r>
            <a:r>
              <a:rPr lang="fi-FI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Incorrect</a:t>
            </a:r>
            <a:r>
              <a:rPr lang="fi-FI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r>
              <a:rPr lang="fi-FI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of:</a:t>
            </a:r>
          </a:p>
          <a:p>
            <a:pPr lvl="1"/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cooling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delays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(LSTF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0576A-8FC6-AA31-C699-E5F06BC7ED76}"/>
              </a:ext>
            </a:extLst>
          </p:cNvPr>
          <p:cNvSpPr txBox="1"/>
          <p:nvPr/>
        </p:nvSpPr>
        <p:spPr>
          <a:xfrm>
            <a:off x="3257550" y="137743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Why Current Approaches Fall Short</a:t>
            </a:r>
            <a:endParaRPr lang="fi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3142A66-BEE0-0E90-1E9F-B94AD2A5F51C}"/>
              </a:ext>
            </a:extLst>
          </p:cNvPr>
          <p:cNvSpPr txBox="1">
            <a:spLocks/>
          </p:cNvSpPr>
          <p:nvPr/>
        </p:nvSpPr>
        <p:spPr>
          <a:xfrm>
            <a:off x="6096001" y="2333521"/>
            <a:ext cx="6096000" cy="4524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Blip>
                <a:blip r:embed="rId3"/>
              </a:buBlip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i-FI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Interfacial</a:t>
            </a:r>
            <a:r>
              <a:rPr lang="fi-FI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Area </a:t>
            </a:r>
            <a:r>
              <a:rPr lang="fi-FI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Oversimplification</a:t>
            </a:r>
            <a:endParaRPr lang="fi-FI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Assumption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Uniform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bubble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Reality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regimes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bubbly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slug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churn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drastically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interfacial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Bubble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coalescence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NCG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accumulation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asymmetric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circulation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fi-FI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</a:t>
            </a:r>
            <a:r>
              <a:rPr lang="fi-FI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High-Fidelity</a:t>
            </a:r>
            <a:r>
              <a:rPr lang="fi-FI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i-FI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endParaRPr lang="fi-FI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Scalability</a:t>
            </a:r>
            <a:r>
              <a:rPr lang="fi-F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SETFs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(1/24th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struggle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replicate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full-system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Instrumentation</a:t>
            </a:r>
            <a:r>
              <a:rPr lang="fi-F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Indirect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miss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real-time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NCG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Tx/>
              <a:buNone/>
            </a:pPr>
            <a:b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2540EB1-DE6E-2A80-8A6C-089AC24DE769}"/>
              </a:ext>
            </a:extLst>
          </p:cNvPr>
          <p:cNvSpPr txBox="1">
            <a:spLocks/>
          </p:cNvSpPr>
          <p:nvPr/>
        </p:nvSpPr>
        <p:spPr>
          <a:xfrm>
            <a:off x="9558590" y="6380081"/>
            <a:ext cx="2507806" cy="389196"/>
          </a:xfrm>
          <a:prstGeom prst="rect">
            <a:avLst/>
          </a:prstGeom>
        </p:spPr>
        <p:txBody>
          <a:bodyPr vert="horz" wrap="none" lIns="0" tIns="45720" rIns="9144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None/>
              <a:defRPr sz="1400" b="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0D520"/>
                </a:solidFill>
              </a:rPr>
              <a:t>SYP </a:t>
            </a:r>
            <a:r>
              <a:rPr lang="en-US" dirty="0" err="1">
                <a:solidFill>
                  <a:srgbClr val="40D520"/>
                </a:solidFill>
              </a:rPr>
              <a:t>october</a:t>
            </a:r>
            <a:r>
              <a:rPr lang="en-US" dirty="0">
                <a:solidFill>
                  <a:srgbClr val="40D520"/>
                </a:solidFill>
              </a:rPr>
              <a:t> 21-22, 2025</a:t>
            </a:r>
            <a:endParaRPr lang="fi-FI" dirty="0">
              <a:solidFill>
                <a:srgbClr val="40D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7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AC22-7055-DDAF-9351-5CF825B4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799" y="1362456"/>
            <a:ext cx="10515600" cy="38735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900" dirty="0"/>
            </a:br>
            <a:r>
              <a:rPr lang="en-US" sz="2900" dirty="0"/>
              <a:t>Bubble Dynamics &amp; the Modified R-P Equation</a:t>
            </a:r>
            <a:br>
              <a:rPr lang="en-US" b="0" dirty="0"/>
            </a:br>
            <a:r>
              <a:rPr lang="en-US" b="0" dirty="0"/>
              <a:t> 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D958A-0459-D13E-84B6-E6CA760390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9749" y="1771396"/>
            <a:ext cx="3492500" cy="387350"/>
          </a:xfrm>
        </p:spPr>
        <p:txBody>
          <a:bodyPr/>
          <a:lstStyle/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br>
              <a:rPr lang="en-US" dirty="0"/>
            </a:b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Physics-Driven Modeling of NCG Release and Dissolution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3349275-0508-D539-DA91-1B8D999F2F88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0" y="2496312"/>
                <a:ext cx="12191999" cy="4361688"/>
              </a:xfrm>
            </p:spPr>
            <p:txBody>
              <a:bodyPr>
                <a:normAutofit/>
              </a:bodyPr>
              <a:lstStyle/>
              <a:p>
                <a:r>
                  <a:rPr lang="fi-FI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Classical </a:t>
                </a:r>
                <a:r>
                  <a:rPr lang="fi-FI" sz="1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Rayleigh-Plesset</a:t>
                </a:r>
                <a:r>
                  <a:rPr lang="fi-FI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(R-P) </a:t>
                </a:r>
                <a:r>
                  <a:rPr lang="fi-FI" sz="1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Limitations</a:t>
                </a:r>
                <a:r>
                  <a:rPr lang="fi-FI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R-P equation describes the dynamics related to a spherical bubble inside a liquid and is given as: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i-FI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fi-FI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i-FI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i-FI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i-FI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sSub>
                          <m:sSub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fi-FI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marL="0" indent="0" algn="ctr">
                  <a:buNone/>
                </a:pPr>
                <a:r>
                  <a:rPr lang="fi-FI" sz="1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Shortcomings</a:t>
                </a:r>
                <a:r>
                  <a:rPr lang="fi-FI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fi-FI" sz="1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NCGs</a:t>
                </a:r>
                <a:r>
                  <a:rPr lang="fi-FI" sz="18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None/>
                </a:pP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❌ No </a:t>
                </a:r>
                <a:r>
                  <a:rPr lang="fi-FI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</a:t>
                </a: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i-FI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transfer</a:t>
                </a: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(</a:t>
                </a:r>
                <a:r>
                  <a:rPr lang="fi-FI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dissolution</a:t>
                </a: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/release of </a:t>
                </a:r>
                <a:r>
                  <a:rPr lang="fi-FI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gases</a:t>
                </a: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ctr">
                  <a:buNone/>
                </a:pP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❌ </a:t>
                </a:r>
                <a:r>
                  <a:rPr lang="fi-FI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Ignores</a:t>
                </a: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i-FI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concentration</a:t>
                </a: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i-FI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gradients</a:t>
                </a: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(</a:t>
                </a:r>
                <a:r>
                  <a:rPr lang="fi-FI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Henry’s</a:t>
                </a: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i-FI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Law</a:t>
                </a: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i-FI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coupling</a:t>
                </a: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ctr">
                  <a:buNone/>
                </a:pP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❌ </a:t>
                </a:r>
                <a:r>
                  <a:rPr lang="fi-FI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Assumes</a:t>
                </a: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i-FI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spherical</a:t>
                </a: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i-FI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bubbles</a:t>
                </a: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(</a:t>
                </a:r>
                <a:r>
                  <a:rPr lang="fi-FI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invalid</a:t>
                </a: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fi-FI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turbulent</a:t>
                </a: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i-FI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flows</a:t>
                </a: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just">
                  <a:buNone/>
                </a:pPr>
                <a:endParaRPr lang="fi-FI" sz="1200" dirty="0"/>
              </a:p>
              <a:p>
                <a:endParaRPr lang="fi-FI" sz="1200" dirty="0"/>
              </a:p>
              <a:p>
                <a:endParaRPr lang="fi-FI" dirty="0"/>
              </a:p>
              <a:p>
                <a:endParaRPr lang="fi-FI" sz="1100" dirty="0"/>
              </a:p>
              <a:p>
                <a:pPr marL="0" indent="0" algn="ctr">
                  <a:buNone/>
                </a:pPr>
                <a:endParaRPr lang="fi-FI" sz="1100" dirty="0"/>
              </a:p>
              <a:p>
                <a:pPr marL="0" indent="0" algn="just">
                  <a:buNone/>
                </a:pPr>
                <a:endParaRPr lang="fi-FI" sz="1100" dirty="0"/>
              </a:p>
              <a:p>
                <a:pPr marL="0" indent="0">
                  <a:buNone/>
                </a:pPr>
                <a:endParaRPr lang="fi-FI" dirty="0"/>
              </a:p>
              <a:p>
                <a:pPr marL="0" indent="0">
                  <a:buNone/>
                </a:pPr>
                <a:endParaRPr lang="fi-FI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3349275-0508-D539-DA91-1B8D999F2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0" y="2496312"/>
                <a:ext cx="12191999" cy="4361688"/>
              </a:xfrm>
              <a:blipFill>
                <a:blip r:embed="rId3"/>
                <a:stretch>
                  <a:fillRect t="-1399" r="-30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62D1785-8AF7-61FC-F1A5-93E265A045FE}"/>
              </a:ext>
            </a:extLst>
          </p:cNvPr>
          <p:cNvSpPr txBox="1">
            <a:spLocks/>
          </p:cNvSpPr>
          <p:nvPr/>
        </p:nvSpPr>
        <p:spPr>
          <a:xfrm>
            <a:off x="9558590" y="6380081"/>
            <a:ext cx="2507806" cy="389196"/>
          </a:xfrm>
          <a:prstGeom prst="rect">
            <a:avLst/>
          </a:prstGeom>
        </p:spPr>
        <p:txBody>
          <a:bodyPr vert="horz" wrap="none" lIns="0" tIns="45720" rIns="9144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None/>
              <a:defRPr sz="1400" b="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0D520"/>
                </a:solidFill>
              </a:rPr>
              <a:t>SYP </a:t>
            </a:r>
            <a:r>
              <a:rPr lang="en-US" dirty="0" err="1">
                <a:solidFill>
                  <a:srgbClr val="40D520"/>
                </a:solidFill>
              </a:rPr>
              <a:t>october</a:t>
            </a:r>
            <a:r>
              <a:rPr lang="en-US" dirty="0">
                <a:solidFill>
                  <a:srgbClr val="40D520"/>
                </a:solidFill>
              </a:rPr>
              <a:t> 21-22, 2025</a:t>
            </a:r>
            <a:endParaRPr lang="fi-FI" dirty="0">
              <a:solidFill>
                <a:srgbClr val="40D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30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C4895-2024-56CF-7732-14C9354FD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EFAE-0209-4300-78CA-31385AF9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79" y="1197864"/>
            <a:ext cx="10515600" cy="38735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900" dirty="0"/>
            </a:b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Bubble Dynamics &amp; the Modified R-P Equation</a:t>
            </a:r>
            <a:br>
              <a:rPr lang="en-US" sz="2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i-FI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26C3E-20FE-D41B-4FE7-7AB68A7790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06291" y="1585214"/>
            <a:ext cx="3492500" cy="387350"/>
          </a:xfrm>
        </p:spPr>
        <p:txBody>
          <a:bodyPr/>
          <a:lstStyle/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br>
              <a:rPr lang="en-US" dirty="0"/>
            </a:b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Physics-Driven Modeling of NCG Release and Dissolution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B7F718B-0A9B-A88C-07FC-C42BD2E36504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0" y="2167128"/>
                <a:ext cx="12262103" cy="469087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i-FI" sz="19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NCG-</a:t>
                </a:r>
                <a:r>
                  <a:rPr lang="fi-FI" sz="19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Specific</a:t>
                </a:r>
                <a:r>
                  <a:rPr lang="fi-FI" sz="19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i-FI" sz="19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Modifications</a:t>
                </a:r>
                <a:r>
                  <a:rPr lang="fi-FI" sz="19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Key </a:t>
                </a:r>
                <a:r>
                  <a:rPr lang="fi-FI" sz="19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Additions</a:t>
                </a:r>
                <a:r>
                  <a:rPr lang="fi-FI" sz="19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Interfacial Mass Exchange (mass flux term (</a:t>
                </a:r>
                <a:r>
                  <a:rPr lang="en-US" sz="1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 </a:t>
                </a:r>
              </a:p>
              <a:p>
                <a:pPr marL="342900" indent="-342900">
                  <a:buAutoNum type="arabicPeriod"/>
                </a:pP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 balance at the interface </a:t>
                </a:r>
              </a:p>
              <a:p>
                <a:pPr marL="342900" indent="-342900">
                  <a:buAutoNum type="arabicPeriod"/>
                </a:pP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Jump condition for dissolution and release of the NCGs</a:t>
                </a:r>
                <a:endParaRPr lang="fi-FI" sz="19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rabicPeriod"/>
                </a:pP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Interfacial Mass Exchange (mass flux term (</a:t>
                </a:r>
                <a:r>
                  <a:rPr lang="en-US" sz="1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J(t)</a:t>
                </a: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 </a:t>
                </a:r>
              </a:p>
              <a:p>
                <a:pPr marL="0" indent="0">
                  <a:buNone/>
                </a:pPr>
                <a:r>
                  <a:rPr lang="fi-FI" sz="1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fi-FI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i-FI" sz="1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lang="fi-FI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i-FI" sz="1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Fick´s</a:t>
                </a:r>
                <a:r>
                  <a:rPr lang="fi-FI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i-FI" sz="1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Law</a:t>
                </a:r>
                <a:r>
                  <a:rPr lang="fi-FI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fi-FI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i-FI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fi-FI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i-FI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fi-FI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𝐷</m:t>
                    </m:r>
                    <m:f>
                      <m:fPr>
                        <m:ctrlPr>
                          <a:rPr lang="fi-FI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(3), </a:t>
                </a:r>
                <a:r>
                  <a:rPr lang="en-US" sz="1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represents the mass-based concentration field and </a:t>
                </a:r>
                <a:r>
                  <a:rPr lang="en-US" sz="1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gas diffusion coefficient in the liquid.</a:t>
                </a:r>
              </a:p>
              <a:p>
                <a:pPr marL="0" indent="0">
                  <a:buNone/>
                </a:pP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From Ideal Gas Law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PV = </a:t>
                </a:r>
                <a:r>
                  <a:rPr lang="en-US" sz="1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nRT</a:t>
                </a: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where,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dt</m:t>
                        </m:r>
                      </m:den>
                    </m:f>
                    <m:r>
                      <a:rPr lang="en-US" sz="19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π</m:t>
                    </m:r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a:rPr lang="en-US" sz="19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fi-FI" sz="19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i-FI" sz="1900" dirty="0" err="1"/>
                  <a:t>We</a:t>
                </a:r>
                <a:r>
                  <a:rPr lang="fi-FI" sz="1900" dirty="0"/>
                  <a:t> </a:t>
                </a:r>
                <a:r>
                  <a:rPr lang="fi-FI" sz="1900" dirty="0" err="1"/>
                  <a:t>get</a:t>
                </a:r>
                <a:r>
                  <a:rPr lang="fi-FI" sz="1900" dirty="0"/>
                  <a:t> –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i-FI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i-FI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𝑑𝑃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fi-FI" sz="2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fi-FI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𝑅𝑇𝐽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acc>
                          <m:accPr>
                            <m:chr m:val="̇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</m:d>
                  </m:oMath>
                </a14:m>
                <a:r>
                  <a:rPr lang="fi-FI" sz="2200" dirty="0"/>
                  <a:t>, </a:t>
                </a:r>
              </a:p>
              <a:p>
                <a:pPr marL="0" indent="0" algn="ctr">
                  <a:buNone/>
                </a:pPr>
                <a:r>
                  <a:rPr lang="fi-FI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fi-FI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fi-FI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fi-FI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𝐷</m:t>
                    </m:r>
                    <m:f>
                      <m:fPr>
                        <m:ctrlPr>
                          <a:rPr lang="fi-FI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fi-FI" sz="2200" dirty="0"/>
                  <a:t> </a:t>
                </a:r>
              </a:p>
              <a:p>
                <a:pPr marL="0" indent="0" algn="ctr">
                  <a:buNone/>
                </a:pPr>
                <a:r>
                  <a:rPr lang="fi-FI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fi-FI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fi-FI" sz="2200" i="1" dirty="0"/>
                  <a:t>(t) </a:t>
                </a:r>
              </a:p>
              <a:p>
                <a:pPr marL="0" indent="0">
                  <a:buNone/>
                </a:pPr>
                <a:endParaRPr lang="fi-FI" sz="2000" dirty="0"/>
              </a:p>
              <a:p>
                <a:endParaRPr lang="fi-FI" sz="1100" dirty="0"/>
              </a:p>
              <a:p>
                <a:pPr marL="0" indent="0" algn="ctr">
                  <a:buNone/>
                </a:pPr>
                <a:endParaRPr lang="fi-FI" sz="1100" dirty="0"/>
              </a:p>
              <a:p>
                <a:pPr marL="0" indent="0" algn="just">
                  <a:buNone/>
                </a:pPr>
                <a:endParaRPr lang="fi-FI" sz="1100" dirty="0"/>
              </a:p>
              <a:p>
                <a:pPr marL="0" indent="0">
                  <a:buNone/>
                </a:pPr>
                <a:endParaRPr lang="fi-FI" dirty="0"/>
              </a:p>
              <a:p>
                <a:pPr marL="0" indent="0">
                  <a:buNone/>
                </a:pPr>
                <a:endParaRPr lang="fi-FI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B7F718B-0A9B-A88C-07FC-C42BD2E36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0" y="2167128"/>
                <a:ext cx="12262103" cy="4690872"/>
              </a:xfrm>
              <a:blipFill>
                <a:blip r:embed="rId3"/>
                <a:stretch>
                  <a:fillRect l="-398" t="-195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BB446201-B6FC-86B7-AB47-37BAC23E7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6096" y="5503194"/>
            <a:ext cx="755904" cy="8499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42C49C-97ED-AAA5-CF07-0741DA776F1B}"/>
              </a:ext>
            </a:extLst>
          </p:cNvPr>
          <p:cNvSpPr txBox="1"/>
          <p:nvPr/>
        </p:nvSpPr>
        <p:spPr>
          <a:xfrm>
            <a:off x="9453372" y="5789667"/>
            <a:ext cx="21488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*QR Code for paper reference</a:t>
            </a:r>
            <a:endParaRPr lang="fi-FI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27910F-16FE-6CB2-3B58-518675C73A48}"/>
              </a:ext>
            </a:extLst>
          </p:cNvPr>
          <p:cNvSpPr txBox="1">
            <a:spLocks/>
          </p:cNvSpPr>
          <p:nvPr/>
        </p:nvSpPr>
        <p:spPr>
          <a:xfrm>
            <a:off x="9558590" y="6380081"/>
            <a:ext cx="2507806" cy="389196"/>
          </a:xfrm>
          <a:prstGeom prst="rect">
            <a:avLst/>
          </a:prstGeom>
        </p:spPr>
        <p:txBody>
          <a:bodyPr vert="horz" wrap="none" lIns="0" tIns="45720" rIns="9144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None/>
              <a:defRPr sz="1400" b="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0D520"/>
                </a:solidFill>
              </a:rPr>
              <a:t>SYP </a:t>
            </a:r>
            <a:r>
              <a:rPr lang="en-US" dirty="0" err="1">
                <a:solidFill>
                  <a:srgbClr val="40D520"/>
                </a:solidFill>
              </a:rPr>
              <a:t>october</a:t>
            </a:r>
            <a:r>
              <a:rPr lang="en-US" dirty="0">
                <a:solidFill>
                  <a:srgbClr val="40D520"/>
                </a:solidFill>
              </a:rPr>
              <a:t> 21-22, 2025</a:t>
            </a:r>
            <a:endParaRPr lang="fi-FI" dirty="0">
              <a:solidFill>
                <a:srgbClr val="40D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085A1-A5C4-D2DF-3AD0-FF93A5407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177C-C326-8A52-9A90-E88538557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79" y="1197864"/>
            <a:ext cx="10515600" cy="38735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900" dirty="0"/>
            </a:b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Bubble Dynamics &amp; the Modified R-P Equation</a:t>
            </a:r>
            <a:br>
              <a:rPr lang="en-US" sz="2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i-FI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4881C-2730-F2F7-CB28-1A6BADC69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06291" y="1585214"/>
            <a:ext cx="3492500" cy="387350"/>
          </a:xfrm>
        </p:spPr>
        <p:txBody>
          <a:bodyPr/>
          <a:lstStyle/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br>
              <a:rPr lang="en-US" dirty="0"/>
            </a:b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Physics-Driven Modeling of NCG Release and Dissolution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B63848D-069C-FA28-1C6A-42A59204CC2F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589789" y="2167128"/>
                <a:ext cx="10739628" cy="4690872"/>
              </a:xfrm>
            </p:spPr>
            <p:txBody>
              <a:bodyPr>
                <a:normAutofit/>
              </a:bodyPr>
              <a:lstStyle/>
              <a:p>
                <a:r>
                  <a:rPr lang="en-US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modified R-P equations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derived as:</a:t>
                </a:r>
              </a:p>
              <a:p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i-FI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f>
                      <m:fPr>
                        <m:ctrlPr>
                          <a:rPr lang="fi-FI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i-FI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fi-FI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fi-FI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i-FI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fi-FI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i-FI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i-FI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fi-FI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i-FI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sSub>
                          <m:sSubPr>
                            <m:ctrlPr>
                              <a:rPr lang="fi-FI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⍴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fi-FI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fi-FI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f>
                              <m:fPr>
                                <m:ctrlPr>
                                  <a:rPr lang="fi-FI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fi-FI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i-FI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i-FI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i-FI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i-FI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sz="2200"/>
                          <m:t>=</m:t>
                        </m:r>
                        <m:r>
                          <m:rPr>
                            <m:nor/>
                          </m:rPr>
                          <a:rPr lang="en-US" sz="2200" i="1"/>
                          <m:t>​</m:t>
                        </m:r>
                        <m:f>
                          <m:fPr>
                            <m:ctrlPr>
                              <a:rPr lang="fi-FI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i-FI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en-US" sz="2200" i="1"/>
                          <m:t>​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i-FI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i-FI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200" i="1"/>
                              <m:t>​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i-FI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200" i="1"/>
                              <m:t>​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i-FI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i-FI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2200"/>
                              <m:t>+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nary>
                              <m:naryPr>
                                <m:limLoc m:val="undOvr"/>
                                <m:grow m:val="on"/>
                                <m:ctrlPr>
                                  <a:rPr lang="fi-FI" sz="22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fi-FI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i-FI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𝑟𝑟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ⅆ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nary>
                          </m:e>
                        </m:d>
                      </m:e>
                    </m:d>
                  </m:oMath>
                </a14:m>
                <a:r>
                  <a:rPr lang="fi-FI" sz="1800" dirty="0"/>
                  <a:t>(2)</a:t>
                </a:r>
              </a:p>
              <a:p>
                <a:pPr marL="0" indent="0">
                  <a:buNone/>
                </a:pPr>
                <a:endParaRPr lang="fi-FI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i-FI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i-FI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i-FI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Fick´s</a:t>
                </a: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i-FI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Law</a:t>
                </a:r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fi-FI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i-FI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fi-FI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i-FI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fi-FI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𝐷</m:t>
                    </m:r>
                    <m:f>
                      <m:fPr>
                        <m:ctrlPr>
                          <a:rPr lang="fi-FI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(3), </a:t>
                </a: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represents the mass-based concentration field and </a:t>
                </a: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gas diffusion coefficient in the liquid.</a:t>
                </a:r>
                <a:endParaRPr lang="fi-FI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i-FI" sz="1800" dirty="0"/>
              </a:p>
              <a:p>
                <a:pPr marL="0" indent="0">
                  <a:buNone/>
                </a:pPr>
                <a:endParaRPr lang="fi-FI" dirty="0"/>
              </a:p>
              <a:p>
                <a:endParaRPr lang="fi-FI" sz="1100" dirty="0"/>
              </a:p>
              <a:p>
                <a:pPr marL="0" indent="0" algn="ctr">
                  <a:buNone/>
                </a:pPr>
                <a:endParaRPr lang="fi-FI" sz="1100" dirty="0"/>
              </a:p>
              <a:p>
                <a:pPr marL="0" indent="0" algn="just">
                  <a:buNone/>
                </a:pPr>
                <a:endParaRPr lang="fi-FI" sz="1100" dirty="0"/>
              </a:p>
              <a:p>
                <a:pPr marL="0" indent="0">
                  <a:buNone/>
                </a:pPr>
                <a:endParaRPr lang="fi-FI" dirty="0"/>
              </a:p>
              <a:p>
                <a:pPr marL="0" indent="0">
                  <a:buNone/>
                </a:pPr>
                <a:endParaRPr lang="fi-FI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B63848D-069C-FA28-1C6A-42A59204CC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589789" y="2167128"/>
                <a:ext cx="10739628" cy="4690872"/>
              </a:xfrm>
              <a:blipFill>
                <a:blip r:embed="rId3"/>
                <a:stretch>
                  <a:fillRect l="-511" t="-1300" r="-28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83FAAB04-A00F-A490-8891-1A081B54A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6096" y="5503194"/>
            <a:ext cx="755904" cy="8499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013361-B939-7EE3-4E32-AC2ED57730E0}"/>
              </a:ext>
            </a:extLst>
          </p:cNvPr>
          <p:cNvSpPr txBox="1"/>
          <p:nvPr/>
        </p:nvSpPr>
        <p:spPr>
          <a:xfrm>
            <a:off x="9453372" y="5789667"/>
            <a:ext cx="21488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*QR Code for paper reference</a:t>
            </a:r>
            <a:endParaRPr lang="fi-FI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D9260-F1D9-D3F1-80FC-9C5054913838}"/>
              </a:ext>
            </a:extLst>
          </p:cNvPr>
          <p:cNvSpPr txBox="1">
            <a:spLocks/>
          </p:cNvSpPr>
          <p:nvPr/>
        </p:nvSpPr>
        <p:spPr>
          <a:xfrm>
            <a:off x="9558590" y="6380081"/>
            <a:ext cx="2507806" cy="389196"/>
          </a:xfrm>
          <a:prstGeom prst="rect">
            <a:avLst/>
          </a:prstGeom>
        </p:spPr>
        <p:txBody>
          <a:bodyPr vert="horz" wrap="none" lIns="0" tIns="45720" rIns="9144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None/>
              <a:defRPr sz="1400" b="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0D520"/>
                </a:solidFill>
              </a:rPr>
              <a:t>SYP </a:t>
            </a:r>
            <a:r>
              <a:rPr lang="en-US" dirty="0" err="1">
                <a:solidFill>
                  <a:srgbClr val="40D520"/>
                </a:solidFill>
              </a:rPr>
              <a:t>october</a:t>
            </a:r>
            <a:r>
              <a:rPr lang="en-US" dirty="0">
                <a:solidFill>
                  <a:srgbClr val="40D520"/>
                </a:solidFill>
              </a:rPr>
              <a:t> 21-22, 2025</a:t>
            </a:r>
            <a:endParaRPr lang="fi-FI" dirty="0">
              <a:solidFill>
                <a:srgbClr val="40D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23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F8E8D-B50D-00CC-E657-D9633BD9B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2B87-8E98-E736-08BA-001A25A9B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003300"/>
            <a:ext cx="10515600" cy="425450"/>
          </a:xfrm>
        </p:spPr>
        <p:txBody>
          <a:bodyPr>
            <a:noAutofit/>
          </a:bodyPr>
          <a:lstStyle/>
          <a:p>
            <a:pPr algn="ctr"/>
            <a:br>
              <a:rPr lang="en-US" sz="2600" dirty="0"/>
            </a:br>
            <a:r>
              <a:rPr lang="en-US" sz="2600" dirty="0"/>
              <a:t>Leveraging Physical Analogies: Boiling and Cavitation</a:t>
            </a:r>
            <a:endParaRPr lang="fi-FI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5DBD3-4DF0-CD7C-B9D6-EF24D81F2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5279" y="1763728"/>
            <a:ext cx="3273425" cy="317500"/>
          </a:xfrm>
        </p:spPr>
        <p:txBody>
          <a:bodyPr/>
          <a:lstStyle/>
          <a:p>
            <a:pPr algn="ctr"/>
            <a:endParaRPr lang="en-US" sz="1100" i="1" dirty="0"/>
          </a:p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Adapting Established Theories to Model NCG Bubble Dynamics</a:t>
            </a:r>
            <a:endParaRPr lang="fi-FI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3AD35-976E-A4D5-B0E6-DCBF04EA2C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2181099"/>
            <a:ext cx="6299199" cy="4832350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Concept : Analogical Reasoning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Use Analogies?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underlying physics of phase change (vapor) and gas release (NCG) are governed by similar conservation laws and interfacial interactions.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9C98252-2217-9240-5296-18FB4A50A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791694"/>
              </p:ext>
            </p:extLst>
          </p:nvPr>
        </p:nvGraphicFramePr>
        <p:xfrm>
          <a:off x="3382738" y="3747643"/>
          <a:ext cx="5965080" cy="3110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666">
                  <a:extLst>
                    <a:ext uri="{9D8B030D-6E8A-4147-A177-3AD203B41FA5}">
                      <a16:colId xmlns:a16="http://schemas.microsoft.com/office/drawing/2014/main" val="2931912516"/>
                    </a:ext>
                  </a:extLst>
                </a:gridCol>
                <a:gridCol w="1978207">
                  <a:extLst>
                    <a:ext uri="{9D8B030D-6E8A-4147-A177-3AD203B41FA5}">
                      <a16:colId xmlns:a16="http://schemas.microsoft.com/office/drawing/2014/main" val="3345720714"/>
                    </a:ext>
                  </a:extLst>
                </a:gridCol>
                <a:gridCol w="1978207">
                  <a:extLst>
                    <a:ext uri="{9D8B030D-6E8A-4147-A177-3AD203B41FA5}">
                      <a16:colId xmlns:a16="http://schemas.microsoft.com/office/drawing/2014/main" val="2822206025"/>
                    </a:ext>
                  </a:extLst>
                </a:gridCol>
              </a:tblGrid>
              <a:tr h="481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Feature</a:t>
                      </a:r>
                      <a:endParaRPr lang="fi-FI" sz="1100" kern="10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Boiling (Vapor Bubble)</a:t>
                      </a:r>
                      <a:endParaRPr lang="fi-FI" sz="1100" kern="10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NCG Release (Gas Bubble)</a:t>
                      </a:r>
                      <a:endParaRPr lang="fi-FI" sz="1100" kern="10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3180622016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Driving Force</a:t>
                      </a:r>
                      <a:endParaRPr lang="fi-FI" sz="1100" kern="10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Saturation temperature and latent heat of vaporization</a:t>
                      </a:r>
                      <a:endParaRPr lang="fi-FI" sz="1100" kern="10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Supersaturation due to pressure drop or temperature change</a:t>
                      </a:r>
                      <a:endParaRPr lang="fi-FI" sz="1100" kern="10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016745214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Nucleation Sites</a:t>
                      </a:r>
                      <a:endParaRPr lang="fi-FI" sz="1100" kern="10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Heated surfaces, micro-cavities</a:t>
                      </a:r>
                      <a:endParaRPr lang="fi-FI" sz="1100" kern="10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Surfaces/cavities, impurities, fluid turbulence</a:t>
                      </a:r>
                      <a:endParaRPr lang="fi-FI" sz="1100" kern="10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766550862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n-US" sz="14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BubbleGrowth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Mechanism</a:t>
                      </a:r>
                      <a:endParaRPr lang="fi-FI" sz="1100" kern="10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Heat conduction and evaporation</a:t>
                      </a:r>
                      <a:endParaRPr lang="fi-FI" sz="1100" kern="10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Mass diffusion and interfacial gas transport</a:t>
                      </a:r>
                      <a:endParaRPr lang="fi-FI" sz="1100" kern="10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916138790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Collapse/Reabsorption</a:t>
                      </a:r>
                      <a:endParaRPr lang="fi-FI" sz="1100" kern="10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Condensation if subcooled liquid is present</a:t>
                      </a:r>
                      <a:endParaRPr lang="fi-FI" sz="1100" kern="10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Re-dissolution if pressure increases</a:t>
                      </a:r>
                      <a:endParaRPr lang="fi-FI" sz="1100" kern="10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85759309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75C0E7-3237-5B3A-11FE-412A9628FB57}"/>
                  </a:ext>
                </a:extLst>
              </p:cNvPr>
              <p:cNvSpPr txBox="1"/>
              <p:nvPr/>
            </p:nvSpPr>
            <p:spPr>
              <a:xfrm>
                <a:off x="7668704" y="2510652"/>
                <a:ext cx="1679114" cy="52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𝑐𝑜𝑛𝑑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𝑘𝐴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75C0E7-3237-5B3A-11FE-412A9628F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704" y="2510652"/>
                <a:ext cx="1679114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2CD071-4483-30F4-0F57-547C4B91DA36}"/>
                  </a:ext>
                </a:extLst>
              </p:cNvPr>
              <p:cNvSpPr txBox="1"/>
              <p:nvPr/>
            </p:nvSpPr>
            <p:spPr>
              <a:xfrm>
                <a:off x="10070528" y="2510652"/>
                <a:ext cx="172566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𝐷𝐴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2CD071-4483-30F4-0F57-547C4B91D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528" y="2510652"/>
                <a:ext cx="1725665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E96A70A-7A88-B6AB-1231-D203D48A4A88}"/>
              </a:ext>
            </a:extLst>
          </p:cNvPr>
          <p:cNvSpPr txBox="1">
            <a:spLocks/>
          </p:cNvSpPr>
          <p:nvPr/>
        </p:nvSpPr>
        <p:spPr>
          <a:xfrm>
            <a:off x="9679457" y="6352649"/>
            <a:ext cx="2507806" cy="389196"/>
          </a:xfrm>
          <a:prstGeom prst="rect">
            <a:avLst/>
          </a:prstGeom>
        </p:spPr>
        <p:txBody>
          <a:bodyPr vert="horz" wrap="none" lIns="0" tIns="45720" rIns="9144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None/>
              <a:defRPr sz="1400" b="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0D520"/>
                </a:solidFill>
              </a:rPr>
              <a:t>SYP </a:t>
            </a:r>
            <a:r>
              <a:rPr lang="en-US" dirty="0" err="1">
                <a:solidFill>
                  <a:srgbClr val="40D520"/>
                </a:solidFill>
              </a:rPr>
              <a:t>october</a:t>
            </a:r>
            <a:r>
              <a:rPr lang="en-US" dirty="0">
                <a:solidFill>
                  <a:srgbClr val="40D520"/>
                </a:solidFill>
              </a:rPr>
              <a:t> 21-22, 2025</a:t>
            </a:r>
            <a:endParaRPr lang="fi-FI" dirty="0">
              <a:solidFill>
                <a:srgbClr val="40D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3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7561-8F30-7694-1513-B895427A1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010991"/>
            <a:ext cx="10515600" cy="1004431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The NCGDENSE Program: An Integrated Research Framework</a:t>
            </a:r>
            <a:endParaRPr lang="fi-FI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39F32-A6E6-935D-7EDC-E2521624F2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8992" y="1837944"/>
            <a:ext cx="8631113" cy="234493"/>
          </a:xfrm>
        </p:spPr>
        <p:txBody>
          <a:bodyPr/>
          <a:lstStyle/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Bridging Experiments, Theory, and Code Improvement to Solve the NCG Challenge</a:t>
            </a:r>
            <a:endParaRPr lang="fi-FI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B8001-C1BF-CAF6-0896-915B07A289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2118575"/>
            <a:ext cx="4626864" cy="473942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 &amp; Objective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Problem: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SYS-TH codes use oversimplified models for NCG behavior, leading to significant uncertainties in safety analysis.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NCGDENSE Mission: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develop, validate, and implement high-fidelity, physics-based models for NCG release and dissolution into system-level codes.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Integrated approach combining high-resolution experiments, theoretical model development, and direct code enhancement.</a:t>
            </a:r>
          </a:p>
          <a:p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Three-Step Methodology – Analytical, Experimental &amp; Numerical</a:t>
            </a:r>
          </a:p>
          <a:p>
            <a:pPr marL="0" indent="0">
              <a:buNone/>
            </a:pPr>
            <a:endParaRPr lang="fi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1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0F47EEC-2281-BBB0-F7D4-CF53D2696F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280838"/>
              </p:ext>
            </p:extLst>
          </p:nvPr>
        </p:nvGraphicFramePr>
        <p:xfrm>
          <a:off x="4553712" y="1929385"/>
          <a:ext cx="7638288" cy="4928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49EAD65-0B4A-1EAD-4496-1D56A98FFE64}"/>
              </a:ext>
            </a:extLst>
          </p:cNvPr>
          <p:cNvSpPr txBox="1">
            <a:spLocks/>
          </p:cNvSpPr>
          <p:nvPr/>
        </p:nvSpPr>
        <p:spPr>
          <a:xfrm>
            <a:off x="9679457" y="6352649"/>
            <a:ext cx="2507806" cy="389196"/>
          </a:xfrm>
          <a:prstGeom prst="rect">
            <a:avLst/>
          </a:prstGeom>
        </p:spPr>
        <p:txBody>
          <a:bodyPr vert="horz" wrap="none" lIns="0" tIns="45720" rIns="9144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None/>
              <a:defRPr sz="1400" b="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0D520"/>
                </a:solidFill>
              </a:rPr>
              <a:t>SYP </a:t>
            </a:r>
            <a:r>
              <a:rPr lang="en-US" dirty="0" err="1">
                <a:solidFill>
                  <a:srgbClr val="40D520"/>
                </a:solidFill>
              </a:rPr>
              <a:t>october</a:t>
            </a:r>
            <a:r>
              <a:rPr lang="en-US" dirty="0">
                <a:solidFill>
                  <a:srgbClr val="40D520"/>
                </a:solidFill>
              </a:rPr>
              <a:t> 21-22, 2025</a:t>
            </a:r>
            <a:endParaRPr lang="fi-FI" dirty="0">
              <a:solidFill>
                <a:srgbClr val="40D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49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D302B-C6BE-E271-8D73-A3ADC1429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" y="1235075"/>
            <a:ext cx="9281160" cy="463550"/>
          </a:xfrm>
        </p:spPr>
        <p:txBody>
          <a:bodyPr>
            <a:noAutofit/>
          </a:bodyPr>
          <a:lstStyle/>
          <a:p>
            <a:pPr algn="ctr"/>
            <a:br>
              <a:rPr lang="en-US" sz="2600" dirty="0"/>
            </a:br>
            <a:r>
              <a:rPr lang="en-US" sz="2600" dirty="0"/>
              <a:t>The NCGDENSE Program: An Integrated Research Framework</a:t>
            </a:r>
            <a:endParaRPr lang="fi-FI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0AAEE-2F3F-5189-A9F3-EFFADC2A53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73732" y="1797256"/>
            <a:ext cx="5930900" cy="901988"/>
          </a:xfrm>
        </p:spPr>
        <p:txBody>
          <a:bodyPr/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Bridging Experiments, Theory, and Code Improvement to Solve the NCG Challenge</a:t>
            </a:r>
            <a:endParaRPr lang="fi-FI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6" name="Picture 5" descr="A diagram of a software process&#10;&#10;AI-generated content may be incorrect.">
            <a:extLst>
              <a:ext uri="{FF2B5EF4-FFF2-40B4-BE49-F238E27FC236}">
                <a16:creationId xmlns:a16="http://schemas.microsoft.com/office/drawing/2014/main" id="{E02807E7-34D6-D7B6-69F0-C419E9C1D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528" y="640080"/>
            <a:ext cx="3395472" cy="621792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321DFD9-D26F-EE5C-8E31-675F0C5FC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00757"/>
              </p:ext>
            </p:extLst>
          </p:nvPr>
        </p:nvGraphicFramePr>
        <p:xfrm>
          <a:off x="2948432" y="2699244"/>
          <a:ext cx="4381500" cy="3423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5612">
                  <a:extLst>
                    <a:ext uri="{9D8B030D-6E8A-4147-A177-3AD203B41FA5}">
                      <a16:colId xmlns:a16="http://schemas.microsoft.com/office/drawing/2014/main" val="3000658692"/>
                    </a:ext>
                  </a:extLst>
                </a:gridCol>
                <a:gridCol w="1835888">
                  <a:extLst>
                    <a:ext uri="{9D8B030D-6E8A-4147-A177-3AD203B41FA5}">
                      <a16:colId xmlns:a16="http://schemas.microsoft.com/office/drawing/2014/main" val="271596115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Gap in Existing Model</a:t>
                      </a:r>
                      <a:endParaRPr lang="fi-FI" sz="12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NCGDENSE Contribution</a:t>
                      </a:r>
                      <a:endParaRPr lang="fi-FI" sz="12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438311331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Oversimplified dissolution models based on time constants</a:t>
                      </a:r>
                      <a:endParaRPr lang="fi-FI" sz="11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High-fidelity experimental quantification of gas-liquid interfacial transport</a:t>
                      </a:r>
                      <a:endParaRPr lang="fi-FI" sz="11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52706528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coupling between bubble formation &amp; mass transfer </a:t>
                      </a:r>
                      <a:endParaRPr lang="fi-FI" sz="11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Incorporation of mass transfer term in R-P equation </a:t>
                      </a:r>
                      <a:endParaRPr lang="fi-FI" sz="11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3441838098"/>
                  </a:ext>
                </a:extLst>
              </a:tr>
              <a:tr h="4203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Lack of validated models for system codes</a:t>
                      </a:r>
                      <a:endParaRPr lang="fi-FI" sz="11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Improving the SYS-TH codes using experimentation validation</a:t>
                      </a:r>
                      <a:endParaRPr lang="fi-FI" sz="11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327276707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9B8B4FE-E751-98B5-3572-816CF0D933E6}"/>
              </a:ext>
            </a:extLst>
          </p:cNvPr>
          <p:cNvSpPr txBox="1"/>
          <p:nvPr/>
        </p:nvSpPr>
        <p:spPr>
          <a:xfrm>
            <a:off x="0" y="3429000"/>
            <a:ext cx="25968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fi-FI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fi-FI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i-FI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fi-FI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fi-FI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</a:t>
            </a:r>
            <a:r>
              <a:rPr lang="fi-FI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Critical?</a:t>
            </a:r>
          </a:p>
          <a:p>
            <a:pPr marL="342900" indent="-342900" algn="just">
              <a:buAutoNum type="arabicPeriod"/>
            </a:pPr>
            <a:endParaRPr lang="fi-FI" sz="1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i-FI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i-FI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fi-FI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Delivarables</a:t>
            </a:r>
            <a:r>
              <a:rPr lang="fi-FI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Impacts</a:t>
            </a:r>
            <a:r>
              <a:rPr lang="fi-FI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fi-FI" sz="1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F019C47-8866-285A-2A8F-A7FF35B56CAE}"/>
              </a:ext>
            </a:extLst>
          </p:cNvPr>
          <p:cNvSpPr txBox="1">
            <a:spLocks/>
          </p:cNvSpPr>
          <p:nvPr/>
        </p:nvSpPr>
        <p:spPr>
          <a:xfrm>
            <a:off x="4659401" y="6352649"/>
            <a:ext cx="2507806" cy="389196"/>
          </a:xfrm>
          <a:prstGeom prst="rect">
            <a:avLst/>
          </a:prstGeom>
        </p:spPr>
        <p:txBody>
          <a:bodyPr vert="horz" wrap="none" lIns="0" tIns="45720" rIns="9144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None/>
              <a:defRPr sz="1400" b="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0D520"/>
                </a:solidFill>
              </a:rPr>
              <a:t>SYP </a:t>
            </a:r>
            <a:r>
              <a:rPr lang="en-US" dirty="0" err="1">
                <a:solidFill>
                  <a:srgbClr val="40D520"/>
                </a:solidFill>
              </a:rPr>
              <a:t>october</a:t>
            </a:r>
            <a:r>
              <a:rPr lang="en-US" dirty="0">
                <a:solidFill>
                  <a:srgbClr val="40D520"/>
                </a:solidFill>
              </a:rPr>
              <a:t> 21-22, 2025</a:t>
            </a:r>
            <a:endParaRPr lang="fi-FI" dirty="0">
              <a:solidFill>
                <a:srgbClr val="40D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28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CCE44-5BF4-E3F2-AAA8-8669D0AE4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81" y="1002305"/>
            <a:ext cx="10515600" cy="468479"/>
          </a:xfrm>
        </p:spPr>
        <p:txBody>
          <a:bodyPr>
            <a:normAutofit/>
          </a:bodyPr>
          <a:lstStyle/>
          <a:p>
            <a:pPr algn="ctr"/>
            <a:r>
              <a:rPr lang="fi-FI" sz="2600" dirty="0" err="1"/>
              <a:t>Conclusions</a:t>
            </a:r>
            <a:r>
              <a:rPr lang="fi-FI" sz="2600" dirty="0"/>
              <a:t> &amp; </a:t>
            </a:r>
            <a:r>
              <a:rPr lang="fi-FI" sz="2600" dirty="0" err="1"/>
              <a:t>Future</a:t>
            </a:r>
            <a:r>
              <a:rPr lang="fi-FI" sz="2600" dirty="0"/>
              <a:t> </a:t>
            </a:r>
            <a:r>
              <a:rPr lang="fi-FI" sz="2600" dirty="0" err="1"/>
              <a:t>Horizons</a:t>
            </a:r>
            <a:endParaRPr lang="fi-FI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AABDE-42A4-FF8D-C13F-2A1DDD6BFB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75100" y="1470784"/>
            <a:ext cx="3736975" cy="345247"/>
          </a:xfrm>
        </p:spPr>
        <p:txBody>
          <a:bodyPr/>
          <a:lstStyle/>
          <a:p>
            <a:pPr algn="ctr"/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Paving the Way for Predictive NCG Management in Nuclear Energy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BFC21-A43A-A5EA-BEB6-1FEC214581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2580807"/>
            <a:ext cx="4133088" cy="3907858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NCGs are a critical, yet poorly modeled, challenge to nuclear safety, with current SYS-TH codes relying on oversimplified empiricism.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NCGDENSE program's integrated approach—combining advanced experiments, theoretical development, and direct code improvement—is the necessary path to transition NCG modeling into a predictive science.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will directly enable more accurate safety analyses and the design of more robust passive safety systems for future reactors.</a:t>
            </a:r>
            <a:endParaRPr lang="fi-FI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37ED8C0-4997-973B-6A05-D8D977CB6E45}"/>
              </a:ext>
            </a:extLst>
          </p:cNvPr>
          <p:cNvSpPr txBox="1">
            <a:spLocks/>
          </p:cNvSpPr>
          <p:nvPr/>
        </p:nvSpPr>
        <p:spPr>
          <a:xfrm>
            <a:off x="4549776" y="2580804"/>
            <a:ext cx="4349750" cy="279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Blip>
                <a:blip r:embed="rId3"/>
              </a:buBlip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Future Work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7B6D0B0-EF87-3563-2E03-1AA4620A6A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651362"/>
              </p:ext>
            </p:extLst>
          </p:nvPr>
        </p:nvGraphicFramePr>
        <p:xfrm>
          <a:off x="4210052" y="2284510"/>
          <a:ext cx="4889500" cy="4243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DE402BD-F7F4-E540-04E8-6DD79251C34B}"/>
              </a:ext>
            </a:extLst>
          </p:cNvPr>
          <p:cNvSpPr txBox="1">
            <a:spLocks/>
          </p:cNvSpPr>
          <p:nvPr/>
        </p:nvSpPr>
        <p:spPr>
          <a:xfrm>
            <a:off x="9439276" y="2580803"/>
            <a:ext cx="2752724" cy="327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Blip>
                <a:blip r:embed="rId3"/>
              </a:buBlip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Vision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 moves NCG modeling from a simplifying assumption to a quantified reality, enhancing the safety and economic viability of nuclear power.</a:t>
            </a:r>
            <a:endParaRPr lang="fi-FI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408A316-8BE4-02E4-29B1-B35F892A68FD}"/>
              </a:ext>
            </a:extLst>
          </p:cNvPr>
          <p:cNvSpPr txBox="1">
            <a:spLocks/>
          </p:cNvSpPr>
          <p:nvPr/>
        </p:nvSpPr>
        <p:spPr>
          <a:xfrm>
            <a:off x="9684194" y="6333326"/>
            <a:ext cx="2507806" cy="389196"/>
          </a:xfrm>
          <a:prstGeom prst="rect">
            <a:avLst/>
          </a:prstGeom>
        </p:spPr>
        <p:txBody>
          <a:bodyPr vert="horz" wrap="none" lIns="0" tIns="45720" rIns="9144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None/>
              <a:defRPr sz="1400" b="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0D520"/>
                </a:solidFill>
              </a:rPr>
              <a:t>SYP </a:t>
            </a:r>
            <a:r>
              <a:rPr lang="en-US" dirty="0" err="1">
                <a:solidFill>
                  <a:srgbClr val="40D520"/>
                </a:solidFill>
              </a:rPr>
              <a:t>october</a:t>
            </a:r>
            <a:r>
              <a:rPr lang="en-US" dirty="0">
                <a:solidFill>
                  <a:srgbClr val="40D520"/>
                </a:solidFill>
              </a:rPr>
              <a:t> 21-22, 2025</a:t>
            </a:r>
            <a:endParaRPr lang="fi-FI" dirty="0">
              <a:solidFill>
                <a:srgbClr val="40D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19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4A65119-25E0-6D80-BCD1-A08816A0B162}"/>
              </a:ext>
            </a:extLst>
          </p:cNvPr>
          <p:cNvSpPr/>
          <p:nvPr/>
        </p:nvSpPr>
        <p:spPr>
          <a:xfrm>
            <a:off x="6300000" y="720000"/>
            <a:ext cx="5760000" cy="18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148F79-F34D-E957-6F2B-DD94BFC1C1F1}"/>
              </a:ext>
            </a:extLst>
          </p:cNvPr>
          <p:cNvSpPr/>
          <p:nvPr/>
        </p:nvSpPr>
        <p:spPr>
          <a:xfrm>
            <a:off x="179799" y="720000"/>
            <a:ext cx="5760000" cy="18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BD6CB-652C-7F9A-6C4B-563C678B2E31}"/>
              </a:ext>
            </a:extLst>
          </p:cNvPr>
          <p:cNvSpPr/>
          <p:nvPr/>
        </p:nvSpPr>
        <p:spPr>
          <a:xfrm>
            <a:off x="179799" y="4680000"/>
            <a:ext cx="5760000" cy="18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DFDB74-2CC9-5384-2102-85169CAFC189}"/>
              </a:ext>
            </a:extLst>
          </p:cNvPr>
          <p:cNvSpPr txBox="1"/>
          <p:nvPr/>
        </p:nvSpPr>
        <p:spPr>
          <a:xfrm>
            <a:off x="1891900" y="911895"/>
            <a:ext cx="3960000" cy="1323439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r>
              <a:rPr lang="fi-FI" sz="2000" b="1" dirty="0">
                <a:solidFill>
                  <a:srgbClr val="5FF363"/>
                </a:solidFill>
                <a:latin typeface="NimbusRomNo9L-Regu"/>
              </a:rPr>
              <a:t>Sharandeet Singh (</a:t>
            </a:r>
            <a:r>
              <a:rPr lang="fi-FI" sz="2000" b="1" dirty="0" err="1">
                <a:solidFill>
                  <a:srgbClr val="5FF363"/>
                </a:solidFill>
                <a:latin typeface="NimbusRomNo9L-Regu"/>
              </a:rPr>
              <a:t>M.Sc</a:t>
            </a:r>
            <a:r>
              <a:rPr lang="fi-FI" sz="2000" b="1" dirty="0">
                <a:solidFill>
                  <a:srgbClr val="5FF363"/>
                </a:solidFill>
                <a:latin typeface="NimbusRomNo9L-Regu"/>
              </a:rPr>
              <a:t>)</a:t>
            </a:r>
            <a:endParaRPr lang="fi-FI" sz="2000" dirty="0">
              <a:solidFill>
                <a:srgbClr val="5FF363"/>
              </a:solidFill>
              <a:latin typeface="NimbusRomNo9L-Regu"/>
            </a:endParaRPr>
          </a:p>
          <a:p>
            <a:endParaRPr lang="fi-FI" sz="2000" dirty="0">
              <a:latin typeface="NimbusRomNo9L-Regu"/>
            </a:endParaRPr>
          </a:p>
          <a:p>
            <a:endParaRPr lang="fi-FI" sz="2000" dirty="0">
              <a:latin typeface="NimbusRomNo9L-Regu"/>
            </a:endParaRPr>
          </a:p>
          <a:p>
            <a:r>
              <a:rPr lang="fi-FI" sz="2000" dirty="0">
                <a:latin typeface="NimbusRomNo9L-Regu"/>
              </a:rPr>
              <a:t>Sharandeet.Singh@lut.fi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58D311-2378-ADA3-B75A-5837F01691E8}"/>
              </a:ext>
            </a:extLst>
          </p:cNvPr>
          <p:cNvSpPr/>
          <p:nvPr/>
        </p:nvSpPr>
        <p:spPr>
          <a:xfrm>
            <a:off x="6300000" y="4680000"/>
            <a:ext cx="5760000" cy="18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6C786914-B4A7-08BD-E6C2-E6F2E7C5A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00" y="4860000"/>
            <a:ext cx="1440000" cy="1440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15B3D75-4BFF-5176-E34C-8C1CBC14DAED}"/>
              </a:ext>
            </a:extLst>
          </p:cNvPr>
          <p:cNvSpPr txBox="1"/>
          <p:nvPr/>
        </p:nvSpPr>
        <p:spPr>
          <a:xfrm>
            <a:off x="1980000" y="4752000"/>
            <a:ext cx="3960000" cy="165600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r>
              <a:rPr lang="fi-FI" sz="2000" b="1" dirty="0">
                <a:solidFill>
                  <a:srgbClr val="5FF363"/>
                </a:solidFill>
                <a:latin typeface="NimbusRomNo9L-Regu"/>
              </a:rPr>
              <a:t>Lauri Pyy</a:t>
            </a:r>
            <a:r>
              <a:rPr lang="fi-FI" sz="2000" dirty="0">
                <a:solidFill>
                  <a:srgbClr val="5FF363"/>
                </a:solidFill>
                <a:latin typeface="NimbusRomNo9L-Regu"/>
              </a:rPr>
              <a:t>, M.Sc. (Tech.)</a:t>
            </a:r>
          </a:p>
          <a:p>
            <a:endParaRPr lang="fi-FI" sz="2000" dirty="0">
              <a:latin typeface="NimbusRomNo9L-Regu"/>
            </a:endParaRPr>
          </a:p>
          <a:p>
            <a:r>
              <a:rPr lang="fi-FI" sz="2000" dirty="0">
                <a:latin typeface="NimbusRomNo9L-Regu"/>
              </a:rPr>
              <a:t>Advanced </a:t>
            </a:r>
            <a:r>
              <a:rPr lang="fi-FI" sz="2000" dirty="0" err="1">
                <a:latin typeface="NimbusRomNo9L-Regu"/>
              </a:rPr>
              <a:t>measurement</a:t>
            </a:r>
            <a:r>
              <a:rPr lang="fi-FI" sz="2000" dirty="0">
                <a:latin typeface="NimbusRomNo9L-Regu"/>
              </a:rPr>
              <a:t> </a:t>
            </a:r>
            <a:r>
              <a:rPr lang="fi-FI" sz="2000" dirty="0" err="1">
                <a:latin typeface="NimbusRomNo9L-Regu"/>
              </a:rPr>
              <a:t>techniques</a:t>
            </a:r>
            <a:endParaRPr lang="fi-FI" sz="2000" dirty="0">
              <a:latin typeface="NimbusRomNo9L-Regu"/>
            </a:endParaRPr>
          </a:p>
          <a:p>
            <a:endParaRPr lang="fi-FI" sz="2000" dirty="0">
              <a:latin typeface="NimbusRomNo9L-Regu"/>
            </a:endParaRPr>
          </a:p>
          <a:p>
            <a:r>
              <a:rPr lang="fi-FI" sz="2000" dirty="0">
                <a:latin typeface="NimbusRomNo9L-Regu"/>
              </a:rPr>
              <a:t>Lauri.Pyy@lut.fi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545A34F8-824B-3499-1041-7BAE5083C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0000" y="4860000"/>
            <a:ext cx="1440000" cy="1440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33C9422-3515-E6C5-4141-2605251FB20A}"/>
              </a:ext>
            </a:extLst>
          </p:cNvPr>
          <p:cNvSpPr txBox="1"/>
          <p:nvPr/>
        </p:nvSpPr>
        <p:spPr>
          <a:xfrm>
            <a:off x="8100000" y="4752000"/>
            <a:ext cx="3960000" cy="165600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r>
              <a:rPr lang="fi-FI" sz="2000" b="1" dirty="0">
                <a:solidFill>
                  <a:srgbClr val="5FF363"/>
                </a:solidFill>
                <a:latin typeface="NimbusRomNo9L-Regu"/>
              </a:rPr>
              <a:t>Juhani Hyvärinen</a:t>
            </a:r>
            <a:r>
              <a:rPr lang="fi-FI" sz="2000" dirty="0">
                <a:solidFill>
                  <a:srgbClr val="5FF363"/>
                </a:solidFill>
                <a:latin typeface="NimbusRomNo9L-Regu"/>
              </a:rPr>
              <a:t>, </a:t>
            </a:r>
            <a:r>
              <a:rPr lang="fi-FI" sz="2000" dirty="0" err="1">
                <a:solidFill>
                  <a:srgbClr val="5FF363"/>
                </a:solidFill>
                <a:latin typeface="NimbusRomNo9L-Regu"/>
              </a:rPr>
              <a:t>D.Sc</a:t>
            </a:r>
            <a:r>
              <a:rPr lang="fi-FI" sz="2000" dirty="0">
                <a:solidFill>
                  <a:srgbClr val="5FF363"/>
                </a:solidFill>
                <a:latin typeface="NimbusRomNo9L-Regu"/>
              </a:rPr>
              <a:t>. (Tech.)</a:t>
            </a:r>
          </a:p>
          <a:p>
            <a:endParaRPr lang="fi-FI" sz="2000" dirty="0">
              <a:latin typeface="NimbusRomNo9L-Regu"/>
            </a:endParaRPr>
          </a:p>
          <a:p>
            <a:r>
              <a:rPr lang="fi-FI" sz="2000" dirty="0" err="1">
                <a:latin typeface="NimbusRomNo9L-Regu"/>
              </a:rPr>
              <a:t>Professor</a:t>
            </a:r>
            <a:endParaRPr lang="fi-FI" sz="2000" dirty="0">
              <a:latin typeface="NimbusRomNo9L-Regu"/>
            </a:endParaRPr>
          </a:p>
          <a:p>
            <a:endParaRPr lang="fi-FI" sz="2000" dirty="0">
              <a:latin typeface="NimbusRomNo9L-Regu"/>
            </a:endParaRPr>
          </a:p>
          <a:p>
            <a:r>
              <a:rPr lang="fi-FI" sz="2000" dirty="0">
                <a:latin typeface="NimbusRomNo9L-Regu"/>
              </a:rPr>
              <a:t>Juhani.Hyvarinen@lut.fi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EC65B3-44A7-C05B-C9DD-95BCFEC56A83}"/>
              </a:ext>
            </a:extLst>
          </p:cNvPr>
          <p:cNvSpPr txBox="1"/>
          <p:nvPr/>
        </p:nvSpPr>
        <p:spPr>
          <a:xfrm>
            <a:off x="3036000" y="111676"/>
            <a:ext cx="612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mbusRomNo9L-Medi"/>
              </a:rPr>
              <a:t>QUESTIONS? </a:t>
            </a:r>
          </a:p>
          <a:p>
            <a:pPr algn="ctr"/>
            <a:r>
              <a:rPr lang="en-US" sz="1200" dirty="0">
                <a:latin typeface="NimbusRomNo9L-Medi"/>
              </a:rPr>
              <a:t>Don’t hesitate to contact us!</a:t>
            </a:r>
            <a:endParaRPr lang="fi-FI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C2282F-FC2F-471F-CACF-45D442FE06AE}"/>
              </a:ext>
            </a:extLst>
          </p:cNvPr>
          <p:cNvSpPr txBox="1"/>
          <p:nvPr/>
        </p:nvSpPr>
        <p:spPr>
          <a:xfrm>
            <a:off x="8368100" y="830007"/>
            <a:ext cx="3960000" cy="163121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r>
              <a:rPr lang="fi-FI" sz="2000" b="1" dirty="0">
                <a:solidFill>
                  <a:srgbClr val="5FF363"/>
                </a:solidFill>
                <a:latin typeface="NimbusRomNo9L-Regu"/>
              </a:rPr>
              <a:t>Giteshkumar Patel</a:t>
            </a:r>
            <a:r>
              <a:rPr lang="fi-FI" sz="2000" dirty="0">
                <a:solidFill>
                  <a:srgbClr val="5FF363"/>
                </a:solidFill>
                <a:latin typeface="NimbusRomNo9L-Regu"/>
              </a:rPr>
              <a:t>, </a:t>
            </a:r>
            <a:r>
              <a:rPr lang="fi-FI" sz="2000" dirty="0" err="1">
                <a:solidFill>
                  <a:srgbClr val="5FF363"/>
                </a:solidFill>
                <a:latin typeface="NimbusRomNo9L-Regu"/>
              </a:rPr>
              <a:t>D.Sc</a:t>
            </a:r>
            <a:r>
              <a:rPr lang="fi-FI" sz="2000" dirty="0">
                <a:solidFill>
                  <a:srgbClr val="5FF363"/>
                </a:solidFill>
                <a:latin typeface="NimbusRomNo9L-Regu"/>
              </a:rPr>
              <a:t>. (Tech.)</a:t>
            </a:r>
          </a:p>
          <a:p>
            <a:endParaRPr lang="fi-FI" sz="2000" dirty="0">
              <a:latin typeface="NimbusRomNo9L-Regu"/>
            </a:endParaRPr>
          </a:p>
          <a:p>
            <a:r>
              <a:rPr lang="fi-FI" sz="2000" dirty="0">
                <a:latin typeface="NimbusRomNo9L-Regu"/>
              </a:rPr>
              <a:t>CFD (</a:t>
            </a:r>
            <a:r>
              <a:rPr lang="fi-FI" sz="2000" dirty="0" err="1">
                <a:latin typeface="NimbusRomNo9L-Regu"/>
              </a:rPr>
              <a:t>OpenFOAM</a:t>
            </a:r>
            <a:r>
              <a:rPr lang="fi-FI" sz="2000" dirty="0">
                <a:latin typeface="NimbusRomNo9L-Regu"/>
              </a:rPr>
              <a:t>)</a:t>
            </a:r>
          </a:p>
          <a:p>
            <a:endParaRPr lang="fi-FI" sz="2000" dirty="0">
              <a:latin typeface="NimbusRomNo9L-Regu"/>
            </a:endParaRPr>
          </a:p>
          <a:p>
            <a:r>
              <a:rPr lang="fi-FI" sz="2000" dirty="0">
                <a:latin typeface="NimbusRomNo9L-Regu"/>
              </a:rPr>
              <a:t>Giteshkumar.Patel@lut.fi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F17A83-D2E3-3D7D-12D6-FF895F6AE8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0000" y="919003"/>
            <a:ext cx="1440000" cy="1440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F86374-C612-1FFD-EC52-C365E1132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005805"/>
              </p:ext>
            </p:extLst>
          </p:nvPr>
        </p:nvGraphicFramePr>
        <p:xfrm>
          <a:off x="2542032" y="2711895"/>
          <a:ext cx="7644384" cy="1755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4384">
                  <a:extLst>
                    <a:ext uri="{9D8B030D-6E8A-4147-A177-3AD203B41FA5}">
                      <a16:colId xmlns:a16="http://schemas.microsoft.com/office/drawing/2014/main" val="2198037162"/>
                    </a:ext>
                  </a:extLst>
                </a:gridCol>
              </a:tblGrid>
              <a:tr h="175543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Thank You</a:t>
                      </a:r>
                      <a:endParaRPr lang="fi-FI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642101"/>
                  </a:ext>
                </a:extLst>
              </a:tr>
            </a:tbl>
          </a:graphicData>
        </a:graphic>
      </p:graphicFrame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8377D23-C729-47B1-B78A-F33B0EACC8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675" y="899999"/>
            <a:ext cx="1413325" cy="1440001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81F600A-7D2A-A91D-519E-592F8CAA6B9D}"/>
              </a:ext>
            </a:extLst>
          </p:cNvPr>
          <p:cNvSpPr txBox="1">
            <a:spLocks/>
          </p:cNvSpPr>
          <p:nvPr/>
        </p:nvSpPr>
        <p:spPr>
          <a:xfrm>
            <a:off x="4865896" y="6408000"/>
            <a:ext cx="2507806" cy="389196"/>
          </a:xfrm>
          <a:prstGeom prst="rect">
            <a:avLst/>
          </a:prstGeom>
        </p:spPr>
        <p:txBody>
          <a:bodyPr vert="horz" wrap="none" lIns="0" tIns="45720" rIns="9144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None/>
              <a:defRPr sz="1400" b="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0D520"/>
                </a:solidFill>
              </a:rPr>
              <a:t>SYP </a:t>
            </a:r>
            <a:r>
              <a:rPr lang="en-US" dirty="0" err="1">
                <a:solidFill>
                  <a:srgbClr val="40D520"/>
                </a:solidFill>
              </a:rPr>
              <a:t>october</a:t>
            </a:r>
            <a:r>
              <a:rPr lang="en-US" dirty="0">
                <a:solidFill>
                  <a:srgbClr val="40D520"/>
                </a:solidFill>
              </a:rPr>
              <a:t> 21-22, 2025</a:t>
            </a:r>
            <a:endParaRPr lang="fi-FI" dirty="0">
              <a:solidFill>
                <a:srgbClr val="40D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10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12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DBB91-0711-9D18-73A3-E20DAFF4D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4" y="3369560"/>
            <a:ext cx="6298537" cy="2041426"/>
          </a:xfrm>
        </p:spPr>
        <p:txBody>
          <a:bodyPr/>
          <a:lstStyle/>
          <a:p>
            <a:pPr algn="just"/>
            <a:r>
              <a:rPr lang="en-US" sz="28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Advancing the understanding</a:t>
            </a:r>
            <a:br>
              <a:rPr lang="en-US" sz="28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non-condensable gases</a:t>
            </a:r>
            <a:br>
              <a:rPr lang="en-US" sz="28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kern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NCgs</a:t>
            </a:r>
            <a:r>
              <a:rPr lang="en-US" sz="28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in nuclear </a:t>
            </a:r>
            <a:br>
              <a:rPr lang="en-US" sz="28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reactor coolant </a:t>
            </a:r>
            <a:r>
              <a:rPr lang="en-US" sz="2800" kern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sytems</a:t>
            </a:r>
            <a:r>
              <a:rPr lang="en-US" sz="28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fi-FI" sz="18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E0563-8F34-F9B0-8742-C7244A8641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rgbClr val="40D520"/>
                </a:solidFill>
              </a:rPr>
              <a:t>SYP </a:t>
            </a:r>
            <a:r>
              <a:rPr lang="en-US" sz="1400" dirty="0" err="1">
                <a:solidFill>
                  <a:srgbClr val="40D520"/>
                </a:solidFill>
              </a:rPr>
              <a:t>october</a:t>
            </a:r>
            <a:r>
              <a:rPr lang="en-US" sz="1400" dirty="0">
                <a:solidFill>
                  <a:srgbClr val="40D520"/>
                </a:solidFill>
              </a:rPr>
              <a:t> 21-22, 2025</a:t>
            </a:r>
            <a:endParaRPr lang="fi-FI" sz="1400" dirty="0">
              <a:solidFill>
                <a:srgbClr val="40D520"/>
              </a:solidFill>
            </a:endParaRP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C2FADBA-A5D2-4BC6-B400-8C307112350C}"/>
              </a:ext>
            </a:extLst>
          </p:cNvPr>
          <p:cNvSpPr txBox="1">
            <a:spLocks/>
          </p:cNvSpPr>
          <p:nvPr/>
        </p:nvSpPr>
        <p:spPr>
          <a:xfrm>
            <a:off x="210871" y="6084698"/>
            <a:ext cx="11520000" cy="773302"/>
          </a:xfrm>
          <a:prstGeom prst="rect">
            <a:avLst/>
          </a:prstGeom>
        </p:spPr>
        <p:txBody>
          <a:bodyPr vert="horz" lIns="10800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None/>
              <a:defRPr sz="12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800" dirty="0" err="1">
                <a:latin typeface="NimbusRomNo9L-Medi"/>
              </a:rPr>
              <a:t>Nuclear</a:t>
            </a:r>
            <a:r>
              <a:rPr lang="fi-FI" sz="1800" dirty="0">
                <a:latin typeface="NimbusRomNo9L-Medi"/>
              </a:rPr>
              <a:t> Engineering, LUT School of Energy Systems, LUT </a:t>
            </a:r>
            <a:r>
              <a:rPr lang="fi-FI" sz="1800" dirty="0" err="1">
                <a:latin typeface="NimbusRomNo9L-Medi"/>
              </a:rPr>
              <a:t>University</a:t>
            </a:r>
            <a:r>
              <a:rPr lang="fi-FI" sz="1800" dirty="0">
                <a:latin typeface="NimbusRomNo9L-Medi"/>
              </a:rPr>
              <a:t>, Finland		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B82A4973-1E65-1BCE-6EFB-42065B358D2A}"/>
              </a:ext>
            </a:extLst>
          </p:cNvPr>
          <p:cNvSpPr txBox="1">
            <a:spLocks/>
          </p:cNvSpPr>
          <p:nvPr/>
        </p:nvSpPr>
        <p:spPr>
          <a:xfrm>
            <a:off x="4476000" y="5149061"/>
            <a:ext cx="3240000" cy="773302"/>
          </a:xfrm>
          <a:prstGeom prst="rect">
            <a:avLst/>
          </a:prstGeom>
        </p:spPr>
        <p:txBody>
          <a:bodyPr vert="horz" lIns="10800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3B900"/>
              </a:buClr>
              <a:buSzPct val="100000"/>
              <a:buFontTx/>
              <a:buNone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200" dirty="0" err="1">
                <a:latin typeface="NimbusRomNo9L-Medi"/>
              </a:rPr>
              <a:t>Presented</a:t>
            </a:r>
            <a:r>
              <a:rPr lang="fi-FI" sz="2200" dirty="0">
                <a:latin typeface="NimbusRomNo9L-Medi"/>
              </a:rPr>
              <a:t> </a:t>
            </a:r>
            <a:r>
              <a:rPr lang="fi-FI" sz="2200" dirty="0" err="1">
                <a:latin typeface="NimbusRomNo9L-Medi"/>
              </a:rPr>
              <a:t>by</a:t>
            </a:r>
            <a:r>
              <a:rPr lang="fi-FI" sz="2200" dirty="0">
                <a:latin typeface="NimbusRomNo9L-Medi"/>
              </a:rPr>
              <a:t> - </a:t>
            </a:r>
            <a:r>
              <a:rPr lang="fi-FI" sz="2200" b="1" dirty="0">
                <a:solidFill>
                  <a:srgbClr val="40D520"/>
                </a:solidFill>
                <a:latin typeface="NimbusRomNo9L-Medi"/>
              </a:rPr>
              <a:t>Sharandeet Singh</a:t>
            </a:r>
            <a:endParaRPr lang="fi-FI" sz="2200" b="1" baseline="30000" dirty="0">
              <a:solidFill>
                <a:srgbClr val="40D520"/>
              </a:solidFill>
              <a:latin typeface="NimbusRomNo9L-Medi"/>
            </a:endParaRP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076C8E15-7226-F018-7F9E-92BB9CA212B4}"/>
              </a:ext>
            </a:extLst>
          </p:cNvPr>
          <p:cNvSpPr txBox="1">
            <a:spLocks/>
          </p:cNvSpPr>
          <p:nvPr/>
        </p:nvSpPr>
        <p:spPr>
          <a:xfrm>
            <a:off x="210871" y="2484783"/>
            <a:ext cx="11520000" cy="583095"/>
          </a:xfrm>
          <a:prstGeom prst="rect">
            <a:avLst/>
          </a:prstGeom>
        </p:spPr>
        <p:txBody>
          <a:bodyPr vert="horz" lIns="10800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None/>
              <a:defRPr sz="12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/>
            <a:r>
              <a:rPr lang="fi-FI" sz="18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Sharandeet</a:t>
            </a:r>
            <a:r>
              <a:rPr lang="fi-FI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Singh</a:t>
            </a:r>
            <a:r>
              <a:rPr lang="fi-FI" sz="1800" b="1" baseline="300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fi-FI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Giteshkumar Patel, Lauri Pyy,  Juhani Hyvärinen</a:t>
            </a:r>
            <a:endParaRPr lang="fi-FI" sz="1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2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6C6036-66D5-C340-BF89-64876045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448" y="1915166"/>
            <a:ext cx="10195288" cy="2269085"/>
          </a:xfrm>
        </p:spPr>
        <p:txBody>
          <a:bodyPr/>
          <a:lstStyle/>
          <a:p>
            <a:r>
              <a:rPr lang="en-US" sz="32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Advancing the understanding</a:t>
            </a:r>
            <a:br>
              <a:rPr lang="en-US" sz="32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non-condensable gases</a:t>
            </a:r>
            <a:br>
              <a:rPr lang="en-US" sz="32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3200" kern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NCgs</a:t>
            </a:r>
            <a:r>
              <a:rPr lang="en-US" sz="32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in nuclear </a:t>
            </a:r>
            <a:br>
              <a:rPr lang="en-US" sz="32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reactor coolant </a:t>
            </a:r>
            <a:r>
              <a:rPr lang="en-US" sz="3200" kern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sytems</a:t>
            </a:r>
            <a:endParaRPr lang="fi-FI" sz="3200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411E508-649C-A542-8018-A020896039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386" y="4184251"/>
            <a:ext cx="11846350" cy="1311576"/>
          </a:xfrm>
        </p:spPr>
        <p:txBody>
          <a:bodyPr vert="horz" lIns="108000" tIns="45720" rIns="91440" bIns="45720" rtlCol="0" anchor="t">
            <a:noAutofit/>
          </a:bodyPr>
          <a:lstStyle/>
          <a:p>
            <a:pPr algn="ctr" hangingPunct="0"/>
            <a:r>
              <a:rPr lang="fi-FI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Sharandeet Singh</a:t>
            </a:r>
            <a:r>
              <a:rPr lang="fi-FI" sz="2400" b="1" baseline="300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fi-FI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Lauri Pyy, </a:t>
            </a:r>
            <a:r>
              <a:rPr lang="fi-FI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Giteshkumar Patel</a:t>
            </a:r>
            <a:r>
              <a:rPr lang="fi-FI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Juhani Hyvärinen</a:t>
            </a:r>
            <a:endParaRPr lang="fi-FI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latin typeface="NimbusRomNo9L-Regu"/>
              </a:rPr>
              <a:t>      </a:t>
            </a:r>
            <a:r>
              <a:rPr lang="fi-FI" sz="1800" dirty="0" err="1">
                <a:latin typeface="NimbusRomNo9L-Medi"/>
              </a:rPr>
              <a:t>Nuclear</a:t>
            </a:r>
            <a:r>
              <a:rPr lang="fi-FI" sz="1800" dirty="0">
                <a:latin typeface="NimbusRomNo9L-Medi"/>
              </a:rPr>
              <a:t> Engineering, LUT School of Energy Systems, LUT </a:t>
            </a:r>
            <a:r>
              <a:rPr lang="fi-FI" sz="1800" dirty="0" err="1">
                <a:latin typeface="NimbusRomNo9L-Medi"/>
              </a:rPr>
              <a:t>University</a:t>
            </a:r>
            <a:r>
              <a:rPr lang="fi-FI" sz="1800" dirty="0">
                <a:latin typeface="NimbusRomNo9L-Medi"/>
              </a:rPr>
              <a:t>, Finland</a:t>
            </a:r>
            <a:endParaRPr lang="fi-FI" sz="2000" dirty="0">
              <a:latin typeface="Arial"/>
              <a:cs typeface="Arial"/>
            </a:endParaRP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D089D378-330C-9BEC-D4E8-3892D851847D}"/>
              </a:ext>
            </a:extLst>
          </p:cNvPr>
          <p:cNvSpPr txBox="1">
            <a:spLocks/>
          </p:cNvSpPr>
          <p:nvPr/>
        </p:nvSpPr>
        <p:spPr>
          <a:xfrm>
            <a:off x="48312" y="5610494"/>
            <a:ext cx="4382678" cy="1247506"/>
          </a:xfrm>
          <a:prstGeom prst="rect">
            <a:avLst/>
          </a:prstGeom>
        </p:spPr>
        <p:txBody>
          <a:bodyPr vert="horz" lIns="10800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3B900"/>
              </a:buClr>
              <a:buSzPct val="100000"/>
              <a:buFontTx/>
              <a:buNone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200" dirty="0">
                <a:latin typeface="NimbusRomNo9L-Medi"/>
              </a:rPr>
              <a:t>Presenting </a:t>
            </a:r>
            <a:r>
              <a:rPr lang="fi-FI" sz="2200" dirty="0" err="1">
                <a:latin typeface="NimbusRomNo9L-Medi"/>
              </a:rPr>
              <a:t>by</a:t>
            </a:r>
            <a:r>
              <a:rPr lang="fi-FI" sz="2200" dirty="0">
                <a:latin typeface="NimbusRomNo9L-Medi"/>
              </a:rPr>
              <a:t> </a:t>
            </a:r>
            <a:r>
              <a:rPr lang="fi-FI" sz="2200" dirty="0">
                <a:solidFill>
                  <a:srgbClr val="40D520"/>
                </a:solidFill>
                <a:latin typeface="NimbusRomNo9L-Medi"/>
              </a:rPr>
              <a:t>Sharandeet Singh</a:t>
            </a:r>
          </a:p>
          <a:p>
            <a:r>
              <a:rPr lang="fi-FI" sz="1800" dirty="0" err="1">
                <a:latin typeface="NimbusRomNo9L-Medi"/>
              </a:rPr>
              <a:t>Nuclear</a:t>
            </a:r>
            <a:r>
              <a:rPr lang="fi-FI" sz="1800" dirty="0">
                <a:latin typeface="NimbusRomNo9L-Medi"/>
              </a:rPr>
              <a:t> Engineering, LUT School of Energy Systems, LUT </a:t>
            </a:r>
            <a:r>
              <a:rPr lang="fi-FI" sz="1800" dirty="0" err="1">
                <a:latin typeface="NimbusRomNo9L-Medi"/>
              </a:rPr>
              <a:t>University</a:t>
            </a:r>
            <a:r>
              <a:rPr lang="fi-FI" sz="1800" dirty="0">
                <a:latin typeface="NimbusRomNo9L-Medi"/>
              </a:rPr>
              <a:t>, Finland</a:t>
            </a:r>
            <a:endParaRPr lang="fi-FI" sz="2000" dirty="0">
              <a:latin typeface="Arial"/>
              <a:cs typeface="Arial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54EE2D7-2BCD-6D30-3314-4CD32EDE71FA}"/>
              </a:ext>
            </a:extLst>
          </p:cNvPr>
          <p:cNvSpPr txBox="1">
            <a:spLocks/>
          </p:cNvSpPr>
          <p:nvPr/>
        </p:nvSpPr>
        <p:spPr>
          <a:xfrm>
            <a:off x="9775321" y="6353666"/>
            <a:ext cx="2507806" cy="389196"/>
          </a:xfrm>
          <a:prstGeom prst="rect">
            <a:avLst/>
          </a:prstGeom>
        </p:spPr>
        <p:txBody>
          <a:bodyPr vert="horz" wrap="none" lIns="0" tIns="45720" rIns="9144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None/>
              <a:defRPr sz="1400" b="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0D520"/>
                </a:solidFill>
              </a:rPr>
              <a:t>SYP </a:t>
            </a:r>
            <a:r>
              <a:rPr lang="en-US" dirty="0" err="1">
                <a:solidFill>
                  <a:srgbClr val="40D520"/>
                </a:solidFill>
              </a:rPr>
              <a:t>october</a:t>
            </a:r>
            <a:r>
              <a:rPr lang="en-US" dirty="0">
                <a:solidFill>
                  <a:srgbClr val="40D520"/>
                </a:solidFill>
              </a:rPr>
              <a:t> 21-22, 2025</a:t>
            </a:r>
            <a:endParaRPr lang="fi-FI" dirty="0">
              <a:solidFill>
                <a:srgbClr val="40D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3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035A-20B0-4675-BB7D-7D2D97C9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017" y="1413616"/>
            <a:ext cx="3929493" cy="500026"/>
          </a:xfrm>
        </p:spPr>
        <p:txBody>
          <a:bodyPr>
            <a:noAutofit/>
          </a:bodyPr>
          <a:lstStyle/>
          <a:p>
            <a:r>
              <a:rPr lang="fi-FI" sz="2400" dirty="0" err="1"/>
              <a:t>content</a:t>
            </a:r>
            <a:endParaRPr lang="fi-FI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C4846-1966-4CF1-B531-EA5F7EA5E8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5766" y="2290714"/>
            <a:ext cx="9710105" cy="3551394"/>
          </a:xfrm>
        </p:spPr>
        <p:txBody>
          <a:bodyPr>
            <a:normAutofit lnSpcReduction="10000"/>
          </a:bodyPr>
          <a:lstStyle/>
          <a:p>
            <a:r>
              <a:rPr lang="fi-FI" sz="2000" dirty="0">
                <a:latin typeface="NimbusRomNo9L-Medi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NCGs – Definition, safety impact &amp; key challenges.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Motivation &amp; Gaps – Limitation of current SYS-TH codes.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Experimental Findings – Nitrogen problem, time constant issue.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Modeling – Henry´s Law, two-fluid model.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Bubble Dynamics &amp; Modified R-P Equation – Physics, R-P modification.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Analogy to Boiling &amp; Cavitation – Comparative mechanism.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NCGDENSE Program – Objectives, methods &amp; innovations.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Future Work – Summary and next steps.</a:t>
            </a:r>
          </a:p>
          <a:p>
            <a:endParaRPr lang="en-US" sz="2000" dirty="0">
              <a:latin typeface="NimbusRomNo9L-Medi"/>
            </a:endParaRPr>
          </a:p>
          <a:p>
            <a:endParaRPr lang="en-US" sz="2000" dirty="0">
              <a:latin typeface="NimbusRomNo9L-Medi"/>
            </a:endParaRPr>
          </a:p>
          <a:p>
            <a:endParaRPr lang="en-US" sz="2000" dirty="0">
              <a:latin typeface="NimbusRomNo9L-Medi"/>
            </a:endParaRPr>
          </a:p>
          <a:p>
            <a:endParaRPr lang="en-US" sz="2000" dirty="0">
              <a:latin typeface="NimbusRomNo9L-Medi"/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B0532E2-F790-EE47-BBFA-D426409950E3}"/>
              </a:ext>
            </a:extLst>
          </p:cNvPr>
          <p:cNvSpPr txBox="1">
            <a:spLocks/>
          </p:cNvSpPr>
          <p:nvPr/>
        </p:nvSpPr>
        <p:spPr>
          <a:xfrm>
            <a:off x="9684194" y="6324134"/>
            <a:ext cx="2507806" cy="389196"/>
          </a:xfrm>
          <a:prstGeom prst="rect">
            <a:avLst/>
          </a:prstGeom>
        </p:spPr>
        <p:txBody>
          <a:bodyPr vert="horz" wrap="none" lIns="0" tIns="45720" rIns="9144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None/>
              <a:defRPr sz="1400" b="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0D520"/>
                </a:solidFill>
              </a:rPr>
              <a:t>SYP </a:t>
            </a:r>
            <a:r>
              <a:rPr lang="en-US" dirty="0" err="1">
                <a:solidFill>
                  <a:srgbClr val="40D520"/>
                </a:solidFill>
              </a:rPr>
              <a:t>october</a:t>
            </a:r>
            <a:r>
              <a:rPr lang="en-US" dirty="0">
                <a:solidFill>
                  <a:srgbClr val="40D520"/>
                </a:solidFill>
              </a:rPr>
              <a:t> 21-22, 2025</a:t>
            </a:r>
            <a:endParaRPr lang="fi-FI" dirty="0">
              <a:solidFill>
                <a:srgbClr val="40D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9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83C12-9202-C066-4C88-CF9653761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200510"/>
            <a:ext cx="10612531" cy="69850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700" dirty="0"/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Non-Condensable Gases (NCGs) in Nuclear Reactor Safety</a:t>
            </a:r>
            <a:br>
              <a:rPr lang="en-US" b="0" dirty="0"/>
            </a:b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52B78-693A-099F-DE42-7F9A9F7BE0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1934653"/>
            <a:ext cx="7243414" cy="4923347"/>
          </a:xfrm>
        </p:spPr>
        <p:txBody>
          <a:bodyPr>
            <a:normAutofit/>
          </a:bodyPr>
          <a:lstStyle/>
          <a:p>
            <a:r>
              <a:rPr lang="fi-FI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fi-FI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NCGs</a:t>
            </a:r>
            <a:r>
              <a:rPr lang="fi-FI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Gases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i-F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N₂, H₂, He, air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fi-F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condense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reactor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operating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Dissolved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coolant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released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accumulators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fi-FI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i-FI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fi-FI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fi-FI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NCGs</a:t>
            </a:r>
            <a:r>
              <a:rPr lang="fi-FI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fi-FI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fi-F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fi-F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Degradation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/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Accumulate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vapor-liquid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interfaces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diffusion</a:t>
            </a:r>
            <a:r>
              <a:rPr lang="fi-F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1).</a:t>
            </a:r>
          </a:p>
          <a:p>
            <a:pPr lvl="2"/>
            <a:r>
              <a:rPr lang="fi-F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</a:t>
            </a: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fi-F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1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HTC</a:t>
            </a:r>
            <a:r>
              <a:rPr lang="fi-FI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just 0.5% air (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Othmer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1929).</a:t>
            </a:r>
          </a:p>
          <a:p>
            <a:pPr lvl="1"/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fi-F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/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Exacerbate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i-F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LOCA, MSLB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long-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cooling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disrupting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circulation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buildup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 </a:t>
            </a: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explosion</a:t>
            </a:r>
            <a:r>
              <a:rPr lang="fi-F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hazards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(e.g.,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Fukushima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B2D5B0-02D0-E735-1578-D0A41534227E}"/>
              </a:ext>
            </a:extLst>
          </p:cNvPr>
          <p:cNvSpPr txBox="1"/>
          <p:nvPr/>
        </p:nvSpPr>
        <p:spPr>
          <a:xfrm>
            <a:off x="2580434" y="1729734"/>
            <a:ext cx="867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- Understanding the Hidden Challenge in Light Water Reactors</a:t>
            </a:r>
            <a:endParaRPr lang="fi-FI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diagram of a wall and a wall&#10;&#10;Description automatically generated">
            <a:extLst>
              <a:ext uri="{FF2B5EF4-FFF2-40B4-BE49-F238E27FC236}">
                <a16:creationId xmlns:a16="http://schemas.microsoft.com/office/drawing/2014/main" id="{5B84B355-B6A3-09DB-1E3D-0E04E3C76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169" y="2292768"/>
            <a:ext cx="3649218" cy="2951203"/>
          </a:xfrm>
          <a:prstGeom prst="rect">
            <a:avLst/>
          </a:prstGeom>
        </p:spPr>
      </p:pic>
      <p:pic>
        <p:nvPicPr>
          <p:cNvPr id="10" name="Picture 9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BAFDBE55-D83D-218C-0C56-D845C194B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8011" y="5339531"/>
            <a:ext cx="722376" cy="7200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5A54EC-EF60-62C7-BA2B-65B76E6BA57D}"/>
              </a:ext>
            </a:extLst>
          </p:cNvPr>
          <p:cNvSpPr txBox="1"/>
          <p:nvPr/>
        </p:nvSpPr>
        <p:spPr>
          <a:xfrm>
            <a:off x="8156449" y="5571654"/>
            <a:ext cx="4178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*QR Code for the image and paper reference</a:t>
            </a:r>
            <a:endParaRPr lang="fi-FI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87443DC-A058-2CA8-1A5A-6FF7EA51F397}"/>
              </a:ext>
            </a:extLst>
          </p:cNvPr>
          <p:cNvSpPr txBox="1">
            <a:spLocks/>
          </p:cNvSpPr>
          <p:nvPr/>
        </p:nvSpPr>
        <p:spPr>
          <a:xfrm>
            <a:off x="9684194" y="6324134"/>
            <a:ext cx="2507806" cy="389196"/>
          </a:xfrm>
          <a:prstGeom prst="rect">
            <a:avLst/>
          </a:prstGeom>
        </p:spPr>
        <p:txBody>
          <a:bodyPr vert="horz" wrap="none" lIns="0" tIns="45720" rIns="9144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None/>
              <a:defRPr sz="1400" b="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0D520"/>
                </a:solidFill>
              </a:rPr>
              <a:t>SYP </a:t>
            </a:r>
            <a:r>
              <a:rPr lang="en-US" dirty="0" err="1">
                <a:solidFill>
                  <a:srgbClr val="40D520"/>
                </a:solidFill>
              </a:rPr>
              <a:t>october</a:t>
            </a:r>
            <a:r>
              <a:rPr lang="en-US" dirty="0">
                <a:solidFill>
                  <a:srgbClr val="40D520"/>
                </a:solidFill>
              </a:rPr>
              <a:t> 21-22, 2025</a:t>
            </a:r>
            <a:endParaRPr lang="fi-FI" dirty="0">
              <a:solidFill>
                <a:srgbClr val="40D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02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80520-1C41-1275-4EBD-747CCA3B1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F7237-F143-9881-59A5-14CE2A70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919" y="1252732"/>
            <a:ext cx="10612531" cy="69850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700" dirty="0"/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Non-Condensable Gases (NCGs) in Nuclear Reactor Safety</a:t>
            </a:r>
            <a:br>
              <a:rPr lang="en-US" b="0" dirty="0"/>
            </a:br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52511-A5C9-67E0-52E8-930948113C76}"/>
              </a:ext>
            </a:extLst>
          </p:cNvPr>
          <p:cNvSpPr txBox="1"/>
          <p:nvPr/>
        </p:nvSpPr>
        <p:spPr>
          <a:xfrm>
            <a:off x="2251250" y="1790921"/>
            <a:ext cx="867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- Understanding the Hidden Challenge in Light Water Reactors</a:t>
            </a:r>
            <a:endParaRPr lang="fi-FI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uva 5">
            <a:extLst>
              <a:ext uri="{FF2B5EF4-FFF2-40B4-BE49-F238E27FC236}">
                <a16:creationId xmlns:a16="http://schemas.microsoft.com/office/drawing/2014/main" id="{9B795BEF-E614-2D73-ED3E-B6384D8A6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" r="49609"/>
          <a:stretch/>
        </p:blipFill>
        <p:spPr>
          <a:xfrm>
            <a:off x="21253" y="2489422"/>
            <a:ext cx="4470174" cy="3397049"/>
          </a:xfrm>
          <a:prstGeom prst="rect">
            <a:avLst/>
          </a:prstGeom>
        </p:spPr>
      </p:pic>
      <p:pic>
        <p:nvPicPr>
          <p:cNvPr id="7" name="Kuva 5">
            <a:extLst>
              <a:ext uri="{FF2B5EF4-FFF2-40B4-BE49-F238E27FC236}">
                <a16:creationId xmlns:a16="http://schemas.microsoft.com/office/drawing/2014/main" id="{07D60E2C-D693-2759-9C8A-012BE1BAF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0" r="1"/>
          <a:stretch/>
        </p:blipFill>
        <p:spPr>
          <a:xfrm>
            <a:off x="7700575" y="2517445"/>
            <a:ext cx="4470172" cy="336902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1A967F-3AC6-8360-902E-EFD57F7EDE36}"/>
              </a:ext>
            </a:extLst>
          </p:cNvPr>
          <p:cNvCxnSpPr>
            <a:cxnSpLocks/>
          </p:cNvCxnSpPr>
          <p:nvPr/>
        </p:nvCxnSpPr>
        <p:spPr>
          <a:xfrm>
            <a:off x="8431784" y="4783988"/>
            <a:ext cx="3473704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8D00938D-9238-D731-D0F5-09C7DF7695D1}"/>
              </a:ext>
            </a:extLst>
          </p:cNvPr>
          <p:cNvSpPr/>
          <p:nvPr/>
        </p:nvSpPr>
        <p:spPr>
          <a:xfrm>
            <a:off x="4491427" y="6064713"/>
            <a:ext cx="4004874" cy="741747"/>
          </a:xfrm>
          <a:prstGeom prst="wedgeEllipseCallout">
            <a:avLst>
              <a:gd name="adj1" fmla="val 64420"/>
              <a:gd name="adj2" fmla="val -107908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NCG prevents primary system depressurisation down to Low Pressure Safety Injection range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41BBE0-E6D9-A062-7DDA-35715FFCB604}"/>
              </a:ext>
            </a:extLst>
          </p:cNvPr>
          <p:cNvSpPr txBox="1"/>
          <p:nvPr/>
        </p:nvSpPr>
        <p:spPr>
          <a:xfrm>
            <a:off x="4491426" y="3621102"/>
            <a:ext cx="32091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importance to Nuclear Safety: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NCGs, especially during transients or accidents, can reduce or impede core cooling by blocking coolant flow and/or heat removal from the primary system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10BA93-6EAF-F619-E04F-FC03DD452540}"/>
              </a:ext>
            </a:extLst>
          </p:cNvPr>
          <p:cNvCxnSpPr>
            <a:cxnSpLocks/>
          </p:cNvCxnSpPr>
          <p:nvPr/>
        </p:nvCxnSpPr>
        <p:spPr>
          <a:xfrm>
            <a:off x="7452847" y="5203213"/>
            <a:ext cx="1135358" cy="261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DCB95F5-2104-D6C7-9388-D89284657E5D}"/>
              </a:ext>
            </a:extLst>
          </p:cNvPr>
          <p:cNvSpPr txBox="1"/>
          <p:nvPr/>
        </p:nvSpPr>
        <p:spPr>
          <a:xfrm>
            <a:off x="1584039" y="3904232"/>
            <a:ext cx="566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NCG</a:t>
            </a:r>
            <a:endParaRPr lang="fi-FI" sz="11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CDE070-D93F-E532-5583-9EB9619C96C9}"/>
              </a:ext>
            </a:extLst>
          </p:cNvPr>
          <p:cNvSpPr txBox="1"/>
          <p:nvPr/>
        </p:nvSpPr>
        <p:spPr>
          <a:xfrm>
            <a:off x="9219803" y="3809731"/>
            <a:ext cx="566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3"/>
                </a:solidFill>
              </a:rPr>
              <a:t> </a:t>
            </a:r>
            <a:r>
              <a:rPr lang="en-US" sz="11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NCG</a:t>
            </a:r>
            <a:endParaRPr lang="fi-FI" sz="11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8A6C374-4027-DBE2-F3D6-237C95FF3B65}"/>
              </a:ext>
            </a:extLst>
          </p:cNvPr>
          <p:cNvSpPr txBox="1">
            <a:spLocks/>
          </p:cNvSpPr>
          <p:nvPr/>
        </p:nvSpPr>
        <p:spPr>
          <a:xfrm>
            <a:off x="9684194" y="6324134"/>
            <a:ext cx="2507806" cy="389196"/>
          </a:xfrm>
          <a:prstGeom prst="rect">
            <a:avLst/>
          </a:prstGeom>
        </p:spPr>
        <p:txBody>
          <a:bodyPr vert="horz" wrap="none" lIns="0" tIns="45720" rIns="9144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None/>
              <a:defRPr sz="1400" b="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0D520"/>
                </a:solidFill>
              </a:rPr>
              <a:t>SYP </a:t>
            </a:r>
            <a:r>
              <a:rPr lang="en-US" dirty="0" err="1">
                <a:solidFill>
                  <a:srgbClr val="40D520"/>
                </a:solidFill>
              </a:rPr>
              <a:t>october</a:t>
            </a:r>
            <a:r>
              <a:rPr lang="en-US" dirty="0">
                <a:solidFill>
                  <a:srgbClr val="40D520"/>
                </a:solidFill>
              </a:rPr>
              <a:t> 21-22, 2025</a:t>
            </a:r>
            <a:endParaRPr lang="fi-FI" dirty="0">
              <a:solidFill>
                <a:srgbClr val="40D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3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CAFC-EA9B-B2CF-B0AF-CAE3F46A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23" y="1224642"/>
            <a:ext cx="10515600" cy="468479"/>
          </a:xfrm>
        </p:spPr>
        <p:txBody>
          <a:bodyPr>
            <a:noAutofit/>
          </a:bodyPr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of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ncg</a:t>
            </a:r>
            <a:endParaRPr lang="fi-FI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11142-E6D9-4334-1219-8EA1B048CF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8558" y="1693121"/>
            <a:ext cx="3492500" cy="220663"/>
          </a:xfrm>
        </p:spPr>
        <p:txBody>
          <a:bodyPr/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it important to know</a:t>
            </a:r>
            <a:endParaRPr lang="fi-FI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39064-9286-D64D-A682-CA6437989A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0624" y="1968217"/>
            <a:ext cx="6334184" cy="4706903"/>
          </a:xfrm>
        </p:spPr>
        <p:txBody>
          <a:bodyPr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accumulator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key part of the Emergency Core Cooling System (ECCS) in a Pressurized Water Reactor (PWR).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job is to rapidly inject a large volume of borated water into the reactor core during a specific type of accident—a large Loss-of-Coolant Accident (LOCA).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Here’s how it works: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Normally: It is filled with cold water and pressurized with nitrogen gas.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a large LOCA: The reactor pressure drops drastically.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Activation: When the system pressure falls below the nitrogen pressure, the nitrogen gas pushes the water quickly and forcefully into the reactor core to prevent it from overheating.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short: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accumulator is a passive, high-pressure emergency water tank designed to flood the core immediately after a pipe break.</a:t>
            </a:r>
            <a:endParaRPr lang="fi-FI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A4F43D-F8B0-698E-E661-6686A7EE9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705" y="1458881"/>
            <a:ext cx="4233672" cy="3900872"/>
          </a:xfrm>
          <a:prstGeom prst="rect">
            <a:avLst/>
          </a:prstGeom>
        </p:spPr>
      </p:pic>
      <p:pic>
        <p:nvPicPr>
          <p:cNvPr id="7" name="Picture 6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58838C36-11C0-97C2-44BD-FFA3B59E6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9144" y="5484774"/>
            <a:ext cx="752856" cy="7758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AB45B7-2141-A9CF-F7A4-B9992B8BE8C3}"/>
              </a:ext>
            </a:extLst>
          </p:cNvPr>
          <p:cNvSpPr txBox="1"/>
          <p:nvPr/>
        </p:nvSpPr>
        <p:spPr>
          <a:xfrm>
            <a:off x="8533638" y="5734209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*QR Code for the image and paper reference</a:t>
            </a:r>
            <a:endParaRPr lang="fi-FI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05477-E2DC-C366-57B8-FBC4AFB8EA35}"/>
              </a:ext>
            </a:extLst>
          </p:cNvPr>
          <p:cNvSpPr txBox="1">
            <a:spLocks/>
          </p:cNvSpPr>
          <p:nvPr/>
        </p:nvSpPr>
        <p:spPr>
          <a:xfrm>
            <a:off x="9553570" y="6385664"/>
            <a:ext cx="2507806" cy="389196"/>
          </a:xfrm>
          <a:prstGeom prst="rect">
            <a:avLst/>
          </a:prstGeom>
        </p:spPr>
        <p:txBody>
          <a:bodyPr vert="horz" wrap="none" lIns="0" tIns="45720" rIns="9144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None/>
              <a:defRPr sz="1400" b="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0D520"/>
                </a:solidFill>
              </a:rPr>
              <a:t>SYP </a:t>
            </a:r>
            <a:r>
              <a:rPr lang="en-US" dirty="0" err="1">
                <a:solidFill>
                  <a:srgbClr val="40D520"/>
                </a:solidFill>
              </a:rPr>
              <a:t>october</a:t>
            </a:r>
            <a:r>
              <a:rPr lang="en-US" dirty="0">
                <a:solidFill>
                  <a:srgbClr val="40D520"/>
                </a:solidFill>
              </a:rPr>
              <a:t> 21-22, 2025</a:t>
            </a:r>
            <a:endParaRPr lang="fi-FI" dirty="0">
              <a:solidFill>
                <a:srgbClr val="40D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2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A237C-043A-D2FA-6A27-451B92A52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B447-213A-7DA4-DA0D-BF3878D9F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063" y="1182013"/>
            <a:ext cx="10515600" cy="468479"/>
          </a:xfrm>
        </p:spPr>
        <p:txBody>
          <a:bodyPr>
            <a:noAutofit/>
          </a:bodyPr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of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ncg</a:t>
            </a:r>
            <a:endParaRPr lang="fi-FI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6C7CA-8B48-C520-92FC-26336A8BBD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5549" y="1693121"/>
            <a:ext cx="3492500" cy="220663"/>
          </a:xfrm>
        </p:spPr>
        <p:txBody>
          <a:bodyPr/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it important to know</a:t>
            </a:r>
            <a:endParaRPr lang="fi-FI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Diagram 13">
                <a:extLst>
                  <a:ext uri="{FF2B5EF4-FFF2-40B4-BE49-F238E27FC236}">
                    <a16:creationId xmlns:a16="http://schemas.microsoft.com/office/drawing/2014/main" id="{DB770E63-22BB-67B7-7ACD-47A79EFE2B0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92789580"/>
                  </p:ext>
                </p:extLst>
              </p:nvPr>
            </p:nvGraphicFramePr>
            <p:xfrm>
              <a:off x="0" y="1591056"/>
              <a:ext cx="12192000" cy="526694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4" name="Diagram 13">
                <a:extLst>
                  <a:ext uri="{FF2B5EF4-FFF2-40B4-BE49-F238E27FC236}">
                    <a16:creationId xmlns:a16="http://schemas.microsoft.com/office/drawing/2014/main" id="{DB770E63-22BB-67B7-7ACD-47A79EFE2B0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92789580"/>
                  </p:ext>
                </p:extLst>
              </p:nvPr>
            </p:nvGraphicFramePr>
            <p:xfrm>
              <a:off x="0" y="1591056"/>
              <a:ext cx="12192000" cy="526694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8263748-98BE-9CA0-38CE-F6B958D8B213}"/>
              </a:ext>
            </a:extLst>
          </p:cNvPr>
          <p:cNvGrpSpPr/>
          <p:nvPr/>
        </p:nvGrpSpPr>
        <p:grpSpPr>
          <a:xfrm>
            <a:off x="9740690" y="3770584"/>
            <a:ext cx="1803436" cy="1009952"/>
            <a:chOff x="8197644" y="1990210"/>
            <a:chExt cx="1803436" cy="100995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54C9322-0781-5014-DAD2-3C875DE4A684}"/>
                </a:ext>
              </a:extLst>
            </p:cNvPr>
            <p:cNvSpPr/>
            <p:nvPr/>
          </p:nvSpPr>
          <p:spPr>
            <a:xfrm>
              <a:off x="8197644" y="1990210"/>
              <a:ext cx="1803436" cy="10099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5C95C0E2-BBE4-6E5B-D4B7-D8876E0D1249}"/>
                </a:ext>
              </a:extLst>
            </p:cNvPr>
            <p:cNvSpPr txBox="1"/>
            <p:nvPr/>
          </p:nvSpPr>
          <p:spPr>
            <a:xfrm>
              <a:off x="8246946" y="2141755"/>
              <a:ext cx="1704832" cy="706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Risk of inadequate Core Coolong</a:t>
              </a:r>
              <a:endParaRPr lang="fi-FI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E6D567-24C2-6AC8-AD1B-EF7BA764F348}"/>
              </a:ext>
            </a:extLst>
          </p:cNvPr>
          <p:cNvCxnSpPr>
            <a:cxnSpLocks/>
          </p:cNvCxnSpPr>
          <p:nvPr/>
        </p:nvCxnSpPr>
        <p:spPr>
          <a:xfrm flipV="1">
            <a:off x="7306057" y="2633472"/>
            <a:ext cx="813815" cy="530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C20B1D-6626-85E6-A3D4-F3D7EF1A7DF2}"/>
              </a:ext>
            </a:extLst>
          </p:cNvPr>
          <p:cNvCxnSpPr>
            <a:cxnSpLocks/>
          </p:cNvCxnSpPr>
          <p:nvPr/>
        </p:nvCxnSpPr>
        <p:spPr>
          <a:xfrm>
            <a:off x="7306057" y="5129784"/>
            <a:ext cx="969263" cy="60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0B21286-09A2-0B5B-0EC0-903E8053282D}"/>
              </a:ext>
            </a:extLst>
          </p:cNvPr>
          <p:cNvCxnSpPr/>
          <p:nvPr/>
        </p:nvCxnSpPr>
        <p:spPr>
          <a:xfrm>
            <a:off x="7708392" y="4224528"/>
            <a:ext cx="5669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10F9931-03B7-5317-DB3F-CD1EE4F5E313}"/>
              </a:ext>
            </a:extLst>
          </p:cNvPr>
          <p:cNvSpPr txBox="1">
            <a:spLocks/>
          </p:cNvSpPr>
          <p:nvPr/>
        </p:nvSpPr>
        <p:spPr>
          <a:xfrm>
            <a:off x="5156960" y="6443945"/>
            <a:ext cx="2507806" cy="389196"/>
          </a:xfrm>
          <a:prstGeom prst="rect">
            <a:avLst/>
          </a:prstGeom>
        </p:spPr>
        <p:txBody>
          <a:bodyPr vert="horz" wrap="none" lIns="0" tIns="45720" rIns="9144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None/>
              <a:defRPr sz="1400" b="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0D520"/>
                </a:solidFill>
              </a:rPr>
              <a:t>SYP </a:t>
            </a:r>
            <a:r>
              <a:rPr lang="en-US" dirty="0" err="1">
                <a:solidFill>
                  <a:srgbClr val="40D520"/>
                </a:solidFill>
              </a:rPr>
              <a:t>october</a:t>
            </a:r>
            <a:r>
              <a:rPr lang="en-US" dirty="0">
                <a:solidFill>
                  <a:srgbClr val="40D520"/>
                </a:solidFill>
              </a:rPr>
              <a:t> 21-22, 2025</a:t>
            </a:r>
            <a:endParaRPr lang="fi-FI" dirty="0">
              <a:solidFill>
                <a:srgbClr val="40D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9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CF632-C7C8-BA26-644C-BF04EB84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0" y="1116501"/>
            <a:ext cx="10515600" cy="59689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900" dirty="0"/>
            </a:br>
            <a:r>
              <a:rPr lang="en-US" sz="2900" dirty="0"/>
              <a:t>Key Experimental Insights into NCG Behavior</a:t>
            </a:r>
            <a:br>
              <a:rPr lang="en-US" b="0" dirty="0"/>
            </a:br>
            <a:endParaRPr lang="fi-FI" sz="2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029E7-2B95-727A-1186-E41D25B15B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2354161"/>
            <a:ext cx="4114800" cy="4503839"/>
          </a:xfrm>
        </p:spPr>
        <p:txBody>
          <a:bodyPr>
            <a:noAutofit/>
          </a:bodyPr>
          <a:lstStyle/>
          <a:p>
            <a:r>
              <a:rPr lang="fi-FI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fi-FI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Accumulation</a:t>
            </a:r>
            <a:r>
              <a:rPr lang="fi-FI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fi-FI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(LSTF </a:t>
            </a:r>
            <a:r>
              <a:rPr lang="fi-FI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fi-FI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Setup:</a:t>
            </a:r>
          </a:p>
          <a:p>
            <a:pPr lvl="1"/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JAERI's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i-FI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1/24-scale PWR </a:t>
            </a:r>
            <a:r>
              <a:rPr lang="fi-FI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Tsuruga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-II)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simulating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SBLOCA.</a:t>
            </a:r>
          </a:p>
          <a:p>
            <a:pPr lvl="1"/>
            <a:r>
              <a:rPr lang="fi-FI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SB-PV </a:t>
            </a:r>
            <a:r>
              <a:rPr lang="fi-FI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release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accumulators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</a:t>
            </a:r>
            <a:r>
              <a:rPr lang="fi-FI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r>
              <a:rPr lang="fi-FI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fi-FI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fi-FI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</a:t>
            </a:r>
            <a:r>
              <a:rPr lang="fi-FI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Stratification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N₂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pockets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U-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bends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steam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generator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i-FI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~30%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Lorduy-Alós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al.).</a:t>
            </a:r>
          </a:p>
          <a:p>
            <a:pPr lvl="1"/>
            <a:r>
              <a:rPr lang="fi-FI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Asymmetric</a:t>
            </a:r>
            <a:r>
              <a:rPr lang="fi-FI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Uneven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N₂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disrupted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circulation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delaying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LPIS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activation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fi-FI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</a:t>
            </a:r>
            <a:r>
              <a:rPr lang="fi-FI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assumed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uniform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 </a:t>
            </a:r>
            <a:r>
              <a:rPr lang="fi-FI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underpredicted</a:t>
            </a:r>
            <a:r>
              <a:rPr lang="fi-FI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stagnation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40%.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67D530-4E12-8997-7EFD-E49844531F6E}"/>
              </a:ext>
            </a:extLst>
          </p:cNvPr>
          <p:cNvSpPr txBox="1"/>
          <p:nvPr/>
        </p:nvSpPr>
        <p:spPr>
          <a:xfrm>
            <a:off x="3879850" y="1666228"/>
            <a:ext cx="459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Evidence Revealing System-Level Impacts</a:t>
            </a:r>
            <a:endParaRPr lang="fi-FI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C55A373-8A03-C7CC-7CCA-4C30DB7ED926}"/>
              </a:ext>
            </a:extLst>
          </p:cNvPr>
          <p:cNvSpPr txBox="1">
            <a:spLocks/>
          </p:cNvSpPr>
          <p:nvPr/>
        </p:nvSpPr>
        <p:spPr>
          <a:xfrm>
            <a:off x="8477250" y="2265439"/>
            <a:ext cx="3589146" cy="4503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Blip>
                <a:blip r:embed="rId3"/>
              </a:buBlip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fi-FI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fi-FI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Dynamics (VTT/LUT </a:t>
            </a:r>
            <a:r>
              <a:rPr lang="fi-FI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fi-FI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i-FI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r>
              <a:rPr lang="fi-FI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PACTEL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facility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simulating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i-FI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PWR </a:t>
            </a:r>
            <a:r>
              <a:rPr lang="fi-FI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depressurization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fi-FI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i-FI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fi-FI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Flashing</a:t>
            </a:r>
            <a:r>
              <a:rPr lang="fi-FI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 ≈ </a:t>
            </a:r>
            <a:r>
              <a:rPr lang="el-G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10–20 </a:t>
            </a:r>
            <a:r>
              <a:rPr lang="fi-FI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interfacial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expansion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/>
            <a:r>
              <a:rPr lang="fi-FI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Coalescence</a:t>
            </a:r>
            <a:r>
              <a:rPr lang="fi-FI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 ↑ 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 </a:t>
            </a:r>
            <a:r>
              <a:rPr lang="fi-FI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80–100 s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bubble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mergers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slow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</a:t>
            </a:r>
            <a:r>
              <a:rPr lang="fi-FI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 = 50 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(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codes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ignores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i-FI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nonlinear</a:t>
            </a:r>
            <a:r>
              <a:rPr lang="fi-FI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degassing</a:t>
            </a:r>
            <a:r>
              <a:rPr lang="fi-FI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kinetics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→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unsafe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transient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predictions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Tx/>
              <a:buNone/>
            </a:pPr>
            <a:br>
              <a:rPr lang="fi-FI" sz="1200" dirty="0"/>
            </a:br>
            <a:endParaRPr lang="fi-FI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93F5D1-B6EB-B4B6-FD99-C3EB089D6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189" y="2354161"/>
            <a:ext cx="4233672" cy="3900872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91B0214-2B13-FACA-2C9E-53155DB4EF0C}"/>
              </a:ext>
            </a:extLst>
          </p:cNvPr>
          <p:cNvSpPr txBox="1">
            <a:spLocks/>
          </p:cNvSpPr>
          <p:nvPr/>
        </p:nvSpPr>
        <p:spPr>
          <a:xfrm>
            <a:off x="5672390" y="6380081"/>
            <a:ext cx="2507806" cy="389196"/>
          </a:xfrm>
          <a:prstGeom prst="rect">
            <a:avLst/>
          </a:prstGeom>
        </p:spPr>
        <p:txBody>
          <a:bodyPr vert="horz" wrap="none" lIns="0" tIns="45720" rIns="9144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None/>
              <a:defRPr sz="1400" b="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0D520"/>
                </a:solidFill>
              </a:rPr>
              <a:t>SYP </a:t>
            </a:r>
            <a:r>
              <a:rPr lang="en-US" dirty="0" err="1">
                <a:solidFill>
                  <a:srgbClr val="40D520"/>
                </a:solidFill>
              </a:rPr>
              <a:t>october</a:t>
            </a:r>
            <a:r>
              <a:rPr lang="en-US" dirty="0">
                <a:solidFill>
                  <a:srgbClr val="40D520"/>
                </a:solidFill>
              </a:rPr>
              <a:t> 21-22, 2025</a:t>
            </a:r>
            <a:endParaRPr lang="fi-FI" dirty="0">
              <a:solidFill>
                <a:srgbClr val="40D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10485"/>
      </p:ext>
    </p:extLst>
  </p:cSld>
  <p:clrMapOvr>
    <a:masterClrMapping/>
  </p:clrMapOvr>
</p:sld>
</file>

<file path=ppt/theme/theme1.xml><?xml version="1.0" encoding="utf-8"?>
<a:theme xmlns:a="http://schemas.openxmlformats.org/drawingml/2006/main" name="LUT Presentation">
  <a:themeElements>
    <a:clrScheme name="LUT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23B900"/>
      </a:accent1>
      <a:accent2>
        <a:srgbClr val="EDB831"/>
      </a:accent2>
      <a:accent3>
        <a:srgbClr val="ED174D"/>
      </a:accent3>
      <a:accent4>
        <a:srgbClr val="237F00"/>
      </a:accent4>
      <a:accent5>
        <a:srgbClr val="FF8620"/>
      </a:accent5>
      <a:accent6>
        <a:srgbClr val="ED7F7C"/>
      </a:accent6>
      <a:hlink>
        <a:srgbClr val="058A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C3840AC27148468770D961F846F543" ma:contentTypeVersion="4" ma:contentTypeDescription="Create a new document." ma:contentTypeScope="" ma:versionID="dbc71b1becefa7d7d20bff3df7bd2c2b">
  <xsd:schema xmlns:xsd="http://www.w3.org/2001/XMLSchema" xmlns:xs="http://www.w3.org/2001/XMLSchema" xmlns:p="http://schemas.microsoft.com/office/2006/metadata/properties" xmlns:ns2="6b59ed6b-c30a-4206-b527-873cb5356d2f" targetNamespace="http://schemas.microsoft.com/office/2006/metadata/properties" ma:root="true" ma:fieldsID="4295b68680eef4a448c0c8d10ce3c3ed" ns2:_="">
    <xsd:import namespace="6b59ed6b-c30a-4206-b527-873cb5356d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59ed6b-c30a-4206-b527-873cb5356d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E06B31-501B-4735-A819-2B570F477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59ed6b-c30a-4206-b527-873cb5356d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D8187B-65EB-4AA9-89E6-C310C8DBED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78189D-FE94-4C3C-BE92-5921C6E5D05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b59ed6b-c30a-4206-b527-873cb5356d2f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4306014c-c088-4a50-b503-4830bda7971c}" enabled="1" method="Standard" siteId="{9d97530e-8f27-4137-a2a9-5cb4dcf26f2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17280</TotalTime>
  <Words>2020</Words>
  <Application>Microsoft Office PowerPoint</Application>
  <PresentationFormat>Widescreen</PresentationFormat>
  <Paragraphs>279</Paragraphs>
  <Slides>19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Malgun Gothic</vt:lpstr>
      <vt:lpstr>Arial</vt:lpstr>
      <vt:lpstr>Calibri</vt:lpstr>
      <vt:lpstr>Cambria Math</vt:lpstr>
      <vt:lpstr>NimbusRomNo9L-Medi</vt:lpstr>
      <vt:lpstr>NimbusRomNo9L-Regu</vt:lpstr>
      <vt:lpstr>Times New Roman</vt:lpstr>
      <vt:lpstr>Wingdings</vt:lpstr>
      <vt:lpstr>LUT Presentation</vt:lpstr>
      <vt:lpstr>PowerPoint Presentation</vt:lpstr>
      <vt:lpstr>Advancing the understanding of non-condensable gases (NCgs) in nuclear  reactor coolant sytems  </vt:lpstr>
      <vt:lpstr>Advancing the understanding of non-condensable gases (NCgs) in nuclear  reactor coolant sytems</vt:lpstr>
      <vt:lpstr>content</vt:lpstr>
      <vt:lpstr> Introduction to Non-Condensable Gases (NCGs) in Nuclear Reactor Safety </vt:lpstr>
      <vt:lpstr> Introduction to Non-Condensable Gases (NCGs) in Nuclear Reactor Safety </vt:lpstr>
      <vt:lpstr>Source of ncg</vt:lpstr>
      <vt:lpstr>Source of ncg</vt:lpstr>
      <vt:lpstr> Key Experimental Insights into NCG Behavior </vt:lpstr>
      <vt:lpstr>Research Motivation &amp; Gaps – Limitation of current SYS-TH codes</vt:lpstr>
      <vt:lpstr> Bubble Dynamics &amp; the Modified R-P Equation  </vt:lpstr>
      <vt:lpstr> Bubble Dynamics &amp; the Modified R-P Equation  </vt:lpstr>
      <vt:lpstr> Bubble Dynamics &amp; the Modified R-P Equation  </vt:lpstr>
      <vt:lpstr> Leveraging Physical Analogies: Boiling and Cavitation</vt:lpstr>
      <vt:lpstr>The NCGDENSE Program: An Integrated Research Framework</vt:lpstr>
      <vt:lpstr> The NCGDENSE Program: An Integrated Research Framework</vt:lpstr>
      <vt:lpstr>Conclusions &amp; Future Horizons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Teemu Leinonen</dc:creator>
  <cp:lastModifiedBy>Sharandeet Singh (LUT)</cp:lastModifiedBy>
  <cp:revision>123</cp:revision>
  <dcterms:created xsi:type="dcterms:W3CDTF">2020-04-24T09:03:18Z</dcterms:created>
  <dcterms:modified xsi:type="dcterms:W3CDTF">2025-10-17T18:52:17Z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0x010100BFC3840AC27148468770D961F846F543</vt:lpwstr>
  </property>
  <property fmtid="{D5CDD505-2E9C-101B-9397-08002B2CF9AE}" pid="3" name="Kategoria">
    <vt:lpwstr>33;#Viestintä|9b02cd0d-b40d-4d4c-989a-ef466ae7331a</vt:lpwstr>
  </property>
  <property fmtid="{D5CDD505-2E9C-101B-9397-08002B2CF9AE}" pid="4" name="Dokumenttityyppi">
    <vt:lpwstr>30;#Esitys|a8b2bc3c-e21c-45b3-ac0d-1e4be550bc10</vt:lpwstr>
  </property>
  <property fmtid="{D5CDD505-2E9C-101B-9397-08002B2CF9AE}" pid="5" name="ClassificationContentMarkingFooterLocations">
    <vt:lpwstr>LUT Presentation:5</vt:lpwstr>
  </property>
  <property fmtid="{D5CDD505-2E9C-101B-9397-08002B2CF9AE}" pid="6" name="ClassificationContentMarkingFooterText">
    <vt:lpwstr>LUT Group Confidential - Other information (3Y)</vt:lpwstr>
  </property>
</Properties>
</file>