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60" r:id="rId4"/>
    <p:sldId id="265" r:id="rId5"/>
    <p:sldId id="281" r:id="rId6"/>
    <p:sldId id="259" r:id="rId7"/>
    <p:sldId id="267" r:id="rId8"/>
    <p:sldId id="262" r:id="rId9"/>
    <p:sldId id="264" r:id="rId10"/>
    <p:sldId id="269" r:id="rId11"/>
    <p:sldId id="268" r:id="rId12"/>
    <p:sldId id="271" r:id="rId13"/>
    <p:sldId id="273" r:id="rId14"/>
    <p:sldId id="276" r:id="rId15"/>
    <p:sldId id="274" r:id="rId16"/>
    <p:sldId id="275" r:id="rId17"/>
    <p:sldId id="279" r:id="rId18"/>
    <p:sldId id="278" r:id="rId19"/>
    <p:sldId id="277" r:id="rId20"/>
    <p:sldId id="272" r:id="rId21"/>
    <p:sldId id="280" r:id="rId22"/>
    <p:sldId id="263" r:id="rId23"/>
    <p:sldId id="282" r:id="rId24"/>
    <p:sldId id="258" r:id="rId25"/>
  </p:sldIdLst>
  <p:sldSz cx="9144000" cy="5143500" type="screen16x9"/>
  <p:notesSz cx="6858000" cy="9144000"/>
  <p:defaultTextStyle>
    <a:defPPr>
      <a:defRPr lang="fi-FI"/>
    </a:defPPr>
    <a:lvl1pPr marL="0" algn="l" defTabSz="641909" rtl="0" eaLnBrk="1" latinLnBrk="0" hangingPunct="1">
      <a:defRPr sz="1264" kern="1200">
        <a:solidFill>
          <a:schemeClr val="tx1"/>
        </a:solidFill>
        <a:latin typeface="+mn-lt"/>
        <a:ea typeface="+mn-ea"/>
        <a:cs typeface="+mn-cs"/>
      </a:defRPr>
    </a:lvl1pPr>
    <a:lvl2pPr marL="320954" algn="l" defTabSz="641909" rtl="0" eaLnBrk="1" latinLnBrk="0" hangingPunct="1">
      <a:defRPr sz="1264" kern="1200">
        <a:solidFill>
          <a:schemeClr val="tx1"/>
        </a:solidFill>
        <a:latin typeface="+mn-lt"/>
        <a:ea typeface="+mn-ea"/>
        <a:cs typeface="+mn-cs"/>
      </a:defRPr>
    </a:lvl2pPr>
    <a:lvl3pPr marL="641909" algn="l" defTabSz="641909" rtl="0" eaLnBrk="1" latinLnBrk="0" hangingPunct="1">
      <a:defRPr sz="1264" kern="1200">
        <a:solidFill>
          <a:schemeClr val="tx1"/>
        </a:solidFill>
        <a:latin typeface="+mn-lt"/>
        <a:ea typeface="+mn-ea"/>
        <a:cs typeface="+mn-cs"/>
      </a:defRPr>
    </a:lvl3pPr>
    <a:lvl4pPr marL="962863" algn="l" defTabSz="641909" rtl="0" eaLnBrk="1" latinLnBrk="0" hangingPunct="1">
      <a:defRPr sz="1264" kern="1200">
        <a:solidFill>
          <a:schemeClr val="tx1"/>
        </a:solidFill>
        <a:latin typeface="+mn-lt"/>
        <a:ea typeface="+mn-ea"/>
        <a:cs typeface="+mn-cs"/>
      </a:defRPr>
    </a:lvl4pPr>
    <a:lvl5pPr marL="1283818" algn="l" defTabSz="641909" rtl="0" eaLnBrk="1" latinLnBrk="0" hangingPunct="1">
      <a:defRPr sz="1264" kern="1200">
        <a:solidFill>
          <a:schemeClr val="tx1"/>
        </a:solidFill>
        <a:latin typeface="+mn-lt"/>
        <a:ea typeface="+mn-ea"/>
        <a:cs typeface="+mn-cs"/>
      </a:defRPr>
    </a:lvl5pPr>
    <a:lvl6pPr marL="1604772" algn="l" defTabSz="641909" rtl="0" eaLnBrk="1" latinLnBrk="0" hangingPunct="1">
      <a:defRPr sz="1264" kern="1200">
        <a:solidFill>
          <a:schemeClr val="tx1"/>
        </a:solidFill>
        <a:latin typeface="+mn-lt"/>
        <a:ea typeface="+mn-ea"/>
        <a:cs typeface="+mn-cs"/>
      </a:defRPr>
    </a:lvl6pPr>
    <a:lvl7pPr marL="1925726" algn="l" defTabSz="641909" rtl="0" eaLnBrk="1" latinLnBrk="0" hangingPunct="1">
      <a:defRPr sz="1264" kern="1200">
        <a:solidFill>
          <a:schemeClr val="tx1"/>
        </a:solidFill>
        <a:latin typeface="+mn-lt"/>
        <a:ea typeface="+mn-ea"/>
        <a:cs typeface="+mn-cs"/>
      </a:defRPr>
    </a:lvl7pPr>
    <a:lvl8pPr marL="2246681" algn="l" defTabSz="641909" rtl="0" eaLnBrk="1" latinLnBrk="0" hangingPunct="1">
      <a:defRPr sz="1264" kern="1200">
        <a:solidFill>
          <a:schemeClr val="tx1"/>
        </a:solidFill>
        <a:latin typeface="+mn-lt"/>
        <a:ea typeface="+mn-ea"/>
        <a:cs typeface="+mn-cs"/>
      </a:defRPr>
    </a:lvl8pPr>
    <a:lvl9pPr marL="2567635" algn="l" defTabSz="641909" rtl="0" eaLnBrk="1" latinLnBrk="0" hangingPunct="1">
      <a:defRPr sz="126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94658" autoAdjust="0"/>
  </p:normalViewPr>
  <p:slideViewPr>
    <p:cSldViewPr snapToGrid="0">
      <p:cViewPr varScale="1">
        <p:scale>
          <a:sx n="134" d="100"/>
          <a:sy n="134" d="100"/>
        </p:scale>
        <p:origin x="780" y="12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50" d="100"/>
          <a:sy n="150" d="100"/>
        </p:scale>
        <p:origin x="2472" y="-3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579B6-904B-4E53-8EC9-193EBFD631C1}" type="datetimeFigureOut">
              <a:rPr lang="en-GB" smtClean="0"/>
              <a:t>16/10/2025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14E0D-1E61-491F-BDE5-74DFEBED8CC1}" type="slidenum">
              <a:rPr lang="en-GB" smtClean="0"/>
              <a:t>‹#›</a:t>
            </a:fld>
            <a:endParaRPr lang="en-GB"/>
          </a:p>
        </p:txBody>
      </p:sp>
    </p:spTree>
    <p:extLst>
      <p:ext uri="{BB962C8B-B14F-4D97-AF65-F5344CB8AC3E}">
        <p14:creationId xmlns:p14="http://schemas.microsoft.com/office/powerpoint/2010/main" val="7886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114E0D-1E61-491F-BDE5-74DFEBED8CC1}" type="slidenum">
              <a:rPr lang="en-GB" smtClean="0"/>
              <a:t>1</a:t>
            </a:fld>
            <a:endParaRPr lang="en-GB"/>
          </a:p>
        </p:txBody>
      </p:sp>
    </p:spTree>
    <p:extLst>
      <p:ext uri="{BB962C8B-B14F-4D97-AF65-F5344CB8AC3E}">
        <p14:creationId xmlns:p14="http://schemas.microsoft.com/office/powerpoint/2010/main" val="3742809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exponential distribution is used here because the recovery times are not assumed to be constant, as in the initial values, but they vary due to various reasons, such as the type of components affected, the cause of the fault, and the repair method.</a:t>
            </a:r>
          </a:p>
          <a:p>
            <a:endParaRPr lang="en-GB" dirty="0"/>
          </a:p>
        </p:txBody>
      </p:sp>
      <p:sp>
        <p:nvSpPr>
          <p:cNvPr id="4" name="Slide Number Placeholder 3"/>
          <p:cNvSpPr>
            <a:spLocks noGrp="1"/>
          </p:cNvSpPr>
          <p:nvPr>
            <p:ph type="sldNum" sz="quarter" idx="5"/>
          </p:nvPr>
        </p:nvSpPr>
        <p:spPr/>
        <p:txBody>
          <a:bodyPr/>
          <a:lstStyle/>
          <a:p>
            <a:fld id="{B8114E0D-1E61-491F-BDE5-74DFEBED8CC1}" type="slidenum">
              <a:rPr lang="en-GB" smtClean="0"/>
              <a:t>12</a:t>
            </a:fld>
            <a:endParaRPr lang="en-GB"/>
          </a:p>
        </p:txBody>
      </p:sp>
    </p:spTree>
    <p:extLst>
      <p:ext uri="{BB962C8B-B14F-4D97-AF65-F5344CB8AC3E}">
        <p14:creationId xmlns:p14="http://schemas.microsoft.com/office/powerpoint/2010/main" val="288218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114E0D-1E61-491F-BDE5-74DFEBED8CC1}" type="slidenum">
              <a:rPr lang="en-GB" smtClean="0"/>
              <a:t>20</a:t>
            </a:fld>
            <a:endParaRPr lang="en-GB"/>
          </a:p>
        </p:txBody>
      </p:sp>
    </p:spTree>
    <p:extLst>
      <p:ext uri="{BB962C8B-B14F-4D97-AF65-F5344CB8AC3E}">
        <p14:creationId xmlns:p14="http://schemas.microsoft.com/office/powerpoint/2010/main" val="341784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114E0D-1E61-491F-BDE5-74DFEBED8CC1}" type="slidenum">
              <a:rPr lang="en-GB" smtClean="0"/>
              <a:t>24</a:t>
            </a:fld>
            <a:endParaRPr lang="en-GB"/>
          </a:p>
        </p:txBody>
      </p:sp>
    </p:spTree>
    <p:extLst>
      <p:ext uri="{BB962C8B-B14F-4D97-AF65-F5344CB8AC3E}">
        <p14:creationId xmlns:p14="http://schemas.microsoft.com/office/powerpoint/2010/main" val="424889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114E0D-1E61-491F-BDE5-74DFEBED8CC1}" type="slidenum">
              <a:rPr lang="en-GB" smtClean="0"/>
              <a:t>2</a:t>
            </a:fld>
            <a:endParaRPr lang="en-GB"/>
          </a:p>
        </p:txBody>
      </p:sp>
    </p:spTree>
    <p:extLst>
      <p:ext uri="{BB962C8B-B14F-4D97-AF65-F5344CB8AC3E}">
        <p14:creationId xmlns:p14="http://schemas.microsoft.com/office/powerpoint/2010/main" val="321552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114E0D-1E61-491F-BDE5-74DFEBED8CC1}" type="slidenum">
              <a:rPr lang="en-GB" smtClean="0"/>
              <a:t>3</a:t>
            </a:fld>
            <a:endParaRPr lang="en-GB"/>
          </a:p>
        </p:txBody>
      </p:sp>
    </p:spTree>
    <p:extLst>
      <p:ext uri="{BB962C8B-B14F-4D97-AF65-F5344CB8AC3E}">
        <p14:creationId xmlns:p14="http://schemas.microsoft.com/office/powerpoint/2010/main" val="200473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114E0D-1E61-491F-BDE5-74DFEBED8CC1}" type="slidenum">
              <a:rPr lang="en-GB" smtClean="0"/>
              <a:t>6</a:t>
            </a:fld>
            <a:endParaRPr lang="en-GB"/>
          </a:p>
        </p:txBody>
      </p:sp>
    </p:spTree>
    <p:extLst>
      <p:ext uri="{BB962C8B-B14F-4D97-AF65-F5344CB8AC3E}">
        <p14:creationId xmlns:p14="http://schemas.microsoft.com/office/powerpoint/2010/main" val="342038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114E0D-1E61-491F-BDE5-74DFEBED8CC1}" type="slidenum">
              <a:rPr lang="en-GB" smtClean="0"/>
              <a:t>7</a:t>
            </a:fld>
            <a:endParaRPr lang="en-GB"/>
          </a:p>
        </p:txBody>
      </p:sp>
    </p:spTree>
    <p:extLst>
      <p:ext uri="{BB962C8B-B14F-4D97-AF65-F5344CB8AC3E}">
        <p14:creationId xmlns:p14="http://schemas.microsoft.com/office/powerpoint/2010/main" val="614562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114E0D-1E61-491F-BDE5-74DFEBED8CC1}" type="slidenum">
              <a:rPr lang="en-GB" smtClean="0"/>
              <a:t>8</a:t>
            </a:fld>
            <a:endParaRPr lang="en-GB"/>
          </a:p>
        </p:txBody>
      </p:sp>
    </p:spTree>
    <p:extLst>
      <p:ext uri="{BB962C8B-B14F-4D97-AF65-F5344CB8AC3E}">
        <p14:creationId xmlns:p14="http://schemas.microsoft.com/office/powerpoint/2010/main" val="2610411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114E0D-1E61-491F-BDE5-74DFEBED8CC1}" type="slidenum">
              <a:rPr lang="en-GB" smtClean="0"/>
              <a:t>9</a:t>
            </a:fld>
            <a:endParaRPr lang="en-GB"/>
          </a:p>
        </p:txBody>
      </p:sp>
    </p:spTree>
    <p:extLst>
      <p:ext uri="{BB962C8B-B14F-4D97-AF65-F5344CB8AC3E}">
        <p14:creationId xmlns:p14="http://schemas.microsoft.com/office/powerpoint/2010/main" val="210403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114E0D-1E61-491F-BDE5-74DFEBED8CC1}" type="slidenum">
              <a:rPr lang="en-GB" smtClean="0"/>
              <a:t>10</a:t>
            </a:fld>
            <a:endParaRPr lang="en-GB"/>
          </a:p>
        </p:txBody>
      </p:sp>
    </p:spTree>
    <p:extLst>
      <p:ext uri="{BB962C8B-B14F-4D97-AF65-F5344CB8AC3E}">
        <p14:creationId xmlns:p14="http://schemas.microsoft.com/office/powerpoint/2010/main" val="1404757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PMingLiU" panose="02020500000000000000" pitchFamily="18" charset="-120"/>
              </a:rPr>
              <a:t>LHS method ensures that the random sample represents the actual variation of the data set.</a:t>
            </a:r>
            <a:endParaRPr lang="en-GB" dirty="0"/>
          </a:p>
        </p:txBody>
      </p:sp>
      <p:sp>
        <p:nvSpPr>
          <p:cNvPr id="4" name="Slide Number Placeholder 3"/>
          <p:cNvSpPr>
            <a:spLocks noGrp="1"/>
          </p:cNvSpPr>
          <p:nvPr>
            <p:ph type="sldNum" sz="quarter" idx="5"/>
          </p:nvPr>
        </p:nvSpPr>
        <p:spPr/>
        <p:txBody>
          <a:bodyPr/>
          <a:lstStyle/>
          <a:p>
            <a:fld id="{B8114E0D-1E61-491F-BDE5-74DFEBED8CC1}" type="slidenum">
              <a:rPr lang="en-GB" smtClean="0"/>
              <a:t>11</a:t>
            </a:fld>
            <a:endParaRPr lang="en-GB"/>
          </a:p>
        </p:txBody>
      </p:sp>
    </p:spTree>
    <p:extLst>
      <p:ext uri="{BB962C8B-B14F-4D97-AF65-F5344CB8AC3E}">
        <p14:creationId xmlns:p14="http://schemas.microsoft.com/office/powerpoint/2010/main" val="2410882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_slide">
    <p:spTree>
      <p:nvGrpSpPr>
        <p:cNvPr id="1" name=""/>
        <p:cNvGrpSpPr/>
        <p:nvPr/>
      </p:nvGrpSpPr>
      <p:grpSpPr>
        <a:xfrm>
          <a:off x="0" y="0"/>
          <a:ext cx="0" cy="0"/>
          <a:chOff x="0" y="0"/>
          <a:chExt cx="0" cy="0"/>
        </a:xfrm>
      </p:grpSpPr>
      <p:pic>
        <p:nvPicPr>
          <p:cNvPr id="18" name="Kuva 17">
            <a:extLst>
              <a:ext uri="{FF2B5EF4-FFF2-40B4-BE49-F238E27FC236}">
                <a16:creationId xmlns:a16="http://schemas.microsoft.com/office/drawing/2014/main" id="{4F8B5724-A64B-FF4B-92B7-4C466CBF2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9464" y="0"/>
            <a:ext cx="4214537" cy="5143500"/>
          </a:xfrm>
          <a:prstGeom prst="rect">
            <a:avLst/>
          </a:prstGeom>
        </p:spPr>
      </p:pic>
      <p:sp>
        <p:nvSpPr>
          <p:cNvPr id="2" name="Otsikko 1">
            <a:extLst>
              <a:ext uri="{FF2B5EF4-FFF2-40B4-BE49-F238E27FC236}">
                <a16:creationId xmlns:a16="http://schemas.microsoft.com/office/drawing/2014/main" id="{F1F4E156-C9A9-294F-BACD-83E59AAED17F}"/>
              </a:ext>
            </a:extLst>
          </p:cNvPr>
          <p:cNvSpPr>
            <a:spLocks noGrp="1"/>
          </p:cNvSpPr>
          <p:nvPr>
            <p:ph type="title"/>
          </p:nvPr>
        </p:nvSpPr>
        <p:spPr>
          <a:xfrm>
            <a:off x="393260" y="1144399"/>
            <a:ext cx="6007541" cy="1316792"/>
          </a:xfrm>
          <a:prstGeom prst="rect">
            <a:avLst/>
          </a:prstGeom>
        </p:spPr>
        <p:txBody>
          <a:bodyPr anchor="b">
            <a:normAutofit/>
          </a:bodyPr>
          <a:lstStyle>
            <a:lvl1pPr>
              <a:defRPr/>
            </a:lvl1pPr>
          </a:lstStyle>
          <a:p>
            <a:r>
              <a:rPr lang="en-US"/>
              <a:t>Click to edit Master title style</a:t>
            </a:r>
            <a:endParaRPr lang="fi-FI" dirty="0"/>
          </a:p>
        </p:txBody>
      </p:sp>
      <p:sp>
        <p:nvSpPr>
          <p:cNvPr id="7" name="Päivämäärän paikkamerkki 3">
            <a:extLst>
              <a:ext uri="{FF2B5EF4-FFF2-40B4-BE49-F238E27FC236}">
                <a16:creationId xmlns:a16="http://schemas.microsoft.com/office/drawing/2014/main" id="{BD41C6F8-A378-4048-8967-09EBC9B2E894}"/>
              </a:ext>
            </a:extLst>
          </p:cNvPr>
          <p:cNvSpPr>
            <a:spLocks noGrp="1"/>
          </p:cNvSpPr>
          <p:nvPr>
            <p:ph type="dt" sz="half" idx="2"/>
          </p:nvPr>
        </p:nvSpPr>
        <p:spPr>
          <a:xfrm>
            <a:off x="1827097" y="4756788"/>
            <a:ext cx="940985" cy="193900"/>
          </a:xfrm>
          <a:prstGeom prst="rect">
            <a:avLst/>
          </a:prstGeom>
        </p:spPr>
        <p:txBody>
          <a:bodyPr vert="horz" lIns="91440" tIns="45720" rIns="91440" bIns="45720" rtlCol="0" anchor="ctr"/>
          <a:lstStyle>
            <a:lvl1pPr algn="ctr">
              <a:defRPr sz="720">
                <a:solidFill>
                  <a:srgbClr val="767171"/>
                </a:solidFill>
              </a:defRPr>
            </a:lvl1pPr>
          </a:lstStyle>
          <a:p>
            <a:r>
              <a:rPr lang="fi-FI"/>
              <a:t>2025-10-21</a:t>
            </a:r>
            <a:endParaRPr lang="fi-FI" dirty="0"/>
          </a:p>
        </p:txBody>
      </p:sp>
      <p:cxnSp>
        <p:nvCxnSpPr>
          <p:cNvPr id="10" name="Suora yhdysviiva 9">
            <a:extLst>
              <a:ext uri="{FF2B5EF4-FFF2-40B4-BE49-F238E27FC236}">
                <a16:creationId xmlns:a16="http://schemas.microsoft.com/office/drawing/2014/main" id="{ECDFEDF9-560B-2E42-AD9F-88F9385BFDA6}"/>
              </a:ext>
            </a:extLst>
          </p:cNvPr>
          <p:cNvCxnSpPr>
            <a:cxnSpLocks/>
          </p:cNvCxnSpPr>
          <p:nvPr userDrawn="1"/>
        </p:nvCxnSpPr>
        <p:spPr>
          <a:xfrm>
            <a:off x="452673" y="2571750"/>
            <a:ext cx="5432080"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Alaotsikko 2"/>
          <p:cNvSpPr>
            <a:spLocks noGrp="1"/>
          </p:cNvSpPr>
          <p:nvPr>
            <p:ph type="subTitle" idx="1"/>
          </p:nvPr>
        </p:nvSpPr>
        <p:spPr>
          <a:xfrm>
            <a:off x="392401" y="2799360"/>
            <a:ext cx="5301371" cy="1101600"/>
          </a:xfrm>
          <a:prstGeom prst="rect">
            <a:avLst/>
          </a:prstGeom>
        </p:spPr>
        <p:txBody>
          <a:bodyPr/>
          <a:lstStyle>
            <a:lvl1pPr marL="0" indent="0" algn="l">
              <a:buNone/>
              <a:defRPr sz="1800">
                <a:solidFill>
                  <a:srgbClr val="7F7F7F"/>
                </a:solidFill>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fi-FI"/>
          </a:p>
        </p:txBody>
      </p:sp>
      <p:sp>
        <p:nvSpPr>
          <p:cNvPr id="14" name="d_Copyright"/>
          <p:cNvSpPr txBox="1"/>
          <p:nvPr userDrawn="1"/>
        </p:nvSpPr>
        <p:spPr>
          <a:xfrm>
            <a:off x="391690" y="4749029"/>
            <a:ext cx="1435406" cy="20313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720"/>
              <a:t>© Teollisuuden Voima Oyj</a:t>
            </a:r>
            <a:endParaRPr lang="fi-FI" sz="720" dirty="0"/>
          </a:p>
        </p:txBody>
      </p:sp>
      <p:sp>
        <p:nvSpPr>
          <p:cNvPr id="15" name="d_Security"/>
          <p:cNvSpPr txBox="1"/>
          <p:nvPr userDrawn="1"/>
        </p:nvSpPr>
        <p:spPr>
          <a:xfrm>
            <a:off x="6840913" y="4771344"/>
            <a:ext cx="1227324"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t>Public</a:t>
            </a:r>
            <a:endParaRPr lang="fi-FI" sz="720" cap="all" baseline="0" dirty="0"/>
          </a:p>
        </p:txBody>
      </p:sp>
      <p:sp>
        <p:nvSpPr>
          <p:cNvPr id="17" name="duname"/>
          <p:cNvSpPr txBox="1"/>
          <p:nvPr userDrawn="1"/>
        </p:nvSpPr>
        <p:spPr>
          <a:xfrm>
            <a:off x="3043085" y="4744412"/>
            <a:ext cx="2160240" cy="203133"/>
          </a:xfrm>
          <a:prstGeom prst="rect">
            <a:avLst/>
          </a:prstGeom>
          <a:noFill/>
        </p:spPr>
        <p:txBody>
          <a:bodyPr wrap="square" rtlCol="0" anchor="b">
            <a:spAutoFit/>
          </a:bodyPr>
          <a:lstStyle/>
          <a:p>
            <a:r>
              <a:rPr lang="en-GB" sz="720" baseline="0">
                <a:solidFill>
                  <a:srgbClr val="767171"/>
                </a:solidFill>
                <a:latin typeface="+mj-lt"/>
              </a:rPr>
              <a:t>Wallius Miika</a:t>
            </a:r>
            <a:endParaRPr lang="en-GB" sz="720" baseline="0" dirty="0">
              <a:solidFill>
                <a:srgbClr val="767171"/>
              </a:solidFill>
              <a:latin typeface="+mj-lt"/>
            </a:endParaRPr>
          </a:p>
        </p:txBody>
      </p:sp>
      <p:pic>
        <p:nvPicPr>
          <p:cNvPr id="19" name="DualUse" hidden="1"/>
          <p:cNvPicPr>
            <a:picLocks/>
          </p:cNvPicPr>
          <p:nvPr userDrawn="1"/>
        </p:nvPicPr>
        <p:blipFill>
          <a:blip r:embed="rId3"/>
          <a:stretch>
            <a:fillRect/>
          </a:stretch>
        </p:blipFill>
        <p:spPr>
          <a:xfrm>
            <a:off x="468000" y="3812400"/>
            <a:ext cx="0" cy="0"/>
          </a:xfrm>
          <a:prstGeom prst="rect">
            <a:avLst/>
          </a:prstGeom>
        </p:spPr>
      </p:pic>
      <p:sp>
        <p:nvSpPr>
          <p:cNvPr id="21" name="countryoforigin" hidden="1"/>
          <p:cNvSpPr txBox="1">
            <a:spLocks/>
          </p:cNvSpPr>
          <p:nvPr userDrawn="1"/>
        </p:nvSpPr>
        <p:spPr>
          <a:xfrm>
            <a:off x="475201" y="4291200"/>
            <a:ext cx="0" cy="0"/>
          </a:xfrm>
          <a:prstGeom prst="rect">
            <a:avLst/>
          </a:prstGeom>
          <a:noFill/>
        </p:spPr>
        <p:txBody>
          <a:bodyPr wrap="square" lIns="0" tIns="0" rIns="0" bIns="0" rtlCol="0">
            <a:spAutoFit/>
          </a:bodyPr>
          <a:lstStyle/>
          <a:p>
            <a:pPr algn="ctr"/>
            <a:endParaRPr lang="fi-FI" sz="900" b="1" dirty="0">
              <a:solidFill>
                <a:srgbClr val="FF0000"/>
              </a:solidFill>
              <a:latin typeface="+mn-lt"/>
            </a:endParaRPr>
          </a:p>
        </p:txBody>
      </p:sp>
      <p:pic>
        <p:nvPicPr>
          <p:cNvPr id="23" name="Kuva 22">
            <a:extLst>
              <a:ext uri="{FF2B5EF4-FFF2-40B4-BE49-F238E27FC236}">
                <a16:creationId xmlns:a16="http://schemas.microsoft.com/office/drawing/2014/main" id="{786CCD25-4C8B-5840-B46B-F86A767AD0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46" y="0"/>
            <a:ext cx="1735494" cy="1238272"/>
          </a:xfrm>
          <a:prstGeom prst="rect">
            <a:avLst/>
          </a:prstGeom>
        </p:spPr>
      </p:pic>
      <p:sp>
        <p:nvSpPr>
          <p:cNvPr id="16" name="d_TrainingMaterial">
            <a:extLst>
              <a:ext uri="{FF2B5EF4-FFF2-40B4-BE49-F238E27FC236}">
                <a16:creationId xmlns:a16="http://schemas.microsoft.com/office/drawing/2014/main" id="{B17D7304-E41B-49C1-AC58-12660F4EF8AD}"/>
              </a:ext>
            </a:extLst>
          </p:cNvPr>
          <p:cNvSpPr txBox="1"/>
          <p:nvPr userDrawn="1"/>
        </p:nvSpPr>
        <p:spPr>
          <a:xfrm>
            <a:off x="8092571" y="4771344"/>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195364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_1">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F4E156-C9A9-294F-BACD-83E59AAED17F}"/>
              </a:ext>
            </a:extLst>
          </p:cNvPr>
          <p:cNvSpPr>
            <a:spLocks noGrp="1"/>
          </p:cNvSpPr>
          <p:nvPr>
            <p:ph type="title"/>
          </p:nvPr>
        </p:nvSpPr>
        <p:spPr>
          <a:xfrm>
            <a:off x="393260" y="761975"/>
            <a:ext cx="6007541" cy="1699216"/>
          </a:xfrm>
          <a:prstGeom prst="rect">
            <a:avLst/>
          </a:prstGeom>
        </p:spPr>
        <p:txBody>
          <a:bodyPr anchor="b">
            <a:normAutofit/>
          </a:bodyPr>
          <a:lstStyle>
            <a:lvl1pPr>
              <a:defRPr cap="all" baseline="0">
                <a:solidFill>
                  <a:schemeClr val="bg1"/>
                </a:solidFill>
              </a:defRPr>
            </a:lvl1pPr>
          </a:lstStyle>
          <a:p>
            <a:r>
              <a:rPr lang="en-US"/>
              <a:t>Click to edit Master title style</a:t>
            </a:r>
            <a:endParaRPr lang="fi-FI" dirty="0"/>
          </a:p>
        </p:txBody>
      </p:sp>
      <p:cxnSp>
        <p:nvCxnSpPr>
          <p:cNvPr id="6" name="Suora yhdysviiva 5">
            <a:extLst>
              <a:ext uri="{FF2B5EF4-FFF2-40B4-BE49-F238E27FC236}">
                <a16:creationId xmlns:a16="http://schemas.microsoft.com/office/drawing/2014/main" id="{2CA50569-2D47-FF4B-80D7-FDFD2D8FA878}"/>
              </a:ext>
            </a:extLst>
          </p:cNvPr>
          <p:cNvCxnSpPr>
            <a:cxnSpLocks/>
          </p:cNvCxnSpPr>
          <p:nvPr userDrawn="1"/>
        </p:nvCxnSpPr>
        <p:spPr>
          <a:xfrm>
            <a:off x="452673" y="2571750"/>
            <a:ext cx="543208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CD2B61E2-F626-6048-A830-F0F134BA1D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7398" y="0"/>
            <a:ext cx="4236602" cy="5143500"/>
          </a:xfrm>
          <a:prstGeom prst="rect">
            <a:avLst/>
          </a:prstGeom>
        </p:spPr>
      </p:pic>
      <p:sp>
        <p:nvSpPr>
          <p:cNvPr id="7"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spTree>
    <p:extLst>
      <p:ext uri="{BB962C8B-B14F-4D97-AF65-F5344CB8AC3E}">
        <p14:creationId xmlns:p14="http://schemas.microsoft.com/office/powerpoint/2010/main" val="186120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2">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F4E156-C9A9-294F-BACD-83E59AAED17F}"/>
              </a:ext>
            </a:extLst>
          </p:cNvPr>
          <p:cNvSpPr>
            <a:spLocks noGrp="1"/>
          </p:cNvSpPr>
          <p:nvPr>
            <p:ph type="title"/>
          </p:nvPr>
        </p:nvSpPr>
        <p:spPr>
          <a:xfrm>
            <a:off x="393260" y="761975"/>
            <a:ext cx="6007541" cy="1699216"/>
          </a:xfrm>
          <a:prstGeom prst="rect">
            <a:avLst/>
          </a:prstGeom>
        </p:spPr>
        <p:txBody>
          <a:bodyPr anchor="b">
            <a:normAutofit/>
          </a:bodyPr>
          <a:lstStyle>
            <a:lvl1pPr>
              <a:defRPr cap="all" baseline="0">
                <a:solidFill>
                  <a:schemeClr val="tx2"/>
                </a:solidFill>
              </a:defRPr>
            </a:lvl1pPr>
          </a:lstStyle>
          <a:p>
            <a:r>
              <a:rPr lang="en-US"/>
              <a:t>Click to edit Master title style</a:t>
            </a:r>
            <a:endParaRPr lang="fi-FI" dirty="0"/>
          </a:p>
        </p:txBody>
      </p:sp>
      <p:cxnSp>
        <p:nvCxnSpPr>
          <p:cNvPr id="6" name="Suora yhdysviiva 5">
            <a:extLst>
              <a:ext uri="{FF2B5EF4-FFF2-40B4-BE49-F238E27FC236}">
                <a16:creationId xmlns:a16="http://schemas.microsoft.com/office/drawing/2014/main" id="{2CA50569-2D47-FF4B-80D7-FDFD2D8FA878}"/>
              </a:ext>
            </a:extLst>
          </p:cNvPr>
          <p:cNvCxnSpPr>
            <a:cxnSpLocks/>
          </p:cNvCxnSpPr>
          <p:nvPr userDrawn="1"/>
        </p:nvCxnSpPr>
        <p:spPr>
          <a:xfrm>
            <a:off x="452673" y="2571750"/>
            <a:ext cx="5432080" cy="0"/>
          </a:xfrm>
          <a:prstGeom prst="line">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Kuva 4">
            <a:extLst>
              <a:ext uri="{FF2B5EF4-FFF2-40B4-BE49-F238E27FC236}">
                <a16:creationId xmlns:a16="http://schemas.microsoft.com/office/drawing/2014/main" id="{93EC2CF9-2917-314A-BCDB-509E70B7A4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7398" y="0"/>
            <a:ext cx="4236602" cy="5143500"/>
          </a:xfrm>
          <a:prstGeom prst="rect">
            <a:avLst/>
          </a:prstGeom>
        </p:spPr>
      </p:pic>
      <p:sp>
        <p:nvSpPr>
          <p:cNvPr id="8"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tx2"/>
                </a:solidFill>
              </a:rPr>
              <a:t>Public</a:t>
            </a:r>
            <a:endParaRPr lang="fi-FI" sz="720" cap="all" baseline="0" dirty="0">
              <a:solidFill>
                <a:schemeClr val="tx2"/>
              </a:solidFill>
            </a:endParaRPr>
          </a:p>
        </p:txBody>
      </p:sp>
    </p:spTree>
    <p:extLst>
      <p:ext uri="{BB962C8B-B14F-4D97-AF65-F5344CB8AC3E}">
        <p14:creationId xmlns:p14="http://schemas.microsoft.com/office/powerpoint/2010/main" val="110857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_3">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F4E156-C9A9-294F-BACD-83E59AAED17F}"/>
              </a:ext>
            </a:extLst>
          </p:cNvPr>
          <p:cNvSpPr>
            <a:spLocks noGrp="1"/>
          </p:cNvSpPr>
          <p:nvPr>
            <p:ph type="title"/>
          </p:nvPr>
        </p:nvSpPr>
        <p:spPr>
          <a:xfrm>
            <a:off x="393259" y="569309"/>
            <a:ext cx="6445952" cy="2241359"/>
          </a:xfrm>
          <a:prstGeom prst="rect">
            <a:avLst/>
          </a:prstGeom>
        </p:spPr>
        <p:txBody>
          <a:bodyPr anchor="b">
            <a:normAutofit/>
          </a:bodyPr>
          <a:lstStyle>
            <a:lvl1pPr>
              <a:defRPr sz="3960" b="1" strike="noStrike" cap="all" baseline="0">
                <a:solidFill>
                  <a:schemeClr val="bg1"/>
                </a:solidFill>
              </a:defRPr>
            </a:lvl1pPr>
          </a:lstStyle>
          <a:p>
            <a:r>
              <a:rPr lang="en-US"/>
              <a:t>Click to edit Master title style</a:t>
            </a:r>
            <a:endParaRPr lang="fi-FI" dirty="0"/>
          </a:p>
        </p:txBody>
      </p:sp>
      <p:cxnSp>
        <p:nvCxnSpPr>
          <p:cNvPr id="6" name="Suora yhdysviiva 5">
            <a:extLst>
              <a:ext uri="{FF2B5EF4-FFF2-40B4-BE49-F238E27FC236}">
                <a16:creationId xmlns:a16="http://schemas.microsoft.com/office/drawing/2014/main" id="{2CA50569-2D47-FF4B-80D7-FDFD2D8FA878}"/>
              </a:ext>
            </a:extLst>
          </p:cNvPr>
          <p:cNvCxnSpPr>
            <a:cxnSpLocks/>
          </p:cNvCxnSpPr>
          <p:nvPr userDrawn="1"/>
        </p:nvCxnSpPr>
        <p:spPr>
          <a:xfrm>
            <a:off x="452673" y="2921225"/>
            <a:ext cx="5432080" cy="0"/>
          </a:xfrm>
          <a:prstGeom prst="line">
            <a:avLst/>
          </a:prstGeom>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spTree>
    <p:extLst>
      <p:ext uri="{BB962C8B-B14F-4D97-AF65-F5344CB8AC3E}">
        <p14:creationId xmlns:p14="http://schemas.microsoft.com/office/powerpoint/2010/main" val="29291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fect_1">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C1541D36-38DE-9348-B389-E325EDFCF2E3}"/>
              </a:ext>
            </a:extLst>
          </p:cNvPr>
          <p:cNvSpPr>
            <a:spLocks noGrp="1"/>
          </p:cNvSpPr>
          <p:nvPr>
            <p:ph type="body" sz="quarter" idx="10"/>
          </p:nvPr>
        </p:nvSpPr>
        <p:spPr>
          <a:xfrm>
            <a:off x="368878" y="350826"/>
            <a:ext cx="8406245" cy="4323569"/>
          </a:xfrm>
          <a:prstGeom prst="rect">
            <a:avLst/>
          </a:prstGeom>
        </p:spPr>
        <p:txBody>
          <a:bodyPr anchor="ctr"/>
          <a:lstStyle>
            <a:lvl1pPr marL="0" indent="0">
              <a:buFontTx/>
              <a:buNone/>
              <a:defRPr sz="4320" b="1" cap="all" baseline="0">
                <a:solidFill>
                  <a:schemeClr val="bg1"/>
                </a:solidFill>
              </a:defRPr>
            </a:lvl1pPr>
          </a:lstStyle>
          <a:p>
            <a:pPr lvl="0"/>
            <a:r>
              <a:rPr lang="en-US"/>
              <a:t>Click to edit Master text styles</a:t>
            </a:r>
          </a:p>
        </p:txBody>
      </p:sp>
      <p:sp>
        <p:nvSpPr>
          <p:cNvPr id="5"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spTree>
    <p:extLst>
      <p:ext uri="{BB962C8B-B14F-4D97-AF65-F5344CB8AC3E}">
        <p14:creationId xmlns:p14="http://schemas.microsoft.com/office/powerpoint/2010/main" val="378761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fect_2">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Tekstin paikkamerkki 3">
            <a:extLst>
              <a:ext uri="{FF2B5EF4-FFF2-40B4-BE49-F238E27FC236}">
                <a16:creationId xmlns:a16="http://schemas.microsoft.com/office/drawing/2014/main" id="{4564C769-C00B-7743-86A0-2394D7794120}"/>
              </a:ext>
            </a:extLst>
          </p:cNvPr>
          <p:cNvSpPr>
            <a:spLocks noGrp="1"/>
          </p:cNvSpPr>
          <p:nvPr>
            <p:ph type="body" sz="quarter" idx="10"/>
          </p:nvPr>
        </p:nvSpPr>
        <p:spPr>
          <a:xfrm>
            <a:off x="368878" y="350826"/>
            <a:ext cx="8406245" cy="4323569"/>
          </a:xfrm>
          <a:prstGeom prst="rect">
            <a:avLst/>
          </a:prstGeom>
        </p:spPr>
        <p:txBody>
          <a:bodyPr anchor="ctr"/>
          <a:lstStyle>
            <a:lvl1pPr marL="0" indent="0">
              <a:buFontTx/>
              <a:buNone/>
              <a:defRPr sz="4320" b="1" cap="all" baseline="0">
                <a:solidFill>
                  <a:schemeClr val="bg1"/>
                </a:solidFill>
              </a:defRPr>
            </a:lvl1pPr>
          </a:lstStyle>
          <a:p>
            <a:pPr lvl="0"/>
            <a:r>
              <a:rPr lang="en-US"/>
              <a:t>Click to edit Master text styles</a:t>
            </a:r>
          </a:p>
        </p:txBody>
      </p:sp>
      <p:sp>
        <p:nvSpPr>
          <p:cNvPr id="5"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spTree>
    <p:extLst>
      <p:ext uri="{BB962C8B-B14F-4D97-AF65-F5344CB8AC3E}">
        <p14:creationId xmlns:p14="http://schemas.microsoft.com/office/powerpoint/2010/main" val="54337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fect_3">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Tekstin paikkamerkki 3">
            <a:extLst>
              <a:ext uri="{FF2B5EF4-FFF2-40B4-BE49-F238E27FC236}">
                <a16:creationId xmlns:a16="http://schemas.microsoft.com/office/drawing/2014/main" id="{56E76E21-C323-8742-B6DE-0C05470014DF}"/>
              </a:ext>
            </a:extLst>
          </p:cNvPr>
          <p:cNvSpPr>
            <a:spLocks noGrp="1"/>
          </p:cNvSpPr>
          <p:nvPr>
            <p:ph type="body" sz="quarter" idx="10"/>
          </p:nvPr>
        </p:nvSpPr>
        <p:spPr>
          <a:xfrm>
            <a:off x="368878" y="350826"/>
            <a:ext cx="8406245" cy="4323569"/>
          </a:xfrm>
          <a:prstGeom prst="rect">
            <a:avLst/>
          </a:prstGeom>
        </p:spPr>
        <p:txBody>
          <a:bodyPr anchor="ctr"/>
          <a:lstStyle>
            <a:lvl1pPr marL="0" indent="0">
              <a:buFontTx/>
              <a:buNone/>
              <a:defRPr sz="4320" b="1" cap="all" baseline="0">
                <a:solidFill>
                  <a:schemeClr val="bg1"/>
                </a:solidFill>
              </a:defRPr>
            </a:lvl1pPr>
          </a:lstStyle>
          <a:p>
            <a:pPr lvl="0"/>
            <a:r>
              <a:rPr lang="en-US"/>
              <a:t>Click to edit Master text styles</a:t>
            </a:r>
          </a:p>
        </p:txBody>
      </p:sp>
      <p:sp>
        <p:nvSpPr>
          <p:cNvPr id="5"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spTree>
    <p:extLst>
      <p:ext uri="{BB962C8B-B14F-4D97-AF65-F5344CB8AC3E}">
        <p14:creationId xmlns:p14="http://schemas.microsoft.com/office/powerpoint/2010/main" val="100359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Page">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6FB73A44-92E8-A244-8737-9E8576D702A5}"/>
              </a:ext>
            </a:extLst>
          </p:cNvPr>
          <p:cNvSpPr txBox="1"/>
          <p:nvPr userDrawn="1"/>
        </p:nvSpPr>
        <p:spPr>
          <a:xfrm>
            <a:off x="393539" y="1933350"/>
            <a:ext cx="5735256" cy="535531"/>
          </a:xfrm>
          <a:prstGeom prst="rect">
            <a:avLst/>
          </a:prstGeom>
          <a:noFill/>
        </p:spPr>
        <p:txBody>
          <a:bodyPr wrap="square" rtlCol="0" anchor="b">
            <a:spAutoFit/>
          </a:bodyPr>
          <a:lstStyle/>
          <a:p>
            <a:r>
              <a:rPr lang="fi-FI" sz="2880" noProof="1"/>
              <a:t>Thank you!</a:t>
            </a:r>
          </a:p>
        </p:txBody>
      </p:sp>
      <p:pic>
        <p:nvPicPr>
          <p:cNvPr id="9" name="Kuva 8">
            <a:extLst>
              <a:ext uri="{FF2B5EF4-FFF2-40B4-BE49-F238E27FC236}">
                <a16:creationId xmlns:a16="http://schemas.microsoft.com/office/drawing/2014/main" id="{4F8B5724-A64B-FF4B-92B7-4C466CBF2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9464" y="0"/>
            <a:ext cx="4214537" cy="5143500"/>
          </a:xfrm>
          <a:prstGeom prst="rect">
            <a:avLst/>
          </a:prstGeom>
        </p:spPr>
      </p:pic>
      <p:cxnSp>
        <p:nvCxnSpPr>
          <p:cNvPr id="10" name="Suora yhdysviiva 9">
            <a:extLst>
              <a:ext uri="{FF2B5EF4-FFF2-40B4-BE49-F238E27FC236}">
                <a16:creationId xmlns:a16="http://schemas.microsoft.com/office/drawing/2014/main" id="{ECDFEDF9-560B-2E42-AD9F-88F9385BFDA6}"/>
              </a:ext>
            </a:extLst>
          </p:cNvPr>
          <p:cNvCxnSpPr>
            <a:cxnSpLocks/>
          </p:cNvCxnSpPr>
          <p:nvPr userDrawn="1"/>
        </p:nvCxnSpPr>
        <p:spPr>
          <a:xfrm>
            <a:off x="452673" y="2571750"/>
            <a:ext cx="5432080"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d_Copyright"/>
          <p:cNvSpPr txBox="1"/>
          <p:nvPr userDrawn="1"/>
        </p:nvSpPr>
        <p:spPr>
          <a:xfrm>
            <a:off x="391690" y="4749029"/>
            <a:ext cx="1435406" cy="20313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720"/>
              <a:t>© Teollisuuden Voima Oyj</a:t>
            </a:r>
            <a:endParaRPr lang="fi-FI" sz="720" dirty="0"/>
          </a:p>
        </p:txBody>
      </p:sp>
      <p:sp>
        <p:nvSpPr>
          <p:cNvPr id="15" name="d_Security"/>
          <p:cNvSpPr txBox="1"/>
          <p:nvPr userDrawn="1"/>
        </p:nvSpPr>
        <p:spPr>
          <a:xfrm>
            <a:off x="6918605" y="477134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t>Public</a:t>
            </a:r>
            <a:endParaRPr lang="fi-FI" sz="720" cap="all" baseline="0" dirty="0"/>
          </a:p>
        </p:txBody>
      </p:sp>
      <p:sp>
        <p:nvSpPr>
          <p:cNvPr id="11" name="Päivämäärän paikkamerkki 3">
            <a:extLst>
              <a:ext uri="{FF2B5EF4-FFF2-40B4-BE49-F238E27FC236}">
                <a16:creationId xmlns:a16="http://schemas.microsoft.com/office/drawing/2014/main" id="{BD41C6F8-A378-4048-8967-09EBC9B2E894}"/>
              </a:ext>
            </a:extLst>
          </p:cNvPr>
          <p:cNvSpPr txBox="1">
            <a:spLocks/>
          </p:cNvSpPr>
          <p:nvPr userDrawn="1"/>
        </p:nvSpPr>
        <p:spPr>
          <a:xfrm>
            <a:off x="1827097" y="4753645"/>
            <a:ext cx="940985" cy="193900"/>
          </a:xfrm>
          <a:prstGeom prst="rect">
            <a:avLst/>
          </a:prstGeom>
        </p:spPr>
        <p:txBody>
          <a:bodyPr vert="horz" lIns="82296" tIns="41148" rIns="82296" bIns="41148" rtlCol="0" anchor="ctr"/>
          <a:lstStyle>
            <a:defPPr>
              <a:defRPr lang="fi-FI"/>
            </a:defPPr>
            <a:lvl1pPr marL="0" algn="ctr" defTabSz="713232" rtl="0" eaLnBrk="1" latinLnBrk="0" hangingPunct="1">
              <a:defRPr sz="700" kern="1200">
                <a:solidFill>
                  <a:schemeClr val="bg2">
                    <a:lumMod val="50000"/>
                  </a:schemeClr>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E4829CAE-366E-BB4D-A8B9-6D7121D3703F}" type="datetime1">
              <a:rPr lang="fi-FI" sz="720" smtClean="0"/>
              <a:pPr/>
              <a:t>16.10.2025</a:t>
            </a:fld>
            <a:endParaRPr lang="fi-FI" sz="720" dirty="0"/>
          </a:p>
        </p:txBody>
      </p:sp>
      <p:pic>
        <p:nvPicPr>
          <p:cNvPr id="13" name="Kuva 12">
            <a:extLst>
              <a:ext uri="{FF2B5EF4-FFF2-40B4-BE49-F238E27FC236}">
                <a16:creationId xmlns:a16="http://schemas.microsoft.com/office/drawing/2014/main" id="{D27CB153-D8DC-0442-AE3A-50D69434C8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474809" cy="1052275"/>
          </a:xfrm>
          <a:prstGeom prst="rect">
            <a:avLst/>
          </a:prstGeom>
        </p:spPr>
      </p:pic>
    </p:spTree>
    <p:extLst>
      <p:ext uri="{BB962C8B-B14F-4D97-AF65-F5344CB8AC3E}">
        <p14:creationId xmlns:p14="http://schemas.microsoft.com/office/powerpoint/2010/main" val="237165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Page_2">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CF82E11B-63B6-6E49-AFC1-CA03B2773D68}"/>
              </a:ext>
            </a:extLst>
          </p:cNvPr>
          <p:cNvSpPr/>
          <p:nvPr userDrawn="1"/>
        </p:nvSpPr>
        <p:spPr>
          <a:xfrm>
            <a:off x="0" y="1045869"/>
            <a:ext cx="9144000" cy="3051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64" dirty="0">
              <a:ln>
                <a:noFill/>
              </a:ln>
            </a:endParaRPr>
          </a:p>
        </p:txBody>
      </p:sp>
      <p:cxnSp>
        <p:nvCxnSpPr>
          <p:cNvPr id="11" name="Suora yhdysviiva 10">
            <a:extLst>
              <a:ext uri="{FF2B5EF4-FFF2-40B4-BE49-F238E27FC236}">
                <a16:creationId xmlns:a16="http://schemas.microsoft.com/office/drawing/2014/main" id="{D6DFF851-8AA9-7145-8341-095B5D31455E}"/>
              </a:ext>
            </a:extLst>
          </p:cNvPr>
          <p:cNvCxnSpPr>
            <a:cxnSpLocks/>
          </p:cNvCxnSpPr>
          <p:nvPr userDrawn="1"/>
        </p:nvCxnSpPr>
        <p:spPr>
          <a:xfrm>
            <a:off x="409097" y="2673211"/>
            <a:ext cx="8325809"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kstiruutu 8">
            <a:extLst>
              <a:ext uri="{FF2B5EF4-FFF2-40B4-BE49-F238E27FC236}">
                <a16:creationId xmlns:a16="http://schemas.microsoft.com/office/drawing/2014/main" id="{354B12CB-A8F8-684C-ACB3-880D3C9B9D59}"/>
              </a:ext>
            </a:extLst>
          </p:cNvPr>
          <p:cNvSpPr txBox="1"/>
          <p:nvPr userDrawn="1"/>
        </p:nvSpPr>
        <p:spPr>
          <a:xfrm>
            <a:off x="386436" y="2036220"/>
            <a:ext cx="3746647" cy="535531"/>
          </a:xfrm>
          <a:prstGeom prst="rect">
            <a:avLst/>
          </a:prstGeom>
          <a:noFill/>
        </p:spPr>
        <p:txBody>
          <a:bodyPr wrap="square" rtlCol="0" anchor="b">
            <a:spAutoFit/>
          </a:bodyPr>
          <a:lstStyle/>
          <a:p>
            <a:r>
              <a:rPr lang="fi-FI" sz="2880" noProof="1"/>
              <a:t>Thank you!</a:t>
            </a:r>
          </a:p>
        </p:txBody>
      </p:sp>
      <p:sp>
        <p:nvSpPr>
          <p:cNvPr id="10" name="Päivämäärän paikkamerkki 3">
            <a:extLst>
              <a:ext uri="{FF2B5EF4-FFF2-40B4-BE49-F238E27FC236}">
                <a16:creationId xmlns:a16="http://schemas.microsoft.com/office/drawing/2014/main" id="{BD41C6F8-A378-4048-8967-09EBC9B2E894}"/>
              </a:ext>
            </a:extLst>
          </p:cNvPr>
          <p:cNvSpPr txBox="1">
            <a:spLocks/>
          </p:cNvSpPr>
          <p:nvPr userDrawn="1"/>
        </p:nvSpPr>
        <p:spPr>
          <a:xfrm>
            <a:off x="1773013" y="4659838"/>
            <a:ext cx="940985" cy="193900"/>
          </a:xfrm>
          <a:prstGeom prst="rect">
            <a:avLst/>
          </a:prstGeom>
        </p:spPr>
        <p:txBody>
          <a:bodyPr vert="horz" lIns="82296" tIns="41148" rIns="82296" bIns="41148" rtlCol="0" anchor="ctr"/>
          <a:lstStyle>
            <a:defPPr>
              <a:defRPr lang="fi-FI"/>
            </a:defPPr>
            <a:lvl1pPr marL="0" algn="ctr" defTabSz="713232" rtl="0" eaLnBrk="1" latinLnBrk="0" hangingPunct="1">
              <a:defRPr sz="800" kern="1200">
                <a:solidFill>
                  <a:srgbClr val="76717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E4829CAE-366E-BB4D-A8B9-6D7121D3703F}" type="datetime1">
              <a:rPr lang="fi-FI" sz="720" smtClean="0">
                <a:solidFill>
                  <a:schemeClr val="bg1"/>
                </a:solidFill>
              </a:rPr>
              <a:pPr/>
              <a:t>16.10.2025</a:t>
            </a:fld>
            <a:endParaRPr lang="fi-FI" sz="720" dirty="0">
              <a:solidFill>
                <a:schemeClr val="bg1"/>
              </a:solidFill>
            </a:endParaRPr>
          </a:p>
        </p:txBody>
      </p:sp>
      <p:sp>
        <p:nvSpPr>
          <p:cNvPr id="13" name="d_Copyright"/>
          <p:cNvSpPr txBox="1"/>
          <p:nvPr userDrawn="1"/>
        </p:nvSpPr>
        <p:spPr>
          <a:xfrm>
            <a:off x="337606" y="4652079"/>
            <a:ext cx="1435406" cy="20313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720">
                <a:solidFill>
                  <a:schemeClr val="bg1"/>
                </a:solidFill>
              </a:rPr>
              <a:t>© Teollisuuden Voima Oyj</a:t>
            </a:r>
            <a:endParaRPr lang="fi-FI" sz="720" dirty="0">
              <a:solidFill>
                <a:schemeClr val="bg1"/>
              </a:solidFill>
            </a:endParaRPr>
          </a:p>
        </p:txBody>
      </p:sp>
      <p:sp>
        <p:nvSpPr>
          <p:cNvPr id="14" name="d_Security"/>
          <p:cNvSpPr txBox="1"/>
          <p:nvPr userDrawn="1"/>
        </p:nvSpPr>
        <p:spPr>
          <a:xfrm>
            <a:off x="2837095" y="467054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pic>
        <p:nvPicPr>
          <p:cNvPr id="16" name="Kuva 15">
            <a:extLst>
              <a:ext uri="{FF2B5EF4-FFF2-40B4-BE49-F238E27FC236}">
                <a16:creationId xmlns:a16="http://schemas.microsoft.com/office/drawing/2014/main" id="{F29F07F1-70A4-524C-94C2-11C96A408B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474809" cy="1052275"/>
          </a:xfrm>
          <a:prstGeom prst="rect">
            <a:avLst/>
          </a:prstGeom>
        </p:spPr>
      </p:pic>
    </p:spTree>
    <p:extLst>
      <p:ext uri="{BB962C8B-B14F-4D97-AF65-F5344CB8AC3E}">
        <p14:creationId xmlns:p14="http://schemas.microsoft.com/office/powerpoint/2010/main" val="186330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2">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1" name="DualUse" hidden="1"/>
          <p:cNvPicPr>
            <a:picLocks/>
          </p:cNvPicPr>
          <p:nvPr userDrawn="1"/>
        </p:nvPicPr>
        <p:blipFill>
          <a:blip r:embed="rId3"/>
          <a:stretch>
            <a:fillRect/>
          </a:stretch>
        </p:blipFill>
        <p:spPr>
          <a:xfrm>
            <a:off x="5472128" y="3144693"/>
            <a:ext cx="0" cy="0"/>
          </a:xfrm>
          <a:prstGeom prst="rect">
            <a:avLst/>
          </a:prstGeom>
        </p:spPr>
      </p:pic>
      <p:sp>
        <p:nvSpPr>
          <p:cNvPr id="8" name="Suorakulmio 7">
            <a:extLst>
              <a:ext uri="{FF2B5EF4-FFF2-40B4-BE49-F238E27FC236}">
                <a16:creationId xmlns:a16="http://schemas.microsoft.com/office/drawing/2014/main" id="{CF82E11B-63B6-6E49-AFC1-CA03B2773D68}"/>
              </a:ext>
            </a:extLst>
          </p:cNvPr>
          <p:cNvSpPr/>
          <p:nvPr userDrawn="1"/>
        </p:nvSpPr>
        <p:spPr>
          <a:xfrm>
            <a:off x="0" y="1045869"/>
            <a:ext cx="9144000" cy="3051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64" dirty="0">
              <a:ln>
                <a:noFill/>
              </a:ln>
            </a:endParaRPr>
          </a:p>
        </p:txBody>
      </p:sp>
      <p:sp>
        <p:nvSpPr>
          <p:cNvPr id="3" name="Otsikko 1">
            <a:extLst>
              <a:ext uri="{FF2B5EF4-FFF2-40B4-BE49-F238E27FC236}">
                <a16:creationId xmlns:a16="http://schemas.microsoft.com/office/drawing/2014/main" id="{C5B6CCF7-9258-2540-A9BE-676F3EC36644}"/>
              </a:ext>
            </a:extLst>
          </p:cNvPr>
          <p:cNvSpPr>
            <a:spLocks noGrp="1"/>
          </p:cNvSpPr>
          <p:nvPr>
            <p:ph type="title"/>
          </p:nvPr>
        </p:nvSpPr>
        <p:spPr>
          <a:xfrm>
            <a:off x="393259" y="1245860"/>
            <a:ext cx="8341646" cy="1316792"/>
          </a:xfrm>
          <a:prstGeom prst="rect">
            <a:avLst/>
          </a:prstGeom>
        </p:spPr>
        <p:txBody>
          <a:bodyPr anchor="b">
            <a:normAutofit/>
          </a:bodyPr>
          <a:lstStyle>
            <a:lvl1pPr>
              <a:defRPr>
                <a:solidFill>
                  <a:schemeClr val="tx1"/>
                </a:solidFill>
              </a:defRPr>
            </a:lvl1pPr>
          </a:lstStyle>
          <a:p>
            <a:r>
              <a:rPr lang="en-US"/>
              <a:t>Click to edit Master title style</a:t>
            </a:r>
            <a:endParaRPr lang="fi-FI" dirty="0"/>
          </a:p>
        </p:txBody>
      </p:sp>
      <p:pic>
        <p:nvPicPr>
          <p:cNvPr id="12" name="Kuva 11">
            <a:extLst>
              <a:ext uri="{FF2B5EF4-FFF2-40B4-BE49-F238E27FC236}">
                <a16:creationId xmlns:a16="http://schemas.microsoft.com/office/drawing/2014/main" id="{F29F07F1-70A4-524C-94C2-11C96A408B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638677" cy="1052275"/>
          </a:xfrm>
          <a:prstGeom prst="rect">
            <a:avLst/>
          </a:prstGeom>
        </p:spPr>
      </p:pic>
      <p:cxnSp>
        <p:nvCxnSpPr>
          <p:cNvPr id="11" name="Suora yhdysviiva 10">
            <a:extLst>
              <a:ext uri="{FF2B5EF4-FFF2-40B4-BE49-F238E27FC236}">
                <a16:creationId xmlns:a16="http://schemas.microsoft.com/office/drawing/2014/main" id="{D6DFF851-8AA9-7145-8341-095B5D31455E}"/>
              </a:ext>
            </a:extLst>
          </p:cNvPr>
          <p:cNvCxnSpPr>
            <a:cxnSpLocks/>
          </p:cNvCxnSpPr>
          <p:nvPr userDrawn="1"/>
        </p:nvCxnSpPr>
        <p:spPr>
          <a:xfrm>
            <a:off x="409097" y="2673211"/>
            <a:ext cx="8325809"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Alaotsikko 2"/>
          <p:cNvSpPr>
            <a:spLocks noGrp="1"/>
          </p:cNvSpPr>
          <p:nvPr>
            <p:ph type="subTitle" idx="1"/>
          </p:nvPr>
        </p:nvSpPr>
        <p:spPr>
          <a:xfrm>
            <a:off x="392399" y="2799360"/>
            <a:ext cx="8342505" cy="1124280"/>
          </a:xfrm>
          <a:prstGeom prst="rect">
            <a:avLst/>
          </a:prstGeom>
        </p:spPr>
        <p:txBody>
          <a:bodyPr/>
          <a:lstStyle>
            <a:lvl1pPr marL="0" indent="0" algn="l">
              <a:buNone/>
              <a:defRPr sz="1800">
                <a:solidFill>
                  <a:srgbClr val="7F7F7F"/>
                </a:solidFill>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fi-FI"/>
          </a:p>
        </p:txBody>
      </p:sp>
      <p:sp>
        <p:nvSpPr>
          <p:cNvPr id="16" name="Päivämäärän paikkamerkki 3">
            <a:extLst>
              <a:ext uri="{FF2B5EF4-FFF2-40B4-BE49-F238E27FC236}">
                <a16:creationId xmlns:a16="http://schemas.microsoft.com/office/drawing/2014/main" id="{BD41C6F8-A378-4048-8967-09EBC9B2E894}"/>
              </a:ext>
            </a:extLst>
          </p:cNvPr>
          <p:cNvSpPr txBox="1">
            <a:spLocks/>
          </p:cNvSpPr>
          <p:nvPr userDrawn="1"/>
        </p:nvSpPr>
        <p:spPr>
          <a:xfrm>
            <a:off x="1773013" y="4659838"/>
            <a:ext cx="940985" cy="193900"/>
          </a:xfrm>
          <a:prstGeom prst="rect">
            <a:avLst/>
          </a:prstGeom>
        </p:spPr>
        <p:txBody>
          <a:bodyPr vert="horz" lIns="82296" tIns="41148" rIns="82296" bIns="41148" rtlCol="0" anchor="ctr"/>
          <a:lstStyle>
            <a:defPPr>
              <a:defRPr lang="fi-FI"/>
            </a:defPPr>
            <a:lvl1pPr marL="0" algn="ctr" defTabSz="713232" rtl="0" eaLnBrk="1" latinLnBrk="0" hangingPunct="1">
              <a:defRPr sz="800" kern="1200">
                <a:solidFill>
                  <a:srgbClr val="76717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E4829CAE-366E-BB4D-A8B9-6D7121D3703F}" type="datetime1">
              <a:rPr lang="fi-FI" sz="720" smtClean="0">
                <a:solidFill>
                  <a:schemeClr val="bg1"/>
                </a:solidFill>
              </a:rPr>
              <a:pPr/>
              <a:t>16.10.2025</a:t>
            </a:fld>
            <a:endParaRPr lang="fi-FI" sz="720" dirty="0">
              <a:solidFill>
                <a:schemeClr val="bg1"/>
              </a:solidFill>
            </a:endParaRPr>
          </a:p>
        </p:txBody>
      </p:sp>
      <p:sp>
        <p:nvSpPr>
          <p:cNvPr id="17" name="d_Copyright"/>
          <p:cNvSpPr txBox="1"/>
          <p:nvPr userDrawn="1"/>
        </p:nvSpPr>
        <p:spPr>
          <a:xfrm>
            <a:off x="337606" y="4652079"/>
            <a:ext cx="1435406" cy="20313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720">
                <a:solidFill>
                  <a:schemeClr val="bg1"/>
                </a:solidFill>
              </a:rPr>
              <a:t>© Teollisuuden Voima Oyj</a:t>
            </a:r>
            <a:endParaRPr lang="fi-FI" sz="720" dirty="0">
              <a:solidFill>
                <a:schemeClr val="bg1"/>
              </a:solidFill>
            </a:endParaRPr>
          </a:p>
        </p:txBody>
      </p:sp>
      <p:sp>
        <p:nvSpPr>
          <p:cNvPr id="18" name="d_Security"/>
          <p:cNvSpPr txBox="1"/>
          <p:nvPr userDrawn="1"/>
        </p:nvSpPr>
        <p:spPr>
          <a:xfrm>
            <a:off x="6864521" y="4674394"/>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all" baseline="0">
                <a:solidFill>
                  <a:schemeClr val="bg1"/>
                </a:solidFill>
              </a:rPr>
              <a:t>Public</a:t>
            </a:r>
            <a:endParaRPr lang="fi-FI" sz="720" cap="all" baseline="0" dirty="0">
              <a:solidFill>
                <a:schemeClr val="bg1"/>
              </a:solidFill>
            </a:endParaRPr>
          </a:p>
        </p:txBody>
      </p:sp>
      <p:sp>
        <p:nvSpPr>
          <p:cNvPr id="19" name="duname"/>
          <p:cNvSpPr txBox="1"/>
          <p:nvPr userDrawn="1"/>
        </p:nvSpPr>
        <p:spPr>
          <a:xfrm>
            <a:off x="2989001" y="4647463"/>
            <a:ext cx="2160240" cy="203133"/>
          </a:xfrm>
          <a:prstGeom prst="rect">
            <a:avLst/>
          </a:prstGeom>
          <a:noFill/>
        </p:spPr>
        <p:txBody>
          <a:bodyPr wrap="square" rtlCol="0" anchor="b">
            <a:spAutoFit/>
          </a:bodyPr>
          <a:lstStyle/>
          <a:p>
            <a:r>
              <a:rPr lang="en-GB" sz="720" baseline="0">
                <a:solidFill>
                  <a:schemeClr val="bg1"/>
                </a:solidFill>
                <a:latin typeface="+mj-lt"/>
              </a:rPr>
              <a:t>Wallius Miika</a:t>
            </a:r>
            <a:endParaRPr lang="en-GB" sz="720" baseline="0" dirty="0">
              <a:solidFill>
                <a:schemeClr val="bg1"/>
              </a:solidFill>
              <a:latin typeface="+mj-lt"/>
            </a:endParaRPr>
          </a:p>
        </p:txBody>
      </p:sp>
    </p:spTree>
    <p:extLst>
      <p:ext uri="{BB962C8B-B14F-4D97-AF65-F5344CB8AC3E}">
        <p14:creationId xmlns:p14="http://schemas.microsoft.com/office/powerpoint/2010/main" val="253637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_and_content">
    <p:spTree>
      <p:nvGrpSpPr>
        <p:cNvPr id="1" name=""/>
        <p:cNvGrpSpPr/>
        <p:nvPr/>
      </p:nvGrpSpPr>
      <p:grpSpPr>
        <a:xfrm>
          <a:off x="0" y="0"/>
          <a:ext cx="0" cy="0"/>
          <a:chOff x="0" y="0"/>
          <a:chExt cx="0" cy="0"/>
        </a:xfrm>
      </p:grpSpPr>
      <p:cxnSp>
        <p:nvCxnSpPr>
          <p:cNvPr id="7" name="Suora yhdysviiva 6">
            <a:extLst>
              <a:ext uri="{FF2B5EF4-FFF2-40B4-BE49-F238E27FC236}">
                <a16:creationId xmlns:a16="http://schemas.microsoft.com/office/drawing/2014/main" id="{DB6DC93F-78A9-814E-92EE-2EEC0E207578}"/>
              </a:ext>
            </a:extLst>
          </p:cNvPr>
          <p:cNvCxnSpPr>
            <a:cxnSpLocks/>
          </p:cNvCxnSpPr>
          <p:nvPr userDrawn="1"/>
        </p:nvCxnSpPr>
        <p:spPr>
          <a:xfrm>
            <a:off x="529062" y="849600"/>
            <a:ext cx="8089837"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Päivämäärän paikkamerkki 3">
            <a:extLst>
              <a:ext uri="{FF2B5EF4-FFF2-40B4-BE49-F238E27FC236}">
                <a16:creationId xmlns:a16="http://schemas.microsoft.com/office/drawing/2014/main" id="{BD41C6F8-A378-4048-8967-09EBC9B2E894}"/>
              </a:ext>
            </a:extLst>
          </p:cNvPr>
          <p:cNvSpPr>
            <a:spLocks noGrp="1"/>
          </p:cNvSpPr>
          <p:nvPr>
            <p:ph type="dt" sz="half" idx="2"/>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2025-10-21</a:t>
            </a:r>
            <a:endParaRPr lang="fi-FI" dirty="0"/>
          </a:p>
        </p:txBody>
      </p:sp>
      <p:sp>
        <p:nvSpPr>
          <p:cNvPr id="24"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25"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26" name="Dian numeron paikkamerkki 1">
            <a:extLst>
              <a:ext uri="{FF2B5EF4-FFF2-40B4-BE49-F238E27FC236}">
                <a16:creationId xmlns:a16="http://schemas.microsoft.com/office/drawing/2014/main" id="{90FDE134-3A55-134D-8D42-F204794AA9FD}"/>
              </a:ext>
            </a:extLst>
          </p:cNvPr>
          <p:cNvSpPr>
            <a:spLocks noGrp="1"/>
          </p:cNvSpPr>
          <p:nvPr>
            <p:ph type="sldNum" sz="quarter" idx="4"/>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sp>
        <p:nvSpPr>
          <p:cNvPr id="4" name="Sisällön paikkamerkki 3"/>
          <p:cNvSpPr>
            <a:spLocks noGrp="1"/>
          </p:cNvSpPr>
          <p:nvPr>
            <p:ph sz="quarter" idx="11"/>
          </p:nvPr>
        </p:nvSpPr>
        <p:spPr>
          <a:xfrm>
            <a:off x="628651" y="916681"/>
            <a:ext cx="7813675" cy="3560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1" name="Kuva 10">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3" name="Kuva 12">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12" name="Title 1">
            <a:extLst>
              <a:ext uri="{FF2B5EF4-FFF2-40B4-BE49-F238E27FC236}">
                <a16:creationId xmlns:a16="http://schemas.microsoft.com/office/drawing/2014/main" id="{C32D02B9-5D26-8644-AFD5-C3753D91AA94}"/>
              </a:ext>
            </a:extLst>
          </p:cNvPr>
          <p:cNvSpPr>
            <a:spLocks noGrp="1"/>
          </p:cNvSpPr>
          <p:nvPr>
            <p:ph type="title"/>
          </p:nvPr>
        </p:nvSpPr>
        <p:spPr>
          <a:xfrm>
            <a:off x="628650" y="154005"/>
            <a:ext cx="7886700" cy="647636"/>
          </a:xfrm>
          <a:prstGeom prst="rect">
            <a:avLst/>
          </a:prstGeom>
        </p:spPr>
        <p:txBody>
          <a:bodyPr anchor="b">
            <a:normAutofit/>
          </a:bodyPr>
          <a:lstStyle>
            <a:lvl1pPr>
              <a:defRPr sz="2880"/>
            </a:lvl1pPr>
          </a:lstStyle>
          <a:p>
            <a:r>
              <a:rPr lang="en-US"/>
              <a:t>Click to edit Master title style</a:t>
            </a:r>
            <a:endParaRPr lang="en-US" dirty="0"/>
          </a:p>
        </p:txBody>
      </p:sp>
      <p:sp>
        <p:nvSpPr>
          <p:cNvPr id="14" name="d_TrainingMaterial">
            <a:extLst>
              <a:ext uri="{FF2B5EF4-FFF2-40B4-BE49-F238E27FC236}">
                <a16:creationId xmlns:a16="http://schemas.microsoft.com/office/drawing/2014/main" id="{4673D7CE-779C-48D8-8C87-43ED934E6455}"/>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319335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s" preserve="1" userDrawn="1">
  <p:cSld name="two_conten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2D02B9-5D26-8644-AFD5-C3753D91AA94}"/>
              </a:ext>
            </a:extLst>
          </p:cNvPr>
          <p:cNvSpPr>
            <a:spLocks noGrp="1"/>
          </p:cNvSpPr>
          <p:nvPr>
            <p:ph type="title"/>
          </p:nvPr>
        </p:nvSpPr>
        <p:spPr>
          <a:xfrm>
            <a:off x="628650" y="154005"/>
            <a:ext cx="7886700" cy="647636"/>
          </a:xfrm>
          <a:prstGeom prst="rect">
            <a:avLst/>
          </a:prstGeom>
        </p:spPr>
        <p:txBody>
          <a:bodyPr anchor="b">
            <a:normAutofit/>
          </a:bodyPr>
          <a:lstStyle>
            <a:lvl1pPr>
              <a:defRPr sz="2880"/>
            </a:lvl1pPr>
          </a:lstStyle>
          <a:p>
            <a:r>
              <a:rPr lang="en-US"/>
              <a:t>Click to edit Master title style</a:t>
            </a:r>
            <a:endParaRPr lang="en-US" dirty="0"/>
          </a:p>
        </p:txBody>
      </p:sp>
      <p:cxnSp>
        <p:nvCxnSpPr>
          <p:cNvPr id="9" name="Suora yhdysviiva 8">
            <a:extLst>
              <a:ext uri="{FF2B5EF4-FFF2-40B4-BE49-F238E27FC236}">
                <a16:creationId xmlns:a16="http://schemas.microsoft.com/office/drawing/2014/main" id="{AA34CA9D-0BE1-5046-A07A-5F023C147187}"/>
              </a:ext>
            </a:extLst>
          </p:cNvPr>
          <p:cNvCxnSpPr>
            <a:cxnSpLocks/>
          </p:cNvCxnSpPr>
          <p:nvPr userDrawn="1"/>
        </p:nvCxnSpPr>
        <p:spPr>
          <a:xfrm>
            <a:off x="529062" y="849600"/>
            <a:ext cx="8089837"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Päivämäärän paikkamerkki 3">
            <a:extLst>
              <a:ext uri="{FF2B5EF4-FFF2-40B4-BE49-F238E27FC236}">
                <a16:creationId xmlns:a16="http://schemas.microsoft.com/office/drawing/2014/main" id="{BD41C6F8-A378-4048-8967-09EBC9B2E894}"/>
              </a:ext>
            </a:extLst>
          </p:cNvPr>
          <p:cNvSpPr>
            <a:spLocks noGrp="1"/>
          </p:cNvSpPr>
          <p:nvPr>
            <p:ph type="dt" sz="half" idx="10"/>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2025-10-21</a:t>
            </a:r>
            <a:endParaRPr lang="fi-FI" dirty="0"/>
          </a:p>
        </p:txBody>
      </p:sp>
      <p:sp>
        <p:nvSpPr>
          <p:cNvPr id="19"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20"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21" name="Dian numeron paikkamerkki 1">
            <a:extLst>
              <a:ext uri="{FF2B5EF4-FFF2-40B4-BE49-F238E27FC236}">
                <a16:creationId xmlns:a16="http://schemas.microsoft.com/office/drawing/2014/main" id="{90FDE134-3A55-134D-8D42-F204794AA9FD}"/>
              </a:ext>
            </a:extLst>
          </p:cNvPr>
          <p:cNvSpPr>
            <a:spLocks noGrp="1"/>
          </p:cNvSpPr>
          <p:nvPr>
            <p:ph type="sldNum" sz="quarter" idx="4"/>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sp>
        <p:nvSpPr>
          <p:cNvPr id="3" name="Sisällön paikkamerkki 2"/>
          <p:cNvSpPr>
            <a:spLocks noGrp="1"/>
          </p:cNvSpPr>
          <p:nvPr>
            <p:ph sz="quarter" idx="13"/>
          </p:nvPr>
        </p:nvSpPr>
        <p:spPr>
          <a:xfrm>
            <a:off x="628650" y="919480"/>
            <a:ext cx="3886200" cy="3450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Sisällön paikkamerkki 2"/>
          <p:cNvSpPr>
            <a:spLocks noGrp="1"/>
          </p:cNvSpPr>
          <p:nvPr>
            <p:ph sz="quarter" idx="14"/>
          </p:nvPr>
        </p:nvSpPr>
        <p:spPr>
          <a:xfrm>
            <a:off x="4629150" y="919480"/>
            <a:ext cx="3886200" cy="3450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5" name="Kuva 14">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7" name="Kuva 16">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12" name="d_TrainingMaterial">
            <a:extLst>
              <a:ext uri="{FF2B5EF4-FFF2-40B4-BE49-F238E27FC236}">
                <a16:creationId xmlns:a16="http://schemas.microsoft.com/office/drawing/2014/main" id="{8AFE4838-B982-4DAB-A340-AF93A21DCDDD}"/>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250021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_contents_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18000"/>
            <a:ext cx="3868340" cy="509243"/>
          </a:xfrm>
          <a:prstGeom prst="rect">
            <a:avLst/>
          </a:prstGeom>
        </p:spPr>
        <p:txBody>
          <a:bodyPr anchor="b">
            <a:normAutofit/>
          </a:bodyPr>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5" name="Text Placeholder 4"/>
          <p:cNvSpPr>
            <a:spLocks noGrp="1"/>
          </p:cNvSpPr>
          <p:nvPr>
            <p:ph type="body" sz="quarter" idx="3"/>
          </p:nvPr>
        </p:nvSpPr>
        <p:spPr>
          <a:xfrm>
            <a:off x="4629149" y="918000"/>
            <a:ext cx="3887391" cy="509243"/>
          </a:xfrm>
          <a:prstGeom prst="rect">
            <a:avLst/>
          </a:prstGeom>
        </p:spPr>
        <p:txBody>
          <a:bodyPr anchor="b">
            <a:normAutofit/>
          </a:bodyPr>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cxnSp>
        <p:nvCxnSpPr>
          <p:cNvPr id="11" name="Suora yhdysviiva 10">
            <a:extLst>
              <a:ext uri="{FF2B5EF4-FFF2-40B4-BE49-F238E27FC236}">
                <a16:creationId xmlns:a16="http://schemas.microsoft.com/office/drawing/2014/main" id="{A5E2E4AB-DA8F-DE4E-968E-9F7A6916B4C5}"/>
              </a:ext>
            </a:extLst>
          </p:cNvPr>
          <p:cNvCxnSpPr>
            <a:cxnSpLocks/>
          </p:cNvCxnSpPr>
          <p:nvPr userDrawn="1"/>
        </p:nvCxnSpPr>
        <p:spPr>
          <a:xfrm>
            <a:off x="529062" y="849600"/>
            <a:ext cx="8089837"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Päivämäärän paikkamerkki 3">
            <a:extLst>
              <a:ext uri="{FF2B5EF4-FFF2-40B4-BE49-F238E27FC236}">
                <a16:creationId xmlns:a16="http://schemas.microsoft.com/office/drawing/2014/main" id="{BD41C6F8-A378-4048-8967-09EBC9B2E894}"/>
              </a:ext>
            </a:extLst>
          </p:cNvPr>
          <p:cNvSpPr>
            <a:spLocks noGrp="1"/>
          </p:cNvSpPr>
          <p:nvPr>
            <p:ph type="dt" sz="half" idx="10"/>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2025-10-21</a:t>
            </a:r>
            <a:endParaRPr lang="fi-FI" dirty="0"/>
          </a:p>
        </p:txBody>
      </p:sp>
      <p:sp>
        <p:nvSpPr>
          <p:cNvPr id="21"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22"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23" name="Dian numeron paikkamerkki 1">
            <a:extLst>
              <a:ext uri="{FF2B5EF4-FFF2-40B4-BE49-F238E27FC236}">
                <a16:creationId xmlns:a16="http://schemas.microsoft.com/office/drawing/2014/main" id="{90FDE134-3A55-134D-8D42-F204794AA9FD}"/>
              </a:ext>
            </a:extLst>
          </p:cNvPr>
          <p:cNvSpPr>
            <a:spLocks noGrp="1"/>
          </p:cNvSpPr>
          <p:nvPr>
            <p:ph type="sldNum" sz="quarter" idx="11"/>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sp>
        <p:nvSpPr>
          <p:cNvPr id="17" name="Sisällön paikkamerkki 2"/>
          <p:cNvSpPr>
            <a:spLocks noGrp="1"/>
          </p:cNvSpPr>
          <p:nvPr>
            <p:ph sz="quarter" idx="14"/>
          </p:nvPr>
        </p:nvSpPr>
        <p:spPr>
          <a:xfrm>
            <a:off x="628650" y="1432912"/>
            <a:ext cx="3870000" cy="3000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Sisällön paikkamerkki 2"/>
          <p:cNvSpPr>
            <a:spLocks noGrp="1"/>
          </p:cNvSpPr>
          <p:nvPr>
            <p:ph sz="quarter" idx="15"/>
          </p:nvPr>
        </p:nvSpPr>
        <p:spPr>
          <a:xfrm>
            <a:off x="4629745" y="1432912"/>
            <a:ext cx="3886200" cy="297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6" name="Kuva 15">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9" name="Kuva 18">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14" name="Title 1">
            <a:extLst>
              <a:ext uri="{FF2B5EF4-FFF2-40B4-BE49-F238E27FC236}">
                <a16:creationId xmlns:a16="http://schemas.microsoft.com/office/drawing/2014/main" id="{C32D02B9-5D26-8644-AFD5-C3753D91AA94}"/>
              </a:ext>
            </a:extLst>
          </p:cNvPr>
          <p:cNvSpPr>
            <a:spLocks noGrp="1"/>
          </p:cNvSpPr>
          <p:nvPr>
            <p:ph type="title"/>
          </p:nvPr>
        </p:nvSpPr>
        <p:spPr>
          <a:xfrm>
            <a:off x="628650" y="154005"/>
            <a:ext cx="7886700" cy="647636"/>
          </a:xfrm>
          <a:prstGeom prst="rect">
            <a:avLst/>
          </a:prstGeom>
        </p:spPr>
        <p:txBody>
          <a:bodyPr anchor="b">
            <a:normAutofit/>
          </a:bodyPr>
          <a:lstStyle>
            <a:lvl1pPr>
              <a:defRPr sz="2880"/>
            </a:lvl1pPr>
          </a:lstStyle>
          <a:p>
            <a:r>
              <a:rPr lang="en-US"/>
              <a:t>Click to edit Master title style</a:t>
            </a:r>
            <a:endParaRPr lang="en-US" dirty="0"/>
          </a:p>
        </p:txBody>
      </p:sp>
      <p:sp>
        <p:nvSpPr>
          <p:cNvPr id="18" name="d_TrainingMaterial">
            <a:extLst>
              <a:ext uri="{FF2B5EF4-FFF2-40B4-BE49-F238E27FC236}">
                <a16:creationId xmlns:a16="http://schemas.microsoft.com/office/drawing/2014/main" id="{26236CD1-40FA-42D7-B621-650FA154C51D}"/>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37994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and_large_picture">
    <p:spTree>
      <p:nvGrpSpPr>
        <p:cNvPr id="1" name=""/>
        <p:cNvGrpSpPr/>
        <p:nvPr/>
      </p:nvGrpSpPr>
      <p:grpSpPr>
        <a:xfrm>
          <a:off x="0" y="0"/>
          <a:ext cx="0" cy="0"/>
          <a:chOff x="0" y="0"/>
          <a:chExt cx="0" cy="0"/>
        </a:xfrm>
      </p:grpSpPr>
      <p:cxnSp>
        <p:nvCxnSpPr>
          <p:cNvPr id="7" name="Suora yhdysviiva 6">
            <a:extLst>
              <a:ext uri="{FF2B5EF4-FFF2-40B4-BE49-F238E27FC236}">
                <a16:creationId xmlns:a16="http://schemas.microsoft.com/office/drawing/2014/main" id="{634891E1-2148-1A45-A0B8-AE9AC16BFB35}"/>
              </a:ext>
            </a:extLst>
          </p:cNvPr>
          <p:cNvCxnSpPr>
            <a:cxnSpLocks/>
          </p:cNvCxnSpPr>
          <p:nvPr userDrawn="1"/>
        </p:nvCxnSpPr>
        <p:spPr>
          <a:xfrm>
            <a:off x="529062" y="849600"/>
            <a:ext cx="8089837" cy="0"/>
          </a:xfrm>
          <a:prstGeom prst="line">
            <a:avLst/>
          </a:prstGeom>
          <a:ln w="571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Päivämäärän paikkamerkki 3">
            <a:extLst>
              <a:ext uri="{FF2B5EF4-FFF2-40B4-BE49-F238E27FC236}">
                <a16:creationId xmlns:a16="http://schemas.microsoft.com/office/drawing/2014/main" id="{BD41C6F8-A378-4048-8967-09EBC9B2E894}"/>
              </a:ext>
            </a:extLst>
          </p:cNvPr>
          <p:cNvSpPr>
            <a:spLocks noGrp="1"/>
          </p:cNvSpPr>
          <p:nvPr>
            <p:ph type="dt" sz="half" idx="2"/>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2025-10-21</a:t>
            </a:r>
            <a:endParaRPr lang="fi-FI" dirty="0"/>
          </a:p>
        </p:txBody>
      </p:sp>
      <p:sp>
        <p:nvSpPr>
          <p:cNvPr id="17"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18"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19" name="Dian numeron paikkamerkki 1">
            <a:extLst>
              <a:ext uri="{FF2B5EF4-FFF2-40B4-BE49-F238E27FC236}">
                <a16:creationId xmlns:a16="http://schemas.microsoft.com/office/drawing/2014/main" id="{90FDE134-3A55-134D-8D42-F204794AA9FD}"/>
              </a:ext>
            </a:extLst>
          </p:cNvPr>
          <p:cNvSpPr>
            <a:spLocks noGrp="1"/>
          </p:cNvSpPr>
          <p:nvPr>
            <p:ph type="sldNum" sz="quarter" idx="4"/>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pic>
        <p:nvPicPr>
          <p:cNvPr id="12" name="Kuva 11">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4" name="Kuva 13">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10" name="Title 1">
            <a:extLst>
              <a:ext uri="{FF2B5EF4-FFF2-40B4-BE49-F238E27FC236}">
                <a16:creationId xmlns:a16="http://schemas.microsoft.com/office/drawing/2014/main" id="{C32D02B9-5D26-8644-AFD5-C3753D91AA94}"/>
              </a:ext>
            </a:extLst>
          </p:cNvPr>
          <p:cNvSpPr>
            <a:spLocks noGrp="1"/>
          </p:cNvSpPr>
          <p:nvPr>
            <p:ph type="title"/>
          </p:nvPr>
        </p:nvSpPr>
        <p:spPr>
          <a:xfrm>
            <a:off x="628650" y="154005"/>
            <a:ext cx="7886700" cy="647636"/>
          </a:xfrm>
          <a:prstGeom prst="rect">
            <a:avLst/>
          </a:prstGeom>
        </p:spPr>
        <p:txBody>
          <a:bodyPr anchor="b">
            <a:normAutofit/>
          </a:bodyPr>
          <a:lstStyle>
            <a:lvl1pPr>
              <a:defRPr sz="2880"/>
            </a:lvl1pPr>
          </a:lstStyle>
          <a:p>
            <a:r>
              <a:rPr lang="en-US"/>
              <a:t>Click to edit Master title style</a:t>
            </a:r>
            <a:endParaRPr lang="en-US" dirty="0"/>
          </a:p>
        </p:txBody>
      </p:sp>
      <p:sp>
        <p:nvSpPr>
          <p:cNvPr id="13" name="d_TrainingMaterial">
            <a:extLst>
              <a:ext uri="{FF2B5EF4-FFF2-40B4-BE49-F238E27FC236}">
                <a16:creationId xmlns:a16="http://schemas.microsoft.com/office/drawing/2014/main" id="{F4E54B38-279B-4FE1-8340-BF205496739F}"/>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155997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new">
    <p:spTree>
      <p:nvGrpSpPr>
        <p:cNvPr id="1" name=""/>
        <p:cNvGrpSpPr/>
        <p:nvPr/>
      </p:nvGrpSpPr>
      <p:grpSpPr>
        <a:xfrm>
          <a:off x="0" y="0"/>
          <a:ext cx="0" cy="0"/>
          <a:chOff x="0" y="0"/>
          <a:chExt cx="0" cy="0"/>
        </a:xfrm>
      </p:grpSpPr>
      <p:sp>
        <p:nvSpPr>
          <p:cNvPr id="13" name="Päivämäärän paikkamerkki 3">
            <a:extLst>
              <a:ext uri="{FF2B5EF4-FFF2-40B4-BE49-F238E27FC236}">
                <a16:creationId xmlns:a16="http://schemas.microsoft.com/office/drawing/2014/main" id="{BD41C6F8-A378-4048-8967-09EBC9B2E894}"/>
              </a:ext>
            </a:extLst>
          </p:cNvPr>
          <p:cNvSpPr>
            <a:spLocks noGrp="1"/>
          </p:cNvSpPr>
          <p:nvPr>
            <p:ph type="dt" sz="half" idx="2"/>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2025-10-21</a:t>
            </a:r>
            <a:endParaRPr lang="fi-FI" dirty="0"/>
          </a:p>
        </p:txBody>
      </p:sp>
      <p:sp>
        <p:nvSpPr>
          <p:cNvPr id="14"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15"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16" name="Dian numeron paikkamerkki 1">
            <a:extLst>
              <a:ext uri="{FF2B5EF4-FFF2-40B4-BE49-F238E27FC236}">
                <a16:creationId xmlns:a16="http://schemas.microsoft.com/office/drawing/2014/main" id="{90FDE134-3A55-134D-8D42-F204794AA9FD}"/>
              </a:ext>
            </a:extLst>
          </p:cNvPr>
          <p:cNvSpPr>
            <a:spLocks noGrp="1"/>
          </p:cNvSpPr>
          <p:nvPr>
            <p:ph type="sldNum" sz="quarter" idx="4"/>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pic>
        <p:nvPicPr>
          <p:cNvPr id="9" name="Kuva 8">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0" name="Kuva 9">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8" name="d_TrainingMaterial">
            <a:extLst>
              <a:ext uri="{FF2B5EF4-FFF2-40B4-BE49-F238E27FC236}">
                <a16:creationId xmlns:a16="http://schemas.microsoft.com/office/drawing/2014/main" id="{786DE661-472D-48DB-8ABC-9EB9EB1047C2}"/>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119346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normAutofit/>
          </a:bodyPr>
          <a:lstStyle>
            <a:lvl1pPr>
              <a:defRPr sz="2160"/>
            </a:lvl1pPr>
          </a:lstStyle>
          <a:p>
            <a:r>
              <a:rPr lang="en-US"/>
              <a:t>Click to edit Master title style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normAutofit/>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16" name="Päivämäärän paikkamerkki 3">
            <a:extLst>
              <a:ext uri="{FF2B5EF4-FFF2-40B4-BE49-F238E27FC236}">
                <a16:creationId xmlns:a16="http://schemas.microsoft.com/office/drawing/2014/main" id="{BD41C6F8-A378-4048-8967-09EBC9B2E894}"/>
              </a:ext>
            </a:extLst>
          </p:cNvPr>
          <p:cNvSpPr>
            <a:spLocks noGrp="1"/>
          </p:cNvSpPr>
          <p:nvPr>
            <p:ph type="dt" sz="half" idx="10"/>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2025-10-21</a:t>
            </a:r>
            <a:endParaRPr lang="fi-FI" dirty="0"/>
          </a:p>
        </p:txBody>
      </p:sp>
      <p:sp>
        <p:nvSpPr>
          <p:cNvPr id="17"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18"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19" name="Dian numeron paikkamerkki 1">
            <a:extLst>
              <a:ext uri="{FF2B5EF4-FFF2-40B4-BE49-F238E27FC236}">
                <a16:creationId xmlns:a16="http://schemas.microsoft.com/office/drawing/2014/main" id="{90FDE134-3A55-134D-8D42-F204794AA9FD}"/>
              </a:ext>
            </a:extLst>
          </p:cNvPr>
          <p:cNvSpPr>
            <a:spLocks noGrp="1"/>
          </p:cNvSpPr>
          <p:nvPr>
            <p:ph type="sldNum" sz="quarter" idx="4"/>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sp>
        <p:nvSpPr>
          <p:cNvPr id="13" name="Sisällön paikkamerkki 2"/>
          <p:cNvSpPr>
            <a:spLocks noGrp="1"/>
          </p:cNvSpPr>
          <p:nvPr>
            <p:ph sz="quarter" idx="14"/>
          </p:nvPr>
        </p:nvSpPr>
        <p:spPr>
          <a:xfrm>
            <a:off x="3887391" y="739140"/>
            <a:ext cx="4629150" cy="3657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1" name="Kuva 10">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2" name="Kuva 11">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14" name="d_TrainingMaterial">
            <a:extLst>
              <a:ext uri="{FF2B5EF4-FFF2-40B4-BE49-F238E27FC236}">
                <a16:creationId xmlns:a16="http://schemas.microsoft.com/office/drawing/2014/main" id="{78BD613D-B3F3-49E8-9164-B338F8066DF2}"/>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294909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reserve="1">
  <p:cSld name="text_and_pictur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normAutofit/>
          </a:bodyPr>
          <a:lstStyle>
            <a:lvl1pPr>
              <a:defRPr sz="21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normAutofit/>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normAutofit/>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19" name="Päivämäärän paikkamerkki 3">
            <a:extLst>
              <a:ext uri="{FF2B5EF4-FFF2-40B4-BE49-F238E27FC236}">
                <a16:creationId xmlns:a16="http://schemas.microsoft.com/office/drawing/2014/main" id="{BD41C6F8-A378-4048-8967-09EBC9B2E894}"/>
              </a:ext>
            </a:extLst>
          </p:cNvPr>
          <p:cNvSpPr>
            <a:spLocks noGrp="1"/>
          </p:cNvSpPr>
          <p:nvPr>
            <p:ph type="dt" sz="half" idx="10"/>
          </p:nvPr>
        </p:nvSpPr>
        <p:spPr>
          <a:xfrm>
            <a:off x="4149229" y="4778067"/>
            <a:ext cx="940985" cy="193900"/>
          </a:xfrm>
          <a:prstGeom prst="rect">
            <a:avLst/>
          </a:prstGeom>
        </p:spPr>
        <p:txBody>
          <a:bodyPr vert="horz" lIns="91440" tIns="45720" rIns="91440" bIns="45720" rtlCol="0" anchor="ctr"/>
          <a:lstStyle>
            <a:lvl1pPr algn="ctr">
              <a:defRPr sz="630">
                <a:solidFill>
                  <a:schemeClr val="bg2">
                    <a:lumMod val="50000"/>
                  </a:schemeClr>
                </a:solidFill>
              </a:defRPr>
            </a:lvl1pPr>
          </a:lstStyle>
          <a:p>
            <a:r>
              <a:rPr lang="fi-FI"/>
              <a:t>2025-10-21</a:t>
            </a:r>
            <a:endParaRPr lang="fi-FI" dirty="0"/>
          </a:p>
        </p:txBody>
      </p:sp>
      <p:sp>
        <p:nvSpPr>
          <p:cNvPr id="20" name="d_Copyright"/>
          <p:cNvSpPr txBox="1"/>
          <p:nvPr userDrawn="1"/>
        </p:nvSpPr>
        <p:spPr>
          <a:xfrm>
            <a:off x="2767162" y="4786586"/>
            <a:ext cx="1435406" cy="189283"/>
          </a:xfrm>
          <a:prstGeom prst="rect">
            <a:avLst/>
          </a:prstGeom>
          <a:noFill/>
        </p:spPr>
        <p:txBody>
          <a:bodyPr wrap="square" rtlCol="0" anchor="ctr">
            <a:spAutoFit/>
          </a:bodyPr>
          <a:lstStyle>
            <a:defPPr>
              <a:defRPr lang="fi-FI"/>
            </a:defPPr>
            <a:lvl1pPr marR="0" lvl="0" indent="0" fontAlgn="auto">
              <a:lnSpc>
                <a:spcPct val="100000"/>
              </a:lnSpc>
              <a:spcBef>
                <a:spcPts val="0"/>
              </a:spcBef>
              <a:spcAft>
                <a:spcPts val="0"/>
              </a:spcAft>
              <a:buClrTx/>
              <a:buSzTx/>
              <a:buFontTx/>
              <a:buNone/>
              <a:tabLst/>
              <a:defRPr sz="800">
                <a:solidFill>
                  <a:schemeClr val="bg2">
                    <a:lumMod val="50000"/>
                  </a:schemeClr>
                </a:solidFill>
              </a:defRPr>
            </a:lvl1pPr>
          </a:lstStyle>
          <a:p>
            <a:pPr lvl="0"/>
            <a:r>
              <a:rPr lang="fi-FI" sz="630"/>
              <a:t>© Teollisuuden Voima Oyj</a:t>
            </a:r>
            <a:endParaRPr lang="fi-FI" sz="630" dirty="0"/>
          </a:p>
        </p:txBody>
      </p:sp>
      <p:sp>
        <p:nvSpPr>
          <p:cNvPr id="21" name="d_Security"/>
          <p:cNvSpPr txBox="1"/>
          <p:nvPr userDrawn="1"/>
        </p:nvSpPr>
        <p:spPr>
          <a:xfrm>
            <a:off x="5173625" y="4786307"/>
            <a:ext cx="1645200"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630" cap="all" baseline="0"/>
              <a:t>Public</a:t>
            </a:r>
            <a:endParaRPr lang="fi-FI" sz="630" cap="all" baseline="0" dirty="0"/>
          </a:p>
        </p:txBody>
      </p:sp>
      <p:sp>
        <p:nvSpPr>
          <p:cNvPr id="22" name="Dian numeron paikkamerkki 1">
            <a:extLst>
              <a:ext uri="{FF2B5EF4-FFF2-40B4-BE49-F238E27FC236}">
                <a16:creationId xmlns:a16="http://schemas.microsoft.com/office/drawing/2014/main" id="{90FDE134-3A55-134D-8D42-F204794AA9FD}"/>
              </a:ext>
            </a:extLst>
          </p:cNvPr>
          <p:cNvSpPr>
            <a:spLocks noGrp="1"/>
          </p:cNvSpPr>
          <p:nvPr>
            <p:ph type="sldNum" sz="quarter" idx="4"/>
          </p:nvPr>
        </p:nvSpPr>
        <p:spPr>
          <a:xfrm>
            <a:off x="7677397" y="4786979"/>
            <a:ext cx="388494" cy="180050"/>
          </a:xfrm>
          <a:prstGeom prst="rect">
            <a:avLst/>
          </a:prstGeom>
        </p:spPr>
        <p:txBody>
          <a:bodyPr vert="horz" lIns="91440" tIns="45720" rIns="91440" bIns="45720" rtlCol="0" anchor="ctr"/>
          <a:lstStyle>
            <a:lvl1pPr algn="r">
              <a:defRPr sz="630">
                <a:solidFill>
                  <a:schemeClr val="tx1">
                    <a:tint val="75000"/>
                  </a:schemeClr>
                </a:solidFill>
              </a:defRPr>
            </a:lvl1pPr>
          </a:lstStyle>
          <a:p>
            <a:fld id="{9C3E3DD6-9353-D14B-991F-0D2C10536C1F}" type="slidenum">
              <a:rPr lang="fi-FI" smtClean="0"/>
              <a:pPr/>
              <a:t>‹#›</a:t>
            </a:fld>
            <a:endParaRPr lang="fi-FI" dirty="0"/>
          </a:p>
        </p:txBody>
      </p:sp>
      <p:pic>
        <p:nvPicPr>
          <p:cNvPr id="11" name="Kuva 10">
            <a:extLst>
              <a:ext uri="{FF2B5EF4-FFF2-40B4-BE49-F238E27FC236}">
                <a16:creationId xmlns:a16="http://schemas.microsoft.com/office/drawing/2014/main" id="{6EAA2CA3-EC1E-EE4E-917D-C7B31E2C30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691" y="3005580"/>
            <a:ext cx="850309" cy="2137920"/>
          </a:xfrm>
          <a:prstGeom prst="rect">
            <a:avLst/>
          </a:prstGeom>
        </p:spPr>
      </p:pic>
      <p:pic>
        <p:nvPicPr>
          <p:cNvPr id="13" name="Kuva 12">
            <a:extLst>
              <a:ext uri="{FF2B5EF4-FFF2-40B4-BE49-F238E27FC236}">
                <a16:creationId xmlns:a16="http://schemas.microsoft.com/office/drawing/2014/main" id="{EB0899F7-3A47-AA43-89D5-3C1D67D938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7" y="4211868"/>
            <a:ext cx="1376603" cy="982204"/>
          </a:xfrm>
          <a:prstGeom prst="rect">
            <a:avLst/>
          </a:prstGeom>
        </p:spPr>
      </p:pic>
      <p:sp>
        <p:nvSpPr>
          <p:cNvPr id="12" name="d_TrainingMaterial">
            <a:extLst>
              <a:ext uri="{FF2B5EF4-FFF2-40B4-BE49-F238E27FC236}">
                <a16:creationId xmlns:a16="http://schemas.microsoft.com/office/drawing/2014/main" id="{612CFF1D-3E13-419D-B7D6-3FCD4B580FB6}"/>
              </a:ext>
            </a:extLst>
          </p:cNvPr>
          <p:cNvSpPr txBox="1"/>
          <p:nvPr userDrawn="1"/>
        </p:nvSpPr>
        <p:spPr>
          <a:xfrm>
            <a:off x="1507077" y="4779016"/>
            <a:ext cx="997641" cy="180050"/>
          </a:xfrm>
          <a:prstGeom prst="rect">
            <a:avLst/>
          </a:prstGeom>
        </p:spPr>
        <p:txBody>
          <a:bodyPr vert="horz" lIns="82296" tIns="41148" rIns="82296" bIns="41148" rtlCol="0" anchor="ctr"/>
          <a:lstStyle>
            <a:defPPr>
              <a:defRPr lang="fi-FI"/>
            </a:defPPr>
            <a:lvl1pPr>
              <a:defRPr sz="700">
                <a:solidFill>
                  <a:schemeClr val="bg2">
                    <a:lumMod val="50000"/>
                  </a:schemeClr>
                </a:solidFill>
              </a:defRPr>
            </a:lvl1pPr>
          </a:lstStyle>
          <a:p>
            <a:pPr lvl="0"/>
            <a:r>
              <a:rPr lang="fi-FI" sz="720" cap="none" baseline="0"/>
              <a:t> </a:t>
            </a:r>
            <a:endParaRPr lang="fi-FI" sz="720" cap="none" baseline="0" dirty="0"/>
          </a:p>
        </p:txBody>
      </p:sp>
    </p:spTree>
    <p:extLst>
      <p:ext uri="{BB962C8B-B14F-4D97-AF65-F5344CB8AC3E}">
        <p14:creationId xmlns:p14="http://schemas.microsoft.com/office/powerpoint/2010/main" val="202115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0072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628650" y="1369219"/>
            <a:ext cx="7822800" cy="308124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810">
                <a:solidFill>
                  <a:schemeClr val="tx1">
                    <a:tint val="75000"/>
                  </a:schemeClr>
                </a:solidFill>
              </a:defRPr>
            </a:lvl1pPr>
          </a:lstStyle>
          <a:p>
            <a:r>
              <a:rPr lang="fi-FI"/>
              <a:t>2025-10-21</a:t>
            </a: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810">
                <a:solidFill>
                  <a:schemeClr val="tx1">
                    <a:tint val="75000"/>
                  </a:schemeClr>
                </a:solidFill>
              </a:defRPr>
            </a:lvl1pPr>
          </a:lstStyle>
          <a:p>
            <a:r>
              <a:rPr lang="fi-FI"/>
              <a:t>Wallius Miika</a:t>
            </a: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810">
                <a:solidFill>
                  <a:schemeClr val="tx1">
                    <a:tint val="75000"/>
                  </a:schemeClr>
                </a:solidFill>
              </a:defRPr>
            </a:lvl1pPr>
          </a:lstStyle>
          <a:p>
            <a:fld id="{159D2094-D247-49B5-A3A9-6852BDDB9968}" type="slidenum">
              <a:rPr lang="fi-FI" smtClean="0"/>
              <a:t>‹#›</a:t>
            </a:fld>
            <a:endParaRPr lang="fi-FI"/>
          </a:p>
        </p:txBody>
      </p:sp>
    </p:spTree>
    <p:extLst>
      <p:ext uri="{BB962C8B-B14F-4D97-AF65-F5344CB8AC3E}">
        <p14:creationId xmlns:p14="http://schemas.microsoft.com/office/powerpoint/2010/main" val="887551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9" r:id="rId16"/>
    <p:sldLayoutId id="2147483680" r:id="rId17"/>
  </p:sldLayoutIdLst>
  <p:hf hdr="0"/>
  <p:txStyles>
    <p:titleStyle>
      <a:lvl1pPr algn="l" defTabSz="617220" rtl="0" eaLnBrk="1" latinLnBrk="0" hangingPunct="1">
        <a:lnSpc>
          <a:spcPct val="90000"/>
        </a:lnSpc>
        <a:spcBef>
          <a:spcPct val="0"/>
        </a:spcBef>
        <a:buNone/>
        <a:defRPr sz="2880" kern="1200">
          <a:solidFill>
            <a:schemeClr val="tx1"/>
          </a:solidFill>
          <a:latin typeface="+mj-lt"/>
          <a:ea typeface="+mj-ea"/>
          <a:cs typeface="+mj-cs"/>
        </a:defRPr>
      </a:lvl1pPr>
    </p:titleStyle>
    <p:bodyStyle>
      <a:lvl1pPr marL="0" indent="0" algn="l" defTabSz="617220" rtl="0" eaLnBrk="1" latinLnBrk="0" hangingPunct="1">
        <a:lnSpc>
          <a:spcPct val="100000"/>
        </a:lnSpc>
        <a:spcBef>
          <a:spcPts val="1000"/>
        </a:spcBef>
        <a:buClr>
          <a:schemeClr val="tx2"/>
        </a:buClr>
        <a:buFontTx/>
        <a:buNone/>
        <a:defRPr sz="1890" kern="1200">
          <a:solidFill>
            <a:schemeClr val="tx1"/>
          </a:solidFill>
          <a:latin typeface="+mn-lt"/>
          <a:ea typeface="+mn-ea"/>
          <a:cs typeface="+mn-cs"/>
        </a:defRPr>
      </a:lvl1pPr>
      <a:lvl2pPr marL="462915" indent="-154305" algn="l" defTabSz="617220" rtl="0" eaLnBrk="1" latinLnBrk="0" hangingPunct="1">
        <a:lnSpc>
          <a:spcPct val="100000"/>
        </a:lnSpc>
        <a:spcBef>
          <a:spcPts val="600"/>
        </a:spcBef>
        <a:buClr>
          <a:schemeClr val="tx2"/>
        </a:buClr>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lnSpc>
          <a:spcPct val="100000"/>
        </a:lnSpc>
        <a:spcBef>
          <a:spcPts val="600"/>
        </a:spcBef>
        <a:buClr>
          <a:schemeClr val="tx2"/>
        </a:buClr>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100000"/>
        </a:lnSpc>
        <a:spcBef>
          <a:spcPts val="600"/>
        </a:spcBef>
        <a:buClr>
          <a:schemeClr val="tx2"/>
        </a:buClr>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100000"/>
        </a:lnSpc>
        <a:spcBef>
          <a:spcPts val="600"/>
        </a:spcBef>
        <a:buClr>
          <a:schemeClr val="tx2"/>
        </a:buClr>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65A6-6D61-57AE-3AD7-0F4AD610AE8B}"/>
              </a:ext>
            </a:extLst>
          </p:cNvPr>
          <p:cNvSpPr>
            <a:spLocks noGrp="1"/>
          </p:cNvSpPr>
          <p:nvPr>
            <p:ph type="title"/>
          </p:nvPr>
        </p:nvSpPr>
        <p:spPr/>
        <p:txBody>
          <a:bodyPr/>
          <a:lstStyle/>
          <a:p>
            <a:r>
              <a:rPr lang="en-US"/>
              <a:t>Determination of Recovery Time Distributions for Water Supply Systems for Level 2 PRA</a:t>
            </a:r>
            <a:endParaRPr lang="en-GB" dirty="0"/>
          </a:p>
        </p:txBody>
      </p:sp>
      <p:sp>
        <p:nvSpPr>
          <p:cNvPr id="3" name="Subtitle 2">
            <a:extLst>
              <a:ext uri="{FF2B5EF4-FFF2-40B4-BE49-F238E27FC236}">
                <a16:creationId xmlns:a16="http://schemas.microsoft.com/office/drawing/2014/main" id="{558A478A-0125-3661-6040-AC3F2858171D}"/>
              </a:ext>
            </a:extLst>
          </p:cNvPr>
          <p:cNvSpPr>
            <a:spLocks noGrp="1"/>
          </p:cNvSpPr>
          <p:nvPr>
            <p:ph type="subTitle" idx="1"/>
          </p:nvPr>
        </p:nvSpPr>
        <p:spPr/>
        <p:txBody>
          <a:bodyPr>
            <a:normAutofit/>
          </a:bodyPr>
          <a:lstStyle/>
          <a:p>
            <a:r>
              <a:rPr lang="en-US" dirty="0"/>
              <a:t>The Finnish Nuclear Science and Technology Symposium 2025</a:t>
            </a:r>
          </a:p>
          <a:p>
            <a:r>
              <a:rPr lang="en-US" dirty="0"/>
              <a:t>October 21-22, 2025, Espoo, Finland</a:t>
            </a:r>
          </a:p>
        </p:txBody>
      </p:sp>
      <p:sp>
        <p:nvSpPr>
          <p:cNvPr id="4" name="Date Placeholder 3">
            <a:extLst>
              <a:ext uri="{FF2B5EF4-FFF2-40B4-BE49-F238E27FC236}">
                <a16:creationId xmlns:a16="http://schemas.microsoft.com/office/drawing/2014/main" id="{8D6DCEB8-8A43-CB6A-0350-EF107513AFF3}"/>
              </a:ext>
            </a:extLst>
          </p:cNvPr>
          <p:cNvSpPr>
            <a:spLocks noGrp="1"/>
          </p:cNvSpPr>
          <p:nvPr>
            <p:ph type="dt" sz="half" idx="2"/>
          </p:nvPr>
        </p:nvSpPr>
        <p:spPr/>
        <p:txBody>
          <a:bodyPr/>
          <a:lstStyle/>
          <a:p>
            <a:r>
              <a:rPr lang="fi-FI"/>
              <a:t>2025-10-21</a:t>
            </a:r>
            <a:endParaRPr lang="fi-FI" dirty="0"/>
          </a:p>
        </p:txBody>
      </p:sp>
    </p:spTree>
    <p:extLst>
      <p:ext uri="{BB962C8B-B14F-4D97-AF65-F5344CB8AC3E}">
        <p14:creationId xmlns:p14="http://schemas.microsoft.com/office/powerpoint/2010/main" val="18138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E151E-F2BB-A9FC-2B3D-DC880A75877D}"/>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71B8AF16-A2C0-333F-C6AE-B79B1C989269}"/>
              </a:ext>
            </a:extLst>
          </p:cNvPr>
          <p:cNvSpPr>
            <a:spLocks noGrp="1"/>
          </p:cNvSpPr>
          <p:nvPr>
            <p:ph type="sldNum" sz="quarter" idx="4"/>
          </p:nvPr>
        </p:nvSpPr>
        <p:spPr/>
        <p:txBody>
          <a:bodyPr/>
          <a:lstStyle/>
          <a:p>
            <a:fld id="{9C3E3DD6-9353-D14B-991F-0D2C10536C1F}" type="slidenum">
              <a:rPr lang="fi-FI" smtClean="0"/>
              <a:pPr/>
              <a:t>10</a:t>
            </a:fld>
            <a:endParaRPr lang="fi-FI" dirty="0"/>
          </a:p>
        </p:txBody>
      </p:sp>
      <p:sp>
        <p:nvSpPr>
          <p:cNvPr id="4" name="Content Placeholder 3">
            <a:extLst>
              <a:ext uri="{FF2B5EF4-FFF2-40B4-BE49-F238E27FC236}">
                <a16:creationId xmlns:a16="http://schemas.microsoft.com/office/drawing/2014/main" id="{43469857-6AC7-B684-E730-782DEE35131F}"/>
              </a:ext>
            </a:extLst>
          </p:cNvPr>
          <p:cNvSpPr>
            <a:spLocks noGrp="1"/>
          </p:cNvSpPr>
          <p:nvPr>
            <p:ph sz="quarter" idx="11"/>
          </p:nvPr>
        </p:nvSpPr>
        <p:spPr/>
        <p:txBody>
          <a:bodyPr>
            <a:normAutofit/>
          </a:bodyPr>
          <a:lstStyle/>
          <a:p>
            <a:r>
              <a:rPr lang="en-US" dirty="0"/>
              <a:t>Calculate what is the cumulative share of other recovery times from the total share, from which the cumulative share of zero has been subtracted (table 3).</a:t>
            </a:r>
          </a:p>
        </p:txBody>
      </p:sp>
      <p:sp>
        <p:nvSpPr>
          <p:cNvPr id="5" name="Title 4">
            <a:extLst>
              <a:ext uri="{FF2B5EF4-FFF2-40B4-BE49-F238E27FC236}">
                <a16:creationId xmlns:a16="http://schemas.microsoft.com/office/drawing/2014/main" id="{BB81C94A-AA69-28D5-DE4D-59EF465737D3}"/>
              </a:ext>
            </a:extLst>
          </p:cNvPr>
          <p:cNvSpPr>
            <a:spLocks noGrp="1"/>
          </p:cNvSpPr>
          <p:nvPr>
            <p:ph type="title"/>
          </p:nvPr>
        </p:nvSpPr>
        <p:spPr/>
        <p:txBody>
          <a:bodyPr>
            <a:normAutofit/>
          </a:bodyPr>
          <a:lstStyle/>
          <a:p>
            <a:r>
              <a:rPr lang="en-US" dirty="0"/>
              <a:t>8. Process initial values</a:t>
            </a:r>
          </a:p>
        </p:txBody>
      </p:sp>
      <p:pic>
        <p:nvPicPr>
          <p:cNvPr id="6" name="Picture 5">
            <a:extLst>
              <a:ext uri="{FF2B5EF4-FFF2-40B4-BE49-F238E27FC236}">
                <a16:creationId xmlns:a16="http://schemas.microsoft.com/office/drawing/2014/main" id="{01AB89AC-5B8B-DB74-A6F5-62B67E0B3181}"/>
              </a:ext>
            </a:extLst>
          </p:cNvPr>
          <p:cNvPicPr>
            <a:picLocks noChangeAspect="1"/>
          </p:cNvPicPr>
          <p:nvPr/>
        </p:nvPicPr>
        <p:blipFill>
          <a:blip r:embed="rId3"/>
          <a:stretch>
            <a:fillRect/>
          </a:stretch>
        </p:blipFill>
        <p:spPr>
          <a:xfrm>
            <a:off x="-380196" y="2683020"/>
            <a:ext cx="6278880" cy="1740408"/>
          </a:xfrm>
          <a:prstGeom prst="rect">
            <a:avLst/>
          </a:prstGeom>
        </p:spPr>
      </p:pic>
      <p:pic>
        <p:nvPicPr>
          <p:cNvPr id="7" name="Picture 6">
            <a:extLst>
              <a:ext uri="{FF2B5EF4-FFF2-40B4-BE49-F238E27FC236}">
                <a16:creationId xmlns:a16="http://schemas.microsoft.com/office/drawing/2014/main" id="{3D1EA917-B8A3-37B7-D3D5-C76A142611EE}"/>
              </a:ext>
            </a:extLst>
          </p:cNvPr>
          <p:cNvPicPr>
            <a:picLocks noChangeAspect="1"/>
          </p:cNvPicPr>
          <p:nvPr/>
        </p:nvPicPr>
        <p:blipFill>
          <a:blip r:embed="rId4"/>
          <a:stretch>
            <a:fillRect/>
          </a:stretch>
        </p:blipFill>
        <p:spPr>
          <a:xfrm>
            <a:off x="3234017" y="2803209"/>
            <a:ext cx="6278880" cy="1588008"/>
          </a:xfrm>
          <a:prstGeom prst="rect">
            <a:avLst/>
          </a:prstGeom>
        </p:spPr>
      </p:pic>
      <p:cxnSp>
        <p:nvCxnSpPr>
          <p:cNvPr id="9" name="Straight Arrow Connector 8">
            <a:extLst>
              <a:ext uri="{FF2B5EF4-FFF2-40B4-BE49-F238E27FC236}">
                <a16:creationId xmlns:a16="http://schemas.microsoft.com/office/drawing/2014/main" id="{44836D9C-BF26-8787-5002-F857AF4C8880}"/>
              </a:ext>
            </a:extLst>
          </p:cNvPr>
          <p:cNvCxnSpPr/>
          <p:nvPr/>
        </p:nvCxnSpPr>
        <p:spPr>
          <a:xfrm>
            <a:off x="4188353" y="3541308"/>
            <a:ext cx="767294"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C5242BD6-E3FB-5A93-D4F4-E1C42D4AFD64}"/>
              </a:ext>
            </a:extLst>
          </p:cNvPr>
          <p:cNvSpPr txBox="1"/>
          <p:nvPr/>
        </p:nvSpPr>
        <p:spPr>
          <a:xfrm>
            <a:off x="1618150" y="2396147"/>
            <a:ext cx="3084178" cy="286873"/>
          </a:xfrm>
          <a:prstGeom prst="rect">
            <a:avLst/>
          </a:prstGeom>
          <a:noFill/>
        </p:spPr>
        <p:txBody>
          <a:bodyPr wrap="none" rtlCol="0">
            <a:spAutoFit/>
          </a:bodyPr>
          <a:lstStyle/>
          <a:p>
            <a:r>
              <a:rPr lang="en-GB" dirty="0"/>
              <a:t>Table 2. Example initial values with zero.</a:t>
            </a:r>
          </a:p>
        </p:txBody>
      </p:sp>
      <p:sp>
        <p:nvSpPr>
          <p:cNvPr id="11" name="TextBox 10">
            <a:extLst>
              <a:ext uri="{FF2B5EF4-FFF2-40B4-BE49-F238E27FC236}">
                <a16:creationId xmlns:a16="http://schemas.microsoft.com/office/drawing/2014/main" id="{A6BF9E28-6D8A-2646-6A3D-F321905C99D6}"/>
              </a:ext>
            </a:extLst>
          </p:cNvPr>
          <p:cNvSpPr txBox="1"/>
          <p:nvPr/>
        </p:nvSpPr>
        <p:spPr>
          <a:xfrm>
            <a:off x="5206751" y="2508405"/>
            <a:ext cx="3308598" cy="286873"/>
          </a:xfrm>
          <a:prstGeom prst="rect">
            <a:avLst/>
          </a:prstGeom>
          <a:noFill/>
        </p:spPr>
        <p:txBody>
          <a:bodyPr wrap="none" rtlCol="0">
            <a:spAutoFit/>
          </a:bodyPr>
          <a:lstStyle/>
          <a:p>
            <a:r>
              <a:rPr lang="en-GB" dirty="0"/>
              <a:t>Table 3. Example initial values without zero.</a:t>
            </a:r>
          </a:p>
        </p:txBody>
      </p:sp>
    </p:spTree>
    <p:extLst>
      <p:ext uri="{BB962C8B-B14F-4D97-AF65-F5344CB8AC3E}">
        <p14:creationId xmlns:p14="http://schemas.microsoft.com/office/powerpoint/2010/main" val="32542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E151E-F2BB-A9FC-2B3D-DC880A75877D}"/>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71B8AF16-A2C0-333F-C6AE-B79B1C989269}"/>
              </a:ext>
            </a:extLst>
          </p:cNvPr>
          <p:cNvSpPr>
            <a:spLocks noGrp="1"/>
          </p:cNvSpPr>
          <p:nvPr>
            <p:ph type="sldNum" sz="quarter" idx="4"/>
          </p:nvPr>
        </p:nvSpPr>
        <p:spPr/>
        <p:txBody>
          <a:bodyPr/>
          <a:lstStyle/>
          <a:p>
            <a:fld id="{9C3E3DD6-9353-D14B-991F-0D2C10536C1F}" type="slidenum">
              <a:rPr lang="fi-FI" smtClean="0"/>
              <a:pPr/>
              <a:t>11</a:t>
            </a:fld>
            <a:endParaRPr lang="fi-FI"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3469857-6AC7-B684-E730-782DEE35131F}"/>
                  </a:ext>
                </a:extLst>
              </p:cNvPr>
              <p:cNvSpPr>
                <a:spLocks noGrp="1"/>
              </p:cNvSpPr>
              <p:nvPr>
                <p:ph sz="quarter" idx="11"/>
              </p:nvPr>
            </p:nvSpPr>
            <p:spPr/>
            <p:txBody>
              <a:bodyPr>
                <a:normAutofit/>
              </a:bodyPr>
              <a:lstStyle/>
              <a:p>
                <a:pPr marL="457200" indent="-457200">
                  <a:buFont typeface="+mj-lt"/>
                  <a:buAutoNum type="arabicPeriod"/>
                </a:pPr>
                <a:r>
                  <a:rPr lang="en-US" dirty="0"/>
                  <a:t>Choose the number of iterations </a:t>
                </a:r>
                <a14:m>
                  <m:oMath xmlns:m="http://schemas.openxmlformats.org/officeDocument/2006/math">
                    <m:r>
                      <m:rPr>
                        <m:nor/>
                      </m:rPr>
                      <a:rPr lang="en-US" sz="2000" i="1" smtClean="0">
                        <a:effectLst/>
                        <a:latin typeface="Times New Roman" panose="02020603050405020304" pitchFamily="18" charset="0"/>
                        <a:ea typeface="PMingLiU" panose="02020500000000000000" pitchFamily="18" charset="-120"/>
                      </a:rPr>
                      <m:t>n</m:t>
                    </m:r>
                  </m:oMath>
                </a14:m>
                <a:r>
                  <a:rPr lang="fi-FI" sz="2000" dirty="0">
                    <a:effectLst/>
                    <a:ea typeface="PMingLiU" panose="02020500000000000000" pitchFamily="18" charset="-120"/>
                  </a:rPr>
                  <a:t>.</a:t>
                </a:r>
              </a:p>
              <a:p>
                <a:pPr marL="457200" indent="-457200">
                  <a:buFont typeface="+mj-lt"/>
                  <a:buAutoNum type="arabicPeriod"/>
                </a:pPr>
                <a:r>
                  <a:rPr lang="en-US" dirty="0"/>
                  <a:t>Draw a random number </a:t>
                </a:r>
                <a14:m>
                  <m:oMath xmlns:m="http://schemas.openxmlformats.org/officeDocument/2006/math">
                    <m:r>
                      <m:rPr>
                        <m:nor/>
                      </m:rPr>
                      <a:rPr lang="en-US" sz="2000" i="1">
                        <a:latin typeface="Times New Roman" panose="02020603050405020304" pitchFamily="18" charset="0"/>
                        <a:ea typeface="PMingLiU" panose="02020500000000000000" pitchFamily="18" charset="-120"/>
                      </a:rPr>
                      <m:t>p</m:t>
                    </m:r>
                  </m:oMath>
                </a14:m>
                <a:r>
                  <a:rPr lang="en-US" dirty="0"/>
                  <a:t> during each iteration using the Latin Hypercube Sampling (LHS) method </a:t>
                </a:r>
                <a14:m>
                  <m:oMath xmlns:m="http://schemas.openxmlformats.org/officeDocument/2006/math">
                    <m:r>
                      <m:rPr>
                        <m:nor/>
                      </m:rPr>
                      <a:rPr lang="fi-FI" sz="1800" dirty="0"/>
                      <m:t>[1]</m:t>
                    </m:r>
                    <m:r>
                      <m:rPr>
                        <m:nor/>
                      </m:rPr>
                      <a:rPr lang="fi-FI" sz="1800">
                        <a:latin typeface="Times New Roman" panose="02020603050405020304" pitchFamily="18" charset="0"/>
                        <a:ea typeface="PMingLiU" panose="02020500000000000000" pitchFamily="18" charset="-120"/>
                      </a:rPr>
                      <m:t>:</m:t>
                    </m:r>
                  </m:oMath>
                </a14:m>
                <a:endParaRPr lang="en-US" dirty="0"/>
              </a:p>
              <a:p>
                <a:pPr marL="748665" lvl="1" indent="-285750"/>
                <a14:m>
                  <m:oMath xmlns:m="http://schemas.openxmlformats.org/officeDocument/2006/math">
                    <m:r>
                      <m:rPr>
                        <m:nor/>
                      </m:rPr>
                      <a:rPr lang="en-US" sz="1530" i="1" smtClean="0">
                        <a:effectLst/>
                        <a:latin typeface="Times New Roman" panose="02020603050405020304" pitchFamily="18" charset="0"/>
                        <a:ea typeface="PMingLiU" panose="02020500000000000000" pitchFamily="18" charset="-120"/>
                      </a:rPr>
                      <m:t>p</m:t>
                    </m:r>
                    <m:r>
                      <m:rPr>
                        <m:nor/>
                      </m:rPr>
                      <a:rPr lang="en-US" sz="1530" i="1" smtClean="0">
                        <a:effectLst/>
                        <a:latin typeface="Times New Roman" panose="02020603050405020304" pitchFamily="18" charset="0"/>
                        <a:ea typeface="PMingLiU" panose="02020500000000000000" pitchFamily="18" charset="-120"/>
                      </a:rPr>
                      <m:t>=</m:t>
                    </m:r>
                    <m:f>
                      <m:fPr>
                        <m:ctrlPr>
                          <a:rPr lang="fi-FI" sz="1530" i="1">
                            <a:effectLst/>
                            <a:latin typeface="Cambria Math" panose="02040503050406030204" pitchFamily="18" charset="0"/>
                          </a:rPr>
                        </m:ctrlPr>
                      </m:fPr>
                      <m:num>
                        <m:r>
                          <m:rPr>
                            <m:nor/>
                          </m:rPr>
                          <a:rPr lang="en-US" sz="1530" i="1">
                            <a:effectLst/>
                            <a:latin typeface="Times New Roman" panose="02020603050405020304" pitchFamily="18" charset="0"/>
                            <a:ea typeface="PMingLiU" panose="02020500000000000000" pitchFamily="18" charset="-120"/>
                          </a:rPr>
                          <m:t>i</m:t>
                        </m:r>
                        <m:r>
                          <m:rPr>
                            <m:nor/>
                          </m:rPr>
                          <a:rPr lang="en-US" sz="1530" i="1">
                            <a:effectLst/>
                            <a:latin typeface="Times New Roman" panose="02020603050405020304" pitchFamily="18" charset="0"/>
                            <a:ea typeface="PMingLiU" panose="02020500000000000000" pitchFamily="18" charset="-120"/>
                          </a:rPr>
                          <m:t>−1+</m:t>
                        </m:r>
                        <m:r>
                          <m:rPr>
                            <m:nor/>
                          </m:rPr>
                          <a:rPr lang="en-US" sz="1530" i="1">
                            <a:effectLst/>
                            <a:latin typeface="Times New Roman" panose="02020603050405020304" pitchFamily="18" charset="0"/>
                            <a:ea typeface="PMingLiU" panose="02020500000000000000" pitchFamily="18" charset="-120"/>
                          </a:rPr>
                          <m:t>Rnd</m:t>
                        </m:r>
                        <m:r>
                          <m:rPr>
                            <m:nor/>
                          </m:rPr>
                          <a:rPr lang="en-US" sz="1530" i="1">
                            <a:effectLst/>
                            <a:latin typeface="Times New Roman" panose="02020603050405020304" pitchFamily="18" charset="0"/>
                            <a:ea typeface="PMingLiU" panose="02020500000000000000" pitchFamily="18" charset="-120"/>
                          </a:rPr>
                          <m:t> </m:t>
                        </m:r>
                      </m:num>
                      <m:den>
                        <m:r>
                          <m:rPr>
                            <m:nor/>
                          </m:rPr>
                          <a:rPr lang="en-US" sz="1530" i="1">
                            <a:effectLst/>
                            <a:latin typeface="Times New Roman" panose="02020603050405020304" pitchFamily="18" charset="0"/>
                            <a:ea typeface="PMingLiU" panose="02020500000000000000" pitchFamily="18" charset="-120"/>
                          </a:rPr>
                          <m:t>n</m:t>
                        </m:r>
                      </m:den>
                    </m:f>
                  </m:oMath>
                </a14:m>
                <a:r>
                  <a:rPr lang="en-US" dirty="0"/>
                  <a:t>		(</a:t>
                </a:r>
                <a14:m>
                  <m:oMath xmlns:m="http://schemas.openxmlformats.org/officeDocument/2006/math">
                    <m:r>
                      <m:rPr>
                        <m:nor/>
                      </m:rPr>
                      <a:rPr lang="en-US" sz="1800" i="1">
                        <a:latin typeface="Times New Roman" panose="02020603050405020304" pitchFamily="18" charset="0"/>
                        <a:ea typeface="PMingLiU" panose="02020500000000000000" pitchFamily="18" charset="-120"/>
                      </a:rPr>
                      <m:t>Rnd</m:t>
                    </m:r>
                  </m:oMath>
                </a14:m>
                <a:r>
                  <a:rPr lang="en-US" dirty="0"/>
                  <a:t> = a random number in the range [0, 1])</a:t>
                </a:r>
              </a:p>
              <a:p>
                <a:pPr marL="748665" lvl="1" indent="-285750"/>
                <a14:m>
                  <m:oMath xmlns:m="http://schemas.openxmlformats.org/officeDocument/2006/math">
                    <m:r>
                      <m:rPr>
                        <m:nor/>
                      </m:rPr>
                      <a:rPr lang="en-US" sz="1800" i="1" smtClean="0">
                        <a:effectLst/>
                        <a:latin typeface="Times New Roman" panose="02020603050405020304" pitchFamily="18" charset="0"/>
                        <a:ea typeface="PMingLiU" panose="02020500000000000000" pitchFamily="18" charset="-120"/>
                      </a:rPr>
                      <m:t>p</m:t>
                    </m:r>
                  </m:oMath>
                </a14:m>
                <a:r>
                  <a:rPr lang="en-US" dirty="0"/>
                  <a:t> is drawn on the first round from the range [0, 1/n], on the second round from the range [1/n, 2/n], …, and on the last round from the range [1-1/n, 1]. </a:t>
                </a:r>
              </a:p>
              <a:p>
                <a:pPr marL="457200" indent="-457200">
                  <a:buFont typeface="+mj-lt"/>
                  <a:buAutoNum type="arabicPeriod"/>
                </a:pPr>
                <a:endParaRPr lang="en-US" dirty="0"/>
              </a:p>
            </p:txBody>
          </p:sp>
        </mc:Choice>
        <mc:Fallback xmlns="">
          <p:sp>
            <p:nvSpPr>
              <p:cNvPr id="4" name="Content Placeholder 3">
                <a:extLst>
                  <a:ext uri="{FF2B5EF4-FFF2-40B4-BE49-F238E27FC236}">
                    <a16:creationId xmlns:a16="http://schemas.microsoft.com/office/drawing/2014/main" id="{43469857-6AC7-B684-E730-782DEE35131F}"/>
                  </a:ext>
                </a:extLst>
              </p:cNvPr>
              <p:cNvSpPr>
                <a:spLocks noGrp="1" noRot="1" noChangeAspect="1" noMove="1" noResize="1" noEditPoints="1" noAdjustHandles="1" noChangeArrowheads="1" noChangeShapeType="1" noTextEdit="1"/>
              </p:cNvSpPr>
              <p:nvPr>
                <p:ph sz="quarter" idx="11"/>
              </p:nvPr>
            </p:nvSpPr>
            <p:spPr>
              <a:blipFill>
                <a:blip r:embed="rId3"/>
                <a:stretch>
                  <a:fillRect l="-546" t="-685" r="-1170"/>
                </a:stretch>
              </a:blipFill>
            </p:spPr>
            <p:txBody>
              <a:bodyPr/>
              <a:lstStyle/>
              <a:p>
                <a:r>
                  <a:rPr lang="en-GB">
                    <a:noFill/>
                  </a:rPr>
                  <a:t> </a:t>
                </a:r>
              </a:p>
            </p:txBody>
          </p:sp>
        </mc:Fallback>
      </mc:AlternateContent>
      <p:sp>
        <p:nvSpPr>
          <p:cNvPr id="5" name="Title 4">
            <a:extLst>
              <a:ext uri="{FF2B5EF4-FFF2-40B4-BE49-F238E27FC236}">
                <a16:creationId xmlns:a16="http://schemas.microsoft.com/office/drawing/2014/main" id="{BB81C94A-AA69-28D5-DE4D-59EF465737D3}"/>
              </a:ext>
            </a:extLst>
          </p:cNvPr>
          <p:cNvSpPr>
            <a:spLocks noGrp="1"/>
          </p:cNvSpPr>
          <p:nvPr>
            <p:ph type="title"/>
          </p:nvPr>
        </p:nvSpPr>
        <p:spPr/>
        <p:txBody>
          <a:bodyPr>
            <a:normAutofit/>
          </a:bodyPr>
          <a:lstStyle/>
          <a:p>
            <a:r>
              <a:rPr lang="en-US" dirty="0"/>
              <a:t>9. Create a random sample (part 1)</a:t>
            </a:r>
          </a:p>
        </p:txBody>
      </p:sp>
    </p:spTree>
    <p:extLst>
      <p:ext uri="{BB962C8B-B14F-4D97-AF65-F5344CB8AC3E}">
        <p14:creationId xmlns:p14="http://schemas.microsoft.com/office/powerpoint/2010/main" val="298388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8B482-62FD-7BB5-0E12-37ACBA1D2368}"/>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6A922511-3C58-A42A-3B24-405C02B3E46A}"/>
              </a:ext>
            </a:extLst>
          </p:cNvPr>
          <p:cNvSpPr>
            <a:spLocks noGrp="1"/>
          </p:cNvSpPr>
          <p:nvPr>
            <p:ph type="sldNum" sz="quarter" idx="4"/>
          </p:nvPr>
        </p:nvSpPr>
        <p:spPr/>
        <p:txBody>
          <a:bodyPr/>
          <a:lstStyle/>
          <a:p>
            <a:fld id="{9C3E3DD6-9353-D14B-991F-0D2C10536C1F}" type="slidenum">
              <a:rPr lang="fi-FI" smtClean="0"/>
              <a:pPr/>
              <a:t>12</a:t>
            </a:fld>
            <a:endParaRPr lang="fi-FI"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4673E13-E22E-B310-2602-10522014A3FB}"/>
                  </a:ext>
                </a:extLst>
              </p:cNvPr>
              <p:cNvSpPr>
                <a:spLocks noGrp="1"/>
              </p:cNvSpPr>
              <p:nvPr>
                <p:ph sz="quarter" idx="11"/>
              </p:nvPr>
            </p:nvSpPr>
            <p:spPr>
              <a:xfrm>
                <a:off x="628651" y="916681"/>
                <a:ext cx="8078320" cy="3560140"/>
              </a:xfrm>
            </p:spPr>
            <p:txBody>
              <a:bodyPr>
                <a:normAutofit/>
              </a:bodyPr>
              <a:lstStyle/>
              <a:p>
                <a:r>
                  <a:rPr lang="en-US" dirty="0"/>
                  <a:t>Compare </a:t>
                </a:r>
                <a14:m>
                  <m:oMath xmlns:m="http://schemas.openxmlformats.org/officeDocument/2006/math">
                    <m:r>
                      <m:rPr>
                        <m:nor/>
                      </m:rPr>
                      <a:rPr lang="en-US" sz="1800" i="1" smtClean="0">
                        <a:latin typeface="Times New Roman" panose="02020603050405020304" pitchFamily="18" charset="0"/>
                        <a:ea typeface="PMingLiU" panose="02020500000000000000" pitchFamily="18" charset="-120"/>
                      </a:rPr>
                      <m:t>p</m:t>
                    </m:r>
                    <m:r>
                      <a:rPr lang="en-US" sz="1800" i="1" smtClean="0">
                        <a:latin typeface="Cambria Math" panose="02040503050406030204" pitchFamily="18" charset="0"/>
                        <a:ea typeface="PMingLiU" panose="02020500000000000000" pitchFamily="18" charset="-120"/>
                      </a:rPr>
                      <m:t> </m:t>
                    </m:r>
                  </m:oMath>
                </a14:m>
                <a:r>
                  <a:rPr lang="en-US" dirty="0"/>
                  <a:t>(see previous slide) to cumulative proportions in table 3, as shown below in table 4, and choose </a:t>
                </a:r>
                <a:r>
                  <a:rPr lang="en-US" i="1" dirty="0">
                    <a:latin typeface="Times New Roman" panose="02020603050405020304" pitchFamily="18" charset="0"/>
                    <a:cs typeface="Times New Roman" panose="02020603050405020304" pitchFamily="18" charset="0"/>
                  </a:rPr>
                  <a:t>β</a:t>
                </a:r>
                <a:r>
                  <a:rPr lang="en-US" i="1" dirty="0"/>
                  <a:t> </a:t>
                </a:r>
                <a:r>
                  <a:rPr lang="en-US" dirty="0"/>
                  <a:t>based on that.</a:t>
                </a:r>
              </a:p>
              <a:p>
                <a:endParaRPr lang="en-US" dirty="0"/>
              </a:p>
              <a:p>
                <a:endParaRPr lang="en-US" dirty="0"/>
              </a:p>
              <a:p>
                <a:endParaRPr lang="en-US" dirty="0"/>
              </a:p>
              <a:p>
                <a:endParaRPr lang="en-US" dirty="0"/>
              </a:p>
              <a:p>
                <a:r>
                  <a:rPr lang="en-US" dirty="0"/>
                  <a:t>Use the chosen </a:t>
                </a:r>
                <a:r>
                  <a:rPr lang="en-US" i="1" dirty="0">
                    <a:latin typeface="Times New Roman" panose="02020603050405020304" pitchFamily="18" charset="0"/>
                    <a:cs typeface="Times New Roman" panose="02020603050405020304" pitchFamily="18" charset="0"/>
                  </a:rPr>
                  <a:t>β</a:t>
                </a:r>
                <a:r>
                  <a:rPr lang="en-US" i="1" dirty="0"/>
                  <a:t> </a:t>
                </a:r>
                <a:r>
                  <a:rPr lang="en-US" dirty="0"/>
                  <a:t>to calculate the current iteration’s recovery time </a:t>
                </a:r>
                <a14:m>
                  <m:oMath xmlns:m="http://schemas.openxmlformats.org/officeDocument/2006/math">
                    <m:r>
                      <m:rPr>
                        <m:nor/>
                      </m:rPr>
                      <a:rPr lang="en-US" sz="2000" i="1" smtClean="0">
                        <a:effectLst/>
                        <a:latin typeface="Times New Roman" panose="02020603050405020304" pitchFamily="18" charset="0"/>
                        <a:ea typeface="PMingLiU" panose="02020500000000000000" pitchFamily="18" charset="-120"/>
                      </a:rPr>
                      <m:t>x</m:t>
                    </m:r>
                  </m:oMath>
                </a14:m>
                <a:r>
                  <a:rPr lang="en-US" dirty="0"/>
                  <a:t> [h] using exponential distribution’s quantile function with probability </a:t>
                </a:r>
                <a14:m>
                  <m:oMath xmlns:m="http://schemas.openxmlformats.org/officeDocument/2006/math">
                    <m:r>
                      <m:rPr>
                        <m:nor/>
                      </m:rPr>
                      <a:rPr lang="en-US" sz="2000" i="1">
                        <a:latin typeface="Times New Roman" panose="02020603050405020304" pitchFamily="18" charset="0"/>
                        <a:ea typeface="PMingLiU" panose="02020500000000000000" pitchFamily="18" charset="-120"/>
                      </a:rPr>
                      <m:t>Rnd</m:t>
                    </m:r>
                    <m:r>
                      <m:rPr>
                        <m:nor/>
                      </m:rPr>
                      <a:rPr lang="fi-FI" sz="2000" b="0" i="0" smtClean="0">
                        <a:latin typeface="Times New Roman" panose="02020603050405020304" pitchFamily="18" charset="0"/>
                        <a:ea typeface="PMingLiU" panose="02020500000000000000" pitchFamily="18" charset="-120"/>
                      </a:rPr>
                      <m:t> </m:t>
                    </m:r>
                    <m:r>
                      <m:rPr>
                        <m:nor/>
                      </m:rPr>
                      <a:rPr lang="fi-FI" sz="2000" b="0" i="0" dirty="0" smtClean="0"/>
                      <m:t>[2]</m:t>
                    </m:r>
                    <m:r>
                      <m:rPr>
                        <m:nor/>
                      </m:rPr>
                      <a:rPr lang="fi-FI" sz="2000" b="0" i="0" smtClean="0">
                        <a:latin typeface="Times New Roman" panose="02020603050405020304" pitchFamily="18" charset="0"/>
                        <a:ea typeface="PMingLiU" panose="02020500000000000000" pitchFamily="18" charset="-120"/>
                      </a:rPr>
                      <m:t>:</m:t>
                    </m:r>
                  </m:oMath>
                </a14:m>
                <a:endParaRPr lang="en-US" dirty="0"/>
              </a:p>
              <a:p>
                <a:pPr marL="920115" lvl="1" indent="-457200"/>
                <a14:m>
                  <m:oMath xmlns:m="http://schemas.openxmlformats.org/officeDocument/2006/math">
                    <m:r>
                      <m:rPr>
                        <m:nor/>
                      </m:rPr>
                      <a:rPr lang="en-US" sz="1530" i="1" smtClean="0">
                        <a:effectLst/>
                        <a:latin typeface="Times New Roman" panose="02020603050405020304" pitchFamily="18" charset="0"/>
                        <a:ea typeface="PMingLiU" panose="02020500000000000000" pitchFamily="18" charset="-120"/>
                      </a:rPr>
                      <m:t>x</m:t>
                    </m:r>
                    <m:r>
                      <m:rPr>
                        <m:nor/>
                      </m:rPr>
                      <a:rPr lang="en-US" sz="1530" i="1" smtClean="0">
                        <a:effectLst/>
                        <a:latin typeface="Times New Roman" panose="02020603050405020304" pitchFamily="18" charset="0"/>
                        <a:ea typeface="PMingLiU" panose="02020500000000000000" pitchFamily="18" charset="-120"/>
                      </a:rPr>
                      <m:t>=</m:t>
                    </m:r>
                    <m:f>
                      <m:fPr>
                        <m:ctrlPr>
                          <a:rPr lang="fi-FI" sz="1530" i="1">
                            <a:effectLst/>
                            <a:latin typeface="Cambria Math" panose="02040503050406030204" pitchFamily="18" charset="0"/>
                          </a:rPr>
                        </m:ctrlPr>
                      </m:fPr>
                      <m:num>
                        <m:func>
                          <m:funcPr>
                            <m:ctrlPr>
                              <a:rPr lang="fi-FI" sz="1530" i="1">
                                <a:effectLst/>
                                <a:latin typeface="Cambria Math" panose="02040503050406030204" pitchFamily="18" charset="0"/>
                              </a:rPr>
                            </m:ctrlPr>
                          </m:funcPr>
                          <m:fName>
                            <m:r>
                              <m:rPr>
                                <m:nor/>
                              </m:rPr>
                              <a:rPr lang="en-US" sz="1530" i="1">
                                <a:effectLst/>
                                <a:latin typeface="Times New Roman" panose="02020603050405020304" pitchFamily="18" charset="0"/>
                                <a:ea typeface="PMingLiU" panose="02020500000000000000" pitchFamily="18" charset="-120"/>
                              </a:rPr>
                              <m:t>ln</m:t>
                            </m:r>
                          </m:fName>
                          <m:e>
                            <m:r>
                              <m:rPr>
                                <m:nor/>
                              </m:rPr>
                              <a:rPr lang="en-US" sz="1530" i="1">
                                <a:effectLst/>
                                <a:latin typeface="Times New Roman" panose="02020603050405020304" pitchFamily="18" charset="0"/>
                                <a:ea typeface="PMingLiU" panose="02020500000000000000" pitchFamily="18" charset="-120"/>
                              </a:rPr>
                              <m:t>(1−</m:t>
                            </m:r>
                            <m:r>
                              <m:rPr>
                                <m:nor/>
                              </m:rPr>
                              <a:rPr lang="en-US" sz="1530" i="1">
                                <a:effectLst/>
                                <a:latin typeface="Times New Roman" panose="02020603050405020304" pitchFamily="18" charset="0"/>
                                <a:ea typeface="PMingLiU" panose="02020500000000000000" pitchFamily="18" charset="-120"/>
                              </a:rPr>
                              <m:t>Rnd</m:t>
                            </m:r>
                            <m:r>
                              <m:rPr>
                                <m:nor/>
                              </m:rPr>
                              <a:rPr lang="en-US" sz="1530" i="1">
                                <a:effectLst/>
                                <a:latin typeface="Times New Roman" panose="02020603050405020304" pitchFamily="18" charset="0"/>
                                <a:ea typeface="PMingLiU" panose="02020500000000000000" pitchFamily="18" charset="-120"/>
                              </a:rPr>
                              <m:t>)</m:t>
                            </m:r>
                          </m:e>
                        </m:func>
                      </m:num>
                      <m:den>
                        <m:r>
                          <m:rPr>
                            <m:nor/>
                          </m:rPr>
                          <a:rPr lang="en-US" sz="1530" i="1">
                            <a:effectLst/>
                            <a:latin typeface="Times New Roman" panose="02020603050405020304" pitchFamily="18" charset="0"/>
                            <a:ea typeface="PMingLiU" panose="02020500000000000000" pitchFamily="18" charset="-120"/>
                          </a:rPr>
                          <m:t>1/</m:t>
                        </m:r>
                        <m:r>
                          <m:rPr>
                            <m:nor/>
                          </m:rPr>
                          <a:rPr lang="en-US" sz="1530" i="1">
                            <a:effectLst/>
                            <a:latin typeface="Times New Roman" panose="02020603050405020304" pitchFamily="18" charset="0"/>
                            <a:ea typeface="PMingLiU" panose="02020500000000000000" pitchFamily="18" charset="-120"/>
                          </a:rPr>
                          <m:t>β</m:t>
                        </m:r>
                      </m:den>
                    </m:f>
                  </m:oMath>
                </a14:m>
                <a:r>
                  <a:rPr lang="en-US" dirty="0"/>
                  <a:t>	(</a:t>
                </a:r>
                <a14:m>
                  <m:oMath xmlns:m="http://schemas.openxmlformats.org/officeDocument/2006/math">
                    <m:r>
                      <m:rPr>
                        <m:nor/>
                      </m:rPr>
                      <a:rPr lang="en-US" sz="1800" i="1">
                        <a:latin typeface="Times New Roman" panose="02020603050405020304" pitchFamily="18" charset="0"/>
                        <a:ea typeface="PMingLiU" panose="02020500000000000000" pitchFamily="18" charset="-120"/>
                      </a:rPr>
                      <m:t>Rnd</m:t>
                    </m:r>
                  </m:oMath>
                </a14:m>
                <a:r>
                  <a:rPr lang="en-US" dirty="0"/>
                  <a:t> = a random number in the range [0, 1])</a:t>
                </a:r>
              </a:p>
            </p:txBody>
          </p:sp>
        </mc:Choice>
        <mc:Fallback xmlns="">
          <p:sp>
            <p:nvSpPr>
              <p:cNvPr id="4" name="Content Placeholder 3">
                <a:extLst>
                  <a:ext uri="{FF2B5EF4-FFF2-40B4-BE49-F238E27FC236}">
                    <a16:creationId xmlns:a16="http://schemas.microsoft.com/office/drawing/2014/main" id="{54673E13-E22E-B310-2602-10522014A3FB}"/>
                  </a:ext>
                </a:extLst>
              </p:cNvPr>
              <p:cNvSpPr>
                <a:spLocks noGrp="1" noRot="1" noChangeAspect="1" noMove="1" noResize="1" noEditPoints="1" noAdjustHandles="1" noChangeArrowheads="1" noChangeShapeType="1" noTextEdit="1"/>
              </p:cNvSpPr>
              <p:nvPr>
                <p:ph sz="quarter" idx="11"/>
              </p:nvPr>
            </p:nvSpPr>
            <p:spPr>
              <a:xfrm>
                <a:off x="628651" y="916681"/>
                <a:ext cx="8078320" cy="3560140"/>
              </a:xfrm>
              <a:blipFill>
                <a:blip r:embed="rId3"/>
                <a:stretch>
                  <a:fillRect l="-679" t="-685" b="-1199"/>
                </a:stretch>
              </a:blipFill>
            </p:spPr>
            <p:txBody>
              <a:bodyPr/>
              <a:lstStyle/>
              <a:p>
                <a:r>
                  <a:rPr lang="en-GB">
                    <a:noFill/>
                  </a:rPr>
                  <a:t> </a:t>
                </a:r>
              </a:p>
            </p:txBody>
          </p:sp>
        </mc:Fallback>
      </mc:AlternateContent>
      <p:sp>
        <p:nvSpPr>
          <p:cNvPr id="5" name="Title 4">
            <a:extLst>
              <a:ext uri="{FF2B5EF4-FFF2-40B4-BE49-F238E27FC236}">
                <a16:creationId xmlns:a16="http://schemas.microsoft.com/office/drawing/2014/main" id="{DFEF6801-5938-3BBF-DE05-6791A68C7837}"/>
              </a:ext>
            </a:extLst>
          </p:cNvPr>
          <p:cNvSpPr>
            <a:spLocks noGrp="1"/>
          </p:cNvSpPr>
          <p:nvPr>
            <p:ph type="title"/>
          </p:nvPr>
        </p:nvSpPr>
        <p:spPr/>
        <p:txBody>
          <a:bodyPr/>
          <a:lstStyle/>
          <a:p>
            <a:r>
              <a:rPr lang="en-US" dirty="0"/>
              <a:t>9. Create a random sample (part 2)</a:t>
            </a:r>
            <a:endParaRPr lang="en-GB" dirty="0"/>
          </a:p>
        </p:txBody>
      </p:sp>
      <p:pic>
        <p:nvPicPr>
          <p:cNvPr id="6" name="Picture 5">
            <a:extLst>
              <a:ext uri="{FF2B5EF4-FFF2-40B4-BE49-F238E27FC236}">
                <a16:creationId xmlns:a16="http://schemas.microsoft.com/office/drawing/2014/main" id="{8018F096-31EE-77A2-E846-1568762EF71A}"/>
              </a:ext>
            </a:extLst>
          </p:cNvPr>
          <p:cNvPicPr>
            <a:picLocks noChangeAspect="1"/>
          </p:cNvPicPr>
          <p:nvPr/>
        </p:nvPicPr>
        <p:blipFill>
          <a:blip r:embed="rId4"/>
          <a:stretch>
            <a:fillRect/>
          </a:stretch>
        </p:blipFill>
        <p:spPr>
          <a:xfrm>
            <a:off x="1180895" y="1855075"/>
            <a:ext cx="6278880" cy="158800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458859-9CD6-D92B-9063-F69AD248817A}"/>
                  </a:ext>
                </a:extLst>
              </p:cNvPr>
              <p:cNvSpPr txBox="1"/>
              <p:nvPr/>
            </p:nvSpPr>
            <p:spPr>
              <a:xfrm>
                <a:off x="2975442" y="1544917"/>
                <a:ext cx="4387420" cy="302840"/>
              </a:xfrm>
              <a:prstGeom prst="rect">
                <a:avLst/>
              </a:prstGeom>
              <a:noFill/>
            </p:spPr>
            <p:txBody>
              <a:bodyPr wrap="none" rtlCol="0">
                <a:spAutoFit/>
              </a:bodyPr>
              <a:lstStyle/>
              <a:p>
                <a:r>
                  <a:rPr lang="en-GB" dirty="0"/>
                  <a:t>Table 4. Example initial values without zero compared to </a:t>
                </a:r>
                <a14:m>
                  <m:oMath xmlns:m="http://schemas.openxmlformats.org/officeDocument/2006/math">
                    <m:r>
                      <m:rPr>
                        <m:nor/>
                      </m:rPr>
                      <a:rPr lang="en-US" sz="1400" i="1" smtClean="0">
                        <a:latin typeface="Times New Roman" panose="02020603050405020304" pitchFamily="18" charset="0"/>
                        <a:ea typeface="PMingLiU" panose="02020500000000000000" pitchFamily="18" charset="-120"/>
                      </a:rPr>
                      <m:t>p</m:t>
                    </m:r>
                  </m:oMath>
                </a14:m>
                <a:r>
                  <a:rPr lang="en-GB" dirty="0"/>
                  <a:t>.</a:t>
                </a:r>
              </a:p>
            </p:txBody>
          </p:sp>
        </mc:Choice>
        <mc:Fallback xmlns="">
          <p:sp>
            <p:nvSpPr>
              <p:cNvPr id="7" name="TextBox 6">
                <a:extLst>
                  <a:ext uri="{FF2B5EF4-FFF2-40B4-BE49-F238E27FC236}">
                    <a16:creationId xmlns:a16="http://schemas.microsoft.com/office/drawing/2014/main" id="{6C458859-9CD6-D92B-9063-F69AD248817A}"/>
                  </a:ext>
                </a:extLst>
              </p:cNvPr>
              <p:cNvSpPr txBox="1">
                <a:spLocks noRot="1" noChangeAspect="1" noMove="1" noResize="1" noEditPoints="1" noAdjustHandles="1" noChangeArrowheads="1" noChangeShapeType="1" noTextEdit="1"/>
              </p:cNvSpPr>
              <p:nvPr/>
            </p:nvSpPr>
            <p:spPr>
              <a:xfrm>
                <a:off x="2975442" y="1544917"/>
                <a:ext cx="4387420" cy="302840"/>
              </a:xfrm>
              <a:prstGeom prst="rect">
                <a:avLst/>
              </a:prstGeom>
              <a:blipFill>
                <a:blip r:embed="rId5"/>
                <a:stretch>
                  <a:fillRect l="-139" b="-16000"/>
                </a:stretch>
              </a:blipFill>
            </p:spPr>
            <p:txBody>
              <a:bodyPr/>
              <a:lstStyle/>
              <a:p>
                <a:r>
                  <a:rPr lang="en-GB">
                    <a:noFill/>
                  </a:rPr>
                  <a:t> </a:t>
                </a:r>
              </a:p>
            </p:txBody>
          </p:sp>
        </mc:Fallback>
      </mc:AlternateContent>
    </p:spTree>
    <p:extLst>
      <p:ext uri="{BB962C8B-B14F-4D97-AF65-F5344CB8AC3E}">
        <p14:creationId xmlns:p14="http://schemas.microsoft.com/office/powerpoint/2010/main" val="299305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8B482-62FD-7BB5-0E12-37ACBA1D2368}"/>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6A922511-3C58-A42A-3B24-405C02B3E46A}"/>
              </a:ext>
            </a:extLst>
          </p:cNvPr>
          <p:cNvSpPr>
            <a:spLocks noGrp="1"/>
          </p:cNvSpPr>
          <p:nvPr>
            <p:ph type="sldNum" sz="quarter" idx="4"/>
          </p:nvPr>
        </p:nvSpPr>
        <p:spPr/>
        <p:txBody>
          <a:bodyPr/>
          <a:lstStyle/>
          <a:p>
            <a:fld id="{9C3E3DD6-9353-D14B-991F-0D2C10536C1F}" type="slidenum">
              <a:rPr lang="fi-FI" smtClean="0"/>
              <a:pPr/>
              <a:t>13</a:t>
            </a:fld>
            <a:endParaRPr lang="fi-FI"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4673E13-E22E-B310-2602-10522014A3FB}"/>
                  </a:ext>
                </a:extLst>
              </p:cNvPr>
              <p:cNvSpPr>
                <a:spLocks noGrp="1"/>
              </p:cNvSpPr>
              <p:nvPr>
                <p:ph sz="quarter" idx="11"/>
              </p:nvPr>
            </p:nvSpPr>
            <p:spPr/>
            <p:txBody>
              <a:bodyPr/>
              <a:lstStyle/>
              <a:p>
                <a:r>
                  <a:rPr lang="en-US" dirty="0"/>
                  <a:t>The parameters of the log-normal distribution, i.e. the mean </a:t>
                </a:r>
                <a:r>
                  <a:rPr lang="en-US" i="1" dirty="0">
                    <a:latin typeface="Times New Roman" panose="02020603050405020304" pitchFamily="18" charset="0"/>
                    <a:cs typeface="Times New Roman" panose="02020603050405020304" pitchFamily="18" charset="0"/>
                  </a:rPr>
                  <a:t>μ</a:t>
                </a:r>
                <a:r>
                  <a:rPr lang="en-US" dirty="0"/>
                  <a:t>, variance </a:t>
                </a:r>
                <a14:m>
                  <m:oMath xmlns:m="http://schemas.openxmlformats.org/officeDocument/2006/math">
                    <m:sSup>
                      <m:sSupPr>
                        <m:ctrlPr>
                          <a:rPr lang="fi-FI" sz="1800" i="1" smtClean="0">
                            <a:effectLst/>
                            <a:latin typeface="Cambria Math" panose="02040503050406030204" pitchFamily="18" charset="0"/>
                          </a:rPr>
                        </m:ctrlPr>
                      </m:sSupPr>
                      <m:e>
                        <m:r>
                          <a:rPr lang="en-US" sz="1800" i="1">
                            <a:effectLst/>
                            <a:latin typeface="Cambria Math" panose="02040503050406030204" pitchFamily="18" charset="0"/>
                            <a:ea typeface="PMingLiU" panose="02020500000000000000" pitchFamily="18" charset="-120"/>
                            <a:cs typeface="Times New Roman" panose="02020603050405020304" pitchFamily="18" charset="0"/>
                          </a:rPr>
                          <m:t>𝜎</m:t>
                        </m:r>
                      </m:e>
                      <m:sup>
                        <m:r>
                          <a:rPr lang="en-US" sz="1800" i="1">
                            <a:effectLst/>
                            <a:latin typeface="Cambria Math" panose="02040503050406030204" pitchFamily="18" charset="0"/>
                            <a:ea typeface="PMingLiU" panose="02020500000000000000" pitchFamily="18" charset="-120"/>
                            <a:cs typeface="Times New Roman" panose="02020603050405020304" pitchFamily="18" charset="0"/>
                          </a:rPr>
                          <m:t>2</m:t>
                        </m:r>
                      </m:sup>
                    </m:sSup>
                  </m:oMath>
                </a14:m>
                <a:r>
                  <a:rPr lang="en-US" dirty="0"/>
                  <a:t>, error factor </a:t>
                </a:r>
                <a:r>
                  <a:rPr lang="en-US" i="1" dirty="0">
                    <a:latin typeface="Times New Roman" panose="02020603050405020304" pitchFamily="18" charset="0"/>
                    <a:cs typeface="Times New Roman" panose="02020603050405020304" pitchFamily="18" charset="0"/>
                  </a:rPr>
                  <a:t>EF</a:t>
                </a:r>
                <a:r>
                  <a:rPr lang="en-US" dirty="0"/>
                  <a:t>, expected value </a:t>
                </a:r>
                <a:r>
                  <a:rPr lang="en-US" i="1" dirty="0">
                    <a:latin typeface="Times New Roman" panose="02020603050405020304" pitchFamily="18" charset="0"/>
                    <a:cs typeface="Times New Roman" panose="02020603050405020304" pitchFamily="18" charset="0"/>
                  </a:rPr>
                  <a:t>E</a:t>
                </a:r>
                <a:r>
                  <a:rPr lang="en-US" dirty="0"/>
                  <a:t>, and standard deviation </a:t>
                </a:r>
                <a:r>
                  <a:rPr lang="en-US" i="1" dirty="0">
                    <a:latin typeface="Times New Roman" panose="02020603050405020304" pitchFamily="18" charset="0"/>
                    <a:cs typeface="Times New Roman" panose="02020603050405020304" pitchFamily="18" charset="0"/>
                  </a:rPr>
                  <a:t>σ</a:t>
                </a:r>
                <a:r>
                  <a:rPr lang="en-US" dirty="0"/>
                  <a:t>, are calculated from the random sample using the following equations [3, 4]:</a:t>
                </a:r>
              </a:p>
            </p:txBody>
          </p:sp>
        </mc:Choice>
        <mc:Fallback xmlns="">
          <p:sp>
            <p:nvSpPr>
              <p:cNvPr id="4" name="Content Placeholder 3">
                <a:extLst>
                  <a:ext uri="{FF2B5EF4-FFF2-40B4-BE49-F238E27FC236}">
                    <a16:creationId xmlns:a16="http://schemas.microsoft.com/office/drawing/2014/main" id="{54673E13-E22E-B310-2602-10522014A3FB}"/>
                  </a:ext>
                </a:extLst>
              </p:cNvPr>
              <p:cNvSpPr>
                <a:spLocks noGrp="1" noRot="1" noChangeAspect="1" noMove="1" noResize="1" noEditPoints="1" noAdjustHandles="1" noChangeArrowheads="1" noChangeShapeType="1" noTextEdit="1"/>
              </p:cNvSpPr>
              <p:nvPr>
                <p:ph sz="quarter" idx="11"/>
              </p:nvPr>
            </p:nvSpPr>
            <p:spPr>
              <a:blipFill>
                <a:blip r:embed="rId2"/>
                <a:stretch>
                  <a:fillRect l="-702" t="-685" r="-312"/>
                </a:stretch>
              </a:blipFill>
            </p:spPr>
            <p:txBody>
              <a:bodyPr/>
              <a:lstStyle/>
              <a:p>
                <a:r>
                  <a:rPr lang="en-GB">
                    <a:noFill/>
                  </a:rPr>
                  <a:t> </a:t>
                </a:r>
              </a:p>
            </p:txBody>
          </p:sp>
        </mc:Fallback>
      </mc:AlternateContent>
      <p:sp>
        <p:nvSpPr>
          <p:cNvPr id="5" name="Title 4">
            <a:extLst>
              <a:ext uri="{FF2B5EF4-FFF2-40B4-BE49-F238E27FC236}">
                <a16:creationId xmlns:a16="http://schemas.microsoft.com/office/drawing/2014/main" id="{DFEF6801-5938-3BBF-DE05-6791A68C7837}"/>
              </a:ext>
            </a:extLst>
          </p:cNvPr>
          <p:cNvSpPr>
            <a:spLocks noGrp="1"/>
          </p:cNvSpPr>
          <p:nvPr>
            <p:ph type="title"/>
          </p:nvPr>
        </p:nvSpPr>
        <p:spPr/>
        <p:txBody>
          <a:bodyPr>
            <a:normAutofit fontScale="90000"/>
          </a:bodyPr>
          <a:lstStyle/>
          <a:p>
            <a:r>
              <a:rPr lang="en-US" dirty="0"/>
              <a:t>10. Calculate the log-normal distribution parameters</a:t>
            </a:r>
            <a:endParaRPr lang="en-GB" dirty="0"/>
          </a:p>
        </p:txBody>
      </p:sp>
      <p:pic>
        <p:nvPicPr>
          <p:cNvPr id="6" name="Picture 5">
            <a:extLst>
              <a:ext uri="{FF2B5EF4-FFF2-40B4-BE49-F238E27FC236}">
                <a16:creationId xmlns:a16="http://schemas.microsoft.com/office/drawing/2014/main" id="{17B7E965-391E-ABE4-138C-06EA29227C1A}"/>
              </a:ext>
            </a:extLst>
          </p:cNvPr>
          <p:cNvPicPr>
            <a:picLocks noChangeAspect="1"/>
          </p:cNvPicPr>
          <p:nvPr/>
        </p:nvPicPr>
        <p:blipFill>
          <a:blip r:embed="rId3"/>
          <a:stretch>
            <a:fillRect/>
          </a:stretch>
        </p:blipFill>
        <p:spPr>
          <a:xfrm>
            <a:off x="1009789" y="2348533"/>
            <a:ext cx="6278880" cy="2243328"/>
          </a:xfrm>
          <a:prstGeom prst="rect">
            <a:avLst/>
          </a:prstGeom>
        </p:spPr>
      </p:pic>
      <p:pic>
        <p:nvPicPr>
          <p:cNvPr id="10" name="Picture 9">
            <a:extLst>
              <a:ext uri="{FF2B5EF4-FFF2-40B4-BE49-F238E27FC236}">
                <a16:creationId xmlns:a16="http://schemas.microsoft.com/office/drawing/2014/main" id="{29E47BDD-52AE-0085-3CF2-56A0E445A40E}"/>
              </a:ext>
            </a:extLst>
          </p:cNvPr>
          <p:cNvPicPr>
            <a:picLocks noChangeAspect="1"/>
          </p:cNvPicPr>
          <p:nvPr/>
        </p:nvPicPr>
        <p:blipFill>
          <a:blip r:embed="rId4"/>
          <a:stretch>
            <a:fillRect/>
          </a:stretch>
        </p:blipFill>
        <p:spPr>
          <a:xfrm>
            <a:off x="2895723" y="2348533"/>
            <a:ext cx="6123432" cy="484632"/>
          </a:xfrm>
          <a:prstGeom prst="rect">
            <a:avLst/>
          </a:prstGeom>
        </p:spPr>
      </p:pic>
      <p:pic>
        <p:nvPicPr>
          <p:cNvPr id="11" name="Picture 10">
            <a:extLst>
              <a:ext uri="{FF2B5EF4-FFF2-40B4-BE49-F238E27FC236}">
                <a16:creationId xmlns:a16="http://schemas.microsoft.com/office/drawing/2014/main" id="{99439FAA-0CE8-AA90-C109-53F36E8A2ADC}"/>
              </a:ext>
            </a:extLst>
          </p:cNvPr>
          <p:cNvPicPr>
            <a:picLocks noChangeAspect="1"/>
          </p:cNvPicPr>
          <p:nvPr/>
        </p:nvPicPr>
        <p:blipFill>
          <a:blip r:embed="rId5"/>
          <a:stretch>
            <a:fillRect/>
          </a:stretch>
        </p:blipFill>
        <p:spPr>
          <a:xfrm>
            <a:off x="1480281" y="3254573"/>
            <a:ext cx="6278880" cy="1222248"/>
          </a:xfrm>
          <a:prstGeom prst="rect">
            <a:avLst/>
          </a:prstGeom>
        </p:spPr>
      </p:pic>
      <p:cxnSp>
        <p:nvCxnSpPr>
          <p:cNvPr id="13" name="Straight Arrow Connector 12">
            <a:extLst>
              <a:ext uri="{FF2B5EF4-FFF2-40B4-BE49-F238E27FC236}">
                <a16:creationId xmlns:a16="http://schemas.microsoft.com/office/drawing/2014/main" id="{442287FA-A7D3-7157-CA29-4E0A0CAEFC12}"/>
              </a:ext>
            </a:extLst>
          </p:cNvPr>
          <p:cNvCxnSpPr/>
          <p:nvPr/>
        </p:nvCxnSpPr>
        <p:spPr>
          <a:xfrm>
            <a:off x="2548218" y="3825356"/>
            <a:ext cx="961464"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7DFAAD4C-31AB-6525-348C-3E9D9AEACD89}"/>
              </a:ext>
            </a:extLst>
          </p:cNvPr>
          <p:cNvSpPr txBox="1"/>
          <p:nvPr/>
        </p:nvSpPr>
        <p:spPr>
          <a:xfrm>
            <a:off x="3671439" y="2956058"/>
            <a:ext cx="4572000" cy="286873"/>
          </a:xfrm>
          <a:prstGeom prst="rect">
            <a:avLst/>
          </a:prstGeom>
          <a:noFill/>
        </p:spPr>
        <p:txBody>
          <a:bodyPr wrap="square">
            <a:spAutoFit/>
          </a:bodyPr>
          <a:lstStyle/>
          <a:p>
            <a:r>
              <a:rPr lang="en-GB" dirty="0"/>
              <a:t>Table 5. Example results.</a:t>
            </a:r>
          </a:p>
        </p:txBody>
      </p:sp>
    </p:spTree>
    <p:extLst>
      <p:ext uri="{BB962C8B-B14F-4D97-AF65-F5344CB8AC3E}">
        <p14:creationId xmlns:p14="http://schemas.microsoft.com/office/powerpoint/2010/main" val="10953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C7D6-17AF-9D5B-8B12-1A10B7C4FF71}"/>
              </a:ext>
            </a:extLst>
          </p:cNvPr>
          <p:cNvSpPr>
            <a:spLocks noGrp="1"/>
          </p:cNvSpPr>
          <p:nvPr>
            <p:ph type="title"/>
          </p:nvPr>
        </p:nvSpPr>
        <p:spPr/>
        <p:txBody>
          <a:bodyPr/>
          <a:lstStyle/>
          <a:p>
            <a:r>
              <a:rPr lang="en-GB" dirty="0"/>
              <a:t>Evaluation of the results</a:t>
            </a:r>
          </a:p>
        </p:txBody>
      </p:sp>
    </p:spTree>
    <p:extLst>
      <p:ext uri="{BB962C8B-B14F-4D97-AF65-F5344CB8AC3E}">
        <p14:creationId xmlns:p14="http://schemas.microsoft.com/office/powerpoint/2010/main" val="385113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03989-3C10-3E34-2AE5-921507268CEE}"/>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51C1F7B2-37E9-E6C2-78C6-C6F12E913E8B}"/>
              </a:ext>
            </a:extLst>
          </p:cNvPr>
          <p:cNvSpPr>
            <a:spLocks noGrp="1"/>
          </p:cNvSpPr>
          <p:nvPr>
            <p:ph type="sldNum" sz="quarter" idx="4"/>
          </p:nvPr>
        </p:nvSpPr>
        <p:spPr/>
        <p:txBody>
          <a:bodyPr/>
          <a:lstStyle/>
          <a:p>
            <a:fld id="{9C3E3DD6-9353-D14B-991F-0D2C10536C1F}" type="slidenum">
              <a:rPr lang="fi-FI" smtClean="0"/>
              <a:pPr/>
              <a:t>15</a:t>
            </a:fld>
            <a:endParaRPr lang="fi-FI" dirty="0"/>
          </a:p>
        </p:txBody>
      </p:sp>
      <p:sp>
        <p:nvSpPr>
          <p:cNvPr id="4" name="Content Placeholder 3">
            <a:extLst>
              <a:ext uri="{FF2B5EF4-FFF2-40B4-BE49-F238E27FC236}">
                <a16:creationId xmlns:a16="http://schemas.microsoft.com/office/drawing/2014/main" id="{F211C45F-78DB-AE12-4BC9-0F0F78D142D1}"/>
              </a:ext>
            </a:extLst>
          </p:cNvPr>
          <p:cNvSpPr>
            <a:spLocks noGrp="1"/>
          </p:cNvSpPr>
          <p:nvPr>
            <p:ph sz="quarter" idx="11"/>
          </p:nvPr>
        </p:nvSpPr>
        <p:spPr/>
        <p:txBody>
          <a:bodyPr>
            <a:normAutofit/>
          </a:bodyPr>
          <a:lstStyle/>
          <a:p>
            <a:pPr marL="457200" indent="-457200">
              <a:buFont typeface="+mj-lt"/>
              <a:buAutoNum type="arabicPeriod"/>
            </a:pPr>
            <a:r>
              <a:rPr lang="en-US" dirty="0"/>
              <a:t>Divide random sample into 5-minute sections for 48 hours.</a:t>
            </a:r>
          </a:p>
          <a:p>
            <a:pPr marL="457200" indent="-457200">
              <a:buFont typeface="+mj-lt"/>
              <a:buAutoNum type="arabicPeriod"/>
            </a:pPr>
            <a:r>
              <a:rPr lang="en-US" dirty="0"/>
              <a:t>Calculate the number of data points for each interval ((0, 0.08], (0.08, 0.17], etc.).</a:t>
            </a:r>
          </a:p>
          <a:p>
            <a:pPr marL="457200" indent="-457200">
              <a:buFont typeface="+mj-lt"/>
              <a:buAutoNum type="arabicPeriod"/>
            </a:pPr>
            <a:r>
              <a:rPr lang="en-US" dirty="0"/>
              <a:t>Calculate statistical probability for each interval.</a:t>
            </a:r>
          </a:p>
          <a:p>
            <a:pPr marL="805815" lvl="1" indent="-342900"/>
            <a:r>
              <a:rPr lang="en-US" dirty="0"/>
              <a:t>Example: 100 000 iterations, 5 476 values in (0, 0.08] range, so probability </a:t>
            </a:r>
            <a:r>
              <a:rPr lang="en-US" i="1" dirty="0">
                <a:latin typeface="Times New Roman" panose="02020603050405020304" pitchFamily="18" charset="0"/>
                <a:cs typeface="Times New Roman" panose="02020603050405020304" pitchFamily="18" charset="0"/>
              </a:rPr>
              <a:t>s</a:t>
            </a:r>
            <a:r>
              <a:rPr lang="en-US" dirty="0"/>
              <a:t> = 100 000 / 5 476​ = 5.48E−2.</a:t>
            </a:r>
          </a:p>
          <a:p>
            <a:pPr lvl="1" indent="0">
              <a:buNone/>
            </a:pPr>
            <a:endParaRPr lang="en-US" dirty="0"/>
          </a:p>
        </p:txBody>
      </p:sp>
      <p:sp>
        <p:nvSpPr>
          <p:cNvPr id="5" name="Title 4">
            <a:extLst>
              <a:ext uri="{FF2B5EF4-FFF2-40B4-BE49-F238E27FC236}">
                <a16:creationId xmlns:a16="http://schemas.microsoft.com/office/drawing/2014/main" id="{8BBAA4DD-FABE-B0E8-D2CC-C09987C2048F}"/>
              </a:ext>
            </a:extLst>
          </p:cNvPr>
          <p:cNvSpPr>
            <a:spLocks noGrp="1"/>
          </p:cNvSpPr>
          <p:nvPr>
            <p:ph type="title"/>
          </p:nvPr>
        </p:nvSpPr>
        <p:spPr/>
        <p:txBody>
          <a:bodyPr/>
          <a:lstStyle/>
          <a:p>
            <a:r>
              <a:rPr lang="en-US" dirty="0"/>
              <a:t>11. Calculate the statistical probability</a:t>
            </a:r>
            <a:endParaRPr lang="en-GB" dirty="0"/>
          </a:p>
        </p:txBody>
      </p:sp>
    </p:spTree>
    <p:extLst>
      <p:ext uri="{BB962C8B-B14F-4D97-AF65-F5344CB8AC3E}">
        <p14:creationId xmlns:p14="http://schemas.microsoft.com/office/powerpoint/2010/main" val="124936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03989-3C10-3E34-2AE5-921507268CEE}"/>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51C1F7B2-37E9-E6C2-78C6-C6F12E913E8B}"/>
              </a:ext>
            </a:extLst>
          </p:cNvPr>
          <p:cNvSpPr>
            <a:spLocks noGrp="1"/>
          </p:cNvSpPr>
          <p:nvPr>
            <p:ph type="sldNum" sz="quarter" idx="4"/>
          </p:nvPr>
        </p:nvSpPr>
        <p:spPr/>
        <p:txBody>
          <a:bodyPr/>
          <a:lstStyle/>
          <a:p>
            <a:fld id="{9C3E3DD6-9353-D14B-991F-0D2C10536C1F}" type="slidenum">
              <a:rPr lang="fi-FI" smtClean="0"/>
              <a:pPr/>
              <a:t>16</a:t>
            </a:fld>
            <a:endParaRPr lang="fi-FI" dirty="0"/>
          </a:p>
        </p:txBody>
      </p:sp>
      <p:sp>
        <p:nvSpPr>
          <p:cNvPr id="4" name="Content Placeholder 3">
            <a:extLst>
              <a:ext uri="{FF2B5EF4-FFF2-40B4-BE49-F238E27FC236}">
                <a16:creationId xmlns:a16="http://schemas.microsoft.com/office/drawing/2014/main" id="{F211C45F-78DB-AE12-4BC9-0F0F78D142D1}"/>
              </a:ext>
            </a:extLst>
          </p:cNvPr>
          <p:cNvSpPr>
            <a:spLocks noGrp="1"/>
          </p:cNvSpPr>
          <p:nvPr>
            <p:ph sz="quarter" idx="11"/>
          </p:nvPr>
        </p:nvSpPr>
        <p:spPr/>
        <p:txBody>
          <a:bodyPr>
            <a:normAutofit/>
          </a:bodyPr>
          <a:lstStyle/>
          <a:p>
            <a:r>
              <a:rPr lang="en-US" dirty="0"/>
              <a:t>Compare statistical value </a:t>
            </a:r>
            <a:r>
              <a:rPr lang="en-US" i="1" dirty="0">
                <a:latin typeface="Times New Roman" panose="02020603050405020304" pitchFamily="18" charset="0"/>
                <a:cs typeface="Times New Roman" panose="02020603050405020304" pitchFamily="18" charset="0"/>
              </a:rPr>
              <a:t>s</a:t>
            </a:r>
            <a:r>
              <a:rPr lang="en-US" dirty="0"/>
              <a:t> (see previous slide) to numerical integral of log-normal density function (</a:t>
            </a:r>
            <a:r>
              <a:rPr lang="en-US" i="1" dirty="0" err="1">
                <a:latin typeface="Times New Roman" panose="02020603050405020304" pitchFamily="18" charset="0"/>
                <a:cs typeface="Times New Roman" panose="02020603050405020304" pitchFamily="18" charset="0"/>
              </a:rPr>
              <a:t>lognp</a:t>
            </a:r>
            <a:r>
              <a:rPr lang="en-US" dirty="0"/>
              <a:t>).</a:t>
            </a:r>
          </a:p>
          <a:p>
            <a:pPr marL="457200" indent="-457200">
              <a:buFont typeface="+mj-lt"/>
              <a:buAutoNum type="arabicPeriod"/>
            </a:pPr>
            <a:endParaRPr lang="en-US" dirty="0"/>
          </a:p>
        </p:txBody>
      </p:sp>
      <p:sp>
        <p:nvSpPr>
          <p:cNvPr id="5" name="Title 4">
            <a:extLst>
              <a:ext uri="{FF2B5EF4-FFF2-40B4-BE49-F238E27FC236}">
                <a16:creationId xmlns:a16="http://schemas.microsoft.com/office/drawing/2014/main" id="{8BBAA4DD-FABE-B0E8-D2CC-C09987C2048F}"/>
              </a:ext>
            </a:extLst>
          </p:cNvPr>
          <p:cNvSpPr>
            <a:spLocks noGrp="1"/>
          </p:cNvSpPr>
          <p:nvPr>
            <p:ph type="title"/>
          </p:nvPr>
        </p:nvSpPr>
        <p:spPr/>
        <p:txBody>
          <a:bodyPr/>
          <a:lstStyle/>
          <a:p>
            <a:r>
              <a:rPr lang="en-GB" dirty="0"/>
              <a:t>12. Comparison</a:t>
            </a:r>
          </a:p>
        </p:txBody>
      </p:sp>
      <p:pic>
        <p:nvPicPr>
          <p:cNvPr id="6" name="Picture 5">
            <a:extLst>
              <a:ext uri="{FF2B5EF4-FFF2-40B4-BE49-F238E27FC236}">
                <a16:creationId xmlns:a16="http://schemas.microsoft.com/office/drawing/2014/main" id="{A493A5F4-1B28-DE8C-E1C4-9ECB06109F5C}"/>
              </a:ext>
            </a:extLst>
          </p:cNvPr>
          <p:cNvPicPr>
            <a:picLocks noChangeAspect="1"/>
          </p:cNvPicPr>
          <p:nvPr/>
        </p:nvPicPr>
        <p:blipFill>
          <a:blip r:embed="rId2"/>
          <a:stretch>
            <a:fillRect/>
          </a:stretch>
        </p:blipFill>
        <p:spPr>
          <a:xfrm>
            <a:off x="868594" y="1874173"/>
            <a:ext cx="7090625" cy="1961969"/>
          </a:xfrm>
          <a:prstGeom prst="rect">
            <a:avLst/>
          </a:prstGeom>
        </p:spPr>
      </p:pic>
      <p:pic>
        <p:nvPicPr>
          <p:cNvPr id="7" name="Picture 6">
            <a:extLst>
              <a:ext uri="{FF2B5EF4-FFF2-40B4-BE49-F238E27FC236}">
                <a16:creationId xmlns:a16="http://schemas.microsoft.com/office/drawing/2014/main" id="{E41D5F8F-B1FB-0BDF-A79F-7AF761DE522B}"/>
              </a:ext>
            </a:extLst>
          </p:cNvPr>
          <p:cNvPicPr>
            <a:picLocks noChangeAspect="1"/>
          </p:cNvPicPr>
          <p:nvPr/>
        </p:nvPicPr>
        <p:blipFill>
          <a:blip r:embed="rId3"/>
          <a:stretch>
            <a:fillRect/>
          </a:stretch>
        </p:blipFill>
        <p:spPr>
          <a:xfrm>
            <a:off x="3503406" y="2126813"/>
            <a:ext cx="6278880" cy="2350008"/>
          </a:xfrm>
          <a:prstGeom prst="rect">
            <a:avLst/>
          </a:prstGeom>
        </p:spPr>
      </p:pic>
      <p:sp>
        <p:nvSpPr>
          <p:cNvPr id="8" name="TextBox 7">
            <a:extLst>
              <a:ext uri="{FF2B5EF4-FFF2-40B4-BE49-F238E27FC236}">
                <a16:creationId xmlns:a16="http://schemas.microsoft.com/office/drawing/2014/main" id="{8FDCE5AB-55EA-BBC7-607F-DDDC3C96F933}"/>
              </a:ext>
            </a:extLst>
          </p:cNvPr>
          <p:cNvSpPr txBox="1"/>
          <p:nvPr/>
        </p:nvSpPr>
        <p:spPr>
          <a:xfrm>
            <a:off x="5556995" y="1839940"/>
            <a:ext cx="4572000" cy="286873"/>
          </a:xfrm>
          <a:prstGeom prst="rect">
            <a:avLst/>
          </a:prstGeom>
          <a:noFill/>
        </p:spPr>
        <p:txBody>
          <a:bodyPr wrap="square">
            <a:spAutoFit/>
          </a:bodyPr>
          <a:lstStyle/>
          <a:p>
            <a:r>
              <a:rPr lang="en-GB" dirty="0"/>
              <a:t>Table 6. Comparison between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lognp</a:t>
            </a:r>
            <a:r>
              <a:rPr lang="en-GB" i="1" dirty="0">
                <a:latin typeface="Times New Roman" panose="02020603050405020304" pitchFamily="18" charset="0"/>
                <a:cs typeface="Times New Roman" panose="02020603050405020304" pitchFamily="18" charset="0"/>
              </a:rPr>
              <a:t> </a:t>
            </a:r>
            <a:r>
              <a:rPr lang="en-GB" dirty="0"/>
              <a:t>and </a:t>
            </a:r>
            <a:r>
              <a:rPr lang="en-GB" i="1" dirty="0">
                <a:latin typeface="Times New Roman" panose="02020603050405020304" pitchFamily="18" charset="0"/>
                <a:cs typeface="Times New Roman" panose="02020603050405020304" pitchFamily="18" charset="0"/>
              </a:rPr>
              <a:t>s</a:t>
            </a:r>
            <a:r>
              <a:rPr lang="en-GB" dirty="0"/>
              <a:t>.</a:t>
            </a:r>
          </a:p>
        </p:txBody>
      </p:sp>
      <p:sp>
        <p:nvSpPr>
          <p:cNvPr id="9" name="TextBox 8">
            <a:extLst>
              <a:ext uri="{FF2B5EF4-FFF2-40B4-BE49-F238E27FC236}">
                <a16:creationId xmlns:a16="http://schemas.microsoft.com/office/drawing/2014/main" id="{941671D8-EB44-8303-617A-F895ADBDD023}"/>
              </a:ext>
            </a:extLst>
          </p:cNvPr>
          <p:cNvSpPr txBox="1"/>
          <p:nvPr/>
        </p:nvSpPr>
        <p:spPr>
          <a:xfrm>
            <a:off x="7932532" y="2413686"/>
            <a:ext cx="1143518" cy="675954"/>
          </a:xfrm>
          <a:prstGeom prst="rect">
            <a:avLst/>
          </a:prstGeom>
          <a:noFill/>
        </p:spPr>
        <p:txBody>
          <a:bodyPr wrap="none" rtlCol="0">
            <a:spAutoFit/>
          </a:bodyPr>
          <a:lstStyle/>
          <a:p>
            <a:r>
              <a:rPr lang="en-GB" dirty="0"/>
              <a:t>Only small</a:t>
            </a:r>
          </a:p>
          <a:p>
            <a:r>
              <a:rPr lang="en-GB" dirty="0"/>
              <a:t>differences in</a:t>
            </a:r>
          </a:p>
          <a:p>
            <a:r>
              <a:rPr lang="en-GB" dirty="0"/>
              <a:t>this case.</a:t>
            </a:r>
          </a:p>
        </p:txBody>
      </p:sp>
      <p:cxnSp>
        <p:nvCxnSpPr>
          <p:cNvPr id="11" name="Straight Arrow Connector 10">
            <a:extLst>
              <a:ext uri="{FF2B5EF4-FFF2-40B4-BE49-F238E27FC236}">
                <a16:creationId xmlns:a16="http://schemas.microsoft.com/office/drawing/2014/main" id="{E214CDEE-5ED4-E868-59FF-9DEC0A47C4C4}"/>
              </a:ext>
            </a:extLst>
          </p:cNvPr>
          <p:cNvCxnSpPr/>
          <p:nvPr/>
        </p:nvCxnSpPr>
        <p:spPr>
          <a:xfrm flipH="1">
            <a:off x="7677397" y="2696751"/>
            <a:ext cx="194247"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3210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60013-B389-F293-49FB-7F0C620E50AB}"/>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17A60CF0-7C30-C181-EC09-85DDBE8A6C2A}"/>
              </a:ext>
            </a:extLst>
          </p:cNvPr>
          <p:cNvSpPr>
            <a:spLocks noGrp="1"/>
          </p:cNvSpPr>
          <p:nvPr>
            <p:ph type="sldNum" sz="quarter" idx="4"/>
          </p:nvPr>
        </p:nvSpPr>
        <p:spPr/>
        <p:txBody>
          <a:bodyPr/>
          <a:lstStyle/>
          <a:p>
            <a:fld id="{9C3E3DD6-9353-D14B-991F-0D2C10536C1F}" type="slidenum">
              <a:rPr lang="fi-FI" smtClean="0"/>
              <a:pPr/>
              <a:t>17</a:t>
            </a:fld>
            <a:endParaRPr lang="fi-FI" dirty="0"/>
          </a:p>
        </p:txBody>
      </p:sp>
      <p:sp>
        <p:nvSpPr>
          <p:cNvPr id="4" name="Content Placeholder 3">
            <a:extLst>
              <a:ext uri="{FF2B5EF4-FFF2-40B4-BE49-F238E27FC236}">
                <a16:creationId xmlns:a16="http://schemas.microsoft.com/office/drawing/2014/main" id="{209F762D-36B3-0D4B-555A-73C9C8BDC9E0}"/>
              </a:ext>
            </a:extLst>
          </p:cNvPr>
          <p:cNvSpPr>
            <a:spLocks noGrp="1"/>
          </p:cNvSpPr>
          <p:nvPr>
            <p:ph sz="quarter" idx="11"/>
          </p:nvPr>
        </p:nvSpPr>
        <p:spPr/>
        <p:txBody>
          <a:bodyPr>
            <a:normAutofit fontScale="92500" lnSpcReduction="10000"/>
          </a:bodyPr>
          <a:lstStyle/>
          <a:p>
            <a:r>
              <a:rPr lang="en-GB" dirty="0"/>
              <a:t>Calculated as follows:</a:t>
            </a:r>
          </a:p>
          <a:p>
            <a:pPr marL="457200" indent="-457200">
              <a:buFont typeface="+mj-lt"/>
              <a:buAutoNum type="arabicPeriod"/>
            </a:pPr>
            <a:endParaRPr lang="en-GB" dirty="0"/>
          </a:p>
          <a:p>
            <a:pPr marL="457200" indent="-457200">
              <a:buFont typeface="+mj-lt"/>
              <a:buAutoNum type="arabicPeriod"/>
            </a:pPr>
            <a:endParaRPr lang="en-US" dirty="0"/>
          </a:p>
          <a:p>
            <a:pPr marL="457200" indent="-457200">
              <a:buFont typeface="+mj-lt"/>
              <a:buAutoNum type="arabicPeriod"/>
            </a:pPr>
            <a:endParaRPr lang="en-US" dirty="0"/>
          </a:p>
          <a:p>
            <a:r>
              <a:rPr lang="en-US" dirty="0"/>
              <a:t>Three water supply systems were analyzed across nine different PDSs, resulting in a total of 27 figures. Regarding the fits,</a:t>
            </a:r>
          </a:p>
          <a:p>
            <a:pPr marL="920115" lvl="1" indent="-457200"/>
            <a:r>
              <a:rPr lang="en-US" dirty="0"/>
              <a:t>16 of them had an </a:t>
            </a:r>
            <a:r>
              <a:rPr lang="en-US" i="1" dirty="0">
                <a:latin typeface="Times New Roman" panose="02020603050405020304" pitchFamily="18" charset="0"/>
                <a:cs typeface="Times New Roman" panose="02020603050405020304" pitchFamily="18" charset="0"/>
              </a:rPr>
              <a:t>R²</a:t>
            </a:r>
            <a:r>
              <a:rPr lang="en-US" dirty="0"/>
              <a:t> value above 0.9 (indicating a good fit)</a:t>
            </a:r>
          </a:p>
          <a:p>
            <a:pPr marL="920115" lvl="1" indent="-457200"/>
            <a:r>
              <a:rPr lang="en-US" dirty="0"/>
              <a:t>4 had an </a:t>
            </a:r>
            <a:r>
              <a:rPr lang="en-US" i="1" dirty="0">
                <a:latin typeface="Times New Roman" panose="02020603050405020304" pitchFamily="18" charset="0"/>
                <a:cs typeface="Times New Roman" panose="02020603050405020304" pitchFamily="18" charset="0"/>
              </a:rPr>
              <a:t>R²</a:t>
            </a:r>
            <a:r>
              <a:rPr lang="en-US" dirty="0"/>
              <a:t> value less than 0.9 but greater than 0 (indicating a poor fit)</a:t>
            </a:r>
          </a:p>
          <a:p>
            <a:pPr marL="920115" lvl="1" indent="-457200"/>
            <a:r>
              <a:rPr lang="en-US" dirty="0"/>
              <a:t>4 had an </a:t>
            </a:r>
            <a:r>
              <a:rPr lang="en-US" i="1" dirty="0">
                <a:latin typeface="Times New Roman" panose="02020603050405020304" pitchFamily="18" charset="0"/>
                <a:cs typeface="Times New Roman" panose="02020603050405020304" pitchFamily="18" charset="0"/>
              </a:rPr>
              <a:t>R²</a:t>
            </a:r>
            <a:r>
              <a:rPr lang="en-US" dirty="0"/>
              <a:t> value less than 0 (indicating that the data was completely non-log-normal)</a:t>
            </a:r>
          </a:p>
          <a:p>
            <a:pPr marL="920115" lvl="1" indent="-457200"/>
            <a:r>
              <a:rPr lang="en-US" dirty="0"/>
              <a:t>3 had an </a:t>
            </a:r>
            <a:r>
              <a:rPr lang="en-US" i="1" dirty="0">
                <a:latin typeface="Times New Roman" panose="02020603050405020304" pitchFamily="18" charset="0"/>
                <a:cs typeface="Times New Roman" panose="02020603050405020304" pitchFamily="18" charset="0"/>
              </a:rPr>
              <a:t>R²</a:t>
            </a:r>
            <a:r>
              <a:rPr lang="en-US" dirty="0"/>
              <a:t> value of </a:t>
            </a:r>
            <a:r>
              <a:rPr lang="en-US" dirty="0" err="1"/>
              <a:t>NaN</a:t>
            </a:r>
            <a:r>
              <a:rPr lang="en-US" dirty="0"/>
              <a:t> (indicating that the system is always available in the PDS).</a:t>
            </a:r>
          </a:p>
          <a:p>
            <a:pPr marL="457200" indent="-457200">
              <a:buFont typeface="+mj-lt"/>
              <a:buAutoNum type="arabicPeriod"/>
            </a:pPr>
            <a:endParaRPr lang="en-GB" dirty="0"/>
          </a:p>
          <a:p>
            <a:endParaRPr lang="en-GB" dirty="0"/>
          </a:p>
        </p:txBody>
      </p:sp>
      <p:sp>
        <p:nvSpPr>
          <p:cNvPr id="5" name="Title 4">
            <a:extLst>
              <a:ext uri="{FF2B5EF4-FFF2-40B4-BE49-F238E27FC236}">
                <a16:creationId xmlns:a16="http://schemas.microsoft.com/office/drawing/2014/main" id="{2386A63E-9475-3F5A-52DD-22BB0800D9FB}"/>
              </a:ext>
            </a:extLst>
          </p:cNvPr>
          <p:cNvSpPr>
            <a:spLocks noGrp="1"/>
          </p:cNvSpPr>
          <p:nvPr>
            <p:ph type="title"/>
          </p:nvPr>
        </p:nvSpPr>
        <p:spPr/>
        <p:txBody>
          <a:bodyPr/>
          <a:lstStyle/>
          <a:p>
            <a:r>
              <a:rPr lang="en-GB" dirty="0"/>
              <a:t>13. Comparison using R-squared (</a:t>
            </a:r>
            <a:r>
              <a:rPr lang="en-US" sz="2900" i="1" dirty="0">
                <a:effectLst/>
                <a:latin typeface="Times New Roman" panose="02020603050405020304" pitchFamily="18" charset="0"/>
                <a:ea typeface="Times New Roman" panose="02020603050405020304" pitchFamily="18" charset="0"/>
              </a:rPr>
              <a:t>R</a:t>
            </a:r>
            <a:r>
              <a:rPr lang="en-US" sz="2900" i="1" baseline="30000" dirty="0">
                <a:effectLst/>
                <a:latin typeface="Times New Roman" panose="02020603050405020304" pitchFamily="18" charset="0"/>
                <a:ea typeface="Times New Roman" panose="02020603050405020304" pitchFamily="18" charset="0"/>
              </a:rPr>
              <a:t>2</a:t>
            </a:r>
            <a:r>
              <a:rPr lang="en-GB" dirty="0"/>
              <a:t>) value</a:t>
            </a:r>
          </a:p>
        </p:txBody>
      </p:sp>
      <p:pic>
        <p:nvPicPr>
          <p:cNvPr id="8" name="Picture 7">
            <a:extLst>
              <a:ext uri="{FF2B5EF4-FFF2-40B4-BE49-F238E27FC236}">
                <a16:creationId xmlns:a16="http://schemas.microsoft.com/office/drawing/2014/main" id="{BD447885-B04F-5D73-A98B-E589E5D358CB}"/>
              </a:ext>
            </a:extLst>
          </p:cNvPr>
          <p:cNvPicPr>
            <a:picLocks noChangeAspect="1"/>
          </p:cNvPicPr>
          <p:nvPr/>
        </p:nvPicPr>
        <p:blipFill>
          <a:blip r:embed="rId2"/>
          <a:stretch>
            <a:fillRect/>
          </a:stretch>
        </p:blipFill>
        <p:spPr>
          <a:xfrm>
            <a:off x="628650" y="1290743"/>
            <a:ext cx="8842938" cy="992531"/>
          </a:xfrm>
          <a:prstGeom prst="rect">
            <a:avLst/>
          </a:prstGeom>
        </p:spPr>
      </p:pic>
    </p:spTree>
    <p:extLst>
      <p:ext uri="{BB962C8B-B14F-4D97-AF65-F5344CB8AC3E}">
        <p14:creationId xmlns:p14="http://schemas.microsoft.com/office/powerpoint/2010/main" val="356846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A5A83-65ED-5A60-5250-0C29D77450BA}"/>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D97A8C88-3D1B-32EC-EA1D-4269E6C1A494}"/>
              </a:ext>
            </a:extLst>
          </p:cNvPr>
          <p:cNvSpPr>
            <a:spLocks noGrp="1"/>
          </p:cNvSpPr>
          <p:nvPr>
            <p:ph type="sldNum" sz="quarter" idx="4"/>
          </p:nvPr>
        </p:nvSpPr>
        <p:spPr/>
        <p:txBody>
          <a:bodyPr/>
          <a:lstStyle/>
          <a:p>
            <a:fld id="{9C3E3DD6-9353-D14B-991F-0D2C10536C1F}" type="slidenum">
              <a:rPr lang="fi-FI" smtClean="0"/>
              <a:pPr/>
              <a:t>18</a:t>
            </a:fld>
            <a:endParaRPr lang="fi-FI" dirty="0"/>
          </a:p>
        </p:txBody>
      </p:sp>
      <p:sp>
        <p:nvSpPr>
          <p:cNvPr id="5" name="Title 4">
            <a:extLst>
              <a:ext uri="{FF2B5EF4-FFF2-40B4-BE49-F238E27FC236}">
                <a16:creationId xmlns:a16="http://schemas.microsoft.com/office/drawing/2014/main" id="{14A8C805-CCE8-02B3-5997-08838B74F604}"/>
              </a:ext>
            </a:extLst>
          </p:cNvPr>
          <p:cNvSpPr>
            <a:spLocks noGrp="1"/>
          </p:cNvSpPr>
          <p:nvPr>
            <p:ph type="title"/>
          </p:nvPr>
        </p:nvSpPr>
        <p:spPr/>
        <p:txBody>
          <a:bodyPr/>
          <a:lstStyle/>
          <a:p>
            <a:r>
              <a:rPr lang="en-GB" dirty="0"/>
              <a:t>14. Visual inspection</a:t>
            </a:r>
          </a:p>
        </p:txBody>
      </p:sp>
      <p:pic>
        <p:nvPicPr>
          <p:cNvPr id="12" name="Content Placeholder 11">
            <a:extLst>
              <a:ext uri="{FF2B5EF4-FFF2-40B4-BE49-F238E27FC236}">
                <a16:creationId xmlns:a16="http://schemas.microsoft.com/office/drawing/2014/main" id="{37569895-FDF1-C2E2-BA4C-4B203E5E8FA6}"/>
              </a:ext>
            </a:extLst>
          </p:cNvPr>
          <p:cNvPicPr>
            <a:picLocks noGrp="1" noChangeAspect="1"/>
          </p:cNvPicPr>
          <p:nvPr>
            <p:ph sz="quarter" idx="11"/>
          </p:nvPr>
        </p:nvPicPr>
        <p:blipFill>
          <a:blip r:embed="rId2"/>
          <a:stretch>
            <a:fillRect/>
          </a:stretch>
        </p:blipFill>
        <p:spPr>
          <a:xfrm>
            <a:off x="317961" y="2696223"/>
            <a:ext cx="4115233" cy="1713314"/>
          </a:xfrm>
          <a:prstGeom prst="rect">
            <a:avLst/>
          </a:prstGeom>
        </p:spPr>
      </p:pic>
      <p:pic>
        <p:nvPicPr>
          <p:cNvPr id="13" name="Picture 12">
            <a:extLst>
              <a:ext uri="{FF2B5EF4-FFF2-40B4-BE49-F238E27FC236}">
                <a16:creationId xmlns:a16="http://schemas.microsoft.com/office/drawing/2014/main" id="{AC5D0A7A-C42C-1D30-0CC5-C102E1A1F43C}"/>
              </a:ext>
            </a:extLst>
          </p:cNvPr>
          <p:cNvPicPr>
            <a:picLocks noChangeAspect="1"/>
          </p:cNvPicPr>
          <p:nvPr/>
        </p:nvPicPr>
        <p:blipFill>
          <a:blip r:embed="rId3"/>
          <a:stretch>
            <a:fillRect/>
          </a:stretch>
        </p:blipFill>
        <p:spPr>
          <a:xfrm>
            <a:off x="4494247" y="2696223"/>
            <a:ext cx="4115230" cy="1713314"/>
          </a:xfrm>
          <a:prstGeom prst="rect">
            <a:avLst/>
          </a:prstGeom>
        </p:spPr>
      </p:pic>
      <p:pic>
        <p:nvPicPr>
          <p:cNvPr id="14" name="Picture 13">
            <a:extLst>
              <a:ext uri="{FF2B5EF4-FFF2-40B4-BE49-F238E27FC236}">
                <a16:creationId xmlns:a16="http://schemas.microsoft.com/office/drawing/2014/main" id="{306EC884-D9AC-2FB8-5C25-46888508050B}"/>
              </a:ext>
            </a:extLst>
          </p:cNvPr>
          <p:cNvPicPr>
            <a:picLocks noChangeAspect="1"/>
          </p:cNvPicPr>
          <p:nvPr/>
        </p:nvPicPr>
        <p:blipFill>
          <a:blip r:embed="rId4"/>
          <a:stretch>
            <a:fillRect/>
          </a:stretch>
        </p:blipFill>
        <p:spPr>
          <a:xfrm>
            <a:off x="4433193" y="946703"/>
            <a:ext cx="4176283" cy="1738732"/>
          </a:xfrm>
          <a:prstGeom prst="rect">
            <a:avLst/>
          </a:prstGeom>
        </p:spPr>
      </p:pic>
      <p:sp>
        <p:nvSpPr>
          <p:cNvPr id="15" name="TextBox 14">
            <a:extLst>
              <a:ext uri="{FF2B5EF4-FFF2-40B4-BE49-F238E27FC236}">
                <a16:creationId xmlns:a16="http://schemas.microsoft.com/office/drawing/2014/main" id="{797C3688-2151-F5E8-8AD6-E96E354D4C1E}"/>
              </a:ext>
            </a:extLst>
          </p:cNvPr>
          <p:cNvSpPr txBox="1"/>
          <p:nvPr/>
        </p:nvSpPr>
        <p:spPr>
          <a:xfrm>
            <a:off x="0" y="1814940"/>
            <a:ext cx="3976157" cy="870495"/>
          </a:xfrm>
          <a:prstGeom prst="rect">
            <a:avLst/>
          </a:prstGeom>
          <a:noFill/>
        </p:spPr>
        <p:txBody>
          <a:bodyPr wrap="square" rtlCol="0">
            <a:spAutoFit/>
          </a:bodyPr>
          <a:lstStyle/>
          <a:p>
            <a:pPr marL="462915" lvl="1"/>
            <a:r>
              <a:rPr lang="en-US" i="1" dirty="0">
                <a:latin typeface="Times New Roman" panose="02020603050405020304" pitchFamily="18" charset="0"/>
                <a:cs typeface="Times New Roman" panose="02020603050405020304" pitchFamily="18" charset="0"/>
              </a:rPr>
              <a:t>R²</a:t>
            </a:r>
            <a:r>
              <a:rPr lang="en-US" dirty="0"/>
              <a:t> = -0.07	(completely non-log-normal)</a:t>
            </a:r>
          </a:p>
          <a:p>
            <a:pPr marL="462915" lvl="1"/>
            <a:r>
              <a:rPr lang="en-US" i="1" dirty="0">
                <a:latin typeface="Times New Roman" panose="02020603050405020304" pitchFamily="18" charset="0"/>
                <a:cs typeface="Times New Roman" panose="02020603050405020304" pitchFamily="18" charset="0"/>
              </a:rPr>
              <a:t>R²</a:t>
            </a:r>
            <a:r>
              <a:rPr lang="en-US" dirty="0"/>
              <a:t> = 0.74	(poor fit)</a:t>
            </a:r>
          </a:p>
          <a:p>
            <a:pPr marL="462915" lvl="1"/>
            <a:r>
              <a:rPr lang="en-US" i="1" dirty="0">
                <a:latin typeface="Times New Roman" panose="02020603050405020304" pitchFamily="18" charset="0"/>
                <a:cs typeface="Times New Roman" panose="02020603050405020304" pitchFamily="18" charset="0"/>
              </a:rPr>
              <a:t>R²</a:t>
            </a:r>
            <a:r>
              <a:rPr lang="en-US" dirty="0"/>
              <a:t> = 0.99	(good fit)</a:t>
            </a:r>
          </a:p>
          <a:p>
            <a:pPr marL="462915" lvl="1"/>
            <a:endParaRPr lang="en-US" dirty="0"/>
          </a:p>
        </p:txBody>
      </p:sp>
      <p:cxnSp>
        <p:nvCxnSpPr>
          <p:cNvPr id="19" name="Straight Arrow Connector 18">
            <a:extLst>
              <a:ext uri="{FF2B5EF4-FFF2-40B4-BE49-F238E27FC236}">
                <a16:creationId xmlns:a16="http://schemas.microsoft.com/office/drawing/2014/main" id="{A80F5359-40E4-CC5A-E6A9-37105D222F6E}"/>
              </a:ext>
            </a:extLst>
          </p:cNvPr>
          <p:cNvCxnSpPr/>
          <p:nvPr/>
        </p:nvCxnSpPr>
        <p:spPr>
          <a:xfrm>
            <a:off x="3509682" y="1960091"/>
            <a:ext cx="806824"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310352A1-43DF-63BE-C21B-320F4AB62189}"/>
              </a:ext>
            </a:extLst>
          </p:cNvPr>
          <p:cNvCxnSpPr/>
          <p:nvPr/>
        </p:nvCxnSpPr>
        <p:spPr>
          <a:xfrm>
            <a:off x="2091018" y="2158253"/>
            <a:ext cx="2480982" cy="68580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3456CCCD-95EC-E08D-1693-FA8FCE0B01BB}"/>
              </a:ext>
            </a:extLst>
          </p:cNvPr>
          <p:cNvCxnSpPr/>
          <p:nvPr/>
        </p:nvCxnSpPr>
        <p:spPr>
          <a:xfrm>
            <a:off x="1593476" y="2501153"/>
            <a:ext cx="0" cy="34290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95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CEF7-4F6D-44F1-0551-77F8447B2E62}"/>
              </a:ext>
            </a:extLst>
          </p:cNvPr>
          <p:cNvSpPr>
            <a:spLocks noGrp="1"/>
          </p:cNvSpPr>
          <p:nvPr>
            <p:ph type="title"/>
          </p:nvPr>
        </p:nvSpPr>
        <p:spPr/>
        <p:txBody>
          <a:bodyPr/>
          <a:lstStyle/>
          <a:p>
            <a:r>
              <a:rPr lang="en-GB" dirty="0"/>
              <a:t>RECAP</a:t>
            </a:r>
          </a:p>
        </p:txBody>
      </p:sp>
    </p:spTree>
    <p:extLst>
      <p:ext uri="{BB962C8B-B14F-4D97-AF65-F5344CB8AC3E}">
        <p14:creationId xmlns:p14="http://schemas.microsoft.com/office/powerpoint/2010/main" val="391789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FD2114-B2C6-14EC-77F7-6A43E4F3E451}"/>
              </a:ext>
            </a:extLst>
          </p:cNvPr>
          <p:cNvSpPr>
            <a:spLocks noGrp="1"/>
          </p:cNvSpPr>
          <p:nvPr>
            <p:ph sz="quarter" idx="11"/>
          </p:nvPr>
        </p:nvSpPr>
        <p:spPr>
          <a:xfrm>
            <a:off x="628651" y="916681"/>
            <a:ext cx="8004361" cy="3560140"/>
          </a:xfrm>
        </p:spPr>
        <p:txBody>
          <a:bodyPr>
            <a:normAutofit/>
          </a:bodyPr>
          <a:lstStyle/>
          <a:p>
            <a:pPr marL="342900" indent="-342900">
              <a:buFont typeface="Arial" panose="020B0604020202020204" pitchFamily="34" charset="0"/>
              <a:buChar char="•"/>
            </a:pPr>
            <a:r>
              <a:rPr lang="en-US" b="1" dirty="0"/>
              <a:t>Objective</a:t>
            </a:r>
            <a:r>
              <a:rPr lang="en-US" dirty="0"/>
              <a:t>: Accurate determination of recovery times for water supply systems in different Plant Damage States (PDSs) in Level 2 PRA.</a:t>
            </a:r>
          </a:p>
          <a:p>
            <a:pPr marL="342900" indent="-342900">
              <a:buFont typeface="Arial" panose="020B0604020202020204" pitchFamily="34" charset="0"/>
              <a:buChar char="•"/>
            </a:pPr>
            <a:r>
              <a:rPr lang="en-US" b="1" dirty="0"/>
              <a:t>Focus</a:t>
            </a:r>
            <a:r>
              <a:rPr lang="en-US" dirty="0"/>
              <a:t>: </a:t>
            </a:r>
            <a:r>
              <a:rPr lang="en-US" dirty="0" err="1"/>
              <a:t>Olkiluoto</a:t>
            </a:r>
            <a:r>
              <a:rPr lang="en-US" dirty="0"/>
              <a:t> 1 and </a:t>
            </a:r>
            <a:r>
              <a:rPr lang="en-US" dirty="0" err="1"/>
              <a:t>Olkiluoto</a:t>
            </a:r>
            <a:r>
              <a:rPr lang="en-US" dirty="0"/>
              <a:t> 2 Boiling Water Reactors (BWR) at </a:t>
            </a:r>
            <a:r>
              <a:rPr lang="en-US" dirty="0" err="1"/>
              <a:t>Olkiluoto</a:t>
            </a:r>
            <a:r>
              <a:rPr lang="en-US" dirty="0"/>
              <a:t> Nuclear Power Plant (NPP).</a:t>
            </a:r>
          </a:p>
          <a:p>
            <a:r>
              <a:rPr lang="en-US" dirty="0"/>
              <a:t>Systems Analyzed:</a:t>
            </a:r>
          </a:p>
          <a:p>
            <a:pPr marL="342900" indent="-342900">
              <a:buFont typeface="Arial" panose="020B0604020202020204" pitchFamily="34" charset="0"/>
              <a:buChar char="•"/>
            </a:pPr>
            <a:r>
              <a:rPr lang="en-US" dirty="0"/>
              <a:t>Containment Spray (CS) System</a:t>
            </a:r>
          </a:p>
          <a:p>
            <a:pPr marL="342900" indent="-342900">
              <a:buFont typeface="Arial" panose="020B0604020202020204" pitchFamily="34" charset="0"/>
              <a:buChar char="•"/>
            </a:pPr>
            <a:r>
              <a:rPr lang="en-US" dirty="0"/>
              <a:t>Low-Pressure Reactor Core Spray (LPRCS) System</a:t>
            </a:r>
          </a:p>
          <a:p>
            <a:pPr marL="342900" indent="-342900">
              <a:buFont typeface="Arial" panose="020B0604020202020204" pitchFamily="34" charset="0"/>
              <a:buChar char="•"/>
            </a:pPr>
            <a:r>
              <a:rPr lang="en-US" dirty="0"/>
              <a:t>Auxiliary Feedwater (AFW) System</a:t>
            </a:r>
          </a:p>
          <a:p>
            <a:r>
              <a:rPr lang="en-US" dirty="0"/>
              <a:t>The full paper can be accessed via the link provided in reference [5].</a:t>
            </a:r>
          </a:p>
        </p:txBody>
      </p:sp>
      <p:sp>
        <p:nvSpPr>
          <p:cNvPr id="3" name="Title 2">
            <a:extLst>
              <a:ext uri="{FF2B5EF4-FFF2-40B4-BE49-F238E27FC236}">
                <a16:creationId xmlns:a16="http://schemas.microsoft.com/office/drawing/2014/main" id="{81CBE47B-3734-A5FC-B78C-69031534FD29}"/>
              </a:ext>
            </a:extLst>
          </p:cNvPr>
          <p:cNvSpPr>
            <a:spLocks noGrp="1"/>
          </p:cNvSpPr>
          <p:nvPr>
            <p:ph type="title"/>
          </p:nvPr>
        </p:nvSpPr>
        <p:spPr/>
        <p:txBody>
          <a:bodyPr/>
          <a:lstStyle/>
          <a:p>
            <a:r>
              <a:rPr lang="en-GB" dirty="0"/>
              <a:t>1. Introduction</a:t>
            </a:r>
          </a:p>
        </p:txBody>
      </p:sp>
      <p:sp>
        <p:nvSpPr>
          <p:cNvPr id="4" name="Date Placeholder 3">
            <a:extLst>
              <a:ext uri="{FF2B5EF4-FFF2-40B4-BE49-F238E27FC236}">
                <a16:creationId xmlns:a16="http://schemas.microsoft.com/office/drawing/2014/main" id="{A7EC0ED6-F00D-5160-B3BC-01366571CE32}"/>
              </a:ext>
            </a:extLst>
          </p:cNvPr>
          <p:cNvSpPr>
            <a:spLocks noGrp="1"/>
          </p:cNvSpPr>
          <p:nvPr>
            <p:ph type="dt" sz="half" idx="2"/>
          </p:nvPr>
        </p:nvSpPr>
        <p:spPr/>
        <p:txBody>
          <a:bodyPr/>
          <a:lstStyle/>
          <a:p>
            <a:r>
              <a:rPr lang="fi-FI"/>
              <a:t>2025-10-21</a:t>
            </a:r>
            <a:endParaRPr lang="fi-FI" dirty="0"/>
          </a:p>
        </p:txBody>
      </p:sp>
      <p:sp>
        <p:nvSpPr>
          <p:cNvPr id="5" name="Slide Number Placeholder 4">
            <a:extLst>
              <a:ext uri="{FF2B5EF4-FFF2-40B4-BE49-F238E27FC236}">
                <a16:creationId xmlns:a16="http://schemas.microsoft.com/office/drawing/2014/main" id="{B1D2D975-A5DE-BAF4-CD2B-16A520F8A1F8}"/>
              </a:ext>
            </a:extLst>
          </p:cNvPr>
          <p:cNvSpPr>
            <a:spLocks noGrp="1"/>
          </p:cNvSpPr>
          <p:nvPr>
            <p:ph type="sldNum" sz="quarter" idx="4"/>
          </p:nvPr>
        </p:nvSpPr>
        <p:spPr/>
        <p:txBody>
          <a:bodyPr/>
          <a:lstStyle/>
          <a:p>
            <a:fld id="{9C3E3DD6-9353-D14B-991F-0D2C10536C1F}" type="slidenum">
              <a:rPr lang="fi-FI" smtClean="0"/>
              <a:pPr/>
              <a:t>2</a:t>
            </a:fld>
            <a:endParaRPr lang="fi-FI" dirty="0"/>
          </a:p>
        </p:txBody>
      </p:sp>
    </p:spTree>
    <p:extLst>
      <p:ext uri="{BB962C8B-B14F-4D97-AF65-F5344CB8AC3E}">
        <p14:creationId xmlns:p14="http://schemas.microsoft.com/office/powerpoint/2010/main" val="283253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E151E-F2BB-A9FC-2B3D-DC880A75877D}"/>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71B8AF16-A2C0-333F-C6AE-B79B1C989269}"/>
              </a:ext>
            </a:extLst>
          </p:cNvPr>
          <p:cNvSpPr>
            <a:spLocks noGrp="1"/>
          </p:cNvSpPr>
          <p:nvPr>
            <p:ph type="sldNum" sz="quarter" idx="4"/>
          </p:nvPr>
        </p:nvSpPr>
        <p:spPr/>
        <p:txBody>
          <a:bodyPr/>
          <a:lstStyle/>
          <a:p>
            <a:fld id="{9C3E3DD6-9353-D14B-991F-0D2C10536C1F}" type="slidenum">
              <a:rPr lang="fi-FI" smtClean="0"/>
              <a:pPr/>
              <a:t>20</a:t>
            </a:fld>
            <a:endParaRPr lang="fi-FI" dirty="0"/>
          </a:p>
        </p:txBody>
      </p:sp>
      <p:sp>
        <p:nvSpPr>
          <p:cNvPr id="4" name="Content Placeholder 3">
            <a:extLst>
              <a:ext uri="{FF2B5EF4-FFF2-40B4-BE49-F238E27FC236}">
                <a16:creationId xmlns:a16="http://schemas.microsoft.com/office/drawing/2014/main" id="{43469857-6AC7-B684-E730-782DEE35131F}"/>
              </a:ext>
            </a:extLst>
          </p:cNvPr>
          <p:cNvSpPr>
            <a:spLocks noGrp="1"/>
          </p:cNvSpPr>
          <p:nvPr>
            <p:ph sz="quarter" idx="11"/>
          </p:nvPr>
        </p:nvSpPr>
        <p:spPr/>
        <p:txBody>
          <a:bodyPr>
            <a:normAutofit fontScale="85000" lnSpcReduction="20000"/>
          </a:bodyPr>
          <a:lstStyle/>
          <a:p>
            <a:pPr marL="457200" indent="-457200">
              <a:buFont typeface="+mj-lt"/>
              <a:buAutoNum type="arabicPeriod"/>
            </a:pPr>
            <a:r>
              <a:rPr lang="en-US" dirty="0"/>
              <a:t>Identify the 100 most significant Minimal Cut Sets (MCSs) for each PDS from Level 1 PRA.</a:t>
            </a:r>
          </a:p>
          <a:p>
            <a:pPr marL="457200" indent="-457200">
              <a:buFont typeface="+mj-lt"/>
              <a:buAutoNum type="arabicPeriod"/>
            </a:pPr>
            <a:r>
              <a:rPr lang="en-US" dirty="0"/>
              <a:t>Obtain all the MCSs that lead to the loss of the safety function of the water supply systems in each PDS.</a:t>
            </a:r>
          </a:p>
          <a:p>
            <a:pPr marL="457200" indent="-457200">
              <a:buFont typeface="+mj-lt"/>
              <a:buAutoNum type="arabicPeriod"/>
            </a:pPr>
            <a:r>
              <a:rPr lang="en-US" dirty="0"/>
              <a:t>Determine recovery times for the water supply systems’ fault combinations within PDS MCSs.</a:t>
            </a:r>
          </a:p>
          <a:p>
            <a:pPr marL="457200" indent="-457200">
              <a:buFont typeface="+mj-lt"/>
              <a:buAutoNum type="arabicPeriod"/>
            </a:pPr>
            <a:r>
              <a:rPr lang="en-US" dirty="0"/>
              <a:t>Collect unique recovery times and calculate their cumulative share of the total frequency.</a:t>
            </a:r>
          </a:p>
          <a:p>
            <a:pPr marL="457200" indent="-457200">
              <a:buFont typeface="+mj-lt"/>
              <a:buAutoNum type="arabicPeriod"/>
            </a:pPr>
            <a:r>
              <a:rPr lang="en-US" dirty="0"/>
              <a:t>Create an initial value matrix for each system in each PDS.</a:t>
            </a:r>
          </a:p>
          <a:p>
            <a:pPr marL="457200" indent="-457200">
              <a:buFont typeface="+mj-lt"/>
              <a:buAutoNum type="arabicPeriod"/>
            </a:pPr>
            <a:r>
              <a:rPr lang="en-US" dirty="0"/>
              <a:t>Generate a random sample based on the initial values.</a:t>
            </a:r>
          </a:p>
          <a:p>
            <a:pPr marL="457200" indent="-457200">
              <a:buFont typeface="+mj-lt"/>
              <a:buAutoNum type="arabicPeriod"/>
            </a:pPr>
            <a:r>
              <a:rPr lang="en-US" dirty="0"/>
              <a:t>Calculate the parameters of the log-normal distribution.</a:t>
            </a:r>
          </a:p>
          <a:p>
            <a:pPr marL="457200" indent="-457200">
              <a:buFont typeface="+mj-lt"/>
              <a:buAutoNum type="arabicPeriod"/>
            </a:pPr>
            <a:r>
              <a:rPr lang="en-US" dirty="0"/>
              <a:t>Evaluate accuracy by comparing the random sample to log-normal distribution values.</a:t>
            </a:r>
          </a:p>
        </p:txBody>
      </p:sp>
      <p:sp>
        <p:nvSpPr>
          <p:cNvPr id="5" name="Title 4">
            <a:extLst>
              <a:ext uri="{FF2B5EF4-FFF2-40B4-BE49-F238E27FC236}">
                <a16:creationId xmlns:a16="http://schemas.microsoft.com/office/drawing/2014/main" id="{BB81C94A-AA69-28D5-DE4D-59EF465737D3}"/>
              </a:ext>
            </a:extLst>
          </p:cNvPr>
          <p:cNvSpPr>
            <a:spLocks noGrp="1"/>
          </p:cNvSpPr>
          <p:nvPr>
            <p:ph type="title"/>
          </p:nvPr>
        </p:nvSpPr>
        <p:spPr/>
        <p:txBody>
          <a:bodyPr>
            <a:normAutofit/>
          </a:bodyPr>
          <a:lstStyle/>
          <a:p>
            <a:r>
              <a:rPr lang="en-US" dirty="0"/>
              <a:t>15. Procedure</a:t>
            </a:r>
          </a:p>
        </p:txBody>
      </p:sp>
    </p:spTree>
    <p:extLst>
      <p:ext uri="{BB962C8B-B14F-4D97-AF65-F5344CB8AC3E}">
        <p14:creationId xmlns:p14="http://schemas.microsoft.com/office/powerpoint/2010/main" val="20898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90B8-19B0-42B5-8DC2-D32C93F2DFF4}"/>
              </a:ext>
            </a:extLst>
          </p:cNvPr>
          <p:cNvSpPr>
            <a:spLocks noGrp="1"/>
          </p:cNvSpPr>
          <p:nvPr>
            <p:ph type="title"/>
          </p:nvPr>
        </p:nvSpPr>
        <p:spPr/>
        <p:txBody>
          <a:bodyPr/>
          <a:lstStyle/>
          <a:p>
            <a:r>
              <a:rPr lang="en-GB" dirty="0"/>
              <a:t>Conclusions</a:t>
            </a:r>
          </a:p>
        </p:txBody>
      </p:sp>
    </p:spTree>
    <p:extLst>
      <p:ext uri="{BB962C8B-B14F-4D97-AF65-F5344CB8AC3E}">
        <p14:creationId xmlns:p14="http://schemas.microsoft.com/office/powerpoint/2010/main" val="56622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6C28D-09CC-D1C7-180C-500BAC6A75C2}"/>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5CAB06D8-55D0-34E2-1F00-570D103C8DE8}"/>
              </a:ext>
            </a:extLst>
          </p:cNvPr>
          <p:cNvSpPr>
            <a:spLocks noGrp="1"/>
          </p:cNvSpPr>
          <p:nvPr>
            <p:ph type="sldNum" sz="quarter" idx="4"/>
          </p:nvPr>
        </p:nvSpPr>
        <p:spPr/>
        <p:txBody>
          <a:bodyPr/>
          <a:lstStyle/>
          <a:p>
            <a:fld id="{9C3E3DD6-9353-D14B-991F-0D2C10536C1F}" type="slidenum">
              <a:rPr lang="fi-FI" smtClean="0"/>
              <a:pPr/>
              <a:t>22</a:t>
            </a:fld>
            <a:endParaRPr lang="fi-FI" dirty="0"/>
          </a:p>
        </p:txBody>
      </p:sp>
      <p:sp>
        <p:nvSpPr>
          <p:cNvPr id="4" name="Content Placeholder 3">
            <a:extLst>
              <a:ext uri="{FF2B5EF4-FFF2-40B4-BE49-F238E27FC236}">
                <a16:creationId xmlns:a16="http://schemas.microsoft.com/office/drawing/2014/main" id="{175BB4AD-51CD-04B0-B64A-EBA6702C02DF}"/>
              </a:ext>
            </a:extLst>
          </p:cNvPr>
          <p:cNvSpPr>
            <a:spLocks noGrp="1"/>
          </p:cNvSpPr>
          <p:nvPr>
            <p:ph sz="quarter" idx="11"/>
          </p:nvPr>
        </p:nvSpPr>
        <p:spPr/>
        <p:txBody>
          <a:bodyPr/>
          <a:lstStyle/>
          <a:p>
            <a:pPr marL="457200" indent="-457200">
              <a:buFont typeface="+mj-lt"/>
              <a:buAutoNum type="arabicPeriod"/>
            </a:pPr>
            <a:r>
              <a:rPr lang="en-US" dirty="0"/>
              <a:t>Log-normal distribution is useful for modeling recovery times in different PDS.</a:t>
            </a:r>
          </a:p>
          <a:p>
            <a:pPr marL="805815" lvl="1" indent="-342900"/>
            <a:r>
              <a:rPr lang="en-US" dirty="0"/>
              <a:t>It has limitations and may not always be the best fit.</a:t>
            </a:r>
          </a:p>
          <a:p>
            <a:pPr marL="805815" lvl="1" indent="-342900"/>
            <a:r>
              <a:rPr lang="en-US" dirty="0"/>
              <a:t>The difference between fits is due to what kind of MCSs there are in the PDS and what is their proportion of the PDS’s total frequency.</a:t>
            </a:r>
          </a:p>
          <a:p>
            <a:pPr marL="457200" indent="-457200">
              <a:buFont typeface="+mj-lt"/>
              <a:buAutoNum type="arabicPeriod"/>
            </a:pPr>
            <a:r>
              <a:rPr lang="en-US" dirty="0"/>
              <a:t>Further research could explore other goodness-of-fit measures (e.g., Akaike Information Criterion (AIC) or Bayesian Information Criterion (BIC)) to find alternative distribution models that might be better than log-normal in some scenarios.</a:t>
            </a:r>
          </a:p>
          <a:p>
            <a:pPr marL="457200" indent="-457200">
              <a:buFont typeface="+mj-lt"/>
              <a:buAutoNum type="arabicPeriod"/>
            </a:pPr>
            <a:r>
              <a:rPr lang="en-US" dirty="0"/>
              <a:t>Dependencies and system availability could be analyzed further. These are explained in more detail in the paper.</a:t>
            </a:r>
            <a:endParaRPr lang="en-GB" dirty="0"/>
          </a:p>
        </p:txBody>
      </p:sp>
      <p:sp>
        <p:nvSpPr>
          <p:cNvPr id="5" name="Title 4">
            <a:extLst>
              <a:ext uri="{FF2B5EF4-FFF2-40B4-BE49-F238E27FC236}">
                <a16:creationId xmlns:a16="http://schemas.microsoft.com/office/drawing/2014/main" id="{6606734F-02C4-DB23-ACFE-FC35F8B8DADE}"/>
              </a:ext>
            </a:extLst>
          </p:cNvPr>
          <p:cNvSpPr>
            <a:spLocks noGrp="1"/>
          </p:cNvSpPr>
          <p:nvPr>
            <p:ph type="title"/>
          </p:nvPr>
        </p:nvSpPr>
        <p:spPr/>
        <p:txBody>
          <a:bodyPr>
            <a:normAutofit/>
          </a:bodyPr>
          <a:lstStyle/>
          <a:p>
            <a:r>
              <a:rPr lang="en-US" dirty="0"/>
              <a:t>16. Conclusions</a:t>
            </a:r>
            <a:endParaRPr lang="en-GB" dirty="0"/>
          </a:p>
        </p:txBody>
      </p:sp>
    </p:spTree>
    <p:extLst>
      <p:ext uri="{BB962C8B-B14F-4D97-AF65-F5344CB8AC3E}">
        <p14:creationId xmlns:p14="http://schemas.microsoft.com/office/powerpoint/2010/main" val="373554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E0374-3FD1-4D23-9EBB-C3B7411C87B9}"/>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D9C566BA-5882-D704-B987-E90A923BB7FE}"/>
              </a:ext>
            </a:extLst>
          </p:cNvPr>
          <p:cNvSpPr>
            <a:spLocks noGrp="1"/>
          </p:cNvSpPr>
          <p:nvPr>
            <p:ph type="sldNum" sz="quarter" idx="4"/>
          </p:nvPr>
        </p:nvSpPr>
        <p:spPr/>
        <p:txBody>
          <a:bodyPr/>
          <a:lstStyle/>
          <a:p>
            <a:fld id="{9C3E3DD6-9353-D14B-991F-0D2C10536C1F}" type="slidenum">
              <a:rPr lang="fi-FI" smtClean="0"/>
              <a:pPr/>
              <a:t>23</a:t>
            </a:fld>
            <a:endParaRPr lang="fi-FI" dirty="0"/>
          </a:p>
        </p:txBody>
      </p:sp>
      <p:sp>
        <p:nvSpPr>
          <p:cNvPr id="4" name="Content Placeholder 3">
            <a:extLst>
              <a:ext uri="{FF2B5EF4-FFF2-40B4-BE49-F238E27FC236}">
                <a16:creationId xmlns:a16="http://schemas.microsoft.com/office/drawing/2014/main" id="{A6E8473B-6EFC-2FD5-8D9B-44BF6F7B016C}"/>
              </a:ext>
            </a:extLst>
          </p:cNvPr>
          <p:cNvSpPr>
            <a:spLocks noGrp="1"/>
          </p:cNvSpPr>
          <p:nvPr>
            <p:ph sz="quarter" idx="11"/>
          </p:nvPr>
        </p:nvSpPr>
        <p:spPr/>
        <p:txBody>
          <a:bodyPr>
            <a:normAutofit fontScale="85000" lnSpcReduction="20000"/>
          </a:bodyPr>
          <a:lstStyle/>
          <a:p>
            <a:r>
              <a:rPr lang="en-GB" dirty="0"/>
              <a:t>[1]	Cheng, J., &amp; </a:t>
            </a:r>
            <a:r>
              <a:rPr lang="en-GB" dirty="0" err="1"/>
              <a:t>Druzdzel</a:t>
            </a:r>
            <a:r>
              <a:rPr lang="en-GB" dirty="0"/>
              <a:t>, M. (2000). Latin Hypercube Sampling in Bayesian Networks. Proceedings of FLAIRS-2000. 287-292.</a:t>
            </a:r>
          </a:p>
          <a:p>
            <a:r>
              <a:rPr lang="en-GB" dirty="0"/>
              <a:t>[2]	</a:t>
            </a:r>
            <a:r>
              <a:rPr lang="en-GB" dirty="0" err="1"/>
              <a:t>Joram</a:t>
            </a:r>
            <a:r>
              <a:rPr lang="en-GB" dirty="0"/>
              <a:t>, S. (2022). Proof: Quantile function of the exponential distribution. The Book of Statistical Proofs. Available at: https://statproofbook.github.io/P/exp-qf.html (Accessed: 31 May 2024). DOI: 10.5281/zenodo.4305949.</a:t>
            </a:r>
          </a:p>
          <a:p>
            <a:r>
              <a:rPr lang="en-GB" dirty="0"/>
              <a:t>[3]	Evans, M., Hastings, N., &amp; Peacock, B. (1993). Statistical Distributions (2nd ed.). Hoboken, NJ: John Wiley &amp; Sons, Inc.</a:t>
            </a:r>
          </a:p>
          <a:p>
            <a:r>
              <a:rPr lang="en-GB" dirty="0"/>
              <a:t>[4]	Britton, P., Mohammad, A. H., &amp; Robert, R. (2023). Uncertainty Estimation Cheat Sheet for Probabilistic Risk Assessment. Available at: https://ntrs.nasa.gov/api/citations/20170012415/downloads/20170012415.pdf (Accessed: 17 October 2023).</a:t>
            </a:r>
          </a:p>
          <a:p>
            <a:r>
              <a:rPr lang="en-GB" dirty="0"/>
              <a:t>[5]	</a:t>
            </a:r>
            <a:r>
              <a:rPr lang="en-US" dirty="0"/>
              <a:t>Wallius, M. (2024) Determination of Recovery Time Distributions for Water Supply Systems for Level 2 PRA. Available at: https://iapsam.org/PSAM17/program/Papers/PSAM17&amp;ASRAM2024-1405.pdf (Accessed: 19 May 2025). </a:t>
            </a:r>
            <a:endParaRPr lang="en-GB" dirty="0"/>
          </a:p>
          <a:p>
            <a:endParaRPr lang="en-GB" dirty="0"/>
          </a:p>
        </p:txBody>
      </p:sp>
      <p:sp>
        <p:nvSpPr>
          <p:cNvPr id="5" name="Title 4">
            <a:extLst>
              <a:ext uri="{FF2B5EF4-FFF2-40B4-BE49-F238E27FC236}">
                <a16:creationId xmlns:a16="http://schemas.microsoft.com/office/drawing/2014/main" id="{31093B0A-5F38-AF8A-DFCE-1A090D21AD93}"/>
              </a:ext>
            </a:extLst>
          </p:cNvPr>
          <p:cNvSpPr>
            <a:spLocks noGrp="1"/>
          </p:cNvSpPr>
          <p:nvPr>
            <p:ph type="title"/>
          </p:nvPr>
        </p:nvSpPr>
        <p:spPr/>
        <p:txBody>
          <a:bodyPr/>
          <a:lstStyle/>
          <a:p>
            <a:r>
              <a:rPr lang="en-GB" dirty="0"/>
              <a:t>References</a:t>
            </a:r>
          </a:p>
        </p:txBody>
      </p:sp>
    </p:spTree>
    <p:extLst>
      <p:ext uri="{BB962C8B-B14F-4D97-AF65-F5344CB8AC3E}">
        <p14:creationId xmlns:p14="http://schemas.microsoft.com/office/powerpoint/2010/main" val="248015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5F07F0-6D57-87CF-719C-C9421CA47B30}"/>
              </a:ext>
            </a:extLst>
          </p:cNvPr>
          <p:cNvSpPr txBox="1"/>
          <p:nvPr/>
        </p:nvSpPr>
        <p:spPr>
          <a:xfrm>
            <a:off x="437030" y="2817159"/>
            <a:ext cx="2675964" cy="675954"/>
          </a:xfrm>
          <a:prstGeom prst="rect">
            <a:avLst/>
          </a:prstGeom>
          <a:noFill/>
        </p:spPr>
        <p:txBody>
          <a:bodyPr wrap="square" rtlCol="0">
            <a:spAutoFit/>
          </a:bodyPr>
          <a:lstStyle/>
          <a:p>
            <a:r>
              <a:rPr lang="en-GB" dirty="0">
                <a:solidFill>
                  <a:schemeClr val="bg1">
                    <a:lumMod val="50000"/>
                  </a:schemeClr>
                </a:solidFill>
              </a:rPr>
              <a:t>Contact:</a:t>
            </a:r>
          </a:p>
          <a:p>
            <a:r>
              <a:rPr lang="en-GB" dirty="0">
                <a:solidFill>
                  <a:schemeClr val="bg1">
                    <a:lumMod val="50000"/>
                  </a:schemeClr>
                </a:solidFill>
              </a:rPr>
              <a:t>Miika Wallius</a:t>
            </a:r>
          </a:p>
          <a:p>
            <a:r>
              <a:rPr lang="en-GB" dirty="0">
                <a:solidFill>
                  <a:schemeClr val="bg1">
                    <a:lumMod val="50000"/>
                  </a:schemeClr>
                </a:solidFill>
              </a:rPr>
              <a:t>miika.wallius@tvo.fi</a:t>
            </a:r>
          </a:p>
        </p:txBody>
      </p:sp>
    </p:spTree>
    <p:extLst>
      <p:ext uri="{BB962C8B-B14F-4D97-AF65-F5344CB8AC3E}">
        <p14:creationId xmlns:p14="http://schemas.microsoft.com/office/powerpoint/2010/main" val="179353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8E224-993F-C3B1-565B-DA48B9349D35}"/>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13EF68BE-34B4-08ED-E953-AFFD0223C9C1}"/>
              </a:ext>
            </a:extLst>
          </p:cNvPr>
          <p:cNvSpPr>
            <a:spLocks noGrp="1"/>
          </p:cNvSpPr>
          <p:nvPr>
            <p:ph type="sldNum" sz="quarter" idx="4"/>
          </p:nvPr>
        </p:nvSpPr>
        <p:spPr/>
        <p:txBody>
          <a:bodyPr/>
          <a:lstStyle/>
          <a:p>
            <a:fld id="{9C3E3DD6-9353-D14B-991F-0D2C10536C1F}" type="slidenum">
              <a:rPr lang="fi-FI" smtClean="0"/>
              <a:pPr/>
              <a:t>3</a:t>
            </a:fld>
            <a:endParaRPr lang="fi-FI" dirty="0"/>
          </a:p>
        </p:txBody>
      </p:sp>
      <p:sp>
        <p:nvSpPr>
          <p:cNvPr id="4" name="Content Placeholder 3">
            <a:extLst>
              <a:ext uri="{FF2B5EF4-FFF2-40B4-BE49-F238E27FC236}">
                <a16:creationId xmlns:a16="http://schemas.microsoft.com/office/drawing/2014/main" id="{DED397D7-15CD-B0EF-C7DA-EA5E1B667EDE}"/>
              </a:ext>
            </a:extLst>
          </p:cNvPr>
          <p:cNvSpPr>
            <a:spLocks noGrp="1"/>
          </p:cNvSpPr>
          <p:nvPr>
            <p:ph sz="quarter" idx="11"/>
          </p:nvPr>
        </p:nvSpPr>
        <p:spPr/>
        <p:txBody>
          <a:bodyPr/>
          <a:lstStyle/>
          <a:p>
            <a:pPr marL="457200" indent="-457200">
              <a:buFont typeface="+mj-lt"/>
              <a:buAutoNum type="arabicPeriod"/>
            </a:pPr>
            <a:r>
              <a:rPr lang="en-US" dirty="0"/>
              <a:t>How can the recovery times for different systems in different PDSs in a nuclear power plant be determined?</a:t>
            </a:r>
          </a:p>
          <a:p>
            <a:pPr marL="457200" indent="-457200">
              <a:buFont typeface="+mj-lt"/>
              <a:buAutoNum type="arabicPeriod"/>
            </a:pPr>
            <a:r>
              <a:rPr lang="en-US" dirty="0"/>
              <a:t>How well does the log-normal distribution model the recovery times in different PDSs?</a:t>
            </a:r>
          </a:p>
          <a:p>
            <a:endParaRPr lang="en-GB" dirty="0"/>
          </a:p>
        </p:txBody>
      </p:sp>
      <p:sp>
        <p:nvSpPr>
          <p:cNvPr id="5" name="Title 4">
            <a:extLst>
              <a:ext uri="{FF2B5EF4-FFF2-40B4-BE49-F238E27FC236}">
                <a16:creationId xmlns:a16="http://schemas.microsoft.com/office/drawing/2014/main" id="{D03590E7-74CF-FF62-130B-0FE87BFD96A8}"/>
              </a:ext>
            </a:extLst>
          </p:cNvPr>
          <p:cNvSpPr>
            <a:spLocks noGrp="1"/>
          </p:cNvSpPr>
          <p:nvPr>
            <p:ph type="title"/>
          </p:nvPr>
        </p:nvSpPr>
        <p:spPr/>
        <p:txBody>
          <a:bodyPr>
            <a:normAutofit/>
          </a:bodyPr>
          <a:lstStyle/>
          <a:p>
            <a:r>
              <a:rPr lang="en-US" dirty="0"/>
              <a:t>2. Research Questions</a:t>
            </a:r>
            <a:endParaRPr lang="en-GB" dirty="0"/>
          </a:p>
        </p:txBody>
      </p:sp>
    </p:spTree>
    <p:extLst>
      <p:ext uri="{BB962C8B-B14F-4D97-AF65-F5344CB8AC3E}">
        <p14:creationId xmlns:p14="http://schemas.microsoft.com/office/powerpoint/2010/main" val="213085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58AA-CC5E-3271-CB18-C234E29F9D16}"/>
              </a:ext>
            </a:extLst>
          </p:cNvPr>
          <p:cNvSpPr>
            <a:spLocks noGrp="1"/>
          </p:cNvSpPr>
          <p:nvPr>
            <p:ph type="title"/>
          </p:nvPr>
        </p:nvSpPr>
        <p:spPr/>
        <p:txBody>
          <a:bodyPr/>
          <a:lstStyle/>
          <a:p>
            <a:r>
              <a:rPr lang="en-GB" dirty="0"/>
              <a:t>Procedure</a:t>
            </a:r>
          </a:p>
        </p:txBody>
      </p:sp>
    </p:spTree>
    <p:extLst>
      <p:ext uri="{BB962C8B-B14F-4D97-AF65-F5344CB8AC3E}">
        <p14:creationId xmlns:p14="http://schemas.microsoft.com/office/powerpoint/2010/main" val="14516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780508-A139-D973-194C-CFD52977A99B}"/>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7A3A293F-E713-6C55-A6CF-4E1835A97E6B}"/>
              </a:ext>
            </a:extLst>
          </p:cNvPr>
          <p:cNvSpPr>
            <a:spLocks noGrp="1"/>
          </p:cNvSpPr>
          <p:nvPr>
            <p:ph type="sldNum" sz="quarter" idx="4"/>
          </p:nvPr>
        </p:nvSpPr>
        <p:spPr/>
        <p:txBody>
          <a:bodyPr/>
          <a:lstStyle/>
          <a:p>
            <a:fld id="{9C3E3DD6-9353-D14B-991F-0D2C10536C1F}" type="slidenum">
              <a:rPr lang="fi-FI" smtClean="0"/>
              <a:pPr/>
              <a:t>5</a:t>
            </a:fld>
            <a:endParaRPr lang="fi-FI" dirty="0"/>
          </a:p>
        </p:txBody>
      </p:sp>
      <p:pic>
        <p:nvPicPr>
          <p:cNvPr id="6" name="Content Placeholder 5">
            <a:extLst>
              <a:ext uri="{FF2B5EF4-FFF2-40B4-BE49-F238E27FC236}">
                <a16:creationId xmlns:a16="http://schemas.microsoft.com/office/drawing/2014/main" id="{BC2339AB-5BE9-6C33-30AC-F060E55C8C6C}"/>
              </a:ext>
            </a:extLst>
          </p:cNvPr>
          <p:cNvPicPr>
            <a:picLocks noGrp="1" noChangeAspect="1"/>
          </p:cNvPicPr>
          <p:nvPr>
            <p:ph sz="quarter" idx="11"/>
          </p:nvPr>
        </p:nvPicPr>
        <p:blipFill>
          <a:blip r:embed="rId2"/>
          <a:stretch>
            <a:fillRect/>
          </a:stretch>
        </p:blipFill>
        <p:spPr>
          <a:xfrm>
            <a:off x="1663048" y="1314255"/>
            <a:ext cx="5817903" cy="3560762"/>
          </a:xfrm>
          <a:prstGeom prst="rect">
            <a:avLst/>
          </a:prstGeom>
        </p:spPr>
      </p:pic>
      <p:sp>
        <p:nvSpPr>
          <p:cNvPr id="5" name="Title 4">
            <a:extLst>
              <a:ext uri="{FF2B5EF4-FFF2-40B4-BE49-F238E27FC236}">
                <a16:creationId xmlns:a16="http://schemas.microsoft.com/office/drawing/2014/main" id="{66B8540F-252D-5F80-7C07-2B1263505276}"/>
              </a:ext>
            </a:extLst>
          </p:cNvPr>
          <p:cNvSpPr>
            <a:spLocks noGrp="1"/>
          </p:cNvSpPr>
          <p:nvPr>
            <p:ph type="title"/>
          </p:nvPr>
        </p:nvSpPr>
        <p:spPr>
          <a:xfrm>
            <a:off x="628650" y="154005"/>
            <a:ext cx="8629650" cy="647636"/>
          </a:xfrm>
        </p:spPr>
        <p:txBody>
          <a:bodyPr>
            <a:normAutofit fontScale="90000"/>
          </a:bodyPr>
          <a:lstStyle/>
          <a:p>
            <a:r>
              <a:rPr lang="en-US" dirty="0"/>
              <a:t>3. Nine PDS were considered in the analysis (</a:t>
            </a:r>
            <a:r>
              <a:rPr lang="en-US" u="sng" dirty="0"/>
              <a:t>underlined</a:t>
            </a:r>
            <a:r>
              <a:rPr lang="en-US" dirty="0"/>
              <a:t>)</a:t>
            </a:r>
            <a:endParaRPr lang="en-GB" dirty="0"/>
          </a:p>
        </p:txBody>
      </p:sp>
      <p:sp>
        <p:nvSpPr>
          <p:cNvPr id="7" name="TextBox 6">
            <a:extLst>
              <a:ext uri="{FF2B5EF4-FFF2-40B4-BE49-F238E27FC236}">
                <a16:creationId xmlns:a16="http://schemas.microsoft.com/office/drawing/2014/main" id="{028953E9-5405-F363-6DF9-30A8CBF7487F}"/>
              </a:ext>
            </a:extLst>
          </p:cNvPr>
          <p:cNvSpPr txBox="1"/>
          <p:nvPr/>
        </p:nvSpPr>
        <p:spPr>
          <a:xfrm>
            <a:off x="1663048" y="1027382"/>
            <a:ext cx="4040273" cy="286873"/>
          </a:xfrm>
          <a:prstGeom prst="rect">
            <a:avLst/>
          </a:prstGeom>
          <a:noFill/>
        </p:spPr>
        <p:txBody>
          <a:bodyPr wrap="none" rtlCol="0">
            <a:spAutoFit/>
          </a:bodyPr>
          <a:lstStyle/>
          <a:p>
            <a:r>
              <a:rPr lang="en-GB" dirty="0"/>
              <a:t>Table 1. </a:t>
            </a:r>
            <a:r>
              <a:rPr lang="en-US" dirty="0"/>
              <a:t>Abbreviations and descriptions for each PDS.</a:t>
            </a:r>
            <a:endParaRPr lang="en-GB" dirty="0"/>
          </a:p>
        </p:txBody>
      </p:sp>
    </p:spTree>
    <p:extLst>
      <p:ext uri="{BB962C8B-B14F-4D97-AF65-F5344CB8AC3E}">
        <p14:creationId xmlns:p14="http://schemas.microsoft.com/office/powerpoint/2010/main" val="194447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E151E-F2BB-A9FC-2B3D-DC880A75877D}"/>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71B8AF16-A2C0-333F-C6AE-B79B1C989269}"/>
              </a:ext>
            </a:extLst>
          </p:cNvPr>
          <p:cNvSpPr>
            <a:spLocks noGrp="1"/>
          </p:cNvSpPr>
          <p:nvPr>
            <p:ph type="sldNum" sz="quarter" idx="4"/>
          </p:nvPr>
        </p:nvSpPr>
        <p:spPr/>
        <p:txBody>
          <a:bodyPr/>
          <a:lstStyle/>
          <a:p>
            <a:fld id="{9C3E3DD6-9353-D14B-991F-0D2C10536C1F}" type="slidenum">
              <a:rPr lang="fi-FI" smtClean="0"/>
              <a:pPr/>
              <a:t>6</a:t>
            </a:fld>
            <a:endParaRPr lang="fi-FI" dirty="0"/>
          </a:p>
        </p:txBody>
      </p:sp>
      <p:sp>
        <p:nvSpPr>
          <p:cNvPr id="4" name="Content Placeholder 3">
            <a:extLst>
              <a:ext uri="{FF2B5EF4-FFF2-40B4-BE49-F238E27FC236}">
                <a16:creationId xmlns:a16="http://schemas.microsoft.com/office/drawing/2014/main" id="{43469857-6AC7-B684-E730-782DEE35131F}"/>
              </a:ext>
            </a:extLst>
          </p:cNvPr>
          <p:cNvSpPr>
            <a:spLocks noGrp="1"/>
          </p:cNvSpPr>
          <p:nvPr>
            <p:ph sz="quarter" idx="11"/>
          </p:nvPr>
        </p:nvSpPr>
        <p:spPr/>
        <p:txBody>
          <a:bodyPr>
            <a:normAutofit/>
          </a:bodyPr>
          <a:lstStyle/>
          <a:p>
            <a:pPr marL="457200" indent="-457200">
              <a:buFont typeface="+mj-lt"/>
              <a:buAutoNum type="arabicPeriod"/>
            </a:pPr>
            <a:r>
              <a:rPr lang="en-US" dirty="0"/>
              <a:t>Identify the 100 or more most significant Minimal Cut Sets (MCSs) for each PDS from Level 1 PRA.</a:t>
            </a:r>
          </a:p>
          <a:p>
            <a:pPr marL="457200" indent="-457200">
              <a:buFont typeface="+mj-lt"/>
              <a:buAutoNum type="arabicPeriod"/>
            </a:pPr>
            <a:r>
              <a:rPr lang="en-US" dirty="0"/>
              <a:t>For each PDS, obtain all MCSs, i.e. fault combinations, that lead to the loss of safety function for the water supply systems.</a:t>
            </a:r>
          </a:p>
          <a:p>
            <a:pPr marL="920115" lvl="1" indent="-457200"/>
            <a:r>
              <a:rPr lang="en-US" dirty="0"/>
              <a:t>If a combination disables required number of trains, consider it for recovery time determination.</a:t>
            </a:r>
          </a:p>
          <a:p>
            <a:pPr marL="457200" indent="-457200">
              <a:buFont typeface="+mj-lt"/>
              <a:buAutoNum type="arabicPeriod"/>
            </a:pPr>
            <a:r>
              <a:rPr lang="en-US" dirty="0"/>
              <a:t>Search MCSs of PDSs for combinations of faults affecting water supply systems. </a:t>
            </a:r>
          </a:p>
          <a:p>
            <a:pPr marL="457200" indent="-457200">
              <a:buFont typeface="+mj-lt"/>
              <a:buAutoNum type="arabicPeriod"/>
            </a:pPr>
            <a:endParaRPr lang="en-US" dirty="0"/>
          </a:p>
          <a:p>
            <a:pPr marL="920115" lvl="1" indent="-457200">
              <a:buFont typeface="+mj-lt"/>
              <a:buAutoNum type="arabicPeriod"/>
            </a:pPr>
            <a:endParaRPr lang="en-US" dirty="0"/>
          </a:p>
        </p:txBody>
      </p:sp>
      <p:sp>
        <p:nvSpPr>
          <p:cNvPr id="5" name="Title 4">
            <a:extLst>
              <a:ext uri="{FF2B5EF4-FFF2-40B4-BE49-F238E27FC236}">
                <a16:creationId xmlns:a16="http://schemas.microsoft.com/office/drawing/2014/main" id="{BB81C94A-AA69-28D5-DE4D-59EF465737D3}"/>
              </a:ext>
            </a:extLst>
          </p:cNvPr>
          <p:cNvSpPr>
            <a:spLocks noGrp="1"/>
          </p:cNvSpPr>
          <p:nvPr>
            <p:ph type="title"/>
          </p:nvPr>
        </p:nvSpPr>
        <p:spPr/>
        <p:txBody>
          <a:bodyPr>
            <a:normAutofit/>
          </a:bodyPr>
          <a:lstStyle/>
          <a:p>
            <a:r>
              <a:rPr lang="en-US" dirty="0"/>
              <a:t>4. Identify MCSs</a:t>
            </a:r>
          </a:p>
        </p:txBody>
      </p:sp>
    </p:spTree>
    <p:extLst>
      <p:ext uri="{BB962C8B-B14F-4D97-AF65-F5344CB8AC3E}">
        <p14:creationId xmlns:p14="http://schemas.microsoft.com/office/powerpoint/2010/main" val="123099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E151E-F2BB-A9FC-2B3D-DC880A75877D}"/>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71B8AF16-A2C0-333F-C6AE-B79B1C989269}"/>
              </a:ext>
            </a:extLst>
          </p:cNvPr>
          <p:cNvSpPr>
            <a:spLocks noGrp="1"/>
          </p:cNvSpPr>
          <p:nvPr>
            <p:ph type="sldNum" sz="quarter" idx="4"/>
          </p:nvPr>
        </p:nvSpPr>
        <p:spPr/>
        <p:txBody>
          <a:bodyPr/>
          <a:lstStyle/>
          <a:p>
            <a:fld id="{9C3E3DD6-9353-D14B-991F-0D2C10536C1F}" type="slidenum">
              <a:rPr lang="fi-FI" smtClean="0"/>
              <a:pPr/>
              <a:t>7</a:t>
            </a:fld>
            <a:endParaRPr lang="fi-FI" dirty="0"/>
          </a:p>
        </p:txBody>
      </p:sp>
      <p:sp>
        <p:nvSpPr>
          <p:cNvPr id="4" name="Content Placeholder 3">
            <a:extLst>
              <a:ext uri="{FF2B5EF4-FFF2-40B4-BE49-F238E27FC236}">
                <a16:creationId xmlns:a16="http://schemas.microsoft.com/office/drawing/2014/main" id="{43469857-6AC7-B684-E730-782DEE35131F}"/>
              </a:ext>
            </a:extLst>
          </p:cNvPr>
          <p:cNvSpPr>
            <a:spLocks noGrp="1"/>
          </p:cNvSpPr>
          <p:nvPr>
            <p:ph sz="quarter" idx="11"/>
          </p:nvPr>
        </p:nvSpPr>
        <p:spPr/>
        <p:txBody>
          <a:bodyPr>
            <a:normAutofit/>
          </a:bodyPr>
          <a:lstStyle/>
          <a:p>
            <a:pPr marL="457200" indent="-457200">
              <a:buFont typeface="+mj-lt"/>
              <a:buAutoNum type="arabicPeriod"/>
            </a:pPr>
            <a:r>
              <a:rPr lang="en-US" dirty="0"/>
              <a:t>Obtain recovery time for each basic event from PRA model input data.</a:t>
            </a:r>
          </a:p>
          <a:p>
            <a:pPr marL="920115" lvl="1" indent="-457200"/>
            <a:r>
              <a:rPr lang="en-US" dirty="0"/>
              <a:t>In the case of common cause failures (CCF), the recovery time of a single basic event is multiplied by two.*</a:t>
            </a:r>
          </a:p>
          <a:p>
            <a:pPr marL="457200" indent="-457200">
              <a:buFont typeface="+mj-lt"/>
              <a:buAutoNum type="arabicPeriod"/>
            </a:pPr>
            <a:r>
              <a:rPr lang="en-US" dirty="0"/>
              <a:t>Estimate recovery time if not defined, e.g., 48 hours for severe seismic events.</a:t>
            </a:r>
          </a:p>
          <a:p>
            <a:endParaRPr lang="en-US" dirty="0"/>
          </a:p>
        </p:txBody>
      </p:sp>
      <p:sp>
        <p:nvSpPr>
          <p:cNvPr id="5" name="Title 4">
            <a:extLst>
              <a:ext uri="{FF2B5EF4-FFF2-40B4-BE49-F238E27FC236}">
                <a16:creationId xmlns:a16="http://schemas.microsoft.com/office/drawing/2014/main" id="{BB81C94A-AA69-28D5-DE4D-59EF465737D3}"/>
              </a:ext>
            </a:extLst>
          </p:cNvPr>
          <p:cNvSpPr>
            <a:spLocks noGrp="1"/>
          </p:cNvSpPr>
          <p:nvPr>
            <p:ph type="title"/>
          </p:nvPr>
        </p:nvSpPr>
        <p:spPr/>
        <p:txBody>
          <a:bodyPr>
            <a:normAutofit/>
          </a:bodyPr>
          <a:lstStyle/>
          <a:p>
            <a:r>
              <a:rPr lang="en-US" dirty="0"/>
              <a:t>5. Recovery time sources</a:t>
            </a:r>
          </a:p>
        </p:txBody>
      </p:sp>
      <p:sp>
        <p:nvSpPr>
          <p:cNvPr id="7" name="TextBox 6">
            <a:extLst>
              <a:ext uri="{FF2B5EF4-FFF2-40B4-BE49-F238E27FC236}">
                <a16:creationId xmlns:a16="http://schemas.microsoft.com/office/drawing/2014/main" id="{8D847FAE-DC51-DBA9-D3FB-1401CB46A89E}"/>
              </a:ext>
            </a:extLst>
          </p:cNvPr>
          <p:cNvSpPr txBox="1"/>
          <p:nvPr/>
        </p:nvSpPr>
        <p:spPr>
          <a:xfrm>
            <a:off x="405636" y="3768935"/>
            <a:ext cx="8234099" cy="707886"/>
          </a:xfrm>
          <a:prstGeom prst="rect">
            <a:avLst/>
          </a:prstGeom>
          <a:noFill/>
        </p:spPr>
        <p:txBody>
          <a:bodyPr wrap="square" rtlCol="0">
            <a:spAutoFit/>
          </a:bodyPr>
          <a:lstStyle/>
          <a:p>
            <a:r>
              <a:rPr lang="en-US" sz="1000" dirty="0"/>
              <a:t>*The rationale behind this is, that if we simply used the recovery time of a single basic event for the CCF, it might underestimate the complexity and coordination required to address multiple simultaneous failures. In contrast, multiplying the repair time by the number of basic events included in the CCF could overestimate the time needed, as some recovery activities might overlap or be streamlined. Therefore, multiplying the recovery time by two provides a more balanced estimate.</a:t>
            </a:r>
            <a:endParaRPr lang="en-GB" sz="1000" dirty="0"/>
          </a:p>
        </p:txBody>
      </p:sp>
    </p:spTree>
    <p:extLst>
      <p:ext uri="{BB962C8B-B14F-4D97-AF65-F5344CB8AC3E}">
        <p14:creationId xmlns:p14="http://schemas.microsoft.com/office/powerpoint/2010/main" val="16694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E151E-F2BB-A9FC-2B3D-DC880A75877D}"/>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71B8AF16-A2C0-333F-C6AE-B79B1C989269}"/>
              </a:ext>
            </a:extLst>
          </p:cNvPr>
          <p:cNvSpPr>
            <a:spLocks noGrp="1"/>
          </p:cNvSpPr>
          <p:nvPr>
            <p:ph type="sldNum" sz="quarter" idx="4"/>
          </p:nvPr>
        </p:nvSpPr>
        <p:spPr/>
        <p:txBody>
          <a:bodyPr/>
          <a:lstStyle/>
          <a:p>
            <a:fld id="{9C3E3DD6-9353-D14B-991F-0D2C10536C1F}" type="slidenum">
              <a:rPr lang="fi-FI" smtClean="0"/>
              <a:pPr/>
              <a:t>8</a:t>
            </a:fld>
            <a:endParaRPr lang="fi-FI" dirty="0"/>
          </a:p>
        </p:txBody>
      </p:sp>
      <p:sp>
        <p:nvSpPr>
          <p:cNvPr id="4" name="Content Placeholder 3">
            <a:extLst>
              <a:ext uri="{FF2B5EF4-FFF2-40B4-BE49-F238E27FC236}">
                <a16:creationId xmlns:a16="http://schemas.microsoft.com/office/drawing/2014/main" id="{43469857-6AC7-B684-E730-782DEE35131F}"/>
              </a:ext>
            </a:extLst>
          </p:cNvPr>
          <p:cNvSpPr>
            <a:spLocks noGrp="1"/>
          </p:cNvSpPr>
          <p:nvPr>
            <p:ph sz="quarter" idx="11"/>
          </p:nvPr>
        </p:nvSpPr>
        <p:spPr/>
        <p:txBody>
          <a:bodyPr>
            <a:normAutofit fontScale="85000" lnSpcReduction="10000"/>
          </a:bodyPr>
          <a:lstStyle/>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Arial" panose="020B0604020202020204" pitchFamily="34" charset="0"/>
              <a:buChar char="•"/>
            </a:pPr>
            <a:r>
              <a:rPr lang="en-US" dirty="0">
                <a:solidFill>
                  <a:srgbClr val="0070C0"/>
                </a:solidFill>
              </a:rPr>
              <a:t>Blue minimal cut set</a:t>
            </a:r>
            <a:r>
              <a:rPr lang="en-US" dirty="0"/>
              <a:t>: Contains an MCS causing the containment spray (CS) system’s safety function to fail (outlined in yellow).</a:t>
            </a:r>
          </a:p>
          <a:p>
            <a:pPr marL="920115" lvl="1" indent="-457200"/>
            <a:r>
              <a:rPr lang="en-US" dirty="0"/>
              <a:t>One out of four trains must be restored to regain the CS system’s safety function.</a:t>
            </a:r>
          </a:p>
          <a:p>
            <a:pPr marL="920115" lvl="1" indent="-457200"/>
            <a:r>
              <a:rPr lang="en-US" dirty="0"/>
              <a:t>Common cause failure of three pumps is faster to restore than the maintenance package, with a recovery time of 8 hours, so the recovery time is recorded for it.</a:t>
            </a:r>
          </a:p>
          <a:p>
            <a:pPr marL="457200" indent="-457200">
              <a:buFont typeface="Arial" panose="020B0604020202020204" pitchFamily="34" charset="0"/>
              <a:buChar char="•"/>
            </a:pPr>
            <a:r>
              <a:rPr lang="en-US" dirty="0">
                <a:solidFill>
                  <a:srgbClr val="FF5050"/>
                </a:solidFill>
              </a:rPr>
              <a:t>Red minimal cut set</a:t>
            </a:r>
            <a:r>
              <a:rPr lang="en-US" dirty="0"/>
              <a:t>: Contains no MCS that causes the CS system’s safety functions to fail (outlined in black), so zero is recorded for the last event.</a:t>
            </a:r>
          </a:p>
        </p:txBody>
      </p:sp>
      <p:sp>
        <p:nvSpPr>
          <p:cNvPr id="5" name="Title 4">
            <a:extLst>
              <a:ext uri="{FF2B5EF4-FFF2-40B4-BE49-F238E27FC236}">
                <a16:creationId xmlns:a16="http://schemas.microsoft.com/office/drawing/2014/main" id="{BB81C94A-AA69-28D5-DE4D-59EF465737D3}"/>
              </a:ext>
            </a:extLst>
          </p:cNvPr>
          <p:cNvSpPr>
            <a:spLocks noGrp="1"/>
          </p:cNvSpPr>
          <p:nvPr>
            <p:ph type="title"/>
          </p:nvPr>
        </p:nvSpPr>
        <p:spPr/>
        <p:txBody>
          <a:bodyPr>
            <a:normAutofit/>
          </a:bodyPr>
          <a:lstStyle/>
          <a:p>
            <a:r>
              <a:rPr lang="en-US" dirty="0"/>
              <a:t>6. Determine recovery times</a:t>
            </a:r>
          </a:p>
        </p:txBody>
      </p:sp>
      <p:pic>
        <p:nvPicPr>
          <p:cNvPr id="6" name="Content Placeholder 5">
            <a:extLst>
              <a:ext uri="{FF2B5EF4-FFF2-40B4-BE49-F238E27FC236}">
                <a16:creationId xmlns:a16="http://schemas.microsoft.com/office/drawing/2014/main" id="{861DE963-FE0D-E384-AD1D-89167A3E42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176094"/>
            <a:ext cx="5810250" cy="1200150"/>
          </a:xfrm>
          <a:prstGeom prst="rect">
            <a:avLst/>
          </a:prstGeom>
          <a:noFill/>
          <a:ln>
            <a:noFill/>
          </a:ln>
        </p:spPr>
      </p:pic>
    </p:spTree>
    <p:extLst>
      <p:ext uri="{BB962C8B-B14F-4D97-AF65-F5344CB8AC3E}">
        <p14:creationId xmlns:p14="http://schemas.microsoft.com/office/powerpoint/2010/main" val="9649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E151E-F2BB-A9FC-2B3D-DC880A75877D}"/>
              </a:ext>
            </a:extLst>
          </p:cNvPr>
          <p:cNvSpPr>
            <a:spLocks noGrp="1"/>
          </p:cNvSpPr>
          <p:nvPr>
            <p:ph type="dt" sz="half" idx="2"/>
          </p:nvPr>
        </p:nvSpPr>
        <p:spPr/>
        <p:txBody>
          <a:bodyPr/>
          <a:lstStyle/>
          <a:p>
            <a:r>
              <a:rPr lang="fi-FI"/>
              <a:t>2025-10-21</a:t>
            </a:r>
            <a:endParaRPr lang="fi-FI" dirty="0"/>
          </a:p>
        </p:txBody>
      </p:sp>
      <p:sp>
        <p:nvSpPr>
          <p:cNvPr id="3" name="Slide Number Placeholder 2">
            <a:extLst>
              <a:ext uri="{FF2B5EF4-FFF2-40B4-BE49-F238E27FC236}">
                <a16:creationId xmlns:a16="http://schemas.microsoft.com/office/drawing/2014/main" id="{71B8AF16-A2C0-333F-C6AE-B79B1C989269}"/>
              </a:ext>
            </a:extLst>
          </p:cNvPr>
          <p:cNvSpPr>
            <a:spLocks noGrp="1"/>
          </p:cNvSpPr>
          <p:nvPr>
            <p:ph type="sldNum" sz="quarter" idx="4"/>
          </p:nvPr>
        </p:nvSpPr>
        <p:spPr/>
        <p:txBody>
          <a:bodyPr/>
          <a:lstStyle/>
          <a:p>
            <a:fld id="{9C3E3DD6-9353-D14B-991F-0D2C10536C1F}" type="slidenum">
              <a:rPr lang="fi-FI" smtClean="0"/>
              <a:pPr/>
              <a:t>9</a:t>
            </a:fld>
            <a:endParaRPr lang="fi-FI" dirty="0"/>
          </a:p>
        </p:txBody>
      </p:sp>
      <p:sp>
        <p:nvSpPr>
          <p:cNvPr id="4" name="Content Placeholder 3">
            <a:extLst>
              <a:ext uri="{FF2B5EF4-FFF2-40B4-BE49-F238E27FC236}">
                <a16:creationId xmlns:a16="http://schemas.microsoft.com/office/drawing/2014/main" id="{43469857-6AC7-B684-E730-782DEE35131F}"/>
              </a:ext>
            </a:extLst>
          </p:cNvPr>
          <p:cNvSpPr>
            <a:spLocks noGrp="1"/>
          </p:cNvSpPr>
          <p:nvPr>
            <p:ph sz="quarter" idx="11"/>
          </p:nvPr>
        </p:nvSpPr>
        <p:spPr/>
        <p:txBody>
          <a:bodyPr>
            <a:normAutofit/>
          </a:bodyPr>
          <a:lstStyle/>
          <a:p>
            <a:pPr marL="457200" indent="-457200">
              <a:buFont typeface="+mj-lt"/>
              <a:buAutoNum type="arabicPeriod"/>
            </a:pPr>
            <a:r>
              <a:rPr lang="en-US" dirty="0"/>
              <a:t>Collect all unique recovery times in a table.</a:t>
            </a:r>
          </a:p>
          <a:p>
            <a:pPr marL="457200" indent="-457200">
              <a:buFont typeface="+mj-lt"/>
              <a:buAutoNum type="arabicPeriod"/>
            </a:pPr>
            <a:r>
              <a:rPr lang="en-US" dirty="0"/>
              <a:t>Determine the cumulative share of the total frequency for each recovery time.</a:t>
            </a:r>
          </a:p>
          <a:p>
            <a:pPr marL="920115" lvl="1" indent="-457200"/>
            <a:r>
              <a:rPr lang="en-US" dirty="0"/>
              <a:t>This represents the proportion of total frequency of each recovery time.</a:t>
            </a:r>
          </a:p>
          <a:p>
            <a:pPr marL="457200" indent="-457200">
              <a:buFont typeface="+mj-lt"/>
              <a:buAutoNum type="arabicPeriod"/>
            </a:pPr>
            <a:r>
              <a:rPr lang="en-US" dirty="0"/>
              <a:t>Use the cumulative share data to create an initial value matrix (table 2).</a:t>
            </a:r>
          </a:p>
          <a:p>
            <a:pPr marL="457200" indent="-457200">
              <a:buFont typeface="+mj-lt"/>
              <a:buAutoNum type="arabicPeriod"/>
            </a:pPr>
            <a:endParaRPr lang="en-US" dirty="0"/>
          </a:p>
        </p:txBody>
      </p:sp>
      <p:sp>
        <p:nvSpPr>
          <p:cNvPr id="5" name="Title 4">
            <a:extLst>
              <a:ext uri="{FF2B5EF4-FFF2-40B4-BE49-F238E27FC236}">
                <a16:creationId xmlns:a16="http://schemas.microsoft.com/office/drawing/2014/main" id="{BB81C94A-AA69-28D5-DE4D-59EF465737D3}"/>
              </a:ext>
            </a:extLst>
          </p:cNvPr>
          <p:cNvSpPr>
            <a:spLocks noGrp="1"/>
          </p:cNvSpPr>
          <p:nvPr>
            <p:ph type="title"/>
          </p:nvPr>
        </p:nvSpPr>
        <p:spPr/>
        <p:txBody>
          <a:bodyPr>
            <a:normAutofit/>
          </a:bodyPr>
          <a:lstStyle/>
          <a:p>
            <a:r>
              <a:rPr lang="en-US" dirty="0"/>
              <a:t>7. Calculate cumulative share</a:t>
            </a:r>
          </a:p>
        </p:txBody>
      </p:sp>
      <p:pic>
        <p:nvPicPr>
          <p:cNvPr id="6" name="Picture 5">
            <a:extLst>
              <a:ext uri="{FF2B5EF4-FFF2-40B4-BE49-F238E27FC236}">
                <a16:creationId xmlns:a16="http://schemas.microsoft.com/office/drawing/2014/main" id="{D6AA1C54-549A-C2A1-44CE-4785DC2B05CC}"/>
              </a:ext>
            </a:extLst>
          </p:cNvPr>
          <p:cNvPicPr>
            <a:picLocks noChangeAspect="1"/>
          </p:cNvPicPr>
          <p:nvPr/>
        </p:nvPicPr>
        <p:blipFill>
          <a:blip r:embed="rId3"/>
          <a:stretch>
            <a:fillRect/>
          </a:stretch>
        </p:blipFill>
        <p:spPr>
          <a:xfrm>
            <a:off x="1396048" y="3037659"/>
            <a:ext cx="6278880" cy="1740408"/>
          </a:xfrm>
          <a:prstGeom prst="rect">
            <a:avLst/>
          </a:prstGeom>
        </p:spPr>
      </p:pic>
      <p:sp>
        <p:nvSpPr>
          <p:cNvPr id="7" name="TextBox 6">
            <a:extLst>
              <a:ext uri="{FF2B5EF4-FFF2-40B4-BE49-F238E27FC236}">
                <a16:creationId xmlns:a16="http://schemas.microsoft.com/office/drawing/2014/main" id="{E288E807-5F70-1D19-4D73-7A7AAE7E60AF}"/>
              </a:ext>
            </a:extLst>
          </p:cNvPr>
          <p:cNvSpPr txBox="1"/>
          <p:nvPr/>
        </p:nvSpPr>
        <p:spPr>
          <a:xfrm>
            <a:off x="3399024" y="2779182"/>
            <a:ext cx="2391680" cy="286873"/>
          </a:xfrm>
          <a:prstGeom prst="rect">
            <a:avLst/>
          </a:prstGeom>
          <a:noFill/>
        </p:spPr>
        <p:txBody>
          <a:bodyPr wrap="none" rtlCol="0">
            <a:spAutoFit/>
          </a:bodyPr>
          <a:lstStyle/>
          <a:p>
            <a:r>
              <a:rPr lang="en-GB" dirty="0"/>
              <a:t>Table 2. Example initial values.</a:t>
            </a:r>
          </a:p>
        </p:txBody>
      </p:sp>
    </p:spTree>
    <p:extLst>
      <p:ext uri="{BB962C8B-B14F-4D97-AF65-F5344CB8AC3E}">
        <p14:creationId xmlns:p14="http://schemas.microsoft.com/office/powerpoint/2010/main" val="17808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vo_hd_new">
  <a:themeElements>
    <a:clrScheme name="Olkiluoto_final">
      <a:dk1>
        <a:srgbClr val="000000"/>
      </a:dk1>
      <a:lt1>
        <a:srgbClr val="FFFFFF"/>
      </a:lt1>
      <a:dk2>
        <a:srgbClr val="3CCBDA"/>
      </a:dk2>
      <a:lt2>
        <a:srgbClr val="E7E6E6"/>
      </a:lt2>
      <a:accent1>
        <a:srgbClr val="003DA5"/>
      </a:accent1>
      <a:accent2>
        <a:srgbClr val="FF1C91"/>
      </a:accent2>
      <a:accent3>
        <a:srgbClr val="3CCBDA"/>
      </a:accent3>
      <a:accent4>
        <a:srgbClr val="8F23B3"/>
      </a:accent4>
      <a:accent5>
        <a:srgbClr val="AD85B7"/>
      </a:accent5>
      <a:accent6>
        <a:srgbClr val="FF8EC8"/>
      </a:accent6>
      <a:hlink>
        <a:srgbClr val="003CA5"/>
      </a:hlink>
      <a:folHlink>
        <a:srgbClr val="FF1C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VO_HD_new_en.potx" id="{AB95808E-CC86-48DF-B78D-59B10CFEA646}" vid="{4CB1F281-7709-4E3F-850F-DEE00588B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TVO_HD_new_en</Template>
  <TotalTime>3847</TotalTime>
  <Words>1726</Words>
  <Application>Microsoft Office PowerPoint</Application>
  <PresentationFormat>On-screen Show (16:9)</PresentationFormat>
  <Paragraphs>167</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PMingLiU</vt:lpstr>
      <vt:lpstr>Aptos</vt:lpstr>
      <vt:lpstr>Arial</vt:lpstr>
      <vt:lpstr>Cambria Math</vt:lpstr>
      <vt:lpstr>Times New Roman</vt:lpstr>
      <vt:lpstr>tvo_hd_new</vt:lpstr>
      <vt:lpstr>Determination of Recovery Time Distributions for Water Supply Systems for Level 2 PRA</vt:lpstr>
      <vt:lpstr>1. Introduction</vt:lpstr>
      <vt:lpstr>2. Research Questions</vt:lpstr>
      <vt:lpstr>Procedure</vt:lpstr>
      <vt:lpstr>3. Nine PDS were considered in the analysis (underlined)</vt:lpstr>
      <vt:lpstr>4. Identify MCSs</vt:lpstr>
      <vt:lpstr>5. Recovery time sources</vt:lpstr>
      <vt:lpstr>6. Determine recovery times</vt:lpstr>
      <vt:lpstr>7. Calculate cumulative share</vt:lpstr>
      <vt:lpstr>8. Process initial values</vt:lpstr>
      <vt:lpstr>9. Create a random sample (part 1)</vt:lpstr>
      <vt:lpstr>9. Create a random sample (part 2)</vt:lpstr>
      <vt:lpstr>10. Calculate the log-normal distribution parameters</vt:lpstr>
      <vt:lpstr>Evaluation of the results</vt:lpstr>
      <vt:lpstr>11. Calculate the statistical probability</vt:lpstr>
      <vt:lpstr>12. Comparison</vt:lpstr>
      <vt:lpstr>13. Comparison using R-squared (R2) value</vt:lpstr>
      <vt:lpstr>14. Visual inspection</vt:lpstr>
      <vt:lpstr>RECAP</vt:lpstr>
      <vt:lpstr>15. Procedure</vt:lpstr>
      <vt:lpstr>Conclusions</vt:lpstr>
      <vt:lpstr>16. Conclusions</vt:lpstr>
      <vt:lpstr>References</vt:lpstr>
      <vt:lpstr>PowerPoint Presentation</vt:lpstr>
    </vt:vector>
  </TitlesOfParts>
  <Company>Teollisuuden Voima Oyj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Determination of Recovery Time Distributions for Water Supply Systems for Level 2 PRA</dc:title>
  <dc:creator>Wallius Miika</dc:creator>
  <cp:keywords>probabilistic risk assessment (PRA), level 2, recovery time, log-normal distribution</cp:keywords>
  <cp:lastModifiedBy>Wallius Miika</cp:lastModifiedBy>
  <cp:revision>17</cp:revision>
  <dcterms:created xsi:type="dcterms:W3CDTF">2024-09-13T10:17:07Z</dcterms:created>
  <dcterms:modified xsi:type="dcterms:W3CDTF">2025-10-16T11:36:38Z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515.72.01.004</vt:lpwstr>
  </property>
  <property fmtid="{D5CDD505-2E9C-101B-9397-08002B2CF9AE}" pid="3" name="dvOneOnlySlide">
    <vt:lpwstr>0</vt:lpwstr>
  </property>
  <property fmtid="{D5CDD505-2E9C-101B-9397-08002B2CF9AE}" pid="4" name="dvSaved">
    <vt:lpwstr>0</vt:lpwstr>
  </property>
  <property fmtid="{D5CDD505-2E9C-101B-9397-08002B2CF9AE}" pid="5" name="dvLanguage">
    <vt:lpwstr>2057</vt:lpwstr>
  </property>
  <property fmtid="{D5CDD505-2E9C-101B-9397-08002B2CF9AE}" pid="6" name="dvTemplate">
    <vt:lpwstr>TVO_HD_new_en.potx</vt:lpwstr>
  </property>
  <property fmtid="{D5CDD505-2E9C-101B-9397-08002B2CF9AE}" pid="7" name="dvDestination">
    <vt:lpwstr/>
  </property>
  <property fmtid="{D5CDD505-2E9C-101B-9397-08002B2CF9AE}" pid="8" name="dvDefinition">
    <vt:lpwstr>250 (dd_default.xml)</vt:lpwstr>
  </property>
  <property fmtid="{D5CDD505-2E9C-101B-9397-08002B2CF9AE}" pid="9" name="dvDefinitionID">
    <vt:lpwstr>250</vt:lpwstr>
  </property>
  <property fmtid="{D5CDD505-2E9C-101B-9397-08002B2CF9AE}" pid="10" name="dvContentFile">
    <vt:lpwstr>dd_default.xml</vt:lpwstr>
  </property>
  <property fmtid="{D5CDD505-2E9C-101B-9397-08002B2CF9AE}" pid="11" name="dvGlobalVerID">
    <vt:lpwstr>515.90.01.300</vt:lpwstr>
  </property>
  <property fmtid="{D5CDD505-2E9C-101B-9397-08002B2CF9AE}" pid="12" name="dvDefinitionVersion">
    <vt:lpwstr>5.0 / 11.6.2018</vt:lpwstr>
  </property>
  <property fmtid="{D5CDD505-2E9C-101B-9397-08002B2CF9AE}" pid="13" name="filename">
    <vt:lpwstr>false</vt:lpwstr>
  </property>
  <property fmtid="{D5CDD505-2E9C-101B-9397-08002B2CF9AE}" pid="14" name="filenameandpath">
    <vt:lpwstr>false</vt:lpwstr>
  </property>
  <property fmtid="{D5CDD505-2E9C-101B-9397-08002B2CF9AE}" pid="15" name="dvPagenumberExist">
    <vt:lpwstr>1</vt:lpwstr>
  </property>
  <property fmtid="{D5CDD505-2E9C-101B-9397-08002B2CF9AE}" pid="16" name="dvAuthorExist">
    <vt:lpwstr>1</vt:lpwstr>
  </property>
  <property fmtid="{D5CDD505-2E9C-101B-9397-08002B2CF9AE}" pid="17" name="dvDateExist">
    <vt:lpwstr>-1</vt:lpwstr>
  </property>
  <property fmtid="{D5CDD505-2E9C-101B-9397-08002B2CF9AE}" pid="18" name="dvCategory">
    <vt:lpwstr>6</vt:lpwstr>
  </property>
  <property fmtid="{D5CDD505-2E9C-101B-9397-08002B2CF9AE}" pid="19" name="dvCategory_2">
    <vt:lpwstr>0</vt:lpwstr>
  </property>
  <property fmtid="{D5CDD505-2E9C-101B-9397-08002B2CF9AE}" pid="20" name="dvslidegallerypath">
    <vt:lpwstr/>
  </property>
  <property fmtid="{D5CDD505-2E9C-101B-9397-08002B2CF9AE}" pid="21" name="dvphotogallerypath">
    <vt:lpwstr>"startup"kuvapankki\TVOHD_NEW</vt:lpwstr>
  </property>
  <property fmtid="{D5CDD505-2E9C-101B-9397-08002B2CF9AE}" pid="22" name="dvSavepath">
    <vt:lpwstr/>
  </property>
  <property fmtid="{D5CDD505-2E9C-101B-9397-08002B2CF9AE}" pid="23" name="dvUsed">
    <vt:lpwstr>1</vt:lpwstr>
  </property>
  <property fmtid="{D5CDD505-2E9C-101B-9397-08002B2CF9AE}" pid="24" name="dvCompany">
    <vt:lpwstr>TVOM</vt:lpwstr>
  </property>
  <property fmtid="{D5CDD505-2E9C-101B-9397-08002B2CF9AE}" pid="25" name="dvSite">
    <vt:lpwstr>Olkiluoto</vt:lpwstr>
  </property>
  <property fmtid="{D5CDD505-2E9C-101B-9397-08002B2CF9AE}" pid="26" name="dvNumbering">
    <vt:lpwstr>0</vt:lpwstr>
  </property>
  <property fmtid="{D5CDD505-2E9C-101B-9397-08002B2CF9AE}" pid="27" name="dvDUname">
    <vt:lpwstr>Wallius Miika</vt:lpwstr>
  </property>
  <property fmtid="{D5CDD505-2E9C-101B-9397-08002B2CF9AE}" pid="28" name="dvDUdepartment">
    <vt:lpwstr>Nuclear Safety Engineering</vt:lpwstr>
  </property>
  <property fmtid="{D5CDD505-2E9C-101B-9397-08002B2CF9AE}" pid="29" name="dvTrainingMaterial">
    <vt:lpwstr>0</vt:lpwstr>
  </property>
  <property fmtid="{D5CDD505-2E9C-101B-9397-08002B2CF9AE}" pid="30" name="dvDualUse">
    <vt:lpwstr>No</vt:lpwstr>
  </property>
  <property fmtid="{D5CDD505-2E9C-101B-9397-08002B2CF9AE}" pid="31" name="dvDCountry">
    <vt:lpwstr>- nothing -</vt:lpwstr>
  </property>
  <property fmtid="{D5CDD505-2E9C-101B-9397-08002B2CF9AE}" pid="32" name="dvSecurity">
    <vt:lpwstr>Public</vt:lpwstr>
  </property>
  <property fmtid="{D5CDD505-2E9C-101B-9397-08002B2CF9AE}" pid="33" name="Alkuperämaa">
    <vt:lpwstr/>
  </property>
  <property fmtid="{D5CDD505-2E9C-101B-9397-08002B2CF9AE}" pid="34" name="Alkuperämaa_fi">
    <vt:lpwstr/>
  </property>
  <property fmtid="{D5CDD505-2E9C-101B-9397-08002B2CF9AE}" pid="35" name="Alkuperämaa_en">
    <vt:lpwstr/>
  </property>
  <property fmtid="{D5CDD505-2E9C-101B-9397-08002B2CF9AE}" pid="36" name="Asiakirjatyyppi_caption">
    <vt:lpwstr>Esitys</vt:lpwstr>
  </property>
  <property fmtid="{D5CDD505-2E9C-101B-9397-08002B2CF9AE}" pid="37" name="Asiakirjatyypin tarkenne_caption">
    <vt:lpwstr/>
  </property>
  <property fmtid="{D5CDD505-2E9C-101B-9397-08002B2CF9AE}" pid="38" name="Arch">
    <vt:lpwstr/>
  </property>
  <property fmtid="{D5CDD505-2E9C-101B-9397-08002B2CF9AE}" pid="39" name="Asiakirjan tila_caption">
    <vt:lpwstr/>
  </property>
  <property fmtid="{D5CDD505-2E9C-101B-9397-08002B2CF9AE}" pid="40" name="BatchID">
    <vt:lpwstr/>
  </property>
  <property fmtid="{D5CDD505-2E9C-101B-9397-08002B2CF9AE}" pid="41" name="Channel">
    <vt:lpwstr/>
  </property>
  <property fmtid="{D5CDD505-2E9C-101B-9397-08002B2CF9AE}" pid="42" name="Keywords">
    <vt:lpwstr>probabilistic risk assessment (PRA), level 2, recovery time, log-normal distribution</vt:lpwstr>
  </property>
  <property fmtid="{D5CDD505-2E9C-101B-9397-08002B2CF9AE}" pid="43" name="Kohde_caption">
    <vt:lpwstr/>
  </property>
  <property fmtid="{D5CDD505-2E9C-101B-9397-08002B2CF9AE}" pid="44" name="Kohteen tarkenne">
    <vt:lpwstr/>
  </property>
  <property fmtid="{D5CDD505-2E9C-101B-9397-08002B2CF9AE}" pid="45" name="Laatija">
    <vt:lpwstr>Wallius Miika</vt:lpwstr>
  </property>
  <property fmtid="{D5CDD505-2E9C-101B-9397-08002B2CF9AE}" pid="46" name="liite_caption">
    <vt:lpwstr/>
  </property>
  <property fmtid="{D5CDD505-2E9C-101B-9397-08002B2CF9AE}" pid="47" name="Organisaatio_caption">
    <vt:lpwstr>Nuclear Safety Engineering</vt:lpwstr>
  </property>
  <property fmtid="{D5CDD505-2E9C-101B-9397-08002B2CF9AE}" pid="48" name="ReplyReq">
    <vt:lpwstr/>
  </property>
  <property fmtid="{D5CDD505-2E9C-101B-9397-08002B2CF9AE}" pid="49" name="ReplyTo">
    <vt:lpwstr/>
  </property>
  <property fmtid="{D5CDD505-2E9C-101B-9397-08002B2CF9AE}" pid="50" name="Sidosryhmä">
    <vt:lpwstr/>
  </property>
  <property fmtid="{D5CDD505-2E9C-101B-9397-08002B2CF9AE}" pid="51" name="Tarkastajat">
    <vt:lpwstr>Levo, Jenna (Riskianalyysit) / 2025-05-28</vt:lpwstr>
  </property>
  <property fmtid="{D5CDD505-2E9C-101B-9397-08002B2CF9AE}" pid="52" name="Tarkastajat1">
    <vt:lpwstr/>
  </property>
  <property fmtid="{D5CDD505-2E9C-101B-9397-08002B2CF9AE}" pid="53" name="Tarkastajat2">
    <vt:lpwstr/>
  </property>
  <property fmtid="{D5CDD505-2E9C-101B-9397-08002B2CF9AE}" pid="54" name="Tarkastajat3">
    <vt:lpwstr/>
  </property>
  <property fmtid="{D5CDD505-2E9C-101B-9397-08002B2CF9AE}" pid="55" name="TehaID">
    <vt:lpwstr/>
  </property>
  <property fmtid="{D5CDD505-2E9C-101B-9397-08002B2CF9AE}" pid="56" name="Tunnus">
    <vt:lpwstr>216546</vt:lpwstr>
  </property>
  <property fmtid="{D5CDD505-2E9C-101B-9397-08002B2CF9AE}" pid="57" name="Vanhentunut tunnus">
    <vt:lpwstr/>
  </property>
  <property fmtid="{D5CDD505-2E9C-101B-9397-08002B2CF9AE}" pid="58" name="WBS">
    <vt:lpwstr/>
  </property>
  <property fmtid="{D5CDD505-2E9C-101B-9397-08002B2CF9AE}" pid="59" name="Versio">
    <vt:lpwstr>1</vt:lpwstr>
  </property>
  <property fmtid="{D5CDD505-2E9C-101B-9397-08002B2CF9AE}" pid="60" name="Viimeinen voimassaolo">
    <vt:lpwstr/>
  </property>
  <property fmtid="{D5CDD505-2E9C-101B-9397-08002B2CF9AE}" pid="61" name="Laatimispäivämäärä_caption">
    <vt:lpwstr>2025-10-21</vt:lpwstr>
  </property>
  <property fmtid="{D5CDD505-2E9C-101B-9397-08002B2CF9AE}" pid="62" name="CFSlettertype">
    <vt:lpwstr/>
  </property>
  <property fmtid="{D5CDD505-2E9C-101B-9397-08002B2CF9AE}" pid="63" name="Pääluokka">
    <vt:lpwstr/>
  </property>
  <property fmtid="{D5CDD505-2E9C-101B-9397-08002B2CF9AE}" pid="64" name="Alaluokka">
    <vt:lpwstr/>
  </property>
  <property fmtid="{D5CDD505-2E9C-101B-9397-08002B2CF9AE}" pid="65" name="Confidentiality">
    <vt:lpwstr/>
  </property>
  <property fmtid="{D5CDD505-2E9C-101B-9397-08002B2CF9AE}" pid="66" name="Confidentiality_sub">
    <vt:lpwstr/>
  </property>
  <property fmtid="{D5CDD505-2E9C-101B-9397-08002B2CF9AE}" pid="67" name="Laitospositio">
    <vt:lpwstr/>
  </property>
  <property fmtid="{D5CDD505-2E9C-101B-9397-08002B2CF9AE}" pid="68" name="Arkisto">
    <vt:lpwstr>-</vt:lpwstr>
  </property>
  <property fmtid="{D5CDD505-2E9C-101B-9397-08002B2CF9AE}" pid="69" name="Asiakirjan tila">
    <vt:lpwstr/>
  </property>
  <property fmtid="{D5CDD505-2E9C-101B-9397-08002B2CF9AE}" pid="70" name="Asiakirjatyypin tarkenne">
    <vt:lpwstr/>
  </property>
  <property fmtid="{D5CDD505-2E9C-101B-9397-08002B2CF9AE}" pid="71" name="Asiakirjatyyppi">
    <vt:lpwstr>Esitys</vt:lpwstr>
  </property>
  <property fmtid="{D5CDD505-2E9C-101B-9397-08002B2CF9AE}" pid="72" name="Hyväksyjät">
    <vt:lpwstr>Wahlman, Janne (YDINTURVALLISUUSSUUNNITTELU) / 2025-05-30</vt:lpwstr>
  </property>
  <property fmtid="{D5CDD505-2E9C-101B-9397-08002B2CF9AE}" pid="73" name="Hyväksyjät1">
    <vt:lpwstr/>
  </property>
  <property fmtid="{D5CDD505-2E9C-101B-9397-08002B2CF9AE}" pid="74" name="Hyväksyjät2">
    <vt:lpwstr/>
  </property>
  <property fmtid="{D5CDD505-2E9C-101B-9397-08002B2CF9AE}" pid="75" name="Hyväksyjät3">
    <vt:lpwstr/>
  </property>
  <property fmtid="{D5CDD505-2E9C-101B-9397-08002B2CF9AE}" pid="76" name="Julkaisupaikka">
    <vt:lpwstr/>
  </property>
  <property fmtid="{D5CDD505-2E9C-101B-9397-08002B2CF9AE}" pid="77" name="Julkaisupäivämäärä">
    <vt:lpwstr/>
  </property>
  <property fmtid="{D5CDD505-2E9C-101B-9397-08002B2CF9AE}" pid="78" name="Julkaisupäivämäärä_caption">
    <vt:lpwstr>2025-05-30</vt:lpwstr>
  </property>
  <property fmtid="{D5CDD505-2E9C-101B-9397-08002B2CF9AE}" pid="79" name="Julkisuusluokka">
    <vt:lpwstr>Julkinen</vt:lpwstr>
  </property>
  <property fmtid="{D5CDD505-2E9C-101B-9397-08002B2CF9AE}" pid="80" name="Julkisuusluokka_caption">
    <vt:lpwstr>Public</vt:lpwstr>
  </property>
  <property fmtid="{D5CDD505-2E9C-101B-9397-08002B2CF9AE}" pid="81" name="Kieli">
    <vt:lpwstr>Englanti</vt:lpwstr>
  </property>
  <property fmtid="{D5CDD505-2E9C-101B-9397-08002B2CF9AE}" pid="82" name="Kohde">
    <vt:lpwstr/>
  </property>
  <property fmtid="{D5CDD505-2E9C-101B-9397-08002B2CF9AE}" pid="83" name="Kohteen tarkenne1">
    <vt:lpwstr/>
  </property>
  <property fmtid="{D5CDD505-2E9C-101B-9397-08002B2CF9AE}" pid="84" name="Laatija1">
    <vt:lpwstr>Wallius Miika</vt:lpwstr>
  </property>
  <property fmtid="{D5CDD505-2E9C-101B-9397-08002B2CF9AE}" pid="85" name="Laatimispäivämäärä">
    <vt:lpwstr>21.10.2025</vt:lpwstr>
  </property>
  <property fmtid="{D5CDD505-2E9C-101B-9397-08002B2CF9AE}" pid="86" name="Liitteet">
    <vt:lpwstr/>
  </property>
  <property fmtid="{D5CDD505-2E9C-101B-9397-08002B2CF9AE}" pid="87" name="Organisaatio">
    <vt:lpwstr>Ydinturvallisuussuunnittelu</vt:lpwstr>
  </property>
  <property fmtid="{D5CDD505-2E9C-101B-9397-08002B2CF9AE}" pid="88" name="Asiakirjan tila_en">
    <vt:lpwstr/>
  </property>
  <property fmtid="{D5CDD505-2E9C-101B-9397-08002B2CF9AE}" pid="89" name="Asiakirjatyypin tarkenne_en">
    <vt:lpwstr/>
  </property>
  <property fmtid="{D5CDD505-2E9C-101B-9397-08002B2CF9AE}" pid="90" name="Asiakirjatyyppi_en">
    <vt:lpwstr>Esitys</vt:lpwstr>
  </property>
  <property fmtid="{D5CDD505-2E9C-101B-9397-08002B2CF9AE}" pid="91" name="Julkaisupäivämäärä_en">
    <vt:lpwstr/>
  </property>
  <property fmtid="{D5CDD505-2E9C-101B-9397-08002B2CF9AE}" pid="92" name="Julkisuusluokka_en">
    <vt:lpwstr>Public</vt:lpwstr>
  </property>
  <property fmtid="{D5CDD505-2E9C-101B-9397-08002B2CF9AE}" pid="93" name="Kohde_en">
    <vt:lpwstr/>
  </property>
  <property fmtid="{D5CDD505-2E9C-101B-9397-08002B2CF9AE}" pid="94" name="Laatimispäivämäärä_en">
    <vt:lpwstr>2025-10-21</vt:lpwstr>
  </property>
  <property fmtid="{D5CDD505-2E9C-101B-9397-08002B2CF9AE}" pid="95" name="Organisaatio_en">
    <vt:lpwstr>Nuclear Safety Engineering</vt:lpwstr>
  </property>
  <property fmtid="{D5CDD505-2E9C-101B-9397-08002B2CF9AE}" pid="96" name="Liite">
    <vt:lpwstr/>
  </property>
  <property fmtid="{D5CDD505-2E9C-101B-9397-08002B2CF9AE}" pid="97" name="Liite_en">
    <vt:lpwstr/>
  </property>
  <property fmtid="{D5CDD505-2E9C-101B-9397-08002B2CF9AE}" pid="98" name="WorkId">
    <vt:lpwstr/>
  </property>
  <property fmtid="{D5CDD505-2E9C-101B-9397-08002B2CF9AE}" pid="99" name="DCC">
    <vt:lpwstr/>
  </property>
  <property fmtid="{D5CDD505-2E9C-101B-9397-08002B2CF9AE}" pid="100" name="DCCDocKind">
    <vt:lpwstr/>
  </property>
  <property fmtid="{D5CDD505-2E9C-101B-9397-08002B2CF9AE}" pid="101" name="Kirje/Kanavanumero">
    <vt:lpwstr/>
  </property>
  <property fmtid="{D5CDD505-2E9C-101B-9397-08002B2CF9AE}" pid="102" name="ISBN">
    <vt:lpwstr/>
  </property>
  <property fmtid="{D5CDD505-2E9C-101B-9397-08002B2CF9AE}" pid="103" name="ISSN">
    <vt:lpwstr/>
  </property>
  <property fmtid="{D5CDD505-2E9C-101B-9397-08002B2CF9AE}" pid="104" name="Alkuperäinen">
    <vt:lpwstr/>
  </property>
  <property fmtid="{D5CDD505-2E9C-101B-9397-08002B2CF9AE}" pid="105" name="Alkuperäinen_caption">
    <vt:lpwstr/>
  </property>
  <property fmtid="{D5CDD505-2E9C-101B-9397-08002B2CF9AE}" pid="106" name="Kirjeen tunnus">
    <vt:lpwstr/>
  </property>
  <property fmtid="{D5CDD505-2E9C-101B-9397-08002B2CF9AE}" pid="107" name="kohdistus_jarjestelmatunnus">
    <vt:lpwstr/>
  </property>
  <property fmtid="{D5CDD505-2E9C-101B-9397-08002B2CF9AE}" pid="108" name="Muutoksen turvaluokka">
    <vt:lpwstr/>
  </property>
  <property fmtid="{D5CDD505-2E9C-101B-9397-08002B2CF9AE}" pid="109" name="Muutosluokka">
    <vt:lpwstr/>
  </property>
  <property fmtid="{D5CDD505-2E9C-101B-9397-08002B2CF9AE}" pid="110" name="Projekti">
    <vt:lpwstr/>
  </property>
  <property fmtid="{D5CDD505-2E9C-101B-9397-08002B2CF9AE}" pid="111" name="Projekti_caption">
    <vt:lpwstr/>
  </property>
  <property fmtid="{D5CDD505-2E9C-101B-9397-08002B2CF9AE}" pid="112" name="Vahaid">
    <vt:lpwstr/>
  </property>
  <property fmtid="{D5CDD505-2E9C-101B-9397-08002B2CF9AE}" pid="113" name="viite_asiakirjatunnus">
    <vt:lpwstr/>
  </property>
  <property fmtid="{D5CDD505-2E9C-101B-9397-08002B2CF9AE}" pid="114" name="viite_piirustustunnus">
    <vt:lpwstr/>
  </property>
  <property fmtid="{D5CDD505-2E9C-101B-9397-08002B2CF9AE}" pid="115" name="Viite">
    <vt:lpwstr/>
  </property>
  <property fmtid="{D5CDD505-2E9C-101B-9397-08002B2CF9AE}" pid="116" name="Viite_TVO_Posiva">
    <vt:lpwstr/>
  </property>
  <property fmtid="{D5CDD505-2E9C-101B-9397-08002B2CF9AE}" pid="117" name="Viite_YVL">
    <vt:lpwstr/>
  </property>
  <property fmtid="{D5CDD505-2E9C-101B-9397-08002B2CF9AE}" pid="118" name="Tarkastuslaitoksen_tyonumero">
    <vt:lpwstr/>
  </property>
  <property fmtid="{D5CDD505-2E9C-101B-9397-08002B2CF9AE}" pid="119" name="Konfiguraation perustaso">
    <vt:lpwstr/>
  </property>
  <property fmtid="{D5CDD505-2E9C-101B-9397-08002B2CF9AE}" pid="120" name="Konfiguraatioyksikkö / tunnus">
    <vt:lpwstr/>
  </property>
  <property fmtid="{D5CDD505-2E9C-101B-9397-08002B2CF9AE}" pid="121" name="KDOC_lifecycle_status">
    <vt:lpwstr/>
  </property>
  <property fmtid="{D5CDD505-2E9C-101B-9397-08002B2CF9AE}" pid="122" name="dms_installation">
    <vt:lpwstr>Olkidoc</vt:lpwstr>
  </property>
  <property fmtid="{D5CDD505-2E9C-101B-9397-08002B2CF9AE}" pid="123" name="dms_workspace">
    <vt:lpwstr>OLKIDOC</vt:lpwstr>
  </property>
  <property fmtid="{D5CDD505-2E9C-101B-9397-08002B2CF9AE}" pid="124" name="dms_lifecycle">
    <vt:lpwstr>Hyväksyntäkierto</vt:lpwstr>
  </property>
  <property fmtid="{D5CDD505-2E9C-101B-9397-08002B2CF9AE}" pid="125" name="dms_lifecycle_status">
    <vt:lpwstr>Julkaistu</vt:lpwstr>
  </property>
  <property fmtid="{D5CDD505-2E9C-101B-9397-08002B2CF9AE}" pid="126" name="Manufacturer">
    <vt:lpwstr/>
  </property>
  <property fmtid="{D5CDD505-2E9C-101B-9397-08002B2CF9AE}" pid="127" name="Order_Number">
    <vt:lpwstr/>
  </property>
  <property fmtid="{D5CDD505-2E9C-101B-9397-08002B2CF9AE}" pid="128" name="KKS_DMS">
    <vt:lpwstr/>
  </property>
  <property fmtid="{D5CDD505-2E9C-101B-9397-08002B2CF9AE}" pid="129" name="tech_doc_number">
    <vt:lpwstr/>
  </property>
  <property fmtid="{D5CDD505-2E9C-101B-9397-08002B2CF9AE}" pid="130" name="suppliers_doc_number">
    <vt:lpwstr/>
  </property>
  <property fmtid="{D5CDD505-2E9C-101B-9397-08002B2CF9AE}" pid="131" name="TVO_add_doc_number">
    <vt:lpwstr/>
  </property>
  <property fmtid="{D5CDD505-2E9C-101B-9397-08002B2CF9AE}" pid="132" name="KronoVer">
    <vt:lpwstr>TVO1</vt:lpwstr>
  </property>
  <property fmtid="{D5CDD505-2E9C-101B-9397-08002B2CF9AE}" pid="133" name="dvLogoExist">
    <vt:lpwstr>0</vt:lpwstr>
  </property>
  <property fmtid="{D5CDD505-2E9C-101B-9397-08002B2CF9AE}" pid="134" name="dvCurrentlogo">
    <vt:lpwstr/>
  </property>
  <property fmtid="{D5CDD505-2E9C-101B-9397-08002B2CF9AE}" pid="135" name="Validoitavan_ohjeen_revisio">
    <vt:lpwstr/>
  </property>
  <property fmtid="{D5CDD505-2E9C-101B-9397-08002B2CF9AE}" pid="136" name="Validoitavan_ohjeen_tunnus">
    <vt:lpwstr/>
  </property>
  <property fmtid="{D5CDD505-2E9C-101B-9397-08002B2CF9AE}" pid="137" name="Käsikirja_en">
    <vt:lpwstr/>
  </property>
  <property fmtid="{D5CDD505-2E9C-101B-9397-08002B2CF9AE}" pid="138" name="Käsikirja_caption">
    <vt:lpwstr/>
  </property>
  <property fmtid="{D5CDD505-2E9C-101B-9397-08002B2CF9AE}" pid="139" name="Käsikirja">
    <vt:lpwstr/>
  </property>
</Properties>
</file>