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61" r:id="rId3"/>
    <p:sldId id="268" r:id="rId4"/>
    <p:sldId id="266" r:id="rId5"/>
    <p:sldId id="259" r:id="rId6"/>
    <p:sldId id="257" r:id="rId7"/>
    <p:sldId id="263" r:id="rId8"/>
    <p:sldId id="260" r:id="rId9"/>
    <p:sldId id="258" r:id="rId10"/>
    <p:sldId id="267" r:id="rId11"/>
    <p:sldId id="265" r:id="rId12"/>
    <p:sldId id="262" r:id="rId1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FAABAE-1EA7-403A-90FA-8A57AFAA2EF8}" v="87" dt="2024-04-22T08:26:21.9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68961" autoAdjust="0"/>
  </p:normalViewPr>
  <p:slideViewPr>
    <p:cSldViewPr snapToGrid="0">
      <p:cViewPr varScale="1">
        <p:scale>
          <a:sx n="46" d="100"/>
          <a:sy n="46" d="100"/>
        </p:scale>
        <p:origin x="71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ta Leinonen (TAU)" userId="f1e41c15-c8f8-4aaf-8563-b1ae22c6f148" providerId="ADAL" clId="{67FAABAE-1EA7-403A-90FA-8A57AFAA2EF8}"/>
    <pc:docChg chg="undo custSel addSld delSld modSld sldOrd delMainMaster">
      <pc:chgData name="Heta Leinonen (TAU)" userId="f1e41c15-c8f8-4aaf-8563-b1ae22c6f148" providerId="ADAL" clId="{67FAABAE-1EA7-403A-90FA-8A57AFAA2EF8}" dt="2024-04-22T08:26:42.974" v="840" actId="20577"/>
      <pc:docMkLst>
        <pc:docMk/>
      </pc:docMkLst>
      <pc:sldChg chg="modSp mod modNotesTx">
        <pc:chgData name="Heta Leinonen (TAU)" userId="f1e41c15-c8f8-4aaf-8563-b1ae22c6f148" providerId="ADAL" clId="{67FAABAE-1EA7-403A-90FA-8A57AFAA2EF8}" dt="2024-04-17T06:50:45.582" v="87" actId="20577"/>
        <pc:sldMkLst>
          <pc:docMk/>
          <pc:sldMk cId="1571019991" sldId="256"/>
        </pc:sldMkLst>
        <pc:spChg chg="mod">
          <ac:chgData name="Heta Leinonen (TAU)" userId="f1e41c15-c8f8-4aaf-8563-b1ae22c6f148" providerId="ADAL" clId="{67FAABAE-1EA7-403A-90FA-8A57AFAA2EF8}" dt="2024-04-17T06:47:57.029" v="1" actId="21"/>
          <ac:spMkLst>
            <pc:docMk/>
            <pc:sldMk cId="1571019991" sldId="256"/>
            <ac:spMk id="2" creationId="{D204294D-D92C-A2CA-7859-67A822E2A984}"/>
          </ac:spMkLst>
        </pc:spChg>
        <pc:spChg chg="mod">
          <ac:chgData name="Heta Leinonen (TAU)" userId="f1e41c15-c8f8-4aaf-8563-b1ae22c6f148" providerId="ADAL" clId="{67FAABAE-1EA7-403A-90FA-8A57AFAA2EF8}" dt="2024-04-17T06:50:45.582" v="87" actId="20577"/>
          <ac:spMkLst>
            <pc:docMk/>
            <pc:sldMk cId="1571019991" sldId="256"/>
            <ac:spMk id="3" creationId="{773E7DAC-A321-1A3F-3497-1D68A81274C3}"/>
          </ac:spMkLst>
        </pc:spChg>
      </pc:sldChg>
      <pc:sldChg chg="modNotesTx">
        <pc:chgData name="Heta Leinonen (TAU)" userId="f1e41c15-c8f8-4aaf-8563-b1ae22c6f148" providerId="ADAL" clId="{67FAABAE-1EA7-403A-90FA-8A57AFAA2EF8}" dt="2024-04-17T13:13:56.858" v="674" actId="114"/>
        <pc:sldMkLst>
          <pc:docMk/>
          <pc:sldMk cId="4096978138" sldId="257"/>
        </pc:sldMkLst>
      </pc:sldChg>
      <pc:sldChg chg="modNotesTx">
        <pc:chgData name="Heta Leinonen (TAU)" userId="f1e41c15-c8f8-4aaf-8563-b1ae22c6f148" providerId="ADAL" clId="{67FAABAE-1EA7-403A-90FA-8A57AFAA2EF8}" dt="2024-04-17T13:05:45.076" v="415" actId="20577"/>
        <pc:sldMkLst>
          <pc:docMk/>
          <pc:sldMk cId="2139896553" sldId="258"/>
        </pc:sldMkLst>
      </pc:sldChg>
      <pc:sldChg chg="modNotesTx">
        <pc:chgData name="Heta Leinonen (TAU)" userId="f1e41c15-c8f8-4aaf-8563-b1ae22c6f148" providerId="ADAL" clId="{67FAABAE-1EA7-403A-90FA-8A57AFAA2EF8}" dt="2024-04-17T13:11:32.630" v="498" actId="20577"/>
        <pc:sldMkLst>
          <pc:docMk/>
          <pc:sldMk cId="1008650405" sldId="259"/>
        </pc:sldMkLst>
      </pc:sldChg>
      <pc:sldChg chg="addSp delSp modSp mod ord modNotesTx">
        <pc:chgData name="Heta Leinonen (TAU)" userId="f1e41c15-c8f8-4aaf-8563-b1ae22c6f148" providerId="ADAL" clId="{67FAABAE-1EA7-403A-90FA-8A57AFAA2EF8}" dt="2024-04-22T07:46:08.623" v="682"/>
        <pc:sldMkLst>
          <pc:docMk/>
          <pc:sldMk cId="2750614577" sldId="261"/>
        </pc:sldMkLst>
        <pc:picChg chg="add del mod">
          <ac:chgData name="Heta Leinonen (TAU)" userId="f1e41c15-c8f8-4aaf-8563-b1ae22c6f148" providerId="ADAL" clId="{67FAABAE-1EA7-403A-90FA-8A57AFAA2EF8}" dt="2024-04-22T07:45:15.605" v="680" actId="478"/>
          <ac:picMkLst>
            <pc:docMk/>
            <pc:sldMk cId="2750614577" sldId="261"/>
            <ac:picMk id="2" creationId="{A384693F-2E8D-6E01-5DD0-083522C7D52E}"/>
          </ac:picMkLst>
        </pc:picChg>
      </pc:sldChg>
      <pc:sldChg chg="del">
        <pc:chgData name="Heta Leinonen (TAU)" userId="f1e41c15-c8f8-4aaf-8563-b1ae22c6f148" providerId="ADAL" clId="{67FAABAE-1EA7-403A-90FA-8A57AFAA2EF8}" dt="2024-04-17T06:51:08.373" v="91" actId="47"/>
        <pc:sldMkLst>
          <pc:docMk/>
          <pc:sldMk cId="2554139432" sldId="264"/>
        </pc:sldMkLst>
      </pc:sldChg>
      <pc:sldChg chg="add ord modNotesTx">
        <pc:chgData name="Heta Leinonen (TAU)" userId="f1e41c15-c8f8-4aaf-8563-b1ae22c6f148" providerId="ADAL" clId="{67FAABAE-1EA7-403A-90FA-8A57AFAA2EF8}" dt="2024-04-22T07:50:56.937" v="685" actId="20577"/>
        <pc:sldMkLst>
          <pc:docMk/>
          <pc:sldMk cId="1893497227" sldId="265"/>
        </pc:sldMkLst>
      </pc:sldChg>
      <pc:sldChg chg="addSp delSp modSp new mod ord modNotesTx">
        <pc:chgData name="Heta Leinonen (TAU)" userId="f1e41c15-c8f8-4aaf-8563-b1ae22c6f148" providerId="ADAL" clId="{67FAABAE-1EA7-403A-90FA-8A57AFAA2EF8}" dt="2024-04-22T07:46:17.058" v="684"/>
        <pc:sldMkLst>
          <pc:docMk/>
          <pc:sldMk cId="2091904447" sldId="266"/>
        </pc:sldMkLst>
        <pc:spChg chg="add del mod">
          <ac:chgData name="Heta Leinonen (TAU)" userId="f1e41c15-c8f8-4aaf-8563-b1ae22c6f148" providerId="ADAL" clId="{67FAABAE-1EA7-403A-90FA-8A57AFAA2EF8}" dt="2024-04-17T12:05:14.672" v="149" actId="478"/>
          <ac:spMkLst>
            <pc:docMk/>
            <pc:sldMk cId="2091904447" sldId="266"/>
            <ac:spMk id="4" creationId="{2A419707-33A4-2DF9-D908-DECEE11B92BF}"/>
          </ac:spMkLst>
        </pc:spChg>
        <pc:spChg chg="add mod">
          <ac:chgData name="Heta Leinonen (TAU)" userId="f1e41c15-c8f8-4aaf-8563-b1ae22c6f148" providerId="ADAL" clId="{67FAABAE-1EA7-403A-90FA-8A57AFAA2EF8}" dt="2024-04-17T12:05:04.727" v="147"/>
          <ac:spMkLst>
            <pc:docMk/>
            <pc:sldMk cId="2091904447" sldId="266"/>
            <ac:spMk id="5" creationId="{C275759D-3731-5203-560F-3203FE5CF64E}"/>
          </ac:spMkLst>
        </pc:spChg>
        <pc:picChg chg="add">
          <ac:chgData name="Heta Leinonen (TAU)" userId="f1e41c15-c8f8-4aaf-8563-b1ae22c6f148" providerId="ADAL" clId="{67FAABAE-1EA7-403A-90FA-8A57AFAA2EF8}" dt="2024-04-17T11:54:25.210" v="122" actId="22"/>
          <ac:picMkLst>
            <pc:docMk/>
            <pc:sldMk cId="2091904447" sldId="266"/>
            <ac:picMk id="3" creationId="{A345D687-A2AA-5464-048C-3C6C8731DEAA}"/>
          </ac:picMkLst>
        </pc:picChg>
        <pc:picChg chg="add mod">
          <ac:chgData name="Heta Leinonen (TAU)" userId="f1e41c15-c8f8-4aaf-8563-b1ae22c6f148" providerId="ADAL" clId="{67FAABAE-1EA7-403A-90FA-8A57AFAA2EF8}" dt="2024-04-17T12:06:07.556" v="153" actId="1076"/>
          <ac:picMkLst>
            <pc:docMk/>
            <pc:sldMk cId="2091904447" sldId="266"/>
            <ac:picMk id="7" creationId="{1927A3CC-096A-AF35-A9F5-BD2CAC2795A7}"/>
          </ac:picMkLst>
        </pc:picChg>
      </pc:sldChg>
      <pc:sldChg chg="addSp modSp new mod">
        <pc:chgData name="Heta Leinonen (TAU)" userId="f1e41c15-c8f8-4aaf-8563-b1ae22c6f148" providerId="ADAL" clId="{67FAABAE-1EA7-403A-90FA-8A57AFAA2EF8}" dt="2024-04-17T12:06:31.616" v="159" actId="1076"/>
        <pc:sldMkLst>
          <pc:docMk/>
          <pc:sldMk cId="15047913" sldId="267"/>
        </pc:sldMkLst>
        <pc:spChg chg="add mod">
          <ac:chgData name="Heta Leinonen (TAU)" userId="f1e41c15-c8f8-4aaf-8563-b1ae22c6f148" providerId="ADAL" clId="{67FAABAE-1EA7-403A-90FA-8A57AFAA2EF8}" dt="2024-04-17T12:04:58.578" v="146" actId="1076"/>
          <ac:spMkLst>
            <pc:docMk/>
            <pc:sldMk cId="15047913" sldId="267"/>
            <ac:spMk id="4" creationId="{89AE08A3-FBF9-3A90-75EA-0829F632C8E0}"/>
          </ac:spMkLst>
        </pc:spChg>
        <pc:picChg chg="add">
          <ac:chgData name="Heta Leinonen (TAU)" userId="f1e41c15-c8f8-4aaf-8563-b1ae22c6f148" providerId="ADAL" clId="{67FAABAE-1EA7-403A-90FA-8A57AFAA2EF8}" dt="2024-04-17T12:01:27.329" v="124" actId="22"/>
          <ac:picMkLst>
            <pc:docMk/>
            <pc:sldMk cId="15047913" sldId="267"/>
            <ac:picMk id="3" creationId="{F95C2D78-3FC1-32AF-F587-A762884EBC5B}"/>
          </ac:picMkLst>
        </pc:picChg>
        <pc:picChg chg="add mod">
          <ac:chgData name="Heta Leinonen (TAU)" userId="f1e41c15-c8f8-4aaf-8563-b1ae22c6f148" providerId="ADAL" clId="{67FAABAE-1EA7-403A-90FA-8A57AFAA2EF8}" dt="2024-04-17T12:06:31.616" v="159" actId="1076"/>
          <ac:picMkLst>
            <pc:docMk/>
            <pc:sldMk cId="15047913" sldId="267"/>
            <ac:picMk id="5" creationId="{7BEEFD26-5BF8-2646-A0E3-BA5431DF25AF}"/>
          </ac:picMkLst>
        </pc:picChg>
      </pc:sldChg>
      <pc:sldChg chg="add del">
        <pc:chgData name="Heta Leinonen (TAU)" userId="f1e41c15-c8f8-4aaf-8563-b1ae22c6f148" providerId="ADAL" clId="{67FAABAE-1EA7-403A-90FA-8A57AFAA2EF8}" dt="2024-04-22T07:44:04.613" v="679" actId="47"/>
        <pc:sldMkLst>
          <pc:docMk/>
          <pc:sldMk cId="670384532" sldId="268"/>
        </pc:sldMkLst>
      </pc:sldChg>
      <pc:sldChg chg="modSp new mod setBg">
        <pc:chgData name="Heta Leinonen (TAU)" userId="f1e41c15-c8f8-4aaf-8563-b1ae22c6f148" providerId="ADAL" clId="{67FAABAE-1EA7-403A-90FA-8A57AFAA2EF8}" dt="2024-04-22T08:26:42.974" v="840" actId="20577"/>
        <pc:sldMkLst>
          <pc:docMk/>
          <pc:sldMk cId="885289812" sldId="268"/>
        </pc:sldMkLst>
        <pc:spChg chg="mod">
          <ac:chgData name="Heta Leinonen (TAU)" userId="f1e41c15-c8f8-4aaf-8563-b1ae22c6f148" providerId="ADAL" clId="{67FAABAE-1EA7-403A-90FA-8A57AFAA2EF8}" dt="2024-04-22T08:25:25.305" v="793" actId="1076"/>
          <ac:spMkLst>
            <pc:docMk/>
            <pc:sldMk cId="885289812" sldId="268"/>
            <ac:spMk id="2" creationId="{6859F117-9AC7-A7BC-F1CD-D7B52B1F66A9}"/>
          </ac:spMkLst>
        </pc:spChg>
        <pc:spChg chg="mod">
          <ac:chgData name="Heta Leinonen (TAU)" userId="f1e41c15-c8f8-4aaf-8563-b1ae22c6f148" providerId="ADAL" clId="{67FAABAE-1EA7-403A-90FA-8A57AFAA2EF8}" dt="2024-04-22T08:26:42.974" v="840" actId="20577"/>
          <ac:spMkLst>
            <pc:docMk/>
            <pc:sldMk cId="885289812" sldId="268"/>
            <ac:spMk id="3" creationId="{19F6D84F-B424-68FB-24AB-0DBC7F8C0439}"/>
          </ac:spMkLst>
        </pc:spChg>
      </pc:sldChg>
      <pc:sldMasterChg chg="del delSldLayout">
        <pc:chgData name="Heta Leinonen (TAU)" userId="f1e41c15-c8f8-4aaf-8563-b1ae22c6f148" providerId="ADAL" clId="{67FAABAE-1EA7-403A-90FA-8A57AFAA2EF8}" dt="2024-04-22T07:44:04.613" v="679" actId="47"/>
        <pc:sldMasterMkLst>
          <pc:docMk/>
          <pc:sldMasterMk cId="2003170733" sldId="2147483660"/>
        </pc:sldMasterMkLst>
        <pc:sldLayoutChg chg="del">
          <pc:chgData name="Heta Leinonen (TAU)" userId="f1e41c15-c8f8-4aaf-8563-b1ae22c6f148" providerId="ADAL" clId="{67FAABAE-1EA7-403A-90FA-8A57AFAA2EF8}" dt="2024-04-22T07:44:04.613" v="679" actId="47"/>
          <pc:sldLayoutMkLst>
            <pc:docMk/>
            <pc:sldMasterMk cId="2003170733" sldId="2147483660"/>
            <pc:sldLayoutMk cId="2547925464" sldId="2147483661"/>
          </pc:sldLayoutMkLst>
        </pc:sldLayoutChg>
        <pc:sldLayoutChg chg="del">
          <pc:chgData name="Heta Leinonen (TAU)" userId="f1e41c15-c8f8-4aaf-8563-b1ae22c6f148" providerId="ADAL" clId="{67FAABAE-1EA7-403A-90FA-8A57AFAA2EF8}" dt="2024-04-22T07:44:04.613" v="679" actId="47"/>
          <pc:sldLayoutMkLst>
            <pc:docMk/>
            <pc:sldMasterMk cId="2003170733" sldId="2147483660"/>
            <pc:sldLayoutMk cId="1168794184" sldId="2147483662"/>
          </pc:sldLayoutMkLst>
        </pc:sldLayoutChg>
        <pc:sldLayoutChg chg="del">
          <pc:chgData name="Heta Leinonen (TAU)" userId="f1e41c15-c8f8-4aaf-8563-b1ae22c6f148" providerId="ADAL" clId="{67FAABAE-1EA7-403A-90FA-8A57AFAA2EF8}" dt="2024-04-22T07:44:04.613" v="679" actId="47"/>
          <pc:sldLayoutMkLst>
            <pc:docMk/>
            <pc:sldMasterMk cId="2003170733" sldId="2147483660"/>
            <pc:sldLayoutMk cId="2629372359" sldId="2147483663"/>
          </pc:sldLayoutMkLst>
        </pc:sldLayoutChg>
        <pc:sldLayoutChg chg="del">
          <pc:chgData name="Heta Leinonen (TAU)" userId="f1e41c15-c8f8-4aaf-8563-b1ae22c6f148" providerId="ADAL" clId="{67FAABAE-1EA7-403A-90FA-8A57AFAA2EF8}" dt="2024-04-22T07:44:04.613" v="679" actId="47"/>
          <pc:sldLayoutMkLst>
            <pc:docMk/>
            <pc:sldMasterMk cId="2003170733" sldId="2147483660"/>
            <pc:sldLayoutMk cId="3196666470" sldId="2147483664"/>
          </pc:sldLayoutMkLst>
        </pc:sldLayoutChg>
        <pc:sldLayoutChg chg="del">
          <pc:chgData name="Heta Leinonen (TAU)" userId="f1e41c15-c8f8-4aaf-8563-b1ae22c6f148" providerId="ADAL" clId="{67FAABAE-1EA7-403A-90FA-8A57AFAA2EF8}" dt="2024-04-22T07:44:04.613" v="679" actId="47"/>
          <pc:sldLayoutMkLst>
            <pc:docMk/>
            <pc:sldMasterMk cId="2003170733" sldId="2147483660"/>
            <pc:sldLayoutMk cId="280314907" sldId="2147483665"/>
          </pc:sldLayoutMkLst>
        </pc:sldLayoutChg>
        <pc:sldLayoutChg chg="del">
          <pc:chgData name="Heta Leinonen (TAU)" userId="f1e41c15-c8f8-4aaf-8563-b1ae22c6f148" providerId="ADAL" clId="{67FAABAE-1EA7-403A-90FA-8A57AFAA2EF8}" dt="2024-04-22T07:44:04.613" v="679" actId="47"/>
          <pc:sldLayoutMkLst>
            <pc:docMk/>
            <pc:sldMasterMk cId="2003170733" sldId="2147483660"/>
            <pc:sldLayoutMk cId="3982852963" sldId="2147483666"/>
          </pc:sldLayoutMkLst>
        </pc:sldLayoutChg>
        <pc:sldLayoutChg chg="del">
          <pc:chgData name="Heta Leinonen (TAU)" userId="f1e41c15-c8f8-4aaf-8563-b1ae22c6f148" providerId="ADAL" clId="{67FAABAE-1EA7-403A-90FA-8A57AFAA2EF8}" dt="2024-04-22T07:44:04.613" v="679" actId="47"/>
          <pc:sldLayoutMkLst>
            <pc:docMk/>
            <pc:sldMasterMk cId="2003170733" sldId="2147483660"/>
            <pc:sldLayoutMk cId="1452507149" sldId="2147483667"/>
          </pc:sldLayoutMkLst>
        </pc:sldLayoutChg>
        <pc:sldLayoutChg chg="del">
          <pc:chgData name="Heta Leinonen (TAU)" userId="f1e41c15-c8f8-4aaf-8563-b1ae22c6f148" providerId="ADAL" clId="{67FAABAE-1EA7-403A-90FA-8A57AFAA2EF8}" dt="2024-04-22T07:44:04.613" v="679" actId="47"/>
          <pc:sldLayoutMkLst>
            <pc:docMk/>
            <pc:sldMasterMk cId="2003170733" sldId="2147483660"/>
            <pc:sldLayoutMk cId="3949943511" sldId="2147483668"/>
          </pc:sldLayoutMkLst>
        </pc:sldLayoutChg>
        <pc:sldLayoutChg chg="del">
          <pc:chgData name="Heta Leinonen (TAU)" userId="f1e41c15-c8f8-4aaf-8563-b1ae22c6f148" providerId="ADAL" clId="{67FAABAE-1EA7-403A-90FA-8A57AFAA2EF8}" dt="2024-04-22T07:44:04.613" v="679" actId="47"/>
          <pc:sldLayoutMkLst>
            <pc:docMk/>
            <pc:sldMasterMk cId="2003170733" sldId="2147483660"/>
            <pc:sldLayoutMk cId="3773508042" sldId="2147483669"/>
          </pc:sldLayoutMkLst>
        </pc:sldLayoutChg>
        <pc:sldLayoutChg chg="del">
          <pc:chgData name="Heta Leinonen (TAU)" userId="f1e41c15-c8f8-4aaf-8563-b1ae22c6f148" providerId="ADAL" clId="{67FAABAE-1EA7-403A-90FA-8A57AFAA2EF8}" dt="2024-04-22T07:44:04.613" v="679" actId="47"/>
          <pc:sldLayoutMkLst>
            <pc:docMk/>
            <pc:sldMasterMk cId="2003170733" sldId="2147483660"/>
            <pc:sldLayoutMk cId="2867064541" sldId="2147483670"/>
          </pc:sldLayoutMkLst>
        </pc:sldLayoutChg>
        <pc:sldLayoutChg chg="del">
          <pc:chgData name="Heta Leinonen (TAU)" userId="f1e41c15-c8f8-4aaf-8563-b1ae22c6f148" providerId="ADAL" clId="{67FAABAE-1EA7-403A-90FA-8A57AFAA2EF8}" dt="2024-04-22T07:44:04.613" v="679" actId="47"/>
          <pc:sldLayoutMkLst>
            <pc:docMk/>
            <pc:sldMasterMk cId="2003170733" sldId="2147483660"/>
            <pc:sldLayoutMk cId="2488369176" sldId="2147483671"/>
          </pc:sldLayoutMkLst>
        </pc:sldLayoutChg>
        <pc:sldLayoutChg chg="del">
          <pc:chgData name="Heta Leinonen (TAU)" userId="f1e41c15-c8f8-4aaf-8563-b1ae22c6f148" providerId="ADAL" clId="{67FAABAE-1EA7-403A-90FA-8A57AFAA2EF8}" dt="2024-04-22T07:44:04.613" v="679" actId="47"/>
          <pc:sldLayoutMkLst>
            <pc:docMk/>
            <pc:sldMasterMk cId="2003170733" sldId="2147483660"/>
            <pc:sldLayoutMk cId="3648566982" sldId="2147483672"/>
          </pc:sldLayoutMkLst>
        </pc:sldLayoutChg>
        <pc:sldLayoutChg chg="del">
          <pc:chgData name="Heta Leinonen (TAU)" userId="f1e41c15-c8f8-4aaf-8563-b1ae22c6f148" providerId="ADAL" clId="{67FAABAE-1EA7-403A-90FA-8A57AFAA2EF8}" dt="2024-04-22T07:44:04.613" v="679" actId="47"/>
          <pc:sldLayoutMkLst>
            <pc:docMk/>
            <pc:sldMasterMk cId="2003170733" sldId="2147483660"/>
            <pc:sldLayoutMk cId="3658675698" sldId="214748367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4C0730-42D9-4125-9668-7715BC988D25}" type="datetimeFigureOut">
              <a:rPr lang="fi-FI" smtClean="0"/>
              <a:t>22.4.2024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BC239D-6B15-49AF-9385-BFE7A031FF6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23406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BC239D-6B15-49AF-9385-BFE7A031FF6D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66057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BC239D-6B15-49AF-9385-BFE7A031FF6D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248179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BC239D-6B15-49AF-9385-BFE7A031FF6D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5273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BC239D-6B15-49AF-9385-BFE7A031FF6D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61866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BC239D-6B15-49AF-9385-BFE7A031FF6D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18966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BC239D-6B15-49AF-9385-BFE7A031FF6D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43642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BC239D-6B15-49AF-9385-BFE7A031FF6D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78763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BC239D-6B15-49AF-9385-BFE7A031FF6D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80846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BC239D-6B15-49AF-9385-BFE7A031FF6D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52510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BC239D-6B15-49AF-9385-BFE7A031FF6D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231605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BC239D-6B15-49AF-9385-BFE7A031FF6D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27504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DC908-BD00-F8DE-BF51-C4F846DFF4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B0AF9D-BAB7-BEA6-4736-CF5C4A169D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FC6B5-FCBA-801A-88C8-1136E0F06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195C4-7AAB-4799-9AA6-C35A15B2D4E2}" type="datetimeFigureOut">
              <a:rPr lang="fi-FI" smtClean="0"/>
              <a:t>22.4.2024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980B2-A5A9-4EDF-8944-9359E6BE9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6B959-C269-781F-9116-CF677769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B0865-D3A5-4DF5-9498-ABD2256327B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22968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21EB2-5345-1B81-0DA7-04F1F041D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1E06C2-4829-2802-84CB-A28479B544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EB613-0B38-ECC8-245E-8F5E8095C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195C4-7AAB-4799-9AA6-C35A15B2D4E2}" type="datetimeFigureOut">
              <a:rPr lang="fi-FI" smtClean="0"/>
              <a:t>22.4.2024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53372-5DC8-DDDE-E19C-0267FDE1F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6AAA0-DDD3-B89B-2AB0-09B04E14D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B0865-D3A5-4DF5-9498-ABD2256327B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19990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B7CEEC-87FE-F118-A436-A553B5F2A0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AA696-5A3B-4357-E5EC-4DCE7AC3C6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DF6A5B-E9E9-3806-11AE-9543489B8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195C4-7AAB-4799-9AA6-C35A15B2D4E2}" type="datetimeFigureOut">
              <a:rPr lang="fi-FI" smtClean="0"/>
              <a:t>22.4.2024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35B9A-6369-2062-1797-D0B955BC8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10B71-7B41-F955-619B-241919C87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B0865-D3A5-4DF5-9498-ABD2256327B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61220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8A4D7-A6F2-AF8B-511A-147799E50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CF0CDE-E99F-A52A-C760-F0496D70D2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F6ECD0-0905-5D1E-8013-1511F1CCB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195C4-7AAB-4799-9AA6-C35A15B2D4E2}" type="datetimeFigureOut">
              <a:rPr lang="fi-FI" smtClean="0"/>
              <a:t>22.4.2024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D9D447-A079-D51C-62E0-8A9AD8D0D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DDAA76-97EC-1F80-865C-D5DEFE46C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B0865-D3A5-4DF5-9498-ABD2256327B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7688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8BE55-A2E2-B8CE-DB93-DCC718D55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794CA5-9A8F-860D-F461-F0FA2997B9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3276B9-A92E-464E-CB41-BF0023E0E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195C4-7AAB-4799-9AA6-C35A15B2D4E2}" type="datetimeFigureOut">
              <a:rPr lang="fi-FI" smtClean="0"/>
              <a:t>22.4.2024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9EA9AE-75D1-A5FB-0935-E96D0D87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3085EE-FE56-D139-1437-485CEEB48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B0865-D3A5-4DF5-9498-ABD2256327B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94781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4C7C0-4D7E-78E9-38FF-6D01D5EF9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AC4A06-FB34-5D27-BB5C-5568711E03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3DB229-B24C-7695-BCA9-FBEC7F7166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7382ED-3528-10C5-4D03-1031477C6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195C4-7AAB-4799-9AA6-C35A15B2D4E2}" type="datetimeFigureOut">
              <a:rPr lang="fi-FI" smtClean="0"/>
              <a:t>22.4.2024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55AB6E-07A7-CCD9-186D-EB79AE0B1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23D271-E0EB-D0C3-04C1-870C69C77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B0865-D3A5-4DF5-9498-ABD2256327B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67839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20FEF-2127-7A2E-11B7-548F122D4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E8E867-EF54-CD25-774D-37A7AEA60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5C3606-30E3-201A-2D1C-28733A3313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FE63CC-6D87-49A4-C805-9982A423E2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851786-0D2C-BF71-D095-41AD9A794E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A616A1-F26D-00DB-E09E-54866CB41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195C4-7AAB-4799-9AA6-C35A15B2D4E2}" type="datetimeFigureOut">
              <a:rPr lang="fi-FI" smtClean="0"/>
              <a:t>22.4.2024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6B8660-CD4E-3157-E22C-2CFD183F2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E9564F-0282-5DE0-D5C1-3FC30ADA2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B0865-D3A5-4DF5-9498-ABD2256327B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75374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941DB-DF6B-9BC8-5AE5-4650B096E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FDC592-CDC2-D581-C8A0-FA9D98858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195C4-7AAB-4799-9AA6-C35A15B2D4E2}" type="datetimeFigureOut">
              <a:rPr lang="fi-FI" smtClean="0"/>
              <a:t>22.4.2024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1959FF-CFF3-A2D3-BDDF-403ADDE52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A56347-3C08-9BC8-BE7C-8EF487B7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B0865-D3A5-4DF5-9498-ABD2256327B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02654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3F6DC8-EA11-4ADF-CD43-63A3D09DC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195C4-7AAB-4799-9AA6-C35A15B2D4E2}" type="datetimeFigureOut">
              <a:rPr lang="fi-FI" smtClean="0"/>
              <a:t>22.4.2024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B8E682-9186-AB49-A552-E81CA49FD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99FBBC-FF43-D23B-B87D-6118CCBDA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B0865-D3A5-4DF5-9498-ABD2256327B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6914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CCB86-99B6-EEC7-799E-3DDD9AABC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EEDEE-7E93-6322-335E-CB0A30587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329269-BE10-6785-7B4B-AB91CC8B3D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3A490D-0078-198C-F7B4-BC2CC267A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195C4-7AAB-4799-9AA6-C35A15B2D4E2}" type="datetimeFigureOut">
              <a:rPr lang="fi-FI" smtClean="0"/>
              <a:t>22.4.2024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652AB3-D970-F66F-C253-6C72F58E4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7A6533-16A4-E1B7-6BFD-7E3DAE9F7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B0865-D3A5-4DF5-9498-ABD2256327B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28423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6FFFE-F48E-9D00-CC0E-56BA558BB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21F980-2C61-F9CE-3E49-8B9315BAD5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4D515A-CFAD-43BC-8F6A-97FD919EA2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5036DF-14EA-2D08-1D85-18CC109F0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195C4-7AAB-4799-9AA6-C35A15B2D4E2}" type="datetimeFigureOut">
              <a:rPr lang="fi-FI" smtClean="0"/>
              <a:t>22.4.2024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6903C3-FA40-CBCC-52FB-3EB9E30CF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FC0D0F-A149-524E-F827-92A62A21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B0865-D3A5-4DF5-9498-ABD2256327B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39994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EF1399-12A9-4551-52A0-60AE674C0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78A33-13AE-C4A1-FD0F-187D6D632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5F0C73-BCD9-B25F-2E9F-0B5CA026A3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195C4-7AAB-4799-9AA6-C35A15B2D4E2}" type="datetimeFigureOut">
              <a:rPr lang="fi-FI" smtClean="0"/>
              <a:t>22.4.2024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905DC3-2F36-DAF8-4AF0-2A1567D4B6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4AE9B9-256E-3B0C-7602-EA028029A1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B0865-D3A5-4DF5-9498-ABD2256327B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7888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4294D-D92C-A2CA-7859-67A822E2A9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566" y="2731394"/>
            <a:ext cx="5068389" cy="2387600"/>
          </a:xfrm>
        </p:spPr>
        <p:txBody>
          <a:bodyPr>
            <a:noAutofit/>
          </a:bodyPr>
          <a:lstStyle/>
          <a:p>
            <a:pPr algn="l"/>
            <a:r>
              <a:rPr lang="fi-FI" sz="3600" b="1" dirty="0"/>
              <a:t>Uudelleenkäyttö osana kiertotalousyhteiskuntaa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3E7DAC-A321-1A3F-3497-1D68A81274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566" y="5443481"/>
            <a:ext cx="9043853" cy="1655762"/>
          </a:xfrm>
        </p:spPr>
        <p:txBody>
          <a:bodyPr/>
          <a:lstStyle/>
          <a:p>
            <a:pPr algn="l"/>
            <a:r>
              <a:rPr lang="fi-FI" dirty="0"/>
              <a:t>Heta Leinonen, väitöskirjatutkija, Tampereen yliopisto</a:t>
            </a:r>
          </a:p>
          <a:p>
            <a:pPr algn="l"/>
            <a:r>
              <a:rPr lang="fi-FI" dirty="0"/>
              <a:t>Uudelleenkäytön ammattilaispäivät 25.4.2024, Turku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BB871D-F76A-BBA4-52D8-F0C2CC9FD2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183323"/>
            <a:ext cx="1377152" cy="14168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2C2C90-6343-F1A3-654E-9EEDAEB1C73F}"/>
              </a:ext>
            </a:extLst>
          </p:cNvPr>
          <p:cNvSpPr txBox="1"/>
          <p:nvPr/>
        </p:nvSpPr>
        <p:spPr>
          <a:xfrm>
            <a:off x="117566" y="6437607"/>
            <a:ext cx="4124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800" dirty="0">
                <a:effectLst/>
                <a:ea typeface="Calibri" panose="020F0502020204030204" pitchFamily="34" charset="0"/>
              </a:rPr>
              <a:t>Kuva: Jonne Renvall / Tampereen yliopisto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71019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5C2D78-3FC1-32AF-F587-A762884EB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87" y="128587"/>
            <a:ext cx="11782425" cy="66008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AE08A3-FBF9-3A90-75EA-0829F632C8E0}"/>
              </a:ext>
            </a:extLst>
          </p:cNvPr>
          <p:cNvSpPr txBox="1"/>
          <p:nvPr/>
        </p:nvSpPr>
        <p:spPr>
          <a:xfrm>
            <a:off x="706581" y="6360080"/>
            <a:ext cx="4544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Lähde: https://cicat2025.turkuamk.fi/fi/kikat/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EEFD26-5BF8-2646-A0E3-BA5431DF25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066" y="4579762"/>
            <a:ext cx="975029" cy="89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7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4294D-D92C-A2CA-7859-67A822E2A9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566" y="2731394"/>
            <a:ext cx="5068389" cy="2387600"/>
          </a:xfrm>
        </p:spPr>
        <p:txBody>
          <a:bodyPr>
            <a:noAutofit/>
          </a:bodyPr>
          <a:lstStyle/>
          <a:p>
            <a:pPr algn="l"/>
            <a:r>
              <a:rPr lang="fi-FI" sz="3600" b="1" dirty="0"/>
              <a:t>Uudelleenkäyttö osana kiertotalousyhteiskuntaa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3E7DAC-A321-1A3F-3497-1D68A81274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566" y="5443481"/>
            <a:ext cx="9043853" cy="1655762"/>
          </a:xfrm>
        </p:spPr>
        <p:txBody>
          <a:bodyPr/>
          <a:lstStyle/>
          <a:p>
            <a:pPr algn="l"/>
            <a:r>
              <a:rPr lang="fi-FI" dirty="0"/>
              <a:t>Heta Leinonen, väitöskirjatutkija, Tampereen yliopisto</a:t>
            </a:r>
          </a:p>
          <a:p>
            <a:pPr algn="l"/>
            <a:r>
              <a:rPr lang="fi-FI" dirty="0"/>
              <a:t>Uudelleenkäytön ammattilaispäivät 25.4.2024, Turku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BB871D-F76A-BBA4-52D8-F0C2CC9FD2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183323"/>
            <a:ext cx="1377152" cy="14168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2C2C90-6343-F1A3-654E-9EEDAEB1C73F}"/>
              </a:ext>
            </a:extLst>
          </p:cNvPr>
          <p:cNvSpPr txBox="1"/>
          <p:nvPr/>
        </p:nvSpPr>
        <p:spPr>
          <a:xfrm>
            <a:off x="117566" y="6437607"/>
            <a:ext cx="4124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800" dirty="0">
                <a:effectLst/>
                <a:ea typeface="Calibri" panose="020F0502020204030204" pitchFamily="34" charset="0"/>
              </a:rPr>
              <a:t>Kuva: Jonne Renvall / Tampereen yliopisto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93497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9C204-ED6C-DA79-9999-666CAA030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Lähteet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FE7E6-5012-555F-BC53-80936D020C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err="1"/>
              <a:t>Dzhengiz</a:t>
            </a:r>
            <a:r>
              <a:rPr lang="en-US" dirty="0"/>
              <a:t>, T., Miller, E. M., </a:t>
            </a:r>
            <a:r>
              <a:rPr lang="en-US" dirty="0" err="1"/>
              <a:t>Ovaska</a:t>
            </a:r>
            <a:r>
              <a:rPr lang="en-US" dirty="0"/>
              <a:t>, J-P., &amp; Patala, S. (2023). Unpacking the circular economy: A problematizing review. </a:t>
            </a:r>
            <a:r>
              <a:rPr lang="en-US" i="1" dirty="0"/>
              <a:t>International Journal of Management Reviews, 25</a:t>
            </a:r>
            <a:r>
              <a:rPr lang="en-US" dirty="0"/>
              <a:t>(2), 270–296. https://doi.org/10.1111/ijmr.12329</a:t>
            </a:r>
          </a:p>
          <a:p>
            <a:r>
              <a:rPr lang="en-US" dirty="0" err="1"/>
              <a:t>Geissdoerfer</a:t>
            </a:r>
            <a:r>
              <a:rPr lang="en-US" dirty="0"/>
              <a:t>, M., </a:t>
            </a:r>
            <a:r>
              <a:rPr lang="en-US" dirty="0" err="1"/>
              <a:t>Savaget</a:t>
            </a:r>
            <a:r>
              <a:rPr lang="en-US" dirty="0"/>
              <a:t>, P., </a:t>
            </a:r>
            <a:r>
              <a:rPr lang="en-US" dirty="0" err="1"/>
              <a:t>Bocken</a:t>
            </a:r>
            <a:r>
              <a:rPr lang="en-US" dirty="0"/>
              <a:t>, N. M. P., &amp; </a:t>
            </a:r>
            <a:r>
              <a:rPr lang="en-US" dirty="0" err="1"/>
              <a:t>Hultink</a:t>
            </a:r>
            <a:r>
              <a:rPr lang="en-US" dirty="0"/>
              <a:t>, E. J. (2017). The circular economy – A new sustainability paradigm? </a:t>
            </a:r>
            <a:r>
              <a:rPr lang="en-US" i="1" dirty="0"/>
              <a:t>Journal of Cleaner Production, 143</a:t>
            </a:r>
            <a:r>
              <a:rPr lang="en-US" dirty="0"/>
              <a:t>, 757–768. https://doi.org/10.1016/j.jclepro.2016.12.048</a:t>
            </a:r>
          </a:p>
          <a:p>
            <a:r>
              <a:rPr lang="en-US" dirty="0"/>
              <a:t>Kennel, C. F. (2021). The gathering </a:t>
            </a:r>
            <a:r>
              <a:rPr lang="en-US" dirty="0" err="1"/>
              <a:t>anthropocene</a:t>
            </a:r>
            <a:r>
              <a:rPr lang="en-US" dirty="0"/>
              <a:t> crisis. </a:t>
            </a:r>
            <a:r>
              <a:rPr lang="en-US" i="1" dirty="0"/>
              <a:t>The Anthropocene Review, 8</a:t>
            </a:r>
            <a:r>
              <a:rPr lang="en-US" dirty="0"/>
              <a:t>(1), 83–95. https://doi.org/10.1177/2053019620957355</a:t>
            </a:r>
          </a:p>
          <a:p>
            <a:r>
              <a:rPr lang="en-US" dirty="0" err="1"/>
              <a:t>Kirchherr</a:t>
            </a:r>
            <a:r>
              <a:rPr lang="en-US" dirty="0"/>
              <a:t>, J., </a:t>
            </a:r>
            <a:r>
              <a:rPr lang="en-US" dirty="0" err="1"/>
              <a:t>Reike</a:t>
            </a:r>
            <a:r>
              <a:rPr lang="en-US" dirty="0"/>
              <a:t>, D., &amp; </a:t>
            </a:r>
            <a:r>
              <a:rPr lang="en-US" dirty="0" err="1"/>
              <a:t>Hekkert</a:t>
            </a:r>
            <a:r>
              <a:rPr lang="en-US" dirty="0"/>
              <a:t>, M. (2017). Conceptualizing the circular economy: An analysis of 114 definitions. </a:t>
            </a:r>
            <a:r>
              <a:rPr lang="en-US" i="1" dirty="0"/>
              <a:t>Resources, Conservation &amp; Recycling, 127</a:t>
            </a:r>
            <a:r>
              <a:rPr lang="en-US" dirty="0"/>
              <a:t>, 221–232. https://doi.org/10.1016/j.resconrec.2017.09.005</a:t>
            </a:r>
          </a:p>
          <a:p>
            <a:r>
              <a:rPr lang="en-US" dirty="0"/>
              <a:t>Murray, A., Skene, K., &amp; Haynes, K. (2017). The circular economy: An interdisciplinary exploration of the concept and application in a global context. </a:t>
            </a:r>
            <a:r>
              <a:rPr lang="en-US" i="1" dirty="0"/>
              <a:t>Journal of Business Ethics, 140</a:t>
            </a:r>
            <a:r>
              <a:rPr lang="en-US" dirty="0"/>
              <a:t>, 369–380. https://doi.org/10.1007/s10551-015-2693-2</a:t>
            </a:r>
          </a:p>
          <a:p>
            <a:r>
              <a:rPr lang="en-US" dirty="0" err="1"/>
              <a:t>Pieroni</a:t>
            </a:r>
            <a:r>
              <a:rPr lang="en-US" dirty="0"/>
              <a:t>, M. P. P., </a:t>
            </a:r>
            <a:r>
              <a:rPr lang="en-US" dirty="0" err="1"/>
              <a:t>McAloone</a:t>
            </a:r>
            <a:r>
              <a:rPr lang="en-US" dirty="0"/>
              <a:t>, T. C., &amp; </a:t>
            </a:r>
            <a:r>
              <a:rPr lang="en-US" dirty="0" err="1"/>
              <a:t>Pigosso</a:t>
            </a:r>
            <a:r>
              <a:rPr lang="en-US" dirty="0"/>
              <a:t>, D. C. A. (2019). Business model innovation for circular economy and sustainability: A review of approaches</a:t>
            </a:r>
            <a:r>
              <a:rPr lang="en-US" i="1" dirty="0"/>
              <a:t>. Journal of Cleaner Production, 215</a:t>
            </a:r>
            <a:r>
              <a:rPr lang="en-US" dirty="0"/>
              <a:t>, 198–216. https://doi.org/10.1016/j.jclepro.2019.01.036</a:t>
            </a:r>
          </a:p>
          <a:p>
            <a:r>
              <a:rPr lang="en-US" dirty="0"/>
              <a:t>Pla-Julián, I., &amp; Guevara, S. (2019). Is circular economy the key to transitioning towards sustainable development? Challenges from the perspective of care ethics. </a:t>
            </a:r>
            <a:r>
              <a:rPr lang="en-US" i="1" dirty="0"/>
              <a:t>Futures: The Journal of Policy, Planning and Futures Studies, 105</a:t>
            </a:r>
            <a:r>
              <a:rPr lang="en-US" dirty="0"/>
              <a:t>, 67–77. https://doi.org/10.1016/j.futures.2018.09.001</a:t>
            </a:r>
          </a:p>
          <a:p>
            <a:r>
              <a:rPr lang="en-US" dirty="0"/>
              <a:t>Sandberg, M. (2021). Sufficiency transitions: A review of consumption changes for environmental sustainability. </a:t>
            </a:r>
            <a:r>
              <a:rPr lang="en-US" i="1" dirty="0"/>
              <a:t>Journal of Cleaner Production, 293</a:t>
            </a:r>
            <a:r>
              <a:rPr lang="en-US" dirty="0"/>
              <a:t>, 126097. https://doi.org/10.1016/j.jclepro.2021.126097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740285-CB0E-3B60-34FD-31E4D4118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0" y="183323"/>
            <a:ext cx="1377152" cy="141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694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2A65E8-4139-2D27-A124-D979129B81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183323"/>
            <a:ext cx="1377152" cy="14168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641448-CB5A-4FB7-6848-3BB4797629CD}"/>
              </a:ext>
            </a:extLst>
          </p:cNvPr>
          <p:cNvSpPr txBox="1"/>
          <p:nvPr/>
        </p:nvSpPr>
        <p:spPr>
          <a:xfrm>
            <a:off x="7921138" y="6311900"/>
            <a:ext cx="4124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8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Kuva: Jonne Renvall / Tampereen yliopisto</a:t>
            </a:r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614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9F117-9AC7-A7BC-F1CD-D7B52B1F6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Kiertotalous 2035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6D84F-B424-68FB-24AB-0DBC7F8C04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Perusskenaario: Kiertotaloustoimia maltillisessa mittakaavassa</a:t>
            </a:r>
          </a:p>
          <a:p>
            <a:r>
              <a:rPr lang="fi-FI" dirty="0"/>
              <a:t>Kiertotalousskenaario: Peruskenaarion lisäksi tehostettu ja otettu mukaan uusia kiertotaloustoimia</a:t>
            </a:r>
          </a:p>
          <a:p>
            <a:r>
              <a:rPr lang="fi-FI" b="1" dirty="0"/>
              <a:t>Hiilineutraalisuusskenaario: Kiertotalous- ja muita toimia lisätty vähähiilisyyskehityksen vahvistamiseksi</a:t>
            </a:r>
          </a:p>
        </p:txBody>
      </p:sp>
    </p:spTree>
    <p:extLst>
      <p:ext uri="{BB962C8B-B14F-4D97-AF65-F5344CB8AC3E}">
        <p14:creationId xmlns:p14="http://schemas.microsoft.com/office/powerpoint/2010/main" val="885289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45D687-A2AA-5464-048C-3C6C8731D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157162"/>
            <a:ext cx="11620500" cy="65436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75759D-3731-5203-560F-3203FE5CF64E}"/>
              </a:ext>
            </a:extLst>
          </p:cNvPr>
          <p:cNvSpPr txBox="1"/>
          <p:nvPr/>
        </p:nvSpPr>
        <p:spPr>
          <a:xfrm>
            <a:off x="706581" y="6360080"/>
            <a:ext cx="4544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Lähde: https://cicat2025.turkuamk.fi/fi/kikat/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27A3CC-096A-AF35-A9F5-BD2CAC279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4259" y="128587"/>
            <a:ext cx="1667741" cy="152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904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BBB0B8-68A7-30BC-FEE7-FA208EE85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Vähennetään tuotantoa ja kulutusta</a:t>
            </a:r>
            <a:endParaRPr lang="fi-FI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AE60B7C-3FC4-AEBD-BADA-694398E52EC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fi-FI" sz="2500" i="1" dirty="0"/>
              <a:t>Kiertotaloudessa uusien luonnonvarojen ja tuotteiden kulutuksen vähentämiseen kannustetaan esimerkiksi jakamalla ja vuokraamalla tuotteita, siirtymällä palveluiden kulutukseen ja käyttämällä tuotteita mahdollisimman pitkään.</a:t>
            </a:r>
          </a:p>
          <a:p>
            <a:pPr marL="0" indent="0">
              <a:buNone/>
            </a:pPr>
            <a:r>
              <a:rPr lang="fi-FI" sz="2500" i="1" dirty="0"/>
              <a:t>Talouskasvun tavoittelu tekee tuotteiden kulutuksen absoluuttisesta vähenemisestä käytännössä vaikeaa.</a:t>
            </a:r>
          </a:p>
        </p:txBody>
      </p:sp>
      <p:pic>
        <p:nvPicPr>
          <p:cNvPr id="8" name="Content Placeholder 7" descr="A yellow building with a chimney&#10;&#10;Description automatically generated with medium confidence">
            <a:extLst>
              <a:ext uri="{FF2B5EF4-FFF2-40B4-BE49-F238E27FC236}">
                <a16:creationId xmlns:a16="http://schemas.microsoft.com/office/drawing/2014/main" id="{0CA478FB-6307-5EA0-41E9-1CBC62225FA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4094"/>
            <a:ext cx="5181600" cy="34544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4DC128-91C5-8AC1-B011-27CE7C9713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183323"/>
            <a:ext cx="1377152" cy="14168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E64491-BF42-7E6D-08B1-8EC9FB7F240D}"/>
              </a:ext>
            </a:extLst>
          </p:cNvPr>
          <p:cNvSpPr txBox="1"/>
          <p:nvPr/>
        </p:nvSpPr>
        <p:spPr>
          <a:xfrm>
            <a:off x="7229786" y="5728494"/>
            <a:ext cx="4124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800" dirty="0">
                <a:effectLst/>
                <a:ea typeface="Calibri" panose="020F0502020204030204" pitchFamily="34" charset="0"/>
              </a:rPr>
              <a:t>Kuva: Jonne Renvall / Tampereen yliopisto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08650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F1D02-9AB7-415F-5D8A-35708086D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Vähennetään tuotantoa ja kulutusta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716BD-9FB1-A33F-E4CC-5C28821B19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Tavoitellaan resurssien kohtuullista käyttöä pelkän tuottavuuden kasvattamisen sijaan.</a:t>
            </a:r>
          </a:p>
          <a:p>
            <a:r>
              <a:rPr lang="fi-FI" dirty="0"/>
              <a:t>Keskitytään BKT:n sijaan ekologisiin reunaehtoihin.</a:t>
            </a:r>
          </a:p>
          <a:p>
            <a:r>
              <a:rPr lang="fi-FI" dirty="0"/>
              <a:t>Seurataan ja lasketaan materiaalinkäytön määrää kiertotalousasteen kasvattamisen lisäksi.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210C4A-FE0B-AB44-EAD9-9C39874260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183323"/>
            <a:ext cx="1377152" cy="14168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DF26DD-AAF2-B5A2-E5F7-D2AC5EBE0D12}"/>
              </a:ext>
            </a:extLst>
          </p:cNvPr>
          <p:cNvSpPr txBox="1"/>
          <p:nvPr/>
        </p:nvSpPr>
        <p:spPr>
          <a:xfrm>
            <a:off x="7921138" y="6311900"/>
            <a:ext cx="4124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800" dirty="0">
                <a:effectLst/>
                <a:ea typeface="Calibri" panose="020F0502020204030204" pitchFamily="34" charset="0"/>
              </a:rPr>
              <a:t>Kuva: Jonne Renvall / Tampereen yliopisto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96978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F1D02-9AB7-415F-5D8A-35708086D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Vähennetään tuotantoa ja kulutusta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716BD-9FB1-A33F-E4CC-5C28821B19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Toteutetaan laaja neljän päivän työviikkokokeilu.</a:t>
            </a:r>
          </a:p>
          <a:p>
            <a:r>
              <a:rPr lang="fi-FI" dirty="0"/>
              <a:t>Karsitaan vaikeasti kierrätettävien ja resurssi-intensiivisten tuotteiden ja palveluiden kulutusta absoluuttisilla kielloilla ja verouudistuksilla.</a:t>
            </a:r>
          </a:p>
          <a:p>
            <a:r>
              <a:rPr lang="fi-FI" dirty="0"/>
              <a:t>Rajoitetaan mainontaa.</a:t>
            </a:r>
          </a:p>
          <a:p>
            <a:r>
              <a:rPr lang="fi-FI" dirty="0"/>
              <a:t>Kannustetaan yhteisötalouden yritysten perustamiseen.</a:t>
            </a:r>
          </a:p>
          <a:p>
            <a:r>
              <a:rPr lang="fi-FI" dirty="0"/>
              <a:t>Puututaan tuotteiden suunniteltuun vanhentamiseen.</a:t>
            </a:r>
          </a:p>
          <a:p>
            <a:endParaRPr lang="fi-F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210C4A-FE0B-AB44-EAD9-9C39874260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183323"/>
            <a:ext cx="1377152" cy="14168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DF26DD-AAF2-B5A2-E5F7-D2AC5EBE0D12}"/>
              </a:ext>
            </a:extLst>
          </p:cNvPr>
          <p:cNvSpPr txBox="1"/>
          <p:nvPr/>
        </p:nvSpPr>
        <p:spPr>
          <a:xfrm>
            <a:off x="7921138" y="6311900"/>
            <a:ext cx="4124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800" dirty="0">
                <a:effectLst/>
                <a:ea typeface="Calibri" panose="020F0502020204030204" pitchFamily="34" charset="0"/>
              </a:rPr>
              <a:t>Kuva: Jonne Renvall / Tampereen yliopisto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27088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852DA-CD68-B99F-9A22-DB78B194C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31017" cy="1325563"/>
          </a:xfrm>
        </p:spPr>
        <p:txBody>
          <a:bodyPr/>
          <a:lstStyle/>
          <a:p>
            <a:r>
              <a:rPr lang="fi-FI" b="1" dirty="0"/>
              <a:t>Lisätään yhdenvertaisuutta ja yhteiskunnallista aktiivisuutta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EED9D0-2B8C-9DAB-73FF-58BD8EE2CFB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i-FI" sz="2700" i="1" dirty="0"/>
              <a:t>Kiertotalous asettaa etusijalle taloudellisen ja ekologisen kestävyyden (</a:t>
            </a:r>
            <a:r>
              <a:rPr lang="fi-FI" sz="2700" i="1" dirty="0" err="1"/>
              <a:t>Dzhengiz</a:t>
            </a:r>
            <a:r>
              <a:rPr lang="fi-FI" sz="2700" i="1" dirty="0"/>
              <a:t> ym., 2023; </a:t>
            </a:r>
            <a:r>
              <a:rPr lang="fi-FI" sz="2700" i="1" dirty="0" err="1"/>
              <a:t>Pieroni</a:t>
            </a:r>
            <a:r>
              <a:rPr lang="fi-FI" sz="2700" i="1" dirty="0"/>
              <a:t> ym., 2019). Sen sijaan sosiaalisen kestävyyden yhteys kiertotalouteen on marginaalissa (</a:t>
            </a:r>
            <a:r>
              <a:rPr lang="fi-FI" sz="2700" i="1" dirty="0" err="1"/>
              <a:t>Geissdoerfer</a:t>
            </a:r>
            <a:r>
              <a:rPr lang="fi-FI" sz="2700" i="1" dirty="0"/>
              <a:t> ym., 2017; </a:t>
            </a:r>
            <a:r>
              <a:rPr lang="fi-FI" sz="2700" i="1" dirty="0" err="1"/>
              <a:t>Kirchherr</a:t>
            </a:r>
            <a:r>
              <a:rPr lang="fi-FI" sz="2700" i="1" dirty="0"/>
              <a:t> ym., 2017; Murray ym., 2017; </a:t>
            </a:r>
            <a:r>
              <a:rPr lang="fi-FI" sz="2700" i="1" dirty="0" err="1"/>
              <a:t>Pla-Julián</a:t>
            </a:r>
            <a:r>
              <a:rPr lang="fi-FI" sz="2700" i="1" dirty="0"/>
              <a:t> &amp; Guevara; 2019). Sosiaalinen oikeudenmukaisuus on paitsi välttämätöntä myös käytännöllistä, sillä kestävyyttä tavoittelevat toimet herättävät vastustusta, mikäli ne eivät ole inhimillisiä ja sosiaalisesti oikeudenmukaisia (Kennel, 2021).</a:t>
            </a:r>
          </a:p>
        </p:txBody>
      </p:sp>
      <p:pic>
        <p:nvPicPr>
          <p:cNvPr id="8" name="Content Placeholder 7" descr="A shelf with different colored boots&#10;&#10;Description automatically generated">
            <a:extLst>
              <a:ext uri="{FF2B5EF4-FFF2-40B4-BE49-F238E27FC236}">
                <a16:creationId xmlns:a16="http://schemas.microsoft.com/office/drawing/2014/main" id="{D958919F-5E38-FF5B-0FEB-C3738E4DF98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4094"/>
            <a:ext cx="5181600" cy="34544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CC5E4E-91DF-7922-3A31-FA53A061C0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183323"/>
            <a:ext cx="1377152" cy="14168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BFEACB-C65E-C1FC-E023-25D1FD157DF4}"/>
              </a:ext>
            </a:extLst>
          </p:cNvPr>
          <p:cNvSpPr txBox="1"/>
          <p:nvPr/>
        </p:nvSpPr>
        <p:spPr>
          <a:xfrm>
            <a:off x="7229786" y="5728494"/>
            <a:ext cx="4124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800" dirty="0">
                <a:effectLst/>
                <a:ea typeface="Calibri" panose="020F0502020204030204" pitchFamily="34" charset="0"/>
              </a:rPr>
              <a:t>Kuva: Jonne Renvall / Tampereen yliopisto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80305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20FFDF6-DE5C-41A6-647E-1AFF0CAB1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710530" cy="1325563"/>
          </a:xfrm>
        </p:spPr>
        <p:txBody>
          <a:bodyPr/>
          <a:lstStyle/>
          <a:p>
            <a:r>
              <a:rPr lang="fi-FI" b="1" dirty="0"/>
              <a:t>Lisätään yhdenvertaisuutta ja yhteiskunnallista aktiivisuutta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9EF63E-19B3-5383-CB85-D1737FE7C7B9}"/>
              </a:ext>
            </a:extLst>
          </p:cNvPr>
          <p:cNvSpPr>
            <a:spLocks noGrp="1"/>
          </p:cNvSpPr>
          <p:nvPr>
            <p:ph idx="1"/>
          </p:nvPr>
        </p:nvSpPr>
        <p:spPr>
          <a:blipFill dpi="0" rotWithShape="1">
            <a:blip r:embed="rId4">
              <a:alphaModFix amt="0"/>
            </a:blip>
            <a:srcRect/>
            <a:tile tx="0" ty="0" sx="100000" sy="100000" flip="none" algn="tl"/>
          </a:blipFill>
        </p:spPr>
        <p:txBody>
          <a:bodyPr>
            <a:normAutofit fontScale="92500"/>
          </a:bodyPr>
          <a:lstStyle/>
          <a:p>
            <a:r>
              <a:rPr lang="fi-FI" dirty="0"/>
              <a:t>Tarkastellaan kriittisesti, missä materiaalien hankinta tehdään ja kuka siitä hyötyy. </a:t>
            </a:r>
          </a:p>
          <a:p>
            <a:r>
              <a:rPr lang="fi-FI" dirty="0"/>
              <a:t>Edistetään sukupuolten välistä tasa-arvoa ja lisätään naisten osallistumista. </a:t>
            </a:r>
          </a:p>
          <a:p>
            <a:r>
              <a:rPr lang="fi-FI" dirty="0"/>
              <a:t>Uudistetaan sosiaaliturva kohti perustuloon pohjautuvaa järjestelmää.</a:t>
            </a:r>
          </a:p>
          <a:p>
            <a:r>
              <a:rPr lang="fi-FI" dirty="0"/>
              <a:t>Lisätään resursseja jatkuvaan oppimiseen ja uudelleenkouluttautumiseen.</a:t>
            </a:r>
          </a:p>
          <a:p>
            <a:r>
              <a:rPr lang="fi-FI" dirty="0"/>
              <a:t>Luodaan, vahvistetaan ja ylläpidetään kansalaisten yhteiskunnallista aktiivisuutta.</a:t>
            </a:r>
          </a:p>
          <a:p>
            <a:r>
              <a:rPr lang="fi-FI" dirty="0"/>
              <a:t>Mitataan marginaalisten sidosryhmien sosiaalista osallisuutta valtakunnallisella ja kunnallisella tasolla.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136DC0-6952-6BC8-A3D7-C4FCC63635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0" y="183323"/>
            <a:ext cx="1377152" cy="14168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5D3CF4-F3C6-A8C2-A2CA-3D6B96E8AF66}"/>
              </a:ext>
            </a:extLst>
          </p:cNvPr>
          <p:cNvSpPr txBox="1"/>
          <p:nvPr/>
        </p:nvSpPr>
        <p:spPr>
          <a:xfrm>
            <a:off x="7921138" y="6311900"/>
            <a:ext cx="4124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800" dirty="0">
                <a:effectLst/>
                <a:ea typeface="Calibri" panose="020F0502020204030204" pitchFamily="34" charset="0"/>
              </a:rPr>
              <a:t>Kuva: Jonne Renvall / Tampereen yliopisto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398965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798</Words>
  <Application>Microsoft Office PowerPoint</Application>
  <PresentationFormat>Widescreen</PresentationFormat>
  <Paragraphs>62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Uudelleenkäyttö osana kiertotalousyhteiskuntaa</vt:lpstr>
      <vt:lpstr>PowerPoint Presentation</vt:lpstr>
      <vt:lpstr>Kiertotalous 2035</vt:lpstr>
      <vt:lpstr>PowerPoint Presentation</vt:lpstr>
      <vt:lpstr>Vähennetään tuotantoa ja kulutusta</vt:lpstr>
      <vt:lpstr>Vähennetään tuotantoa ja kulutusta</vt:lpstr>
      <vt:lpstr>Vähennetään tuotantoa ja kulutusta</vt:lpstr>
      <vt:lpstr>Lisätään yhdenvertaisuutta ja yhteiskunnallista aktiivisuutta</vt:lpstr>
      <vt:lpstr>Lisätään yhdenvertaisuutta ja yhteiskunnallista aktiivisuutta</vt:lpstr>
      <vt:lpstr>PowerPoint Presentation</vt:lpstr>
      <vt:lpstr>Uudelleenkäyttö osana kiertotalousyhteiskuntaa</vt:lpstr>
      <vt:lpstr>Lähteet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Heta Leinonen (TAU)</dc:creator>
  <cp:lastModifiedBy>Heta Leinonen (TAU)</cp:lastModifiedBy>
  <cp:revision>4</cp:revision>
  <dcterms:created xsi:type="dcterms:W3CDTF">2024-02-05T08:12:40Z</dcterms:created>
  <dcterms:modified xsi:type="dcterms:W3CDTF">2024-04-22T08:26:51Z</dcterms:modified>
</cp:coreProperties>
</file>