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300" y="-2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523"/>
            <a:ext cx="2851404" cy="685952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-1523"/>
            <a:ext cx="2851404" cy="685952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9779" y="521970"/>
            <a:ext cx="725043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6084" y="2161159"/>
            <a:ext cx="6628765" cy="3060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m.fi/documents/1410903/42733297/Valtioneuvoston%2Bperiaatep%C3%A4%C3%A4t%C3%B6s%2B8.4.2021%2Bkiertotalouden%2Bstrategisesta%2Bohjelmasta.pdf/aee1e0d0-802f-b272-e424-50c9cd1c5f5e/Valtioneuvoston%2Bperiaatep%C3%A4%C3%A4t%C3%B6s%2B8.4.2021%2Bkiertotalouden%2Bstrategisesta%2Bohjelmasta.pdf?t=161778397048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40" dirty="0">
                <a:solidFill>
                  <a:srgbClr val="FFFFFF"/>
                </a:solidFill>
              </a:rPr>
              <a:t>TURUN</a:t>
            </a:r>
            <a:r>
              <a:rPr sz="4800" spc="-360" dirty="0">
                <a:solidFill>
                  <a:srgbClr val="FFFFFF"/>
                </a:solidFill>
              </a:rPr>
              <a:t> </a:t>
            </a:r>
            <a:r>
              <a:rPr sz="4800" spc="-390" dirty="0">
                <a:solidFill>
                  <a:srgbClr val="FFFFFF"/>
                </a:solidFill>
              </a:rPr>
              <a:t>EKOTORI</a:t>
            </a:r>
            <a:endParaRPr sz="4800"/>
          </a:p>
          <a:p>
            <a:pPr marL="12700">
              <a:lnSpc>
                <a:spcPct val="100000"/>
              </a:lnSpc>
            </a:pPr>
            <a:r>
              <a:rPr sz="4800" spc="-140" dirty="0">
                <a:solidFill>
                  <a:srgbClr val="FFFFFF"/>
                </a:solidFill>
              </a:rPr>
              <a:t>Tavaroita,</a:t>
            </a:r>
            <a:r>
              <a:rPr sz="4800" spc="-350" dirty="0">
                <a:solidFill>
                  <a:srgbClr val="FFFFFF"/>
                </a:solidFill>
              </a:rPr>
              <a:t> </a:t>
            </a:r>
            <a:r>
              <a:rPr sz="4800" spc="-200" dirty="0">
                <a:solidFill>
                  <a:srgbClr val="FFFFFF"/>
                </a:solidFill>
              </a:rPr>
              <a:t>joilla</a:t>
            </a:r>
            <a:r>
              <a:rPr sz="4800" spc="-345" dirty="0">
                <a:solidFill>
                  <a:srgbClr val="FFFFFF"/>
                </a:solidFill>
              </a:rPr>
              <a:t> </a:t>
            </a:r>
            <a:r>
              <a:rPr sz="4800" spc="55" dirty="0">
                <a:solidFill>
                  <a:srgbClr val="FFFFFF"/>
                </a:solidFill>
              </a:rPr>
              <a:t>on</a:t>
            </a:r>
            <a:r>
              <a:rPr sz="4800" spc="-365" dirty="0">
                <a:solidFill>
                  <a:srgbClr val="FFFFFF"/>
                </a:solidFill>
              </a:rPr>
              <a:t> </a:t>
            </a:r>
            <a:r>
              <a:rPr sz="4800" spc="-65" dirty="0">
                <a:solidFill>
                  <a:srgbClr val="FFFFFF"/>
                </a:solidFill>
              </a:rPr>
              <a:t>tarina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6713" y="791921"/>
            <a:ext cx="8317230" cy="505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-15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3600" spc="-150" dirty="0">
                <a:solidFill>
                  <a:srgbClr val="404040"/>
                </a:solidFill>
                <a:latin typeface="Verdana"/>
                <a:cs typeface="Verdana"/>
              </a:rPr>
              <a:t>Ekotorit</a:t>
            </a:r>
            <a:r>
              <a:rPr sz="3600" spc="-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404040"/>
                </a:solidFill>
                <a:latin typeface="Verdana"/>
                <a:cs typeface="Verdana"/>
              </a:rPr>
              <a:t>ovat</a:t>
            </a:r>
            <a:r>
              <a:rPr sz="3600" spc="-2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105" dirty="0">
                <a:solidFill>
                  <a:srgbClr val="404040"/>
                </a:solidFill>
                <a:latin typeface="Verdana"/>
                <a:cs typeface="Verdana"/>
              </a:rPr>
              <a:t>auki</a:t>
            </a:r>
            <a:r>
              <a:rPr sz="3600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100" dirty="0">
                <a:solidFill>
                  <a:srgbClr val="404040"/>
                </a:solidFill>
                <a:latin typeface="Verdana"/>
                <a:cs typeface="Verdana"/>
              </a:rPr>
              <a:t>ma-</a:t>
            </a:r>
            <a:r>
              <a:rPr sz="3600" spc="195" dirty="0">
                <a:solidFill>
                  <a:srgbClr val="404040"/>
                </a:solidFill>
                <a:latin typeface="Verdana"/>
                <a:cs typeface="Verdana"/>
              </a:rPr>
              <a:t>pe</a:t>
            </a:r>
            <a:r>
              <a:rPr sz="3600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404040"/>
                </a:solidFill>
                <a:latin typeface="Verdana"/>
                <a:cs typeface="Verdana"/>
              </a:rPr>
              <a:t>klo</a:t>
            </a:r>
            <a:r>
              <a:rPr sz="3600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375" dirty="0">
                <a:solidFill>
                  <a:srgbClr val="404040"/>
                </a:solidFill>
                <a:latin typeface="Verdana"/>
                <a:cs typeface="Verdana"/>
              </a:rPr>
              <a:t>9-</a:t>
            </a:r>
            <a:r>
              <a:rPr sz="3600" spc="-315" dirty="0">
                <a:solidFill>
                  <a:srgbClr val="404040"/>
                </a:solidFill>
                <a:latin typeface="Verdana"/>
                <a:cs typeface="Verdana"/>
              </a:rPr>
              <a:t>19,</a:t>
            </a:r>
            <a:r>
              <a:rPr sz="3600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3600" spc="-130" dirty="0">
                <a:solidFill>
                  <a:srgbClr val="404040"/>
                </a:solidFill>
                <a:latin typeface="Verdana"/>
                <a:cs typeface="Verdana"/>
              </a:rPr>
              <a:t>ja</a:t>
            </a:r>
            <a:r>
              <a:rPr sz="3600" spc="-2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295" dirty="0">
                <a:solidFill>
                  <a:srgbClr val="404040"/>
                </a:solidFill>
                <a:latin typeface="Verdana"/>
                <a:cs typeface="Verdana"/>
              </a:rPr>
              <a:t>su</a:t>
            </a:r>
            <a:r>
              <a:rPr sz="3600" spc="-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404040"/>
                </a:solidFill>
                <a:latin typeface="Verdana"/>
                <a:cs typeface="Verdana"/>
              </a:rPr>
              <a:t>klo</a:t>
            </a:r>
            <a:r>
              <a:rPr sz="3600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355" dirty="0">
                <a:solidFill>
                  <a:srgbClr val="404040"/>
                </a:solidFill>
                <a:latin typeface="Verdana"/>
                <a:cs typeface="Verdana"/>
              </a:rPr>
              <a:t>11-</a:t>
            </a:r>
            <a:r>
              <a:rPr sz="3600" spc="-330" dirty="0">
                <a:solidFill>
                  <a:srgbClr val="404040"/>
                </a:solidFill>
                <a:latin typeface="Verdana"/>
                <a:cs typeface="Verdana"/>
              </a:rPr>
              <a:t>16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600" spc="-1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3600" spc="-10" dirty="0">
                <a:solidFill>
                  <a:srgbClr val="404040"/>
                </a:solidFill>
                <a:latin typeface="Verdana"/>
                <a:cs typeface="Verdana"/>
              </a:rPr>
              <a:t>Rautakatu</a:t>
            </a:r>
            <a:r>
              <a:rPr sz="3600" spc="-2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315" dirty="0">
                <a:solidFill>
                  <a:srgbClr val="404040"/>
                </a:solidFill>
                <a:latin typeface="Verdana"/>
                <a:cs typeface="Verdana"/>
              </a:rPr>
              <a:t>12,</a:t>
            </a:r>
            <a:r>
              <a:rPr sz="3600" spc="-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75" dirty="0">
                <a:solidFill>
                  <a:srgbClr val="404040"/>
                </a:solidFill>
                <a:latin typeface="Verdana"/>
                <a:cs typeface="Verdana"/>
              </a:rPr>
              <a:t>Rieskalähteentie</a:t>
            </a:r>
            <a:r>
              <a:rPr sz="3600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330" dirty="0">
                <a:solidFill>
                  <a:srgbClr val="404040"/>
                </a:solidFill>
                <a:latin typeface="Verdana"/>
                <a:cs typeface="Verdana"/>
              </a:rPr>
              <a:t>74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3600" spc="-6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3600" spc="-60" dirty="0">
                <a:solidFill>
                  <a:srgbClr val="404040"/>
                </a:solidFill>
                <a:latin typeface="Verdana"/>
                <a:cs typeface="Verdana"/>
              </a:rPr>
              <a:t>Pitkäsaarenkatu</a:t>
            </a:r>
            <a:r>
              <a:rPr sz="3600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300" dirty="0">
                <a:solidFill>
                  <a:srgbClr val="404040"/>
                </a:solidFill>
                <a:latin typeface="Verdana"/>
                <a:cs typeface="Verdana"/>
              </a:rPr>
              <a:t>7</a:t>
            </a:r>
            <a:r>
              <a:rPr sz="3600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80" dirty="0">
                <a:solidFill>
                  <a:srgbClr val="404040"/>
                </a:solidFill>
                <a:latin typeface="Verdana"/>
                <a:cs typeface="Verdana"/>
              </a:rPr>
              <a:t>(Ohituskaista)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600" spc="-7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3600" spc="-70" dirty="0">
                <a:solidFill>
                  <a:srgbClr val="404040"/>
                </a:solidFill>
                <a:latin typeface="Verdana"/>
                <a:cs typeface="Verdana"/>
              </a:rPr>
              <a:t>turunekotori.fi</a:t>
            </a:r>
            <a:endParaRPr sz="3600">
              <a:latin typeface="Verdana"/>
              <a:cs typeface="Verdana"/>
            </a:endParaRPr>
          </a:p>
          <a:p>
            <a:pPr marL="756285" marR="520065" indent="-287020">
              <a:lnSpc>
                <a:spcPct val="100000"/>
              </a:lnSpc>
              <a:spcBef>
                <a:spcPts val="1010"/>
              </a:spcBef>
            </a:pPr>
            <a:r>
              <a:rPr sz="3600" spc="55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3600" spc="55" dirty="0">
                <a:solidFill>
                  <a:srgbClr val="404040"/>
                </a:solidFill>
                <a:latin typeface="Verdana"/>
                <a:cs typeface="Verdana"/>
              </a:rPr>
              <a:t>Olemme</a:t>
            </a:r>
            <a:r>
              <a:rPr sz="3600" spc="-2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170" dirty="0">
                <a:solidFill>
                  <a:srgbClr val="404040"/>
                </a:solidFill>
                <a:latin typeface="Verdana"/>
                <a:cs typeface="Verdana"/>
              </a:rPr>
              <a:t>myös</a:t>
            </a:r>
            <a:r>
              <a:rPr sz="3600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404040"/>
                </a:solidFill>
                <a:latin typeface="Verdana"/>
                <a:cs typeface="Verdana"/>
              </a:rPr>
              <a:t>Facebookissa</a:t>
            </a:r>
            <a:r>
              <a:rPr sz="3600" spc="-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404040"/>
                </a:solidFill>
                <a:latin typeface="Verdana"/>
                <a:cs typeface="Verdana"/>
              </a:rPr>
              <a:t>ja </a:t>
            </a:r>
            <a:r>
              <a:rPr sz="3600" spc="-105" dirty="0">
                <a:solidFill>
                  <a:srgbClr val="404040"/>
                </a:solidFill>
                <a:latin typeface="Verdana"/>
                <a:cs typeface="Verdana"/>
              </a:rPr>
              <a:t>Instagramissa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600" spc="-165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3600" spc="-165" dirty="0">
                <a:solidFill>
                  <a:srgbClr val="404040"/>
                </a:solidFill>
                <a:latin typeface="Verdana"/>
                <a:cs typeface="Verdana"/>
              </a:rPr>
              <a:t>044</a:t>
            </a:r>
            <a:r>
              <a:rPr sz="3600" spc="-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305" dirty="0">
                <a:solidFill>
                  <a:srgbClr val="404040"/>
                </a:solidFill>
                <a:latin typeface="Verdana"/>
                <a:cs typeface="Verdana"/>
              </a:rPr>
              <a:t>7007</a:t>
            </a:r>
            <a:r>
              <a:rPr sz="3600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00" spc="-330" dirty="0">
                <a:solidFill>
                  <a:srgbClr val="404040"/>
                </a:solidFill>
                <a:latin typeface="Verdana"/>
                <a:cs typeface="Verdana"/>
              </a:rPr>
              <a:t>400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0459" y="5567171"/>
            <a:ext cx="4002024" cy="9570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0552" y="4192523"/>
            <a:ext cx="1741931" cy="1271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982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Megatrendi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62682"/>
            <a:ext cx="8675370" cy="33669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600" spc="56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6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600" dirty="0">
                <a:solidFill>
                  <a:srgbClr val="111111"/>
                </a:solidFill>
                <a:latin typeface="Verdana"/>
                <a:cs typeface="Verdana"/>
              </a:rPr>
              <a:t>Jotta</a:t>
            </a:r>
            <a:r>
              <a:rPr sz="1600" spc="-55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111111"/>
                </a:solidFill>
                <a:latin typeface="Verdana"/>
                <a:cs typeface="Verdana"/>
              </a:rPr>
              <a:t>kiertotalous</a:t>
            </a:r>
            <a:r>
              <a:rPr sz="1600" spc="-55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111111"/>
                </a:solidFill>
                <a:latin typeface="Verdana"/>
                <a:cs typeface="Verdana"/>
              </a:rPr>
              <a:t>toteutuu </a:t>
            </a:r>
            <a:r>
              <a:rPr sz="1600" spc="-60" dirty="0">
                <a:solidFill>
                  <a:srgbClr val="111111"/>
                </a:solidFill>
                <a:latin typeface="Verdana"/>
                <a:cs typeface="Verdana"/>
              </a:rPr>
              <a:t>kuluttajakaupassa,</a:t>
            </a:r>
            <a:r>
              <a:rPr sz="1600" spc="-105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11111"/>
                </a:solidFill>
                <a:latin typeface="Verdana"/>
                <a:cs typeface="Verdana"/>
              </a:rPr>
              <a:t>tuotteiden</a:t>
            </a:r>
            <a:r>
              <a:rPr sz="1600" spc="-3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111111"/>
                </a:solidFill>
                <a:latin typeface="Verdana"/>
                <a:cs typeface="Verdana"/>
              </a:rPr>
              <a:t>käyttöikää</a:t>
            </a:r>
            <a:r>
              <a:rPr sz="1600" spc="-85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11111"/>
                </a:solidFill>
                <a:latin typeface="Verdana"/>
                <a:cs typeface="Verdana"/>
              </a:rPr>
              <a:t>tulee</a:t>
            </a:r>
            <a:r>
              <a:rPr sz="1600" spc="-75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11111"/>
                </a:solidFill>
                <a:latin typeface="Verdana"/>
                <a:cs typeface="Verdana"/>
              </a:rPr>
              <a:t>pidentää laajentamalla</a:t>
            </a:r>
            <a:r>
              <a:rPr sz="1600" spc="-10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111111"/>
                </a:solidFill>
                <a:latin typeface="Verdana"/>
                <a:cs typeface="Verdana"/>
              </a:rPr>
              <a:t>voimakkaasti</a:t>
            </a:r>
            <a:r>
              <a:rPr sz="1600" spc="-65" dirty="0">
                <a:solidFill>
                  <a:srgbClr val="111111"/>
                </a:solidFill>
                <a:latin typeface="Verdana"/>
                <a:cs typeface="Verdana"/>
              </a:rPr>
              <a:t> käytettyjen</a:t>
            </a:r>
            <a:r>
              <a:rPr sz="1600" spc="-15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11111"/>
                </a:solidFill>
                <a:latin typeface="Verdana"/>
                <a:cs typeface="Verdana"/>
              </a:rPr>
              <a:t>tuotteiden</a:t>
            </a:r>
            <a:r>
              <a:rPr sz="1600" spc="1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11111"/>
                </a:solidFill>
                <a:latin typeface="Verdana"/>
                <a:cs typeface="Verdana"/>
              </a:rPr>
              <a:t>kauppaa</a:t>
            </a:r>
            <a:r>
              <a:rPr sz="1600" spc="-6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111111"/>
                </a:solidFill>
                <a:latin typeface="Verdana"/>
                <a:cs typeface="Verdana"/>
              </a:rPr>
              <a:t>sekä </a:t>
            </a:r>
            <a:r>
              <a:rPr sz="1600" spc="-85" dirty="0">
                <a:solidFill>
                  <a:srgbClr val="111111"/>
                </a:solidFill>
                <a:latin typeface="Verdana"/>
                <a:cs typeface="Verdana"/>
              </a:rPr>
              <a:t>vuokraus-</a:t>
            </a:r>
            <a:r>
              <a:rPr sz="1600" spc="-55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11111"/>
                </a:solidFill>
                <a:latin typeface="Verdana"/>
                <a:cs typeface="Verdana"/>
              </a:rPr>
              <a:t>ja </a:t>
            </a:r>
            <a:r>
              <a:rPr sz="1600" spc="-114" dirty="0">
                <a:solidFill>
                  <a:srgbClr val="111111"/>
                </a:solidFill>
                <a:latin typeface="Verdana"/>
                <a:cs typeface="Verdana"/>
              </a:rPr>
              <a:t>korjaus-</a:t>
            </a:r>
            <a:r>
              <a:rPr sz="1600" spc="-5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111111"/>
                </a:solidFill>
                <a:latin typeface="Verdana"/>
                <a:cs typeface="Verdana"/>
              </a:rPr>
              <a:t>toimintaa.</a:t>
            </a:r>
            <a:r>
              <a:rPr sz="1600" spc="-4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111111"/>
                </a:solidFill>
                <a:latin typeface="Verdana"/>
                <a:cs typeface="Verdana"/>
              </a:rPr>
              <a:t>Kiertotalous</a:t>
            </a:r>
            <a:r>
              <a:rPr sz="1600" spc="-3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11111"/>
                </a:solidFill>
                <a:latin typeface="Verdana"/>
                <a:cs typeface="Verdana"/>
              </a:rPr>
              <a:t>on</a:t>
            </a:r>
            <a:r>
              <a:rPr sz="1600" spc="-6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111111"/>
                </a:solidFill>
                <a:latin typeface="Verdana"/>
                <a:cs typeface="Verdana"/>
              </a:rPr>
              <a:t>tulevaisuuden</a:t>
            </a:r>
            <a:r>
              <a:rPr sz="1600" spc="-65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111111"/>
                </a:solidFill>
                <a:latin typeface="Verdana"/>
                <a:cs typeface="Verdana"/>
              </a:rPr>
              <a:t>talousmalli,</a:t>
            </a:r>
            <a:r>
              <a:rPr sz="1600" spc="-95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111111"/>
                </a:solidFill>
                <a:latin typeface="Verdana"/>
                <a:cs typeface="Verdana"/>
              </a:rPr>
              <a:t>joka </a:t>
            </a:r>
            <a:r>
              <a:rPr sz="1600" dirty="0">
                <a:solidFill>
                  <a:srgbClr val="111111"/>
                </a:solidFill>
                <a:latin typeface="Verdana"/>
                <a:cs typeface="Verdana"/>
              </a:rPr>
              <a:t>auttaa</a:t>
            </a:r>
            <a:r>
              <a:rPr sz="1600" spc="-55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11111"/>
                </a:solidFill>
                <a:latin typeface="Verdana"/>
                <a:cs typeface="Verdana"/>
              </a:rPr>
              <a:t>hillitsemään </a:t>
            </a:r>
            <a:r>
              <a:rPr sz="1600" spc="-100" dirty="0">
                <a:solidFill>
                  <a:srgbClr val="111111"/>
                </a:solidFill>
                <a:latin typeface="Verdana"/>
                <a:cs typeface="Verdana"/>
              </a:rPr>
              <a:t>ilmastokriisiä,</a:t>
            </a:r>
            <a:r>
              <a:rPr sz="1600" spc="-8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11111"/>
                </a:solidFill>
                <a:latin typeface="Verdana"/>
                <a:cs typeface="Verdana"/>
              </a:rPr>
              <a:t>luontokatoa</a:t>
            </a:r>
            <a:r>
              <a:rPr sz="1600" spc="-55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111111"/>
                </a:solidFill>
                <a:latin typeface="Verdana"/>
                <a:cs typeface="Verdana"/>
              </a:rPr>
              <a:t>ja</a:t>
            </a:r>
            <a:r>
              <a:rPr sz="1600" spc="-7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111111"/>
                </a:solidFill>
                <a:latin typeface="Verdana"/>
                <a:cs typeface="Verdana"/>
              </a:rPr>
              <a:t>luonnonvarojen</a:t>
            </a:r>
            <a:r>
              <a:rPr sz="1600" spc="-7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100" dirty="0">
                <a:solidFill>
                  <a:srgbClr val="111111"/>
                </a:solidFill>
                <a:latin typeface="Verdana"/>
                <a:cs typeface="Verdana"/>
              </a:rPr>
              <a:t>ylikulutusta.</a:t>
            </a:r>
            <a:r>
              <a:rPr sz="1600" spc="-9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11111"/>
                </a:solidFill>
                <a:latin typeface="Verdana"/>
                <a:cs typeface="Verdana"/>
              </a:rPr>
              <a:t>(</a:t>
            </a:r>
            <a:r>
              <a:rPr sz="1600" spc="-10" dirty="0" err="1">
                <a:solidFill>
                  <a:srgbClr val="111111"/>
                </a:solidFill>
                <a:latin typeface="Verdana"/>
                <a:cs typeface="Verdana"/>
              </a:rPr>
              <a:t>Valtioneuvosto</a:t>
            </a:r>
            <a:r>
              <a:rPr sz="1600" spc="-10" dirty="0">
                <a:solidFill>
                  <a:srgbClr val="111111"/>
                </a:solidFill>
                <a:latin typeface="Verdana"/>
                <a:cs typeface="Verdana"/>
              </a:rPr>
              <a:t>)</a:t>
            </a:r>
            <a:endParaRPr lang="fi-FI" sz="1600" spc="-10" dirty="0">
              <a:solidFill>
                <a:srgbClr val="111111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endParaRPr lang="fi-FI" sz="1600" dirty="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lang="fi-FI" sz="1600" spc="65" dirty="0">
                <a:solidFill>
                  <a:srgbClr val="539E39"/>
                </a:solidFill>
                <a:latin typeface="Noto Sans Symbols2"/>
                <a:cs typeface="Noto Sans Symbols2"/>
              </a:rPr>
              <a:t>🠶 </a:t>
            </a:r>
            <a:r>
              <a:rPr lang="fi-FI" sz="1600" spc="65" dirty="0">
                <a:solidFill>
                  <a:srgbClr val="539E39"/>
                </a:solidFill>
                <a:latin typeface="Verdana"/>
                <a:cs typeface="Noto Sans Symbols2"/>
              </a:rPr>
              <a:t> </a:t>
            </a:r>
            <a:r>
              <a:rPr sz="1600" spc="-40" dirty="0" err="1">
                <a:solidFill>
                  <a:schemeClr val="tx1"/>
                </a:solidFill>
                <a:uFill>
                  <a:solidFill>
                    <a:srgbClr val="6B9F24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Valtioneuvosto</a:t>
            </a:r>
            <a:r>
              <a:rPr sz="1600" spc="-40" dirty="0">
                <a:solidFill>
                  <a:schemeClr val="tx1"/>
                </a:solidFill>
                <a:uFill>
                  <a:solidFill>
                    <a:srgbClr val="6B9F24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teki periaatepäätöksen kiertotalouden </a:t>
            </a:r>
            <a:r>
              <a:rPr sz="1600" spc="-40" dirty="0" err="1">
                <a:solidFill>
                  <a:schemeClr val="tx1"/>
                </a:solidFill>
                <a:uFill>
                  <a:solidFill>
                    <a:srgbClr val="6B9F24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strategisesta</a:t>
            </a:r>
            <a:r>
              <a:rPr sz="1600" spc="-40" dirty="0">
                <a:solidFill>
                  <a:schemeClr val="tx1"/>
                </a:solidFill>
                <a:uFill>
                  <a:solidFill>
                    <a:srgbClr val="6B9F24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spc="-40" dirty="0" err="1">
                <a:solidFill>
                  <a:schemeClr val="tx1"/>
                </a:solidFill>
                <a:uFill>
                  <a:solidFill>
                    <a:srgbClr val="6B9F24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ohjelmasta</a:t>
            </a:r>
            <a:r>
              <a:rPr lang="fi-FI" sz="1600" spc="-40" dirty="0">
                <a:solidFill>
                  <a:schemeClr val="tx1"/>
                </a:solidFill>
                <a:uFill>
                  <a:solidFill>
                    <a:srgbClr val="6B9F24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sz="1600" spc="-40" dirty="0" err="1">
                <a:solidFill>
                  <a:schemeClr val="tx1"/>
                </a:solidFill>
                <a:uFill>
                  <a:solidFill>
                    <a:srgbClr val="6B9F24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Tiedosto</a:t>
            </a:r>
            <a:r>
              <a:rPr sz="1600" spc="-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-40" dirty="0">
                <a:solidFill>
                  <a:schemeClr val="tx1"/>
                </a:solidFill>
                <a:uFill>
                  <a:solidFill>
                    <a:srgbClr val="6B9F24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avautuu uudessa välilehdessä PDF 514kB</a:t>
            </a:r>
            <a:r>
              <a:rPr sz="1600" spc="-40" dirty="0">
                <a:solidFill>
                  <a:schemeClr val="tx1"/>
                </a:solidFill>
                <a:uFill>
                  <a:solidFill>
                    <a:srgbClr val="6B9F24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fi-FI" sz="1600" spc="-40" dirty="0">
                <a:solidFill>
                  <a:schemeClr val="tx1"/>
                </a:solidFill>
                <a:uFill>
                  <a:solidFill>
                    <a:srgbClr val="6B9F24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) </a:t>
            </a:r>
            <a:r>
              <a:rPr sz="1600" spc="-4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Yanone Kaffeesatz Th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keväällä</a:t>
            </a:r>
            <a:r>
              <a:rPr sz="1600" spc="-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Yanone Kaffeesatz Th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2021. Tavoitteena on muutos, jolla</a:t>
            </a:r>
            <a:r>
              <a:rPr sz="1600" spc="-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Yanone Kaffeesatz Thin"/>
              </a:rPr>
              <a:t> </a:t>
            </a:r>
            <a:r>
              <a:rPr sz="1600" b="0" u="none" spc="-40" dirty="0">
                <a:solidFill>
                  <a:srgbClr val="0E0E0E"/>
                </a:solidFill>
                <a:latin typeface="Verdana" panose="020B0604030504040204" pitchFamily="34" charset="0"/>
                <a:ea typeface="Verdana" panose="020B0604030504040204" pitchFamily="34" charset="0"/>
                <a:cs typeface="Yanone Kaffeesatz Thin"/>
              </a:rPr>
              <a:t>kiertotaloudesta luodaan talouden uusi perusta vuoteen 2035 mennessä. Ohjelmalla hallitus haluaa </a:t>
            </a:r>
            <a:r>
              <a:rPr sz="1600" b="0" u="none" spc="-40" dirty="0" err="1">
                <a:solidFill>
                  <a:srgbClr val="0E0E0E"/>
                </a:solidFill>
                <a:latin typeface="Verdana" panose="020B0604030504040204" pitchFamily="34" charset="0"/>
                <a:ea typeface="Verdana" panose="020B0604030504040204" pitchFamily="34" charset="0"/>
                <a:cs typeface="Yanone Kaffeesatz Thin"/>
              </a:rPr>
              <a:t>vahvistaa</a:t>
            </a:r>
            <a:r>
              <a:rPr sz="1600" b="0" u="none" spc="-40" dirty="0">
                <a:solidFill>
                  <a:srgbClr val="0E0E0E"/>
                </a:solidFill>
                <a:latin typeface="Verdana" panose="020B0604030504040204" pitchFamily="34" charset="0"/>
                <a:ea typeface="Verdana" panose="020B0604030504040204" pitchFamily="34" charset="0"/>
                <a:cs typeface="Yanone Kaffeesatz Thin"/>
              </a:rPr>
              <a:t> </a:t>
            </a:r>
            <a:r>
              <a:rPr lang="fi-FI" sz="1600" b="0" u="none" spc="-40" dirty="0">
                <a:solidFill>
                  <a:srgbClr val="0E0E0E"/>
                </a:solidFill>
                <a:latin typeface="Verdana" panose="020B0604030504040204" pitchFamily="34" charset="0"/>
                <a:ea typeface="Verdana" panose="020B0604030504040204" pitchFamily="34" charset="0"/>
                <a:cs typeface="Yanone Kaffeesatz Thin"/>
              </a:rPr>
              <a:t>S</a:t>
            </a:r>
            <a:r>
              <a:rPr sz="1600" b="0" u="none" spc="-40" dirty="0" err="1">
                <a:solidFill>
                  <a:srgbClr val="0E0E0E"/>
                </a:solidFill>
                <a:latin typeface="Verdana" panose="020B0604030504040204" pitchFamily="34" charset="0"/>
                <a:ea typeface="Verdana" panose="020B0604030504040204" pitchFamily="34" charset="0"/>
                <a:cs typeface="Yanone Kaffeesatz Thin"/>
              </a:rPr>
              <a:t>uomen</a:t>
            </a:r>
            <a:r>
              <a:rPr sz="1600" b="0" u="none" spc="-40" dirty="0">
                <a:solidFill>
                  <a:srgbClr val="0E0E0E"/>
                </a:solidFill>
                <a:latin typeface="Verdana" panose="020B0604030504040204" pitchFamily="34" charset="0"/>
                <a:ea typeface="Verdana" panose="020B0604030504040204" pitchFamily="34" charset="0"/>
                <a:cs typeface="Yanone Kaffeesatz Thin"/>
              </a:rPr>
              <a:t> roolia kiertotalouden edelläkävijänä.</a:t>
            </a:r>
            <a:endParaRPr sz="1600" spc="-40" dirty="0">
              <a:latin typeface="Verdana" panose="020B0604030504040204" pitchFamily="34" charset="0"/>
              <a:ea typeface="Verdana" panose="020B0604030504040204" pitchFamily="34" charset="0"/>
              <a:cs typeface="Yanone Kaffeesatz Thin"/>
            </a:endParaRPr>
          </a:p>
          <a:p>
            <a:pPr marL="355600" marR="14160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65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6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Alan</a:t>
            </a:r>
            <a:r>
              <a:rPr sz="16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haasteena</a:t>
            </a:r>
            <a:r>
              <a:rPr sz="16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6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404040"/>
                </a:solidFill>
                <a:latin typeface="Verdana"/>
                <a:cs typeface="Verdana"/>
              </a:rPr>
              <a:t>pirstaleinen</a:t>
            </a:r>
            <a:r>
              <a:rPr sz="16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404040"/>
                </a:solidFill>
                <a:latin typeface="Verdana"/>
                <a:cs typeface="Verdana"/>
              </a:rPr>
              <a:t>ja</a:t>
            </a:r>
            <a:r>
              <a:rPr sz="1600" spc="-85" dirty="0">
                <a:solidFill>
                  <a:srgbClr val="404040"/>
                </a:solidFill>
                <a:latin typeface="Verdana"/>
                <a:cs typeface="Verdana"/>
              </a:rPr>
              <a:t> jatkuvasti </a:t>
            </a:r>
            <a:r>
              <a:rPr sz="1600" spc="-50" dirty="0">
                <a:solidFill>
                  <a:srgbClr val="404040"/>
                </a:solidFill>
                <a:latin typeface="Verdana"/>
                <a:cs typeface="Verdana"/>
              </a:rPr>
              <a:t>muuttuva</a:t>
            </a:r>
            <a:r>
              <a:rPr sz="16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Verdana"/>
                <a:cs typeface="Verdana"/>
              </a:rPr>
              <a:t>sääntely.</a:t>
            </a:r>
            <a:r>
              <a:rPr sz="16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404040"/>
                </a:solidFill>
                <a:latin typeface="Verdana"/>
                <a:cs typeface="Verdana"/>
              </a:rPr>
              <a:t>EU</a:t>
            </a:r>
            <a:r>
              <a:rPr sz="16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6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tehnyt </a:t>
            </a:r>
            <a:r>
              <a:rPr sz="1600" spc="-60" dirty="0">
                <a:solidFill>
                  <a:srgbClr val="404040"/>
                </a:solidFill>
                <a:latin typeface="Verdana"/>
                <a:cs typeface="Verdana"/>
              </a:rPr>
              <a:t>merkittäviä</a:t>
            </a:r>
            <a:r>
              <a:rPr sz="16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404040"/>
                </a:solidFill>
                <a:latin typeface="Verdana"/>
                <a:cs typeface="Verdana"/>
              </a:rPr>
              <a:t>uusia</a:t>
            </a:r>
            <a:r>
              <a:rPr sz="16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404040"/>
                </a:solidFill>
                <a:latin typeface="Verdana"/>
                <a:cs typeface="Verdana"/>
              </a:rPr>
              <a:t>aloitteita,</a:t>
            </a:r>
            <a:r>
              <a:rPr sz="16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Verdana"/>
                <a:cs typeface="Verdana"/>
              </a:rPr>
              <a:t>joiden</a:t>
            </a:r>
            <a:r>
              <a:rPr sz="16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odotetaan </a:t>
            </a:r>
            <a:r>
              <a:rPr sz="1600" spc="-60" dirty="0">
                <a:solidFill>
                  <a:srgbClr val="404040"/>
                </a:solidFill>
                <a:latin typeface="Verdana"/>
                <a:cs typeface="Verdana"/>
              </a:rPr>
              <a:t>muun</a:t>
            </a:r>
            <a:r>
              <a:rPr sz="16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404040"/>
                </a:solidFill>
                <a:latin typeface="Verdana"/>
                <a:cs typeface="Verdana"/>
              </a:rPr>
              <a:t>muassa</a:t>
            </a:r>
            <a:r>
              <a:rPr sz="16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parantavan</a:t>
            </a:r>
            <a:r>
              <a:rPr sz="16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tuotteiden </a:t>
            </a:r>
            <a:r>
              <a:rPr sz="1600" spc="-50" dirty="0">
                <a:solidFill>
                  <a:srgbClr val="404040"/>
                </a:solidFill>
                <a:latin typeface="Verdana"/>
                <a:cs typeface="Verdana"/>
              </a:rPr>
              <a:t>ekosuunnittelua</a:t>
            </a:r>
            <a:r>
              <a:rPr sz="1600" spc="-60" dirty="0">
                <a:solidFill>
                  <a:srgbClr val="404040"/>
                </a:solidFill>
                <a:latin typeface="Verdana"/>
                <a:cs typeface="Verdana"/>
              </a:rPr>
              <a:t> ja</a:t>
            </a:r>
            <a:r>
              <a:rPr sz="16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404040"/>
                </a:solidFill>
                <a:latin typeface="Verdana"/>
                <a:cs typeface="Verdana"/>
              </a:rPr>
              <a:t>korjattavuutta</a:t>
            </a:r>
            <a:r>
              <a:rPr sz="16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404040"/>
                </a:solidFill>
                <a:latin typeface="Verdana"/>
                <a:cs typeface="Verdana"/>
              </a:rPr>
              <a:t>sekä</a:t>
            </a:r>
            <a:r>
              <a:rPr sz="1600" spc="-75" dirty="0">
                <a:solidFill>
                  <a:srgbClr val="404040"/>
                </a:solidFill>
                <a:latin typeface="Verdana"/>
                <a:cs typeface="Verdana"/>
              </a:rPr>
              <a:t> kuluttajien</a:t>
            </a:r>
            <a:r>
              <a:rPr sz="16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tiedonsaantia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523"/>
            <a:ext cx="12192000" cy="6859905"/>
            <a:chOff x="0" y="-1523"/>
            <a:chExt cx="1219200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7772" y="-1523"/>
              <a:ext cx="3009900" cy="68595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38878" y="646252"/>
            <a:ext cx="551624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Työtä</a:t>
            </a:r>
            <a:r>
              <a:rPr spc="-240" dirty="0"/>
              <a:t> </a:t>
            </a:r>
            <a:r>
              <a:rPr spc="-120" dirty="0"/>
              <a:t>ympäristön</a:t>
            </a:r>
            <a:r>
              <a:rPr spc="-215" dirty="0"/>
              <a:t> </a:t>
            </a:r>
            <a:r>
              <a:rPr spc="-160" dirty="0"/>
              <a:t>hyväksi </a:t>
            </a:r>
            <a:r>
              <a:rPr spc="-10" dirty="0"/>
              <a:t>vuodesta</a:t>
            </a:r>
            <a:r>
              <a:rPr spc="-270" dirty="0"/>
              <a:t> </a:t>
            </a:r>
            <a:r>
              <a:rPr spc="-325" dirty="0"/>
              <a:t>1998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4312920" cy="6858000"/>
            <a:chOff x="0" y="0"/>
            <a:chExt cx="4312920" cy="6858000"/>
          </a:xfrm>
        </p:grpSpPr>
        <p:sp>
          <p:nvSpPr>
            <p:cNvPr id="7" name="object 7"/>
            <p:cNvSpPr/>
            <p:nvPr/>
          </p:nvSpPr>
          <p:spPr>
            <a:xfrm>
              <a:off x="2715767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5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5767" y="714755"/>
              <a:ext cx="1597025" cy="508000"/>
            </a:xfrm>
            <a:custGeom>
              <a:avLst/>
              <a:gdLst/>
              <a:ahLst/>
              <a:cxnLst/>
              <a:rect l="l" t="t" r="r" b="b"/>
              <a:pathLst>
                <a:path w="1597025" h="508000">
                  <a:moveTo>
                    <a:pt x="4318" y="0"/>
                  </a:moveTo>
                  <a:lnTo>
                    <a:pt x="0" y="503936"/>
                  </a:lnTo>
                  <a:lnTo>
                    <a:pt x="1250442" y="507492"/>
                  </a:lnTo>
                  <a:lnTo>
                    <a:pt x="1350771" y="507492"/>
                  </a:lnTo>
                  <a:lnTo>
                    <a:pt x="1355470" y="502666"/>
                  </a:lnTo>
                  <a:lnTo>
                    <a:pt x="1356995" y="501142"/>
                  </a:lnTo>
                  <a:lnTo>
                    <a:pt x="1358899" y="499618"/>
                  </a:lnTo>
                  <a:lnTo>
                    <a:pt x="1360423" y="497967"/>
                  </a:lnTo>
                  <a:lnTo>
                    <a:pt x="1589532" y="268859"/>
                  </a:lnTo>
                  <a:lnTo>
                    <a:pt x="1594818" y="261715"/>
                  </a:lnTo>
                  <a:lnTo>
                    <a:pt x="1596580" y="254571"/>
                  </a:lnTo>
                  <a:lnTo>
                    <a:pt x="1594818" y="247427"/>
                  </a:lnTo>
                  <a:lnTo>
                    <a:pt x="1589532" y="240284"/>
                  </a:lnTo>
                  <a:lnTo>
                    <a:pt x="1360423" y="11303"/>
                  </a:lnTo>
                  <a:lnTo>
                    <a:pt x="1355470" y="11303"/>
                  </a:lnTo>
                  <a:lnTo>
                    <a:pt x="1355470" y="6477"/>
                  </a:lnTo>
                  <a:lnTo>
                    <a:pt x="1350771" y="6477"/>
                  </a:lnTo>
                  <a:lnTo>
                    <a:pt x="1345945" y="1778"/>
                  </a:lnTo>
                  <a:lnTo>
                    <a:pt x="1250442" y="1778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539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1"/>
              <a:ext cx="2720339" cy="68564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736084" y="2159635"/>
            <a:ext cx="6577330" cy="3588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2702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700" spc="85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7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Toiminnan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tavoitteena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edistää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kestävää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kehitystä.</a:t>
            </a:r>
            <a:r>
              <a:rPr sz="17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Tähän</a:t>
            </a:r>
            <a:r>
              <a:rPr sz="17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pyritään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tekemällä</a:t>
            </a:r>
            <a:r>
              <a:rPr sz="17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kierrättäminen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mahdollisimman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helpoksi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turun</a:t>
            </a:r>
            <a:r>
              <a:rPr sz="17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seudun kuluttajille.</a:t>
            </a:r>
            <a:endParaRPr sz="1700">
              <a:latin typeface="Times New Roman"/>
              <a:cs typeface="Times New Roman"/>
            </a:endParaRPr>
          </a:p>
          <a:p>
            <a:pPr marL="355600" marR="118745" indent="-342900">
              <a:lnSpc>
                <a:spcPct val="99400"/>
              </a:lnSpc>
              <a:spcBef>
                <a:spcPts val="1810"/>
              </a:spcBef>
              <a:tabLst>
                <a:tab pos="354965" algn="l"/>
              </a:tabLst>
            </a:pPr>
            <a:r>
              <a:rPr sz="1700" spc="85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7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Kestävän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Kehityksen</a:t>
            </a:r>
            <a:r>
              <a:rPr sz="17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Yhdistys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ry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hoitaa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kierrätystavaran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vastaanottoa,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käsittelyä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ja</a:t>
            </a:r>
            <a:r>
              <a:rPr sz="17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myyntiä,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vastaanotettujen</a:t>
            </a:r>
            <a:r>
              <a:rPr sz="17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tuotteiden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toimintakunnon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tarkastusta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sekä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sähkö-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ja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elektroniikkaromun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(SER)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lainsäädännön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edellyttämää</a:t>
            </a:r>
            <a:r>
              <a:rPr sz="17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keräystä</a:t>
            </a:r>
            <a:r>
              <a:rPr sz="17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uudelleenkäyttöä</a:t>
            </a:r>
            <a:r>
              <a:rPr sz="17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varten.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835"/>
              </a:spcBef>
              <a:tabLst>
                <a:tab pos="354965" algn="l"/>
              </a:tabLst>
            </a:pPr>
            <a:r>
              <a:rPr sz="1700" spc="85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7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Toiminnan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tarkoitus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edistää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käytöstä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poistettujen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tavaroiden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uudelleenkäyttöä,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pidentää</a:t>
            </a:r>
            <a:r>
              <a:rPr sz="17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tuotteiden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elinkaarta,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vähentää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kaatopaikalle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päätyvän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tavaran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määrää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ja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lisätä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kuluttajien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ympäristötietoisuutta.</a:t>
            </a:r>
            <a:endParaRPr sz="1700">
              <a:latin typeface="Times New Roman"/>
              <a:cs typeface="Times New Roman"/>
            </a:endParaRPr>
          </a:p>
          <a:p>
            <a:pPr marL="355600" marR="43180">
              <a:lnSpc>
                <a:spcPts val="2000"/>
              </a:lnSpc>
              <a:spcBef>
                <a:spcPts val="105"/>
              </a:spcBef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Lisäksi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yhdistys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tarjoaa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työnteon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ja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osaamisen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kehittämisen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mahdollisuuksia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pitkäaikaistyöttömille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sekä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tukea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jatkotyöllistymiseen.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523"/>
            <a:ext cx="12192000" cy="6859905"/>
            <a:chOff x="0" y="-1523"/>
            <a:chExt cx="1219200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7772" y="-1523"/>
              <a:ext cx="3009900" cy="68595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38878" y="646252"/>
            <a:ext cx="573976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Arvoina</a:t>
            </a:r>
            <a:r>
              <a:rPr spc="-240" dirty="0"/>
              <a:t> </a:t>
            </a:r>
            <a:r>
              <a:rPr spc="-65" dirty="0"/>
              <a:t>kestävä</a:t>
            </a:r>
            <a:r>
              <a:rPr spc="-254" dirty="0"/>
              <a:t> </a:t>
            </a:r>
            <a:r>
              <a:rPr spc="-210" dirty="0"/>
              <a:t>kehitys</a:t>
            </a:r>
            <a:r>
              <a:rPr spc="-270" dirty="0"/>
              <a:t> </a:t>
            </a:r>
            <a:r>
              <a:rPr spc="-25" dirty="0"/>
              <a:t>ja </a:t>
            </a:r>
            <a:r>
              <a:rPr spc="-65" dirty="0"/>
              <a:t>työllistäminen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4312920" cy="6858000"/>
            <a:chOff x="0" y="0"/>
            <a:chExt cx="4312920" cy="6858000"/>
          </a:xfrm>
        </p:grpSpPr>
        <p:sp>
          <p:nvSpPr>
            <p:cNvPr id="7" name="object 7"/>
            <p:cNvSpPr/>
            <p:nvPr/>
          </p:nvSpPr>
          <p:spPr>
            <a:xfrm>
              <a:off x="2715767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55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5767" y="714755"/>
              <a:ext cx="1597025" cy="508000"/>
            </a:xfrm>
            <a:custGeom>
              <a:avLst/>
              <a:gdLst/>
              <a:ahLst/>
              <a:cxnLst/>
              <a:rect l="l" t="t" r="r" b="b"/>
              <a:pathLst>
                <a:path w="1597025" h="508000">
                  <a:moveTo>
                    <a:pt x="4318" y="0"/>
                  </a:moveTo>
                  <a:lnTo>
                    <a:pt x="0" y="503936"/>
                  </a:lnTo>
                  <a:lnTo>
                    <a:pt x="1250442" y="507492"/>
                  </a:lnTo>
                  <a:lnTo>
                    <a:pt x="1350771" y="507492"/>
                  </a:lnTo>
                  <a:lnTo>
                    <a:pt x="1355470" y="502666"/>
                  </a:lnTo>
                  <a:lnTo>
                    <a:pt x="1356995" y="501142"/>
                  </a:lnTo>
                  <a:lnTo>
                    <a:pt x="1358899" y="499618"/>
                  </a:lnTo>
                  <a:lnTo>
                    <a:pt x="1360423" y="497967"/>
                  </a:lnTo>
                  <a:lnTo>
                    <a:pt x="1589532" y="268859"/>
                  </a:lnTo>
                  <a:lnTo>
                    <a:pt x="1594818" y="261715"/>
                  </a:lnTo>
                  <a:lnTo>
                    <a:pt x="1596580" y="254571"/>
                  </a:lnTo>
                  <a:lnTo>
                    <a:pt x="1594818" y="247427"/>
                  </a:lnTo>
                  <a:lnTo>
                    <a:pt x="1589532" y="240284"/>
                  </a:lnTo>
                  <a:lnTo>
                    <a:pt x="1360423" y="11303"/>
                  </a:lnTo>
                  <a:lnTo>
                    <a:pt x="1355470" y="11303"/>
                  </a:lnTo>
                  <a:lnTo>
                    <a:pt x="1355470" y="6477"/>
                  </a:lnTo>
                  <a:lnTo>
                    <a:pt x="1350771" y="6477"/>
                  </a:lnTo>
                  <a:lnTo>
                    <a:pt x="1345945" y="1778"/>
                  </a:lnTo>
                  <a:lnTo>
                    <a:pt x="1250442" y="1778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539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3"/>
              <a:ext cx="2720339" cy="685647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9941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pc="8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dirty="0"/>
              <a:t>Ekotorin</a:t>
            </a:r>
            <a:r>
              <a:rPr spc="-50" dirty="0"/>
              <a:t> </a:t>
            </a:r>
            <a:r>
              <a:rPr dirty="0"/>
              <a:t>toiminta</a:t>
            </a:r>
            <a:r>
              <a:rPr spc="-60" dirty="0"/>
              <a:t> </a:t>
            </a:r>
            <a:r>
              <a:rPr dirty="0"/>
              <a:t>auttaa</a:t>
            </a:r>
            <a:r>
              <a:rPr spc="-50" dirty="0"/>
              <a:t> </a:t>
            </a:r>
            <a:r>
              <a:rPr dirty="0"/>
              <a:t>hidastamaan</a:t>
            </a:r>
            <a:r>
              <a:rPr spc="-35" dirty="0"/>
              <a:t> </a:t>
            </a:r>
            <a:r>
              <a:rPr dirty="0"/>
              <a:t>ilmastonmuutosta</a:t>
            </a:r>
            <a:r>
              <a:rPr spc="-45" dirty="0"/>
              <a:t> </a:t>
            </a:r>
            <a:r>
              <a:rPr spc="-25" dirty="0"/>
              <a:t>ja </a:t>
            </a:r>
            <a:r>
              <a:rPr dirty="0"/>
              <a:t>säästämään</a:t>
            </a:r>
            <a:r>
              <a:rPr spc="-50" dirty="0"/>
              <a:t> </a:t>
            </a:r>
            <a:r>
              <a:rPr dirty="0"/>
              <a:t>luonnonvaroja,</a:t>
            </a:r>
            <a:r>
              <a:rPr spc="-10" dirty="0"/>
              <a:t> </a:t>
            </a:r>
            <a:r>
              <a:rPr dirty="0"/>
              <a:t>kun</a:t>
            </a:r>
            <a:r>
              <a:rPr spc="-35" dirty="0"/>
              <a:t> </a:t>
            </a:r>
            <a:r>
              <a:rPr dirty="0"/>
              <a:t>suuri</a:t>
            </a:r>
            <a:r>
              <a:rPr spc="-40" dirty="0"/>
              <a:t> </a:t>
            </a:r>
            <a:r>
              <a:rPr dirty="0"/>
              <a:t>määrä</a:t>
            </a:r>
            <a:r>
              <a:rPr spc="-35" dirty="0"/>
              <a:t> </a:t>
            </a:r>
            <a:r>
              <a:rPr spc="-10" dirty="0"/>
              <a:t>käytöstä </a:t>
            </a:r>
            <a:r>
              <a:rPr dirty="0"/>
              <a:t>poistettuja</a:t>
            </a:r>
            <a:r>
              <a:rPr spc="-50" dirty="0"/>
              <a:t> </a:t>
            </a:r>
            <a:r>
              <a:rPr dirty="0"/>
              <a:t>ja</a:t>
            </a:r>
            <a:r>
              <a:rPr spc="-55" dirty="0"/>
              <a:t> </a:t>
            </a:r>
            <a:r>
              <a:rPr dirty="0"/>
              <a:t>hylättyjä tavaroita</a:t>
            </a:r>
            <a:r>
              <a:rPr spc="-35" dirty="0"/>
              <a:t> </a:t>
            </a:r>
            <a:r>
              <a:rPr dirty="0"/>
              <a:t>saadaan</a:t>
            </a:r>
            <a:r>
              <a:rPr spc="-35" dirty="0"/>
              <a:t> </a:t>
            </a:r>
            <a:r>
              <a:rPr spc="-10" dirty="0"/>
              <a:t>vielä uudelleenkäyttöön</a:t>
            </a: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pc="8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dirty="0"/>
              <a:t>Kauttamme</a:t>
            </a:r>
            <a:r>
              <a:rPr spc="-50" dirty="0"/>
              <a:t> </a:t>
            </a:r>
            <a:r>
              <a:rPr dirty="0"/>
              <a:t>uuden</a:t>
            </a:r>
            <a:r>
              <a:rPr spc="-5" dirty="0"/>
              <a:t> </a:t>
            </a:r>
            <a:r>
              <a:rPr dirty="0"/>
              <a:t>elämän</a:t>
            </a:r>
            <a:r>
              <a:rPr spc="-20" dirty="0"/>
              <a:t> </a:t>
            </a:r>
            <a:r>
              <a:rPr dirty="0"/>
              <a:t>saa</a:t>
            </a:r>
            <a:r>
              <a:rPr spc="-35" dirty="0"/>
              <a:t> </a:t>
            </a:r>
            <a:r>
              <a:rPr dirty="0"/>
              <a:t>n.</a:t>
            </a:r>
            <a:r>
              <a:rPr spc="-25" dirty="0"/>
              <a:t> </a:t>
            </a:r>
            <a:r>
              <a:rPr dirty="0"/>
              <a:t>300</a:t>
            </a:r>
            <a:r>
              <a:rPr spc="-20" dirty="0"/>
              <a:t> </a:t>
            </a:r>
            <a:r>
              <a:rPr dirty="0"/>
              <a:t>000</a:t>
            </a:r>
            <a:r>
              <a:rPr spc="-30" dirty="0"/>
              <a:t> </a:t>
            </a:r>
            <a:r>
              <a:rPr dirty="0"/>
              <a:t>tavaraa</a:t>
            </a:r>
            <a:r>
              <a:rPr spc="-20" dirty="0"/>
              <a:t> </a:t>
            </a:r>
            <a:r>
              <a:rPr spc="-10" dirty="0"/>
              <a:t>vuodessa.</a:t>
            </a: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pc="8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pc="-10" dirty="0"/>
              <a:t>Työllistämme</a:t>
            </a:r>
            <a:r>
              <a:rPr spc="-25" dirty="0"/>
              <a:t> </a:t>
            </a:r>
            <a:r>
              <a:rPr dirty="0"/>
              <a:t>vuosittain</a:t>
            </a:r>
            <a:r>
              <a:rPr spc="-40" dirty="0"/>
              <a:t> </a:t>
            </a:r>
            <a:r>
              <a:rPr dirty="0"/>
              <a:t>n.</a:t>
            </a:r>
            <a:r>
              <a:rPr spc="-50" dirty="0"/>
              <a:t> </a:t>
            </a:r>
            <a:r>
              <a:rPr dirty="0"/>
              <a:t>250</a:t>
            </a:r>
            <a:r>
              <a:rPr spc="-35" dirty="0"/>
              <a:t> </a:t>
            </a:r>
            <a:r>
              <a:rPr dirty="0"/>
              <a:t>henkilöä</a:t>
            </a:r>
            <a:r>
              <a:rPr spc="-25" dirty="0"/>
              <a:t> </a:t>
            </a:r>
            <a:r>
              <a:rPr dirty="0"/>
              <a:t>eripituisille</a:t>
            </a:r>
            <a:r>
              <a:rPr spc="-15" dirty="0"/>
              <a:t> </a:t>
            </a:r>
            <a:r>
              <a:rPr spc="-10" dirty="0"/>
              <a:t>palkkatuki- </a:t>
            </a:r>
            <a:r>
              <a:rPr dirty="0"/>
              <a:t>tai</a:t>
            </a:r>
            <a:r>
              <a:rPr spc="-10" dirty="0"/>
              <a:t> työharjoittelujaksoille</a:t>
            </a:r>
          </a:p>
          <a:p>
            <a:pPr marL="756285" marR="701040" indent="-287020">
              <a:lnSpc>
                <a:spcPct val="100000"/>
              </a:lnSpc>
              <a:spcBef>
                <a:spcPts val="1005"/>
              </a:spcBef>
            </a:pPr>
            <a:r>
              <a:rPr sz="1600" spc="114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600" spc="370" dirty="0">
                <a:solidFill>
                  <a:srgbClr val="539E39"/>
                </a:solidFill>
                <a:latin typeface="Noto Sans Symbols2"/>
                <a:cs typeface="Noto Sans Symbols2"/>
              </a:rPr>
              <a:t> </a:t>
            </a:r>
            <a:r>
              <a:rPr sz="1600" dirty="0"/>
              <a:t>Ekotorilla</a:t>
            </a:r>
            <a:r>
              <a:rPr sz="1600" spc="-45" dirty="0"/>
              <a:t> </a:t>
            </a:r>
            <a:r>
              <a:rPr sz="1600" dirty="0"/>
              <a:t>työskentelee</a:t>
            </a:r>
            <a:r>
              <a:rPr sz="1600" spc="-5" dirty="0"/>
              <a:t> </a:t>
            </a:r>
            <a:r>
              <a:rPr sz="1600" dirty="0"/>
              <a:t>mm. </a:t>
            </a:r>
            <a:r>
              <a:rPr sz="1600" spc="-10" dirty="0"/>
              <a:t>kassahenkilöitä,</a:t>
            </a:r>
            <a:r>
              <a:rPr sz="1600" spc="-45" dirty="0"/>
              <a:t> </a:t>
            </a:r>
            <a:r>
              <a:rPr sz="1600" spc="-10" dirty="0"/>
              <a:t>siistijöitä, autonkuljettajia,</a:t>
            </a:r>
            <a:r>
              <a:rPr sz="1600" spc="50" dirty="0"/>
              <a:t> </a:t>
            </a:r>
            <a:r>
              <a:rPr sz="1600" spc="-10" dirty="0"/>
              <a:t>sähkölaitetestaajia,</a:t>
            </a:r>
            <a:r>
              <a:rPr sz="1600" spc="55" dirty="0"/>
              <a:t> </a:t>
            </a:r>
            <a:r>
              <a:rPr sz="1600" spc="-10" dirty="0"/>
              <a:t>polkupyöränkorjaajia, varastotyöntekijöitä</a:t>
            </a:r>
            <a:r>
              <a:rPr sz="1600" spc="40" dirty="0"/>
              <a:t> </a:t>
            </a:r>
            <a:r>
              <a:rPr sz="1600" dirty="0"/>
              <a:t>ja</a:t>
            </a:r>
            <a:r>
              <a:rPr sz="1600" spc="30" dirty="0"/>
              <a:t> </a:t>
            </a:r>
            <a:r>
              <a:rPr sz="1600" spc="-10" dirty="0"/>
              <a:t>asiakasneuvojia</a:t>
            </a:r>
            <a:endParaRPr sz="1600">
              <a:latin typeface="Noto Sans Symbols2"/>
              <a:cs typeface="Noto Sans Symbols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975" y="505968"/>
            <a:ext cx="10287762" cy="58437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3900" y="279399"/>
            <a:ext cx="10744200" cy="6299200"/>
          </a:xfrm>
          <a:custGeom>
            <a:avLst/>
            <a:gdLst/>
            <a:ahLst/>
            <a:cxnLst/>
            <a:rect l="l" t="t" r="r" b="b"/>
            <a:pathLst>
              <a:path w="10744200" h="6299200">
                <a:moveTo>
                  <a:pt x="10561320" y="182880"/>
                </a:moveTo>
                <a:lnTo>
                  <a:pt x="10515600" y="182880"/>
                </a:lnTo>
                <a:lnTo>
                  <a:pt x="10515600" y="228600"/>
                </a:lnTo>
                <a:lnTo>
                  <a:pt x="10515600" y="6070600"/>
                </a:lnTo>
                <a:lnTo>
                  <a:pt x="228600" y="6070600"/>
                </a:lnTo>
                <a:lnTo>
                  <a:pt x="228600" y="228600"/>
                </a:lnTo>
                <a:lnTo>
                  <a:pt x="10515600" y="228600"/>
                </a:lnTo>
                <a:lnTo>
                  <a:pt x="10515600" y="182880"/>
                </a:lnTo>
                <a:lnTo>
                  <a:pt x="182880" y="182880"/>
                </a:lnTo>
                <a:lnTo>
                  <a:pt x="182880" y="228600"/>
                </a:lnTo>
                <a:lnTo>
                  <a:pt x="182880" y="6070600"/>
                </a:lnTo>
                <a:lnTo>
                  <a:pt x="182880" y="6116320"/>
                </a:lnTo>
                <a:lnTo>
                  <a:pt x="10561320" y="6116320"/>
                </a:lnTo>
                <a:lnTo>
                  <a:pt x="10561320" y="6071120"/>
                </a:lnTo>
                <a:lnTo>
                  <a:pt x="10561320" y="6070600"/>
                </a:lnTo>
                <a:lnTo>
                  <a:pt x="10561320" y="228600"/>
                </a:lnTo>
                <a:lnTo>
                  <a:pt x="10561320" y="228092"/>
                </a:lnTo>
                <a:lnTo>
                  <a:pt x="10561320" y="182880"/>
                </a:lnTo>
                <a:close/>
              </a:path>
              <a:path w="10744200" h="6299200">
                <a:moveTo>
                  <a:pt x="10744200" y="0"/>
                </a:moveTo>
                <a:lnTo>
                  <a:pt x="10607040" y="0"/>
                </a:lnTo>
                <a:lnTo>
                  <a:pt x="10607040" y="137160"/>
                </a:lnTo>
                <a:lnTo>
                  <a:pt x="10607040" y="6162040"/>
                </a:lnTo>
                <a:lnTo>
                  <a:pt x="137160" y="6162040"/>
                </a:lnTo>
                <a:lnTo>
                  <a:pt x="137160" y="137160"/>
                </a:lnTo>
                <a:lnTo>
                  <a:pt x="10607040" y="137160"/>
                </a:lnTo>
                <a:lnTo>
                  <a:pt x="10607040" y="0"/>
                </a:lnTo>
                <a:lnTo>
                  <a:pt x="0" y="0"/>
                </a:lnTo>
                <a:lnTo>
                  <a:pt x="0" y="137160"/>
                </a:lnTo>
                <a:lnTo>
                  <a:pt x="0" y="6162040"/>
                </a:lnTo>
                <a:lnTo>
                  <a:pt x="0" y="6299200"/>
                </a:lnTo>
                <a:lnTo>
                  <a:pt x="10744200" y="6299200"/>
                </a:lnTo>
                <a:lnTo>
                  <a:pt x="10744200" y="6162560"/>
                </a:lnTo>
                <a:lnTo>
                  <a:pt x="10744200" y="6162040"/>
                </a:lnTo>
                <a:lnTo>
                  <a:pt x="10744200" y="137160"/>
                </a:lnTo>
                <a:lnTo>
                  <a:pt x="10744200" y="136652"/>
                </a:lnTo>
                <a:lnTo>
                  <a:pt x="1074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0328" y="301878"/>
            <a:ext cx="433006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370" dirty="0">
                <a:latin typeface="Verdana"/>
                <a:cs typeface="Verdana"/>
              </a:rPr>
              <a:t>Ohituskaista </a:t>
            </a:r>
            <a:r>
              <a:rPr sz="3200" b="1" spc="-310" dirty="0">
                <a:latin typeface="Verdana"/>
                <a:cs typeface="Verdana"/>
              </a:rPr>
              <a:t>uudelleenkäyttöön </a:t>
            </a:r>
            <a:r>
              <a:rPr sz="3200" b="1" spc="-360" dirty="0">
                <a:latin typeface="Verdana"/>
                <a:cs typeface="Verdana"/>
              </a:rPr>
              <a:t>Topinojan</a:t>
            </a:r>
            <a:r>
              <a:rPr sz="3200" b="1" spc="-225" dirty="0">
                <a:latin typeface="Verdana"/>
                <a:cs typeface="Verdana"/>
              </a:rPr>
              <a:t> </a:t>
            </a:r>
            <a:r>
              <a:rPr sz="3200" b="1" spc="-305" dirty="0">
                <a:latin typeface="Verdana"/>
                <a:cs typeface="Verdana"/>
              </a:rPr>
              <a:t>jäteaseman </a:t>
            </a:r>
            <a:r>
              <a:rPr sz="3200" b="1" spc="-315" dirty="0">
                <a:latin typeface="Verdana"/>
                <a:cs typeface="Verdana"/>
              </a:rPr>
              <a:t>yhteydessä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854963"/>
            <a:ext cx="3491484" cy="5145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88253" y="2323052"/>
            <a:ext cx="3521710" cy="334899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800" spc="8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8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800" spc="-225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EAKR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hanke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8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8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800" spc="-225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Aloitettu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5.6.2023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8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8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800" spc="-225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Kestää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404040"/>
                </a:solidFill>
                <a:latin typeface="Verdana"/>
                <a:cs typeface="Verdana"/>
              </a:rPr>
              <a:t>30.3.2025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saakka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8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8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800" spc="-225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Tavoitteena</a:t>
            </a:r>
            <a:endParaRPr sz="1800">
              <a:latin typeface="Verdana"/>
              <a:cs typeface="Verdana"/>
            </a:endParaRPr>
          </a:p>
          <a:p>
            <a:pPr marL="756285" marR="269240" indent="-287020">
              <a:lnSpc>
                <a:spcPct val="100000"/>
              </a:lnSpc>
              <a:spcBef>
                <a:spcPts val="1005"/>
              </a:spcBef>
            </a:pPr>
            <a:r>
              <a:rPr sz="1600" spc="114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600" spc="80" dirty="0">
                <a:solidFill>
                  <a:srgbClr val="539E39"/>
                </a:solidFill>
                <a:latin typeface="Noto Sans Symbols2"/>
                <a:cs typeface="Noto Sans Symbols2"/>
              </a:rPr>
              <a:t> 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Vähentää</a:t>
            </a:r>
            <a:r>
              <a:rPr sz="16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jäteasemalle 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menevää</a:t>
            </a:r>
            <a:r>
              <a:rPr sz="1600" spc="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tavaramäärää</a:t>
            </a:r>
            <a:endParaRPr sz="1600">
              <a:latin typeface="Verdana"/>
              <a:cs typeface="Verdana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1600" spc="114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600" spc="434" dirty="0">
                <a:solidFill>
                  <a:srgbClr val="539E39"/>
                </a:solidFill>
                <a:latin typeface="Noto Sans Symbols2"/>
                <a:cs typeface="Noto Sans Symbols2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Löytää</a:t>
            </a:r>
            <a:r>
              <a:rPr sz="16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404040"/>
                </a:solidFill>
                <a:latin typeface="Verdana"/>
                <a:cs typeface="Verdana"/>
              </a:rPr>
              <a:t>uusia</a:t>
            </a:r>
            <a:r>
              <a:rPr sz="16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kanavia</a:t>
            </a:r>
            <a:r>
              <a:rPr sz="16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Verdana"/>
                <a:cs typeface="Verdana"/>
              </a:rPr>
              <a:t>ja </a:t>
            </a:r>
            <a:r>
              <a:rPr sz="1600" spc="-45" dirty="0">
                <a:solidFill>
                  <a:srgbClr val="404040"/>
                </a:solidFill>
                <a:latin typeface="Verdana"/>
                <a:cs typeface="Verdana"/>
              </a:rPr>
              <a:t>yhteistyökumppaneita,</a:t>
            </a:r>
            <a:r>
              <a:rPr sz="1600" spc="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404040"/>
                </a:solidFill>
                <a:latin typeface="Verdana"/>
                <a:cs typeface="Verdana"/>
              </a:rPr>
              <a:t>esim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rakennusmateriaalien osalta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9" y="410036"/>
            <a:ext cx="11693290" cy="61586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314959"/>
            <a:ext cx="4239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Tavaran</a:t>
            </a:r>
            <a:r>
              <a:rPr spc="-200" dirty="0"/>
              <a:t> </a:t>
            </a:r>
            <a:r>
              <a:rPr spc="-175" dirty="0"/>
              <a:t>kuljetukset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1226312"/>
            <a:ext cx="8585835" cy="4893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670685" indent="-342900">
              <a:lnSpc>
                <a:spcPct val="100000"/>
              </a:lnSpc>
              <a:spcBef>
                <a:spcPts val="105"/>
              </a:spcBef>
            </a:pPr>
            <a:r>
              <a:rPr sz="2600" spc="19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2600" spc="-290" dirty="0">
                <a:solidFill>
                  <a:srgbClr val="539E39"/>
                </a:solidFill>
                <a:latin typeface="Noto Sans Symbols2"/>
                <a:cs typeface="Noto Sans Symbols2"/>
              </a:rPr>
              <a:t> </a:t>
            </a:r>
            <a:r>
              <a:rPr sz="2600" spc="-114" dirty="0">
                <a:solidFill>
                  <a:srgbClr val="404040"/>
                </a:solidFill>
                <a:latin typeface="Verdana"/>
                <a:cs typeface="Verdana"/>
              </a:rPr>
              <a:t>Ekotorilta</a:t>
            </a:r>
            <a:r>
              <a:rPr sz="26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404040"/>
                </a:solidFill>
                <a:latin typeface="Verdana"/>
                <a:cs typeface="Verdana"/>
              </a:rPr>
              <a:t>voi</a:t>
            </a:r>
            <a:r>
              <a:rPr sz="2600" spc="-20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404040"/>
                </a:solidFill>
                <a:latin typeface="Verdana"/>
                <a:cs typeface="Verdana"/>
              </a:rPr>
              <a:t>varata</a:t>
            </a:r>
            <a:r>
              <a:rPr sz="2600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220" dirty="0">
                <a:solidFill>
                  <a:srgbClr val="404040"/>
                </a:solidFill>
                <a:latin typeface="Verdana"/>
                <a:cs typeface="Verdana"/>
              </a:rPr>
              <a:t>Turun</a:t>
            </a:r>
            <a:r>
              <a:rPr sz="2600" spc="-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Verdana"/>
                <a:cs typeface="Verdana"/>
              </a:rPr>
              <a:t>talousalueella </a:t>
            </a:r>
            <a:r>
              <a:rPr sz="2600" spc="-105" dirty="0">
                <a:solidFill>
                  <a:srgbClr val="404040"/>
                </a:solidFill>
                <a:latin typeface="Verdana"/>
                <a:cs typeface="Verdana"/>
              </a:rPr>
              <a:t>noutokuljetuksen</a:t>
            </a:r>
            <a:r>
              <a:rPr sz="26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85" dirty="0">
                <a:solidFill>
                  <a:srgbClr val="404040"/>
                </a:solidFill>
                <a:latin typeface="Verdana"/>
                <a:cs typeface="Verdana"/>
              </a:rPr>
              <a:t>lahjoitettaville</a:t>
            </a:r>
            <a:r>
              <a:rPr sz="26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30" dirty="0">
                <a:solidFill>
                  <a:srgbClr val="404040"/>
                </a:solidFill>
                <a:latin typeface="Verdana"/>
                <a:cs typeface="Verdana"/>
              </a:rPr>
              <a:t>tavaroille</a:t>
            </a:r>
            <a:endParaRPr sz="2600">
              <a:latin typeface="Verdana"/>
              <a:cs typeface="Verdana"/>
            </a:endParaRPr>
          </a:p>
          <a:p>
            <a:pPr marL="355600" marR="1584960" indent="-342900">
              <a:lnSpc>
                <a:spcPct val="100000"/>
              </a:lnSpc>
              <a:spcBef>
                <a:spcPts val="995"/>
              </a:spcBef>
            </a:pPr>
            <a:r>
              <a:rPr sz="2600" spc="19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2600" spc="-275" dirty="0">
                <a:solidFill>
                  <a:srgbClr val="539E39"/>
                </a:solidFill>
                <a:latin typeface="Noto Sans Symbols2"/>
                <a:cs typeface="Noto Sans Symbols2"/>
              </a:rPr>
              <a:t> </a:t>
            </a:r>
            <a:r>
              <a:rPr sz="2600" spc="-114" dirty="0">
                <a:solidFill>
                  <a:srgbClr val="404040"/>
                </a:solidFill>
                <a:latin typeface="Verdana"/>
                <a:cs typeface="Verdana"/>
              </a:rPr>
              <a:t>Ekotorilta</a:t>
            </a:r>
            <a:r>
              <a:rPr sz="26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00" dirty="0">
                <a:solidFill>
                  <a:srgbClr val="404040"/>
                </a:solidFill>
                <a:latin typeface="Verdana"/>
                <a:cs typeface="Verdana"/>
              </a:rPr>
              <a:t>ostetuille</a:t>
            </a:r>
            <a:r>
              <a:rPr sz="26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404040"/>
                </a:solidFill>
                <a:latin typeface="Verdana"/>
                <a:cs typeface="Verdana"/>
              </a:rPr>
              <a:t>tavaroille</a:t>
            </a:r>
            <a:r>
              <a:rPr sz="26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26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Verdana"/>
                <a:cs typeface="Verdana"/>
              </a:rPr>
              <a:t>saatavilla </a:t>
            </a:r>
            <a:r>
              <a:rPr sz="2600" spc="-85" dirty="0">
                <a:solidFill>
                  <a:srgbClr val="404040"/>
                </a:solidFill>
                <a:latin typeface="Verdana"/>
                <a:cs typeface="Verdana"/>
              </a:rPr>
              <a:t>kotiinkuljetus</a:t>
            </a:r>
            <a:endParaRPr sz="2600">
              <a:latin typeface="Verdana"/>
              <a:cs typeface="Verdana"/>
            </a:endParaRPr>
          </a:p>
          <a:p>
            <a:pPr marL="355600" marR="151130" indent="-342900">
              <a:lnSpc>
                <a:spcPct val="100000"/>
              </a:lnSpc>
              <a:spcBef>
                <a:spcPts val="1010"/>
              </a:spcBef>
            </a:pPr>
            <a:r>
              <a:rPr sz="2600" spc="19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2600" spc="-270" dirty="0">
                <a:solidFill>
                  <a:srgbClr val="539E39"/>
                </a:solidFill>
                <a:latin typeface="Noto Sans Symbols2"/>
                <a:cs typeface="Noto Sans Symbols2"/>
              </a:rPr>
              <a:t> </a:t>
            </a:r>
            <a:r>
              <a:rPr sz="2600" spc="-155" dirty="0">
                <a:solidFill>
                  <a:srgbClr val="404040"/>
                </a:solidFill>
                <a:latin typeface="Verdana"/>
                <a:cs typeface="Verdana"/>
              </a:rPr>
              <a:t>Kuljetusmaksu</a:t>
            </a:r>
            <a:r>
              <a:rPr sz="2600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26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404040"/>
                </a:solidFill>
                <a:latin typeface="Verdana"/>
                <a:cs typeface="Verdana"/>
              </a:rPr>
              <a:t>alkaen</a:t>
            </a:r>
            <a:r>
              <a:rPr sz="26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225" dirty="0">
                <a:solidFill>
                  <a:srgbClr val="404040"/>
                </a:solidFill>
                <a:latin typeface="Verdana"/>
                <a:cs typeface="Verdana"/>
              </a:rPr>
              <a:t>28</a:t>
            </a:r>
            <a:r>
              <a:rPr sz="26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404040"/>
                </a:solidFill>
                <a:latin typeface="Verdana"/>
                <a:cs typeface="Verdana"/>
              </a:rPr>
              <a:t>euroa</a:t>
            </a:r>
            <a:r>
              <a:rPr sz="26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40" dirty="0">
                <a:solidFill>
                  <a:srgbClr val="404040"/>
                </a:solidFill>
                <a:latin typeface="Verdana"/>
                <a:cs typeface="Verdana"/>
              </a:rPr>
              <a:t>yksityishenkilöille </a:t>
            </a:r>
            <a:r>
              <a:rPr sz="2600" spc="-95" dirty="0">
                <a:solidFill>
                  <a:srgbClr val="404040"/>
                </a:solidFill>
                <a:latin typeface="Verdana"/>
                <a:cs typeface="Verdana"/>
              </a:rPr>
              <a:t>ja</a:t>
            </a:r>
            <a:r>
              <a:rPr sz="26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225" dirty="0">
                <a:solidFill>
                  <a:srgbClr val="404040"/>
                </a:solidFill>
                <a:latin typeface="Verdana"/>
                <a:cs typeface="Verdana"/>
              </a:rPr>
              <a:t>60</a:t>
            </a:r>
            <a:r>
              <a:rPr sz="26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404040"/>
                </a:solidFill>
                <a:latin typeface="Verdana"/>
                <a:cs typeface="Verdana"/>
              </a:rPr>
              <a:t>euroa</a:t>
            </a:r>
            <a:r>
              <a:rPr sz="2600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00" dirty="0">
                <a:solidFill>
                  <a:srgbClr val="404040"/>
                </a:solidFill>
                <a:latin typeface="Verdana"/>
                <a:cs typeface="Verdana"/>
              </a:rPr>
              <a:t>yrityksille</a:t>
            </a:r>
            <a:endParaRPr sz="2600">
              <a:latin typeface="Verdana"/>
              <a:cs typeface="Verdana"/>
            </a:endParaRPr>
          </a:p>
          <a:p>
            <a:pPr marL="355600" marR="723265" indent="-342900">
              <a:lnSpc>
                <a:spcPct val="100000"/>
              </a:lnSpc>
              <a:spcBef>
                <a:spcPts val="1000"/>
              </a:spcBef>
            </a:pPr>
            <a:r>
              <a:rPr sz="2600" spc="19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2600" spc="-260" dirty="0">
                <a:solidFill>
                  <a:srgbClr val="539E39"/>
                </a:solidFill>
                <a:latin typeface="Noto Sans Symbols2"/>
                <a:cs typeface="Noto Sans Symbols2"/>
              </a:rPr>
              <a:t> </a:t>
            </a:r>
            <a:r>
              <a:rPr sz="2600" spc="-65" dirty="0">
                <a:solidFill>
                  <a:srgbClr val="404040"/>
                </a:solidFill>
                <a:latin typeface="Verdana"/>
                <a:cs typeface="Verdana"/>
              </a:rPr>
              <a:t>Rieskalähteentien</a:t>
            </a:r>
            <a:r>
              <a:rPr sz="26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85" dirty="0">
                <a:solidFill>
                  <a:srgbClr val="404040"/>
                </a:solidFill>
                <a:latin typeface="Verdana"/>
                <a:cs typeface="Verdana"/>
              </a:rPr>
              <a:t>toimipisteeltä</a:t>
            </a:r>
            <a:r>
              <a:rPr sz="26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26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Verdana"/>
                <a:cs typeface="Verdana"/>
              </a:rPr>
              <a:t>mahdollista lainata</a:t>
            </a:r>
            <a:r>
              <a:rPr sz="26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55" dirty="0">
                <a:solidFill>
                  <a:srgbClr val="404040"/>
                </a:solidFill>
                <a:latin typeface="Verdana"/>
                <a:cs typeface="Verdana"/>
              </a:rPr>
              <a:t>peräkärryä</a:t>
            </a:r>
            <a:r>
              <a:rPr sz="26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00" dirty="0">
                <a:solidFill>
                  <a:srgbClr val="404040"/>
                </a:solidFill>
                <a:latin typeface="Verdana"/>
                <a:cs typeface="Verdana"/>
              </a:rPr>
              <a:t>ostettujen</a:t>
            </a:r>
            <a:r>
              <a:rPr sz="2600" spc="-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Verdana"/>
                <a:cs typeface="Verdana"/>
              </a:rPr>
              <a:t>tavaroiden </a:t>
            </a:r>
            <a:r>
              <a:rPr sz="2600" spc="-120" dirty="0">
                <a:solidFill>
                  <a:srgbClr val="404040"/>
                </a:solidFill>
                <a:latin typeface="Verdana"/>
                <a:cs typeface="Verdana"/>
              </a:rPr>
              <a:t>kuljettamista</a:t>
            </a:r>
            <a:r>
              <a:rPr sz="26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Verdana"/>
                <a:cs typeface="Verdana"/>
              </a:rPr>
              <a:t>varten</a:t>
            </a:r>
            <a:endParaRPr sz="26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995"/>
              </a:spcBef>
            </a:pPr>
            <a:r>
              <a:rPr sz="2600" spc="19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2600" spc="-275" dirty="0">
                <a:solidFill>
                  <a:srgbClr val="539E39"/>
                </a:solidFill>
                <a:latin typeface="Noto Sans Symbols2"/>
                <a:cs typeface="Noto Sans Symbols2"/>
              </a:rPr>
              <a:t> </a:t>
            </a:r>
            <a:r>
              <a:rPr sz="2600" spc="-215" dirty="0">
                <a:solidFill>
                  <a:srgbClr val="404040"/>
                </a:solidFill>
                <a:latin typeface="Verdana"/>
                <a:cs typeface="Verdana"/>
              </a:rPr>
              <a:t>Turun</a:t>
            </a:r>
            <a:r>
              <a:rPr sz="26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404040"/>
                </a:solidFill>
                <a:latin typeface="Verdana"/>
                <a:cs typeface="Verdana"/>
              </a:rPr>
              <a:t>alueen</a:t>
            </a:r>
            <a:r>
              <a:rPr sz="26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75" dirty="0">
                <a:solidFill>
                  <a:srgbClr val="404040"/>
                </a:solidFill>
                <a:latin typeface="Verdana"/>
                <a:cs typeface="Verdana"/>
              </a:rPr>
              <a:t>taloyhtiöille</a:t>
            </a:r>
            <a:r>
              <a:rPr sz="26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45" dirty="0">
                <a:solidFill>
                  <a:srgbClr val="404040"/>
                </a:solidFill>
                <a:latin typeface="Verdana"/>
                <a:cs typeface="Verdana"/>
              </a:rPr>
              <a:t>tarjoamme</a:t>
            </a:r>
            <a:r>
              <a:rPr sz="2600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Verdana"/>
                <a:cs typeface="Verdana"/>
              </a:rPr>
              <a:t>maksuttomia </a:t>
            </a:r>
            <a:r>
              <a:rPr sz="2600" spc="-45" dirty="0">
                <a:solidFill>
                  <a:srgbClr val="404040"/>
                </a:solidFill>
                <a:latin typeface="Verdana"/>
                <a:cs typeface="Verdana"/>
              </a:rPr>
              <a:t>polkupyöränoutoja,</a:t>
            </a:r>
            <a:r>
              <a:rPr sz="26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30" dirty="0">
                <a:solidFill>
                  <a:srgbClr val="404040"/>
                </a:solidFill>
                <a:latin typeface="Verdana"/>
                <a:cs typeface="Verdana"/>
              </a:rPr>
              <a:t>kun</a:t>
            </a:r>
            <a:r>
              <a:rPr sz="26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45" dirty="0">
                <a:solidFill>
                  <a:srgbClr val="404040"/>
                </a:solidFill>
                <a:latin typeface="Verdana"/>
                <a:cs typeface="Verdana"/>
              </a:rPr>
              <a:t>pyöriä</a:t>
            </a:r>
            <a:r>
              <a:rPr sz="26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26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Verdana"/>
                <a:cs typeface="Verdana"/>
              </a:rPr>
              <a:t>vähintään</a:t>
            </a:r>
            <a:r>
              <a:rPr sz="26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Verdana"/>
                <a:cs typeface="Verdana"/>
              </a:rPr>
              <a:t>kolme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982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Suunnitelmat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62683"/>
            <a:ext cx="7478395" cy="1650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8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8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Panostamme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kierrätyksen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 kehittämiseen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erilaisten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hankkeiden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ja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yhteistöiden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kautta.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8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8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Suunnitelmat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ovat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pitkällä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uusille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toimipisteille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ja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toiminnoille.</a:t>
            </a:r>
            <a:endParaRPr sz="1800">
              <a:latin typeface="Verdana"/>
              <a:cs typeface="Verdana"/>
            </a:endParaRPr>
          </a:p>
          <a:p>
            <a:pPr marL="355600" marR="22034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80" dirty="0">
                <a:solidFill>
                  <a:srgbClr val="539E39"/>
                </a:solidFill>
                <a:latin typeface="Noto Sans Symbols2"/>
                <a:cs typeface="Noto Sans Symbols2"/>
              </a:rPr>
              <a:t>🠶</a:t>
            </a:r>
            <a:r>
              <a:rPr sz="1800" dirty="0">
                <a:solidFill>
                  <a:srgbClr val="539E39"/>
                </a:solidFill>
                <a:latin typeface="Noto Sans Symbols2"/>
                <a:cs typeface="Noto Sans Symbols2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Haasteena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kolmannen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sektorin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 tuet,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jotka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ovat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merkittävä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osa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toimintaamme.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450</Words>
  <Application>Microsoft Office PowerPoint</Application>
  <PresentationFormat>Laajakuva</PresentationFormat>
  <Paragraphs>40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Noto Sans Symbols2</vt:lpstr>
      <vt:lpstr>Times New Roman</vt:lpstr>
      <vt:lpstr>Verdana</vt:lpstr>
      <vt:lpstr>Office Theme</vt:lpstr>
      <vt:lpstr>TURUN EKOTORI Tavaroita, joilla on tarina</vt:lpstr>
      <vt:lpstr>Megatrendi</vt:lpstr>
      <vt:lpstr>Työtä ympäristön hyväksi vuodesta 1998</vt:lpstr>
      <vt:lpstr>Arvoina kestävä kehitys ja työllistäminen</vt:lpstr>
      <vt:lpstr>PowerPoint-esitys</vt:lpstr>
      <vt:lpstr>Ohituskaista uudelleenkäyttöön Topinojan jäteaseman yhteydessä</vt:lpstr>
      <vt:lpstr>PowerPoint-esitys</vt:lpstr>
      <vt:lpstr>Tavaran kuljetukset</vt:lpstr>
      <vt:lpstr>Suunnitelmat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 Ekotori</dc:title>
  <dc:creator>Saara Isaksson</dc:creator>
  <cp:lastModifiedBy>Kaisa Laine</cp:lastModifiedBy>
  <cp:revision>1</cp:revision>
  <dcterms:created xsi:type="dcterms:W3CDTF">2024-04-23T12:31:28Z</dcterms:created>
  <dcterms:modified xsi:type="dcterms:W3CDTF">2024-04-23T14:50:23Z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2024-04-23T00:00:00Z</vt:filetime>
  </property>
  <property fmtid="{D5CDD505-2E9C-101B-9397-08002B2CF9AE}" pid="5" name="Producer">
    <vt:lpwstr>3-Heights(TM) PDF Security Shell 4.8.25.2 (http://www.pdf-tools.com)</vt:lpwstr>
  </property>
</Properties>
</file>