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Lst>
  <p:notesMasterIdLst>
    <p:notesMasterId r:id="rId35"/>
  </p:notesMasterIdLst>
  <p:sldIdLst>
    <p:sldId id="256" r:id="rId5"/>
    <p:sldId id="412" r:id="rId6"/>
    <p:sldId id="420" r:id="rId7"/>
    <p:sldId id="398" r:id="rId8"/>
    <p:sldId id="303" r:id="rId9"/>
    <p:sldId id="436" r:id="rId10"/>
    <p:sldId id="375" r:id="rId11"/>
    <p:sldId id="401" r:id="rId12"/>
    <p:sldId id="438" r:id="rId13"/>
    <p:sldId id="413" r:id="rId14"/>
    <p:sldId id="425" r:id="rId15"/>
    <p:sldId id="287" r:id="rId16"/>
    <p:sldId id="414" r:id="rId17"/>
    <p:sldId id="430" r:id="rId18"/>
    <p:sldId id="266" r:id="rId19"/>
    <p:sldId id="432" r:id="rId20"/>
    <p:sldId id="433" r:id="rId21"/>
    <p:sldId id="415" r:id="rId22"/>
    <p:sldId id="428" r:id="rId23"/>
    <p:sldId id="426" r:id="rId24"/>
    <p:sldId id="429" r:id="rId25"/>
    <p:sldId id="404" r:id="rId26"/>
    <p:sldId id="403" r:id="rId27"/>
    <p:sldId id="410" r:id="rId28"/>
    <p:sldId id="411" r:id="rId29"/>
    <p:sldId id="407" r:id="rId30"/>
    <p:sldId id="408" r:id="rId31"/>
    <p:sldId id="409" r:id="rId32"/>
    <p:sldId id="437" r:id="rId33"/>
    <p:sldId id="406" r:id="rId34"/>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5F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94660"/>
  </p:normalViewPr>
  <p:slideViewPr>
    <p:cSldViewPr snapToGrid="0">
      <p:cViewPr varScale="1">
        <p:scale>
          <a:sx n="62" d="100"/>
          <a:sy n="62" d="100"/>
        </p:scale>
        <p:origin x="81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isa Laine" userId="a8502c294f45c241" providerId="LiveId" clId="{26202AD1-7703-497B-B073-AE48DB2CABE3}"/>
    <pc:docChg chg="modSld sldOrd">
      <pc:chgData name="Kaisa Laine" userId="a8502c294f45c241" providerId="LiveId" clId="{26202AD1-7703-497B-B073-AE48DB2CABE3}" dt="2024-04-24T08:34:59.024" v="1"/>
      <pc:docMkLst>
        <pc:docMk/>
      </pc:docMkLst>
      <pc:sldChg chg="ord">
        <pc:chgData name="Kaisa Laine" userId="a8502c294f45c241" providerId="LiveId" clId="{26202AD1-7703-497B-B073-AE48DB2CABE3}" dt="2024-04-24T08:34:59.024" v="1"/>
        <pc:sldMkLst>
          <pc:docMk/>
          <pc:sldMk cId="1265484358" sldId="40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2ABDB2-CC59-4F73-85DC-E8C4D67CA4D0}"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fi-FI"/>
        </a:p>
      </dgm:t>
    </dgm:pt>
    <dgm:pt modelId="{5FD25ABB-285A-4916-8C6E-80B26EA28DC9}">
      <dgm:prSet phldrT="[Teksti]" custT="1"/>
      <dgm:spPr>
        <a:solidFill>
          <a:srgbClr val="97CD97"/>
        </a:solidFill>
        <a:ln>
          <a:solidFill>
            <a:srgbClr val="C1E1C1"/>
          </a:solidFill>
        </a:ln>
      </dgm:spPr>
      <dgm:t>
        <a:bodyPr/>
        <a:lstStyle/>
        <a:p>
          <a:r>
            <a:rPr lang="fi-FI" sz="1600" err="1">
              <a:solidFill>
                <a:schemeClr val="tx1"/>
              </a:solidFill>
              <a:latin typeface="Franklin Gothic Medium" panose="020B0603020102020204" pitchFamily="34" charset="0"/>
            </a:rPr>
            <a:t>Customer</a:t>
          </a:r>
          <a:r>
            <a:rPr lang="fi-FI" sz="1600">
              <a:solidFill>
                <a:schemeClr val="tx1"/>
              </a:solidFill>
              <a:latin typeface="Franklin Gothic Medium" panose="020B0603020102020204" pitchFamily="34" charset="0"/>
            </a:rPr>
            <a:t>/</a:t>
          </a:r>
          <a:r>
            <a:rPr lang="fi-FI" sz="1600" err="1">
              <a:solidFill>
                <a:schemeClr val="tx1"/>
              </a:solidFill>
              <a:latin typeface="Franklin Gothic Medium" panose="020B0603020102020204" pitchFamily="34" charset="0"/>
            </a:rPr>
            <a:t>renter</a:t>
          </a:r>
          <a:endParaRPr lang="fi-FI" sz="1600">
            <a:solidFill>
              <a:schemeClr val="tx1"/>
            </a:solidFill>
            <a:latin typeface="Franklin Gothic Medium" panose="020B0603020102020204" pitchFamily="34" charset="0"/>
          </a:endParaRPr>
        </a:p>
      </dgm:t>
    </dgm:pt>
    <dgm:pt modelId="{E83A1D04-B205-48FD-85CF-501AD9FB8CCB}" type="parTrans" cxnId="{51FB1C1D-360F-4CD3-AF58-1356F888ED35}">
      <dgm:prSet/>
      <dgm:spPr/>
      <dgm:t>
        <a:bodyPr/>
        <a:lstStyle/>
        <a:p>
          <a:endParaRPr lang="fi-FI"/>
        </a:p>
      </dgm:t>
    </dgm:pt>
    <dgm:pt modelId="{1348D413-F0CD-4CAC-AC3A-79C3544ECE02}" type="sibTrans" cxnId="{51FB1C1D-360F-4CD3-AF58-1356F888ED35}">
      <dgm:prSet/>
      <dgm:spPr>
        <a:solidFill>
          <a:srgbClr val="97CD97"/>
        </a:solidFill>
        <a:ln w="57150">
          <a:solidFill>
            <a:srgbClr val="97CD97"/>
          </a:solidFill>
          <a:prstDash val="solid"/>
        </a:ln>
      </dgm:spPr>
      <dgm:t>
        <a:bodyPr/>
        <a:lstStyle/>
        <a:p>
          <a:endParaRPr lang="fi-FI"/>
        </a:p>
      </dgm:t>
    </dgm:pt>
    <dgm:pt modelId="{F1A35245-B687-4E25-8E92-3BCBDC0255B2}">
      <dgm:prSet phldrT="[Teksti]"/>
      <dgm:spPr>
        <a:solidFill>
          <a:srgbClr val="97CD97"/>
        </a:solidFill>
        <a:ln>
          <a:solidFill>
            <a:srgbClr val="C1E1C1"/>
          </a:solidFill>
        </a:ln>
      </dgm:spPr>
      <dgm:t>
        <a:bodyPr/>
        <a:lstStyle/>
        <a:p>
          <a:r>
            <a:rPr lang="fi-FI" err="1">
              <a:solidFill>
                <a:schemeClr val="tx1"/>
              </a:solidFill>
              <a:latin typeface="Franklin Gothic Medium" panose="020B0603020102020204" pitchFamily="34" charset="0"/>
            </a:rPr>
            <a:t>Use</a:t>
          </a:r>
          <a:r>
            <a:rPr lang="fi-FI">
              <a:solidFill>
                <a:schemeClr val="tx1"/>
              </a:solidFill>
              <a:latin typeface="Franklin Gothic Medium" panose="020B0603020102020204" pitchFamily="34" charset="0"/>
            </a:rPr>
            <a:t> of </a:t>
          </a:r>
          <a:r>
            <a:rPr lang="fi-FI" err="1">
              <a:solidFill>
                <a:schemeClr val="tx1"/>
              </a:solidFill>
              <a:latin typeface="Franklin Gothic Medium" panose="020B0603020102020204" pitchFamily="34" charset="0"/>
            </a:rPr>
            <a:t>the</a:t>
          </a:r>
          <a:r>
            <a:rPr lang="fi-FI">
              <a:solidFill>
                <a:schemeClr val="tx1"/>
              </a:solidFill>
              <a:latin typeface="Franklin Gothic Medium" panose="020B0603020102020204" pitchFamily="34" charset="0"/>
            </a:rPr>
            <a:t> </a:t>
          </a:r>
          <a:r>
            <a:rPr lang="fi-FI" err="1">
              <a:solidFill>
                <a:schemeClr val="tx1"/>
              </a:solidFill>
              <a:latin typeface="Franklin Gothic Medium" panose="020B0603020102020204" pitchFamily="34" charset="0"/>
            </a:rPr>
            <a:t>product</a:t>
          </a:r>
          <a:endParaRPr lang="fi-FI">
            <a:solidFill>
              <a:schemeClr val="tx1"/>
            </a:solidFill>
            <a:latin typeface="Franklin Gothic Medium" panose="020B0603020102020204" pitchFamily="34" charset="0"/>
          </a:endParaRPr>
        </a:p>
      </dgm:t>
    </dgm:pt>
    <dgm:pt modelId="{B7B6E8D8-6C26-47AC-80E8-B1150D17C6B3}" type="parTrans" cxnId="{17B3C39F-6076-4CFF-A992-AE08C214A3C2}">
      <dgm:prSet/>
      <dgm:spPr/>
      <dgm:t>
        <a:bodyPr/>
        <a:lstStyle/>
        <a:p>
          <a:endParaRPr lang="fi-FI"/>
        </a:p>
      </dgm:t>
    </dgm:pt>
    <dgm:pt modelId="{63783371-D337-4722-9F12-F28FFBF73496}" type="sibTrans" cxnId="{17B3C39F-6076-4CFF-A992-AE08C214A3C2}">
      <dgm:prSet/>
      <dgm:spPr>
        <a:ln w="57150">
          <a:solidFill>
            <a:srgbClr val="97CD97"/>
          </a:solidFill>
          <a:prstDash val="solid"/>
        </a:ln>
      </dgm:spPr>
      <dgm:t>
        <a:bodyPr/>
        <a:lstStyle/>
        <a:p>
          <a:endParaRPr lang="fi-FI"/>
        </a:p>
      </dgm:t>
    </dgm:pt>
    <dgm:pt modelId="{B52B7948-D1C4-4CA4-A88E-DEA51852C867}">
      <dgm:prSet phldrT="[Teksti]"/>
      <dgm:spPr>
        <a:solidFill>
          <a:srgbClr val="97CD97"/>
        </a:solidFill>
        <a:ln>
          <a:solidFill>
            <a:srgbClr val="C1E1C1"/>
          </a:solidFill>
        </a:ln>
      </dgm:spPr>
      <dgm:t>
        <a:bodyPr/>
        <a:lstStyle/>
        <a:p>
          <a:r>
            <a:rPr lang="fi-FI" err="1">
              <a:solidFill>
                <a:schemeClr val="tx1"/>
              </a:solidFill>
              <a:latin typeface="Franklin Gothic Medium" panose="020B0603020102020204" pitchFamily="34" charset="0"/>
            </a:rPr>
            <a:t>Maintenance</a:t>
          </a:r>
          <a:r>
            <a:rPr lang="fi-FI">
              <a:solidFill>
                <a:schemeClr val="tx1"/>
              </a:solidFill>
              <a:latin typeface="Franklin Gothic Medium" panose="020B0603020102020204" pitchFamily="34" charset="0"/>
            </a:rPr>
            <a:t> and </a:t>
          </a:r>
          <a:r>
            <a:rPr lang="fi-FI" err="1">
              <a:solidFill>
                <a:schemeClr val="tx1"/>
              </a:solidFill>
              <a:latin typeface="Franklin Gothic Medium" panose="020B0603020102020204" pitchFamily="34" charset="0"/>
            </a:rPr>
            <a:t>washing</a:t>
          </a:r>
          <a:r>
            <a:rPr lang="fi-FI">
              <a:solidFill>
                <a:schemeClr val="tx1"/>
              </a:solidFill>
              <a:latin typeface="Franklin Gothic Medium" panose="020B0603020102020204" pitchFamily="34" charset="0"/>
            </a:rPr>
            <a:t> </a:t>
          </a:r>
          <a:r>
            <a:rPr lang="fi-FI" err="1">
              <a:solidFill>
                <a:schemeClr val="tx1"/>
              </a:solidFill>
              <a:latin typeface="Franklin Gothic Medium" panose="020B0603020102020204" pitchFamily="34" charset="0"/>
            </a:rPr>
            <a:t>during</a:t>
          </a:r>
          <a:r>
            <a:rPr lang="fi-FI">
              <a:solidFill>
                <a:schemeClr val="tx1"/>
              </a:solidFill>
              <a:latin typeface="Franklin Gothic Medium" panose="020B0603020102020204" pitchFamily="34" charset="0"/>
            </a:rPr>
            <a:t> </a:t>
          </a:r>
          <a:r>
            <a:rPr lang="fi-FI" err="1">
              <a:solidFill>
                <a:schemeClr val="tx1"/>
              </a:solidFill>
              <a:latin typeface="Franklin Gothic Medium" panose="020B0603020102020204" pitchFamily="34" charset="0"/>
            </a:rPr>
            <a:t>the</a:t>
          </a:r>
          <a:r>
            <a:rPr lang="fi-FI">
              <a:solidFill>
                <a:schemeClr val="tx1"/>
              </a:solidFill>
              <a:latin typeface="Franklin Gothic Medium" panose="020B0603020102020204" pitchFamily="34" charset="0"/>
            </a:rPr>
            <a:t> </a:t>
          </a:r>
          <a:r>
            <a:rPr lang="fi-FI" err="1">
              <a:solidFill>
                <a:schemeClr val="tx1"/>
              </a:solidFill>
              <a:latin typeface="Franklin Gothic Medium" panose="020B0603020102020204" pitchFamily="34" charset="0"/>
            </a:rPr>
            <a:t>rental</a:t>
          </a:r>
          <a:r>
            <a:rPr lang="fi-FI">
              <a:solidFill>
                <a:schemeClr val="tx1"/>
              </a:solidFill>
              <a:latin typeface="Franklin Gothic Medium" panose="020B0603020102020204" pitchFamily="34" charset="0"/>
            </a:rPr>
            <a:t> </a:t>
          </a:r>
          <a:r>
            <a:rPr lang="fi-FI" err="1">
              <a:solidFill>
                <a:schemeClr val="tx1"/>
              </a:solidFill>
              <a:latin typeface="Franklin Gothic Medium" panose="020B0603020102020204" pitchFamily="34" charset="0"/>
            </a:rPr>
            <a:t>period</a:t>
          </a:r>
          <a:endParaRPr lang="fi-FI">
            <a:solidFill>
              <a:schemeClr val="tx1"/>
            </a:solidFill>
            <a:latin typeface="Franklin Gothic Medium" panose="020B0603020102020204" pitchFamily="34" charset="0"/>
          </a:endParaRPr>
        </a:p>
      </dgm:t>
    </dgm:pt>
    <dgm:pt modelId="{3AE37E1C-3366-4FB3-B20A-A494EBB2FF19}" type="parTrans" cxnId="{BFBF3A8D-680E-4B79-BD0C-E50C0C93A57B}">
      <dgm:prSet/>
      <dgm:spPr/>
      <dgm:t>
        <a:bodyPr/>
        <a:lstStyle/>
        <a:p>
          <a:endParaRPr lang="fi-FI"/>
        </a:p>
      </dgm:t>
    </dgm:pt>
    <dgm:pt modelId="{329B1305-1E3E-42F7-B9C2-C7FE113670A3}" type="sibTrans" cxnId="{BFBF3A8D-680E-4B79-BD0C-E50C0C93A57B}">
      <dgm:prSet/>
      <dgm:spPr>
        <a:ln w="57150">
          <a:solidFill>
            <a:srgbClr val="97CD97"/>
          </a:solidFill>
          <a:prstDash val="solid"/>
        </a:ln>
      </dgm:spPr>
      <dgm:t>
        <a:bodyPr/>
        <a:lstStyle/>
        <a:p>
          <a:endParaRPr lang="fi-FI"/>
        </a:p>
      </dgm:t>
    </dgm:pt>
    <dgm:pt modelId="{36E2C755-5B1E-409B-8E58-49FBEFA6EC9B}">
      <dgm:prSet phldrT="[Teksti]"/>
      <dgm:spPr>
        <a:solidFill>
          <a:srgbClr val="97CD97"/>
        </a:solidFill>
        <a:ln>
          <a:solidFill>
            <a:srgbClr val="C1E1C1"/>
          </a:solidFill>
        </a:ln>
      </dgm:spPr>
      <dgm:t>
        <a:bodyPr/>
        <a:lstStyle/>
        <a:p>
          <a:r>
            <a:rPr lang="fi-FI">
              <a:solidFill>
                <a:schemeClr val="tx1"/>
              </a:solidFill>
              <a:latin typeface="Franklin Gothic Medium" panose="020B0603020102020204" pitchFamily="34" charset="0"/>
            </a:rPr>
            <a:t>Is </a:t>
          </a:r>
          <a:r>
            <a:rPr lang="fi-FI" err="1">
              <a:solidFill>
                <a:schemeClr val="tx1"/>
              </a:solidFill>
              <a:latin typeface="Franklin Gothic Medium" panose="020B0603020102020204" pitchFamily="34" charset="0"/>
            </a:rPr>
            <a:t>the</a:t>
          </a:r>
          <a:r>
            <a:rPr lang="fi-FI">
              <a:solidFill>
                <a:schemeClr val="tx1"/>
              </a:solidFill>
              <a:latin typeface="Franklin Gothic Medium" panose="020B0603020102020204" pitchFamily="34" charset="0"/>
            </a:rPr>
            <a:t> </a:t>
          </a:r>
          <a:r>
            <a:rPr lang="fi-FI" err="1">
              <a:solidFill>
                <a:schemeClr val="tx1"/>
              </a:solidFill>
              <a:latin typeface="Franklin Gothic Medium" panose="020B0603020102020204" pitchFamily="34" charset="0"/>
            </a:rPr>
            <a:t>product</a:t>
          </a:r>
          <a:r>
            <a:rPr lang="fi-FI">
              <a:solidFill>
                <a:schemeClr val="tx1"/>
              </a:solidFill>
              <a:latin typeface="Franklin Gothic Medium" panose="020B0603020102020204" pitchFamily="34" charset="0"/>
            </a:rPr>
            <a:t> </a:t>
          </a:r>
          <a:r>
            <a:rPr lang="fi-FI" err="1">
              <a:solidFill>
                <a:schemeClr val="tx1"/>
              </a:solidFill>
              <a:latin typeface="Franklin Gothic Medium" panose="020B0603020102020204" pitchFamily="34" charset="0"/>
            </a:rPr>
            <a:t>usable</a:t>
          </a:r>
          <a:r>
            <a:rPr lang="fi-FI">
              <a:solidFill>
                <a:schemeClr val="tx1"/>
              </a:solidFill>
              <a:latin typeface="Franklin Gothic Medium" panose="020B0603020102020204" pitchFamily="34" charset="0"/>
            </a:rPr>
            <a:t>?</a:t>
          </a:r>
        </a:p>
      </dgm:t>
    </dgm:pt>
    <dgm:pt modelId="{69C9C5C2-6174-49B2-8417-CB77C351BACD}" type="parTrans" cxnId="{5FF570A2-E5A9-41C1-A0E1-9A50B02A78FA}">
      <dgm:prSet/>
      <dgm:spPr/>
      <dgm:t>
        <a:bodyPr/>
        <a:lstStyle/>
        <a:p>
          <a:endParaRPr lang="fi-FI"/>
        </a:p>
      </dgm:t>
    </dgm:pt>
    <dgm:pt modelId="{AADA6F41-85BF-4339-A068-25447B65DBB7}" type="sibTrans" cxnId="{5FF570A2-E5A9-41C1-A0E1-9A50B02A78FA}">
      <dgm:prSet/>
      <dgm:spPr>
        <a:solidFill>
          <a:srgbClr val="97CD97"/>
        </a:solidFill>
        <a:ln w="57150">
          <a:solidFill>
            <a:srgbClr val="97CD97"/>
          </a:solidFill>
          <a:prstDash val="solid"/>
        </a:ln>
      </dgm:spPr>
      <dgm:t>
        <a:bodyPr/>
        <a:lstStyle/>
        <a:p>
          <a:endParaRPr lang="fi-FI"/>
        </a:p>
      </dgm:t>
    </dgm:pt>
    <dgm:pt modelId="{8D878016-2F43-486F-9265-CF206A35BB87}">
      <dgm:prSet phldrT="[Teksti]"/>
      <dgm:spPr>
        <a:solidFill>
          <a:srgbClr val="97CD97"/>
        </a:solidFill>
        <a:ln>
          <a:solidFill>
            <a:srgbClr val="C1E1C1"/>
          </a:solidFill>
        </a:ln>
      </dgm:spPr>
      <dgm:t>
        <a:bodyPr/>
        <a:lstStyle/>
        <a:p>
          <a:r>
            <a:rPr lang="fi-FI" err="1">
              <a:solidFill>
                <a:schemeClr val="tx1"/>
              </a:solidFill>
              <a:latin typeface="Franklin Gothic Medium" panose="020B0603020102020204" pitchFamily="34" charset="0"/>
            </a:rPr>
            <a:t>Yes</a:t>
          </a:r>
          <a:endParaRPr lang="fi-FI">
            <a:solidFill>
              <a:schemeClr val="tx1"/>
            </a:solidFill>
            <a:latin typeface="Franklin Gothic Medium" panose="020B0603020102020204" pitchFamily="34" charset="0"/>
          </a:endParaRPr>
        </a:p>
      </dgm:t>
    </dgm:pt>
    <dgm:pt modelId="{359FAA08-F2F9-4DA2-8EAC-C6123AF9FCBC}" type="parTrans" cxnId="{B72AA9C0-8399-4C14-9CEA-EB67D6FA853F}">
      <dgm:prSet/>
      <dgm:spPr/>
      <dgm:t>
        <a:bodyPr/>
        <a:lstStyle/>
        <a:p>
          <a:endParaRPr lang="fi-FI"/>
        </a:p>
      </dgm:t>
    </dgm:pt>
    <dgm:pt modelId="{2E75ADDD-E9AA-410C-B88D-42CFC6EF0391}" type="sibTrans" cxnId="{B72AA9C0-8399-4C14-9CEA-EB67D6FA853F}">
      <dgm:prSet/>
      <dgm:spPr>
        <a:solidFill>
          <a:srgbClr val="97CD97"/>
        </a:solidFill>
        <a:ln w="57150">
          <a:solidFill>
            <a:srgbClr val="97CD97"/>
          </a:solidFill>
          <a:prstDash val="solid"/>
        </a:ln>
      </dgm:spPr>
      <dgm:t>
        <a:bodyPr/>
        <a:lstStyle/>
        <a:p>
          <a:endParaRPr lang="fi-FI"/>
        </a:p>
      </dgm:t>
    </dgm:pt>
    <dgm:pt modelId="{5A951FCB-FD2B-4291-A5DF-2CBA7C54C285}" type="pres">
      <dgm:prSet presAssocID="{552ABDB2-CC59-4F73-85DC-E8C4D67CA4D0}" presName="cycle" presStyleCnt="0">
        <dgm:presLayoutVars>
          <dgm:dir/>
          <dgm:resizeHandles val="exact"/>
        </dgm:presLayoutVars>
      </dgm:prSet>
      <dgm:spPr/>
    </dgm:pt>
    <dgm:pt modelId="{6E07A37D-BF46-4E95-85BA-ED106EDD584A}" type="pres">
      <dgm:prSet presAssocID="{5FD25ABB-285A-4916-8C6E-80B26EA28DC9}" presName="node" presStyleLbl="node1" presStyleIdx="0" presStyleCnt="5" custRadScaleRad="105274" custRadScaleInc="1991">
        <dgm:presLayoutVars>
          <dgm:bulletEnabled val="1"/>
        </dgm:presLayoutVars>
      </dgm:prSet>
      <dgm:spPr/>
    </dgm:pt>
    <dgm:pt modelId="{4A44FA58-CE2B-4C99-831D-8C425A2CF304}" type="pres">
      <dgm:prSet presAssocID="{5FD25ABB-285A-4916-8C6E-80B26EA28DC9}" presName="spNode" presStyleCnt="0"/>
      <dgm:spPr/>
    </dgm:pt>
    <dgm:pt modelId="{0A1630F3-0480-497A-925A-F78E9D51FB07}" type="pres">
      <dgm:prSet presAssocID="{1348D413-F0CD-4CAC-AC3A-79C3544ECE02}" presName="sibTrans" presStyleLbl="sibTrans1D1" presStyleIdx="0" presStyleCnt="5"/>
      <dgm:spPr/>
    </dgm:pt>
    <dgm:pt modelId="{22AFFCB6-3825-415B-B128-0ECF4E689634}" type="pres">
      <dgm:prSet presAssocID="{F1A35245-B687-4E25-8E92-3BCBDC0255B2}" presName="node" presStyleLbl="node1" presStyleIdx="1" presStyleCnt="5">
        <dgm:presLayoutVars>
          <dgm:bulletEnabled val="1"/>
        </dgm:presLayoutVars>
      </dgm:prSet>
      <dgm:spPr/>
    </dgm:pt>
    <dgm:pt modelId="{5C7C0E6F-263F-4E3F-8BF2-3EE1FAFD046F}" type="pres">
      <dgm:prSet presAssocID="{F1A35245-B687-4E25-8E92-3BCBDC0255B2}" presName="spNode" presStyleCnt="0"/>
      <dgm:spPr/>
    </dgm:pt>
    <dgm:pt modelId="{9C7ADF7B-48C1-4958-A2D2-D76A944AE7A3}" type="pres">
      <dgm:prSet presAssocID="{63783371-D337-4722-9F12-F28FFBF73496}" presName="sibTrans" presStyleLbl="sibTrans1D1" presStyleIdx="1" presStyleCnt="5"/>
      <dgm:spPr/>
    </dgm:pt>
    <dgm:pt modelId="{F965E395-9A50-47D3-B36E-BC72E098A455}" type="pres">
      <dgm:prSet presAssocID="{B52B7948-D1C4-4CA4-A88E-DEA51852C867}" presName="node" presStyleLbl="node1" presStyleIdx="2" presStyleCnt="5">
        <dgm:presLayoutVars>
          <dgm:bulletEnabled val="1"/>
        </dgm:presLayoutVars>
      </dgm:prSet>
      <dgm:spPr/>
    </dgm:pt>
    <dgm:pt modelId="{FAC1396D-4279-4E49-B983-C9D3F2C59E2A}" type="pres">
      <dgm:prSet presAssocID="{B52B7948-D1C4-4CA4-A88E-DEA51852C867}" presName="spNode" presStyleCnt="0"/>
      <dgm:spPr/>
    </dgm:pt>
    <dgm:pt modelId="{4AB4CC78-AF5D-40FD-8BEA-CC938649909B}" type="pres">
      <dgm:prSet presAssocID="{329B1305-1E3E-42F7-B9C2-C7FE113670A3}" presName="sibTrans" presStyleLbl="sibTrans1D1" presStyleIdx="2" presStyleCnt="5"/>
      <dgm:spPr/>
    </dgm:pt>
    <dgm:pt modelId="{E7B5D8A8-0457-4459-AC5A-5C3BBDCD679D}" type="pres">
      <dgm:prSet presAssocID="{36E2C755-5B1E-409B-8E58-49FBEFA6EC9B}" presName="node" presStyleLbl="node1" presStyleIdx="3" presStyleCnt="5">
        <dgm:presLayoutVars>
          <dgm:bulletEnabled val="1"/>
        </dgm:presLayoutVars>
      </dgm:prSet>
      <dgm:spPr/>
    </dgm:pt>
    <dgm:pt modelId="{FFDC4576-B0DE-4654-A9B6-0914CF02DB41}" type="pres">
      <dgm:prSet presAssocID="{36E2C755-5B1E-409B-8E58-49FBEFA6EC9B}" presName="spNode" presStyleCnt="0"/>
      <dgm:spPr/>
    </dgm:pt>
    <dgm:pt modelId="{30D29565-79E5-4F12-8ECE-A870F8210491}" type="pres">
      <dgm:prSet presAssocID="{AADA6F41-85BF-4339-A068-25447B65DBB7}" presName="sibTrans" presStyleLbl="sibTrans1D1" presStyleIdx="3" presStyleCnt="5"/>
      <dgm:spPr/>
    </dgm:pt>
    <dgm:pt modelId="{5E433CAE-E3E5-4400-BC3A-D74B27E78E3E}" type="pres">
      <dgm:prSet presAssocID="{8D878016-2F43-486F-9265-CF206A35BB87}" presName="node" presStyleLbl="node1" presStyleIdx="4" presStyleCnt="5" custRadScaleRad="100899" custRadScaleInc="-7688">
        <dgm:presLayoutVars>
          <dgm:bulletEnabled val="1"/>
        </dgm:presLayoutVars>
      </dgm:prSet>
      <dgm:spPr/>
    </dgm:pt>
    <dgm:pt modelId="{5D0201D3-3457-49CA-8DC3-C2A9486C6E9C}" type="pres">
      <dgm:prSet presAssocID="{8D878016-2F43-486F-9265-CF206A35BB87}" presName="spNode" presStyleCnt="0"/>
      <dgm:spPr/>
    </dgm:pt>
    <dgm:pt modelId="{34B22991-47FE-4395-BF44-601DBF55258B}" type="pres">
      <dgm:prSet presAssocID="{2E75ADDD-E9AA-410C-B88D-42CFC6EF0391}" presName="sibTrans" presStyleLbl="sibTrans1D1" presStyleIdx="4" presStyleCnt="5"/>
      <dgm:spPr/>
    </dgm:pt>
  </dgm:ptLst>
  <dgm:cxnLst>
    <dgm:cxn modelId="{A65FC003-BA5F-4528-8FA8-BBDFFE52F8D9}" type="presOf" srcId="{63783371-D337-4722-9F12-F28FFBF73496}" destId="{9C7ADF7B-48C1-4958-A2D2-D76A944AE7A3}" srcOrd="0" destOrd="0" presId="urn:microsoft.com/office/officeart/2005/8/layout/cycle5"/>
    <dgm:cxn modelId="{7461BB11-E1F1-4DD3-9623-02D75ADC2F6A}" type="presOf" srcId="{5FD25ABB-285A-4916-8C6E-80B26EA28DC9}" destId="{6E07A37D-BF46-4E95-85BA-ED106EDD584A}" srcOrd="0" destOrd="0" presId="urn:microsoft.com/office/officeart/2005/8/layout/cycle5"/>
    <dgm:cxn modelId="{51FB1C1D-360F-4CD3-AF58-1356F888ED35}" srcId="{552ABDB2-CC59-4F73-85DC-E8C4D67CA4D0}" destId="{5FD25ABB-285A-4916-8C6E-80B26EA28DC9}" srcOrd="0" destOrd="0" parTransId="{E83A1D04-B205-48FD-85CF-501AD9FB8CCB}" sibTransId="{1348D413-F0CD-4CAC-AC3A-79C3544ECE02}"/>
    <dgm:cxn modelId="{E852EC26-2A25-4DC6-A704-B325EC42478B}" type="presOf" srcId="{AADA6F41-85BF-4339-A068-25447B65DBB7}" destId="{30D29565-79E5-4F12-8ECE-A870F8210491}" srcOrd="0" destOrd="0" presId="urn:microsoft.com/office/officeart/2005/8/layout/cycle5"/>
    <dgm:cxn modelId="{2AC03954-4D5E-4249-9042-88E81B040978}" type="presOf" srcId="{36E2C755-5B1E-409B-8E58-49FBEFA6EC9B}" destId="{E7B5D8A8-0457-4459-AC5A-5C3BBDCD679D}" srcOrd="0" destOrd="0" presId="urn:microsoft.com/office/officeart/2005/8/layout/cycle5"/>
    <dgm:cxn modelId="{ABBB2B57-0BED-42E8-A65E-C7D40C9F6E5E}" type="presOf" srcId="{F1A35245-B687-4E25-8E92-3BCBDC0255B2}" destId="{22AFFCB6-3825-415B-B128-0ECF4E689634}" srcOrd="0" destOrd="0" presId="urn:microsoft.com/office/officeart/2005/8/layout/cycle5"/>
    <dgm:cxn modelId="{BFBF3A8D-680E-4B79-BD0C-E50C0C93A57B}" srcId="{552ABDB2-CC59-4F73-85DC-E8C4D67CA4D0}" destId="{B52B7948-D1C4-4CA4-A88E-DEA51852C867}" srcOrd="2" destOrd="0" parTransId="{3AE37E1C-3366-4FB3-B20A-A494EBB2FF19}" sibTransId="{329B1305-1E3E-42F7-B9C2-C7FE113670A3}"/>
    <dgm:cxn modelId="{6FF69591-12AA-44EB-94F9-FB5D77424728}" type="presOf" srcId="{1348D413-F0CD-4CAC-AC3A-79C3544ECE02}" destId="{0A1630F3-0480-497A-925A-F78E9D51FB07}" srcOrd="0" destOrd="0" presId="urn:microsoft.com/office/officeart/2005/8/layout/cycle5"/>
    <dgm:cxn modelId="{17B3C39F-6076-4CFF-A992-AE08C214A3C2}" srcId="{552ABDB2-CC59-4F73-85DC-E8C4D67CA4D0}" destId="{F1A35245-B687-4E25-8E92-3BCBDC0255B2}" srcOrd="1" destOrd="0" parTransId="{B7B6E8D8-6C26-47AC-80E8-B1150D17C6B3}" sibTransId="{63783371-D337-4722-9F12-F28FFBF73496}"/>
    <dgm:cxn modelId="{5FF570A2-E5A9-41C1-A0E1-9A50B02A78FA}" srcId="{552ABDB2-CC59-4F73-85DC-E8C4D67CA4D0}" destId="{36E2C755-5B1E-409B-8E58-49FBEFA6EC9B}" srcOrd="3" destOrd="0" parTransId="{69C9C5C2-6174-49B2-8417-CB77C351BACD}" sibTransId="{AADA6F41-85BF-4339-A068-25447B65DBB7}"/>
    <dgm:cxn modelId="{753465BF-07A1-423A-BF5F-9F5BFFB92E57}" type="presOf" srcId="{B52B7948-D1C4-4CA4-A88E-DEA51852C867}" destId="{F965E395-9A50-47D3-B36E-BC72E098A455}" srcOrd="0" destOrd="0" presId="urn:microsoft.com/office/officeart/2005/8/layout/cycle5"/>
    <dgm:cxn modelId="{B72AA9C0-8399-4C14-9CEA-EB67D6FA853F}" srcId="{552ABDB2-CC59-4F73-85DC-E8C4D67CA4D0}" destId="{8D878016-2F43-486F-9265-CF206A35BB87}" srcOrd="4" destOrd="0" parTransId="{359FAA08-F2F9-4DA2-8EAC-C6123AF9FCBC}" sibTransId="{2E75ADDD-E9AA-410C-B88D-42CFC6EF0391}"/>
    <dgm:cxn modelId="{48E8ECC4-BCFB-4D6D-B18B-B9043BF9FAB9}" type="presOf" srcId="{552ABDB2-CC59-4F73-85DC-E8C4D67CA4D0}" destId="{5A951FCB-FD2B-4291-A5DF-2CBA7C54C285}" srcOrd="0" destOrd="0" presId="urn:microsoft.com/office/officeart/2005/8/layout/cycle5"/>
    <dgm:cxn modelId="{7CA7C8CC-3E4C-44DE-AB5F-4395150DA328}" type="presOf" srcId="{329B1305-1E3E-42F7-B9C2-C7FE113670A3}" destId="{4AB4CC78-AF5D-40FD-8BEA-CC938649909B}" srcOrd="0" destOrd="0" presId="urn:microsoft.com/office/officeart/2005/8/layout/cycle5"/>
    <dgm:cxn modelId="{A59228E2-499D-4B65-B017-A50D09ABB99D}" type="presOf" srcId="{2E75ADDD-E9AA-410C-B88D-42CFC6EF0391}" destId="{34B22991-47FE-4395-BF44-601DBF55258B}" srcOrd="0" destOrd="0" presId="urn:microsoft.com/office/officeart/2005/8/layout/cycle5"/>
    <dgm:cxn modelId="{87E182E8-F751-46FD-B119-FA52A3CD6B26}" type="presOf" srcId="{8D878016-2F43-486F-9265-CF206A35BB87}" destId="{5E433CAE-E3E5-4400-BC3A-D74B27E78E3E}" srcOrd="0" destOrd="0" presId="urn:microsoft.com/office/officeart/2005/8/layout/cycle5"/>
    <dgm:cxn modelId="{C9D07300-DB2C-4E8A-BB3C-098A028CD72D}" type="presParOf" srcId="{5A951FCB-FD2B-4291-A5DF-2CBA7C54C285}" destId="{6E07A37D-BF46-4E95-85BA-ED106EDD584A}" srcOrd="0" destOrd="0" presId="urn:microsoft.com/office/officeart/2005/8/layout/cycle5"/>
    <dgm:cxn modelId="{C7D2063D-23C8-4A2A-8230-11825BEEF021}" type="presParOf" srcId="{5A951FCB-FD2B-4291-A5DF-2CBA7C54C285}" destId="{4A44FA58-CE2B-4C99-831D-8C425A2CF304}" srcOrd="1" destOrd="0" presId="urn:microsoft.com/office/officeart/2005/8/layout/cycle5"/>
    <dgm:cxn modelId="{4E6ED37A-B84D-4F23-BE53-635626B7AF90}" type="presParOf" srcId="{5A951FCB-FD2B-4291-A5DF-2CBA7C54C285}" destId="{0A1630F3-0480-497A-925A-F78E9D51FB07}" srcOrd="2" destOrd="0" presId="urn:microsoft.com/office/officeart/2005/8/layout/cycle5"/>
    <dgm:cxn modelId="{542C83BC-3411-4072-939A-AA893670091E}" type="presParOf" srcId="{5A951FCB-FD2B-4291-A5DF-2CBA7C54C285}" destId="{22AFFCB6-3825-415B-B128-0ECF4E689634}" srcOrd="3" destOrd="0" presId="urn:microsoft.com/office/officeart/2005/8/layout/cycle5"/>
    <dgm:cxn modelId="{8733C3E9-0F93-4440-B791-6EE042DBE439}" type="presParOf" srcId="{5A951FCB-FD2B-4291-A5DF-2CBA7C54C285}" destId="{5C7C0E6F-263F-4E3F-8BF2-3EE1FAFD046F}" srcOrd="4" destOrd="0" presId="urn:microsoft.com/office/officeart/2005/8/layout/cycle5"/>
    <dgm:cxn modelId="{6571449F-D250-4BE4-9D49-BAF2FFD9E0A4}" type="presParOf" srcId="{5A951FCB-FD2B-4291-A5DF-2CBA7C54C285}" destId="{9C7ADF7B-48C1-4958-A2D2-D76A944AE7A3}" srcOrd="5" destOrd="0" presId="urn:microsoft.com/office/officeart/2005/8/layout/cycle5"/>
    <dgm:cxn modelId="{F3232548-4CA5-4945-AB44-D065E44CDB76}" type="presParOf" srcId="{5A951FCB-FD2B-4291-A5DF-2CBA7C54C285}" destId="{F965E395-9A50-47D3-B36E-BC72E098A455}" srcOrd="6" destOrd="0" presId="urn:microsoft.com/office/officeart/2005/8/layout/cycle5"/>
    <dgm:cxn modelId="{CE28DB41-217E-4B1E-A642-10DD82E14B02}" type="presParOf" srcId="{5A951FCB-FD2B-4291-A5DF-2CBA7C54C285}" destId="{FAC1396D-4279-4E49-B983-C9D3F2C59E2A}" srcOrd="7" destOrd="0" presId="urn:microsoft.com/office/officeart/2005/8/layout/cycle5"/>
    <dgm:cxn modelId="{1460ED7F-FD12-4F98-A70A-4559CC177A57}" type="presParOf" srcId="{5A951FCB-FD2B-4291-A5DF-2CBA7C54C285}" destId="{4AB4CC78-AF5D-40FD-8BEA-CC938649909B}" srcOrd="8" destOrd="0" presId="urn:microsoft.com/office/officeart/2005/8/layout/cycle5"/>
    <dgm:cxn modelId="{2A3F0E6C-3542-4121-99DA-D40099A1EF5B}" type="presParOf" srcId="{5A951FCB-FD2B-4291-A5DF-2CBA7C54C285}" destId="{E7B5D8A8-0457-4459-AC5A-5C3BBDCD679D}" srcOrd="9" destOrd="0" presId="urn:microsoft.com/office/officeart/2005/8/layout/cycle5"/>
    <dgm:cxn modelId="{3B172760-04E5-4B80-B378-D07216371A54}" type="presParOf" srcId="{5A951FCB-FD2B-4291-A5DF-2CBA7C54C285}" destId="{FFDC4576-B0DE-4654-A9B6-0914CF02DB41}" srcOrd="10" destOrd="0" presId="urn:microsoft.com/office/officeart/2005/8/layout/cycle5"/>
    <dgm:cxn modelId="{2D436605-A7FD-42C3-AC28-D7547A0C3CCA}" type="presParOf" srcId="{5A951FCB-FD2B-4291-A5DF-2CBA7C54C285}" destId="{30D29565-79E5-4F12-8ECE-A870F8210491}" srcOrd="11" destOrd="0" presId="urn:microsoft.com/office/officeart/2005/8/layout/cycle5"/>
    <dgm:cxn modelId="{907AFE62-F80D-482B-A36F-5B31BA8356A7}" type="presParOf" srcId="{5A951FCB-FD2B-4291-A5DF-2CBA7C54C285}" destId="{5E433CAE-E3E5-4400-BC3A-D74B27E78E3E}" srcOrd="12" destOrd="0" presId="urn:microsoft.com/office/officeart/2005/8/layout/cycle5"/>
    <dgm:cxn modelId="{875E5066-9A16-46BB-B5FE-6A828394D26C}" type="presParOf" srcId="{5A951FCB-FD2B-4291-A5DF-2CBA7C54C285}" destId="{5D0201D3-3457-49CA-8DC3-C2A9486C6E9C}" srcOrd="13" destOrd="0" presId="urn:microsoft.com/office/officeart/2005/8/layout/cycle5"/>
    <dgm:cxn modelId="{B787F96F-7C0C-4E6F-A3FA-BA43C9B1F797}" type="presParOf" srcId="{5A951FCB-FD2B-4291-A5DF-2CBA7C54C285}" destId="{34B22991-47FE-4395-BF44-601DBF55258B}" srcOrd="14" destOrd="0" presId="urn:microsoft.com/office/officeart/2005/8/layout/cycle5"/>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07A37D-BF46-4E95-85BA-ED106EDD584A}">
      <dsp:nvSpPr>
        <dsp:cNvPr id="0" name=""/>
        <dsp:cNvSpPr/>
      </dsp:nvSpPr>
      <dsp:spPr>
        <a:xfrm>
          <a:off x="3173599" y="0"/>
          <a:ext cx="1708689" cy="1110648"/>
        </a:xfrm>
        <a:prstGeom prst="roundRect">
          <a:avLst/>
        </a:prstGeom>
        <a:solidFill>
          <a:srgbClr val="97CD97"/>
        </a:solidFill>
        <a:ln w="12700" cap="flat" cmpd="sng" algn="ctr">
          <a:solidFill>
            <a:srgbClr val="C1E1C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kern="1200" err="1">
              <a:solidFill>
                <a:schemeClr val="tx1"/>
              </a:solidFill>
              <a:latin typeface="Franklin Gothic Medium" panose="020B0603020102020204" pitchFamily="34" charset="0"/>
            </a:rPr>
            <a:t>Customer</a:t>
          </a:r>
          <a:r>
            <a:rPr lang="fi-FI" sz="1600" kern="1200">
              <a:solidFill>
                <a:schemeClr val="tx1"/>
              </a:solidFill>
              <a:latin typeface="Franklin Gothic Medium" panose="020B0603020102020204" pitchFamily="34" charset="0"/>
            </a:rPr>
            <a:t>/</a:t>
          </a:r>
          <a:r>
            <a:rPr lang="fi-FI" sz="1600" kern="1200" err="1">
              <a:solidFill>
                <a:schemeClr val="tx1"/>
              </a:solidFill>
              <a:latin typeface="Franklin Gothic Medium" panose="020B0603020102020204" pitchFamily="34" charset="0"/>
            </a:rPr>
            <a:t>renter</a:t>
          </a:r>
          <a:endParaRPr lang="fi-FI" sz="1600" kern="1200">
            <a:solidFill>
              <a:schemeClr val="tx1"/>
            </a:solidFill>
            <a:latin typeface="Franklin Gothic Medium" panose="020B0603020102020204" pitchFamily="34" charset="0"/>
          </a:endParaRPr>
        </a:p>
      </dsp:txBody>
      <dsp:txXfrm>
        <a:off x="3227816" y="54217"/>
        <a:ext cx="1600255" cy="1002214"/>
      </dsp:txXfrm>
    </dsp:sp>
    <dsp:sp modelId="{0A1630F3-0480-497A-925A-F78E9D51FB07}">
      <dsp:nvSpPr>
        <dsp:cNvPr id="0" name=""/>
        <dsp:cNvSpPr/>
      </dsp:nvSpPr>
      <dsp:spPr>
        <a:xfrm>
          <a:off x="1787243" y="553493"/>
          <a:ext cx="4435679" cy="4435679"/>
        </a:xfrm>
        <a:custGeom>
          <a:avLst/>
          <a:gdLst/>
          <a:ahLst/>
          <a:cxnLst/>
          <a:rect l="0" t="0" r="0" b="0"/>
          <a:pathLst>
            <a:path>
              <a:moveTo>
                <a:pt x="3319300" y="292846"/>
              </a:moveTo>
              <a:arcTo wR="2217839" hR="2217839" stAng="17986664" swAng="1193114"/>
            </a:path>
          </a:pathLst>
        </a:custGeom>
        <a:noFill/>
        <a:ln w="57150" cap="flat" cmpd="sng" algn="ctr">
          <a:solidFill>
            <a:srgbClr val="97CD97"/>
          </a:solidFill>
          <a:prstDash val="solid"/>
          <a:miter lim="800000"/>
          <a:tailEnd type="arrow"/>
        </a:ln>
        <a:effectLst/>
      </dsp:spPr>
      <dsp:style>
        <a:lnRef idx="1">
          <a:scrgbClr r="0" g="0" b="0"/>
        </a:lnRef>
        <a:fillRef idx="0">
          <a:scrgbClr r="0" g="0" b="0"/>
        </a:fillRef>
        <a:effectRef idx="0">
          <a:scrgbClr r="0" g="0" b="0"/>
        </a:effectRef>
        <a:fontRef idx="minor"/>
      </dsp:style>
    </dsp:sp>
    <dsp:sp modelId="{22AFFCB6-3825-415B-B128-0ECF4E689634}">
      <dsp:nvSpPr>
        <dsp:cNvPr id="0" name=""/>
        <dsp:cNvSpPr/>
      </dsp:nvSpPr>
      <dsp:spPr>
        <a:xfrm>
          <a:off x="5263418" y="1535696"/>
          <a:ext cx="1708689" cy="1110648"/>
        </a:xfrm>
        <a:prstGeom prst="roundRect">
          <a:avLst/>
        </a:prstGeom>
        <a:solidFill>
          <a:srgbClr val="97CD97"/>
        </a:solidFill>
        <a:ln w="12700" cap="flat" cmpd="sng" algn="ctr">
          <a:solidFill>
            <a:srgbClr val="C1E1C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kern="1200" err="1">
              <a:solidFill>
                <a:schemeClr val="tx1"/>
              </a:solidFill>
              <a:latin typeface="Franklin Gothic Medium" panose="020B0603020102020204" pitchFamily="34" charset="0"/>
            </a:rPr>
            <a:t>Use</a:t>
          </a:r>
          <a:r>
            <a:rPr lang="fi-FI" sz="1600" kern="1200">
              <a:solidFill>
                <a:schemeClr val="tx1"/>
              </a:solidFill>
              <a:latin typeface="Franklin Gothic Medium" panose="020B0603020102020204" pitchFamily="34" charset="0"/>
            </a:rPr>
            <a:t> of </a:t>
          </a:r>
          <a:r>
            <a:rPr lang="fi-FI" sz="1600" kern="1200" err="1">
              <a:solidFill>
                <a:schemeClr val="tx1"/>
              </a:solidFill>
              <a:latin typeface="Franklin Gothic Medium" panose="020B0603020102020204" pitchFamily="34" charset="0"/>
            </a:rPr>
            <a:t>the</a:t>
          </a:r>
          <a:r>
            <a:rPr lang="fi-FI" sz="1600" kern="1200">
              <a:solidFill>
                <a:schemeClr val="tx1"/>
              </a:solidFill>
              <a:latin typeface="Franklin Gothic Medium" panose="020B0603020102020204" pitchFamily="34" charset="0"/>
            </a:rPr>
            <a:t> </a:t>
          </a:r>
          <a:r>
            <a:rPr lang="fi-FI" sz="1600" kern="1200" err="1">
              <a:solidFill>
                <a:schemeClr val="tx1"/>
              </a:solidFill>
              <a:latin typeface="Franklin Gothic Medium" panose="020B0603020102020204" pitchFamily="34" charset="0"/>
            </a:rPr>
            <a:t>product</a:t>
          </a:r>
          <a:endParaRPr lang="fi-FI" sz="1600" kern="1200">
            <a:solidFill>
              <a:schemeClr val="tx1"/>
            </a:solidFill>
            <a:latin typeface="Franklin Gothic Medium" panose="020B0603020102020204" pitchFamily="34" charset="0"/>
          </a:endParaRPr>
        </a:p>
      </dsp:txBody>
      <dsp:txXfrm>
        <a:off x="5317635" y="1589913"/>
        <a:ext cx="1600255" cy="1002214"/>
      </dsp:txXfrm>
    </dsp:sp>
    <dsp:sp modelId="{9C7ADF7B-48C1-4958-A2D2-D76A944AE7A3}">
      <dsp:nvSpPr>
        <dsp:cNvPr id="0" name=""/>
        <dsp:cNvSpPr/>
      </dsp:nvSpPr>
      <dsp:spPr>
        <a:xfrm>
          <a:off x="1790633" y="558531"/>
          <a:ext cx="4435679" cy="4435679"/>
        </a:xfrm>
        <a:custGeom>
          <a:avLst/>
          <a:gdLst/>
          <a:ahLst/>
          <a:cxnLst/>
          <a:rect l="0" t="0" r="0" b="0"/>
          <a:pathLst>
            <a:path>
              <a:moveTo>
                <a:pt x="4430351" y="2371470"/>
              </a:moveTo>
              <a:arcTo wR="2217839" hR="2217839" stAng="21838326" swAng="1359342"/>
            </a:path>
          </a:pathLst>
        </a:custGeom>
        <a:noFill/>
        <a:ln w="57150" cap="flat" cmpd="sng" algn="ctr">
          <a:solidFill>
            <a:srgbClr val="97CD97"/>
          </a:solidFill>
          <a:prstDash val="solid"/>
          <a:miter lim="800000"/>
          <a:tailEnd type="arrow"/>
        </a:ln>
        <a:effectLst/>
      </dsp:spPr>
      <dsp:style>
        <a:lnRef idx="1">
          <a:scrgbClr r="0" g="0" b="0"/>
        </a:lnRef>
        <a:fillRef idx="0">
          <a:scrgbClr r="0" g="0" b="0"/>
        </a:fillRef>
        <a:effectRef idx="0">
          <a:scrgbClr r="0" g="0" b="0"/>
        </a:effectRef>
        <a:fontRef idx="minor"/>
      </dsp:style>
    </dsp:sp>
    <dsp:sp modelId="{F965E395-9A50-47D3-B36E-BC72E098A455}">
      <dsp:nvSpPr>
        <dsp:cNvPr id="0" name=""/>
        <dsp:cNvSpPr/>
      </dsp:nvSpPr>
      <dsp:spPr>
        <a:xfrm>
          <a:off x="4457741" y="4015316"/>
          <a:ext cx="1708689" cy="1110648"/>
        </a:xfrm>
        <a:prstGeom prst="roundRect">
          <a:avLst/>
        </a:prstGeom>
        <a:solidFill>
          <a:srgbClr val="97CD97"/>
        </a:solidFill>
        <a:ln w="12700" cap="flat" cmpd="sng" algn="ctr">
          <a:solidFill>
            <a:srgbClr val="C1E1C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kern="1200" err="1">
              <a:solidFill>
                <a:schemeClr val="tx1"/>
              </a:solidFill>
              <a:latin typeface="Franklin Gothic Medium" panose="020B0603020102020204" pitchFamily="34" charset="0"/>
            </a:rPr>
            <a:t>Maintenance</a:t>
          </a:r>
          <a:r>
            <a:rPr lang="fi-FI" sz="1600" kern="1200">
              <a:solidFill>
                <a:schemeClr val="tx1"/>
              </a:solidFill>
              <a:latin typeface="Franklin Gothic Medium" panose="020B0603020102020204" pitchFamily="34" charset="0"/>
            </a:rPr>
            <a:t> and </a:t>
          </a:r>
          <a:r>
            <a:rPr lang="fi-FI" sz="1600" kern="1200" err="1">
              <a:solidFill>
                <a:schemeClr val="tx1"/>
              </a:solidFill>
              <a:latin typeface="Franklin Gothic Medium" panose="020B0603020102020204" pitchFamily="34" charset="0"/>
            </a:rPr>
            <a:t>washing</a:t>
          </a:r>
          <a:r>
            <a:rPr lang="fi-FI" sz="1600" kern="1200">
              <a:solidFill>
                <a:schemeClr val="tx1"/>
              </a:solidFill>
              <a:latin typeface="Franklin Gothic Medium" panose="020B0603020102020204" pitchFamily="34" charset="0"/>
            </a:rPr>
            <a:t> </a:t>
          </a:r>
          <a:r>
            <a:rPr lang="fi-FI" sz="1600" kern="1200" err="1">
              <a:solidFill>
                <a:schemeClr val="tx1"/>
              </a:solidFill>
              <a:latin typeface="Franklin Gothic Medium" panose="020B0603020102020204" pitchFamily="34" charset="0"/>
            </a:rPr>
            <a:t>during</a:t>
          </a:r>
          <a:r>
            <a:rPr lang="fi-FI" sz="1600" kern="1200">
              <a:solidFill>
                <a:schemeClr val="tx1"/>
              </a:solidFill>
              <a:latin typeface="Franklin Gothic Medium" panose="020B0603020102020204" pitchFamily="34" charset="0"/>
            </a:rPr>
            <a:t> </a:t>
          </a:r>
          <a:r>
            <a:rPr lang="fi-FI" sz="1600" kern="1200" err="1">
              <a:solidFill>
                <a:schemeClr val="tx1"/>
              </a:solidFill>
              <a:latin typeface="Franklin Gothic Medium" panose="020B0603020102020204" pitchFamily="34" charset="0"/>
            </a:rPr>
            <a:t>the</a:t>
          </a:r>
          <a:r>
            <a:rPr lang="fi-FI" sz="1600" kern="1200">
              <a:solidFill>
                <a:schemeClr val="tx1"/>
              </a:solidFill>
              <a:latin typeface="Franklin Gothic Medium" panose="020B0603020102020204" pitchFamily="34" charset="0"/>
            </a:rPr>
            <a:t> </a:t>
          </a:r>
          <a:r>
            <a:rPr lang="fi-FI" sz="1600" kern="1200" err="1">
              <a:solidFill>
                <a:schemeClr val="tx1"/>
              </a:solidFill>
              <a:latin typeface="Franklin Gothic Medium" panose="020B0603020102020204" pitchFamily="34" charset="0"/>
            </a:rPr>
            <a:t>rental</a:t>
          </a:r>
          <a:r>
            <a:rPr lang="fi-FI" sz="1600" kern="1200">
              <a:solidFill>
                <a:schemeClr val="tx1"/>
              </a:solidFill>
              <a:latin typeface="Franklin Gothic Medium" panose="020B0603020102020204" pitchFamily="34" charset="0"/>
            </a:rPr>
            <a:t> </a:t>
          </a:r>
          <a:r>
            <a:rPr lang="fi-FI" sz="1600" kern="1200" err="1">
              <a:solidFill>
                <a:schemeClr val="tx1"/>
              </a:solidFill>
              <a:latin typeface="Franklin Gothic Medium" panose="020B0603020102020204" pitchFamily="34" charset="0"/>
            </a:rPr>
            <a:t>period</a:t>
          </a:r>
          <a:endParaRPr lang="fi-FI" sz="1600" kern="1200">
            <a:solidFill>
              <a:schemeClr val="tx1"/>
            </a:solidFill>
            <a:latin typeface="Franklin Gothic Medium" panose="020B0603020102020204" pitchFamily="34" charset="0"/>
          </a:endParaRPr>
        </a:p>
      </dsp:txBody>
      <dsp:txXfrm>
        <a:off x="4511958" y="4069533"/>
        <a:ext cx="1600255" cy="1002214"/>
      </dsp:txXfrm>
    </dsp:sp>
    <dsp:sp modelId="{4AB4CC78-AF5D-40FD-8BEA-CC938649909B}">
      <dsp:nvSpPr>
        <dsp:cNvPr id="0" name=""/>
        <dsp:cNvSpPr/>
      </dsp:nvSpPr>
      <dsp:spPr>
        <a:xfrm>
          <a:off x="1790633" y="558531"/>
          <a:ext cx="4435679" cy="4435679"/>
        </a:xfrm>
        <a:custGeom>
          <a:avLst/>
          <a:gdLst/>
          <a:ahLst/>
          <a:cxnLst/>
          <a:rect l="0" t="0" r="0" b="0"/>
          <a:pathLst>
            <a:path>
              <a:moveTo>
                <a:pt x="2489844" y="4418936"/>
              </a:moveTo>
              <a:arcTo wR="2217839" hR="2217839" stAng="4977316" swAng="845368"/>
            </a:path>
          </a:pathLst>
        </a:custGeom>
        <a:noFill/>
        <a:ln w="57150" cap="flat" cmpd="sng" algn="ctr">
          <a:solidFill>
            <a:srgbClr val="97CD97"/>
          </a:solidFill>
          <a:prstDash val="solid"/>
          <a:miter lim="800000"/>
          <a:tailEnd type="arrow"/>
        </a:ln>
        <a:effectLst/>
      </dsp:spPr>
      <dsp:style>
        <a:lnRef idx="1">
          <a:scrgbClr r="0" g="0" b="0"/>
        </a:lnRef>
        <a:fillRef idx="0">
          <a:scrgbClr r="0" g="0" b="0"/>
        </a:fillRef>
        <a:effectRef idx="0">
          <a:scrgbClr r="0" g="0" b="0"/>
        </a:effectRef>
        <a:fontRef idx="minor"/>
      </dsp:style>
    </dsp:sp>
    <dsp:sp modelId="{E7B5D8A8-0457-4459-AC5A-5C3BBDCD679D}">
      <dsp:nvSpPr>
        <dsp:cNvPr id="0" name=""/>
        <dsp:cNvSpPr/>
      </dsp:nvSpPr>
      <dsp:spPr>
        <a:xfrm>
          <a:off x="1850514" y="4015316"/>
          <a:ext cx="1708689" cy="1110648"/>
        </a:xfrm>
        <a:prstGeom prst="roundRect">
          <a:avLst/>
        </a:prstGeom>
        <a:solidFill>
          <a:srgbClr val="97CD97"/>
        </a:solidFill>
        <a:ln w="12700" cap="flat" cmpd="sng" algn="ctr">
          <a:solidFill>
            <a:srgbClr val="C1E1C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kern="1200">
              <a:solidFill>
                <a:schemeClr val="tx1"/>
              </a:solidFill>
              <a:latin typeface="Franklin Gothic Medium" panose="020B0603020102020204" pitchFamily="34" charset="0"/>
            </a:rPr>
            <a:t>Is </a:t>
          </a:r>
          <a:r>
            <a:rPr lang="fi-FI" sz="1600" kern="1200" err="1">
              <a:solidFill>
                <a:schemeClr val="tx1"/>
              </a:solidFill>
              <a:latin typeface="Franklin Gothic Medium" panose="020B0603020102020204" pitchFamily="34" charset="0"/>
            </a:rPr>
            <a:t>the</a:t>
          </a:r>
          <a:r>
            <a:rPr lang="fi-FI" sz="1600" kern="1200">
              <a:solidFill>
                <a:schemeClr val="tx1"/>
              </a:solidFill>
              <a:latin typeface="Franklin Gothic Medium" panose="020B0603020102020204" pitchFamily="34" charset="0"/>
            </a:rPr>
            <a:t> </a:t>
          </a:r>
          <a:r>
            <a:rPr lang="fi-FI" sz="1600" kern="1200" err="1">
              <a:solidFill>
                <a:schemeClr val="tx1"/>
              </a:solidFill>
              <a:latin typeface="Franklin Gothic Medium" panose="020B0603020102020204" pitchFamily="34" charset="0"/>
            </a:rPr>
            <a:t>product</a:t>
          </a:r>
          <a:r>
            <a:rPr lang="fi-FI" sz="1600" kern="1200">
              <a:solidFill>
                <a:schemeClr val="tx1"/>
              </a:solidFill>
              <a:latin typeface="Franklin Gothic Medium" panose="020B0603020102020204" pitchFamily="34" charset="0"/>
            </a:rPr>
            <a:t> </a:t>
          </a:r>
          <a:r>
            <a:rPr lang="fi-FI" sz="1600" kern="1200" err="1">
              <a:solidFill>
                <a:schemeClr val="tx1"/>
              </a:solidFill>
              <a:latin typeface="Franklin Gothic Medium" panose="020B0603020102020204" pitchFamily="34" charset="0"/>
            </a:rPr>
            <a:t>usable</a:t>
          </a:r>
          <a:r>
            <a:rPr lang="fi-FI" sz="1600" kern="1200">
              <a:solidFill>
                <a:schemeClr val="tx1"/>
              </a:solidFill>
              <a:latin typeface="Franklin Gothic Medium" panose="020B0603020102020204" pitchFamily="34" charset="0"/>
            </a:rPr>
            <a:t>?</a:t>
          </a:r>
        </a:p>
      </dsp:txBody>
      <dsp:txXfrm>
        <a:off x="1904731" y="4069533"/>
        <a:ext cx="1600255" cy="1002214"/>
      </dsp:txXfrm>
    </dsp:sp>
    <dsp:sp modelId="{30D29565-79E5-4F12-8ECE-A870F8210491}">
      <dsp:nvSpPr>
        <dsp:cNvPr id="0" name=""/>
        <dsp:cNvSpPr/>
      </dsp:nvSpPr>
      <dsp:spPr>
        <a:xfrm>
          <a:off x="1771361" y="530386"/>
          <a:ext cx="4435679" cy="4435679"/>
        </a:xfrm>
        <a:custGeom>
          <a:avLst/>
          <a:gdLst/>
          <a:ahLst/>
          <a:cxnLst/>
          <a:rect l="0" t="0" r="0" b="0"/>
          <a:pathLst>
            <a:path>
              <a:moveTo>
                <a:pt x="255760" y="3251792"/>
              </a:moveTo>
              <a:arcTo wR="2217839" hR="2217839" stAng="9132733" swAng="1304709"/>
            </a:path>
          </a:pathLst>
        </a:custGeom>
        <a:noFill/>
        <a:ln w="57150" cap="flat" cmpd="sng" algn="ctr">
          <a:solidFill>
            <a:srgbClr val="97CD97"/>
          </a:solidFill>
          <a:prstDash val="solid"/>
          <a:miter lim="800000"/>
          <a:tailEnd type="arrow"/>
        </a:ln>
        <a:effectLst/>
      </dsp:spPr>
      <dsp:style>
        <a:lnRef idx="1">
          <a:scrgbClr r="0" g="0" b="0"/>
        </a:lnRef>
        <a:fillRef idx="0">
          <a:scrgbClr r="0" g="0" b="0"/>
        </a:fillRef>
        <a:effectRef idx="0">
          <a:scrgbClr r="0" g="0" b="0"/>
        </a:effectRef>
        <a:fontRef idx="minor"/>
      </dsp:style>
    </dsp:sp>
    <dsp:sp modelId="{5E433CAE-E3E5-4400-BC3A-D74B27E78E3E}">
      <dsp:nvSpPr>
        <dsp:cNvPr id="0" name=""/>
        <dsp:cNvSpPr/>
      </dsp:nvSpPr>
      <dsp:spPr>
        <a:xfrm>
          <a:off x="1004712" y="1598418"/>
          <a:ext cx="1708689" cy="1110648"/>
        </a:xfrm>
        <a:prstGeom prst="roundRect">
          <a:avLst/>
        </a:prstGeom>
        <a:solidFill>
          <a:srgbClr val="97CD97"/>
        </a:solidFill>
        <a:ln w="12700" cap="flat" cmpd="sng" algn="ctr">
          <a:solidFill>
            <a:srgbClr val="C1E1C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kern="1200" err="1">
              <a:solidFill>
                <a:schemeClr val="tx1"/>
              </a:solidFill>
              <a:latin typeface="Franklin Gothic Medium" panose="020B0603020102020204" pitchFamily="34" charset="0"/>
            </a:rPr>
            <a:t>Yes</a:t>
          </a:r>
          <a:endParaRPr lang="fi-FI" sz="1600" kern="1200">
            <a:solidFill>
              <a:schemeClr val="tx1"/>
            </a:solidFill>
            <a:latin typeface="Franklin Gothic Medium" panose="020B0603020102020204" pitchFamily="34" charset="0"/>
          </a:endParaRPr>
        </a:p>
      </dsp:txBody>
      <dsp:txXfrm>
        <a:off x="1058929" y="1652635"/>
        <a:ext cx="1600255" cy="1002214"/>
      </dsp:txXfrm>
    </dsp:sp>
    <dsp:sp modelId="{34B22991-47FE-4395-BF44-601DBF55258B}">
      <dsp:nvSpPr>
        <dsp:cNvPr id="0" name=""/>
        <dsp:cNvSpPr/>
      </dsp:nvSpPr>
      <dsp:spPr>
        <a:xfrm>
          <a:off x="1762263" y="566278"/>
          <a:ext cx="4435679" cy="4435679"/>
        </a:xfrm>
        <a:custGeom>
          <a:avLst/>
          <a:gdLst/>
          <a:ahLst/>
          <a:cxnLst/>
          <a:rect l="0" t="0" r="0" b="0"/>
          <a:pathLst>
            <a:path>
              <a:moveTo>
                <a:pt x="505718" y="808069"/>
              </a:moveTo>
              <a:arcTo wR="2217839" hR="2217839" stAng="13168094" swAng="1323447"/>
            </a:path>
          </a:pathLst>
        </a:custGeom>
        <a:noFill/>
        <a:ln w="57150" cap="flat" cmpd="sng" algn="ctr">
          <a:solidFill>
            <a:srgbClr val="97CD97"/>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6CD047-4B2E-4DE8-A5E3-1CF801D71859}" type="datetimeFigureOut">
              <a:rPr lang="fi-FI" smtClean="0"/>
              <a:t>24.4.2024</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60574E-1932-4E21-B99A-07C68251E3FD}" type="slidenum">
              <a:rPr lang="fi-FI" smtClean="0"/>
              <a:t>‹#›</a:t>
            </a:fld>
            <a:endParaRPr lang="fi-FI"/>
          </a:p>
        </p:txBody>
      </p:sp>
    </p:spTree>
    <p:extLst>
      <p:ext uri="{BB962C8B-B14F-4D97-AF65-F5344CB8AC3E}">
        <p14:creationId xmlns:p14="http://schemas.microsoft.com/office/powerpoint/2010/main" val="3242628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cs typeface="Calibri"/>
            </a:endParaRPr>
          </a:p>
        </p:txBody>
      </p:sp>
      <p:sp>
        <p:nvSpPr>
          <p:cNvPr id="4" name="Dian numeron paikkamerkki 3"/>
          <p:cNvSpPr>
            <a:spLocks noGrp="1"/>
          </p:cNvSpPr>
          <p:nvPr>
            <p:ph type="sldNum" sz="quarter" idx="5"/>
          </p:nvPr>
        </p:nvSpPr>
        <p:spPr/>
        <p:txBody>
          <a:bodyPr/>
          <a:lstStyle/>
          <a:p>
            <a:fld id="{F160574E-1932-4E21-B99A-07C68251E3FD}" type="slidenum">
              <a:rPr lang="fi-FI" smtClean="0"/>
              <a:t>11</a:t>
            </a:fld>
            <a:endParaRPr lang="fi-FI"/>
          </a:p>
        </p:txBody>
      </p:sp>
    </p:spTree>
    <p:extLst>
      <p:ext uri="{BB962C8B-B14F-4D97-AF65-F5344CB8AC3E}">
        <p14:creationId xmlns:p14="http://schemas.microsoft.com/office/powerpoint/2010/main" val="3371296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fontAlgn="base"/>
            <a:endParaRPr lang="en-US" sz="1800">
              <a:cs typeface="Calibri"/>
            </a:endParaRPr>
          </a:p>
        </p:txBody>
      </p:sp>
      <p:sp>
        <p:nvSpPr>
          <p:cNvPr id="4" name="Dian numeron paikkamerkki 3"/>
          <p:cNvSpPr>
            <a:spLocks noGrp="1"/>
          </p:cNvSpPr>
          <p:nvPr>
            <p:ph type="sldNum" sz="quarter" idx="5"/>
          </p:nvPr>
        </p:nvSpPr>
        <p:spPr/>
        <p:txBody>
          <a:bodyPr/>
          <a:lstStyle/>
          <a:p>
            <a:fld id="{9021705B-E0CF-4EBC-ADB5-9950E8A5C80B}" type="slidenum">
              <a:rPr lang="fi-FI" smtClean="0"/>
              <a:t>12</a:t>
            </a:fld>
            <a:endParaRPr lang="fi-FI"/>
          </a:p>
        </p:txBody>
      </p:sp>
    </p:spTree>
    <p:extLst>
      <p:ext uri="{BB962C8B-B14F-4D97-AF65-F5344CB8AC3E}">
        <p14:creationId xmlns:p14="http://schemas.microsoft.com/office/powerpoint/2010/main" val="3323641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a:p>
        </p:txBody>
      </p:sp>
      <p:sp>
        <p:nvSpPr>
          <p:cNvPr id="4" name="Dian numeron paikkamerkki 3"/>
          <p:cNvSpPr>
            <a:spLocks noGrp="1"/>
          </p:cNvSpPr>
          <p:nvPr>
            <p:ph type="sldNum" sz="quarter" idx="5"/>
          </p:nvPr>
        </p:nvSpPr>
        <p:spPr/>
        <p:txBody>
          <a:bodyPr/>
          <a:lstStyle/>
          <a:p>
            <a:fld id="{F160574E-1932-4E21-B99A-07C68251E3FD}" type="slidenum">
              <a:rPr lang="fi-FI" smtClean="0"/>
              <a:t>13</a:t>
            </a:fld>
            <a:endParaRPr lang="fi-FI"/>
          </a:p>
        </p:txBody>
      </p:sp>
    </p:spTree>
    <p:extLst>
      <p:ext uri="{BB962C8B-B14F-4D97-AF65-F5344CB8AC3E}">
        <p14:creationId xmlns:p14="http://schemas.microsoft.com/office/powerpoint/2010/main" val="3949233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t>1,5 min </a:t>
            </a:r>
          </a:p>
        </p:txBody>
      </p:sp>
      <p:sp>
        <p:nvSpPr>
          <p:cNvPr id="4" name="Dian numeron paikkamerkki 3"/>
          <p:cNvSpPr>
            <a:spLocks noGrp="1"/>
          </p:cNvSpPr>
          <p:nvPr>
            <p:ph type="sldNum" sz="quarter" idx="5"/>
          </p:nvPr>
        </p:nvSpPr>
        <p:spPr/>
        <p:txBody>
          <a:bodyPr/>
          <a:lstStyle/>
          <a:p>
            <a:fld id="{F160574E-1932-4E21-B99A-07C68251E3FD}" type="slidenum">
              <a:rPr lang="fi-FI" smtClean="0"/>
              <a:t>14</a:t>
            </a:fld>
            <a:endParaRPr lang="fi-FI"/>
          </a:p>
        </p:txBody>
      </p:sp>
    </p:spTree>
    <p:extLst>
      <p:ext uri="{BB962C8B-B14F-4D97-AF65-F5344CB8AC3E}">
        <p14:creationId xmlns:p14="http://schemas.microsoft.com/office/powerpoint/2010/main" val="617940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t>1 min </a:t>
            </a:r>
          </a:p>
        </p:txBody>
      </p:sp>
      <p:sp>
        <p:nvSpPr>
          <p:cNvPr id="4" name="Dian numeron paikkamerkki 3"/>
          <p:cNvSpPr>
            <a:spLocks noGrp="1"/>
          </p:cNvSpPr>
          <p:nvPr>
            <p:ph type="sldNum" sz="quarter" idx="5"/>
          </p:nvPr>
        </p:nvSpPr>
        <p:spPr/>
        <p:txBody>
          <a:bodyPr/>
          <a:lstStyle/>
          <a:p>
            <a:fld id="{F160574E-1932-4E21-B99A-07C68251E3FD}" type="slidenum">
              <a:rPr lang="fi-FI" smtClean="0"/>
              <a:t>15</a:t>
            </a:fld>
            <a:endParaRPr lang="fi-FI"/>
          </a:p>
        </p:txBody>
      </p:sp>
    </p:spTree>
    <p:extLst>
      <p:ext uri="{BB962C8B-B14F-4D97-AF65-F5344CB8AC3E}">
        <p14:creationId xmlns:p14="http://schemas.microsoft.com/office/powerpoint/2010/main" val="905502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t>1,5 min </a:t>
            </a:r>
          </a:p>
        </p:txBody>
      </p:sp>
      <p:sp>
        <p:nvSpPr>
          <p:cNvPr id="4" name="Dian numeron paikkamerkki 3"/>
          <p:cNvSpPr>
            <a:spLocks noGrp="1"/>
          </p:cNvSpPr>
          <p:nvPr>
            <p:ph type="sldNum" sz="quarter" idx="5"/>
          </p:nvPr>
        </p:nvSpPr>
        <p:spPr/>
        <p:txBody>
          <a:bodyPr/>
          <a:lstStyle/>
          <a:p>
            <a:fld id="{F160574E-1932-4E21-B99A-07C68251E3FD}" type="slidenum">
              <a:rPr lang="fi-FI" smtClean="0"/>
              <a:t>16</a:t>
            </a:fld>
            <a:endParaRPr lang="fi-FI"/>
          </a:p>
        </p:txBody>
      </p:sp>
    </p:spTree>
    <p:extLst>
      <p:ext uri="{BB962C8B-B14F-4D97-AF65-F5344CB8AC3E}">
        <p14:creationId xmlns:p14="http://schemas.microsoft.com/office/powerpoint/2010/main" val="1225206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t>1 min </a:t>
            </a:r>
          </a:p>
        </p:txBody>
      </p:sp>
      <p:sp>
        <p:nvSpPr>
          <p:cNvPr id="4" name="Dian numeron paikkamerkki 3"/>
          <p:cNvSpPr>
            <a:spLocks noGrp="1"/>
          </p:cNvSpPr>
          <p:nvPr>
            <p:ph type="sldNum" sz="quarter" idx="5"/>
          </p:nvPr>
        </p:nvSpPr>
        <p:spPr/>
        <p:txBody>
          <a:bodyPr/>
          <a:lstStyle/>
          <a:p>
            <a:fld id="{F160574E-1932-4E21-B99A-07C68251E3FD}" type="slidenum">
              <a:rPr lang="fi-FI" smtClean="0"/>
              <a:t>17</a:t>
            </a:fld>
            <a:endParaRPr lang="fi-FI"/>
          </a:p>
        </p:txBody>
      </p:sp>
    </p:spTree>
    <p:extLst>
      <p:ext uri="{BB962C8B-B14F-4D97-AF65-F5344CB8AC3E}">
        <p14:creationId xmlns:p14="http://schemas.microsoft.com/office/powerpoint/2010/main" val="8334818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7921216-4878-4510-8CAE-4A6963434834}"/>
              </a:ext>
            </a:extLst>
          </p:cNvPr>
          <p:cNvSpPr>
            <a:spLocks noGrp="1"/>
          </p:cNvSpPr>
          <p:nvPr>
            <p:ph type="title"/>
          </p:nvPr>
        </p:nvSpPr>
        <p:spPr>
          <a:xfrm>
            <a:off x="831850" y="1709738"/>
            <a:ext cx="10515600" cy="2852737"/>
          </a:xfrm>
        </p:spPr>
        <p:txBody>
          <a:bodyPr anchor="b"/>
          <a:lstStyle>
            <a:lvl1pPr>
              <a:defRPr sz="6000">
                <a:latin typeface="Franklin Gothic Medium" panose="020B06030201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5EE89DFF-78E9-430A-A4F5-E34A8443D5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pic>
        <p:nvPicPr>
          <p:cNvPr id="4" name="Kuva 3">
            <a:extLst>
              <a:ext uri="{FF2B5EF4-FFF2-40B4-BE49-F238E27FC236}">
                <a16:creationId xmlns:a16="http://schemas.microsoft.com/office/drawing/2014/main" id="{89AF28B3-9BB1-4524-94CF-EB2D1491FF3D}"/>
              </a:ext>
            </a:extLst>
          </p:cNvPr>
          <p:cNvPicPr>
            <a:picLocks noChangeAspect="1"/>
          </p:cNvPicPr>
          <p:nvPr userDrawn="1"/>
        </p:nvPicPr>
        <p:blipFill>
          <a:blip r:embed="rId2"/>
          <a:stretch>
            <a:fillRect/>
          </a:stretch>
        </p:blipFill>
        <p:spPr>
          <a:xfrm>
            <a:off x="72000" y="72000"/>
            <a:ext cx="5467682" cy="1440000"/>
          </a:xfrm>
          <a:prstGeom prst="rect">
            <a:avLst/>
          </a:prstGeom>
        </p:spPr>
      </p:pic>
    </p:spTree>
    <p:extLst>
      <p:ext uri="{BB962C8B-B14F-4D97-AF65-F5344CB8AC3E}">
        <p14:creationId xmlns:p14="http://schemas.microsoft.com/office/powerpoint/2010/main" val="1305975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Otsikko ja sisältö">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42504A9B-A554-4167-8E3D-FFCF2FD298FB}"/>
              </a:ext>
            </a:extLst>
          </p:cNvPr>
          <p:cNvSpPr>
            <a:spLocks noGrp="1"/>
          </p:cNvSpPr>
          <p:nvPr>
            <p:ph idx="1"/>
          </p:nvPr>
        </p:nvSpPr>
        <p:spPr>
          <a:xfrm>
            <a:off x="838200" y="1566407"/>
            <a:ext cx="10515600" cy="463441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4" name="Kuva 3">
            <a:extLst>
              <a:ext uri="{FF2B5EF4-FFF2-40B4-BE49-F238E27FC236}">
                <a16:creationId xmlns:a16="http://schemas.microsoft.com/office/drawing/2014/main" id="{506FB230-D31E-4A2E-A18E-CF1D02C5514D}"/>
              </a:ext>
            </a:extLst>
          </p:cNvPr>
          <p:cNvPicPr>
            <a:picLocks noChangeAspect="1"/>
          </p:cNvPicPr>
          <p:nvPr userDrawn="1"/>
        </p:nvPicPr>
        <p:blipFill>
          <a:blip r:embed="rId2"/>
          <a:stretch>
            <a:fillRect/>
          </a:stretch>
        </p:blipFill>
        <p:spPr>
          <a:xfrm>
            <a:off x="72000" y="72000"/>
            <a:ext cx="5473904" cy="1440000"/>
          </a:xfrm>
          <a:prstGeom prst="rect">
            <a:avLst/>
          </a:prstGeom>
        </p:spPr>
      </p:pic>
    </p:spTree>
    <p:extLst>
      <p:ext uri="{BB962C8B-B14F-4D97-AF65-F5344CB8AC3E}">
        <p14:creationId xmlns:p14="http://schemas.microsoft.com/office/powerpoint/2010/main" val="785629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tsikko ja sisältö - Confidential">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42504A9B-A554-4167-8E3D-FFCF2FD298FB}"/>
              </a:ext>
            </a:extLst>
          </p:cNvPr>
          <p:cNvSpPr>
            <a:spLocks noGrp="1"/>
          </p:cNvSpPr>
          <p:nvPr>
            <p:ph idx="1"/>
          </p:nvPr>
        </p:nvSpPr>
        <p:spPr>
          <a:xfrm>
            <a:off x="838200" y="1566407"/>
            <a:ext cx="10515600" cy="463441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4" name="Kuva 3">
            <a:extLst>
              <a:ext uri="{FF2B5EF4-FFF2-40B4-BE49-F238E27FC236}">
                <a16:creationId xmlns:a16="http://schemas.microsoft.com/office/drawing/2014/main" id="{506FB230-D31E-4A2E-A18E-CF1D02C5514D}"/>
              </a:ext>
            </a:extLst>
          </p:cNvPr>
          <p:cNvPicPr>
            <a:picLocks noChangeAspect="1"/>
          </p:cNvPicPr>
          <p:nvPr userDrawn="1"/>
        </p:nvPicPr>
        <p:blipFill>
          <a:blip r:embed="rId2"/>
          <a:stretch>
            <a:fillRect/>
          </a:stretch>
        </p:blipFill>
        <p:spPr>
          <a:xfrm>
            <a:off x="72000" y="72000"/>
            <a:ext cx="5473904" cy="1440000"/>
          </a:xfrm>
          <a:prstGeom prst="rect">
            <a:avLst/>
          </a:prstGeom>
        </p:spPr>
      </p:pic>
      <p:sp>
        <p:nvSpPr>
          <p:cNvPr id="5" name="TextBox 4">
            <a:extLst>
              <a:ext uri="{FF2B5EF4-FFF2-40B4-BE49-F238E27FC236}">
                <a16:creationId xmlns:a16="http://schemas.microsoft.com/office/drawing/2014/main" id="{7EFDC62A-73F2-4F66-999A-A44904025045}"/>
              </a:ext>
            </a:extLst>
          </p:cNvPr>
          <p:cNvSpPr txBox="1"/>
          <p:nvPr userDrawn="1"/>
        </p:nvSpPr>
        <p:spPr>
          <a:xfrm>
            <a:off x="5506065" y="-4639"/>
            <a:ext cx="1575624" cy="369332"/>
          </a:xfrm>
          <a:prstGeom prst="rect">
            <a:avLst/>
          </a:prstGeom>
          <a:noFill/>
        </p:spPr>
        <p:txBody>
          <a:bodyPr wrap="none" rtlCol="0">
            <a:spAutoFit/>
          </a:bodyPr>
          <a:lstStyle/>
          <a:p>
            <a:r>
              <a:rPr lang="fi-FI"/>
              <a:t>CONFIDENTIAL</a:t>
            </a:r>
            <a:endParaRPr lang="en-GB"/>
          </a:p>
        </p:txBody>
      </p:sp>
    </p:spTree>
    <p:extLst>
      <p:ext uri="{BB962C8B-B14F-4D97-AF65-F5344CB8AC3E}">
        <p14:creationId xmlns:p14="http://schemas.microsoft.com/office/powerpoint/2010/main" val="210621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Osan ylätunniste">
    <p:spTree>
      <p:nvGrpSpPr>
        <p:cNvPr id="1" name=""/>
        <p:cNvGrpSpPr/>
        <p:nvPr/>
      </p:nvGrpSpPr>
      <p:grpSpPr>
        <a:xfrm>
          <a:off x="0" y="0"/>
          <a:ext cx="0" cy="0"/>
          <a:chOff x="0" y="0"/>
          <a:chExt cx="0" cy="0"/>
        </a:xfrm>
      </p:grpSpPr>
      <p:sp>
        <p:nvSpPr>
          <p:cNvPr id="10" name="Otsikko 1">
            <a:extLst>
              <a:ext uri="{FF2B5EF4-FFF2-40B4-BE49-F238E27FC236}">
                <a16:creationId xmlns:a16="http://schemas.microsoft.com/office/drawing/2014/main" id="{569334F7-87D3-4E3E-8164-BF77CA6EDAD6}"/>
              </a:ext>
            </a:extLst>
          </p:cNvPr>
          <p:cNvSpPr>
            <a:spLocks noGrp="1"/>
          </p:cNvSpPr>
          <p:nvPr>
            <p:ph type="title"/>
          </p:nvPr>
        </p:nvSpPr>
        <p:spPr>
          <a:xfrm>
            <a:off x="838200" y="320675"/>
            <a:ext cx="9201150" cy="1325563"/>
          </a:xfrm>
        </p:spPr>
        <p:txBody>
          <a:bodyPr/>
          <a:lstStyle>
            <a:lvl1pPr>
              <a:defRPr>
                <a:latin typeface="Franklin Gothic Medium" panose="020B06030201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1" name="Tekstin paikkamerkki 2">
            <a:extLst>
              <a:ext uri="{FF2B5EF4-FFF2-40B4-BE49-F238E27FC236}">
                <a16:creationId xmlns:a16="http://schemas.microsoft.com/office/drawing/2014/main" id="{7BB4FEE4-8530-47E4-8A64-5B80F4F49439}"/>
              </a:ext>
            </a:extLst>
          </p:cNvPr>
          <p:cNvSpPr>
            <a:spLocks noGrp="1"/>
          </p:cNvSpPr>
          <p:nvPr>
            <p:ph type="body" idx="1"/>
          </p:nvPr>
        </p:nvSpPr>
        <p:spPr>
          <a:xfrm>
            <a:off x="838201" y="1962150"/>
            <a:ext cx="10515600" cy="40782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pic>
        <p:nvPicPr>
          <p:cNvPr id="5" name="Kuva 4">
            <a:extLst>
              <a:ext uri="{FF2B5EF4-FFF2-40B4-BE49-F238E27FC236}">
                <a16:creationId xmlns:a16="http://schemas.microsoft.com/office/drawing/2014/main" id="{A7385530-0495-4940-A259-427BDFD6B742}"/>
              </a:ext>
            </a:extLst>
          </p:cNvPr>
          <p:cNvPicPr>
            <a:picLocks noChangeAspect="1"/>
          </p:cNvPicPr>
          <p:nvPr userDrawn="1"/>
        </p:nvPicPr>
        <p:blipFill>
          <a:blip r:embed="rId2"/>
          <a:stretch>
            <a:fillRect/>
          </a:stretch>
        </p:blipFill>
        <p:spPr>
          <a:xfrm>
            <a:off x="10980000" y="108000"/>
            <a:ext cx="1078366" cy="1080000"/>
          </a:xfrm>
          <a:prstGeom prst="rect">
            <a:avLst/>
          </a:prstGeom>
        </p:spPr>
      </p:pic>
      <p:pic>
        <p:nvPicPr>
          <p:cNvPr id="6" name="Kuva 5">
            <a:extLst>
              <a:ext uri="{FF2B5EF4-FFF2-40B4-BE49-F238E27FC236}">
                <a16:creationId xmlns:a16="http://schemas.microsoft.com/office/drawing/2014/main" id="{2A63DEFA-976F-4912-8573-06F7CC0B86C4}"/>
              </a:ext>
            </a:extLst>
          </p:cNvPr>
          <p:cNvPicPr>
            <a:picLocks noChangeAspect="1"/>
          </p:cNvPicPr>
          <p:nvPr userDrawn="1"/>
        </p:nvPicPr>
        <p:blipFill>
          <a:blip r:embed="rId3"/>
          <a:stretch>
            <a:fillRect/>
          </a:stretch>
        </p:blipFill>
        <p:spPr>
          <a:xfrm>
            <a:off x="307387" y="36000"/>
            <a:ext cx="29740" cy="6858000"/>
          </a:xfrm>
          <a:prstGeom prst="rect">
            <a:avLst/>
          </a:prstGeom>
        </p:spPr>
      </p:pic>
    </p:spTree>
    <p:extLst>
      <p:ext uri="{BB962C8B-B14F-4D97-AF65-F5344CB8AC3E}">
        <p14:creationId xmlns:p14="http://schemas.microsoft.com/office/powerpoint/2010/main" val="576767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Osan ylätunniste - Confidential">
    <p:spTree>
      <p:nvGrpSpPr>
        <p:cNvPr id="1" name=""/>
        <p:cNvGrpSpPr/>
        <p:nvPr/>
      </p:nvGrpSpPr>
      <p:grpSpPr>
        <a:xfrm>
          <a:off x="0" y="0"/>
          <a:ext cx="0" cy="0"/>
          <a:chOff x="0" y="0"/>
          <a:chExt cx="0" cy="0"/>
        </a:xfrm>
      </p:grpSpPr>
      <p:sp>
        <p:nvSpPr>
          <p:cNvPr id="10" name="Otsikko 1">
            <a:extLst>
              <a:ext uri="{FF2B5EF4-FFF2-40B4-BE49-F238E27FC236}">
                <a16:creationId xmlns:a16="http://schemas.microsoft.com/office/drawing/2014/main" id="{569334F7-87D3-4E3E-8164-BF77CA6EDAD6}"/>
              </a:ext>
            </a:extLst>
          </p:cNvPr>
          <p:cNvSpPr>
            <a:spLocks noGrp="1"/>
          </p:cNvSpPr>
          <p:nvPr>
            <p:ph type="title"/>
          </p:nvPr>
        </p:nvSpPr>
        <p:spPr>
          <a:xfrm>
            <a:off x="838200" y="320675"/>
            <a:ext cx="9201150" cy="1325563"/>
          </a:xfrm>
        </p:spPr>
        <p:txBody>
          <a:bodyPr/>
          <a:lstStyle>
            <a:lvl1pPr>
              <a:defRPr>
                <a:latin typeface="Franklin Gothic Medium" panose="020B06030201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1" name="Tekstin paikkamerkki 2">
            <a:extLst>
              <a:ext uri="{FF2B5EF4-FFF2-40B4-BE49-F238E27FC236}">
                <a16:creationId xmlns:a16="http://schemas.microsoft.com/office/drawing/2014/main" id="{7BB4FEE4-8530-47E4-8A64-5B80F4F49439}"/>
              </a:ext>
            </a:extLst>
          </p:cNvPr>
          <p:cNvSpPr>
            <a:spLocks noGrp="1"/>
          </p:cNvSpPr>
          <p:nvPr>
            <p:ph type="body" idx="1"/>
          </p:nvPr>
        </p:nvSpPr>
        <p:spPr>
          <a:xfrm>
            <a:off x="838201" y="1962150"/>
            <a:ext cx="10515600" cy="40782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pic>
        <p:nvPicPr>
          <p:cNvPr id="5" name="Kuva 4">
            <a:extLst>
              <a:ext uri="{FF2B5EF4-FFF2-40B4-BE49-F238E27FC236}">
                <a16:creationId xmlns:a16="http://schemas.microsoft.com/office/drawing/2014/main" id="{A7385530-0495-4940-A259-427BDFD6B742}"/>
              </a:ext>
            </a:extLst>
          </p:cNvPr>
          <p:cNvPicPr>
            <a:picLocks noChangeAspect="1"/>
          </p:cNvPicPr>
          <p:nvPr userDrawn="1"/>
        </p:nvPicPr>
        <p:blipFill>
          <a:blip r:embed="rId2"/>
          <a:stretch>
            <a:fillRect/>
          </a:stretch>
        </p:blipFill>
        <p:spPr>
          <a:xfrm>
            <a:off x="10980000" y="108000"/>
            <a:ext cx="1078366" cy="1080000"/>
          </a:xfrm>
          <a:prstGeom prst="rect">
            <a:avLst/>
          </a:prstGeom>
        </p:spPr>
      </p:pic>
      <p:pic>
        <p:nvPicPr>
          <p:cNvPr id="6" name="Kuva 5">
            <a:extLst>
              <a:ext uri="{FF2B5EF4-FFF2-40B4-BE49-F238E27FC236}">
                <a16:creationId xmlns:a16="http://schemas.microsoft.com/office/drawing/2014/main" id="{2A63DEFA-976F-4912-8573-06F7CC0B86C4}"/>
              </a:ext>
            </a:extLst>
          </p:cNvPr>
          <p:cNvPicPr>
            <a:picLocks noChangeAspect="1"/>
          </p:cNvPicPr>
          <p:nvPr userDrawn="1"/>
        </p:nvPicPr>
        <p:blipFill>
          <a:blip r:embed="rId3"/>
          <a:stretch>
            <a:fillRect/>
          </a:stretch>
        </p:blipFill>
        <p:spPr>
          <a:xfrm>
            <a:off x="307387" y="36000"/>
            <a:ext cx="29740" cy="6858000"/>
          </a:xfrm>
          <a:prstGeom prst="rect">
            <a:avLst/>
          </a:prstGeom>
        </p:spPr>
      </p:pic>
      <p:sp>
        <p:nvSpPr>
          <p:cNvPr id="7" name="TextBox 6">
            <a:extLst>
              <a:ext uri="{FF2B5EF4-FFF2-40B4-BE49-F238E27FC236}">
                <a16:creationId xmlns:a16="http://schemas.microsoft.com/office/drawing/2014/main" id="{AF1C9B93-6EE7-4936-815B-F0DBB84E8580}"/>
              </a:ext>
            </a:extLst>
          </p:cNvPr>
          <p:cNvSpPr txBox="1"/>
          <p:nvPr userDrawn="1"/>
        </p:nvSpPr>
        <p:spPr>
          <a:xfrm>
            <a:off x="5506065" y="-4639"/>
            <a:ext cx="1575624" cy="369332"/>
          </a:xfrm>
          <a:prstGeom prst="rect">
            <a:avLst/>
          </a:prstGeom>
          <a:noFill/>
        </p:spPr>
        <p:txBody>
          <a:bodyPr wrap="none" rtlCol="0">
            <a:spAutoFit/>
          </a:bodyPr>
          <a:lstStyle/>
          <a:p>
            <a:r>
              <a:rPr lang="fi-FI"/>
              <a:t>CONFIDENTIAL</a:t>
            </a:r>
            <a:endParaRPr lang="en-GB"/>
          </a:p>
        </p:txBody>
      </p:sp>
    </p:spTree>
    <p:extLst>
      <p:ext uri="{BB962C8B-B14F-4D97-AF65-F5344CB8AC3E}">
        <p14:creationId xmlns:p14="http://schemas.microsoft.com/office/powerpoint/2010/main" val="752095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29C11D5-3D99-4993-86DC-77C24C86A26B}"/>
              </a:ext>
            </a:extLst>
          </p:cNvPr>
          <p:cNvSpPr>
            <a:spLocks noGrp="1"/>
          </p:cNvSpPr>
          <p:nvPr>
            <p:ph type="title"/>
          </p:nvPr>
        </p:nvSpPr>
        <p:spPr/>
        <p:txBody>
          <a:bodyPr/>
          <a:lstStyle>
            <a:lvl1pPr>
              <a:defRPr>
                <a:latin typeface="Franklin Gothic Medium" panose="020B06030201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C5245B09-7DB1-45B8-AAA1-3608E632C54F}"/>
              </a:ext>
            </a:extLst>
          </p:cNvPr>
          <p:cNvSpPr>
            <a:spLocks noGrp="1"/>
          </p:cNvSpPr>
          <p:nvPr>
            <p:ph sz="half" idx="1"/>
          </p:nvPr>
        </p:nvSpPr>
        <p:spPr>
          <a:xfrm>
            <a:off x="838200" y="1825625"/>
            <a:ext cx="5181600" cy="4351338"/>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33ACC748-FFCD-44BB-A2AE-45D67E5AC5FD}"/>
              </a:ext>
            </a:extLst>
          </p:cNvPr>
          <p:cNvSpPr>
            <a:spLocks noGrp="1"/>
          </p:cNvSpPr>
          <p:nvPr>
            <p:ph sz="half" idx="2"/>
          </p:nvPr>
        </p:nvSpPr>
        <p:spPr>
          <a:xfrm>
            <a:off x="6172200" y="1825625"/>
            <a:ext cx="5181600" cy="4351338"/>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5" name="Kuva 4">
            <a:extLst>
              <a:ext uri="{FF2B5EF4-FFF2-40B4-BE49-F238E27FC236}">
                <a16:creationId xmlns:a16="http://schemas.microsoft.com/office/drawing/2014/main" id="{3EDEB8FF-D4F1-4F81-BE55-D08405D9D2D9}"/>
              </a:ext>
            </a:extLst>
          </p:cNvPr>
          <p:cNvPicPr>
            <a:picLocks noChangeAspect="1"/>
          </p:cNvPicPr>
          <p:nvPr userDrawn="1"/>
        </p:nvPicPr>
        <p:blipFill>
          <a:blip r:embed="rId2"/>
          <a:stretch>
            <a:fillRect/>
          </a:stretch>
        </p:blipFill>
        <p:spPr>
          <a:xfrm>
            <a:off x="10980000" y="108000"/>
            <a:ext cx="1078366" cy="1080000"/>
          </a:xfrm>
          <a:prstGeom prst="rect">
            <a:avLst/>
          </a:prstGeom>
        </p:spPr>
      </p:pic>
      <p:pic>
        <p:nvPicPr>
          <p:cNvPr id="6" name="Kuva 5">
            <a:extLst>
              <a:ext uri="{FF2B5EF4-FFF2-40B4-BE49-F238E27FC236}">
                <a16:creationId xmlns:a16="http://schemas.microsoft.com/office/drawing/2014/main" id="{F596953F-3F59-4F00-BA1E-2A4F8B0D8317}"/>
              </a:ext>
            </a:extLst>
          </p:cNvPr>
          <p:cNvPicPr>
            <a:picLocks noChangeAspect="1"/>
          </p:cNvPicPr>
          <p:nvPr userDrawn="1"/>
        </p:nvPicPr>
        <p:blipFill>
          <a:blip r:embed="rId3"/>
          <a:stretch>
            <a:fillRect/>
          </a:stretch>
        </p:blipFill>
        <p:spPr>
          <a:xfrm>
            <a:off x="307387" y="36000"/>
            <a:ext cx="29740" cy="6858000"/>
          </a:xfrm>
          <a:prstGeom prst="rect">
            <a:avLst/>
          </a:prstGeom>
        </p:spPr>
      </p:pic>
    </p:spTree>
    <p:extLst>
      <p:ext uri="{BB962C8B-B14F-4D97-AF65-F5344CB8AC3E}">
        <p14:creationId xmlns:p14="http://schemas.microsoft.com/office/powerpoint/2010/main" val="188715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Tyhjä">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93014FC5-D2B8-4AF2-9377-C3FC40C9E931}"/>
              </a:ext>
            </a:extLst>
          </p:cNvPr>
          <p:cNvPicPr>
            <a:picLocks noChangeAspect="1"/>
          </p:cNvPicPr>
          <p:nvPr userDrawn="1"/>
        </p:nvPicPr>
        <p:blipFill>
          <a:blip r:embed="rId2"/>
          <a:stretch>
            <a:fillRect/>
          </a:stretch>
        </p:blipFill>
        <p:spPr>
          <a:xfrm>
            <a:off x="10980000" y="108000"/>
            <a:ext cx="1078366" cy="1080000"/>
          </a:xfrm>
          <a:prstGeom prst="rect">
            <a:avLst/>
          </a:prstGeom>
        </p:spPr>
      </p:pic>
      <p:pic>
        <p:nvPicPr>
          <p:cNvPr id="3" name="Kuva 2">
            <a:extLst>
              <a:ext uri="{FF2B5EF4-FFF2-40B4-BE49-F238E27FC236}">
                <a16:creationId xmlns:a16="http://schemas.microsoft.com/office/drawing/2014/main" id="{4CB58D11-01E8-4234-A17A-BB5EED1CD9AD}"/>
              </a:ext>
            </a:extLst>
          </p:cNvPr>
          <p:cNvPicPr>
            <a:picLocks noChangeAspect="1"/>
          </p:cNvPicPr>
          <p:nvPr userDrawn="1"/>
        </p:nvPicPr>
        <p:blipFill>
          <a:blip r:embed="rId3"/>
          <a:stretch>
            <a:fillRect/>
          </a:stretch>
        </p:blipFill>
        <p:spPr>
          <a:xfrm>
            <a:off x="307387" y="36000"/>
            <a:ext cx="29740" cy="6858000"/>
          </a:xfrm>
          <a:prstGeom prst="rect">
            <a:avLst/>
          </a:prstGeom>
        </p:spPr>
      </p:pic>
    </p:spTree>
    <p:extLst>
      <p:ext uri="{BB962C8B-B14F-4D97-AF65-F5344CB8AC3E}">
        <p14:creationId xmlns:p14="http://schemas.microsoft.com/office/powerpoint/2010/main" val="917444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30400C4-4365-49ED-A1CF-4A1467FFD50F}"/>
              </a:ext>
            </a:extLst>
          </p:cNvPr>
          <p:cNvSpPr>
            <a:spLocks noGrp="1"/>
          </p:cNvSpPr>
          <p:nvPr>
            <p:ph type="title"/>
          </p:nvPr>
        </p:nvSpPr>
        <p:spPr>
          <a:xfrm>
            <a:off x="839788" y="457200"/>
            <a:ext cx="3932237" cy="1600200"/>
          </a:xfrm>
        </p:spPr>
        <p:txBody>
          <a:bodyPr anchor="b"/>
          <a:lstStyle>
            <a:lvl1pPr>
              <a:defRPr sz="3200">
                <a:latin typeface="Franklin Gothic Medium" panose="020B06030201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Kuvan paikkamerkki 2">
            <a:extLst>
              <a:ext uri="{FF2B5EF4-FFF2-40B4-BE49-F238E27FC236}">
                <a16:creationId xmlns:a16="http://schemas.microsoft.com/office/drawing/2014/main" id="{E77DF9CE-FCBC-480C-9A99-3A08F499253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14903AA8-EFDB-4ED3-A3AF-F994BE3B7FE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pic>
        <p:nvPicPr>
          <p:cNvPr id="5" name="Kuva 4">
            <a:extLst>
              <a:ext uri="{FF2B5EF4-FFF2-40B4-BE49-F238E27FC236}">
                <a16:creationId xmlns:a16="http://schemas.microsoft.com/office/drawing/2014/main" id="{6C3BF636-F5ED-4969-BE50-A5B1703EB115}"/>
              </a:ext>
            </a:extLst>
          </p:cNvPr>
          <p:cNvPicPr>
            <a:picLocks noChangeAspect="1"/>
          </p:cNvPicPr>
          <p:nvPr userDrawn="1"/>
        </p:nvPicPr>
        <p:blipFill>
          <a:blip r:embed="rId2"/>
          <a:stretch>
            <a:fillRect/>
          </a:stretch>
        </p:blipFill>
        <p:spPr>
          <a:xfrm>
            <a:off x="10980000" y="108000"/>
            <a:ext cx="1078366" cy="1080000"/>
          </a:xfrm>
          <a:prstGeom prst="rect">
            <a:avLst/>
          </a:prstGeom>
        </p:spPr>
      </p:pic>
      <p:pic>
        <p:nvPicPr>
          <p:cNvPr id="6" name="Kuva 5">
            <a:extLst>
              <a:ext uri="{FF2B5EF4-FFF2-40B4-BE49-F238E27FC236}">
                <a16:creationId xmlns:a16="http://schemas.microsoft.com/office/drawing/2014/main" id="{6669C917-ED8B-409C-B263-CCD6AF1D1264}"/>
              </a:ext>
            </a:extLst>
          </p:cNvPr>
          <p:cNvPicPr>
            <a:picLocks noChangeAspect="1"/>
          </p:cNvPicPr>
          <p:nvPr userDrawn="1"/>
        </p:nvPicPr>
        <p:blipFill>
          <a:blip r:embed="rId3"/>
          <a:stretch>
            <a:fillRect/>
          </a:stretch>
        </p:blipFill>
        <p:spPr>
          <a:xfrm>
            <a:off x="307387" y="36000"/>
            <a:ext cx="29740" cy="6858000"/>
          </a:xfrm>
          <a:prstGeom prst="rect">
            <a:avLst/>
          </a:prstGeom>
        </p:spPr>
      </p:pic>
    </p:spTree>
    <p:extLst>
      <p:ext uri="{BB962C8B-B14F-4D97-AF65-F5344CB8AC3E}">
        <p14:creationId xmlns:p14="http://schemas.microsoft.com/office/powerpoint/2010/main" val="1078758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3_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7921216-4878-4510-8CAE-4A6963434834}"/>
              </a:ext>
            </a:extLst>
          </p:cNvPr>
          <p:cNvSpPr>
            <a:spLocks noGrp="1"/>
          </p:cNvSpPr>
          <p:nvPr>
            <p:ph type="title"/>
          </p:nvPr>
        </p:nvSpPr>
        <p:spPr>
          <a:xfrm>
            <a:off x="831850" y="1709738"/>
            <a:ext cx="10515600" cy="2852737"/>
          </a:xfrm>
        </p:spPr>
        <p:txBody>
          <a:bodyPr anchor="b"/>
          <a:lstStyle>
            <a:lvl1pPr>
              <a:defRPr sz="6000">
                <a:latin typeface="Franklin Gothic Medium" panose="020B06030201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5EE89DFF-78E9-430A-A4F5-E34A8443D5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pic>
        <p:nvPicPr>
          <p:cNvPr id="4" name="Kuva 3">
            <a:extLst>
              <a:ext uri="{FF2B5EF4-FFF2-40B4-BE49-F238E27FC236}">
                <a16:creationId xmlns:a16="http://schemas.microsoft.com/office/drawing/2014/main" id="{617F31F3-7070-40D7-A8B2-BDE80CBCC238}"/>
              </a:ext>
            </a:extLst>
          </p:cNvPr>
          <p:cNvPicPr>
            <a:picLocks noChangeAspect="1"/>
          </p:cNvPicPr>
          <p:nvPr userDrawn="1"/>
        </p:nvPicPr>
        <p:blipFill>
          <a:blip r:embed="rId2"/>
          <a:stretch>
            <a:fillRect/>
          </a:stretch>
        </p:blipFill>
        <p:spPr>
          <a:xfrm>
            <a:off x="72000" y="72000"/>
            <a:ext cx="5467682" cy="1440000"/>
          </a:xfrm>
          <a:prstGeom prst="rect">
            <a:avLst/>
          </a:prstGeom>
        </p:spPr>
      </p:pic>
    </p:spTree>
    <p:extLst>
      <p:ext uri="{BB962C8B-B14F-4D97-AF65-F5344CB8AC3E}">
        <p14:creationId xmlns:p14="http://schemas.microsoft.com/office/powerpoint/2010/main" val="1454395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Otsikko ja sisältö">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42504A9B-A554-4167-8E3D-FFCF2FD298FB}"/>
              </a:ext>
            </a:extLst>
          </p:cNvPr>
          <p:cNvSpPr>
            <a:spLocks noGrp="1"/>
          </p:cNvSpPr>
          <p:nvPr>
            <p:ph idx="1"/>
          </p:nvPr>
        </p:nvSpPr>
        <p:spPr>
          <a:xfrm>
            <a:off x="838200" y="1566407"/>
            <a:ext cx="10515600" cy="463441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4" name="Kuva 3">
            <a:extLst>
              <a:ext uri="{FF2B5EF4-FFF2-40B4-BE49-F238E27FC236}">
                <a16:creationId xmlns:a16="http://schemas.microsoft.com/office/drawing/2014/main" id="{34D3960B-BC41-4D18-9ACB-BF9CF0E800BB}"/>
              </a:ext>
            </a:extLst>
          </p:cNvPr>
          <p:cNvPicPr>
            <a:picLocks noChangeAspect="1"/>
          </p:cNvPicPr>
          <p:nvPr userDrawn="1"/>
        </p:nvPicPr>
        <p:blipFill>
          <a:blip r:embed="rId2"/>
          <a:stretch>
            <a:fillRect/>
          </a:stretch>
        </p:blipFill>
        <p:spPr>
          <a:xfrm>
            <a:off x="72000" y="72000"/>
            <a:ext cx="5467682" cy="1440000"/>
          </a:xfrm>
          <a:prstGeom prst="rect">
            <a:avLst/>
          </a:prstGeom>
        </p:spPr>
      </p:pic>
    </p:spTree>
    <p:extLst>
      <p:ext uri="{BB962C8B-B14F-4D97-AF65-F5344CB8AC3E}">
        <p14:creationId xmlns:p14="http://schemas.microsoft.com/office/powerpoint/2010/main" val="1039751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Otsikko ja sisältö - Confidential">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42504A9B-A554-4167-8E3D-FFCF2FD298FB}"/>
              </a:ext>
            </a:extLst>
          </p:cNvPr>
          <p:cNvSpPr>
            <a:spLocks noGrp="1"/>
          </p:cNvSpPr>
          <p:nvPr>
            <p:ph idx="1"/>
          </p:nvPr>
        </p:nvSpPr>
        <p:spPr>
          <a:xfrm>
            <a:off x="838200" y="1566407"/>
            <a:ext cx="10515600" cy="463441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4" name="Kuva 3">
            <a:extLst>
              <a:ext uri="{FF2B5EF4-FFF2-40B4-BE49-F238E27FC236}">
                <a16:creationId xmlns:a16="http://schemas.microsoft.com/office/drawing/2014/main" id="{34D3960B-BC41-4D18-9ACB-BF9CF0E800BB}"/>
              </a:ext>
            </a:extLst>
          </p:cNvPr>
          <p:cNvPicPr>
            <a:picLocks noChangeAspect="1"/>
          </p:cNvPicPr>
          <p:nvPr userDrawn="1"/>
        </p:nvPicPr>
        <p:blipFill>
          <a:blip r:embed="rId2"/>
          <a:stretch>
            <a:fillRect/>
          </a:stretch>
        </p:blipFill>
        <p:spPr>
          <a:xfrm>
            <a:off x="72000" y="72000"/>
            <a:ext cx="5467682" cy="1440000"/>
          </a:xfrm>
          <a:prstGeom prst="rect">
            <a:avLst/>
          </a:prstGeom>
        </p:spPr>
      </p:pic>
      <p:sp>
        <p:nvSpPr>
          <p:cNvPr id="5" name="TextBox 4">
            <a:extLst>
              <a:ext uri="{FF2B5EF4-FFF2-40B4-BE49-F238E27FC236}">
                <a16:creationId xmlns:a16="http://schemas.microsoft.com/office/drawing/2014/main" id="{F5791656-C414-4807-A393-27BBB71E3C9D}"/>
              </a:ext>
            </a:extLst>
          </p:cNvPr>
          <p:cNvSpPr txBox="1"/>
          <p:nvPr userDrawn="1"/>
        </p:nvSpPr>
        <p:spPr>
          <a:xfrm>
            <a:off x="5506065" y="-4639"/>
            <a:ext cx="1575624" cy="369332"/>
          </a:xfrm>
          <a:prstGeom prst="rect">
            <a:avLst/>
          </a:prstGeom>
          <a:noFill/>
        </p:spPr>
        <p:txBody>
          <a:bodyPr wrap="none" rtlCol="0">
            <a:spAutoFit/>
          </a:bodyPr>
          <a:lstStyle/>
          <a:p>
            <a:r>
              <a:rPr lang="fi-FI"/>
              <a:t>CONFIDENTIAL</a:t>
            </a:r>
            <a:endParaRPr lang="en-GB"/>
          </a:p>
        </p:txBody>
      </p:sp>
    </p:spTree>
    <p:extLst>
      <p:ext uri="{BB962C8B-B14F-4D97-AF65-F5344CB8AC3E}">
        <p14:creationId xmlns:p14="http://schemas.microsoft.com/office/powerpoint/2010/main" val="3504778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42504A9B-A554-4167-8E3D-FFCF2FD298FB}"/>
              </a:ext>
            </a:extLst>
          </p:cNvPr>
          <p:cNvSpPr>
            <a:spLocks noGrp="1"/>
          </p:cNvSpPr>
          <p:nvPr>
            <p:ph idx="1"/>
          </p:nvPr>
        </p:nvSpPr>
        <p:spPr>
          <a:xfrm>
            <a:off x="838200" y="1566407"/>
            <a:ext cx="10515600" cy="463441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4" name="Kuva 3">
            <a:extLst>
              <a:ext uri="{FF2B5EF4-FFF2-40B4-BE49-F238E27FC236}">
                <a16:creationId xmlns:a16="http://schemas.microsoft.com/office/drawing/2014/main" id="{08F6D3A9-8447-46E4-88EE-D27D8CFBB861}"/>
              </a:ext>
            </a:extLst>
          </p:cNvPr>
          <p:cNvPicPr>
            <a:picLocks noChangeAspect="1"/>
          </p:cNvPicPr>
          <p:nvPr userDrawn="1"/>
        </p:nvPicPr>
        <p:blipFill>
          <a:blip r:embed="rId2"/>
          <a:stretch>
            <a:fillRect/>
          </a:stretch>
        </p:blipFill>
        <p:spPr>
          <a:xfrm>
            <a:off x="72000" y="72000"/>
            <a:ext cx="5467682" cy="1440000"/>
          </a:xfrm>
          <a:prstGeom prst="rect">
            <a:avLst/>
          </a:prstGeom>
        </p:spPr>
      </p:pic>
    </p:spTree>
    <p:extLst>
      <p:ext uri="{BB962C8B-B14F-4D97-AF65-F5344CB8AC3E}">
        <p14:creationId xmlns:p14="http://schemas.microsoft.com/office/powerpoint/2010/main" val="1674829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Osan ylätunniste">
    <p:spTree>
      <p:nvGrpSpPr>
        <p:cNvPr id="1" name=""/>
        <p:cNvGrpSpPr/>
        <p:nvPr/>
      </p:nvGrpSpPr>
      <p:grpSpPr>
        <a:xfrm>
          <a:off x="0" y="0"/>
          <a:ext cx="0" cy="0"/>
          <a:chOff x="0" y="0"/>
          <a:chExt cx="0" cy="0"/>
        </a:xfrm>
      </p:grpSpPr>
      <p:sp>
        <p:nvSpPr>
          <p:cNvPr id="6" name="Otsikon paikkamerkki 1">
            <a:extLst>
              <a:ext uri="{FF2B5EF4-FFF2-40B4-BE49-F238E27FC236}">
                <a16:creationId xmlns:a16="http://schemas.microsoft.com/office/drawing/2014/main" id="{11EF0AC0-B55F-4717-B595-274817D8BBBD}"/>
              </a:ext>
            </a:extLst>
          </p:cNvPr>
          <p:cNvSpPr>
            <a:spLocks noGrp="1"/>
          </p:cNvSpPr>
          <p:nvPr>
            <p:ph type="title"/>
          </p:nvPr>
        </p:nvSpPr>
        <p:spPr>
          <a:xfrm>
            <a:off x="838200" y="320675"/>
            <a:ext cx="9201150" cy="1325563"/>
          </a:xfrm>
          <a:prstGeom prst="rect">
            <a:avLst/>
          </a:prstGeom>
        </p:spPr>
        <p:txBody>
          <a:bodyPr vert="horz" lIns="91440" tIns="45720" rIns="91440" bIns="45720" rtlCol="0" anchor="ctr">
            <a:normAutofit/>
          </a:bodyPr>
          <a:lstStyle>
            <a:lvl1pPr>
              <a:defRPr>
                <a:latin typeface="Franklin Gothic Medium" panose="020B06030201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8" name="Tekstin paikkamerkki 2">
            <a:extLst>
              <a:ext uri="{FF2B5EF4-FFF2-40B4-BE49-F238E27FC236}">
                <a16:creationId xmlns:a16="http://schemas.microsoft.com/office/drawing/2014/main" id="{E12EFFE2-1366-4D1C-AD77-8D967525A170}"/>
              </a:ext>
            </a:extLst>
          </p:cNvPr>
          <p:cNvSpPr>
            <a:spLocks noGrp="1"/>
          </p:cNvSpPr>
          <p:nvPr>
            <p:ph type="body" idx="1"/>
          </p:nvPr>
        </p:nvSpPr>
        <p:spPr>
          <a:xfrm>
            <a:off x="838201" y="1962150"/>
            <a:ext cx="10515600" cy="40782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pic>
        <p:nvPicPr>
          <p:cNvPr id="4" name="Kuva 3">
            <a:extLst>
              <a:ext uri="{FF2B5EF4-FFF2-40B4-BE49-F238E27FC236}">
                <a16:creationId xmlns:a16="http://schemas.microsoft.com/office/drawing/2014/main" id="{429F10AE-1594-4580-AC61-0B250C2CAE2D}"/>
              </a:ext>
            </a:extLst>
          </p:cNvPr>
          <p:cNvPicPr>
            <a:picLocks noChangeAspect="1"/>
          </p:cNvPicPr>
          <p:nvPr userDrawn="1"/>
        </p:nvPicPr>
        <p:blipFill>
          <a:blip r:embed="rId2"/>
          <a:stretch>
            <a:fillRect/>
          </a:stretch>
        </p:blipFill>
        <p:spPr>
          <a:xfrm>
            <a:off x="10980000" y="108000"/>
            <a:ext cx="1080000" cy="1080000"/>
          </a:xfrm>
          <a:prstGeom prst="rect">
            <a:avLst/>
          </a:prstGeom>
        </p:spPr>
      </p:pic>
      <p:pic>
        <p:nvPicPr>
          <p:cNvPr id="5" name="Kuva 4">
            <a:extLst>
              <a:ext uri="{FF2B5EF4-FFF2-40B4-BE49-F238E27FC236}">
                <a16:creationId xmlns:a16="http://schemas.microsoft.com/office/drawing/2014/main" id="{83C539E8-9CE2-4BD7-ABD8-2E6D35F0F29C}"/>
              </a:ext>
            </a:extLst>
          </p:cNvPr>
          <p:cNvPicPr>
            <a:picLocks noChangeAspect="1"/>
          </p:cNvPicPr>
          <p:nvPr userDrawn="1"/>
        </p:nvPicPr>
        <p:blipFill>
          <a:blip r:embed="rId3"/>
          <a:stretch>
            <a:fillRect/>
          </a:stretch>
        </p:blipFill>
        <p:spPr>
          <a:xfrm>
            <a:off x="307387" y="36000"/>
            <a:ext cx="29740" cy="6858000"/>
          </a:xfrm>
          <a:prstGeom prst="rect">
            <a:avLst/>
          </a:prstGeom>
        </p:spPr>
      </p:pic>
    </p:spTree>
    <p:extLst>
      <p:ext uri="{BB962C8B-B14F-4D97-AF65-F5344CB8AC3E}">
        <p14:creationId xmlns:p14="http://schemas.microsoft.com/office/powerpoint/2010/main" val="32406735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Osan ylätunniste - Confidentiall">
    <p:spTree>
      <p:nvGrpSpPr>
        <p:cNvPr id="1" name=""/>
        <p:cNvGrpSpPr/>
        <p:nvPr/>
      </p:nvGrpSpPr>
      <p:grpSpPr>
        <a:xfrm>
          <a:off x="0" y="0"/>
          <a:ext cx="0" cy="0"/>
          <a:chOff x="0" y="0"/>
          <a:chExt cx="0" cy="0"/>
        </a:xfrm>
      </p:grpSpPr>
      <p:sp>
        <p:nvSpPr>
          <p:cNvPr id="6" name="Otsikon paikkamerkki 1">
            <a:extLst>
              <a:ext uri="{FF2B5EF4-FFF2-40B4-BE49-F238E27FC236}">
                <a16:creationId xmlns:a16="http://schemas.microsoft.com/office/drawing/2014/main" id="{11EF0AC0-B55F-4717-B595-274817D8BBBD}"/>
              </a:ext>
            </a:extLst>
          </p:cNvPr>
          <p:cNvSpPr>
            <a:spLocks noGrp="1"/>
          </p:cNvSpPr>
          <p:nvPr>
            <p:ph type="title"/>
          </p:nvPr>
        </p:nvSpPr>
        <p:spPr>
          <a:xfrm>
            <a:off x="838200" y="320675"/>
            <a:ext cx="9201150" cy="1325563"/>
          </a:xfrm>
          <a:prstGeom prst="rect">
            <a:avLst/>
          </a:prstGeom>
        </p:spPr>
        <p:txBody>
          <a:bodyPr vert="horz" lIns="91440" tIns="45720" rIns="91440" bIns="45720" rtlCol="0" anchor="ctr">
            <a:normAutofit/>
          </a:bodyPr>
          <a:lstStyle>
            <a:lvl1pPr>
              <a:defRPr>
                <a:latin typeface="Franklin Gothic Medium" panose="020B06030201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8" name="Tekstin paikkamerkki 2">
            <a:extLst>
              <a:ext uri="{FF2B5EF4-FFF2-40B4-BE49-F238E27FC236}">
                <a16:creationId xmlns:a16="http://schemas.microsoft.com/office/drawing/2014/main" id="{E12EFFE2-1366-4D1C-AD77-8D967525A170}"/>
              </a:ext>
            </a:extLst>
          </p:cNvPr>
          <p:cNvSpPr>
            <a:spLocks noGrp="1"/>
          </p:cNvSpPr>
          <p:nvPr>
            <p:ph type="body" idx="1"/>
          </p:nvPr>
        </p:nvSpPr>
        <p:spPr>
          <a:xfrm>
            <a:off x="838201" y="1962150"/>
            <a:ext cx="10515600" cy="40782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pic>
        <p:nvPicPr>
          <p:cNvPr id="4" name="Kuva 3">
            <a:extLst>
              <a:ext uri="{FF2B5EF4-FFF2-40B4-BE49-F238E27FC236}">
                <a16:creationId xmlns:a16="http://schemas.microsoft.com/office/drawing/2014/main" id="{429F10AE-1594-4580-AC61-0B250C2CAE2D}"/>
              </a:ext>
            </a:extLst>
          </p:cNvPr>
          <p:cNvPicPr>
            <a:picLocks noChangeAspect="1"/>
          </p:cNvPicPr>
          <p:nvPr userDrawn="1"/>
        </p:nvPicPr>
        <p:blipFill>
          <a:blip r:embed="rId2"/>
          <a:stretch>
            <a:fillRect/>
          </a:stretch>
        </p:blipFill>
        <p:spPr>
          <a:xfrm>
            <a:off x="10980000" y="108000"/>
            <a:ext cx="1080000" cy="1080000"/>
          </a:xfrm>
          <a:prstGeom prst="rect">
            <a:avLst/>
          </a:prstGeom>
        </p:spPr>
      </p:pic>
      <p:pic>
        <p:nvPicPr>
          <p:cNvPr id="5" name="Kuva 4">
            <a:extLst>
              <a:ext uri="{FF2B5EF4-FFF2-40B4-BE49-F238E27FC236}">
                <a16:creationId xmlns:a16="http://schemas.microsoft.com/office/drawing/2014/main" id="{83C539E8-9CE2-4BD7-ABD8-2E6D35F0F29C}"/>
              </a:ext>
            </a:extLst>
          </p:cNvPr>
          <p:cNvPicPr>
            <a:picLocks noChangeAspect="1"/>
          </p:cNvPicPr>
          <p:nvPr userDrawn="1"/>
        </p:nvPicPr>
        <p:blipFill>
          <a:blip r:embed="rId3"/>
          <a:stretch>
            <a:fillRect/>
          </a:stretch>
        </p:blipFill>
        <p:spPr>
          <a:xfrm>
            <a:off x="307387" y="36000"/>
            <a:ext cx="29740" cy="6858000"/>
          </a:xfrm>
          <a:prstGeom prst="rect">
            <a:avLst/>
          </a:prstGeom>
        </p:spPr>
      </p:pic>
      <p:sp>
        <p:nvSpPr>
          <p:cNvPr id="7" name="TextBox 6">
            <a:extLst>
              <a:ext uri="{FF2B5EF4-FFF2-40B4-BE49-F238E27FC236}">
                <a16:creationId xmlns:a16="http://schemas.microsoft.com/office/drawing/2014/main" id="{8C4C4CBD-4BD0-4896-90CE-53154A0F5770}"/>
              </a:ext>
            </a:extLst>
          </p:cNvPr>
          <p:cNvSpPr txBox="1"/>
          <p:nvPr userDrawn="1"/>
        </p:nvSpPr>
        <p:spPr>
          <a:xfrm>
            <a:off x="5506065" y="-4639"/>
            <a:ext cx="1575624" cy="369332"/>
          </a:xfrm>
          <a:prstGeom prst="rect">
            <a:avLst/>
          </a:prstGeom>
          <a:noFill/>
        </p:spPr>
        <p:txBody>
          <a:bodyPr wrap="none" rtlCol="0">
            <a:spAutoFit/>
          </a:bodyPr>
          <a:lstStyle/>
          <a:p>
            <a:r>
              <a:rPr lang="fi-FI"/>
              <a:t>CONFIDENTIAL</a:t>
            </a:r>
            <a:endParaRPr lang="en-GB"/>
          </a:p>
        </p:txBody>
      </p:sp>
    </p:spTree>
    <p:extLst>
      <p:ext uri="{BB962C8B-B14F-4D97-AF65-F5344CB8AC3E}">
        <p14:creationId xmlns:p14="http://schemas.microsoft.com/office/powerpoint/2010/main" val="3161705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1_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BF3E9D-8E6A-49B2-870E-4F03AF25F3E3}"/>
              </a:ext>
            </a:extLst>
          </p:cNvPr>
          <p:cNvSpPr>
            <a:spLocks noGrp="1"/>
          </p:cNvSpPr>
          <p:nvPr>
            <p:ph type="title"/>
          </p:nvPr>
        </p:nvSpPr>
        <p:spPr/>
        <p:txBody>
          <a:bodyPr/>
          <a:lstStyle>
            <a:lvl1pPr>
              <a:defRPr>
                <a:latin typeface="Franklin Gothic Medium" panose="020B06030201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B79D1EAF-AAF9-4867-A700-F7743BB6AA68}"/>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B3AFDB6F-943B-4A30-9954-546212F7D7AD}"/>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5" name="Kuva 4">
            <a:extLst>
              <a:ext uri="{FF2B5EF4-FFF2-40B4-BE49-F238E27FC236}">
                <a16:creationId xmlns:a16="http://schemas.microsoft.com/office/drawing/2014/main" id="{85FA45F3-E517-424D-98A2-5C1E9A27C6E0}"/>
              </a:ext>
            </a:extLst>
          </p:cNvPr>
          <p:cNvPicPr>
            <a:picLocks noChangeAspect="1"/>
          </p:cNvPicPr>
          <p:nvPr userDrawn="1"/>
        </p:nvPicPr>
        <p:blipFill>
          <a:blip r:embed="rId2"/>
          <a:stretch>
            <a:fillRect/>
          </a:stretch>
        </p:blipFill>
        <p:spPr>
          <a:xfrm>
            <a:off x="10980000" y="108000"/>
            <a:ext cx="1080000" cy="1080000"/>
          </a:xfrm>
          <a:prstGeom prst="rect">
            <a:avLst/>
          </a:prstGeom>
        </p:spPr>
      </p:pic>
      <p:pic>
        <p:nvPicPr>
          <p:cNvPr id="6" name="Kuva 5">
            <a:extLst>
              <a:ext uri="{FF2B5EF4-FFF2-40B4-BE49-F238E27FC236}">
                <a16:creationId xmlns:a16="http://schemas.microsoft.com/office/drawing/2014/main" id="{CE882471-CD72-4B05-BC65-6EADAF2ED59B}"/>
              </a:ext>
            </a:extLst>
          </p:cNvPr>
          <p:cNvPicPr>
            <a:picLocks noChangeAspect="1"/>
          </p:cNvPicPr>
          <p:nvPr userDrawn="1"/>
        </p:nvPicPr>
        <p:blipFill>
          <a:blip r:embed="rId3"/>
          <a:stretch>
            <a:fillRect/>
          </a:stretch>
        </p:blipFill>
        <p:spPr>
          <a:xfrm>
            <a:off x="307387" y="36000"/>
            <a:ext cx="29740" cy="6858000"/>
          </a:xfrm>
          <a:prstGeom prst="rect">
            <a:avLst/>
          </a:prstGeom>
        </p:spPr>
      </p:pic>
    </p:spTree>
    <p:extLst>
      <p:ext uri="{BB962C8B-B14F-4D97-AF65-F5344CB8AC3E}">
        <p14:creationId xmlns:p14="http://schemas.microsoft.com/office/powerpoint/2010/main" val="2446052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_Tyhjä">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76019A35-3949-40AA-8477-259599F1F23E}"/>
              </a:ext>
            </a:extLst>
          </p:cNvPr>
          <p:cNvPicPr>
            <a:picLocks noChangeAspect="1"/>
          </p:cNvPicPr>
          <p:nvPr userDrawn="1"/>
        </p:nvPicPr>
        <p:blipFill>
          <a:blip r:embed="rId2"/>
          <a:stretch>
            <a:fillRect/>
          </a:stretch>
        </p:blipFill>
        <p:spPr>
          <a:xfrm>
            <a:off x="10980000" y="108000"/>
            <a:ext cx="1080000" cy="1080000"/>
          </a:xfrm>
          <a:prstGeom prst="rect">
            <a:avLst/>
          </a:prstGeom>
        </p:spPr>
      </p:pic>
      <p:pic>
        <p:nvPicPr>
          <p:cNvPr id="3" name="Kuva 2">
            <a:extLst>
              <a:ext uri="{FF2B5EF4-FFF2-40B4-BE49-F238E27FC236}">
                <a16:creationId xmlns:a16="http://schemas.microsoft.com/office/drawing/2014/main" id="{2EB15969-86FA-4CD1-BF02-178239B072A4}"/>
              </a:ext>
            </a:extLst>
          </p:cNvPr>
          <p:cNvPicPr>
            <a:picLocks noChangeAspect="1"/>
          </p:cNvPicPr>
          <p:nvPr userDrawn="1"/>
        </p:nvPicPr>
        <p:blipFill>
          <a:blip r:embed="rId3"/>
          <a:stretch>
            <a:fillRect/>
          </a:stretch>
        </p:blipFill>
        <p:spPr>
          <a:xfrm>
            <a:off x="307387" y="36000"/>
            <a:ext cx="29740" cy="6858000"/>
          </a:xfrm>
          <a:prstGeom prst="rect">
            <a:avLst/>
          </a:prstGeom>
        </p:spPr>
      </p:pic>
    </p:spTree>
    <p:extLst>
      <p:ext uri="{BB962C8B-B14F-4D97-AF65-F5344CB8AC3E}">
        <p14:creationId xmlns:p14="http://schemas.microsoft.com/office/powerpoint/2010/main" val="26179759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2_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90FB99-D3C9-4751-BFC7-583D528AE040}"/>
              </a:ext>
            </a:extLst>
          </p:cNvPr>
          <p:cNvSpPr>
            <a:spLocks noGrp="1"/>
          </p:cNvSpPr>
          <p:nvPr>
            <p:ph type="title"/>
          </p:nvPr>
        </p:nvSpPr>
        <p:spPr>
          <a:xfrm>
            <a:off x="839788" y="457200"/>
            <a:ext cx="3932237" cy="1600200"/>
          </a:xfrm>
        </p:spPr>
        <p:txBody>
          <a:bodyPr anchor="b"/>
          <a:lstStyle>
            <a:lvl1pPr>
              <a:defRPr sz="3200">
                <a:latin typeface="Franklin Gothic Medium" panose="020B06030201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Kuvan paikkamerkki 2">
            <a:extLst>
              <a:ext uri="{FF2B5EF4-FFF2-40B4-BE49-F238E27FC236}">
                <a16:creationId xmlns:a16="http://schemas.microsoft.com/office/drawing/2014/main" id="{242F5D51-6CB1-4771-A54B-5CF428C17C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6E416238-A01F-4531-96EE-F7191F8D5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pic>
        <p:nvPicPr>
          <p:cNvPr id="5" name="Kuva 4">
            <a:extLst>
              <a:ext uri="{FF2B5EF4-FFF2-40B4-BE49-F238E27FC236}">
                <a16:creationId xmlns:a16="http://schemas.microsoft.com/office/drawing/2014/main" id="{FCC76C0C-F6EF-4228-A6EF-8BE251827E49}"/>
              </a:ext>
            </a:extLst>
          </p:cNvPr>
          <p:cNvPicPr>
            <a:picLocks noChangeAspect="1"/>
          </p:cNvPicPr>
          <p:nvPr userDrawn="1"/>
        </p:nvPicPr>
        <p:blipFill>
          <a:blip r:embed="rId2"/>
          <a:stretch>
            <a:fillRect/>
          </a:stretch>
        </p:blipFill>
        <p:spPr>
          <a:xfrm>
            <a:off x="10980000" y="108000"/>
            <a:ext cx="1080000" cy="1080000"/>
          </a:xfrm>
          <a:prstGeom prst="rect">
            <a:avLst/>
          </a:prstGeom>
        </p:spPr>
      </p:pic>
      <p:pic>
        <p:nvPicPr>
          <p:cNvPr id="6" name="Kuva 5">
            <a:extLst>
              <a:ext uri="{FF2B5EF4-FFF2-40B4-BE49-F238E27FC236}">
                <a16:creationId xmlns:a16="http://schemas.microsoft.com/office/drawing/2014/main" id="{36D7691E-12E2-4F0D-A5AD-1E3E861437D3}"/>
              </a:ext>
            </a:extLst>
          </p:cNvPr>
          <p:cNvPicPr>
            <a:picLocks noChangeAspect="1"/>
          </p:cNvPicPr>
          <p:nvPr userDrawn="1"/>
        </p:nvPicPr>
        <p:blipFill>
          <a:blip r:embed="rId3"/>
          <a:stretch>
            <a:fillRect/>
          </a:stretch>
        </p:blipFill>
        <p:spPr>
          <a:xfrm>
            <a:off x="307387" y="36000"/>
            <a:ext cx="29740" cy="6858000"/>
          </a:xfrm>
          <a:prstGeom prst="rect">
            <a:avLst/>
          </a:prstGeom>
        </p:spPr>
      </p:pic>
    </p:spTree>
    <p:extLst>
      <p:ext uri="{BB962C8B-B14F-4D97-AF65-F5344CB8AC3E}">
        <p14:creationId xmlns:p14="http://schemas.microsoft.com/office/powerpoint/2010/main" val="21112542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A59B5-776F-B6EC-BA81-1B66E87318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Subtitle 2">
            <a:extLst>
              <a:ext uri="{FF2B5EF4-FFF2-40B4-BE49-F238E27FC236}">
                <a16:creationId xmlns:a16="http://schemas.microsoft.com/office/drawing/2014/main" id="{AABFD8ED-16A8-6692-0B0F-0DDE1454FC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642D5324-5510-2CB3-E4D3-E711AED5FDDE}"/>
              </a:ext>
            </a:extLst>
          </p:cNvPr>
          <p:cNvSpPr>
            <a:spLocks noGrp="1"/>
          </p:cNvSpPr>
          <p:nvPr>
            <p:ph type="dt" sz="half" idx="10"/>
          </p:nvPr>
        </p:nvSpPr>
        <p:spPr/>
        <p:txBody>
          <a:bodyPr/>
          <a:lstStyle/>
          <a:p>
            <a:fld id="{D6F68714-D2FF-4E1A-A85C-B4E4F97C00D2}" type="datetimeFigureOut">
              <a:rPr lang="fi-FI" smtClean="0"/>
              <a:t>24.4.2024</a:t>
            </a:fld>
            <a:endParaRPr lang="fi-FI"/>
          </a:p>
        </p:txBody>
      </p:sp>
      <p:sp>
        <p:nvSpPr>
          <p:cNvPr id="5" name="Footer Placeholder 4">
            <a:extLst>
              <a:ext uri="{FF2B5EF4-FFF2-40B4-BE49-F238E27FC236}">
                <a16:creationId xmlns:a16="http://schemas.microsoft.com/office/drawing/2014/main" id="{36ADC9D1-95E1-E6FC-A862-05F6179180F1}"/>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D5CD8CA-0505-1933-053E-2FAF2EA4565C}"/>
              </a:ext>
            </a:extLst>
          </p:cNvPr>
          <p:cNvSpPr>
            <a:spLocks noGrp="1"/>
          </p:cNvSpPr>
          <p:nvPr>
            <p:ph type="sldNum" sz="quarter" idx="12"/>
          </p:nvPr>
        </p:nvSpPr>
        <p:spPr/>
        <p:txBody>
          <a:bodyPr/>
          <a:lstStyle/>
          <a:p>
            <a:fld id="{1B7B6D5B-82B7-4848-9B8E-871509EB70EA}" type="slidenum">
              <a:rPr lang="fi-FI" smtClean="0"/>
              <a:t>‹#›</a:t>
            </a:fld>
            <a:endParaRPr lang="fi-FI"/>
          </a:p>
        </p:txBody>
      </p:sp>
    </p:spTree>
    <p:extLst>
      <p:ext uri="{BB962C8B-B14F-4D97-AF65-F5344CB8AC3E}">
        <p14:creationId xmlns:p14="http://schemas.microsoft.com/office/powerpoint/2010/main" val="731459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PERUSTAU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79B61-C0B5-478F-F9D1-25D7A054E206}"/>
              </a:ext>
            </a:extLst>
          </p:cNvPr>
          <p:cNvSpPr>
            <a:spLocks noGrp="1"/>
          </p:cNvSpPr>
          <p:nvPr>
            <p:ph type="title" hasCustomPrompt="1"/>
          </p:nvPr>
        </p:nvSpPr>
        <p:spPr>
          <a:xfrm>
            <a:off x="1043796" y="365125"/>
            <a:ext cx="10310003" cy="1325563"/>
          </a:xfrm>
        </p:spPr>
        <p:txBody>
          <a:bodyPr/>
          <a:lstStyle>
            <a:lvl1pPr>
              <a:defRPr>
                <a:solidFill>
                  <a:srgbClr val="E55F0E"/>
                </a:solidFill>
                <a:latin typeface="Franklin Gothic Medium Cond" panose="020B0606030402020204" pitchFamily="34" charset="0"/>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99F1FA1C-E3B4-07D6-664F-1E585CCC38C0}"/>
              </a:ext>
            </a:extLst>
          </p:cNvPr>
          <p:cNvSpPr>
            <a:spLocks noGrp="1"/>
          </p:cNvSpPr>
          <p:nvPr>
            <p:ph idx="1"/>
          </p:nvPr>
        </p:nvSpPr>
        <p:spPr>
          <a:xfrm>
            <a:off x="1043795" y="2049911"/>
            <a:ext cx="10310004" cy="4351338"/>
          </a:xfrm>
        </p:spPr>
        <p:txBody>
          <a:bodyPr/>
          <a:lstStyle>
            <a:lvl1pPr>
              <a:buClr>
                <a:srgbClr val="E55F0E"/>
              </a:buClr>
              <a:defRPr sz="2000">
                <a:latin typeface="+mn-lt"/>
              </a:defRPr>
            </a:lvl1pPr>
            <a:lvl2pPr>
              <a:lnSpc>
                <a:spcPct val="100000"/>
              </a:lnSpc>
              <a:spcAft>
                <a:spcPts val="600"/>
              </a:spcAft>
              <a:buClr>
                <a:srgbClr val="E55F0E"/>
              </a:buClr>
              <a:defRPr sz="2000">
                <a:latin typeface="+mn-lt"/>
              </a:defRPr>
            </a:lvl2pPr>
            <a:lvl3pPr>
              <a:lnSpc>
                <a:spcPct val="100000"/>
              </a:lnSpc>
              <a:spcAft>
                <a:spcPts val="600"/>
              </a:spcAft>
              <a:buClr>
                <a:srgbClr val="E55F0E"/>
              </a:buClr>
              <a:defRPr>
                <a:latin typeface="+mn-lt"/>
              </a:defRPr>
            </a:lvl3pPr>
            <a:lvl4pPr>
              <a:lnSpc>
                <a:spcPct val="100000"/>
              </a:lnSpc>
              <a:spcAft>
                <a:spcPts val="600"/>
              </a:spcAft>
              <a:buClr>
                <a:srgbClr val="E55F0E"/>
              </a:buClr>
              <a:defRPr>
                <a:latin typeface="+mn-lt"/>
              </a:defRPr>
            </a:lvl4pPr>
            <a:lvl5pPr>
              <a:lnSpc>
                <a:spcPct val="100000"/>
              </a:lnSpc>
              <a:spcAft>
                <a:spcPts val="600"/>
              </a:spcAft>
              <a:buClr>
                <a:srgbClr val="E55F0E"/>
              </a:buCl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8" name="Picture 7" descr="Icon&#10;&#10;Description automatically generated">
            <a:extLst>
              <a:ext uri="{FF2B5EF4-FFF2-40B4-BE49-F238E27FC236}">
                <a16:creationId xmlns:a16="http://schemas.microsoft.com/office/drawing/2014/main" id="{C86472DD-3892-BDBE-AE5F-516D714FB6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1973" y="365125"/>
            <a:ext cx="1083653" cy="1083653"/>
          </a:xfrm>
          <a:prstGeom prst="rect">
            <a:avLst/>
          </a:prstGeom>
        </p:spPr>
      </p:pic>
      <p:cxnSp>
        <p:nvCxnSpPr>
          <p:cNvPr id="9" name="Suora yhdysviiva 10">
            <a:extLst>
              <a:ext uri="{FF2B5EF4-FFF2-40B4-BE49-F238E27FC236}">
                <a16:creationId xmlns:a16="http://schemas.microsoft.com/office/drawing/2014/main" id="{320360CA-B9F2-7D59-520E-B0C35800CF10}"/>
              </a:ext>
            </a:extLst>
          </p:cNvPr>
          <p:cNvCxnSpPr/>
          <p:nvPr userDrawn="1"/>
        </p:nvCxnSpPr>
        <p:spPr>
          <a:xfrm>
            <a:off x="352150" y="-74596"/>
            <a:ext cx="0" cy="7007192"/>
          </a:xfrm>
          <a:prstGeom prst="line">
            <a:avLst/>
          </a:prstGeom>
          <a:ln w="31750">
            <a:solidFill>
              <a:srgbClr val="706F6F"/>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7896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Otsikko ja sisältö - Confidential">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42504A9B-A554-4167-8E3D-FFCF2FD298FB}"/>
              </a:ext>
            </a:extLst>
          </p:cNvPr>
          <p:cNvSpPr>
            <a:spLocks noGrp="1"/>
          </p:cNvSpPr>
          <p:nvPr>
            <p:ph idx="1"/>
          </p:nvPr>
        </p:nvSpPr>
        <p:spPr>
          <a:xfrm>
            <a:off x="838200" y="1566407"/>
            <a:ext cx="10515600" cy="463441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4" name="Kuva 3">
            <a:extLst>
              <a:ext uri="{FF2B5EF4-FFF2-40B4-BE49-F238E27FC236}">
                <a16:creationId xmlns:a16="http://schemas.microsoft.com/office/drawing/2014/main" id="{08F6D3A9-8447-46E4-88EE-D27D8CFBB861}"/>
              </a:ext>
            </a:extLst>
          </p:cNvPr>
          <p:cNvPicPr>
            <a:picLocks noChangeAspect="1"/>
          </p:cNvPicPr>
          <p:nvPr userDrawn="1"/>
        </p:nvPicPr>
        <p:blipFill>
          <a:blip r:embed="rId2"/>
          <a:stretch>
            <a:fillRect/>
          </a:stretch>
        </p:blipFill>
        <p:spPr>
          <a:xfrm>
            <a:off x="72000" y="72000"/>
            <a:ext cx="5467682" cy="1440000"/>
          </a:xfrm>
          <a:prstGeom prst="rect">
            <a:avLst/>
          </a:prstGeom>
        </p:spPr>
      </p:pic>
      <p:sp>
        <p:nvSpPr>
          <p:cNvPr id="5" name="TextBox 4">
            <a:extLst>
              <a:ext uri="{FF2B5EF4-FFF2-40B4-BE49-F238E27FC236}">
                <a16:creationId xmlns:a16="http://schemas.microsoft.com/office/drawing/2014/main" id="{8701ECDB-37EF-4DCC-8D1A-BD77799CF019}"/>
              </a:ext>
            </a:extLst>
          </p:cNvPr>
          <p:cNvSpPr txBox="1"/>
          <p:nvPr userDrawn="1"/>
        </p:nvSpPr>
        <p:spPr>
          <a:xfrm>
            <a:off x="5506065" y="-4639"/>
            <a:ext cx="1575624" cy="369332"/>
          </a:xfrm>
          <a:prstGeom prst="rect">
            <a:avLst/>
          </a:prstGeom>
          <a:noFill/>
        </p:spPr>
        <p:txBody>
          <a:bodyPr wrap="none" rtlCol="0">
            <a:spAutoFit/>
          </a:bodyPr>
          <a:lstStyle/>
          <a:p>
            <a:r>
              <a:rPr lang="fi-FI"/>
              <a:t>CONFIDENTIAL</a:t>
            </a:r>
            <a:endParaRPr lang="en-GB"/>
          </a:p>
        </p:txBody>
      </p:sp>
    </p:spTree>
    <p:extLst>
      <p:ext uri="{BB962C8B-B14F-4D97-AF65-F5344CB8AC3E}">
        <p14:creationId xmlns:p14="http://schemas.microsoft.com/office/powerpoint/2010/main" val="1668767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EBB018-3DC7-417D-A461-08081531D4F6}"/>
              </a:ext>
            </a:extLst>
          </p:cNvPr>
          <p:cNvSpPr>
            <a:spLocks noGrp="1"/>
          </p:cNvSpPr>
          <p:nvPr>
            <p:ph type="title"/>
          </p:nvPr>
        </p:nvSpPr>
        <p:spPr>
          <a:xfrm>
            <a:off x="838200" y="320675"/>
            <a:ext cx="9201150" cy="1325563"/>
          </a:xfrm>
        </p:spPr>
        <p:txBody>
          <a:bodyPr/>
          <a:lstStyle>
            <a:lvl1pPr>
              <a:defRPr>
                <a:latin typeface="Franklin Gothic Medium" panose="020B06030201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6" name="Tekstin paikkamerkki 2">
            <a:extLst>
              <a:ext uri="{FF2B5EF4-FFF2-40B4-BE49-F238E27FC236}">
                <a16:creationId xmlns:a16="http://schemas.microsoft.com/office/drawing/2014/main" id="{7ECF7AE3-56FD-42B3-B535-D1BF51207831}"/>
              </a:ext>
            </a:extLst>
          </p:cNvPr>
          <p:cNvSpPr>
            <a:spLocks noGrp="1"/>
          </p:cNvSpPr>
          <p:nvPr>
            <p:ph type="body" idx="1"/>
          </p:nvPr>
        </p:nvSpPr>
        <p:spPr>
          <a:xfrm>
            <a:off x="838201" y="1962150"/>
            <a:ext cx="10515600" cy="40782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pic>
        <p:nvPicPr>
          <p:cNvPr id="4" name="Kuva 3">
            <a:extLst>
              <a:ext uri="{FF2B5EF4-FFF2-40B4-BE49-F238E27FC236}">
                <a16:creationId xmlns:a16="http://schemas.microsoft.com/office/drawing/2014/main" id="{23B7357D-84DC-4C27-920D-4A1ED05E2B56}"/>
              </a:ext>
            </a:extLst>
          </p:cNvPr>
          <p:cNvPicPr>
            <a:picLocks noChangeAspect="1"/>
          </p:cNvPicPr>
          <p:nvPr userDrawn="1"/>
        </p:nvPicPr>
        <p:blipFill>
          <a:blip r:embed="rId2"/>
          <a:stretch>
            <a:fillRect/>
          </a:stretch>
        </p:blipFill>
        <p:spPr>
          <a:xfrm>
            <a:off x="10980000" y="108000"/>
            <a:ext cx="1078961" cy="1080000"/>
          </a:xfrm>
          <a:prstGeom prst="rect">
            <a:avLst/>
          </a:prstGeom>
        </p:spPr>
      </p:pic>
      <p:pic>
        <p:nvPicPr>
          <p:cNvPr id="5" name="Kuva 4">
            <a:extLst>
              <a:ext uri="{FF2B5EF4-FFF2-40B4-BE49-F238E27FC236}">
                <a16:creationId xmlns:a16="http://schemas.microsoft.com/office/drawing/2014/main" id="{DAB9F9E4-5D46-4ECF-8BEC-280D73A8D174}"/>
              </a:ext>
            </a:extLst>
          </p:cNvPr>
          <p:cNvPicPr>
            <a:picLocks noChangeAspect="1"/>
          </p:cNvPicPr>
          <p:nvPr userDrawn="1"/>
        </p:nvPicPr>
        <p:blipFill>
          <a:blip r:embed="rId3"/>
          <a:stretch>
            <a:fillRect/>
          </a:stretch>
        </p:blipFill>
        <p:spPr>
          <a:xfrm>
            <a:off x="307387" y="36000"/>
            <a:ext cx="29740" cy="6858000"/>
          </a:xfrm>
          <a:prstGeom prst="rect">
            <a:avLst/>
          </a:prstGeom>
        </p:spPr>
      </p:pic>
    </p:spTree>
    <p:extLst>
      <p:ext uri="{BB962C8B-B14F-4D97-AF65-F5344CB8AC3E}">
        <p14:creationId xmlns:p14="http://schemas.microsoft.com/office/powerpoint/2010/main" val="613374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ukautettu asettelu - confidential">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EBB018-3DC7-417D-A461-08081531D4F6}"/>
              </a:ext>
            </a:extLst>
          </p:cNvPr>
          <p:cNvSpPr>
            <a:spLocks noGrp="1"/>
          </p:cNvSpPr>
          <p:nvPr>
            <p:ph type="title"/>
          </p:nvPr>
        </p:nvSpPr>
        <p:spPr>
          <a:xfrm>
            <a:off x="838200" y="320675"/>
            <a:ext cx="9201150" cy="1325563"/>
          </a:xfrm>
        </p:spPr>
        <p:txBody>
          <a:bodyPr/>
          <a:lstStyle>
            <a:lvl1pPr>
              <a:defRPr>
                <a:latin typeface="Franklin Gothic Medium" panose="020B06030201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6" name="Tekstin paikkamerkki 2">
            <a:extLst>
              <a:ext uri="{FF2B5EF4-FFF2-40B4-BE49-F238E27FC236}">
                <a16:creationId xmlns:a16="http://schemas.microsoft.com/office/drawing/2014/main" id="{7ECF7AE3-56FD-42B3-B535-D1BF51207831}"/>
              </a:ext>
            </a:extLst>
          </p:cNvPr>
          <p:cNvSpPr>
            <a:spLocks noGrp="1"/>
          </p:cNvSpPr>
          <p:nvPr>
            <p:ph type="body" idx="1"/>
          </p:nvPr>
        </p:nvSpPr>
        <p:spPr>
          <a:xfrm>
            <a:off x="838201" y="1962150"/>
            <a:ext cx="10515600" cy="40782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pic>
        <p:nvPicPr>
          <p:cNvPr id="4" name="Kuva 3">
            <a:extLst>
              <a:ext uri="{FF2B5EF4-FFF2-40B4-BE49-F238E27FC236}">
                <a16:creationId xmlns:a16="http://schemas.microsoft.com/office/drawing/2014/main" id="{23B7357D-84DC-4C27-920D-4A1ED05E2B56}"/>
              </a:ext>
            </a:extLst>
          </p:cNvPr>
          <p:cNvPicPr>
            <a:picLocks noChangeAspect="1"/>
          </p:cNvPicPr>
          <p:nvPr userDrawn="1"/>
        </p:nvPicPr>
        <p:blipFill>
          <a:blip r:embed="rId2"/>
          <a:stretch>
            <a:fillRect/>
          </a:stretch>
        </p:blipFill>
        <p:spPr>
          <a:xfrm>
            <a:off x="10980000" y="108000"/>
            <a:ext cx="1078961" cy="1080000"/>
          </a:xfrm>
          <a:prstGeom prst="rect">
            <a:avLst/>
          </a:prstGeom>
        </p:spPr>
      </p:pic>
      <p:pic>
        <p:nvPicPr>
          <p:cNvPr id="5" name="Kuva 4">
            <a:extLst>
              <a:ext uri="{FF2B5EF4-FFF2-40B4-BE49-F238E27FC236}">
                <a16:creationId xmlns:a16="http://schemas.microsoft.com/office/drawing/2014/main" id="{DAB9F9E4-5D46-4ECF-8BEC-280D73A8D174}"/>
              </a:ext>
            </a:extLst>
          </p:cNvPr>
          <p:cNvPicPr>
            <a:picLocks noChangeAspect="1"/>
          </p:cNvPicPr>
          <p:nvPr userDrawn="1"/>
        </p:nvPicPr>
        <p:blipFill>
          <a:blip r:embed="rId3"/>
          <a:stretch>
            <a:fillRect/>
          </a:stretch>
        </p:blipFill>
        <p:spPr>
          <a:xfrm>
            <a:off x="307387" y="36000"/>
            <a:ext cx="29740" cy="6858000"/>
          </a:xfrm>
          <a:prstGeom prst="rect">
            <a:avLst/>
          </a:prstGeom>
        </p:spPr>
      </p:pic>
      <p:sp>
        <p:nvSpPr>
          <p:cNvPr id="7" name="TextBox 6">
            <a:extLst>
              <a:ext uri="{FF2B5EF4-FFF2-40B4-BE49-F238E27FC236}">
                <a16:creationId xmlns:a16="http://schemas.microsoft.com/office/drawing/2014/main" id="{427AB372-26FF-4FA2-B9F9-EB4D9A5B4277}"/>
              </a:ext>
            </a:extLst>
          </p:cNvPr>
          <p:cNvSpPr txBox="1"/>
          <p:nvPr userDrawn="1"/>
        </p:nvSpPr>
        <p:spPr>
          <a:xfrm>
            <a:off x="5506065" y="-4639"/>
            <a:ext cx="1575624" cy="369332"/>
          </a:xfrm>
          <a:prstGeom prst="rect">
            <a:avLst/>
          </a:prstGeom>
          <a:noFill/>
        </p:spPr>
        <p:txBody>
          <a:bodyPr wrap="none" rtlCol="0">
            <a:spAutoFit/>
          </a:bodyPr>
          <a:lstStyle/>
          <a:p>
            <a:r>
              <a:rPr lang="fi-FI"/>
              <a:t>CONFIDENTIAL</a:t>
            </a:r>
            <a:endParaRPr lang="en-GB"/>
          </a:p>
        </p:txBody>
      </p:sp>
    </p:spTree>
    <p:extLst>
      <p:ext uri="{BB962C8B-B14F-4D97-AF65-F5344CB8AC3E}">
        <p14:creationId xmlns:p14="http://schemas.microsoft.com/office/powerpoint/2010/main" val="408910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4" name="Sisällön paikkamerkki 3">
            <a:extLst>
              <a:ext uri="{FF2B5EF4-FFF2-40B4-BE49-F238E27FC236}">
                <a16:creationId xmlns:a16="http://schemas.microsoft.com/office/drawing/2014/main" id="{FC121B44-17BF-4984-A931-3CE4963ED3AE}"/>
              </a:ext>
            </a:extLst>
          </p:cNvPr>
          <p:cNvSpPr>
            <a:spLocks noGrp="1"/>
          </p:cNvSpPr>
          <p:nvPr>
            <p:ph sz="half" idx="2"/>
          </p:nvPr>
        </p:nvSpPr>
        <p:spPr>
          <a:xfrm>
            <a:off x="839788" y="1837165"/>
            <a:ext cx="5354639" cy="44205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Sisällön paikkamerkki 5">
            <a:extLst>
              <a:ext uri="{FF2B5EF4-FFF2-40B4-BE49-F238E27FC236}">
                <a16:creationId xmlns:a16="http://schemas.microsoft.com/office/drawing/2014/main" id="{EE12C924-2762-4FD2-9226-302540F7C323}"/>
              </a:ext>
            </a:extLst>
          </p:cNvPr>
          <p:cNvSpPr>
            <a:spLocks noGrp="1"/>
          </p:cNvSpPr>
          <p:nvPr>
            <p:ph sz="quarter" idx="4"/>
          </p:nvPr>
        </p:nvSpPr>
        <p:spPr>
          <a:xfrm>
            <a:off x="6194427" y="1837165"/>
            <a:ext cx="5183188" cy="44205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Otsikko 1">
            <a:extLst>
              <a:ext uri="{FF2B5EF4-FFF2-40B4-BE49-F238E27FC236}">
                <a16:creationId xmlns:a16="http://schemas.microsoft.com/office/drawing/2014/main" id="{75018B26-DA2F-4172-AA15-5C934EB1BDFE}"/>
              </a:ext>
            </a:extLst>
          </p:cNvPr>
          <p:cNvSpPr>
            <a:spLocks noGrp="1"/>
          </p:cNvSpPr>
          <p:nvPr>
            <p:ph type="title"/>
          </p:nvPr>
        </p:nvSpPr>
        <p:spPr>
          <a:xfrm>
            <a:off x="838200" y="320675"/>
            <a:ext cx="9201150" cy="1325563"/>
          </a:xfrm>
        </p:spPr>
        <p:txBody>
          <a:bodyPr/>
          <a:lstStyle>
            <a:lvl1pPr>
              <a:defRPr>
                <a:latin typeface="Franklin Gothic Medium" panose="020B06030201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pic>
        <p:nvPicPr>
          <p:cNvPr id="5" name="Kuva 4">
            <a:extLst>
              <a:ext uri="{FF2B5EF4-FFF2-40B4-BE49-F238E27FC236}">
                <a16:creationId xmlns:a16="http://schemas.microsoft.com/office/drawing/2014/main" id="{E5D223A4-21BD-41C7-BAF9-BDB177D0201A}"/>
              </a:ext>
            </a:extLst>
          </p:cNvPr>
          <p:cNvPicPr>
            <a:picLocks noChangeAspect="1"/>
          </p:cNvPicPr>
          <p:nvPr userDrawn="1"/>
        </p:nvPicPr>
        <p:blipFill>
          <a:blip r:embed="rId2"/>
          <a:stretch>
            <a:fillRect/>
          </a:stretch>
        </p:blipFill>
        <p:spPr>
          <a:xfrm>
            <a:off x="10980000" y="108000"/>
            <a:ext cx="1078961" cy="1080000"/>
          </a:xfrm>
          <a:prstGeom prst="rect">
            <a:avLst/>
          </a:prstGeom>
        </p:spPr>
      </p:pic>
      <p:pic>
        <p:nvPicPr>
          <p:cNvPr id="8" name="Kuva 7">
            <a:extLst>
              <a:ext uri="{FF2B5EF4-FFF2-40B4-BE49-F238E27FC236}">
                <a16:creationId xmlns:a16="http://schemas.microsoft.com/office/drawing/2014/main" id="{64219611-3265-4BA6-9F75-1809A6243CD5}"/>
              </a:ext>
            </a:extLst>
          </p:cNvPr>
          <p:cNvPicPr>
            <a:picLocks noChangeAspect="1"/>
          </p:cNvPicPr>
          <p:nvPr userDrawn="1"/>
        </p:nvPicPr>
        <p:blipFill>
          <a:blip r:embed="rId3"/>
          <a:stretch>
            <a:fillRect/>
          </a:stretch>
        </p:blipFill>
        <p:spPr>
          <a:xfrm>
            <a:off x="307387" y="36000"/>
            <a:ext cx="29740" cy="6858000"/>
          </a:xfrm>
          <a:prstGeom prst="rect">
            <a:avLst/>
          </a:prstGeom>
        </p:spPr>
      </p:pic>
    </p:spTree>
    <p:extLst>
      <p:ext uri="{BB962C8B-B14F-4D97-AF65-F5344CB8AC3E}">
        <p14:creationId xmlns:p14="http://schemas.microsoft.com/office/powerpoint/2010/main" val="680680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E125FFE1-96EC-4E03-AB9F-8D063FBF91F7}"/>
              </a:ext>
            </a:extLst>
          </p:cNvPr>
          <p:cNvSpPr>
            <a:spLocks noGrp="1"/>
          </p:cNvSpPr>
          <p:nvPr>
            <p:ph type="dt" sz="half" idx="10"/>
          </p:nvPr>
        </p:nvSpPr>
        <p:spPr/>
        <p:txBody>
          <a:bodyPr/>
          <a:lstStyle/>
          <a:p>
            <a:fld id="{D377A7A0-27AE-4E82-AD74-D88249FC2219}" type="datetimeFigureOut">
              <a:rPr lang="fi-FI" smtClean="0"/>
              <a:t>24.4.2024</a:t>
            </a:fld>
            <a:endParaRPr lang="fi-FI"/>
          </a:p>
        </p:txBody>
      </p:sp>
      <p:sp>
        <p:nvSpPr>
          <p:cNvPr id="3" name="Alatunnisteen paikkamerkki 2">
            <a:extLst>
              <a:ext uri="{FF2B5EF4-FFF2-40B4-BE49-F238E27FC236}">
                <a16:creationId xmlns:a16="http://schemas.microsoft.com/office/drawing/2014/main" id="{429BC858-7BD3-4801-8D8F-B564F3224A45}"/>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505D8DBE-AF39-456A-915E-BBFDF4DBF42D}"/>
              </a:ext>
            </a:extLst>
          </p:cNvPr>
          <p:cNvSpPr>
            <a:spLocks noGrp="1"/>
          </p:cNvSpPr>
          <p:nvPr>
            <p:ph type="sldNum" sz="quarter" idx="12"/>
          </p:nvPr>
        </p:nvSpPr>
        <p:spPr/>
        <p:txBody>
          <a:bodyPr/>
          <a:lstStyle/>
          <a:p>
            <a:fld id="{3353A9E1-4715-4617-AC58-1C294544CCEA}" type="slidenum">
              <a:rPr lang="fi-FI" smtClean="0"/>
              <a:t>‹#›</a:t>
            </a:fld>
            <a:endParaRPr lang="fi-FI"/>
          </a:p>
        </p:txBody>
      </p:sp>
      <p:pic>
        <p:nvPicPr>
          <p:cNvPr id="5" name="Kuva 4">
            <a:extLst>
              <a:ext uri="{FF2B5EF4-FFF2-40B4-BE49-F238E27FC236}">
                <a16:creationId xmlns:a16="http://schemas.microsoft.com/office/drawing/2014/main" id="{ABCE7D13-85C7-47CA-B259-E258B7CB70D7}"/>
              </a:ext>
            </a:extLst>
          </p:cNvPr>
          <p:cNvPicPr>
            <a:picLocks noChangeAspect="1"/>
          </p:cNvPicPr>
          <p:nvPr userDrawn="1"/>
        </p:nvPicPr>
        <p:blipFill>
          <a:blip r:embed="rId2"/>
          <a:stretch>
            <a:fillRect/>
          </a:stretch>
        </p:blipFill>
        <p:spPr>
          <a:xfrm>
            <a:off x="10980000" y="108000"/>
            <a:ext cx="1078961" cy="1080000"/>
          </a:xfrm>
          <a:prstGeom prst="rect">
            <a:avLst/>
          </a:prstGeom>
        </p:spPr>
      </p:pic>
      <p:pic>
        <p:nvPicPr>
          <p:cNvPr id="6" name="Kuva 5">
            <a:extLst>
              <a:ext uri="{FF2B5EF4-FFF2-40B4-BE49-F238E27FC236}">
                <a16:creationId xmlns:a16="http://schemas.microsoft.com/office/drawing/2014/main" id="{E55643CB-CFCB-40E0-9810-D96FB7824AE4}"/>
              </a:ext>
            </a:extLst>
          </p:cNvPr>
          <p:cNvPicPr>
            <a:picLocks noChangeAspect="1"/>
          </p:cNvPicPr>
          <p:nvPr userDrawn="1"/>
        </p:nvPicPr>
        <p:blipFill>
          <a:blip r:embed="rId3"/>
          <a:stretch>
            <a:fillRect/>
          </a:stretch>
        </p:blipFill>
        <p:spPr>
          <a:xfrm>
            <a:off x="307387" y="36000"/>
            <a:ext cx="29740" cy="6858000"/>
          </a:xfrm>
          <a:prstGeom prst="rect">
            <a:avLst/>
          </a:prstGeom>
        </p:spPr>
      </p:pic>
    </p:spTree>
    <p:extLst>
      <p:ext uri="{BB962C8B-B14F-4D97-AF65-F5344CB8AC3E}">
        <p14:creationId xmlns:p14="http://schemas.microsoft.com/office/powerpoint/2010/main" val="3674726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9EDD135-1953-41C5-B0F0-35032D7FC685}"/>
              </a:ext>
            </a:extLst>
          </p:cNvPr>
          <p:cNvSpPr>
            <a:spLocks noGrp="1"/>
          </p:cNvSpPr>
          <p:nvPr>
            <p:ph type="title"/>
          </p:nvPr>
        </p:nvSpPr>
        <p:spPr>
          <a:xfrm>
            <a:off x="839788" y="457200"/>
            <a:ext cx="3932237" cy="1600200"/>
          </a:xfrm>
        </p:spPr>
        <p:txBody>
          <a:bodyPr anchor="b"/>
          <a:lstStyle>
            <a:lvl1pPr>
              <a:defRPr sz="3200">
                <a:latin typeface="Franklin Gothic Medium" panose="020B06030201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Kuvan paikkamerkki 2">
            <a:extLst>
              <a:ext uri="{FF2B5EF4-FFF2-40B4-BE49-F238E27FC236}">
                <a16:creationId xmlns:a16="http://schemas.microsoft.com/office/drawing/2014/main" id="{8648F407-6F4D-4BA3-A938-77D48B673B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C1756ACD-5520-4812-A769-B876C6B674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18CBB81B-6F45-4F8B-93EE-FEB8F8FF2B27}"/>
              </a:ext>
            </a:extLst>
          </p:cNvPr>
          <p:cNvSpPr>
            <a:spLocks noGrp="1"/>
          </p:cNvSpPr>
          <p:nvPr>
            <p:ph type="dt" sz="half" idx="10"/>
          </p:nvPr>
        </p:nvSpPr>
        <p:spPr/>
        <p:txBody>
          <a:bodyPr/>
          <a:lstStyle/>
          <a:p>
            <a:fld id="{D377A7A0-27AE-4E82-AD74-D88249FC2219}" type="datetimeFigureOut">
              <a:rPr lang="fi-FI" smtClean="0"/>
              <a:t>24.4.2024</a:t>
            </a:fld>
            <a:endParaRPr lang="fi-FI"/>
          </a:p>
        </p:txBody>
      </p:sp>
      <p:sp>
        <p:nvSpPr>
          <p:cNvPr id="6" name="Alatunnisteen paikkamerkki 5">
            <a:extLst>
              <a:ext uri="{FF2B5EF4-FFF2-40B4-BE49-F238E27FC236}">
                <a16:creationId xmlns:a16="http://schemas.microsoft.com/office/drawing/2014/main" id="{F3BB21DE-F3D6-40C7-80E8-63FD7FB1A0CE}"/>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F31E1EC-AB3A-410E-8D10-94806638571C}"/>
              </a:ext>
            </a:extLst>
          </p:cNvPr>
          <p:cNvSpPr>
            <a:spLocks noGrp="1"/>
          </p:cNvSpPr>
          <p:nvPr>
            <p:ph type="sldNum" sz="quarter" idx="12"/>
          </p:nvPr>
        </p:nvSpPr>
        <p:spPr/>
        <p:txBody>
          <a:bodyPr/>
          <a:lstStyle/>
          <a:p>
            <a:fld id="{3353A9E1-4715-4617-AC58-1C294544CCEA}" type="slidenum">
              <a:rPr lang="fi-FI" smtClean="0"/>
              <a:t>‹#›</a:t>
            </a:fld>
            <a:endParaRPr lang="fi-FI"/>
          </a:p>
        </p:txBody>
      </p:sp>
      <p:pic>
        <p:nvPicPr>
          <p:cNvPr id="8" name="Kuva 7">
            <a:extLst>
              <a:ext uri="{FF2B5EF4-FFF2-40B4-BE49-F238E27FC236}">
                <a16:creationId xmlns:a16="http://schemas.microsoft.com/office/drawing/2014/main" id="{060537BA-0DB4-45EF-ABA2-A6B2015125EB}"/>
              </a:ext>
            </a:extLst>
          </p:cNvPr>
          <p:cNvPicPr>
            <a:picLocks noChangeAspect="1"/>
          </p:cNvPicPr>
          <p:nvPr userDrawn="1"/>
        </p:nvPicPr>
        <p:blipFill>
          <a:blip r:embed="rId2"/>
          <a:stretch>
            <a:fillRect/>
          </a:stretch>
        </p:blipFill>
        <p:spPr>
          <a:xfrm>
            <a:off x="10980000" y="108000"/>
            <a:ext cx="1078961" cy="1080000"/>
          </a:xfrm>
          <a:prstGeom prst="rect">
            <a:avLst/>
          </a:prstGeom>
        </p:spPr>
      </p:pic>
      <p:pic>
        <p:nvPicPr>
          <p:cNvPr id="9" name="Kuva 8">
            <a:extLst>
              <a:ext uri="{FF2B5EF4-FFF2-40B4-BE49-F238E27FC236}">
                <a16:creationId xmlns:a16="http://schemas.microsoft.com/office/drawing/2014/main" id="{9410641B-363E-486D-B976-E7DD5D84334B}"/>
              </a:ext>
            </a:extLst>
          </p:cNvPr>
          <p:cNvPicPr>
            <a:picLocks noChangeAspect="1"/>
          </p:cNvPicPr>
          <p:nvPr userDrawn="1"/>
        </p:nvPicPr>
        <p:blipFill>
          <a:blip r:embed="rId3"/>
          <a:stretch>
            <a:fillRect/>
          </a:stretch>
        </p:blipFill>
        <p:spPr>
          <a:xfrm>
            <a:off x="307387" y="36000"/>
            <a:ext cx="29740" cy="6858000"/>
          </a:xfrm>
          <a:prstGeom prst="rect">
            <a:avLst/>
          </a:prstGeom>
        </p:spPr>
      </p:pic>
    </p:spTree>
    <p:extLst>
      <p:ext uri="{BB962C8B-B14F-4D97-AF65-F5344CB8AC3E}">
        <p14:creationId xmlns:p14="http://schemas.microsoft.com/office/powerpoint/2010/main" val="2383772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8E1E053-8170-4A74-8806-6C2566A9C418}"/>
              </a:ext>
            </a:extLst>
          </p:cNvPr>
          <p:cNvSpPr>
            <a:spLocks noGrp="1"/>
          </p:cNvSpPr>
          <p:nvPr>
            <p:ph type="title"/>
          </p:nvPr>
        </p:nvSpPr>
        <p:spPr>
          <a:xfrm>
            <a:off x="838200" y="2103120"/>
            <a:ext cx="10515600" cy="2486343"/>
          </a:xfrm>
          <a:prstGeom prst="rect">
            <a:avLst/>
          </a:prstGeom>
        </p:spPr>
        <p:txBody>
          <a:bodyPr anchor="b"/>
          <a:lstStyle>
            <a:lvl1pPr>
              <a:defRPr sz="6000">
                <a:latin typeface="Franklin Gothic Medium" panose="020B06030201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2F35F3AE-3647-4C88-AF7F-C09988909B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pic>
        <p:nvPicPr>
          <p:cNvPr id="8" name="Kuva 7">
            <a:extLst>
              <a:ext uri="{FF2B5EF4-FFF2-40B4-BE49-F238E27FC236}">
                <a16:creationId xmlns:a16="http://schemas.microsoft.com/office/drawing/2014/main" id="{50395BA7-4397-4A3C-891D-E2DF84320E50}"/>
              </a:ext>
            </a:extLst>
          </p:cNvPr>
          <p:cNvPicPr>
            <a:picLocks noChangeAspect="1"/>
          </p:cNvPicPr>
          <p:nvPr userDrawn="1"/>
        </p:nvPicPr>
        <p:blipFill>
          <a:blip r:embed="rId2"/>
          <a:stretch>
            <a:fillRect/>
          </a:stretch>
        </p:blipFill>
        <p:spPr>
          <a:xfrm>
            <a:off x="72000" y="72000"/>
            <a:ext cx="5473904" cy="1440000"/>
          </a:xfrm>
          <a:prstGeom prst="rect">
            <a:avLst/>
          </a:prstGeom>
        </p:spPr>
      </p:pic>
    </p:spTree>
    <p:extLst>
      <p:ext uri="{BB962C8B-B14F-4D97-AF65-F5344CB8AC3E}">
        <p14:creationId xmlns:p14="http://schemas.microsoft.com/office/powerpoint/2010/main" val="3631487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3804569-FFBE-475F-83D3-07EA8AE481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FBD1936F-D242-420A-8113-4F810C10FF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449E23F-5050-4488-ADB6-2E0CA8F386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B6AE94-2477-4453-BC9B-67830E90C871}" type="datetimeFigureOut">
              <a:rPr lang="fi-FI" smtClean="0"/>
              <a:t>24.4.2024</a:t>
            </a:fld>
            <a:endParaRPr lang="fi-FI"/>
          </a:p>
        </p:txBody>
      </p:sp>
      <p:sp>
        <p:nvSpPr>
          <p:cNvPr id="5" name="Alatunnisteen paikkamerkki 4">
            <a:extLst>
              <a:ext uri="{FF2B5EF4-FFF2-40B4-BE49-F238E27FC236}">
                <a16:creationId xmlns:a16="http://schemas.microsoft.com/office/drawing/2014/main" id="{1DE56C02-E010-4E15-A657-299643C93C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596CD5D9-CF2D-4BF1-9394-EFDC8B7574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427D52-BF7B-4A56-AFEE-045424B1388A}" type="slidenum">
              <a:rPr lang="fi-FI" smtClean="0"/>
              <a:t>‹#›</a:t>
            </a:fld>
            <a:endParaRPr lang="fi-FI"/>
          </a:p>
        </p:txBody>
      </p:sp>
    </p:spTree>
    <p:extLst>
      <p:ext uri="{BB962C8B-B14F-4D97-AF65-F5344CB8AC3E}">
        <p14:creationId xmlns:p14="http://schemas.microsoft.com/office/powerpoint/2010/main" val="879541454"/>
      </p:ext>
    </p:extLst>
  </p:cSld>
  <p:clrMap bg1="lt1" tx1="dk1" bg2="lt2" tx2="dk2" accent1="accent1" accent2="accent2" accent3="accent3" accent4="accent4" accent5="accent5" accent6="accent6" hlink="hlink" folHlink="folHlink"/>
  <p:sldLayoutIdLst>
    <p:sldLayoutId id="2147483670" r:id="rId1"/>
    <p:sldLayoutId id="2147483707" r:id="rId2"/>
    <p:sldLayoutId id="2147483722" r:id="rId3"/>
    <p:sldLayoutId id="2147483648" r:id="rId4"/>
    <p:sldLayoutId id="2147483719" r:id="rId5"/>
    <p:sldLayoutId id="2147483680" r:id="rId6"/>
    <p:sldLayoutId id="2147483682" r:id="rId7"/>
    <p:sldLayoutId id="2147483684" r:id="rId8"/>
    <p:sldLayoutId id="2147483666" r:id="rId9"/>
    <p:sldLayoutId id="2147483717" r:id="rId10"/>
    <p:sldLayoutId id="2147483720" r:id="rId11"/>
    <p:sldLayoutId id="2147483662" r:id="rId12"/>
    <p:sldLayoutId id="2147483723" r:id="rId13"/>
    <p:sldLayoutId id="2147483699" r:id="rId14"/>
    <p:sldLayoutId id="2147483702" r:id="rId15"/>
    <p:sldLayoutId id="2147483704" r:id="rId16"/>
    <p:sldLayoutId id="2147483672" r:id="rId17"/>
    <p:sldLayoutId id="2147483718" r:id="rId18"/>
    <p:sldLayoutId id="2147483721" r:id="rId19"/>
    <p:sldLayoutId id="2147483656" r:id="rId20"/>
    <p:sldLayoutId id="2147483724" r:id="rId21"/>
    <p:sldLayoutId id="2147483689" r:id="rId22"/>
    <p:sldLayoutId id="2147483692" r:id="rId23"/>
    <p:sldLayoutId id="2147483694" r:id="rId24"/>
    <p:sldLayoutId id="2147483725" r:id="rId25"/>
    <p:sldLayoutId id="2147483726"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6.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hyperlink" Target="http://www.telaketju.fi" TargetMode="External"/><Relationship Id="rId3" Type="http://schemas.openxmlformats.org/officeDocument/2006/relationships/hyperlink" Target="http://www.telaketju.fi/" TargetMode="External"/><Relationship Id="rId7" Type="http://schemas.openxmlformats.org/officeDocument/2006/relationships/hyperlink" Target="https://blogit.lab.fi/labfocus/tuotesuunnittelun-rooli-kiertotalouden-liiketoimintamalleissa-edellyttaa-muotoiluajattelua/" TargetMode="External"/><Relationship Id="rId2" Type="http://schemas.openxmlformats.org/officeDocument/2006/relationships/hyperlink" Target="https://telaketju.turkuamk.fi/en/yleinen-en/how-to-evaluate-social-responsibility-of-novel-business-models/" TargetMode="External"/><Relationship Id="rId1" Type="http://schemas.openxmlformats.org/officeDocument/2006/relationships/slideLayout" Target="../slideLayouts/slideLayout4.xml"/><Relationship Id="rId6" Type="http://schemas.openxmlformats.org/officeDocument/2006/relationships/hyperlink" Target="https://urn.fi/URN:ISBN:978-951-827-472-1" TargetMode="External"/><Relationship Id="rId5" Type="http://schemas.openxmlformats.org/officeDocument/2006/relationships/hyperlink" Target="https://telaketju.turkuamk.fi/en/telavalue-results/the-economic-aspects-of-new-ce-business-models/" TargetMode="External"/><Relationship Id="rId4" Type="http://schemas.openxmlformats.org/officeDocument/2006/relationships/hyperlink" Target="https://telaketju.turkuamk.fi/en/telavalue-results/environmental-impacts-of-circular-textile-model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telaketju.fi/" TargetMode="Externa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hyperlink" Target="http://www.telaketju.fi/" TargetMode="Externa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hyperlink" Target="http://www.telaketju.fi" TargetMode="External"/><Relationship Id="rId3" Type="http://schemas.openxmlformats.org/officeDocument/2006/relationships/hyperlink" Target="http://www.telaketju.fi/" TargetMode="External"/><Relationship Id="rId7" Type="http://schemas.openxmlformats.org/officeDocument/2006/relationships/hyperlink" Target="https://blogit.lab.fi/labfocus/tuotesuunnittelun-rooli-kiertotalouden-liiketoimintamalleissa-edellyttaa-muotoiluajattelua/" TargetMode="External"/><Relationship Id="rId2" Type="http://schemas.openxmlformats.org/officeDocument/2006/relationships/hyperlink" Target="https://telaketju.turkuamk.fi/en/yleinen-en/how-to-evaluate-social-responsibility-of-novel-business-models/" TargetMode="External"/><Relationship Id="rId1" Type="http://schemas.openxmlformats.org/officeDocument/2006/relationships/slideLayout" Target="../slideLayouts/slideLayout4.xml"/><Relationship Id="rId6" Type="http://schemas.openxmlformats.org/officeDocument/2006/relationships/hyperlink" Target="https://urn.fi/URN:ISBN:978-951-827-472-1" TargetMode="External"/><Relationship Id="rId5" Type="http://schemas.openxmlformats.org/officeDocument/2006/relationships/hyperlink" Target="https://telaketju.turkuamk.fi/en/telavalue-results/the-economic-aspects-of-new-ce-business-models/" TargetMode="External"/><Relationship Id="rId4" Type="http://schemas.openxmlformats.org/officeDocument/2006/relationships/hyperlink" Target="https://telaketju.turkuamk.fi/en/telavalue-results/environmental-impacts-of-circular-textile-model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A6593646-4642-13C0-1E40-1EE53B9778A3}"/>
              </a:ext>
            </a:extLst>
          </p:cNvPr>
          <p:cNvSpPr>
            <a:spLocks noGrp="1"/>
          </p:cNvSpPr>
          <p:nvPr>
            <p:ph type="ctrTitle"/>
          </p:nvPr>
        </p:nvSpPr>
        <p:spPr>
          <a:xfrm>
            <a:off x="52917" y="2099435"/>
            <a:ext cx="7052582" cy="4011654"/>
          </a:xfrm>
        </p:spPr>
        <p:txBody>
          <a:bodyPr>
            <a:noAutofit/>
          </a:bodyPr>
          <a:lstStyle/>
          <a:p>
            <a:r>
              <a:rPr lang="en-US" dirty="0">
                <a:solidFill>
                  <a:srgbClr val="E55F0D"/>
                </a:solidFill>
                <a:latin typeface="Franklin Gothic Medium Cond" panose="020B0606030402020204" pitchFamily="34" charset="0"/>
                <a:ea typeface="Ebrima" panose="02000000000000000000" pitchFamily="2" charset="0"/>
                <a:cs typeface="Ebrima" panose="02000000000000000000" pitchFamily="2" charset="0"/>
              </a:rPr>
              <a:t>Research results on product life extension, why it is important?</a:t>
            </a:r>
            <a:br>
              <a:rPr lang="en-US" dirty="0">
                <a:solidFill>
                  <a:srgbClr val="E55F0D"/>
                </a:solidFill>
                <a:latin typeface="Franklin Gothic Medium Cond" panose="020B0606030402020204" pitchFamily="34" charset="0"/>
                <a:ea typeface="Ebrima" panose="02000000000000000000" pitchFamily="2" charset="0"/>
                <a:cs typeface="Ebrima" panose="02000000000000000000" pitchFamily="2" charset="0"/>
              </a:rPr>
            </a:br>
            <a:br>
              <a:rPr lang="en-US" sz="2800" dirty="0">
                <a:latin typeface="Franklin Gothic Medium Cond" panose="020B0606030402020204" pitchFamily="34" charset="0"/>
                <a:ea typeface="Ebrima" panose="02000000000000000000" pitchFamily="2" charset="0"/>
                <a:cs typeface="Ebrima" panose="02000000000000000000" pitchFamily="2" charset="0"/>
              </a:rPr>
            </a:br>
            <a:r>
              <a:rPr lang="en-US" sz="2800" dirty="0">
                <a:latin typeface="Franklin Gothic Medium Cond" panose="020B0606030402020204" pitchFamily="34" charset="0"/>
                <a:ea typeface="Ebrima" panose="02000000000000000000" pitchFamily="2" charset="0"/>
                <a:cs typeface="Ebrima" panose="02000000000000000000" pitchFamily="2" charset="0"/>
              </a:rPr>
              <a:t>Piia Nurmi</a:t>
            </a:r>
            <a:br>
              <a:rPr lang="en-US" sz="2800" dirty="0">
                <a:latin typeface="Franklin Gothic Medium Cond" panose="020B0606030402020204" pitchFamily="34" charset="0"/>
                <a:ea typeface="Ebrima" panose="02000000000000000000" pitchFamily="2" charset="0"/>
                <a:cs typeface="Ebrima" panose="02000000000000000000" pitchFamily="2" charset="0"/>
              </a:rPr>
            </a:br>
            <a:r>
              <a:rPr lang="en-US" sz="2800" dirty="0">
                <a:latin typeface="Franklin Gothic Medium Cond" panose="020B0606030402020204" pitchFamily="34" charset="0"/>
                <a:ea typeface="Ebrima" panose="02000000000000000000" pitchFamily="2" charset="0"/>
                <a:cs typeface="Ebrima" panose="02000000000000000000" pitchFamily="2" charset="0"/>
              </a:rPr>
              <a:t>25.4.2024</a:t>
            </a:r>
            <a:endParaRPr lang="fi-FI" dirty="0">
              <a:latin typeface="Franklin Gothic Medium Cond" panose="020B0606030402020204" pitchFamily="34" charset="0"/>
              <a:ea typeface="Ebrima" panose="02000000000000000000" pitchFamily="2" charset="0"/>
              <a:cs typeface="Ebrima" panose="02000000000000000000" pitchFamily="2" charset="0"/>
            </a:endParaRPr>
          </a:p>
        </p:txBody>
      </p:sp>
      <p:pic>
        <p:nvPicPr>
          <p:cNvPr id="6" name="Kuva 6">
            <a:extLst>
              <a:ext uri="{FF2B5EF4-FFF2-40B4-BE49-F238E27FC236}">
                <a16:creationId xmlns:a16="http://schemas.microsoft.com/office/drawing/2014/main" id="{4BEF8027-B3B0-FAFA-E890-DF41DDD5DB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1349" y="584299"/>
            <a:ext cx="4195719" cy="1105009"/>
          </a:xfrm>
          <a:prstGeom prst="rect">
            <a:avLst/>
          </a:prstGeom>
        </p:spPr>
      </p:pic>
      <p:pic>
        <p:nvPicPr>
          <p:cNvPr id="7" name="Picture 6" descr="VALUE CHAINS FOR&#10;SUSTAINABLE PRODUCTION, &#10;USE AND CYCLES OF TEXTILES (TELAVALUE)">
            <a:extLst>
              <a:ext uri="{FF2B5EF4-FFF2-40B4-BE49-F238E27FC236}">
                <a16:creationId xmlns:a16="http://schemas.microsoft.com/office/drawing/2014/main" id="{24990D8C-7895-9662-E5CC-2F719E6594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49039" y="0"/>
            <a:ext cx="5042961" cy="6858000"/>
          </a:xfrm>
          <a:prstGeom prst="rect">
            <a:avLst/>
          </a:prstGeom>
        </p:spPr>
      </p:pic>
    </p:spTree>
    <p:extLst>
      <p:ext uri="{BB962C8B-B14F-4D97-AF65-F5344CB8AC3E}">
        <p14:creationId xmlns:p14="http://schemas.microsoft.com/office/powerpoint/2010/main" val="3217635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EDC3C-4E5B-1A03-6C95-107F61D8C286}"/>
              </a:ext>
            </a:extLst>
          </p:cNvPr>
          <p:cNvSpPr>
            <a:spLocks noGrp="1"/>
          </p:cNvSpPr>
          <p:nvPr>
            <p:ph type="title"/>
          </p:nvPr>
        </p:nvSpPr>
        <p:spPr/>
        <p:txBody>
          <a:bodyPr/>
          <a:lstStyle/>
          <a:p>
            <a:r>
              <a:rPr lang="fi-FI">
                <a:solidFill>
                  <a:srgbClr val="000000"/>
                </a:solidFill>
                <a:latin typeface="Franklin Gothic Medium"/>
              </a:rPr>
              <a:t>Social Aspects</a:t>
            </a:r>
          </a:p>
        </p:txBody>
      </p:sp>
      <p:sp>
        <p:nvSpPr>
          <p:cNvPr id="5" name="Text Placeholder 4">
            <a:extLst>
              <a:ext uri="{FF2B5EF4-FFF2-40B4-BE49-F238E27FC236}">
                <a16:creationId xmlns:a16="http://schemas.microsoft.com/office/drawing/2014/main" id="{251223A9-B978-D71B-7F75-CA6413722F36}"/>
              </a:ext>
            </a:extLst>
          </p:cNvPr>
          <p:cNvSpPr>
            <a:spLocks noGrp="1"/>
          </p:cNvSpPr>
          <p:nvPr>
            <p:ph type="body" idx="1"/>
          </p:nvPr>
        </p:nvSpPr>
        <p:spPr>
          <a:xfrm>
            <a:off x="838476" y="4523202"/>
            <a:ext cx="10515600" cy="1500187"/>
          </a:xfrm>
        </p:spPr>
        <p:txBody>
          <a:bodyPr vert="horz" lIns="91440" tIns="45720" rIns="91440" bIns="45720" rtlCol="0" anchor="t">
            <a:normAutofit/>
          </a:bodyPr>
          <a:lstStyle/>
          <a:p>
            <a:r>
              <a:rPr lang="fi-FI">
                <a:cs typeface="Calibri"/>
              </a:rPr>
              <a:t>Eerika Heinonen, Turku UAS</a:t>
            </a:r>
            <a:endParaRPr lang="fi-FI"/>
          </a:p>
        </p:txBody>
      </p:sp>
    </p:spTree>
    <p:extLst>
      <p:ext uri="{BB962C8B-B14F-4D97-AF65-F5344CB8AC3E}">
        <p14:creationId xmlns:p14="http://schemas.microsoft.com/office/powerpoint/2010/main" val="232077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2E371C0-FA8A-F337-A665-A5B36517A16B}"/>
              </a:ext>
            </a:extLst>
          </p:cNvPr>
          <p:cNvSpPr>
            <a:spLocks noGrp="1"/>
          </p:cNvSpPr>
          <p:nvPr>
            <p:ph type="title"/>
          </p:nvPr>
        </p:nvSpPr>
        <p:spPr/>
        <p:txBody>
          <a:bodyPr/>
          <a:lstStyle/>
          <a:p>
            <a:r>
              <a:rPr lang="fi-FI" err="1">
                <a:solidFill>
                  <a:srgbClr val="E55F0E"/>
                </a:solidFill>
                <a:latin typeface="Franklin Gothic Medium Cond" panose="020B0606030402020204" pitchFamily="34" charset="0"/>
              </a:rPr>
              <a:t>Social</a:t>
            </a:r>
            <a:r>
              <a:rPr lang="fi-FI">
                <a:solidFill>
                  <a:srgbClr val="E55F0E"/>
                </a:solidFill>
                <a:latin typeface="Franklin Gothic Medium Cond" panose="020B0606030402020204" pitchFamily="34" charset="0"/>
              </a:rPr>
              <a:t> </a:t>
            </a:r>
            <a:r>
              <a:rPr lang="fi-FI" err="1">
                <a:solidFill>
                  <a:srgbClr val="E55F0E"/>
                </a:solidFill>
                <a:latin typeface="Franklin Gothic Medium Cond" panose="020B0606030402020204" pitchFamily="34" charset="0"/>
              </a:rPr>
              <a:t>aspects</a:t>
            </a:r>
            <a:r>
              <a:rPr lang="fi-FI">
                <a:solidFill>
                  <a:srgbClr val="E55F0E"/>
                </a:solidFill>
                <a:latin typeface="Franklin Gothic Medium Cond" panose="020B0606030402020204" pitchFamily="34" charset="0"/>
              </a:rPr>
              <a:t> </a:t>
            </a:r>
          </a:p>
        </p:txBody>
      </p:sp>
      <p:sp>
        <p:nvSpPr>
          <p:cNvPr id="3" name="Tekstin paikkamerkki 2">
            <a:extLst>
              <a:ext uri="{FF2B5EF4-FFF2-40B4-BE49-F238E27FC236}">
                <a16:creationId xmlns:a16="http://schemas.microsoft.com/office/drawing/2014/main" id="{023C238E-1BC9-FBDB-E870-CCDFB04F0D06}"/>
              </a:ext>
            </a:extLst>
          </p:cNvPr>
          <p:cNvSpPr>
            <a:spLocks noGrp="1"/>
          </p:cNvSpPr>
          <p:nvPr>
            <p:ph type="body" idx="1"/>
          </p:nvPr>
        </p:nvSpPr>
        <p:spPr/>
        <p:txBody>
          <a:bodyPr>
            <a:normAutofit lnSpcReduction="10000"/>
          </a:bodyPr>
          <a:lstStyle/>
          <a:p>
            <a:pPr marL="342900" indent="-342900">
              <a:buClr>
                <a:srgbClr val="E55F0E"/>
              </a:buClr>
              <a:buFont typeface="Arial" panose="020B0604020202020204" pitchFamily="34" charset="0"/>
              <a:buChar char="•"/>
            </a:pPr>
            <a:r>
              <a:rPr lang="fi-FI" sz="2000" dirty="0" err="1"/>
              <a:t>We</a:t>
            </a:r>
            <a:r>
              <a:rPr lang="fi-FI" sz="2000" dirty="0"/>
              <a:t> </a:t>
            </a:r>
            <a:r>
              <a:rPr lang="fi-FI" sz="2000" dirty="0" err="1"/>
              <a:t>started</a:t>
            </a:r>
            <a:r>
              <a:rPr lang="fi-FI" sz="2000" dirty="0"/>
              <a:t> </a:t>
            </a:r>
            <a:r>
              <a:rPr lang="fi-FI" sz="2000" dirty="0" err="1"/>
              <a:t>with</a:t>
            </a:r>
            <a:r>
              <a:rPr lang="fi-FI" sz="2000" dirty="0"/>
              <a:t> </a:t>
            </a:r>
            <a:r>
              <a:rPr lang="fi-FI" sz="2000" dirty="0" err="1"/>
              <a:t>outlining</a:t>
            </a:r>
            <a:r>
              <a:rPr lang="fi-FI" sz="2000" dirty="0"/>
              <a:t> </a:t>
            </a:r>
            <a:r>
              <a:rPr lang="fi-FI" sz="2000" dirty="0" err="1"/>
              <a:t>how</a:t>
            </a:r>
            <a:r>
              <a:rPr lang="fi-FI" sz="2000" dirty="0"/>
              <a:t> </a:t>
            </a:r>
            <a:r>
              <a:rPr lang="fi-FI" sz="2000" dirty="0" err="1"/>
              <a:t>would</a:t>
            </a:r>
            <a:r>
              <a:rPr lang="fi-FI" sz="2000" dirty="0"/>
              <a:t> </a:t>
            </a:r>
            <a:r>
              <a:rPr lang="fi-FI" sz="2000" dirty="0" err="1"/>
              <a:t>the</a:t>
            </a:r>
            <a:r>
              <a:rPr lang="fi-FI" sz="2000" dirty="0"/>
              <a:t> </a:t>
            </a:r>
            <a:r>
              <a:rPr lang="fi-FI" sz="2000" dirty="0" err="1"/>
              <a:t>hypothetical</a:t>
            </a:r>
            <a:r>
              <a:rPr lang="fi-FI" sz="2000" dirty="0"/>
              <a:t> case look </a:t>
            </a:r>
            <a:r>
              <a:rPr lang="fi-FI" sz="2000" dirty="0" err="1"/>
              <a:t>like</a:t>
            </a:r>
            <a:r>
              <a:rPr lang="fi-FI" sz="2000" dirty="0"/>
              <a:t> in </a:t>
            </a:r>
            <a:r>
              <a:rPr lang="fi-FI" sz="2000" dirty="0" err="1"/>
              <a:t>terms</a:t>
            </a:r>
            <a:r>
              <a:rPr lang="fi-FI" sz="2000" dirty="0"/>
              <a:t> of </a:t>
            </a:r>
            <a:r>
              <a:rPr lang="fi-FI" sz="2000" dirty="0" err="1"/>
              <a:t>the</a:t>
            </a:r>
            <a:r>
              <a:rPr lang="fi-FI" sz="2000" dirty="0"/>
              <a:t> business </a:t>
            </a:r>
            <a:r>
              <a:rPr lang="fi-FI" sz="2000" dirty="0" err="1"/>
              <a:t>model</a:t>
            </a:r>
            <a:r>
              <a:rPr lang="fi-FI" sz="2000" dirty="0"/>
              <a:t> and </a:t>
            </a:r>
            <a:r>
              <a:rPr lang="fi-FI" sz="2000" dirty="0" err="1"/>
              <a:t>its</a:t>
            </a:r>
            <a:r>
              <a:rPr lang="fi-FI" sz="2000" dirty="0"/>
              <a:t> </a:t>
            </a:r>
            <a:r>
              <a:rPr lang="fi-FI" sz="2000" dirty="0" err="1"/>
              <a:t>service</a:t>
            </a:r>
            <a:r>
              <a:rPr lang="fi-FI" sz="2000" dirty="0"/>
              <a:t> </a:t>
            </a:r>
            <a:r>
              <a:rPr lang="fi-FI" sz="2000" dirty="0" err="1"/>
              <a:t>model</a:t>
            </a:r>
            <a:r>
              <a:rPr lang="fi-FI" sz="2000" dirty="0"/>
              <a:t> – </a:t>
            </a:r>
            <a:r>
              <a:rPr lang="fi-FI" sz="2000" dirty="0" err="1"/>
              <a:t>from</a:t>
            </a:r>
            <a:r>
              <a:rPr lang="fi-FI" sz="2000" dirty="0"/>
              <a:t> </a:t>
            </a:r>
            <a:r>
              <a:rPr lang="fi-FI" sz="2000" dirty="0" err="1"/>
              <a:t>ordering</a:t>
            </a:r>
            <a:r>
              <a:rPr lang="fi-FI" sz="2000" dirty="0"/>
              <a:t> to </a:t>
            </a:r>
            <a:r>
              <a:rPr lang="fi-FI" sz="2000" dirty="0" err="1"/>
              <a:t>end</a:t>
            </a:r>
            <a:r>
              <a:rPr lang="fi-FI" sz="2000" dirty="0"/>
              <a:t>-of-life </a:t>
            </a:r>
            <a:r>
              <a:rPr lang="fi-FI" sz="2000" dirty="0" err="1"/>
              <a:t>treatment</a:t>
            </a:r>
            <a:r>
              <a:rPr lang="fi-FI" sz="2000" dirty="0"/>
              <a:t>.</a:t>
            </a:r>
          </a:p>
          <a:p>
            <a:pPr marL="800100" lvl="1" indent="-342900">
              <a:buClr>
                <a:srgbClr val="E55F0E"/>
              </a:buClr>
              <a:buFont typeface="Arial" panose="020B0604020202020204" pitchFamily="34" charset="0"/>
              <a:buChar char="•"/>
            </a:pPr>
            <a:r>
              <a:rPr lang="fi-FI" sz="1600" dirty="0" err="1">
                <a:solidFill>
                  <a:schemeClr val="tx1"/>
                </a:solidFill>
              </a:rPr>
              <a:t>Then</a:t>
            </a:r>
            <a:r>
              <a:rPr lang="fi-FI" sz="1600" dirty="0">
                <a:solidFill>
                  <a:schemeClr val="tx1"/>
                </a:solidFill>
              </a:rPr>
              <a:t> </a:t>
            </a:r>
            <a:r>
              <a:rPr lang="fi-FI" sz="1600" dirty="0" err="1">
                <a:solidFill>
                  <a:schemeClr val="tx1"/>
                </a:solidFill>
              </a:rPr>
              <a:t>we</a:t>
            </a:r>
            <a:r>
              <a:rPr lang="fi-FI" sz="1600" dirty="0">
                <a:solidFill>
                  <a:schemeClr val="tx1"/>
                </a:solidFill>
              </a:rPr>
              <a:t> </a:t>
            </a:r>
            <a:r>
              <a:rPr lang="fi-FI" sz="1600" dirty="0" err="1">
                <a:solidFill>
                  <a:schemeClr val="tx1"/>
                </a:solidFill>
              </a:rPr>
              <a:t>evaluated</a:t>
            </a:r>
            <a:r>
              <a:rPr lang="fi-FI" sz="1600" dirty="0">
                <a:solidFill>
                  <a:schemeClr val="tx1"/>
                </a:solidFill>
              </a:rPr>
              <a:t> </a:t>
            </a:r>
            <a:r>
              <a:rPr lang="fi-FI" sz="1600" dirty="0" err="1">
                <a:solidFill>
                  <a:schemeClr val="tx1"/>
                </a:solidFill>
              </a:rPr>
              <a:t>the</a:t>
            </a:r>
            <a:r>
              <a:rPr lang="fi-FI" sz="1600" dirty="0">
                <a:solidFill>
                  <a:schemeClr val="tx1"/>
                </a:solidFill>
              </a:rPr>
              <a:t> </a:t>
            </a:r>
            <a:r>
              <a:rPr lang="fi-FI" sz="1600" dirty="0" err="1">
                <a:solidFill>
                  <a:schemeClr val="tx1"/>
                </a:solidFill>
              </a:rPr>
              <a:t>potential</a:t>
            </a:r>
            <a:r>
              <a:rPr lang="fi-FI" sz="1600" dirty="0">
                <a:solidFill>
                  <a:schemeClr val="tx1"/>
                </a:solidFill>
              </a:rPr>
              <a:t> </a:t>
            </a:r>
            <a:r>
              <a:rPr lang="fi-FI" sz="1600" dirty="0" err="1">
                <a:solidFill>
                  <a:schemeClr val="tx1"/>
                </a:solidFill>
              </a:rPr>
              <a:t>social</a:t>
            </a:r>
            <a:r>
              <a:rPr lang="fi-FI" sz="1600" dirty="0">
                <a:solidFill>
                  <a:schemeClr val="tx1"/>
                </a:solidFill>
              </a:rPr>
              <a:t> </a:t>
            </a:r>
            <a:r>
              <a:rPr lang="fi-FI" sz="1600" dirty="0" err="1">
                <a:solidFill>
                  <a:schemeClr val="tx1"/>
                </a:solidFill>
              </a:rPr>
              <a:t>risks</a:t>
            </a:r>
            <a:r>
              <a:rPr lang="fi-FI" sz="1600" dirty="0">
                <a:solidFill>
                  <a:schemeClr val="tx1"/>
                </a:solidFill>
              </a:rPr>
              <a:t> </a:t>
            </a:r>
            <a:r>
              <a:rPr lang="fi-FI" sz="1600" dirty="0" err="1">
                <a:solidFill>
                  <a:schemeClr val="tx1"/>
                </a:solidFill>
              </a:rPr>
              <a:t>throughout</a:t>
            </a:r>
            <a:r>
              <a:rPr lang="fi-FI" sz="1600" dirty="0">
                <a:solidFill>
                  <a:schemeClr val="tx1"/>
                </a:solidFill>
              </a:rPr>
              <a:t> </a:t>
            </a:r>
            <a:r>
              <a:rPr lang="fi-FI" sz="1600" dirty="0" err="1">
                <a:solidFill>
                  <a:schemeClr val="tx1"/>
                </a:solidFill>
              </a:rPr>
              <a:t>the</a:t>
            </a:r>
            <a:r>
              <a:rPr lang="fi-FI" sz="1600" dirty="0">
                <a:solidFill>
                  <a:schemeClr val="tx1"/>
                </a:solidFill>
              </a:rPr>
              <a:t> </a:t>
            </a:r>
            <a:r>
              <a:rPr lang="fi-FI" sz="1600" dirty="0" err="1">
                <a:solidFill>
                  <a:schemeClr val="tx1"/>
                </a:solidFill>
              </a:rPr>
              <a:t>service</a:t>
            </a:r>
            <a:r>
              <a:rPr lang="fi-FI" sz="1600" dirty="0">
                <a:solidFill>
                  <a:schemeClr val="tx1"/>
                </a:solidFill>
              </a:rPr>
              <a:t> </a:t>
            </a:r>
            <a:r>
              <a:rPr lang="fi-FI" sz="1600" dirty="0" err="1">
                <a:solidFill>
                  <a:schemeClr val="tx1"/>
                </a:solidFill>
              </a:rPr>
              <a:t>model</a:t>
            </a:r>
            <a:r>
              <a:rPr lang="fi-FI" sz="1600" dirty="0">
                <a:solidFill>
                  <a:schemeClr val="tx1"/>
                </a:solidFill>
              </a:rPr>
              <a:t>. </a:t>
            </a:r>
            <a:r>
              <a:rPr lang="fi-FI" sz="1600" dirty="0" err="1">
                <a:solidFill>
                  <a:schemeClr val="tx1"/>
                </a:solidFill>
              </a:rPr>
              <a:t>This</a:t>
            </a:r>
            <a:r>
              <a:rPr lang="fi-FI" sz="1600" dirty="0">
                <a:solidFill>
                  <a:schemeClr val="tx1"/>
                </a:solidFill>
              </a:rPr>
              <a:t> </a:t>
            </a:r>
            <a:r>
              <a:rPr lang="fi-FI" sz="1600" dirty="0" err="1">
                <a:solidFill>
                  <a:schemeClr val="tx1"/>
                </a:solidFill>
              </a:rPr>
              <a:t>evaluation</a:t>
            </a:r>
            <a:r>
              <a:rPr lang="fi-FI" sz="1600" dirty="0">
                <a:solidFill>
                  <a:schemeClr val="tx1"/>
                </a:solidFill>
              </a:rPr>
              <a:t> </a:t>
            </a:r>
            <a:r>
              <a:rPr lang="fi-FI" sz="1600" dirty="0" err="1">
                <a:solidFill>
                  <a:schemeClr val="tx1"/>
                </a:solidFill>
              </a:rPr>
              <a:t>was</a:t>
            </a:r>
            <a:r>
              <a:rPr lang="fi-FI" sz="1600" dirty="0">
                <a:solidFill>
                  <a:schemeClr val="tx1"/>
                </a:solidFill>
              </a:rPr>
              <a:t> </a:t>
            </a:r>
            <a:r>
              <a:rPr lang="fi-FI" sz="1600" dirty="0" err="1">
                <a:solidFill>
                  <a:schemeClr val="tx1"/>
                </a:solidFill>
              </a:rPr>
              <a:t>based</a:t>
            </a:r>
            <a:r>
              <a:rPr lang="fi-FI" sz="1600" dirty="0">
                <a:solidFill>
                  <a:schemeClr val="tx1"/>
                </a:solidFill>
              </a:rPr>
              <a:t> on </a:t>
            </a:r>
            <a:r>
              <a:rPr lang="fi-FI" sz="1600" dirty="0" err="1">
                <a:solidFill>
                  <a:schemeClr val="tx1"/>
                </a:solidFill>
              </a:rPr>
              <a:t>the</a:t>
            </a:r>
            <a:r>
              <a:rPr lang="fi-FI" sz="1600" dirty="0">
                <a:solidFill>
                  <a:schemeClr val="tx1"/>
                </a:solidFill>
              </a:rPr>
              <a:t> </a:t>
            </a:r>
            <a:r>
              <a:rPr lang="fi-FI" sz="1600" dirty="0" err="1">
                <a:solidFill>
                  <a:schemeClr val="tx1"/>
                </a:solidFill>
              </a:rPr>
              <a:t>UNEP’s</a:t>
            </a:r>
            <a:r>
              <a:rPr lang="fi-FI" sz="1600" dirty="0">
                <a:solidFill>
                  <a:schemeClr val="tx1"/>
                </a:solidFill>
              </a:rPr>
              <a:t> </a:t>
            </a:r>
            <a:r>
              <a:rPr lang="en-US" sz="1600" dirty="0">
                <a:solidFill>
                  <a:schemeClr val="tx1"/>
                </a:solidFill>
              </a:rPr>
              <a:t>Guidelines for Social Life Cycle Assessment of Products and </a:t>
            </a:r>
            <a:r>
              <a:rPr lang="en-US" sz="1600" dirty="0" err="1">
                <a:solidFill>
                  <a:schemeClr val="tx1"/>
                </a:solidFill>
              </a:rPr>
              <a:t>Organisations</a:t>
            </a:r>
            <a:r>
              <a:rPr lang="en-US" sz="1600" dirty="0">
                <a:solidFill>
                  <a:schemeClr val="tx1"/>
                </a:solidFill>
              </a:rPr>
              <a:t> (2020). </a:t>
            </a:r>
          </a:p>
          <a:p>
            <a:pPr marL="800100" lvl="1" indent="-342900">
              <a:buClr>
                <a:srgbClr val="E55F0E"/>
              </a:buClr>
              <a:buFont typeface="Arial" panose="020B0604020202020204" pitchFamily="34" charset="0"/>
              <a:buChar char="•"/>
            </a:pPr>
            <a:endParaRPr lang="en-US" sz="1600" dirty="0">
              <a:solidFill>
                <a:schemeClr val="tx1"/>
              </a:solidFill>
            </a:endParaRPr>
          </a:p>
          <a:p>
            <a:pPr marL="342900" indent="-342900">
              <a:buClr>
                <a:srgbClr val="E55F0E"/>
              </a:buClr>
              <a:buFont typeface="Arial" panose="020B0604020202020204" pitchFamily="34" charset="0"/>
              <a:buChar char="•"/>
            </a:pPr>
            <a:r>
              <a:rPr lang="en-US" sz="2000" dirty="0">
                <a:solidFill>
                  <a:schemeClr val="tx1"/>
                </a:solidFill>
              </a:rPr>
              <a:t>To conclude the results</a:t>
            </a:r>
            <a:r>
              <a:rPr lang="en-US" sz="2000" b="1" dirty="0">
                <a:solidFill>
                  <a:schemeClr val="tx1"/>
                </a:solidFill>
              </a:rPr>
              <a:t>, a </a:t>
            </a:r>
            <a:r>
              <a:rPr lang="en-US" sz="2000" b="1" dirty="0" err="1">
                <a:solidFill>
                  <a:schemeClr val="tx1"/>
                </a:solidFill>
              </a:rPr>
              <a:t>visualisation</a:t>
            </a:r>
            <a:r>
              <a:rPr lang="en-US" sz="2000" b="1" dirty="0">
                <a:solidFill>
                  <a:schemeClr val="tx1"/>
                </a:solidFill>
              </a:rPr>
              <a:t> was made. It includes the social pain points of the hypothetical business models, on which each company could base their social responsibility evaluation. </a:t>
            </a:r>
          </a:p>
          <a:p>
            <a:pPr marL="342900" indent="-342900">
              <a:buClr>
                <a:srgbClr val="E55F0E"/>
              </a:buClr>
              <a:buFont typeface="Arial" panose="020B0604020202020204" pitchFamily="34" charset="0"/>
              <a:buChar char="•"/>
            </a:pPr>
            <a:r>
              <a:rPr lang="en-US" sz="2000" dirty="0">
                <a:solidFill>
                  <a:schemeClr val="tx1"/>
                </a:solidFill>
              </a:rPr>
              <a:t>The company could focus on just one variable for implementation, but in the best-case scenario, they would take into consideration all the variables and aim to implement them all excellently.</a:t>
            </a:r>
          </a:p>
          <a:p>
            <a:pPr marL="342900" indent="-342900">
              <a:buClr>
                <a:srgbClr val="E55F0E"/>
              </a:buClr>
              <a:buFont typeface="Arial" panose="020B0604020202020204" pitchFamily="34" charset="0"/>
              <a:buChar char="•"/>
            </a:pPr>
            <a:r>
              <a:rPr lang="en-US" sz="2000" dirty="0"/>
              <a:t>T</a:t>
            </a:r>
            <a:r>
              <a:rPr lang="en-US" sz="2000" dirty="0">
                <a:solidFill>
                  <a:schemeClr val="tx1"/>
                </a:solidFill>
              </a:rPr>
              <a:t>he outcome of this research gives viewpoints on social sustainability, not just taking one point of view of working conditions but trying to consider all different stakeholders in the service model. For the novel business to be truly a sustainable choice, all the different points of views need to be considered.  </a:t>
            </a:r>
            <a:endParaRPr lang="fi-FI" sz="2000" dirty="0">
              <a:solidFill>
                <a:schemeClr val="tx1"/>
              </a:solidFill>
            </a:endParaRPr>
          </a:p>
          <a:p>
            <a:pPr marL="800100" lvl="1" indent="-342900">
              <a:buClr>
                <a:srgbClr val="E55F0E"/>
              </a:buClr>
              <a:buFont typeface="Arial" panose="020B0604020202020204" pitchFamily="34" charset="0"/>
              <a:buChar char="•"/>
            </a:pPr>
            <a:endParaRPr lang="fi-FI" sz="1600" dirty="0">
              <a:solidFill>
                <a:schemeClr val="tx1"/>
              </a:solidFill>
            </a:endParaRPr>
          </a:p>
          <a:p>
            <a:pPr marL="342900" indent="-342900">
              <a:buClr>
                <a:srgbClr val="E55F0E"/>
              </a:buClr>
              <a:buFont typeface="Arial" panose="020B0604020202020204" pitchFamily="34" charset="0"/>
              <a:buChar char="•"/>
            </a:pPr>
            <a:endParaRPr lang="fi-FI" sz="2000" dirty="0">
              <a:solidFill>
                <a:schemeClr val="tx1"/>
              </a:solidFill>
            </a:endParaRPr>
          </a:p>
        </p:txBody>
      </p:sp>
      <p:pic>
        <p:nvPicPr>
          <p:cNvPr id="1026" name="Picture 2" descr="A pink and white gear with people in the center&#10;&#10;Description automatically generated">
            <a:extLst>
              <a:ext uri="{FF2B5EF4-FFF2-40B4-BE49-F238E27FC236}">
                <a16:creationId xmlns:a16="http://schemas.microsoft.com/office/drawing/2014/main" id="{9FCB53F5-3D02-AB2B-DE1B-1FD986292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7060" y="-131472"/>
            <a:ext cx="1602445" cy="1594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127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1">
            <a:extLst>
              <a:ext uri="{FF2B5EF4-FFF2-40B4-BE49-F238E27FC236}">
                <a16:creationId xmlns:a16="http://schemas.microsoft.com/office/drawing/2014/main" id="{6613FFBB-6F34-C759-B666-52AE82DCD80A}"/>
              </a:ext>
            </a:extLst>
          </p:cNvPr>
          <p:cNvSpPr txBox="1">
            <a:spLocks/>
          </p:cNvSpPr>
          <p:nvPr/>
        </p:nvSpPr>
        <p:spPr>
          <a:xfrm>
            <a:off x="2157960" y="104157"/>
            <a:ext cx="9271366" cy="446829"/>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400">
                <a:latin typeface="Franklin Gothic Medium"/>
              </a:rPr>
              <a:t>Social responsibility stages in circular business of textiles</a:t>
            </a:r>
          </a:p>
        </p:txBody>
      </p:sp>
      <p:graphicFrame>
        <p:nvGraphicFramePr>
          <p:cNvPr id="9" name="Taulukko 8">
            <a:extLst>
              <a:ext uri="{FF2B5EF4-FFF2-40B4-BE49-F238E27FC236}">
                <a16:creationId xmlns:a16="http://schemas.microsoft.com/office/drawing/2014/main" id="{EA75BD03-AF22-3BAB-63E4-02AEA6CD5837}"/>
              </a:ext>
            </a:extLst>
          </p:cNvPr>
          <p:cNvGraphicFramePr>
            <a:graphicFrameLocks noGrp="1"/>
          </p:cNvGraphicFramePr>
          <p:nvPr/>
        </p:nvGraphicFramePr>
        <p:xfrm>
          <a:off x="268725" y="649247"/>
          <a:ext cx="11654550" cy="6048370"/>
        </p:xfrm>
        <a:graphic>
          <a:graphicData uri="http://schemas.openxmlformats.org/drawingml/2006/table">
            <a:tbl>
              <a:tblPr firstRow="1" bandRow="1">
                <a:tableStyleId>{21E4AEA4-8DFA-4A89-87EB-49C32662AFE0}</a:tableStyleId>
              </a:tblPr>
              <a:tblGrid>
                <a:gridCol w="1930856">
                  <a:extLst>
                    <a:ext uri="{9D8B030D-6E8A-4147-A177-3AD203B41FA5}">
                      <a16:colId xmlns:a16="http://schemas.microsoft.com/office/drawing/2014/main" val="3251252015"/>
                    </a:ext>
                  </a:extLst>
                </a:gridCol>
                <a:gridCol w="2273207">
                  <a:extLst>
                    <a:ext uri="{9D8B030D-6E8A-4147-A177-3AD203B41FA5}">
                      <a16:colId xmlns:a16="http://schemas.microsoft.com/office/drawing/2014/main" val="262269675"/>
                    </a:ext>
                  </a:extLst>
                </a:gridCol>
                <a:gridCol w="2453973">
                  <a:extLst>
                    <a:ext uri="{9D8B030D-6E8A-4147-A177-3AD203B41FA5}">
                      <a16:colId xmlns:a16="http://schemas.microsoft.com/office/drawing/2014/main" val="3382739300"/>
                    </a:ext>
                  </a:extLst>
                </a:gridCol>
                <a:gridCol w="2503173">
                  <a:extLst>
                    <a:ext uri="{9D8B030D-6E8A-4147-A177-3AD203B41FA5}">
                      <a16:colId xmlns:a16="http://schemas.microsoft.com/office/drawing/2014/main" val="3270950115"/>
                    </a:ext>
                  </a:extLst>
                </a:gridCol>
                <a:gridCol w="2493341">
                  <a:extLst>
                    <a:ext uri="{9D8B030D-6E8A-4147-A177-3AD203B41FA5}">
                      <a16:colId xmlns:a16="http://schemas.microsoft.com/office/drawing/2014/main" val="2959064713"/>
                    </a:ext>
                  </a:extLst>
                </a:gridCol>
              </a:tblGrid>
              <a:tr h="272236">
                <a:tc>
                  <a:txBody>
                    <a:bodyPr/>
                    <a:lstStyle/>
                    <a:p>
                      <a:pPr lvl="0">
                        <a:buNone/>
                      </a:pPr>
                      <a:endParaRPr lang="fi-FI" sz="1200">
                        <a:latin typeface="Franklin Gothic Book"/>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gridSpan="4">
                  <a:txBody>
                    <a:bodyPr/>
                    <a:lstStyle/>
                    <a:p>
                      <a:pPr lvl="0" algn="ctr">
                        <a:buNone/>
                      </a:pPr>
                      <a:r>
                        <a:rPr lang="fi-FI" sz="1400">
                          <a:solidFill>
                            <a:schemeClr val="tx1"/>
                          </a:solidFill>
                          <a:latin typeface="Franklin Gothic Book"/>
                        </a:rPr>
                        <a:t>IMPLEMENTATION OF VARIABLES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57150" cap="flat" cmpd="sng" algn="ctr">
                      <a:noFill/>
                      <a:prstDash val="solid"/>
                      <a:round/>
                      <a:headEnd type="none" w="med" len="med"/>
                      <a:tailEnd type="none" w="med" len="med"/>
                    </a:lnB>
                    <a:solidFill>
                      <a:srgbClr val="F2C9D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34939732"/>
                  </a:ext>
                </a:extLst>
              </a:tr>
              <a:tr h="272236">
                <a:tc>
                  <a:txBody>
                    <a:bodyPr/>
                    <a:lstStyle/>
                    <a:p>
                      <a:pPr lvl="0">
                        <a:buNone/>
                      </a:pPr>
                      <a:r>
                        <a:rPr lang="fi-FI" sz="1200" b="1">
                          <a:solidFill>
                            <a:schemeClr val="tx1"/>
                          </a:solidFill>
                          <a:latin typeface="Franklin Gothic Book"/>
                        </a:rPr>
                        <a:t>NAME OF THE VARIABLE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2C9DC"/>
                    </a:solidFill>
                  </a:tcPr>
                </a:tc>
                <a:tc>
                  <a:txBody>
                    <a:bodyPr/>
                    <a:lstStyle/>
                    <a:p>
                      <a:pPr algn="ctr"/>
                      <a:r>
                        <a:rPr lang="fi-FI" sz="1200" b="1">
                          <a:solidFill>
                            <a:schemeClr val="tx1"/>
                          </a:solidFill>
                          <a:latin typeface="Franklin Gothic Book"/>
                        </a:rPr>
                        <a:t>OK</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5715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F6F9"/>
                    </a:solidFill>
                  </a:tcPr>
                </a:tc>
                <a:tc>
                  <a:txBody>
                    <a:bodyPr/>
                    <a:lstStyle/>
                    <a:p>
                      <a:pPr algn="ctr"/>
                      <a:r>
                        <a:rPr lang="fi-FI" sz="1200" b="1">
                          <a:solidFill>
                            <a:schemeClr val="tx1"/>
                          </a:solidFill>
                          <a:latin typeface="Franklin Gothic Book"/>
                        </a:rPr>
                        <a:t>GOOD</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5715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EDF3"/>
                    </a:solidFill>
                  </a:tcPr>
                </a:tc>
                <a:tc>
                  <a:txBody>
                    <a:bodyPr/>
                    <a:lstStyle/>
                    <a:p>
                      <a:pPr algn="ctr"/>
                      <a:r>
                        <a:rPr lang="fi-FI" sz="1200" b="1">
                          <a:solidFill>
                            <a:schemeClr val="tx1"/>
                          </a:solidFill>
                          <a:latin typeface="Franklin Gothic Book"/>
                        </a:rPr>
                        <a:t>VERY GOOD</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5715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9E4ED"/>
                    </a:solidFill>
                  </a:tcPr>
                </a:tc>
                <a:tc>
                  <a:txBody>
                    <a:bodyPr/>
                    <a:lstStyle/>
                    <a:p>
                      <a:pPr algn="ctr"/>
                      <a:r>
                        <a:rPr lang="fi-FI" sz="1200" b="1">
                          <a:solidFill>
                            <a:schemeClr val="tx1"/>
                          </a:solidFill>
                          <a:latin typeface="Franklin Gothic Book"/>
                        </a:rPr>
                        <a:t>EXCELLENT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5715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BE8"/>
                    </a:solidFill>
                  </a:tcPr>
                </a:tc>
                <a:extLst>
                  <a:ext uri="{0D108BD9-81ED-4DB2-BD59-A6C34878D82A}">
                    <a16:rowId xmlns:a16="http://schemas.microsoft.com/office/drawing/2014/main" val="3098175564"/>
                  </a:ext>
                </a:extLst>
              </a:tr>
              <a:tr h="448823">
                <a:tc>
                  <a:txBody>
                    <a:bodyPr/>
                    <a:lstStyle/>
                    <a:p>
                      <a:pPr lvl="0">
                        <a:buNone/>
                      </a:pPr>
                      <a:r>
                        <a:rPr lang="en-US" sz="1200" b="1" noProof="0">
                          <a:latin typeface="Franklin Gothic Book"/>
                        </a:rPr>
                        <a:t>Code of Conduct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2C9DC"/>
                    </a:solidFill>
                  </a:tcPr>
                </a:tc>
                <a:tc>
                  <a:txBody>
                    <a:bodyPr/>
                    <a:lstStyle/>
                    <a:p>
                      <a:r>
                        <a:rPr lang="en-US" sz="1200">
                          <a:latin typeface="Franklin Gothic Book"/>
                        </a:rPr>
                        <a:t>Code of conduct in effect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F6F9"/>
                    </a:solidFill>
                  </a:tcPr>
                </a:tc>
                <a:tc>
                  <a:txBody>
                    <a:bodyPr/>
                    <a:lstStyle/>
                    <a:p>
                      <a:r>
                        <a:rPr lang="en-US" sz="1200">
                          <a:latin typeface="Franklin Gothic Book"/>
                        </a:rPr>
                        <a:t>CoC followed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EDF3"/>
                    </a:solidFill>
                  </a:tcPr>
                </a:tc>
                <a:tc>
                  <a:txBody>
                    <a:bodyPr/>
                    <a:lstStyle/>
                    <a:p>
                      <a:r>
                        <a:rPr lang="en-US" sz="1200">
                          <a:latin typeface="Franklin Gothic Book"/>
                        </a:rPr>
                        <a:t>Implementation evaluated  </a:t>
                      </a:r>
                      <a:br>
                        <a:rPr lang="en-US" sz="1200">
                          <a:latin typeface="Franklin Gothic Book"/>
                        </a:rPr>
                      </a:br>
                      <a:r>
                        <a:rPr lang="en-US" sz="1200">
                          <a:latin typeface="Franklin Gothic Book"/>
                        </a:rPr>
                        <a:t>(possibly via 3rd party)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9E4ED"/>
                    </a:solidFill>
                  </a:tcPr>
                </a:tc>
                <a:tc>
                  <a:txBody>
                    <a:bodyPr/>
                    <a:lstStyle/>
                    <a:p>
                      <a:r>
                        <a:rPr lang="en-US" sz="1200">
                          <a:latin typeface="Franklin Gothic Book"/>
                        </a:rPr>
                        <a:t>Results reported publicly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BE8"/>
                    </a:solidFill>
                  </a:tcPr>
                </a:tc>
                <a:extLst>
                  <a:ext uri="{0D108BD9-81ED-4DB2-BD59-A6C34878D82A}">
                    <a16:rowId xmlns:a16="http://schemas.microsoft.com/office/drawing/2014/main" val="1077885633"/>
                  </a:ext>
                </a:extLst>
              </a:tr>
              <a:tr h="625408">
                <a:tc>
                  <a:txBody>
                    <a:bodyPr/>
                    <a:lstStyle/>
                    <a:p>
                      <a:pPr lvl="0">
                        <a:buNone/>
                      </a:pPr>
                      <a:r>
                        <a:rPr lang="en-US" sz="1200" b="1" noProof="0">
                          <a:latin typeface="Franklin Gothic Book"/>
                        </a:rPr>
                        <a:t>Internal feedback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2C9DC"/>
                    </a:solidFill>
                  </a:tcPr>
                </a:tc>
                <a:tc>
                  <a:txBody>
                    <a:bodyPr/>
                    <a:lstStyle/>
                    <a:p>
                      <a:r>
                        <a:rPr lang="en-US" sz="1200">
                          <a:latin typeface="Franklin Gothic Book"/>
                        </a:rPr>
                        <a:t>Grievance mechanism</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F6F9"/>
                    </a:solidFill>
                  </a:tcPr>
                </a:tc>
                <a:tc>
                  <a:txBody>
                    <a:bodyPr/>
                    <a:lstStyle/>
                    <a:p>
                      <a:pPr lvl="0">
                        <a:buNone/>
                      </a:pPr>
                      <a:r>
                        <a:rPr lang="en-US" sz="1200">
                          <a:latin typeface="Franklin Gothic Book"/>
                        </a:rPr>
                        <a:t>Measuring and monitoring</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EDF3"/>
                    </a:solidFill>
                  </a:tcPr>
                </a:tc>
                <a:tc>
                  <a:txBody>
                    <a:bodyPr/>
                    <a:lstStyle/>
                    <a:p>
                      <a:r>
                        <a:rPr lang="en-US" sz="1200">
                          <a:latin typeface="Franklin Gothic Book"/>
                        </a:rPr>
                        <a:t>Interference with problems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9E4ED"/>
                    </a:solidFill>
                  </a:tcPr>
                </a:tc>
                <a:tc>
                  <a:txBody>
                    <a:bodyPr/>
                    <a:lstStyle/>
                    <a:p>
                      <a:r>
                        <a:rPr lang="en-US" sz="1200">
                          <a:latin typeface="Franklin Gothic Book"/>
                        </a:rPr>
                        <a:t>Changes in company policies and operation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BE8"/>
                    </a:solidFill>
                  </a:tcPr>
                </a:tc>
                <a:extLst>
                  <a:ext uri="{0D108BD9-81ED-4DB2-BD59-A6C34878D82A}">
                    <a16:rowId xmlns:a16="http://schemas.microsoft.com/office/drawing/2014/main" val="1786622841"/>
                  </a:ext>
                </a:extLst>
              </a:tr>
              <a:tr h="426749">
                <a:tc>
                  <a:txBody>
                    <a:bodyPr/>
                    <a:lstStyle/>
                    <a:p>
                      <a:pPr lvl="0">
                        <a:buNone/>
                      </a:pPr>
                      <a:r>
                        <a:rPr lang="en-US" sz="1200" b="1" noProof="0">
                          <a:latin typeface="Franklin Gothic Book"/>
                        </a:rPr>
                        <a:t>External feedback</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2C9DC"/>
                    </a:solidFill>
                  </a:tcPr>
                </a:tc>
                <a:tc>
                  <a:txBody>
                    <a:bodyPr/>
                    <a:lstStyle/>
                    <a:p>
                      <a:r>
                        <a:rPr lang="en-US" sz="1200">
                          <a:latin typeface="Franklin Gothic Book"/>
                        </a:rPr>
                        <a:t>Grievance mechanism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F6F9"/>
                    </a:solidFill>
                  </a:tcPr>
                </a:tc>
                <a:tc>
                  <a:txBody>
                    <a:bodyPr/>
                    <a:lstStyle/>
                    <a:p>
                      <a:r>
                        <a:rPr lang="en-US" sz="1200">
                          <a:latin typeface="Franklin Gothic Book"/>
                        </a:rPr>
                        <a:t>Reaction to feedback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EDF3"/>
                    </a:solidFill>
                  </a:tcPr>
                </a:tc>
                <a:tc>
                  <a:txBody>
                    <a:bodyPr/>
                    <a:lstStyle/>
                    <a:p>
                      <a:r>
                        <a:rPr lang="en-US" sz="1200">
                          <a:latin typeface="Franklin Gothic Book"/>
                        </a:rPr>
                        <a:t>Procedure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9E4ED"/>
                    </a:solidFill>
                  </a:tcPr>
                </a:tc>
                <a:tc>
                  <a:txBody>
                    <a:bodyPr/>
                    <a:lstStyle/>
                    <a:p>
                      <a:pPr lvl="0">
                        <a:buNone/>
                      </a:pPr>
                      <a:r>
                        <a:rPr lang="en-US" sz="1200" b="0" i="0" u="none" strike="noStrike" noProof="0">
                          <a:solidFill>
                            <a:srgbClr val="000000"/>
                          </a:solidFill>
                          <a:latin typeface="Franklin Gothic Book"/>
                        </a:rPr>
                        <a:t>Changes in company </a:t>
                      </a:r>
                      <a:endParaRPr lang="en-US" sz="1200">
                        <a:latin typeface="Franklin Gothic Book"/>
                      </a:endParaRPr>
                    </a:p>
                    <a:p>
                      <a:pPr lvl="0">
                        <a:buNone/>
                      </a:pPr>
                      <a:r>
                        <a:rPr lang="en-US" sz="1200" b="0" i="0" u="none" strike="noStrike" noProof="0">
                          <a:solidFill>
                            <a:srgbClr val="000000"/>
                          </a:solidFill>
                          <a:latin typeface="Franklin Gothic Book"/>
                        </a:rPr>
                        <a:t>policies and operation</a:t>
                      </a:r>
                      <a:endParaRPr lang="en-US" sz="1200">
                        <a:latin typeface="Franklin Gothic Book"/>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BE8"/>
                    </a:solidFill>
                  </a:tcPr>
                </a:tc>
                <a:extLst>
                  <a:ext uri="{0D108BD9-81ED-4DB2-BD59-A6C34878D82A}">
                    <a16:rowId xmlns:a16="http://schemas.microsoft.com/office/drawing/2014/main" val="1049753614"/>
                  </a:ext>
                </a:extLst>
              </a:tr>
              <a:tr h="448823">
                <a:tc>
                  <a:txBody>
                    <a:bodyPr/>
                    <a:lstStyle/>
                    <a:p>
                      <a:pPr lvl="0">
                        <a:buNone/>
                      </a:pPr>
                      <a:r>
                        <a:rPr lang="en-US" sz="1200" b="1" noProof="0">
                          <a:latin typeface="Franklin Gothic Book"/>
                        </a:rPr>
                        <a:t>Remuneration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2C9DC"/>
                    </a:solidFill>
                  </a:tcPr>
                </a:tc>
                <a:tc>
                  <a:txBody>
                    <a:bodyPr/>
                    <a:lstStyle/>
                    <a:p>
                      <a:r>
                        <a:rPr lang="en-US" sz="1200">
                          <a:latin typeface="Franklin Gothic Book"/>
                        </a:rPr>
                        <a:t>Employees with employment contract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F6F9"/>
                    </a:solidFill>
                  </a:tcPr>
                </a:tc>
                <a:tc>
                  <a:txBody>
                    <a:bodyPr/>
                    <a:lstStyle/>
                    <a:p>
                      <a:r>
                        <a:rPr lang="en-US" sz="1200">
                          <a:latin typeface="Franklin Gothic Book"/>
                        </a:rPr>
                        <a:t>Living wage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EDF3"/>
                    </a:solidFill>
                  </a:tcPr>
                </a:tc>
                <a:tc>
                  <a:txBody>
                    <a:bodyPr/>
                    <a:lstStyle/>
                    <a:p>
                      <a:r>
                        <a:rPr lang="en-US" sz="1200">
                          <a:latin typeface="Franklin Gothic Book"/>
                        </a:rPr>
                        <a:t>Equal pay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9E4ED"/>
                    </a:solidFill>
                  </a:tcPr>
                </a:tc>
                <a:tc>
                  <a:txBody>
                    <a:bodyPr/>
                    <a:lstStyle/>
                    <a:p>
                      <a:r>
                        <a:rPr lang="en-US" sz="1200">
                          <a:latin typeface="Franklin Gothic Book"/>
                        </a:rPr>
                        <a:t>Employment of locals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BE8"/>
                    </a:solidFill>
                  </a:tcPr>
                </a:tc>
                <a:extLst>
                  <a:ext uri="{0D108BD9-81ED-4DB2-BD59-A6C34878D82A}">
                    <a16:rowId xmlns:a16="http://schemas.microsoft.com/office/drawing/2014/main" val="4086327728"/>
                  </a:ext>
                </a:extLst>
              </a:tr>
              <a:tr h="544473">
                <a:tc>
                  <a:txBody>
                    <a:bodyPr/>
                    <a:lstStyle/>
                    <a:p>
                      <a:pPr lvl="0">
                        <a:buNone/>
                      </a:pPr>
                      <a:r>
                        <a:rPr lang="en-US" sz="1200" b="1" noProof="0">
                          <a:latin typeface="Franklin Gothic Book"/>
                        </a:rPr>
                        <a:t>Stakeholders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2C9DC"/>
                    </a:solidFill>
                  </a:tcPr>
                </a:tc>
                <a:tc>
                  <a:txBody>
                    <a:bodyPr/>
                    <a:lstStyle/>
                    <a:p>
                      <a:r>
                        <a:rPr lang="en-US" sz="1200">
                          <a:latin typeface="Franklin Gothic Book"/>
                        </a:rPr>
                        <a:t>Transparent and public value chain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F6F9"/>
                    </a:solidFill>
                  </a:tcPr>
                </a:tc>
                <a:tc>
                  <a:txBody>
                    <a:bodyPr/>
                    <a:lstStyle/>
                    <a:p>
                      <a:r>
                        <a:rPr lang="en-US" sz="1200">
                          <a:latin typeface="Franklin Gothic Book"/>
                        </a:rPr>
                        <a:t>Established partnerships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099" cap="flat" cmpd="sng" algn="ctr">
                      <a:solidFill>
                        <a:schemeClr val="bg1"/>
                      </a:solidFill>
                      <a:prstDash val="solid"/>
                      <a:round/>
                      <a:headEnd type="none" w="med" len="med"/>
                      <a:tailEnd type="none" w="med" len="med"/>
                    </a:lnB>
                    <a:solidFill>
                      <a:srgbClr val="FBEDF3"/>
                    </a:solidFill>
                  </a:tcPr>
                </a:tc>
                <a:tc>
                  <a:txBody>
                    <a:bodyPr/>
                    <a:lstStyle/>
                    <a:p>
                      <a:r>
                        <a:rPr lang="en-US" sz="1200">
                          <a:latin typeface="Franklin Gothic Book"/>
                        </a:rPr>
                        <a:t>Partners involved in development work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9E4ED"/>
                    </a:solidFill>
                  </a:tcPr>
                </a:tc>
                <a:tc>
                  <a:txBody>
                    <a:bodyPr/>
                    <a:lstStyle/>
                    <a:p>
                      <a:r>
                        <a:rPr lang="en-US" sz="1200">
                          <a:latin typeface="Franklin Gothic Book"/>
                        </a:rPr>
                        <a:t>Economically viable business ecosystem</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BE8"/>
                    </a:solidFill>
                  </a:tcPr>
                </a:tc>
                <a:extLst>
                  <a:ext uri="{0D108BD9-81ED-4DB2-BD59-A6C34878D82A}">
                    <a16:rowId xmlns:a16="http://schemas.microsoft.com/office/drawing/2014/main" val="2986088768"/>
                  </a:ext>
                </a:extLst>
              </a:tr>
              <a:tr h="448823">
                <a:tc>
                  <a:txBody>
                    <a:bodyPr/>
                    <a:lstStyle/>
                    <a:p>
                      <a:pPr lvl="0">
                        <a:buNone/>
                      </a:pPr>
                      <a:r>
                        <a:rPr lang="en-US" sz="1200" b="1" noProof="0">
                          <a:solidFill>
                            <a:schemeClr val="tx1"/>
                          </a:solidFill>
                          <a:latin typeface="Franklin Gothic Book"/>
                        </a:rPr>
                        <a:t>Product as a service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2C9DC"/>
                    </a:solidFill>
                  </a:tcPr>
                </a:tc>
                <a:tc>
                  <a:txBody>
                    <a:bodyPr/>
                    <a:lstStyle/>
                    <a:p>
                      <a:pPr lvl="0">
                        <a:buNone/>
                      </a:pPr>
                      <a:r>
                        <a:rPr lang="en-US" sz="1200">
                          <a:solidFill>
                            <a:schemeClr val="tx1"/>
                          </a:solidFill>
                          <a:latin typeface="Franklin Gothic Book"/>
                        </a:rPr>
                        <a:t>The product is sustainable, comfortable and safe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F6F9"/>
                    </a:solidFill>
                  </a:tcPr>
                </a:tc>
                <a:tc>
                  <a:txBody>
                    <a:bodyPr/>
                    <a:lstStyle/>
                    <a:p>
                      <a:pPr lvl="0">
                        <a:buNone/>
                      </a:pPr>
                      <a:r>
                        <a:rPr lang="en-US" sz="1200" b="0" i="0" u="none" strike="noStrike" baseline="0" noProof="0">
                          <a:solidFill>
                            <a:srgbClr val="000000"/>
                          </a:solidFill>
                          <a:latin typeface="Franklin Gothic Book"/>
                        </a:rPr>
                        <a:t>Repairable and refurbishable </a:t>
                      </a:r>
                      <a:endParaRPr lang="en-US" sz="120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099"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EDF3"/>
                    </a:solidFill>
                  </a:tcPr>
                </a:tc>
                <a:tc>
                  <a:txBody>
                    <a:bodyPr/>
                    <a:lstStyle/>
                    <a:p>
                      <a:pPr lvl="0">
                        <a:buNone/>
                      </a:pPr>
                      <a:r>
                        <a:rPr lang="en-US" sz="1200" b="0" i="0" u="none" strike="noStrike" noProof="0">
                          <a:solidFill>
                            <a:schemeClr val="tx1"/>
                          </a:solidFill>
                          <a:latin typeface="Franklin Gothic Book"/>
                        </a:rPr>
                        <a:t>Sustainable material</a:t>
                      </a:r>
                      <a:endParaRPr lang="en-US" sz="120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9E4ED"/>
                    </a:solidFill>
                  </a:tcPr>
                </a:tc>
                <a:tc>
                  <a:txBody>
                    <a:bodyPr/>
                    <a:lstStyle/>
                    <a:p>
                      <a:pPr lvl="0">
                        <a:buNone/>
                      </a:pPr>
                      <a:r>
                        <a:rPr lang="en-US" sz="1200">
                          <a:solidFill>
                            <a:schemeClr val="tx1"/>
                          </a:solidFill>
                          <a:latin typeface="Franklin Gothic Book"/>
                        </a:rPr>
                        <a:t>Closed loop system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BE8"/>
                    </a:solidFill>
                  </a:tcPr>
                </a:tc>
                <a:extLst>
                  <a:ext uri="{0D108BD9-81ED-4DB2-BD59-A6C34878D82A}">
                    <a16:rowId xmlns:a16="http://schemas.microsoft.com/office/drawing/2014/main" val="834202948"/>
                  </a:ext>
                </a:extLst>
              </a:tr>
              <a:tr h="448823">
                <a:tc>
                  <a:txBody>
                    <a:bodyPr/>
                    <a:lstStyle/>
                    <a:p>
                      <a:pPr lvl="0">
                        <a:buNone/>
                      </a:pPr>
                      <a:r>
                        <a:rPr lang="en-US" sz="1200" b="1" noProof="0">
                          <a:solidFill>
                            <a:schemeClr val="tx1"/>
                          </a:solidFill>
                          <a:latin typeface="Franklin Gothic Book"/>
                        </a:rPr>
                        <a:t>Reusable product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2C9DC"/>
                    </a:solidFill>
                  </a:tcPr>
                </a:tc>
                <a:tc>
                  <a:txBody>
                    <a:bodyPr/>
                    <a:lstStyle/>
                    <a:p>
                      <a:pPr lvl="0">
                        <a:buNone/>
                      </a:pPr>
                      <a:r>
                        <a:rPr lang="en-US" sz="1200" b="0" i="0" u="none" strike="noStrike" noProof="0">
                          <a:solidFill>
                            <a:schemeClr val="tx1"/>
                          </a:solidFill>
                          <a:latin typeface="Franklin Gothic Book"/>
                        </a:rPr>
                        <a:t>The product is sustainable, comfortable and safe</a:t>
                      </a:r>
                      <a:endParaRPr lang="en-US" sz="1200" b="0" i="0" u="none" strike="noStrike" noProof="0">
                        <a:solidFill>
                          <a:srgbClr val="000000"/>
                        </a:solidFill>
                        <a:latin typeface="Franklin Gothic Book"/>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F6F9"/>
                    </a:solidFill>
                  </a:tcPr>
                </a:tc>
                <a:tc>
                  <a:txBody>
                    <a:bodyPr/>
                    <a:lstStyle/>
                    <a:p>
                      <a:pPr lvl="0">
                        <a:buNone/>
                      </a:pPr>
                      <a:r>
                        <a:rPr lang="en-US" sz="1200">
                          <a:solidFill>
                            <a:schemeClr val="tx1"/>
                          </a:solidFill>
                          <a:latin typeface="Franklin Gothic Book"/>
                        </a:rPr>
                        <a:t>Remains its value (even repaired) </a:t>
                      </a:r>
                      <a:endParaRPr lang="en-US" sz="120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EDF3"/>
                    </a:solidFill>
                  </a:tcPr>
                </a:tc>
                <a:tc>
                  <a:txBody>
                    <a:bodyPr/>
                    <a:lstStyle/>
                    <a:p>
                      <a:pPr lvl="0">
                        <a:buNone/>
                      </a:pPr>
                      <a:r>
                        <a:rPr lang="en-US" sz="1200" b="0" i="0" u="none" strike="noStrike" noProof="0">
                          <a:solidFill>
                            <a:schemeClr val="tx1"/>
                          </a:solidFill>
                          <a:latin typeface="Franklin Gothic Book"/>
                        </a:rPr>
                        <a:t>Recyclable material</a:t>
                      </a:r>
                      <a:endParaRPr lang="en-US" sz="1200">
                        <a:solidFill>
                          <a:schemeClr val="tx1"/>
                        </a:solidFill>
                        <a:latin typeface="Franklin Gothic Book"/>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9E4ED"/>
                    </a:solidFill>
                  </a:tcPr>
                </a:tc>
                <a:tc>
                  <a:txBody>
                    <a:bodyPr/>
                    <a:lstStyle/>
                    <a:p>
                      <a:pPr lvl="0">
                        <a:buNone/>
                      </a:pPr>
                      <a:r>
                        <a:rPr lang="en-US" sz="1200" b="0" i="0" u="none" strike="noStrike" noProof="0">
                          <a:solidFill>
                            <a:schemeClr val="tx1"/>
                          </a:solidFill>
                          <a:latin typeface="Franklin Gothic Book"/>
                        </a:rPr>
                        <a:t>Closed loop system </a:t>
                      </a:r>
                      <a:endParaRPr lang="en-US" sz="1200" b="0" i="0" u="none" strike="noStrike" noProof="0">
                        <a:solidFill>
                          <a:srgbClr val="000000"/>
                        </a:solidFill>
                        <a:latin typeface="Franklin Gothic Book"/>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BE8"/>
                    </a:solidFill>
                  </a:tcPr>
                </a:tc>
                <a:extLst>
                  <a:ext uri="{0D108BD9-81ED-4DB2-BD59-A6C34878D82A}">
                    <a16:rowId xmlns:a16="http://schemas.microsoft.com/office/drawing/2014/main" val="1949352166"/>
                  </a:ext>
                </a:extLst>
              </a:tr>
              <a:tr h="448823">
                <a:tc>
                  <a:txBody>
                    <a:bodyPr/>
                    <a:lstStyle/>
                    <a:p>
                      <a:pPr lvl="0">
                        <a:buNone/>
                      </a:pPr>
                      <a:r>
                        <a:rPr lang="en-US" sz="1200" b="1" noProof="0">
                          <a:solidFill>
                            <a:schemeClr val="tx1"/>
                          </a:solidFill>
                          <a:latin typeface="Franklin Gothic Book"/>
                        </a:rPr>
                        <a:t>Accessibility</a:t>
                      </a:r>
                      <a:br>
                        <a:rPr lang="en-US" sz="1200" b="1" noProof="0">
                          <a:solidFill>
                            <a:srgbClr val="000000"/>
                          </a:solidFill>
                          <a:latin typeface="Franklin Gothic Book"/>
                        </a:rPr>
                      </a:br>
                      <a:r>
                        <a:rPr lang="en-US" sz="1200" b="0" noProof="0">
                          <a:solidFill>
                            <a:schemeClr val="tx1"/>
                          </a:solidFill>
                          <a:latin typeface="Franklin Gothic Book"/>
                        </a:rPr>
                        <a:t>in reuse </a:t>
                      </a:r>
                      <a:endParaRPr lang="en-US" sz="1200" b="1" noProof="0">
                        <a:solidFill>
                          <a:schemeClr val="tx1"/>
                        </a:solidFill>
                        <a:latin typeface="Franklin Gothic Book"/>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2C9DC"/>
                    </a:solidFill>
                  </a:tcPr>
                </a:tc>
                <a:tc>
                  <a:txBody>
                    <a:bodyPr/>
                    <a:lstStyle/>
                    <a:p>
                      <a:pPr lvl="0">
                        <a:buNone/>
                      </a:pPr>
                      <a:r>
                        <a:rPr lang="en-US" sz="1200" b="0" i="0" u="none" strike="noStrike" baseline="0" noProof="0">
                          <a:solidFill>
                            <a:schemeClr val="tx1"/>
                          </a:solidFill>
                          <a:latin typeface="Franklin Gothic Book"/>
                        </a:rPr>
                        <a:t>Promise of product durability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F6F9"/>
                    </a:solidFill>
                  </a:tcPr>
                </a:tc>
                <a:tc>
                  <a:txBody>
                    <a:bodyPr/>
                    <a:lstStyle/>
                    <a:p>
                      <a:pPr lvl="0">
                        <a:buNone/>
                      </a:pPr>
                      <a:r>
                        <a:rPr lang="en-US" sz="1200" b="0" i="0" u="none" strike="noStrike" baseline="0" noProof="0">
                          <a:solidFill>
                            <a:schemeClr val="tx1"/>
                          </a:solidFill>
                          <a:latin typeface="Franklin Gothic Book"/>
                        </a:rPr>
                        <a:t>Platform supporting reuse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EDF3"/>
                    </a:solidFill>
                  </a:tcPr>
                </a:tc>
                <a:tc>
                  <a:txBody>
                    <a:bodyPr/>
                    <a:lstStyle/>
                    <a:p>
                      <a:pPr lvl="0">
                        <a:buNone/>
                      </a:pPr>
                      <a:r>
                        <a:rPr lang="en-US" sz="1200" b="0" i="0" u="none" strike="noStrike" baseline="0" noProof="0">
                          <a:solidFill>
                            <a:schemeClr val="tx1"/>
                          </a:solidFill>
                          <a:latin typeface="Franklin Gothic Book"/>
                        </a:rPr>
                        <a:t>Product used up</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9E4ED"/>
                    </a:solidFill>
                  </a:tcPr>
                </a:tc>
                <a:tc>
                  <a:txBody>
                    <a:bodyPr/>
                    <a:lstStyle/>
                    <a:p>
                      <a:pPr lvl="0">
                        <a:buNone/>
                      </a:pPr>
                      <a:r>
                        <a:rPr lang="en-US" sz="1200" b="0" i="0" u="none" strike="noStrike" baseline="0" noProof="0">
                          <a:solidFill>
                            <a:schemeClr val="tx1"/>
                          </a:solidFill>
                          <a:latin typeface="Franklin Gothic Book"/>
                        </a:rPr>
                        <a:t>Valuable material returns to the company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BE8"/>
                    </a:solidFill>
                  </a:tcPr>
                </a:tc>
                <a:extLst>
                  <a:ext uri="{0D108BD9-81ED-4DB2-BD59-A6C34878D82A}">
                    <a16:rowId xmlns:a16="http://schemas.microsoft.com/office/drawing/2014/main" val="726567290"/>
                  </a:ext>
                </a:extLst>
              </a:tr>
              <a:tr h="641769">
                <a:tc>
                  <a:txBody>
                    <a:bodyPr/>
                    <a:lstStyle/>
                    <a:p>
                      <a:pPr lvl="0">
                        <a:buNone/>
                      </a:pPr>
                      <a:r>
                        <a:rPr lang="en-US" sz="1200" b="1" noProof="0">
                          <a:solidFill>
                            <a:schemeClr val="tx1"/>
                          </a:solidFill>
                          <a:latin typeface="Franklin Gothic Book"/>
                        </a:rPr>
                        <a:t>Transparency of product data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2C9DC"/>
                    </a:solidFill>
                  </a:tcPr>
                </a:tc>
                <a:tc>
                  <a:txBody>
                    <a:bodyPr/>
                    <a:lstStyle/>
                    <a:p>
                      <a:pPr lvl="0">
                        <a:buNone/>
                      </a:pPr>
                      <a:r>
                        <a:rPr lang="en-US" sz="1200" b="0" i="0" u="none" strike="noStrike" baseline="0" noProof="0">
                          <a:solidFill>
                            <a:schemeClr val="tx1"/>
                          </a:solidFill>
                          <a:latin typeface="Franklin Gothic Book"/>
                        </a:rPr>
                        <a:t>Internal trackability of products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F6F9"/>
                    </a:solidFill>
                  </a:tcPr>
                </a:tc>
                <a:tc>
                  <a:txBody>
                    <a:bodyPr/>
                    <a:lstStyle/>
                    <a:p>
                      <a:pPr lvl="0">
                        <a:buNone/>
                      </a:pPr>
                      <a:r>
                        <a:rPr lang="en-US" sz="1200" b="0" i="0" u="none" strike="noStrike" baseline="0" noProof="0">
                          <a:solidFill>
                            <a:schemeClr val="tx1"/>
                          </a:solidFill>
                          <a:latin typeface="Franklin Gothic Book"/>
                        </a:rPr>
                        <a:t>Link to up-to-date product data within the product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EDF3"/>
                    </a:solidFill>
                  </a:tcPr>
                </a:tc>
                <a:tc>
                  <a:txBody>
                    <a:bodyPr/>
                    <a:lstStyle/>
                    <a:p>
                      <a:pPr lvl="0">
                        <a:buNone/>
                      </a:pPr>
                      <a:r>
                        <a:rPr lang="en-US" sz="1200" b="0" i="0" u="none" strike="noStrike" baseline="0" noProof="0">
                          <a:solidFill>
                            <a:schemeClr val="tx1"/>
                          </a:solidFill>
                          <a:latin typeface="Franklin Gothic Book"/>
                        </a:rPr>
                        <a:t>Product data includes scope 3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9E4ED"/>
                    </a:solidFill>
                  </a:tcPr>
                </a:tc>
                <a:tc>
                  <a:txBody>
                    <a:bodyPr/>
                    <a:lstStyle/>
                    <a:p>
                      <a:pPr lvl="0">
                        <a:buNone/>
                      </a:pPr>
                      <a:r>
                        <a:rPr lang="en-US" sz="1200" b="0" i="0" u="none" strike="noStrike" baseline="0" noProof="0">
                          <a:solidFill>
                            <a:schemeClr val="tx1"/>
                          </a:solidFill>
                          <a:latin typeface="Franklin Gothic Book"/>
                        </a:rPr>
                        <a:t>Product data during use-phase</a:t>
                      </a:r>
                    </a:p>
                    <a:p>
                      <a:pPr lvl="0">
                        <a:buNone/>
                      </a:pPr>
                      <a:r>
                        <a:rPr lang="en-US" sz="1200" b="0" i="0" u="none" strike="noStrike" baseline="0" noProof="0">
                          <a:solidFill>
                            <a:schemeClr val="tx1"/>
                          </a:solidFill>
                          <a:latin typeface="Franklin Gothic Book"/>
                        </a:rPr>
                        <a:t>collected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BE8"/>
                    </a:solidFill>
                  </a:tcPr>
                </a:tc>
                <a:extLst>
                  <a:ext uri="{0D108BD9-81ED-4DB2-BD59-A6C34878D82A}">
                    <a16:rowId xmlns:a16="http://schemas.microsoft.com/office/drawing/2014/main" val="2547699106"/>
                  </a:ext>
                </a:extLst>
              </a:tr>
              <a:tr h="426749">
                <a:tc>
                  <a:txBody>
                    <a:bodyPr/>
                    <a:lstStyle/>
                    <a:p>
                      <a:pPr lvl="0">
                        <a:buNone/>
                      </a:pPr>
                      <a:r>
                        <a:rPr lang="en-US" sz="1200" b="1" noProof="0">
                          <a:solidFill>
                            <a:schemeClr val="tx1"/>
                          </a:solidFill>
                          <a:latin typeface="Franklin Gothic Book"/>
                        </a:rPr>
                        <a:t>Business model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2C9DC"/>
                    </a:solidFill>
                  </a:tcPr>
                </a:tc>
                <a:tc>
                  <a:txBody>
                    <a:bodyPr/>
                    <a:lstStyle/>
                    <a:p>
                      <a:pPr lvl="0">
                        <a:buNone/>
                      </a:pPr>
                      <a:r>
                        <a:rPr lang="en-US" sz="1200">
                          <a:solidFill>
                            <a:schemeClr val="tx1"/>
                          </a:solidFill>
                          <a:latin typeface="Franklin Gothic Book"/>
                        </a:rPr>
                        <a:t>Test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F6F9"/>
                    </a:solidFill>
                  </a:tcPr>
                </a:tc>
                <a:tc>
                  <a:txBody>
                    <a:bodyPr/>
                    <a:lstStyle/>
                    <a:p>
                      <a:pPr lvl="0">
                        <a:buNone/>
                      </a:pPr>
                      <a:r>
                        <a:rPr lang="en-US" sz="1200">
                          <a:solidFill>
                            <a:schemeClr val="tx1"/>
                          </a:solidFill>
                          <a:latin typeface="Franklin Gothic Book"/>
                        </a:rPr>
                        <a:t>Pilot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EDF3"/>
                    </a:solidFill>
                  </a:tcPr>
                </a:tc>
                <a:tc>
                  <a:txBody>
                    <a:bodyPr/>
                    <a:lstStyle/>
                    <a:p>
                      <a:pPr lvl="0">
                        <a:buNone/>
                      </a:pPr>
                      <a:r>
                        <a:rPr lang="en-US" sz="1200" b="0" i="0" u="none" strike="noStrike" noProof="0">
                          <a:solidFill>
                            <a:schemeClr val="tx1"/>
                          </a:solidFill>
                          <a:latin typeface="Franklin Gothic Book"/>
                        </a:rPr>
                        <a:t>Established part of business </a:t>
                      </a:r>
                      <a:endParaRPr lang="en-US" sz="1200">
                        <a:solidFill>
                          <a:schemeClr val="tx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9E4ED"/>
                    </a:solidFill>
                  </a:tcPr>
                </a:tc>
                <a:tc>
                  <a:txBody>
                    <a:bodyPr/>
                    <a:lstStyle/>
                    <a:p>
                      <a:pPr lvl="0">
                        <a:buNone/>
                      </a:pPr>
                      <a:r>
                        <a:rPr lang="en-US" sz="1200">
                          <a:solidFill>
                            <a:schemeClr val="tx1"/>
                          </a:solidFill>
                          <a:latin typeface="Franklin Gothic Book"/>
                        </a:rPr>
                        <a:t>Decreases the production of new products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BE8"/>
                    </a:solidFill>
                  </a:tcPr>
                </a:tc>
                <a:extLst>
                  <a:ext uri="{0D108BD9-81ED-4DB2-BD59-A6C34878D82A}">
                    <a16:rowId xmlns:a16="http://schemas.microsoft.com/office/drawing/2014/main" val="2662647566"/>
                  </a:ext>
                </a:extLst>
              </a:tr>
              <a:tr h="426749">
                <a:tc>
                  <a:txBody>
                    <a:bodyPr/>
                    <a:lstStyle/>
                    <a:p>
                      <a:pPr lvl="0">
                        <a:buNone/>
                      </a:pPr>
                      <a:r>
                        <a:rPr lang="en-US" sz="1200" b="1" noProof="0">
                          <a:latin typeface="Franklin Gothic Book"/>
                        </a:rPr>
                        <a:t>Sustainability communications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0" cap="flat" cmpd="sng" algn="ctr">
                      <a:noFill/>
                      <a:prstDash val="solid"/>
                      <a:round/>
                      <a:headEnd type="none" w="med" len="med"/>
                      <a:tailEnd type="none" w="med" len="med"/>
                    </a:lnB>
                    <a:solidFill>
                      <a:srgbClr val="F2C9DC"/>
                    </a:solidFill>
                  </a:tcPr>
                </a:tc>
                <a:tc>
                  <a:txBody>
                    <a:bodyPr/>
                    <a:lstStyle/>
                    <a:p>
                      <a:pPr lvl="0">
                        <a:buNone/>
                      </a:pPr>
                      <a:r>
                        <a:rPr lang="en-US" sz="1200">
                          <a:latin typeface="Franklin Gothic Book"/>
                        </a:rPr>
                        <a:t>Communication on the current situation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0" cap="flat" cmpd="sng" algn="ctr">
                      <a:noFill/>
                      <a:prstDash val="solid"/>
                      <a:round/>
                      <a:headEnd type="none" w="med" len="med"/>
                      <a:tailEnd type="none" w="med" len="med"/>
                    </a:lnB>
                    <a:solidFill>
                      <a:srgbClr val="FDF6F9"/>
                    </a:solidFill>
                  </a:tcPr>
                </a:tc>
                <a:tc>
                  <a:txBody>
                    <a:bodyPr/>
                    <a:lstStyle/>
                    <a:p>
                      <a:pPr lvl="0">
                        <a:buNone/>
                      </a:pPr>
                      <a:r>
                        <a:rPr lang="en-US" sz="1200" b="0" i="0" u="none" strike="noStrike" noProof="0">
                          <a:solidFill>
                            <a:srgbClr val="000000"/>
                          </a:solidFill>
                          <a:latin typeface="Franklin Gothic Book"/>
                        </a:rPr>
                        <a:t>Communication on the development </a:t>
                      </a:r>
                      <a:endParaRPr lang="en-US" sz="1200">
                        <a:latin typeface="Franklin Gothic Book"/>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0" cap="flat" cmpd="sng" algn="ctr">
                      <a:noFill/>
                      <a:prstDash val="solid"/>
                      <a:round/>
                      <a:headEnd type="none" w="med" len="med"/>
                      <a:tailEnd type="none" w="med" len="med"/>
                    </a:lnB>
                    <a:solidFill>
                      <a:srgbClr val="FBEDF3"/>
                    </a:solidFill>
                  </a:tcPr>
                </a:tc>
                <a:tc>
                  <a:txBody>
                    <a:bodyPr/>
                    <a:lstStyle/>
                    <a:p>
                      <a:pPr lvl="0">
                        <a:buNone/>
                      </a:pPr>
                      <a:r>
                        <a:rPr lang="en-US" sz="1200" b="0" i="0" u="none" strike="noStrike" noProof="0">
                          <a:solidFill>
                            <a:srgbClr val="000000"/>
                          </a:solidFill>
                          <a:latin typeface="Franklin Gothic Book"/>
                        </a:rPr>
                        <a:t>Communication on the future </a:t>
                      </a:r>
                      <a:endParaRPr lang="en-US" sz="1200">
                        <a:latin typeface="Franklin Gothic Book"/>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0" cap="flat" cmpd="sng" algn="ctr">
                      <a:noFill/>
                      <a:prstDash val="solid"/>
                      <a:round/>
                      <a:headEnd type="none" w="med" len="med"/>
                      <a:tailEnd type="none" w="med" len="med"/>
                    </a:lnB>
                    <a:solidFill>
                      <a:srgbClr val="F9E4ED"/>
                    </a:solidFill>
                  </a:tcPr>
                </a:tc>
                <a:tc>
                  <a:txBody>
                    <a:bodyPr/>
                    <a:lstStyle/>
                    <a:p>
                      <a:pPr lvl="0">
                        <a:buNone/>
                      </a:pPr>
                      <a:r>
                        <a:rPr lang="en-US" sz="1200" b="0" i="0" u="none" strike="noStrike" noProof="0">
                          <a:solidFill>
                            <a:srgbClr val="000000"/>
                          </a:solidFill>
                          <a:latin typeface="Franklin Gothic Book"/>
                        </a:rPr>
                        <a:t>Communication on the results and reaching the targets set</a:t>
                      </a:r>
                      <a:endParaRPr lang="en-US" sz="1200">
                        <a:latin typeface="Franklin Gothic Book"/>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0" cap="flat" cmpd="sng" algn="ctr">
                      <a:noFill/>
                      <a:prstDash val="solid"/>
                      <a:round/>
                      <a:headEnd type="none" w="med" len="med"/>
                      <a:tailEnd type="none" w="med" len="med"/>
                    </a:lnB>
                    <a:solidFill>
                      <a:srgbClr val="F7DBE8"/>
                    </a:solidFill>
                  </a:tcPr>
                </a:tc>
                <a:extLst>
                  <a:ext uri="{0D108BD9-81ED-4DB2-BD59-A6C34878D82A}">
                    <a16:rowId xmlns:a16="http://schemas.microsoft.com/office/drawing/2014/main" val="2971397906"/>
                  </a:ext>
                </a:extLst>
              </a:tr>
            </a:tbl>
          </a:graphicData>
        </a:graphic>
      </p:graphicFrame>
      <p:pic>
        <p:nvPicPr>
          <p:cNvPr id="5" name="Picture 4" descr="A pink and white gear with people in the center&#10;&#10;Description automatically generated">
            <a:extLst>
              <a:ext uri="{FF2B5EF4-FFF2-40B4-BE49-F238E27FC236}">
                <a16:creationId xmlns:a16="http://schemas.microsoft.com/office/drawing/2014/main" id="{E34A3307-9B95-4129-A750-18FF70BA9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911" y="104157"/>
            <a:ext cx="760643" cy="757150"/>
          </a:xfrm>
          <a:prstGeom prst="rect">
            <a:avLst/>
          </a:prstGeom>
        </p:spPr>
      </p:pic>
    </p:spTree>
    <p:extLst>
      <p:ext uri="{BB962C8B-B14F-4D97-AF65-F5344CB8AC3E}">
        <p14:creationId xmlns:p14="http://schemas.microsoft.com/office/powerpoint/2010/main" val="1459701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EFD76-FC2F-D97D-AFEA-938BAB3A38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CDC8F5-33F6-AB04-F072-DBB568122DD7}"/>
              </a:ext>
            </a:extLst>
          </p:cNvPr>
          <p:cNvSpPr>
            <a:spLocks noGrp="1"/>
          </p:cNvSpPr>
          <p:nvPr>
            <p:ph type="title"/>
          </p:nvPr>
        </p:nvSpPr>
        <p:spPr/>
        <p:txBody>
          <a:bodyPr/>
          <a:lstStyle/>
          <a:p>
            <a:r>
              <a:rPr lang="en-US"/>
              <a:t>Environmental aspects</a:t>
            </a:r>
            <a:endParaRPr lang="fi-FI"/>
          </a:p>
        </p:txBody>
      </p:sp>
      <p:sp>
        <p:nvSpPr>
          <p:cNvPr id="5" name="Text Placeholder 4">
            <a:extLst>
              <a:ext uri="{FF2B5EF4-FFF2-40B4-BE49-F238E27FC236}">
                <a16:creationId xmlns:a16="http://schemas.microsoft.com/office/drawing/2014/main" id="{5E31B67C-95B7-BC27-D429-3D0652F97C14}"/>
              </a:ext>
            </a:extLst>
          </p:cNvPr>
          <p:cNvSpPr>
            <a:spLocks noGrp="1"/>
          </p:cNvSpPr>
          <p:nvPr>
            <p:ph type="body" idx="1"/>
          </p:nvPr>
        </p:nvSpPr>
        <p:spPr/>
        <p:txBody>
          <a:bodyPr vert="horz" lIns="91440" tIns="45720" rIns="91440" bIns="45720" rtlCol="0" anchor="t">
            <a:normAutofit/>
          </a:bodyPr>
          <a:lstStyle/>
          <a:p>
            <a:r>
              <a:rPr lang="fi-FI">
                <a:cs typeface="Calibri"/>
              </a:rPr>
              <a:t>Erika Raitala, Turku UAS</a:t>
            </a:r>
            <a:endParaRPr lang="fi-FI"/>
          </a:p>
        </p:txBody>
      </p:sp>
    </p:spTree>
    <p:extLst>
      <p:ext uri="{BB962C8B-B14F-4D97-AF65-F5344CB8AC3E}">
        <p14:creationId xmlns:p14="http://schemas.microsoft.com/office/powerpoint/2010/main" val="1185339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582080-D75E-87C6-4CF8-FE8DAAF2E911}"/>
              </a:ext>
            </a:extLst>
          </p:cNvPr>
          <p:cNvSpPr>
            <a:spLocks noGrp="1"/>
          </p:cNvSpPr>
          <p:nvPr>
            <p:ph type="title"/>
          </p:nvPr>
        </p:nvSpPr>
        <p:spPr/>
        <p:txBody>
          <a:bodyPr/>
          <a:lstStyle/>
          <a:p>
            <a:r>
              <a:rPr lang="en-US"/>
              <a:t>Environmental impacts of circular textile model</a:t>
            </a:r>
          </a:p>
        </p:txBody>
      </p:sp>
      <p:sp>
        <p:nvSpPr>
          <p:cNvPr id="3" name="Tekstin paikkamerkki 2">
            <a:extLst>
              <a:ext uri="{FF2B5EF4-FFF2-40B4-BE49-F238E27FC236}">
                <a16:creationId xmlns:a16="http://schemas.microsoft.com/office/drawing/2014/main" id="{7AB9DBA9-437E-0E24-C975-8C45E84C2D8C}"/>
              </a:ext>
            </a:extLst>
          </p:cNvPr>
          <p:cNvSpPr>
            <a:spLocks noGrp="1"/>
          </p:cNvSpPr>
          <p:nvPr>
            <p:ph type="body" idx="1"/>
          </p:nvPr>
        </p:nvSpPr>
        <p:spPr/>
        <p:txBody>
          <a:bodyPr>
            <a:normAutofit/>
          </a:bodyPr>
          <a:lstStyle/>
          <a:p>
            <a:pPr marL="342900" indent="-342900">
              <a:buFont typeface="Arial" panose="020B0604020202020204" pitchFamily="34" charset="0"/>
              <a:buChar char="•"/>
            </a:pPr>
            <a:r>
              <a:rPr lang="en-US"/>
              <a:t>The goal was to determine the environmental impacts of two different business models</a:t>
            </a:r>
          </a:p>
          <a:p>
            <a:pPr marL="342900" indent="-342900">
              <a:buFont typeface="Arial" panose="020B0604020202020204" pitchFamily="34" charset="0"/>
              <a:buChar char="•"/>
            </a:pPr>
            <a:r>
              <a:rPr lang="en-US"/>
              <a:t>The work  started by making a process diagram and defining the delimitation of the research</a:t>
            </a:r>
          </a:p>
          <a:p>
            <a:pPr marL="342900" indent="-342900">
              <a:buFont typeface="Arial" panose="020B0604020202020204" pitchFamily="34" charset="0"/>
              <a:buChar char="•"/>
            </a:pPr>
            <a:r>
              <a:rPr lang="en-US"/>
              <a:t>Soon after starting we noticed that both models consist of similar main processes: </a:t>
            </a:r>
          </a:p>
          <a:p>
            <a:pPr marL="800100" lvl="1" indent="-342900">
              <a:buFont typeface="Arial" panose="020B0604020202020204" pitchFamily="34" charset="0"/>
              <a:buChar char="•"/>
            </a:pPr>
            <a:r>
              <a:rPr lang="en-US">
                <a:solidFill>
                  <a:schemeClr val="tx1"/>
                </a:solidFill>
              </a:rPr>
              <a:t>washing </a:t>
            </a:r>
          </a:p>
          <a:p>
            <a:pPr marL="800100" lvl="1" indent="-342900">
              <a:buFont typeface="Arial" panose="020B0604020202020204" pitchFamily="34" charset="0"/>
              <a:buChar char="•"/>
            </a:pPr>
            <a:r>
              <a:rPr lang="en-US">
                <a:solidFill>
                  <a:schemeClr val="tx1"/>
                </a:solidFill>
              </a:rPr>
              <a:t>repairs storage </a:t>
            </a:r>
          </a:p>
          <a:p>
            <a:pPr marL="800100" lvl="1" indent="-342900">
              <a:buFont typeface="Arial" panose="020B0604020202020204" pitchFamily="34" charset="0"/>
              <a:buChar char="•"/>
            </a:pPr>
            <a:r>
              <a:rPr lang="en-US">
                <a:solidFill>
                  <a:schemeClr val="tx1"/>
                </a:solidFill>
              </a:rPr>
              <a:t>maintaining the sales platform</a:t>
            </a:r>
          </a:p>
          <a:p>
            <a:pPr marL="800100" lvl="1" indent="-342900">
              <a:buFont typeface="Arial" panose="020B0604020202020204" pitchFamily="34" charset="0"/>
              <a:buChar char="•"/>
            </a:pPr>
            <a:r>
              <a:rPr lang="en-US">
                <a:solidFill>
                  <a:schemeClr val="tx1"/>
                </a:solidFill>
              </a:rPr>
              <a:t>transportations</a:t>
            </a:r>
          </a:p>
          <a:p>
            <a:pPr marL="800100" lvl="1" indent="-342900">
              <a:buFont typeface="Arial" panose="020B0604020202020204" pitchFamily="34" charset="0"/>
              <a:buChar char="•"/>
            </a:pPr>
            <a:r>
              <a:rPr lang="en-US">
                <a:solidFill>
                  <a:schemeClr val="tx1"/>
                </a:solidFill>
              </a:rPr>
              <a:t>end of life treatment for unusable items</a:t>
            </a:r>
          </a:p>
        </p:txBody>
      </p:sp>
    </p:spTree>
    <p:extLst>
      <p:ext uri="{BB962C8B-B14F-4D97-AF65-F5344CB8AC3E}">
        <p14:creationId xmlns:p14="http://schemas.microsoft.com/office/powerpoint/2010/main" val="865792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CA7BF-759B-09F4-C716-8C9EF4456D31}"/>
            </a:ext>
          </a:extLst>
        </p:cNvPr>
        <p:cNvGrpSpPr/>
        <p:nvPr/>
      </p:nvGrpSpPr>
      <p:grpSpPr>
        <a:xfrm>
          <a:off x="0" y="0"/>
          <a:ext cx="0" cy="0"/>
          <a:chOff x="0" y="0"/>
          <a:chExt cx="0" cy="0"/>
        </a:xfrm>
      </p:grpSpPr>
      <p:graphicFrame>
        <p:nvGraphicFramePr>
          <p:cNvPr id="4" name="Kaaviokuva 3">
            <a:extLst>
              <a:ext uri="{FF2B5EF4-FFF2-40B4-BE49-F238E27FC236}">
                <a16:creationId xmlns:a16="http://schemas.microsoft.com/office/drawing/2014/main" id="{29757E2F-46D6-642D-2137-9911D36825AF}"/>
              </a:ext>
            </a:extLst>
          </p:cNvPr>
          <p:cNvGraphicFramePr/>
          <p:nvPr/>
        </p:nvGraphicFramePr>
        <p:xfrm>
          <a:off x="2087527" y="827770"/>
          <a:ext cx="8016946" cy="5202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uorakulmio: Pyöristetyt kulmat 4">
            <a:extLst>
              <a:ext uri="{FF2B5EF4-FFF2-40B4-BE49-F238E27FC236}">
                <a16:creationId xmlns:a16="http://schemas.microsoft.com/office/drawing/2014/main" id="{CD766C05-AE9E-555E-BF29-90749DFC530B}"/>
              </a:ext>
            </a:extLst>
          </p:cNvPr>
          <p:cNvSpPr/>
          <p:nvPr/>
        </p:nvSpPr>
        <p:spPr>
          <a:xfrm>
            <a:off x="2085025" y="5264149"/>
            <a:ext cx="1155554" cy="801891"/>
          </a:xfrm>
          <a:prstGeom prst="roundRect">
            <a:avLst/>
          </a:prstGeom>
          <a:solidFill>
            <a:srgbClr val="C1E1C1"/>
          </a:solidFill>
          <a:ln>
            <a:solidFill>
              <a:srgbClr val="C1E1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kern="1200">
                <a:solidFill>
                  <a:schemeClr val="tx1"/>
                </a:solidFill>
                <a:latin typeface="Franklin Gothic Book" panose="020B0503020102020204" pitchFamily="34" charset="0"/>
              </a:rPr>
              <a:t>No</a:t>
            </a:r>
          </a:p>
        </p:txBody>
      </p:sp>
      <p:sp>
        <p:nvSpPr>
          <p:cNvPr id="7" name="Freeform: Shape 46">
            <a:extLst>
              <a:ext uri="{FF2B5EF4-FFF2-40B4-BE49-F238E27FC236}">
                <a16:creationId xmlns:a16="http://schemas.microsoft.com/office/drawing/2014/main" id="{AE8357A6-18DC-EE03-4729-AF16F5DF4ED5}"/>
              </a:ext>
            </a:extLst>
          </p:cNvPr>
          <p:cNvSpPr/>
          <p:nvPr/>
        </p:nvSpPr>
        <p:spPr>
          <a:xfrm>
            <a:off x="499593" y="5264149"/>
            <a:ext cx="1155600" cy="801890"/>
          </a:xfrm>
          <a:custGeom>
            <a:avLst/>
            <a:gdLst>
              <a:gd name="connsiteX0" fmla="*/ 0 w 783426"/>
              <a:gd name="connsiteY0" fmla="*/ 56918 h 569184"/>
              <a:gd name="connsiteX1" fmla="*/ 56918 w 783426"/>
              <a:gd name="connsiteY1" fmla="*/ 0 h 569184"/>
              <a:gd name="connsiteX2" fmla="*/ 726508 w 783426"/>
              <a:gd name="connsiteY2" fmla="*/ 0 h 569184"/>
              <a:gd name="connsiteX3" fmla="*/ 783426 w 783426"/>
              <a:gd name="connsiteY3" fmla="*/ 56918 h 569184"/>
              <a:gd name="connsiteX4" fmla="*/ 783426 w 783426"/>
              <a:gd name="connsiteY4" fmla="*/ 512266 h 569184"/>
              <a:gd name="connsiteX5" fmla="*/ 726508 w 783426"/>
              <a:gd name="connsiteY5" fmla="*/ 569184 h 569184"/>
              <a:gd name="connsiteX6" fmla="*/ 56918 w 783426"/>
              <a:gd name="connsiteY6" fmla="*/ 569184 h 569184"/>
              <a:gd name="connsiteX7" fmla="*/ 0 w 783426"/>
              <a:gd name="connsiteY7" fmla="*/ 512266 h 569184"/>
              <a:gd name="connsiteX8" fmla="*/ 0 w 783426"/>
              <a:gd name="connsiteY8" fmla="*/ 56918 h 56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3426" h="569184">
                <a:moveTo>
                  <a:pt x="0" y="56918"/>
                </a:moveTo>
                <a:cubicBezTo>
                  <a:pt x="0" y="25483"/>
                  <a:pt x="25483" y="0"/>
                  <a:pt x="56918" y="0"/>
                </a:cubicBezTo>
                <a:lnTo>
                  <a:pt x="726508" y="0"/>
                </a:lnTo>
                <a:cubicBezTo>
                  <a:pt x="757943" y="0"/>
                  <a:pt x="783426" y="25483"/>
                  <a:pt x="783426" y="56918"/>
                </a:cubicBezTo>
                <a:lnTo>
                  <a:pt x="783426" y="512266"/>
                </a:lnTo>
                <a:cubicBezTo>
                  <a:pt x="783426" y="543701"/>
                  <a:pt x="757943" y="569184"/>
                  <a:pt x="726508" y="569184"/>
                </a:cubicBezTo>
                <a:lnTo>
                  <a:pt x="56918" y="569184"/>
                </a:lnTo>
                <a:cubicBezTo>
                  <a:pt x="25483" y="569184"/>
                  <a:pt x="0" y="543701"/>
                  <a:pt x="0" y="512266"/>
                </a:cubicBezTo>
                <a:lnTo>
                  <a:pt x="0" y="56918"/>
                </a:lnTo>
                <a:close/>
              </a:path>
            </a:pathLst>
          </a:custGeom>
          <a:solidFill>
            <a:srgbClr val="C1E1C1"/>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771" tIns="54771" rIns="54771" bIns="54771" numCol="1" spcCol="1270" anchor="ctr" anchorCtr="0">
            <a:noAutofit/>
          </a:bodyPr>
          <a:lstStyle/>
          <a:p>
            <a:pPr algn="ctr" defTabSz="444500">
              <a:spcAft>
                <a:spcPts val="100"/>
              </a:spcAft>
            </a:pPr>
            <a:r>
              <a:rPr lang="en-US" sz="1600">
                <a:solidFill>
                  <a:schemeClr val="tx1"/>
                </a:solidFill>
                <a:latin typeface="Franklin Gothic Book"/>
              </a:rPr>
              <a:t>End-of-Life</a:t>
            </a:r>
            <a:endParaRPr lang="en-US" sz="1600">
              <a:solidFill>
                <a:schemeClr val="tx1"/>
              </a:solidFill>
              <a:cs typeface="Calibri"/>
            </a:endParaRPr>
          </a:p>
        </p:txBody>
      </p:sp>
      <p:sp>
        <p:nvSpPr>
          <p:cNvPr id="8" name="Suorakulmio: Pyöristetyt kulmat 7">
            <a:extLst>
              <a:ext uri="{FF2B5EF4-FFF2-40B4-BE49-F238E27FC236}">
                <a16:creationId xmlns:a16="http://schemas.microsoft.com/office/drawing/2014/main" id="{D51FDBA4-E262-8242-01D5-CEF1EF6A3DC2}"/>
              </a:ext>
            </a:extLst>
          </p:cNvPr>
          <p:cNvSpPr/>
          <p:nvPr/>
        </p:nvSpPr>
        <p:spPr>
          <a:xfrm>
            <a:off x="595291" y="2907403"/>
            <a:ext cx="1492236" cy="972896"/>
          </a:xfrm>
          <a:prstGeom prst="roundRect">
            <a:avLst/>
          </a:prstGeom>
          <a:solidFill>
            <a:srgbClr val="C1E1C1"/>
          </a:solidFill>
          <a:ln>
            <a:solidFill>
              <a:srgbClr val="C1E1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kern="1200">
                <a:solidFill>
                  <a:schemeClr val="tx1"/>
                </a:solidFill>
                <a:latin typeface="Franklin Gothic Book" panose="020B0503020102020204" pitchFamily="34" charset="0"/>
              </a:rPr>
              <a:t>Service purchase/</a:t>
            </a:r>
          </a:p>
          <a:p>
            <a:pPr algn="ctr"/>
            <a:r>
              <a:rPr lang="en-US" sz="1600" kern="1200">
                <a:solidFill>
                  <a:schemeClr val="tx1"/>
                </a:solidFill>
                <a:latin typeface="Franklin Gothic Book" panose="020B0503020102020204" pitchFamily="34" charset="0"/>
              </a:rPr>
              <a:t>order</a:t>
            </a:r>
          </a:p>
        </p:txBody>
      </p:sp>
      <p:sp>
        <p:nvSpPr>
          <p:cNvPr id="9" name="Suorakulmio: Pyöristetyt kulmat 8">
            <a:extLst>
              <a:ext uri="{FF2B5EF4-FFF2-40B4-BE49-F238E27FC236}">
                <a16:creationId xmlns:a16="http://schemas.microsoft.com/office/drawing/2014/main" id="{EE718969-443A-24CB-18FB-A12851E6FFEB}"/>
              </a:ext>
            </a:extLst>
          </p:cNvPr>
          <p:cNvSpPr/>
          <p:nvPr/>
        </p:nvSpPr>
        <p:spPr>
          <a:xfrm>
            <a:off x="2181464" y="1228714"/>
            <a:ext cx="1492236" cy="972896"/>
          </a:xfrm>
          <a:prstGeom prst="roundRect">
            <a:avLst/>
          </a:prstGeom>
          <a:solidFill>
            <a:srgbClr val="C1E1C1"/>
          </a:solidFill>
          <a:ln>
            <a:solidFill>
              <a:srgbClr val="C1E1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kern="1200">
                <a:solidFill>
                  <a:schemeClr val="tx1"/>
                </a:solidFill>
                <a:latin typeface="Franklin Gothic Book" panose="020B0503020102020204" pitchFamily="34" charset="0"/>
              </a:rPr>
              <a:t>Storage of products</a:t>
            </a:r>
          </a:p>
        </p:txBody>
      </p:sp>
      <p:cxnSp>
        <p:nvCxnSpPr>
          <p:cNvPr id="11" name="Yhdistin: Kaareva 10">
            <a:extLst>
              <a:ext uri="{FF2B5EF4-FFF2-40B4-BE49-F238E27FC236}">
                <a16:creationId xmlns:a16="http://schemas.microsoft.com/office/drawing/2014/main" id="{942B7A6B-32E5-737B-0A55-407CE28427C5}"/>
              </a:ext>
            </a:extLst>
          </p:cNvPr>
          <p:cNvCxnSpPr>
            <a:cxnSpLocks/>
            <a:endCxn id="5" idx="3"/>
          </p:cNvCxnSpPr>
          <p:nvPr/>
        </p:nvCxnSpPr>
        <p:spPr>
          <a:xfrm rot="10800000" flipV="1">
            <a:off x="3240580" y="5264149"/>
            <a:ext cx="694631" cy="400946"/>
          </a:xfrm>
          <a:prstGeom prst="curvedConnector3">
            <a:avLst>
              <a:gd name="adj1" fmla="val 50000"/>
            </a:avLst>
          </a:prstGeom>
          <a:ln w="38100">
            <a:solidFill>
              <a:srgbClr val="C1E1C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0" name="Yhdistin: Kaareva 39">
            <a:extLst>
              <a:ext uri="{FF2B5EF4-FFF2-40B4-BE49-F238E27FC236}">
                <a16:creationId xmlns:a16="http://schemas.microsoft.com/office/drawing/2014/main" id="{113CF38B-8103-173C-490D-1891A658B766}"/>
              </a:ext>
            </a:extLst>
          </p:cNvPr>
          <p:cNvCxnSpPr>
            <a:cxnSpLocks/>
            <a:stCxn id="8" idx="0"/>
            <a:endCxn id="9" idx="1"/>
          </p:cNvCxnSpPr>
          <p:nvPr/>
        </p:nvCxnSpPr>
        <p:spPr>
          <a:xfrm rot="5400000" flipH="1" flipV="1">
            <a:off x="1165316" y="1891256"/>
            <a:ext cx="1192241" cy="840055"/>
          </a:xfrm>
          <a:prstGeom prst="curvedConnector2">
            <a:avLst/>
          </a:prstGeom>
          <a:ln w="38100">
            <a:solidFill>
              <a:srgbClr val="C1E1C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2" name="Yhdistin: Kaareva 41">
            <a:extLst>
              <a:ext uri="{FF2B5EF4-FFF2-40B4-BE49-F238E27FC236}">
                <a16:creationId xmlns:a16="http://schemas.microsoft.com/office/drawing/2014/main" id="{C231D436-A328-4A28-EB82-1B736A2E3C20}"/>
              </a:ext>
            </a:extLst>
          </p:cNvPr>
          <p:cNvCxnSpPr>
            <a:cxnSpLocks/>
            <a:stCxn id="9" idx="3"/>
          </p:cNvCxnSpPr>
          <p:nvPr/>
        </p:nvCxnSpPr>
        <p:spPr>
          <a:xfrm flipV="1">
            <a:off x="3673700" y="1228714"/>
            <a:ext cx="1611770" cy="486448"/>
          </a:xfrm>
          <a:prstGeom prst="curvedConnector3">
            <a:avLst>
              <a:gd name="adj1" fmla="val -7283"/>
            </a:avLst>
          </a:prstGeom>
          <a:ln w="38100">
            <a:solidFill>
              <a:srgbClr val="C1E1C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2" name="Yhdistin: Kaareva 51">
            <a:extLst>
              <a:ext uri="{FF2B5EF4-FFF2-40B4-BE49-F238E27FC236}">
                <a16:creationId xmlns:a16="http://schemas.microsoft.com/office/drawing/2014/main" id="{59797813-2192-335A-D72C-050DF20FF957}"/>
              </a:ext>
            </a:extLst>
          </p:cNvPr>
          <p:cNvCxnSpPr>
            <a:cxnSpLocks/>
            <a:endCxn id="60" idx="1"/>
          </p:cNvCxnSpPr>
          <p:nvPr/>
        </p:nvCxnSpPr>
        <p:spPr>
          <a:xfrm>
            <a:off x="8282866" y="5594454"/>
            <a:ext cx="1598847" cy="296173"/>
          </a:xfrm>
          <a:prstGeom prst="curvedConnector3">
            <a:avLst>
              <a:gd name="adj1" fmla="val 38340"/>
            </a:avLst>
          </a:prstGeom>
          <a:ln w="38100">
            <a:solidFill>
              <a:srgbClr val="C1E1C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0" name="Suorakulmio: Pyöristetyt kulmat 59">
            <a:extLst>
              <a:ext uri="{FF2B5EF4-FFF2-40B4-BE49-F238E27FC236}">
                <a16:creationId xmlns:a16="http://schemas.microsoft.com/office/drawing/2014/main" id="{BED27AB8-D5B2-2D05-196A-A2C6234C94A8}"/>
              </a:ext>
            </a:extLst>
          </p:cNvPr>
          <p:cNvSpPr/>
          <p:nvPr/>
        </p:nvSpPr>
        <p:spPr>
          <a:xfrm>
            <a:off x="9881713" y="5489681"/>
            <a:ext cx="1641600" cy="801891"/>
          </a:xfrm>
          <a:prstGeom prst="roundRect">
            <a:avLst/>
          </a:prstGeom>
          <a:solidFill>
            <a:srgbClr val="C1E1C1"/>
          </a:solidFill>
          <a:ln>
            <a:solidFill>
              <a:srgbClr val="C1E1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Franklin Gothic Book" panose="020B0503020102020204" pitchFamily="34" charset="0"/>
              </a:rPr>
              <a:t>Washing times and methods</a:t>
            </a:r>
            <a:endParaRPr lang="en-US" sz="1600" kern="1200">
              <a:solidFill>
                <a:schemeClr val="tx1"/>
              </a:solidFill>
              <a:latin typeface="Franklin Gothic Book" panose="020B0503020102020204" pitchFamily="34" charset="0"/>
            </a:endParaRPr>
          </a:p>
        </p:txBody>
      </p:sp>
      <p:sp>
        <p:nvSpPr>
          <p:cNvPr id="63" name="Suorakulmio: Pyöristetyt kulmat 62">
            <a:extLst>
              <a:ext uri="{FF2B5EF4-FFF2-40B4-BE49-F238E27FC236}">
                <a16:creationId xmlns:a16="http://schemas.microsoft.com/office/drawing/2014/main" id="{84B15BFE-5D9C-7F50-D5FB-FED3642341E2}"/>
              </a:ext>
            </a:extLst>
          </p:cNvPr>
          <p:cNvSpPr/>
          <p:nvPr/>
        </p:nvSpPr>
        <p:spPr>
          <a:xfrm>
            <a:off x="9881713" y="3898801"/>
            <a:ext cx="1641600" cy="801891"/>
          </a:xfrm>
          <a:prstGeom prst="roundRect">
            <a:avLst/>
          </a:prstGeom>
          <a:solidFill>
            <a:srgbClr val="C1E1C1"/>
          </a:solidFill>
          <a:ln>
            <a:solidFill>
              <a:srgbClr val="C1E1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kern="1200">
                <a:solidFill>
                  <a:schemeClr val="tx1"/>
                </a:solidFill>
                <a:latin typeface="Franklin Gothic Book" panose="020B0503020102020204" pitchFamily="34" charset="0"/>
              </a:rPr>
              <a:t>Maintenance times and method</a:t>
            </a:r>
          </a:p>
        </p:txBody>
      </p:sp>
      <p:cxnSp>
        <p:nvCxnSpPr>
          <p:cNvPr id="64" name="Yhdistin: Kaareva 63">
            <a:extLst>
              <a:ext uri="{FF2B5EF4-FFF2-40B4-BE49-F238E27FC236}">
                <a16:creationId xmlns:a16="http://schemas.microsoft.com/office/drawing/2014/main" id="{A5CAA38C-045D-2E1A-C32B-1BBDDE42342D}"/>
              </a:ext>
            </a:extLst>
          </p:cNvPr>
          <p:cNvCxnSpPr>
            <a:cxnSpLocks/>
            <a:endCxn id="63" idx="2"/>
          </p:cNvCxnSpPr>
          <p:nvPr/>
        </p:nvCxnSpPr>
        <p:spPr>
          <a:xfrm flipV="1">
            <a:off x="8282866" y="4700692"/>
            <a:ext cx="2419647" cy="752902"/>
          </a:xfrm>
          <a:prstGeom prst="curvedConnector2">
            <a:avLst/>
          </a:prstGeom>
          <a:ln w="38100">
            <a:solidFill>
              <a:srgbClr val="C1E1C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9" name="Yhdistin: Kaareva 78">
            <a:extLst>
              <a:ext uri="{FF2B5EF4-FFF2-40B4-BE49-F238E27FC236}">
                <a16:creationId xmlns:a16="http://schemas.microsoft.com/office/drawing/2014/main" id="{DBBE2068-2F40-E834-6985-AE216E3DFDDB}"/>
              </a:ext>
            </a:extLst>
          </p:cNvPr>
          <p:cNvCxnSpPr>
            <a:cxnSpLocks/>
            <a:stCxn id="5" idx="1"/>
          </p:cNvCxnSpPr>
          <p:nvPr/>
        </p:nvCxnSpPr>
        <p:spPr>
          <a:xfrm rot="10800000" flipV="1">
            <a:off x="1664247" y="5665094"/>
            <a:ext cx="420779" cy="1"/>
          </a:xfrm>
          <a:prstGeom prst="curvedConnector3">
            <a:avLst>
              <a:gd name="adj1" fmla="val 50000"/>
            </a:avLst>
          </a:prstGeom>
          <a:ln w="38100">
            <a:solidFill>
              <a:srgbClr val="C1E1C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4" name="Yhdistin: Kaareva 83">
            <a:extLst>
              <a:ext uri="{FF2B5EF4-FFF2-40B4-BE49-F238E27FC236}">
                <a16:creationId xmlns:a16="http://schemas.microsoft.com/office/drawing/2014/main" id="{10EE0F11-D166-DD1F-C69A-2A009DF64396}"/>
              </a:ext>
            </a:extLst>
          </p:cNvPr>
          <p:cNvCxnSpPr>
            <a:cxnSpLocks/>
            <a:stCxn id="63" idx="0"/>
            <a:endCxn id="86" idx="2"/>
          </p:cNvCxnSpPr>
          <p:nvPr/>
        </p:nvCxnSpPr>
        <p:spPr>
          <a:xfrm rot="16200000" flipV="1">
            <a:off x="10111549" y="3307836"/>
            <a:ext cx="670300" cy="511629"/>
          </a:xfrm>
          <a:prstGeom prst="curvedConnector3">
            <a:avLst>
              <a:gd name="adj1" fmla="val 50000"/>
            </a:avLst>
          </a:prstGeom>
          <a:ln w="38100">
            <a:solidFill>
              <a:srgbClr val="C1E1C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6" name="Suorakulmio: Pyöristetyt kulmat 85">
            <a:extLst>
              <a:ext uri="{FF2B5EF4-FFF2-40B4-BE49-F238E27FC236}">
                <a16:creationId xmlns:a16="http://schemas.microsoft.com/office/drawing/2014/main" id="{4790B65C-7152-70FB-3D63-BC5BA6438AAD}"/>
              </a:ext>
            </a:extLst>
          </p:cNvPr>
          <p:cNvSpPr/>
          <p:nvPr/>
        </p:nvSpPr>
        <p:spPr>
          <a:xfrm>
            <a:off x="9370084" y="2426610"/>
            <a:ext cx="1641600" cy="801891"/>
          </a:xfrm>
          <a:prstGeom prst="roundRect">
            <a:avLst/>
          </a:prstGeom>
          <a:noFill/>
          <a:ln w="38100">
            <a:solidFill>
              <a:srgbClr val="C1E1C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latin typeface="Franklin Gothic Book"/>
              </a:rPr>
              <a:t>New procurement</a:t>
            </a:r>
            <a:endParaRPr lang="en-US" sz="1600">
              <a:solidFill>
                <a:schemeClr val="tx1"/>
              </a:solidFill>
              <a:cs typeface="Calibri"/>
            </a:endParaRPr>
          </a:p>
        </p:txBody>
      </p:sp>
      <p:pic>
        <p:nvPicPr>
          <p:cNvPr id="89" name="Kuva 125" descr="Kuva, joka sisältää kohteen Fontti, symboli, Grafiikka, kuvakaappaus&#10;&#10;Kuvaus luotu automaattisesti">
            <a:extLst>
              <a:ext uri="{FF2B5EF4-FFF2-40B4-BE49-F238E27FC236}">
                <a16:creationId xmlns:a16="http://schemas.microsoft.com/office/drawing/2014/main" id="{E244B60D-B93A-D7CA-86D5-A5D2142F2E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flipV="1">
            <a:off x="11699203" y="6346529"/>
            <a:ext cx="708605" cy="247924"/>
          </a:xfrm>
          <a:prstGeom prst="rect">
            <a:avLst/>
          </a:prstGeom>
        </p:spPr>
      </p:pic>
      <p:sp>
        <p:nvSpPr>
          <p:cNvPr id="90" name="Tekstiruutu 126">
            <a:extLst>
              <a:ext uri="{FF2B5EF4-FFF2-40B4-BE49-F238E27FC236}">
                <a16:creationId xmlns:a16="http://schemas.microsoft.com/office/drawing/2014/main" id="{CCC266D6-A81A-E6D7-20D7-0657FBDB53E5}"/>
              </a:ext>
            </a:extLst>
          </p:cNvPr>
          <p:cNvSpPr txBox="1"/>
          <p:nvPr/>
        </p:nvSpPr>
        <p:spPr>
          <a:xfrm rot="16200000">
            <a:off x="9821548" y="3808093"/>
            <a:ext cx="4447475" cy="261610"/>
          </a:xfrm>
          <a:prstGeom prst="rect">
            <a:avLst/>
          </a:prstGeom>
          <a:noFill/>
        </p:spPr>
        <p:txBody>
          <a:bodyPr wrap="square" rtlCol="0">
            <a:spAutoFit/>
          </a:bodyPr>
          <a:lstStyle/>
          <a:p>
            <a:r>
              <a:rPr lang="fi-FI" sz="1100" err="1">
                <a:latin typeface="Franklin Gothic Book" panose="020B0503020102020204" pitchFamily="34" charset="0"/>
              </a:rPr>
              <a:t>Telavalue</a:t>
            </a:r>
            <a:r>
              <a:rPr lang="fi-FI" sz="1100">
                <a:latin typeface="Franklin Gothic Book" panose="020B0503020102020204" pitchFamily="34" charset="0"/>
              </a:rPr>
              <a:t>–hanke. Turku AMK / Erika Raitala ja Mitja Hokkanen 2023</a:t>
            </a:r>
          </a:p>
        </p:txBody>
      </p:sp>
      <p:sp>
        <p:nvSpPr>
          <p:cNvPr id="93" name="Tekstiruutu 92">
            <a:extLst>
              <a:ext uri="{FF2B5EF4-FFF2-40B4-BE49-F238E27FC236}">
                <a16:creationId xmlns:a16="http://schemas.microsoft.com/office/drawing/2014/main" id="{F3CDAB70-B449-E278-0ED8-9AAE108CBBB5}"/>
              </a:ext>
            </a:extLst>
          </p:cNvPr>
          <p:cNvSpPr txBox="1"/>
          <p:nvPr/>
        </p:nvSpPr>
        <p:spPr>
          <a:xfrm>
            <a:off x="3022847" y="6376249"/>
            <a:ext cx="6107836" cy="338554"/>
          </a:xfrm>
          <a:prstGeom prst="rect">
            <a:avLst/>
          </a:prstGeom>
          <a:noFill/>
        </p:spPr>
        <p:txBody>
          <a:bodyPr wrap="square">
            <a:spAutoFit/>
          </a:bodyPr>
          <a:lstStyle/>
          <a:p>
            <a:pPr algn="ctr"/>
            <a:r>
              <a:rPr lang="en-US" sz="1600">
                <a:solidFill>
                  <a:schemeClr val="tx1"/>
                </a:solidFill>
                <a:latin typeface="Franklin Gothic Book"/>
              </a:rPr>
              <a:t>Transport between operators</a:t>
            </a:r>
            <a:endParaRPr lang="en-FI" sz="1600">
              <a:solidFill>
                <a:schemeClr val="tx1"/>
              </a:solidFill>
              <a:latin typeface="Franklin Gothic Book"/>
            </a:endParaRPr>
          </a:p>
        </p:txBody>
      </p:sp>
      <p:cxnSp>
        <p:nvCxnSpPr>
          <p:cNvPr id="102" name="Suora nuoliyhdysviiva 101">
            <a:extLst>
              <a:ext uri="{FF2B5EF4-FFF2-40B4-BE49-F238E27FC236}">
                <a16:creationId xmlns:a16="http://schemas.microsoft.com/office/drawing/2014/main" id="{83273735-3519-8A03-A990-C2E61091FF72}"/>
              </a:ext>
            </a:extLst>
          </p:cNvPr>
          <p:cNvCxnSpPr>
            <a:cxnSpLocks/>
          </p:cNvCxnSpPr>
          <p:nvPr/>
        </p:nvCxnSpPr>
        <p:spPr>
          <a:xfrm flipV="1">
            <a:off x="7399176" y="6549007"/>
            <a:ext cx="4274960" cy="3482"/>
          </a:xfrm>
          <a:prstGeom prst="straightConnector1">
            <a:avLst/>
          </a:prstGeom>
          <a:ln w="38100">
            <a:solidFill>
              <a:srgbClr val="97CD9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4" name="Suora nuoliyhdysviiva 103">
            <a:extLst>
              <a:ext uri="{FF2B5EF4-FFF2-40B4-BE49-F238E27FC236}">
                <a16:creationId xmlns:a16="http://schemas.microsoft.com/office/drawing/2014/main" id="{D5405252-5C50-B134-1724-832CDDCED175}"/>
              </a:ext>
            </a:extLst>
          </p:cNvPr>
          <p:cNvCxnSpPr>
            <a:cxnSpLocks/>
          </p:cNvCxnSpPr>
          <p:nvPr/>
        </p:nvCxnSpPr>
        <p:spPr>
          <a:xfrm flipH="1">
            <a:off x="374748" y="6552489"/>
            <a:ext cx="4418077" cy="0"/>
          </a:xfrm>
          <a:prstGeom prst="straightConnector1">
            <a:avLst/>
          </a:prstGeom>
          <a:ln w="38100">
            <a:solidFill>
              <a:srgbClr val="97CD9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6" name="Kuva 123" descr="Kuva, joka sisältää kohteen ympyrä, animaatio, clipart, Grafiikka&#10;&#10;Kuvaus luotu automaattisesti">
            <a:extLst>
              <a:ext uri="{FF2B5EF4-FFF2-40B4-BE49-F238E27FC236}">
                <a16:creationId xmlns:a16="http://schemas.microsoft.com/office/drawing/2014/main" id="{C85FA25C-52EA-2E6D-105B-D929185A87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4748" y="60608"/>
            <a:ext cx="1065552" cy="1062000"/>
          </a:xfrm>
          <a:prstGeom prst="rect">
            <a:avLst/>
          </a:prstGeom>
        </p:spPr>
      </p:pic>
      <p:sp>
        <p:nvSpPr>
          <p:cNvPr id="10" name="Tekstiruutu 121">
            <a:extLst>
              <a:ext uri="{FF2B5EF4-FFF2-40B4-BE49-F238E27FC236}">
                <a16:creationId xmlns:a16="http://schemas.microsoft.com/office/drawing/2014/main" id="{7AAF705C-4B44-694A-604A-0A14BC80EC58}"/>
              </a:ext>
            </a:extLst>
          </p:cNvPr>
          <p:cNvSpPr txBox="1"/>
          <p:nvPr/>
        </p:nvSpPr>
        <p:spPr>
          <a:xfrm>
            <a:off x="1388313" y="268740"/>
            <a:ext cx="5093795" cy="523220"/>
          </a:xfrm>
          <a:prstGeom prst="rect">
            <a:avLst/>
          </a:prstGeom>
          <a:noFill/>
        </p:spPr>
        <p:txBody>
          <a:bodyPr wrap="square" lIns="91440" tIns="45720" rIns="91440" bIns="45720" rtlCol="0" anchor="t">
            <a:spAutoFit/>
          </a:bodyPr>
          <a:lstStyle/>
          <a:p>
            <a:r>
              <a:rPr lang="fi-FI" sz="2800">
                <a:latin typeface="Franklin Gothic Medium" panose="020B0603020102020204" pitchFamily="34" charset="0"/>
              </a:rPr>
              <a:t>Product as a Service</a:t>
            </a:r>
          </a:p>
        </p:txBody>
      </p:sp>
      <p:sp>
        <p:nvSpPr>
          <p:cNvPr id="3" name="Tekstin paikkamerkki 2">
            <a:extLst>
              <a:ext uri="{FF2B5EF4-FFF2-40B4-BE49-F238E27FC236}">
                <a16:creationId xmlns:a16="http://schemas.microsoft.com/office/drawing/2014/main" id="{26B3C813-EC53-A165-CC84-0A7CAA023FE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9431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D51DCE-7413-BA88-9AF0-65295CB7AB52}"/>
              </a:ext>
            </a:extLst>
          </p:cNvPr>
          <p:cNvSpPr>
            <a:spLocks noGrp="1"/>
          </p:cNvSpPr>
          <p:nvPr>
            <p:ph type="title"/>
          </p:nvPr>
        </p:nvSpPr>
        <p:spPr/>
        <p:txBody>
          <a:bodyPr/>
          <a:lstStyle/>
          <a:p>
            <a:r>
              <a:rPr lang="en-US">
                <a:latin typeface="Franklin Gothic Medium"/>
              </a:rPr>
              <a:t>Results</a:t>
            </a:r>
            <a:endParaRPr lang="en-US"/>
          </a:p>
        </p:txBody>
      </p:sp>
      <p:sp>
        <p:nvSpPr>
          <p:cNvPr id="3" name="Tekstin paikkamerkki 2">
            <a:extLst>
              <a:ext uri="{FF2B5EF4-FFF2-40B4-BE49-F238E27FC236}">
                <a16:creationId xmlns:a16="http://schemas.microsoft.com/office/drawing/2014/main" id="{F338DCEB-886C-3C8F-ECED-1EA3D3EEB37B}"/>
              </a:ext>
            </a:extLst>
          </p:cNvPr>
          <p:cNvSpPr>
            <a:spLocks noGrp="1"/>
          </p:cNvSpPr>
          <p:nvPr>
            <p:ph type="body" idx="1"/>
          </p:nvPr>
        </p:nvSpPr>
        <p:spPr/>
        <p:txBody>
          <a:bodyPr vert="horz" lIns="91440" tIns="45720" rIns="91440" bIns="45720" rtlCol="0" anchor="t">
            <a:normAutofit fontScale="92500" lnSpcReduction="20000"/>
          </a:bodyPr>
          <a:lstStyle/>
          <a:p>
            <a:endParaRPr lang="en-US">
              <a:cs typeface="Calibri"/>
            </a:endParaRPr>
          </a:p>
          <a:p>
            <a:pPr marL="342900" indent="-342900">
              <a:buFont typeface="Arial" panose="020B0604020202020204" pitchFamily="34" charset="0"/>
              <a:buChar char="•"/>
            </a:pPr>
            <a:r>
              <a:rPr lang="en-US"/>
              <a:t>One process at a time, it was started to list which factors affect the environmental load of the business model.</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Out of the examined product life cycles, a total of </a:t>
            </a:r>
            <a:r>
              <a:rPr lang="en-US" b="1"/>
              <a:t>29 environmentally relevant factors </a:t>
            </a:r>
            <a:r>
              <a:rPr lang="en-US"/>
              <a:t>were found. Some of them may also multiply, depending on the total amount of use periods during life cycle. </a:t>
            </a:r>
          </a:p>
          <a:p>
            <a:endParaRPr lang="en-US">
              <a:latin typeface="Calibri"/>
              <a:cs typeface="Calibri Light"/>
            </a:endParaRPr>
          </a:p>
          <a:p>
            <a:pPr marL="342900" indent="-342900">
              <a:buChar char="•"/>
            </a:pPr>
            <a:r>
              <a:rPr lang="en-US">
                <a:solidFill>
                  <a:srgbClr val="000000"/>
                </a:solidFill>
                <a:latin typeface="Calibri"/>
                <a:cs typeface="Calibri"/>
              </a:rPr>
              <a:t>Most of the factors (17) are quantitative, and the tables suggest suitable measurement units for them. The rest of the factors (12) are </a:t>
            </a:r>
            <a:r>
              <a:rPr lang="en-US" b="1">
                <a:solidFill>
                  <a:srgbClr val="000000"/>
                </a:solidFill>
                <a:latin typeface="Calibri"/>
                <a:cs typeface="Calibri"/>
              </a:rPr>
              <a:t>qualitative</a:t>
            </a:r>
            <a:r>
              <a:rPr lang="en-US">
                <a:solidFill>
                  <a:srgbClr val="000000"/>
                </a:solidFill>
                <a:latin typeface="Calibri"/>
                <a:cs typeface="Calibri"/>
              </a:rPr>
              <a:t>, related to the choice of energy form, among others.</a:t>
            </a:r>
            <a:endParaRPr lang="en-US">
              <a:cs typeface="Calibri"/>
            </a:endParaRPr>
          </a:p>
          <a:p>
            <a:endParaRPr lang="en-US"/>
          </a:p>
          <a:p>
            <a:pPr marL="342900" indent="-342900">
              <a:buFont typeface="Arial" panose="020B0604020202020204" pitchFamily="34" charset="0"/>
              <a:buChar char="•"/>
            </a:pPr>
            <a:r>
              <a:rPr lang="en-US"/>
              <a:t>These factors determine what the result of the environmental impact assessment is</a:t>
            </a:r>
          </a:p>
          <a:p>
            <a:pPr marL="342900" indent="-342900">
              <a:buFont typeface="Arial" panose="020B0604020202020204" pitchFamily="34" charset="0"/>
              <a:buChar char="•"/>
            </a:pPr>
            <a:endParaRPr lang="en-US"/>
          </a:p>
          <a:p>
            <a:endParaRPr lang="en-US"/>
          </a:p>
        </p:txBody>
      </p:sp>
    </p:spTree>
    <p:extLst>
      <p:ext uri="{BB962C8B-B14F-4D97-AF65-F5344CB8AC3E}">
        <p14:creationId xmlns:p14="http://schemas.microsoft.com/office/powerpoint/2010/main" val="410324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353DA845-B0AD-A915-DCC6-31EB65F25D47}"/>
              </a:ext>
            </a:extLst>
          </p:cNvPr>
          <p:cNvSpPr>
            <a:spLocks noGrp="1"/>
          </p:cNvSpPr>
          <p:nvPr>
            <p:ph type="body" idx="4294967295"/>
          </p:nvPr>
        </p:nvSpPr>
        <p:spPr>
          <a:xfrm>
            <a:off x="437509" y="236717"/>
            <a:ext cx="10515600" cy="4232275"/>
          </a:xfrm>
        </p:spPr>
        <p:txBody>
          <a:bodyPr>
            <a:normAutofit/>
          </a:bodyPr>
          <a:lstStyle/>
          <a:p>
            <a:endParaRPr lang="en-US" sz="2400">
              <a:solidFill>
                <a:schemeClr val="tx1"/>
              </a:solidFill>
            </a:endParaRPr>
          </a:p>
          <a:p>
            <a:r>
              <a:rPr lang="en-US" sz="2400">
                <a:solidFill>
                  <a:schemeClr val="tx1"/>
                </a:solidFill>
              </a:rPr>
              <a:t>Instead of the most significant emission sources, the factors affecting the result were found</a:t>
            </a:r>
            <a:endParaRPr lang="en-US" sz="2400"/>
          </a:p>
          <a:p>
            <a:pPr marL="800100" lvl="1" indent="-342900">
              <a:buFont typeface="Arial" panose="020B0604020202020204" pitchFamily="34" charset="0"/>
              <a:buChar char="•"/>
            </a:pPr>
            <a:r>
              <a:rPr lang="en-US" sz="2000">
                <a:solidFill>
                  <a:schemeClr val="tx1"/>
                </a:solidFill>
              </a:rPr>
              <a:t>the variable monitoring during the entire life cycle is tools for that</a:t>
            </a:r>
          </a:p>
          <a:p>
            <a:r>
              <a:rPr lang="en-US" sz="2400"/>
              <a:t>The</a:t>
            </a:r>
            <a:r>
              <a:rPr lang="en-US" sz="2400">
                <a:solidFill>
                  <a:schemeClr val="tx1"/>
                </a:solidFill>
              </a:rPr>
              <a:t> list of variables and those affecting them has been published.  </a:t>
            </a:r>
          </a:p>
          <a:p>
            <a:r>
              <a:rPr lang="en-US" sz="2400">
                <a:solidFill>
                  <a:schemeClr val="tx1"/>
                </a:solidFill>
              </a:rPr>
              <a:t>For example, the importance of storage in relation to the environmental impact:</a:t>
            </a:r>
          </a:p>
          <a:p>
            <a:pPr lvl="1"/>
            <a:endParaRPr lang="en-US">
              <a:solidFill>
                <a:schemeClr val="tx1"/>
              </a:solidFill>
            </a:endParaRPr>
          </a:p>
        </p:txBody>
      </p:sp>
      <p:pic>
        <p:nvPicPr>
          <p:cNvPr id="7" name="Kuva 6">
            <a:extLst>
              <a:ext uri="{FF2B5EF4-FFF2-40B4-BE49-F238E27FC236}">
                <a16:creationId xmlns:a16="http://schemas.microsoft.com/office/drawing/2014/main" id="{30EE0A80-4C21-C16A-8ADD-D2CDD2E07A64}"/>
              </a:ext>
            </a:extLst>
          </p:cNvPr>
          <p:cNvPicPr>
            <a:picLocks noChangeAspect="1"/>
          </p:cNvPicPr>
          <p:nvPr/>
        </p:nvPicPr>
        <p:blipFill>
          <a:blip r:embed="rId3"/>
          <a:stretch>
            <a:fillRect/>
          </a:stretch>
        </p:blipFill>
        <p:spPr>
          <a:xfrm>
            <a:off x="437510" y="2874877"/>
            <a:ext cx="11316982" cy="3885519"/>
          </a:xfrm>
          <a:prstGeom prst="rect">
            <a:avLst/>
          </a:prstGeom>
        </p:spPr>
      </p:pic>
    </p:spTree>
    <p:extLst>
      <p:ext uri="{BB962C8B-B14F-4D97-AF65-F5344CB8AC3E}">
        <p14:creationId xmlns:p14="http://schemas.microsoft.com/office/powerpoint/2010/main" val="1957828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F5357-5585-4C47-ADCF-C421EDB036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26212C-973C-FE93-3FAF-DC9F0EB0D28B}"/>
              </a:ext>
            </a:extLst>
          </p:cNvPr>
          <p:cNvSpPr>
            <a:spLocks noGrp="1"/>
          </p:cNvSpPr>
          <p:nvPr>
            <p:ph type="title"/>
          </p:nvPr>
        </p:nvSpPr>
        <p:spPr/>
        <p:txBody>
          <a:bodyPr/>
          <a:lstStyle/>
          <a:p>
            <a:r>
              <a:rPr lang="en-US"/>
              <a:t>Economic aspects</a:t>
            </a:r>
            <a:endParaRPr lang="fi-FI"/>
          </a:p>
        </p:txBody>
      </p:sp>
      <p:sp>
        <p:nvSpPr>
          <p:cNvPr id="4" name="Text Placeholder 3">
            <a:extLst>
              <a:ext uri="{FF2B5EF4-FFF2-40B4-BE49-F238E27FC236}">
                <a16:creationId xmlns:a16="http://schemas.microsoft.com/office/drawing/2014/main" id="{8FEE6B66-7499-4B40-8E9E-6AC70A930008}"/>
              </a:ext>
            </a:extLst>
          </p:cNvPr>
          <p:cNvSpPr>
            <a:spLocks noGrp="1"/>
          </p:cNvSpPr>
          <p:nvPr>
            <p:ph type="body" idx="1"/>
          </p:nvPr>
        </p:nvSpPr>
        <p:spPr/>
        <p:txBody>
          <a:bodyPr vert="horz" lIns="91440" tIns="45720" rIns="91440" bIns="45720" rtlCol="0" anchor="t">
            <a:normAutofit/>
          </a:bodyPr>
          <a:lstStyle/>
          <a:p>
            <a:r>
              <a:rPr lang="fi-FI">
                <a:cs typeface="Calibri"/>
              </a:rPr>
              <a:t>Marjaana Launonen, Turku UAS</a:t>
            </a:r>
          </a:p>
        </p:txBody>
      </p:sp>
    </p:spTree>
    <p:extLst>
      <p:ext uri="{BB962C8B-B14F-4D97-AF65-F5344CB8AC3E}">
        <p14:creationId xmlns:p14="http://schemas.microsoft.com/office/powerpoint/2010/main" val="1675098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F955-F395-D8FF-EE9F-E353A521D05C}"/>
              </a:ext>
            </a:extLst>
          </p:cNvPr>
          <p:cNvSpPr>
            <a:spLocks noGrp="1"/>
          </p:cNvSpPr>
          <p:nvPr>
            <p:ph type="title"/>
          </p:nvPr>
        </p:nvSpPr>
        <p:spPr/>
        <p:txBody>
          <a:bodyPr/>
          <a:lstStyle/>
          <a:p>
            <a:r>
              <a:rPr lang="en-US">
                <a:solidFill>
                  <a:srgbClr val="E55F0D"/>
                </a:solidFill>
                <a:latin typeface="Franklin Gothic Medium Cond" panose="020B0606030402020204" pitchFamily="34" charset="0"/>
                <a:ea typeface="Ebrima" panose="02000000000000000000" pitchFamily="2" charset="0"/>
                <a:cs typeface="Ebrima" panose="02000000000000000000" pitchFamily="2" charset="0"/>
              </a:rPr>
              <a:t>Economic aspects, literature review </a:t>
            </a:r>
            <a:endParaRPr lang="fi-FI"/>
          </a:p>
        </p:txBody>
      </p:sp>
      <p:sp>
        <p:nvSpPr>
          <p:cNvPr id="3" name="Content Placeholder 2">
            <a:extLst>
              <a:ext uri="{FF2B5EF4-FFF2-40B4-BE49-F238E27FC236}">
                <a16:creationId xmlns:a16="http://schemas.microsoft.com/office/drawing/2014/main" id="{1E1ED216-94A7-A685-852F-0DEA9234C51C}"/>
              </a:ext>
            </a:extLst>
          </p:cNvPr>
          <p:cNvSpPr>
            <a:spLocks noGrp="1"/>
          </p:cNvSpPr>
          <p:nvPr>
            <p:ph idx="1"/>
          </p:nvPr>
        </p:nvSpPr>
        <p:spPr/>
        <p:txBody>
          <a:bodyPr>
            <a:normAutofit/>
          </a:bodyPr>
          <a:lstStyle/>
          <a:p>
            <a:r>
              <a:rPr lang="en-US">
                <a:latin typeface="Calibri" panose="020F0502020204030204" pitchFamily="34" charset="0"/>
                <a:cs typeface="Times New Roman" panose="02020603050405020304" pitchFamily="18" charset="0"/>
              </a:rPr>
              <a:t>Project included a literature review, considering the </a:t>
            </a:r>
            <a:r>
              <a:rPr lang="en-US" b="1">
                <a:latin typeface="Calibri" panose="020F0502020204030204" pitchFamily="34" charset="0"/>
                <a:cs typeface="Times New Roman" panose="02020603050405020304" pitchFamily="18" charset="0"/>
              </a:rPr>
              <a:t>economic aspect of circular economy business models</a:t>
            </a:r>
          </a:p>
          <a:p>
            <a:r>
              <a:rPr lang="en-US">
                <a:latin typeface="Calibri" panose="020F0502020204030204" pitchFamily="34" charset="0"/>
                <a:cs typeface="Times New Roman" panose="02020603050405020304" pitchFamily="18" charset="0"/>
              </a:rPr>
              <a:t>The aim was to find out, </a:t>
            </a:r>
            <a:r>
              <a:rPr lang="en-US" b="1">
                <a:latin typeface="Calibri" panose="020F0502020204030204" pitchFamily="34" charset="0"/>
                <a:cs typeface="Times New Roman" panose="02020603050405020304" pitchFamily="18" charset="0"/>
              </a:rPr>
              <a:t>how much literature is available in the databases that takes into account the economic aspects</a:t>
            </a:r>
          </a:p>
          <a:p>
            <a:pPr lvl="2"/>
            <a:r>
              <a:rPr lang="en-US">
                <a:latin typeface="Calibri" panose="020F0502020204030204" pitchFamily="34" charset="0"/>
                <a:cs typeface="Times New Roman" panose="02020603050405020304" pitchFamily="18" charset="0"/>
              </a:rPr>
              <a:t>The search was conducted mainly from the central databases of business administration and sales</a:t>
            </a:r>
          </a:p>
          <a:p>
            <a:pPr lvl="2"/>
            <a:r>
              <a:rPr lang="en-US">
                <a:latin typeface="Calibri" panose="020F0502020204030204" pitchFamily="34" charset="0"/>
                <a:cs typeface="Times New Roman" panose="02020603050405020304" pitchFamily="18" charset="0"/>
              </a:rPr>
              <a:t>Only articles available online that are not related to previous studies or publications in the </a:t>
            </a:r>
            <a:r>
              <a:rPr lang="en-US" err="1">
                <a:latin typeface="Calibri" panose="020F0502020204030204" pitchFamily="34" charset="0"/>
                <a:cs typeface="Times New Roman" panose="02020603050405020304" pitchFamily="18" charset="0"/>
              </a:rPr>
              <a:t>Telaketju</a:t>
            </a:r>
            <a:r>
              <a:rPr lang="en-US">
                <a:latin typeface="Calibri" panose="020F0502020204030204" pitchFamily="34" charset="0"/>
                <a:cs typeface="Times New Roman" panose="02020603050405020304" pitchFamily="18" charset="0"/>
              </a:rPr>
              <a:t> project were taken into account in this search</a:t>
            </a:r>
          </a:p>
          <a:p>
            <a:pPr>
              <a:lnSpc>
                <a:spcPct val="100000"/>
              </a:lnSpc>
            </a:pPr>
            <a:r>
              <a:rPr lang="en-US">
                <a:latin typeface="Calibri" panose="020F0502020204030204" pitchFamily="34" charset="0"/>
                <a:cs typeface="Times New Roman" panose="02020603050405020304" pitchFamily="18" charset="0"/>
              </a:rPr>
              <a:t>A total of five articles were found in the searches</a:t>
            </a:r>
          </a:p>
          <a:p>
            <a:pPr>
              <a:lnSpc>
                <a:spcPct val="100000"/>
              </a:lnSpc>
            </a:pPr>
            <a:r>
              <a:rPr lang="en-US">
                <a:latin typeface="Calibri" panose="020F0502020204030204" pitchFamily="34" charset="0"/>
                <a:cs typeface="Times New Roman" panose="02020603050405020304" pitchFamily="18" charset="0"/>
              </a:rPr>
              <a:t>The result of the literature review is that </a:t>
            </a:r>
            <a:r>
              <a:rPr lang="en-US" b="1">
                <a:latin typeface="Calibri" panose="020F0502020204030204" pitchFamily="34" charset="0"/>
                <a:cs typeface="Times New Roman" panose="02020603050405020304" pitchFamily="18" charset="0"/>
              </a:rPr>
              <a:t>there are only a few articles on economic perspectives to be found</a:t>
            </a:r>
            <a:r>
              <a:rPr lang="en-US">
                <a:latin typeface="Calibri" panose="020F0502020204030204" pitchFamily="34" charset="0"/>
                <a:cs typeface="Times New Roman" panose="02020603050405020304" pitchFamily="18" charset="0"/>
              </a:rPr>
              <a:t>, and the need for this kind of material clearly exists</a:t>
            </a:r>
            <a:endParaRPr lang="fi-FI">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2449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0C9CA-3473-7CED-FD75-11C221776C83}"/>
              </a:ext>
            </a:extLst>
          </p:cNvPr>
          <p:cNvSpPr>
            <a:spLocks noGrp="1"/>
          </p:cNvSpPr>
          <p:nvPr>
            <p:ph type="title"/>
          </p:nvPr>
        </p:nvSpPr>
        <p:spPr/>
        <p:txBody>
          <a:bodyPr/>
          <a:lstStyle/>
          <a:p>
            <a:r>
              <a:rPr lang="en-US"/>
              <a:t>Presentation today</a:t>
            </a:r>
            <a:endParaRPr lang="fi-FI"/>
          </a:p>
        </p:txBody>
      </p:sp>
      <p:sp>
        <p:nvSpPr>
          <p:cNvPr id="3" name="Content Placeholder 2">
            <a:extLst>
              <a:ext uri="{FF2B5EF4-FFF2-40B4-BE49-F238E27FC236}">
                <a16:creationId xmlns:a16="http://schemas.microsoft.com/office/drawing/2014/main" id="{E529913E-2082-CF94-6484-8889178260A5}"/>
              </a:ext>
            </a:extLst>
          </p:cNvPr>
          <p:cNvSpPr>
            <a:spLocks noGrp="1"/>
          </p:cNvSpPr>
          <p:nvPr>
            <p:ph idx="1"/>
          </p:nvPr>
        </p:nvSpPr>
        <p:spPr/>
        <p:txBody>
          <a:bodyPr vert="horz" lIns="91440" tIns="45720" rIns="91440" bIns="45720" rtlCol="0" anchor="t">
            <a:normAutofit/>
          </a:bodyPr>
          <a:lstStyle/>
          <a:p>
            <a:r>
              <a:rPr lang="en-US" dirty="0"/>
              <a:t>Background </a:t>
            </a:r>
          </a:p>
          <a:p>
            <a:r>
              <a:rPr lang="en-US" dirty="0"/>
              <a:t>Some research results</a:t>
            </a:r>
          </a:p>
          <a:p>
            <a:r>
              <a:rPr lang="en-US" dirty="0"/>
              <a:t>Summary of the research findings </a:t>
            </a:r>
          </a:p>
          <a:p>
            <a:r>
              <a:rPr lang="en-US" dirty="0"/>
              <a:t>Final words</a:t>
            </a:r>
            <a:br>
              <a:rPr lang="en-US" dirty="0"/>
            </a:br>
            <a:endParaRPr lang="fi-FI" dirty="0"/>
          </a:p>
        </p:txBody>
      </p:sp>
    </p:spTree>
    <p:extLst>
      <p:ext uri="{BB962C8B-B14F-4D97-AF65-F5344CB8AC3E}">
        <p14:creationId xmlns:p14="http://schemas.microsoft.com/office/powerpoint/2010/main" val="3467476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AD4B7090-3648-DC76-60F5-7FBA1555D7EE}"/>
              </a:ext>
            </a:extLst>
          </p:cNvPr>
          <p:cNvPicPr>
            <a:picLocks noChangeAspect="1"/>
          </p:cNvPicPr>
          <p:nvPr/>
        </p:nvPicPr>
        <p:blipFill>
          <a:blip r:embed="rId2"/>
          <a:stretch>
            <a:fillRect/>
          </a:stretch>
        </p:blipFill>
        <p:spPr>
          <a:xfrm>
            <a:off x="290512" y="0"/>
            <a:ext cx="1628775" cy="6858000"/>
          </a:xfrm>
          <a:prstGeom prst="rect">
            <a:avLst/>
          </a:prstGeom>
        </p:spPr>
      </p:pic>
      <p:pic>
        <p:nvPicPr>
          <p:cNvPr id="9" name="Kuva 8">
            <a:extLst>
              <a:ext uri="{FF2B5EF4-FFF2-40B4-BE49-F238E27FC236}">
                <a16:creationId xmlns:a16="http://schemas.microsoft.com/office/drawing/2014/main" id="{23C32DEF-B3CA-8036-503A-48A11E01F36D}"/>
              </a:ext>
            </a:extLst>
          </p:cNvPr>
          <p:cNvPicPr>
            <a:picLocks noChangeAspect="1"/>
          </p:cNvPicPr>
          <p:nvPr/>
        </p:nvPicPr>
        <p:blipFill>
          <a:blip r:embed="rId3"/>
          <a:stretch>
            <a:fillRect/>
          </a:stretch>
        </p:blipFill>
        <p:spPr>
          <a:xfrm>
            <a:off x="28575" y="5253820"/>
            <a:ext cx="12126182" cy="1282827"/>
          </a:xfrm>
          <a:prstGeom prst="rect">
            <a:avLst/>
          </a:prstGeom>
        </p:spPr>
      </p:pic>
      <p:pic>
        <p:nvPicPr>
          <p:cNvPr id="13" name="Kuva 12">
            <a:extLst>
              <a:ext uri="{FF2B5EF4-FFF2-40B4-BE49-F238E27FC236}">
                <a16:creationId xmlns:a16="http://schemas.microsoft.com/office/drawing/2014/main" id="{2226FE34-B0CB-C6DE-B44B-7DB2CC1F9979}"/>
              </a:ext>
            </a:extLst>
          </p:cNvPr>
          <p:cNvPicPr>
            <a:picLocks noChangeAspect="1"/>
          </p:cNvPicPr>
          <p:nvPr/>
        </p:nvPicPr>
        <p:blipFill>
          <a:blip r:embed="rId4"/>
          <a:stretch>
            <a:fillRect/>
          </a:stretch>
        </p:blipFill>
        <p:spPr>
          <a:xfrm>
            <a:off x="28575" y="372537"/>
            <a:ext cx="12134850" cy="4905947"/>
          </a:xfrm>
          <a:prstGeom prst="rect">
            <a:avLst/>
          </a:prstGeom>
        </p:spPr>
      </p:pic>
    </p:spTree>
    <p:extLst>
      <p:ext uri="{BB962C8B-B14F-4D97-AF65-F5344CB8AC3E}">
        <p14:creationId xmlns:p14="http://schemas.microsoft.com/office/powerpoint/2010/main" val="2570239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62F50-EFF3-823D-F2EB-03EB822D6D03}"/>
              </a:ext>
            </a:extLst>
          </p:cNvPr>
          <p:cNvSpPr>
            <a:spLocks noGrp="1"/>
          </p:cNvSpPr>
          <p:nvPr>
            <p:ph type="title"/>
          </p:nvPr>
        </p:nvSpPr>
        <p:spPr/>
        <p:txBody>
          <a:bodyPr/>
          <a:lstStyle/>
          <a:p>
            <a:r>
              <a:rPr lang="en-US" dirty="0">
                <a:latin typeface="Franklin Gothic Medium"/>
              </a:rPr>
              <a:t>Research results</a:t>
            </a:r>
            <a:endParaRPr lang="en-US" dirty="0"/>
          </a:p>
        </p:txBody>
      </p:sp>
      <p:sp>
        <p:nvSpPr>
          <p:cNvPr id="3" name="Text Placeholder 2">
            <a:extLst>
              <a:ext uri="{FF2B5EF4-FFF2-40B4-BE49-F238E27FC236}">
                <a16:creationId xmlns:a16="http://schemas.microsoft.com/office/drawing/2014/main" id="{1579925B-8E23-2C35-27E1-D89DFA7883C8}"/>
              </a:ext>
            </a:extLst>
          </p:cNvPr>
          <p:cNvSpPr>
            <a:spLocks noGrp="1"/>
          </p:cNvSpPr>
          <p:nvPr>
            <p:ph type="body" idx="1"/>
          </p:nvPr>
        </p:nvSpPr>
        <p:spPr>
          <a:xfrm>
            <a:off x="811927" y="1962150"/>
            <a:ext cx="11211907" cy="4078287"/>
          </a:xfrm>
        </p:spPr>
        <p:txBody>
          <a:bodyPr vert="horz" lIns="91440" tIns="45720" rIns="91440" bIns="45720" rtlCol="0" anchor="t">
            <a:normAutofit fontScale="92500" lnSpcReduction="10000"/>
          </a:bodyPr>
          <a:lstStyle/>
          <a:p>
            <a:pPr marL="285750" indent="-285750">
              <a:buFont typeface="Arial"/>
              <a:buChar char="•"/>
            </a:pPr>
            <a:endParaRPr lang="en-US" sz="2000">
              <a:cs typeface="Calibri"/>
            </a:endParaRPr>
          </a:p>
          <a:p>
            <a:pPr marL="285750" indent="-285750">
              <a:buFont typeface="Arial"/>
              <a:buChar char="•"/>
            </a:pPr>
            <a:r>
              <a:rPr lang="en-US" sz="2000">
                <a:cs typeface="Calibri"/>
              </a:rPr>
              <a:t>Social aspects/ </a:t>
            </a:r>
            <a:r>
              <a:rPr lang="en-US" sz="2000">
                <a:ea typeface="+mn-lt"/>
                <a:cs typeface="+mn-lt"/>
                <a:hlinkClick r:id="rId2"/>
              </a:rPr>
              <a:t>https://telaketju.turkuamk.fi/en/yleinen-en/how-to-evaluate-social-responsibility-of-novel-business-models/</a:t>
            </a:r>
            <a:r>
              <a:rPr lang="en-US" sz="2000">
                <a:ea typeface="+mn-lt"/>
                <a:cs typeface="+mn-lt"/>
              </a:rPr>
              <a:t> </a:t>
            </a:r>
          </a:p>
          <a:p>
            <a:pPr marL="285750" indent="-285750">
              <a:buFont typeface="Arial"/>
              <a:buChar char="•"/>
            </a:pPr>
            <a:r>
              <a:rPr lang="en-US" sz="2000">
                <a:cs typeface="Calibri"/>
              </a:rPr>
              <a:t>Consumers /  to be published before summer 2024 on </a:t>
            </a:r>
            <a:r>
              <a:rPr lang="en-US" sz="2000">
                <a:cs typeface="Calibri"/>
                <a:hlinkClick r:id="rId3"/>
              </a:rPr>
              <a:t>www.telaketju.fi</a:t>
            </a:r>
            <a:r>
              <a:rPr lang="en-US" sz="2000">
                <a:cs typeface="Calibri"/>
              </a:rPr>
              <a:t> </a:t>
            </a:r>
          </a:p>
          <a:p>
            <a:pPr marL="285750" indent="-285750">
              <a:buFont typeface="Arial"/>
              <a:buChar char="•"/>
            </a:pPr>
            <a:r>
              <a:rPr lang="en-US" sz="2000">
                <a:cs typeface="Calibri"/>
              </a:rPr>
              <a:t>Environmental aspects / </a:t>
            </a:r>
            <a:r>
              <a:rPr lang="en-US" sz="2000">
                <a:ea typeface="+mn-lt"/>
                <a:cs typeface="+mn-lt"/>
                <a:hlinkClick r:id="rId4"/>
              </a:rPr>
              <a:t>https://telaketju.turkuamk.fi/en/telavalue-results/environmental-impacts-of-circular-textile-models/</a:t>
            </a:r>
            <a:r>
              <a:rPr lang="en-US" sz="2000">
                <a:ea typeface="+mn-lt"/>
                <a:cs typeface="+mn-lt"/>
              </a:rPr>
              <a:t> </a:t>
            </a:r>
          </a:p>
          <a:p>
            <a:pPr marL="285750" indent="-285750">
              <a:buFont typeface="Arial"/>
              <a:buChar char="•"/>
            </a:pPr>
            <a:r>
              <a:rPr lang="en-US" sz="2000">
                <a:cs typeface="Calibri"/>
              </a:rPr>
              <a:t>Economic aspects / </a:t>
            </a:r>
            <a:r>
              <a:rPr lang="en-US" sz="2000">
                <a:ea typeface="+mn-lt"/>
                <a:cs typeface="+mn-lt"/>
                <a:hlinkClick r:id="rId5"/>
              </a:rPr>
              <a:t>https://telaketju.turkuamk.fi/en/telavalue-results/the-economic-aspects-of-new-ce-business-models/</a:t>
            </a:r>
            <a:r>
              <a:rPr lang="en-US" sz="2000">
                <a:ea typeface="+mn-lt"/>
                <a:cs typeface="+mn-lt"/>
              </a:rPr>
              <a:t> </a:t>
            </a:r>
          </a:p>
          <a:p>
            <a:pPr marL="285750" indent="-285750">
              <a:buFont typeface="Arial"/>
              <a:buChar char="•"/>
            </a:pPr>
            <a:r>
              <a:rPr lang="en-US" sz="2000">
                <a:cs typeface="Calibri"/>
              </a:rPr>
              <a:t>Data / to be published before summer 2024 on </a:t>
            </a:r>
            <a:r>
              <a:rPr lang="en-US" sz="2000">
                <a:cs typeface="Calibri"/>
                <a:hlinkClick r:id="rId3"/>
              </a:rPr>
              <a:t>www.telaketju.fi</a:t>
            </a:r>
            <a:r>
              <a:rPr lang="en-US" sz="2000">
                <a:cs typeface="Calibri"/>
              </a:rPr>
              <a:t> </a:t>
            </a:r>
          </a:p>
          <a:p>
            <a:pPr marL="285750" indent="-285750">
              <a:buFont typeface="Arial"/>
              <a:buChar char="•"/>
            </a:pPr>
            <a:r>
              <a:rPr lang="en-US" sz="2000">
                <a:cs typeface="Calibri"/>
              </a:rPr>
              <a:t>Design / 1. Design in</a:t>
            </a:r>
            <a:r>
              <a:rPr lang="en-US" sz="2000">
                <a:ea typeface="+mn-lt"/>
                <a:cs typeface="+mn-lt"/>
              </a:rPr>
              <a:t> novel business models </a:t>
            </a:r>
            <a:r>
              <a:rPr lang="en-US" sz="2000">
                <a:ea typeface="+mn-lt"/>
                <a:cs typeface="+mn-lt"/>
                <a:hlinkClick r:id="rId6"/>
              </a:rPr>
              <a:t>https://urn.fi/URN:ISBN:978-951-827-472-1</a:t>
            </a:r>
            <a:r>
              <a:rPr lang="en-US" sz="2000">
                <a:cs typeface="Calibri"/>
              </a:rPr>
              <a:t>  2</a:t>
            </a:r>
            <a:r>
              <a:rPr lang="en-US" sz="2000">
                <a:ea typeface="+mn-lt"/>
                <a:cs typeface="+mn-lt"/>
              </a:rPr>
              <a:t>.  </a:t>
            </a:r>
            <a:r>
              <a:rPr lang="en-US" sz="1900">
                <a:ea typeface="+mn-lt"/>
                <a:cs typeface="+mn-lt"/>
                <a:hlinkClick r:id="rId7"/>
              </a:rPr>
              <a:t>https://blogit.lab.fi/labfocus/tuotesuunnittelun-rooli-kiertotalouden-liiketoimintamalleissa-edellyttaa-muotoiluajattelua/</a:t>
            </a:r>
            <a:endParaRPr lang="en-US" sz="1900">
              <a:ea typeface="+mn-lt"/>
              <a:cs typeface="+mn-lt"/>
            </a:endParaRPr>
          </a:p>
          <a:p>
            <a:pPr marL="285750" indent="-285750">
              <a:buFont typeface="Arial"/>
              <a:buChar char="•"/>
            </a:pPr>
            <a:r>
              <a:rPr lang="en-US" sz="2000">
                <a:cs typeface="Calibri"/>
              </a:rPr>
              <a:t>Summary of the Multifactor Study findings / to be published before summer 2024 on </a:t>
            </a:r>
            <a:r>
              <a:rPr lang="en-US" sz="2000">
                <a:cs typeface="Calibri"/>
                <a:hlinkClick r:id="rId8"/>
              </a:rPr>
              <a:t>www.telaketju.fi</a:t>
            </a:r>
            <a:r>
              <a:rPr lang="en-US" sz="2000">
                <a:cs typeface="Calibri"/>
              </a:rPr>
              <a:t> </a:t>
            </a:r>
            <a:endParaRPr lang="en-US"/>
          </a:p>
        </p:txBody>
      </p:sp>
    </p:spTree>
    <p:extLst>
      <p:ext uri="{BB962C8B-B14F-4D97-AF65-F5344CB8AC3E}">
        <p14:creationId xmlns:p14="http://schemas.microsoft.com/office/powerpoint/2010/main" val="2353066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390DE-859D-B8D4-6872-AD17302E4688}"/>
              </a:ext>
            </a:extLst>
          </p:cNvPr>
          <p:cNvSpPr>
            <a:spLocks noGrp="1"/>
          </p:cNvSpPr>
          <p:nvPr>
            <p:ph type="title"/>
          </p:nvPr>
        </p:nvSpPr>
        <p:spPr/>
        <p:txBody>
          <a:bodyPr/>
          <a:lstStyle/>
          <a:p>
            <a:r>
              <a:rPr lang="en-US" dirty="0">
                <a:latin typeface="Franklin Gothic Medium"/>
              </a:rPr>
              <a:t>Summary of the findings </a:t>
            </a:r>
          </a:p>
        </p:txBody>
      </p:sp>
      <p:sp>
        <p:nvSpPr>
          <p:cNvPr id="3" name="Text Placeholder 2">
            <a:extLst>
              <a:ext uri="{FF2B5EF4-FFF2-40B4-BE49-F238E27FC236}">
                <a16:creationId xmlns:a16="http://schemas.microsoft.com/office/drawing/2014/main" id="{B9670872-697C-FE6B-10AF-F4E0102A40BF}"/>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2251488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EEA2B-F8C2-A406-8688-0774B95239B3}"/>
              </a:ext>
            </a:extLst>
          </p:cNvPr>
          <p:cNvSpPr>
            <a:spLocks noGrp="1"/>
          </p:cNvSpPr>
          <p:nvPr>
            <p:ph type="title"/>
          </p:nvPr>
        </p:nvSpPr>
        <p:spPr>
          <a:xfrm>
            <a:off x="964949" y="1508478"/>
            <a:ext cx="10515600" cy="1836807"/>
          </a:xfrm>
        </p:spPr>
        <p:txBody>
          <a:bodyPr>
            <a:normAutofit fontScale="90000"/>
          </a:bodyPr>
          <a:lstStyle/>
          <a:p>
            <a:r>
              <a:rPr lang="en-US" sz="4400" b="1" i="0">
                <a:solidFill>
                  <a:srgbClr val="000000"/>
                </a:solidFill>
                <a:effectLst/>
                <a:latin typeface="Calibri" panose="020F0502020204030204" pitchFamily="34" charset="0"/>
              </a:rPr>
              <a:t>Multifactor Study on Business Models published before summer 2024</a:t>
            </a:r>
            <a:br>
              <a:rPr lang="en-US" sz="4400" b="1" i="0">
                <a:solidFill>
                  <a:srgbClr val="000000"/>
                </a:solidFill>
                <a:effectLst/>
                <a:latin typeface="Calibri" panose="020F0502020204030204" pitchFamily="34" charset="0"/>
              </a:rPr>
            </a:br>
            <a:r>
              <a:rPr lang="en-US" sz="4400" b="1" i="0">
                <a:solidFill>
                  <a:srgbClr val="000000"/>
                </a:solidFill>
                <a:effectLst/>
                <a:latin typeface="Calibri" panose="020F0502020204030204" pitchFamily="34" charset="0"/>
                <a:hlinkClick r:id="rId2"/>
              </a:rPr>
              <a:t>www.telaketju.fi</a:t>
            </a:r>
            <a:r>
              <a:rPr lang="en-US" sz="4400" b="1" i="0">
                <a:solidFill>
                  <a:srgbClr val="000000"/>
                </a:solidFill>
                <a:effectLst/>
                <a:latin typeface="Calibri" panose="020F0502020204030204" pitchFamily="34" charset="0"/>
              </a:rPr>
              <a:t> </a:t>
            </a:r>
            <a:endParaRPr lang="fi-FI" b="1"/>
          </a:p>
        </p:txBody>
      </p:sp>
      <p:pic>
        <p:nvPicPr>
          <p:cNvPr id="4" name="Content Placeholder 4">
            <a:extLst>
              <a:ext uri="{FF2B5EF4-FFF2-40B4-BE49-F238E27FC236}">
                <a16:creationId xmlns:a16="http://schemas.microsoft.com/office/drawing/2014/main" id="{3B9260CD-199E-4945-8A06-C349A67D181A}"/>
              </a:ext>
            </a:extLst>
          </p:cNvPr>
          <p:cNvPicPr>
            <a:picLocks noGrp="1" noChangeAspect="1"/>
          </p:cNvPicPr>
          <p:nvPr>
            <p:ph idx="1"/>
          </p:nvPr>
        </p:nvPicPr>
        <p:blipFill>
          <a:blip r:embed="rId3"/>
          <a:stretch>
            <a:fillRect/>
          </a:stretch>
        </p:blipFill>
        <p:spPr>
          <a:xfrm>
            <a:off x="5232902" y="3512715"/>
            <a:ext cx="4706517" cy="2664248"/>
          </a:xfrm>
        </p:spPr>
      </p:pic>
    </p:spTree>
    <p:extLst>
      <p:ext uri="{BB962C8B-B14F-4D97-AF65-F5344CB8AC3E}">
        <p14:creationId xmlns:p14="http://schemas.microsoft.com/office/powerpoint/2010/main" val="439235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B3748-5623-D292-E674-C75E8CFCF457}"/>
              </a:ext>
            </a:extLst>
          </p:cNvPr>
          <p:cNvSpPr>
            <a:spLocks noGrp="1"/>
          </p:cNvSpPr>
          <p:nvPr>
            <p:ph type="title"/>
          </p:nvPr>
        </p:nvSpPr>
        <p:spPr/>
        <p:txBody>
          <a:bodyPr/>
          <a:lstStyle/>
          <a:p>
            <a:r>
              <a:rPr lang="en-US"/>
              <a:t>1. The phenomena is wide and important</a:t>
            </a:r>
            <a:endParaRPr lang="fi-FI"/>
          </a:p>
        </p:txBody>
      </p:sp>
      <p:pic>
        <p:nvPicPr>
          <p:cNvPr id="5" name="Content Placeholder 4" descr="A box with a road markings&#10;&#10;Description automatically generated with medium confidence">
            <a:extLst>
              <a:ext uri="{FF2B5EF4-FFF2-40B4-BE49-F238E27FC236}">
                <a16:creationId xmlns:a16="http://schemas.microsoft.com/office/drawing/2014/main" id="{6FB001F0-E3CB-B44B-B4DB-C807445A36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585251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8BACA-C87C-6852-D9D0-C004386DA787}"/>
              </a:ext>
            </a:extLst>
          </p:cNvPr>
          <p:cNvSpPr>
            <a:spLocks noGrp="1"/>
          </p:cNvSpPr>
          <p:nvPr>
            <p:ph type="title"/>
          </p:nvPr>
        </p:nvSpPr>
        <p:spPr/>
        <p:txBody>
          <a:bodyPr/>
          <a:lstStyle/>
          <a:p>
            <a:r>
              <a:rPr lang="en-US"/>
              <a:t>2. We need to do the change together</a:t>
            </a:r>
            <a:endParaRPr lang="fi-FI"/>
          </a:p>
        </p:txBody>
      </p:sp>
      <p:pic>
        <p:nvPicPr>
          <p:cNvPr id="5" name="Content Placeholder 4" descr="Several white sheets on a swinger&#10;&#10;Description automatically generated">
            <a:extLst>
              <a:ext uri="{FF2B5EF4-FFF2-40B4-BE49-F238E27FC236}">
                <a16:creationId xmlns:a16="http://schemas.microsoft.com/office/drawing/2014/main" id="{249682EE-F166-5739-ED86-936E22BA5C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45759" y="1825625"/>
            <a:ext cx="2900482" cy="4351338"/>
          </a:xfrm>
        </p:spPr>
      </p:pic>
    </p:spTree>
    <p:extLst>
      <p:ext uri="{BB962C8B-B14F-4D97-AF65-F5344CB8AC3E}">
        <p14:creationId xmlns:p14="http://schemas.microsoft.com/office/powerpoint/2010/main" val="515435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8E2E4-B305-DE80-5B55-78D4D2551D24}"/>
              </a:ext>
            </a:extLst>
          </p:cNvPr>
          <p:cNvSpPr>
            <a:spLocks noGrp="1"/>
          </p:cNvSpPr>
          <p:nvPr>
            <p:ph type="title"/>
          </p:nvPr>
        </p:nvSpPr>
        <p:spPr/>
        <p:txBody>
          <a:bodyPr/>
          <a:lstStyle/>
          <a:p>
            <a:r>
              <a:rPr lang="en-US"/>
              <a:t>3. We need to decrease consumption</a:t>
            </a:r>
            <a:endParaRPr lang="fi-FI"/>
          </a:p>
        </p:txBody>
      </p:sp>
      <p:pic>
        <p:nvPicPr>
          <p:cNvPr id="5" name="Content Placeholder 4" descr="A person sewing a shirt on a mannequin&#10;&#10;Description automatically generated">
            <a:extLst>
              <a:ext uri="{FF2B5EF4-FFF2-40B4-BE49-F238E27FC236}">
                <a16:creationId xmlns:a16="http://schemas.microsoft.com/office/drawing/2014/main" id="{1B12B398-E840-E738-9EB9-BB377BE432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1413163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726BB-5CAE-A176-4269-4AD5250E3C3B}"/>
              </a:ext>
            </a:extLst>
          </p:cNvPr>
          <p:cNvSpPr>
            <a:spLocks noGrp="1"/>
          </p:cNvSpPr>
          <p:nvPr>
            <p:ph type="title"/>
          </p:nvPr>
        </p:nvSpPr>
        <p:spPr/>
        <p:txBody>
          <a:bodyPr/>
          <a:lstStyle/>
          <a:p>
            <a:r>
              <a:rPr lang="en-US"/>
              <a:t>4. Consumers have a leading role</a:t>
            </a:r>
            <a:endParaRPr lang="fi-FI"/>
          </a:p>
        </p:txBody>
      </p:sp>
      <p:pic>
        <p:nvPicPr>
          <p:cNvPr id="5" name="Content Placeholder 4" descr="A person holding a bag and a phone&#10;&#10;Description automatically generated">
            <a:extLst>
              <a:ext uri="{FF2B5EF4-FFF2-40B4-BE49-F238E27FC236}">
                <a16:creationId xmlns:a16="http://schemas.microsoft.com/office/drawing/2014/main" id="{24550679-3EAC-9386-33B4-8735B03E20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2997110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5B492-085B-4B3E-0D23-9CE6335397BA}"/>
              </a:ext>
            </a:extLst>
          </p:cNvPr>
          <p:cNvSpPr>
            <a:spLocks noGrp="1"/>
          </p:cNvSpPr>
          <p:nvPr>
            <p:ph type="title"/>
          </p:nvPr>
        </p:nvSpPr>
        <p:spPr/>
        <p:txBody>
          <a:bodyPr>
            <a:normAutofit/>
          </a:bodyPr>
          <a:lstStyle/>
          <a:p>
            <a:r>
              <a:rPr lang="en-US"/>
              <a:t>5. All aspects need to be developed separately  and together</a:t>
            </a:r>
            <a:endParaRPr lang="fi-FI"/>
          </a:p>
        </p:txBody>
      </p:sp>
      <p:pic>
        <p:nvPicPr>
          <p:cNvPr id="4" name="Content Placeholder 4">
            <a:extLst>
              <a:ext uri="{FF2B5EF4-FFF2-40B4-BE49-F238E27FC236}">
                <a16:creationId xmlns:a16="http://schemas.microsoft.com/office/drawing/2014/main" id="{8917B2CA-2201-D161-852F-70A1EEA31381}"/>
              </a:ext>
            </a:extLst>
          </p:cNvPr>
          <p:cNvPicPr>
            <a:picLocks noGrp="1" noChangeAspect="1"/>
          </p:cNvPicPr>
          <p:nvPr>
            <p:ph idx="1"/>
          </p:nvPr>
        </p:nvPicPr>
        <p:blipFill>
          <a:blip r:embed="rId2"/>
          <a:stretch>
            <a:fillRect/>
          </a:stretch>
        </p:blipFill>
        <p:spPr>
          <a:xfrm>
            <a:off x="2252580" y="1825625"/>
            <a:ext cx="7686840" cy="4351338"/>
          </a:xfrm>
        </p:spPr>
      </p:pic>
    </p:spTree>
    <p:extLst>
      <p:ext uri="{BB962C8B-B14F-4D97-AF65-F5344CB8AC3E}">
        <p14:creationId xmlns:p14="http://schemas.microsoft.com/office/powerpoint/2010/main" val="902505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A1F85-9B29-7F28-D207-9AEA834C07D6}"/>
              </a:ext>
            </a:extLst>
          </p:cNvPr>
          <p:cNvSpPr>
            <a:spLocks noGrp="1"/>
          </p:cNvSpPr>
          <p:nvPr>
            <p:ph type="title"/>
          </p:nvPr>
        </p:nvSpPr>
        <p:spPr/>
        <p:txBody>
          <a:bodyPr/>
          <a:lstStyle/>
          <a:p>
            <a:r>
              <a:rPr lang="en-US" dirty="0"/>
              <a:t>Product life extension, why it is important?</a:t>
            </a:r>
            <a:endParaRPr lang="fi-FI" dirty="0"/>
          </a:p>
        </p:txBody>
      </p:sp>
      <p:sp>
        <p:nvSpPr>
          <p:cNvPr id="3" name="Text Placeholder 2">
            <a:extLst>
              <a:ext uri="{FF2B5EF4-FFF2-40B4-BE49-F238E27FC236}">
                <a16:creationId xmlns:a16="http://schemas.microsoft.com/office/drawing/2014/main" id="{74F34711-ED6F-22AF-A6C0-A1E6BA3355B8}"/>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3707037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D9F54-976F-3B80-4336-AA805419EB90}"/>
              </a:ext>
            </a:extLst>
          </p:cNvPr>
          <p:cNvSpPr>
            <a:spLocks noGrp="1"/>
          </p:cNvSpPr>
          <p:nvPr>
            <p:ph type="title"/>
          </p:nvPr>
        </p:nvSpPr>
        <p:spPr/>
        <p:txBody>
          <a:bodyPr/>
          <a:lstStyle/>
          <a:p>
            <a:r>
              <a:rPr lang="fi-FI" err="1"/>
              <a:t>Background</a:t>
            </a:r>
            <a:endParaRPr lang="fi-FI"/>
          </a:p>
        </p:txBody>
      </p:sp>
      <p:sp>
        <p:nvSpPr>
          <p:cNvPr id="3" name="Text Placeholder 2">
            <a:extLst>
              <a:ext uri="{FF2B5EF4-FFF2-40B4-BE49-F238E27FC236}">
                <a16:creationId xmlns:a16="http://schemas.microsoft.com/office/drawing/2014/main" id="{48066208-8B92-98C2-0521-73B2F43DD20A}"/>
              </a:ext>
            </a:extLst>
          </p:cNvPr>
          <p:cNvSpPr>
            <a:spLocks noGrp="1"/>
          </p:cNvSpPr>
          <p:nvPr>
            <p:ph type="body" idx="1"/>
          </p:nvPr>
        </p:nvSpPr>
        <p:spPr/>
        <p:txBody>
          <a:bodyPr vert="horz" lIns="91440" tIns="45720" rIns="91440" bIns="45720" rtlCol="0" anchor="t">
            <a:normAutofit/>
          </a:bodyPr>
          <a:lstStyle/>
          <a:p>
            <a:endParaRPr lang="fi-FI" dirty="0"/>
          </a:p>
        </p:txBody>
      </p:sp>
    </p:spTree>
    <p:extLst>
      <p:ext uri="{BB962C8B-B14F-4D97-AF65-F5344CB8AC3E}">
        <p14:creationId xmlns:p14="http://schemas.microsoft.com/office/powerpoint/2010/main" val="26270716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01C05-668F-A3F7-10C1-86293AE1A519}"/>
              </a:ext>
            </a:extLst>
          </p:cNvPr>
          <p:cNvSpPr>
            <a:spLocks noGrp="1"/>
          </p:cNvSpPr>
          <p:nvPr>
            <p:ph type="title"/>
          </p:nvPr>
        </p:nvSpPr>
        <p:spPr/>
        <p:txBody>
          <a:bodyPr/>
          <a:lstStyle/>
          <a:p>
            <a:r>
              <a:rPr lang="en-US" dirty="0"/>
              <a:t>Thank you!</a:t>
            </a:r>
            <a:br>
              <a:rPr lang="en-US" dirty="0"/>
            </a:br>
            <a:r>
              <a:rPr lang="en-US" sz="2800" dirty="0"/>
              <a:t>Piia Nurmi @turkuamk.fi</a:t>
            </a:r>
            <a:endParaRPr lang="fi-FI" dirty="0"/>
          </a:p>
        </p:txBody>
      </p:sp>
      <p:sp>
        <p:nvSpPr>
          <p:cNvPr id="3" name="Subtitle 2">
            <a:extLst>
              <a:ext uri="{FF2B5EF4-FFF2-40B4-BE49-F238E27FC236}">
                <a16:creationId xmlns:a16="http://schemas.microsoft.com/office/drawing/2014/main" id="{472F099E-E6BB-489F-818F-268C8AA1B60A}"/>
              </a:ext>
            </a:extLst>
          </p:cNvPr>
          <p:cNvSpPr>
            <a:spLocks noGrp="1"/>
          </p:cNvSpPr>
          <p:nvPr>
            <p:ph type="body" idx="1"/>
          </p:nvPr>
        </p:nvSpPr>
        <p:spPr/>
        <p:txBody>
          <a:bodyPr/>
          <a:lstStyle/>
          <a:p>
            <a:r>
              <a:rPr lang="en-US" dirty="0">
                <a:hlinkClick r:id="rId2"/>
              </a:rPr>
              <a:t>www.telaketju.fi</a:t>
            </a:r>
            <a:r>
              <a:rPr lang="en-US" dirty="0"/>
              <a:t> </a:t>
            </a:r>
            <a:endParaRPr lang="fi-FI" dirty="0"/>
          </a:p>
        </p:txBody>
      </p:sp>
    </p:spTree>
    <p:extLst>
      <p:ext uri="{BB962C8B-B14F-4D97-AF65-F5344CB8AC3E}">
        <p14:creationId xmlns:p14="http://schemas.microsoft.com/office/powerpoint/2010/main" val="1265484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orange, bedroom&#10;&#10;Description automatically generated">
            <a:extLst>
              <a:ext uri="{FF2B5EF4-FFF2-40B4-BE49-F238E27FC236}">
                <a16:creationId xmlns:a16="http://schemas.microsoft.com/office/drawing/2014/main" id="{52174479-A8FC-7B6A-4A5D-569BF306AF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7096" y="650450"/>
            <a:ext cx="3902164" cy="5772968"/>
          </a:xfrm>
          <a:prstGeom prst="rect">
            <a:avLst/>
          </a:prstGeom>
          <a:effectLst/>
        </p:spPr>
      </p:pic>
      <p:pic>
        <p:nvPicPr>
          <p:cNvPr id="3" name="Picture 2" descr="Qr code&#10;&#10;Description automatically generated">
            <a:extLst>
              <a:ext uri="{FF2B5EF4-FFF2-40B4-BE49-F238E27FC236}">
                <a16:creationId xmlns:a16="http://schemas.microsoft.com/office/drawing/2014/main" id="{BBCFE9DF-E53D-D66A-076E-5AC7FC109E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82040" y="650450"/>
            <a:ext cx="3658046" cy="5772968"/>
          </a:xfrm>
          <a:prstGeom prst="rect">
            <a:avLst/>
          </a:prstGeom>
        </p:spPr>
      </p:pic>
      <p:pic>
        <p:nvPicPr>
          <p:cNvPr id="5" name="Picture 4" descr="A person lying down holding a hair brush&#10;&#10;Description automatically generated">
            <a:extLst>
              <a:ext uri="{FF2B5EF4-FFF2-40B4-BE49-F238E27FC236}">
                <a16:creationId xmlns:a16="http://schemas.microsoft.com/office/drawing/2014/main" id="{1967E424-20C2-243C-5E60-F0810E76E0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0086" y="650450"/>
            <a:ext cx="3848645" cy="5772968"/>
          </a:xfrm>
          <a:prstGeom prst="rect">
            <a:avLst/>
          </a:prstGeom>
        </p:spPr>
      </p:pic>
      <p:sp>
        <p:nvSpPr>
          <p:cNvPr id="7" name="Title 1">
            <a:extLst>
              <a:ext uri="{FF2B5EF4-FFF2-40B4-BE49-F238E27FC236}">
                <a16:creationId xmlns:a16="http://schemas.microsoft.com/office/drawing/2014/main" id="{B5A1291C-D4AF-48AD-30A5-5B87C68F479F}"/>
              </a:ext>
            </a:extLst>
          </p:cNvPr>
          <p:cNvSpPr txBox="1">
            <a:spLocks/>
          </p:cNvSpPr>
          <p:nvPr/>
        </p:nvSpPr>
        <p:spPr>
          <a:xfrm>
            <a:off x="1702051" y="5532437"/>
            <a:ext cx="819177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sz="5400" cap="all" err="1">
                <a:solidFill>
                  <a:schemeClr val="bg1"/>
                </a:solidFill>
              </a:rPr>
              <a:t>What</a:t>
            </a:r>
            <a:r>
              <a:rPr lang="fi-FI" sz="5400" cap="all">
                <a:solidFill>
                  <a:schemeClr val="bg1"/>
                </a:solidFill>
              </a:rPr>
              <a:t> is happening </a:t>
            </a:r>
            <a:r>
              <a:rPr lang="fi-FI" sz="5400" cap="all" err="1">
                <a:solidFill>
                  <a:schemeClr val="bg1"/>
                </a:solidFill>
              </a:rPr>
              <a:t>here</a:t>
            </a:r>
            <a:r>
              <a:rPr lang="fi-FI" sz="5400" cap="all">
                <a:solidFill>
                  <a:schemeClr val="bg1"/>
                </a:solidFill>
              </a:rPr>
              <a:t>?</a:t>
            </a:r>
            <a:endParaRPr lang="fi-FI" sz="5400" strike="sngStrike" cap="all">
              <a:solidFill>
                <a:schemeClr val="bg1"/>
              </a:solidFill>
            </a:endParaRPr>
          </a:p>
        </p:txBody>
      </p:sp>
    </p:spTree>
    <p:extLst>
      <p:ext uri="{BB962C8B-B14F-4D97-AF65-F5344CB8AC3E}">
        <p14:creationId xmlns:p14="http://schemas.microsoft.com/office/powerpoint/2010/main" val="1258621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0018" y="37966"/>
            <a:ext cx="10515600" cy="1325563"/>
          </a:xfrm>
        </p:spPr>
        <p:txBody>
          <a:bodyPr/>
          <a:lstStyle/>
          <a:p>
            <a:r>
              <a:rPr lang="en-GB" cap="all"/>
              <a:t>Active Research Continuum </a:t>
            </a:r>
          </a:p>
        </p:txBody>
      </p:sp>
      <p:pic>
        <p:nvPicPr>
          <p:cNvPr id="106" name="Content Placeholder 5">
            <a:extLst>
              <a:ext uri="{FF2B5EF4-FFF2-40B4-BE49-F238E27FC236}">
                <a16:creationId xmlns:a16="http://schemas.microsoft.com/office/drawing/2014/main" id="{413C90A2-0F68-42A0-BD5B-9093B85DC5E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9433" y="4731293"/>
            <a:ext cx="2609557" cy="1843449"/>
          </a:xfrm>
          <a:prstGeom prst="rect">
            <a:avLst/>
          </a:prstGeom>
        </p:spPr>
      </p:pic>
      <p:sp>
        <p:nvSpPr>
          <p:cNvPr id="107" name="TextBox 106">
            <a:extLst>
              <a:ext uri="{FF2B5EF4-FFF2-40B4-BE49-F238E27FC236}">
                <a16:creationId xmlns:a16="http://schemas.microsoft.com/office/drawing/2014/main" id="{6032C0AB-E04D-408B-8137-EF9EB063DC4C}"/>
              </a:ext>
            </a:extLst>
          </p:cNvPr>
          <p:cNvSpPr txBox="1"/>
          <p:nvPr/>
        </p:nvSpPr>
        <p:spPr>
          <a:xfrm>
            <a:off x="9302068" y="4471811"/>
            <a:ext cx="1634077" cy="3002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351" b="0" i="0" u="none" strike="noStrike" kern="0" cap="none" spc="0" normalizeH="0" baseline="0" noProof="0">
                <a:ln>
                  <a:noFill/>
                </a:ln>
                <a:solidFill>
                  <a:prstClr val="white"/>
                </a:solidFill>
                <a:effectLst/>
                <a:uLnTx/>
                <a:uFillTx/>
                <a:latin typeface="Calibri" panose="020F0502020204030204"/>
                <a:ea typeface="+mn-ea"/>
                <a:cs typeface="+mn-cs"/>
              </a:rPr>
              <a:t>Telaketju …</a:t>
            </a:r>
          </a:p>
        </p:txBody>
      </p:sp>
      <p:pic>
        <p:nvPicPr>
          <p:cNvPr id="108" name="Picture 2" descr="alt=&quot;&quot;">
            <a:extLst>
              <a:ext uri="{FF2B5EF4-FFF2-40B4-BE49-F238E27FC236}">
                <a16:creationId xmlns:a16="http://schemas.microsoft.com/office/drawing/2014/main" id="{4E78695D-48F8-4881-AC00-FCA71A5820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5466" y="4715987"/>
            <a:ext cx="2747119" cy="1942299"/>
          </a:xfrm>
          <a:prstGeom prst="rect">
            <a:avLst/>
          </a:prstGeom>
          <a:noFill/>
          <a:extLst>
            <a:ext uri="{909E8E84-426E-40DD-AFC4-6F175D3DCCD1}">
              <a14:hiddenFill xmlns:a14="http://schemas.microsoft.com/office/drawing/2010/main">
                <a:solidFill>
                  <a:srgbClr val="FFFFFF"/>
                </a:solidFill>
              </a14:hiddenFill>
            </a:ext>
          </a:extLst>
        </p:spPr>
      </p:pic>
      <p:sp>
        <p:nvSpPr>
          <p:cNvPr id="121" name="Right Arrow 51">
            <a:extLst>
              <a:ext uri="{FF2B5EF4-FFF2-40B4-BE49-F238E27FC236}">
                <a16:creationId xmlns:a16="http://schemas.microsoft.com/office/drawing/2014/main" id="{7FB25CCA-42D4-4218-8A27-8B7F98F75CC5}"/>
              </a:ext>
            </a:extLst>
          </p:cNvPr>
          <p:cNvSpPr/>
          <p:nvPr/>
        </p:nvSpPr>
        <p:spPr>
          <a:xfrm>
            <a:off x="2820210" y="1809405"/>
            <a:ext cx="2312015" cy="689787"/>
          </a:xfrm>
          <a:prstGeom prst="rightArrow">
            <a:avLst/>
          </a:prstGeom>
          <a:solidFill>
            <a:srgbClr val="3EA1A7"/>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a:ln>
                  <a:noFill/>
                </a:ln>
                <a:solidFill>
                  <a:prstClr val="white"/>
                </a:solidFill>
                <a:effectLst/>
                <a:uLnTx/>
                <a:uFillTx/>
                <a:latin typeface="Arial Narrow" panose="020B0606020202030204" pitchFamily="34" charset="0"/>
                <a:ea typeface="+mn-ea"/>
                <a:cs typeface="+mn-cs"/>
              </a:rPr>
              <a:t>Telaketju YM &amp; Tekes</a:t>
            </a:r>
          </a:p>
        </p:txBody>
      </p:sp>
      <p:sp>
        <p:nvSpPr>
          <p:cNvPr id="122" name="Right Arrow 53">
            <a:extLst>
              <a:ext uri="{FF2B5EF4-FFF2-40B4-BE49-F238E27FC236}">
                <a16:creationId xmlns:a16="http://schemas.microsoft.com/office/drawing/2014/main" id="{FE9E9573-0111-4164-9169-4301CCAC3B7C}"/>
              </a:ext>
            </a:extLst>
          </p:cNvPr>
          <p:cNvSpPr/>
          <p:nvPr/>
        </p:nvSpPr>
        <p:spPr>
          <a:xfrm>
            <a:off x="3807254" y="2257327"/>
            <a:ext cx="2549769" cy="689787"/>
          </a:xfrm>
          <a:prstGeom prst="rightArrow">
            <a:avLst/>
          </a:prstGeom>
          <a:solidFill>
            <a:srgbClr val="3EA1A7"/>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a:ln>
                  <a:noFill/>
                </a:ln>
                <a:solidFill>
                  <a:prstClr val="white"/>
                </a:solidFill>
                <a:effectLst/>
                <a:uLnTx/>
                <a:uFillTx/>
                <a:latin typeface="Arial Narrow" panose="020B0606020202030204" pitchFamily="34" charset="0"/>
                <a:ea typeface="+mn-ea"/>
                <a:cs typeface="+mn-cs"/>
              </a:rPr>
              <a:t>Telaketju TEM &amp; AIKO </a:t>
            </a:r>
          </a:p>
        </p:txBody>
      </p:sp>
      <p:sp>
        <p:nvSpPr>
          <p:cNvPr id="123" name="Right Arrow 55">
            <a:extLst>
              <a:ext uri="{FF2B5EF4-FFF2-40B4-BE49-F238E27FC236}">
                <a16:creationId xmlns:a16="http://schemas.microsoft.com/office/drawing/2014/main" id="{B577ECC0-88E0-4240-A338-29EA756CB347}"/>
              </a:ext>
            </a:extLst>
          </p:cNvPr>
          <p:cNvSpPr/>
          <p:nvPr/>
        </p:nvSpPr>
        <p:spPr>
          <a:xfrm>
            <a:off x="5198427" y="1809405"/>
            <a:ext cx="2229931" cy="689787"/>
          </a:xfrm>
          <a:prstGeom prst="rightArrow">
            <a:avLst/>
          </a:prstGeom>
          <a:solidFill>
            <a:srgbClr val="3EA1A7"/>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a:ln>
                  <a:noFill/>
                </a:ln>
                <a:solidFill>
                  <a:prstClr val="white"/>
                </a:solidFill>
                <a:effectLst/>
                <a:uLnTx/>
                <a:uFillTx/>
                <a:latin typeface="Arial Narrow" panose="020B0606020202030204" pitchFamily="34" charset="0"/>
                <a:ea typeface="+mn-ea"/>
                <a:cs typeface="+mn-cs"/>
              </a:rPr>
              <a:t>Telaketju 2 BF</a:t>
            </a:r>
          </a:p>
        </p:txBody>
      </p:sp>
      <p:sp>
        <p:nvSpPr>
          <p:cNvPr id="124" name="Right Arrow 56">
            <a:extLst>
              <a:ext uri="{FF2B5EF4-FFF2-40B4-BE49-F238E27FC236}">
                <a16:creationId xmlns:a16="http://schemas.microsoft.com/office/drawing/2014/main" id="{81063B9C-066A-41EC-8475-3137CBF25214}"/>
              </a:ext>
            </a:extLst>
          </p:cNvPr>
          <p:cNvSpPr/>
          <p:nvPr/>
        </p:nvSpPr>
        <p:spPr>
          <a:xfrm>
            <a:off x="8457408" y="1823518"/>
            <a:ext cx="2275078" cy="661564"/>
          </a:xfrm>
          <a:prstGeom prst="rightArrow">
            <a:avLst/>
          </a:prstGeom>
          <a:solidFill>
            <a:srgbClr val="3EA1A7"/>
          </a:solidFill>
          <a:ln w="25400" cap="flat" cmpd="sng" algn="ctr">
            <a:noFill/>
            <a:prstDash val="solid"/>
          </a:ln>
          <a:effectLst/>
        </p:spPr>
        <p:txBody>
          <a:bodyPr lIns="91440" tIns="45720" rIns="91440" bIns="4572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a:ln>
                  <a:noFill/>
                </a:ln>
                <a:solidFill>
                  <a:prstClr val="white"/>
                </a:solidFill>
                <a:effectLst/>
                <a:uLnTx/>
                <a:uFillTx/>
                <a:latin typeface="Arial Narrow" panose="020B0606020202030204" pitchFamily="34" charset="0"/>
                <a:ea typeface="+mn-ea"/>
                <a:cs typeface="+mn-cs"/>
              </a:rPr>
              <a:t>Telavalue BF</a:t>
            </a:r>
          </a:p>
        </p:txBody>
      </p:sp>
      <p:grpSp>
        <p:nvGrpSpPr>
          <p:cNvPr id="2" name="Group 1">
            <a:extLst>
              <a:ext uri="{FF2B5EF4-FFF2-40B4-BE49-F238E27FC236}">
                <a16:creationId xmlns:a16="http://schemas.microsoft.com/office/drawing/2014/main" id="{14EFF8FB-4122-8D25-0A74-47DE0139F4D7}"/>
              </a:ext>
            </a:extLst>
          </p:cNvPr>
          <p:cNvGrpSpPr/>
          <p:nvPr/>
        </p:nvGrpSpPr>
        <p:grpSpPr>
          <a:xfrm>
            <a:off x="352450" y="1015307"/>
            <a:ext cx="11948713" cy="840166"/>
            <a:chOff x="352450" y="1058852"/>
            <a:chExt cx="11948713" cy="840166"/>
          </a:xfrm>
        </p:grpSpPr>
        <p:grpSp>
          <p:nvGrpSpPr>
            <p:cNvPr id="109" name="Group 108">
              <a:extLst>
                <a:ext uri="{FF2B5EF4-FFF2-40B4-BE49-F238E27FC236}">
                  <a16:creationId xmlns:a16="http://schemas.microsoft.com/office/drawing/2014/main" id="{8843E486-09EE-4EA7-A7E8-54D0A62F48B4}"/>
                </a:ext>
              </a:extLst>
            </p:cNvPr>
            <p:cNvGrpSpPr/>
            <p:nvPr/>
          </p:nvGrpSpPr>
          <p:grpSpPr>
            <a:xfrm>
              <a:off x="352450" y="1598808"/>
              <a:ext cx="11607976" cy="300210"/>
              <a:chOff x="354395" y="1474764"/>
              <a:chExt cx="11607977" cy="300210"/>
            </a:xfrm>
          </p:grpSpPr>
          <p:sp>
            <p:nvSpPr>
              <p:cNvPr id="110" name="TextBox 109">
                <a:extLst>
                  <a:ext uri="{FF2B5EF4-FFF2-40B4-BE49-F238E27FC236}">
                    <a16:creationId xmlns:a16="http://schemas.microsoft.com/office/drawing/2014/main" id="{8536A4FC-DB10-4522-A9F9-D0C2AF94819C}"/>
                  </a:ext>
                </a:extLst>
              </p:cNvPr>
              <p:cNvSpPr txBox="1"/>
              <p:nvPr/>
            </p:nvSpPr>
            <p:spPr>
              <a:xfrm>
                <a:off x="2568524" y="1474764"/>
                <a:ext cx="537327" cy="30021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351" b="1" i="0" u="none" strike="noStrike" kern="0" cap="none" spc="0" normalizeH="0" baseline="0" noProof="0">
                    <a:ln>
                      <a:noFill/>
                    </a:ln>
                    <a:solidFill>
                      <a:prstClr val="black"/>
                    </a:solidFill>
                    <a:effectLst/>
                    <a:uLnTx/>
                    <a:uFillTx/>
                    <a:latin typeface="Calibri" panose="020F0502020204030204"/>
                    <a:ea typeface="+mn-ea"/>
                    <a:cs typeface="+mn-cs"/>
                  </a:rPr>
                  <a:t>2017</a:t>
                </a:r>
              </a:p>
            </p:txBody>
          </p:sp>
          <p:sp>
            <p:nvSpPr>
              <p:cNvPr id="111" name="TextBox 110">
                <a:extLst>
                  <a:ext uri="{FF2B5EF4-FFF2-40B4-BE49-F238E27FC236}">
                    <a16:creationId xmlns:a16="http://schemas.microsoft.com/office/drawing/2014/main" id="{37A448AC-B077-4A5E-9376-945F2B9B2991}"/>
                  </a:ext>
                </a:extLst>
              </p:cNvPr>
              <p:cNvSpPr txBox="1"/>
              <p:nvPr/>
            </p:nvSpPr>
            <p:spPr>
              <a:xfrm>
                <a:off x="3675590" y="1474764"/>
                <a:ext cx="537327" cy="30021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351" b="1" i="0" u="none" strike="noStrike" kern="0" cap="none" spc="0" normalizeH="0" baseline="0" noProof="0">
                    <a:ln>
                      <a:noFill/>
                    </a:ln>
                    <a:solidFill>
                      <a:prstClr val="black"/>
                    </a:solidFill>
                    <a:effectLst/>
                    <a:uLnTx/>
                    <a:uFillTx/>
                    <a:latin typeface="Calibri" panose="020F0502020204030204"/>
                    <a:ea typeface="+mn-ea"/>
                    <a:cs typeface="+mn-cs"/>
                  </a:rPr>
                  <a:t>2018</a:t>
                </a:r>
              </a:p>
            </p:txBody>
          </p:sp>
          <p:sp>
            <p:nvSpPr>
              <p:cNvPr id="112" name="TextBox 111">
                <a:extLst>
                  <a:ext uri="{FF2B5EF4-FFF2-40B4-BE49-F238E27FC236}">
                    <a16:creationId xmlns:a16="http://schemas.microsoft.com/office/drawing/2014/main" id="{2820B791-D083-484D-AC05-B84620599620}"/>
                  </a:ext>
                </a:extLst>
              </p:cNvPr>
              <p:cNvSpPr txBox="1"/>
              <p:nvPr/>
            </p:nvSpPr>
            <p:spPr>
              <a:xfrm>
                <a:off x="4782655" y="1474764"/>
                <a:ext cx="537327" cy="30021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351" b="1" i="0" u="none" strike="noStrike" kern="0" cap="none" spc="0" normalizeH="0" baseline="0" noProof="0">
                    <a:ln>
                      <a:noFill/>
                    </a:ln>
                    <a:solidFill>
                      <a:prstClr val="black"/>
                    </a:solidFill>
                    <a:effectLst/>
                    <a:uLnTx/>
                    <a:uFillTx/>
                    <a:latin typeface="Calibri" panose="020F0502020204030204"/>
                    <a:ea typeface="+mn-ea"/>
                    <a:cs typeface="+mn-cs"/>
                  </a:rPr>
                  <a:t>2019</a:t>
                </a:r>
              </a:p>
            </p:txBody>
          </p:sp>
          <p:sp>
            <p:nvSpPr>
              <p:cNvPr id="113" name="TextBox 112">
                <a:extLst>
                  <a:ext uri="{FF2B5EF4-FFF2-40B4-BE49-F238E27FC236}">
                    <a16:creationId xmlns:a16="http://schemas.microsoft.com/office/drawing/2014/main" id="{96EEFD2C-1BEE-4C00-8180-C1B0856EA019}"/>
                  </a:ext>
                </a:extLst>
              </p:cNvPr>
              <p:cNvSpPr txBox="1"/>
              <p:nvPr/>
            </p:nvSpPr>
            <p:spPr>
              <a:xfrm>
                <a:off x="5889721" y="1474764"/>
                <a:ext cx="537327" cy="30021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351" b="1" i="0" u="none" strike="noStrike" kern="0" cap="none" spc="0" normalizeH="0" baseline="0" noProof="0">
                    <a:ln>
                      <a:noFill/>
                    </a:ln>
                    <a:solidFill>
                      <a:prstClr val="black"/>
                    </a:solidFill>
                    <a:effectLst/>
                    <a:uLnTx/>
                    <a:uFillTx/>
                    <a:latin typeface="Calibri" panose="020F0502020204030204"/>
                    <a:ea typeface="+mn-ea"/>
                    <a:cs typeface="+mn-cs"/>
                  </a:rPr>
                  <a:t>2020</a:t>
                </a:r>
              </a:p>
            </p:txBody>
          </p:sp>
          <p:sp>
            <p:nvSpPr>
              <p:cNvPr id="114" name="TextBox 113">
                <a:extLst>
                  <a:ext uri="{FF2B5EF4-FFF2-40B4-BE49-F238E27FC236}">
                    <a16:creationId xmlns:a16="http://schemas.microsoft.com/office/drawing/2014/main" id="{2D58AB70-9330-41B7-A99A-5C265F33FA44}"/>
                  </a:ext>
                </a:extLst>
              </p:cNvPr>
              <p:cNvSpPr txBox="1"/>
              <p:nvPr/>
            </p:nvSpPr>
            <p:spPr>
              <a:xfrm>
                <a:off x="6996785" y="1474764"/>
                <a:ext cx="537327" cy="30021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351" b="1" i="0" u="none" strike="noStrike" kern="0" cap="none" spc="0" normalizeH="0" baseline="0" noProof="0">
                    <a:ln>
                      <a:noFill/>
                    </a:ln>
                    <a:solidFill>
                      <a:prstClr val="black"/>
                    </a:solidFill>
                    <a:effectLst/>
                    <a:uLnTx/>
                    <a:uFillTx/>
                    <a:latin typeface="Calibri" panose="020F0502020204030204"/>
                    <a:ea typeface="+mn-ea"/>
                    <a:cs typeface="+mn-cs"/>
                  </a:rPr>
                  <a:t>2021</a:t>
                </a:r>
              </a:p>
            </p:txBody>
          </p:sp>
          <p:sp>
            <p:nvSpPr>
              <p:cNvPr id="115" name="TextBox 114">
                <a:extLst>
                  <a:ext uri="{FF2B5EF4-FFF2-40B4-BE49-F238E27FC236}">
                    <a16:creationId xmlns:a16="http://schemas.microsoft.com/office/drawing/2014/main" id="{BCE3CC49-E625-446F-A997-D1F9192EF330}"/>
                  </a:ext>
                </a:extLst>
              </p:cNvPr>
              <p:cNvSpPr txBox="1"/>
              <p:nvPr/>
            </p:nvSpPr>
            <p:spPr>
              <a:xfrm>
                <a:off x="8103850" y="1474764"/>
                <a:ext cx="537327" cy="30021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351" b="1" i="0" u="none" strike="noStrike" kern="0" cap="none" spc="0" normalizeH="0" baseline="0" noProof="0">
                    <a:ln>
                      <a:noFill/>
                    </a:ln>
                    <a:solidFill>
                      <a:prstClr val="black"/>
                    </a:solidFill>
                    <a:effectLst/>
                    <a:uLnTx/>
                    <a:uFillTx/>
                    <a:latin typeface="Calibri" panose="020F0502020204030204"/>
                    <a:ea typeface="+mn-ea"/>
                    <a:cs typeface="+mn-cs"/>
                  </a:rPr>
                  <a:t>2022</a:t>
                </a:r>
              </a:p>
            </p:txBody>
          </p:sp>
          <p:sp>
            <p:nvSpPr>
              <p:cNvPr id="116" name="TextBox 115">
                <a:extLst>
                  <a:ext uri="{FF2B5EF4-FFF2-40B4-BE49-F238E27FC236}">
                    <a16:creationId xmlns:a16="http://schemas.microsoft.com/office/drawing/2014/main" id="{8F4C4818-ADFB-448F-83B5-DB051CE9485D}"/>
                  </a:ext>
                </a:extLst>
              </p:cNvPr>
              <p:cNvSpPr txBox="1"/>
              <p:nvPr/>
            </p:nvSpPr>
            <p:spPr>
              <a:xfrm>
                <a:off x="9210916" y="1474764"/>
                <a:ext cx="537327" cy="30021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351" b="1" i="0" u="none" strike="noStrike" kern="0" cap="none" spc="0" normalizeH="0" baseline="0" noProof="0">
                    <a:ln>
                      <a:noFill/>
                    </a:ln>
                    <a:solidFill>
                      <a:prstClr val="black"/>
                    </a:solidFill>
                    <a:effectLst/>
                    <a:uLnTx/>
                    <a:uFillTx/>
                    <a:latin typeface="Calibri" panose="020F0502020204030204"/>
                    <a:ea typeface="+mn-ea"/>
                    <a:cs typeface="+mn-cs"/>
                  </a:rPr>
                  <a:t>2023</a:t>
                </a:r>
              </a:p>
            </p:txBody>
          </p:sp>
          <p:sp>
            <p:nvSpPr>
              <p:cNvPr id="117" name="TextBox 116">
                <a:extLst>
                  <a:ext uri="{FF2B5EF4-FFF2-40B4-BE49-F238E27FC236}">
                    <a16:creationId xmlns:a16="http://schemas.microsoft.com/office/drawing/2014/main" id="{9DBB74A1-58C4-4DB6-8305-822740121E78}"/>
                  </a:ext>
                </a:extLst>
              </p:cNvPr>
              <p:cNvSpPr txBox="1"/>
              <p:nvPr/>
            </p:nvSpPr>
            <p:spPr>
              <a:xfrm>
                <a:off x="1461460" y="1474764"/>
                <a:ext cx="537327" cy="30021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351" b="1" i="0" u="none" strike="noStrike" kern="0" cap="none" spc="0" normalizeH="0" baseline="0" noProof="0">
                    <a:ln>
                      <a:noFill/>
                    </a:ln>
                    <a:solidFill>
                      <a:prstClr val="black"/>
                    </a:solidFill>
                    <a:effectLst/>
                    <a:uLnTx/>
                    <a:uFillTx/>
                    <a:latin typeface="Calibri" panose="020F0502020204030204"/>
                    <a:ea typeface="+mn-ea"/>
                    <a:cs typeface="+mn-cs"/>
                  </a:rPr>
                  <a:t>2016</a:t>
                </a:r>
              </a:p>
            </p:txBody>
          </p:sp>
          <p:sp>
            <p:nvSpPr>
              <p:cNvPr id="118" name="TextBox 117">
                <a:extLst>
                  <a:ext uri="{FF2B5EF4-FFF2-40B4-BE49-F238E27FC236}">
                    <a16:creationId xmlns:a16="http://schemas.microsoft.com/office/drawing/2014/main" id="{AEFB0814-1428-4B21-BA58-A4E50B91B663}"/>
                  </a:ext>
                </a:extLst>
              </p:cNvPr>
              <p:cNvSpPr txBox="1"/>
              <p:nvPr/>
            </p:nvSpPr>
            <p:spPr>
              <a:xfrm>
                <a:off x="10317981" y="1474764"/>
                <a:ext cx="537327" cy="30021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351" b="1" i="0" u="none" strike="noStrike" kern="0" cap="none" spc="0" normalizeH="0" baseline="0" noProof="0">
                    <a:ln>
                      <a:noFill/>
                    </a:ln>
                    <a:solidFill>
                      <a:prstClr val="black"/>
                    </a:solidFill>
                    <a:effectLst/>
                    <a:uLnTx/>
                    <a:uFillTx/>
                    <a:latin typeface="Calibri" panose="020F0502020204030204"/>
                    <a:ea typeface="+mn-ea"/>
                    <a:cs typeface="+mn-cs"/>
                  </a:rPr>
                  <a:t>2024</a:t>
                </a:r>
              </a:p>
            </p:txBody>
          </p:sp>
          <p:sp>
            <p:nvSpPr>
              <p:cNvPr id="119" name="TextBox 118">
                <a:extLst>
                  <a:ext uri="{FF2B5EF4-FFF2-40B4-BE49-F238E27FC236}">
                    <a16:creationId xmlns:a16="http://schemas.microsoft.com/office/drawing/2014/main" id="{FBDCB97D-0E3A-4214-8B8C-3BC2A18B5666}"/>
                  </a:ext>
                </a:extLst>
              </p:cNvPr>
              <p:cNvSpPr txBox="1"/>
              <p:nvPr/>
            </p:nvSpPr>
            <p:spPr>
              <a:xfrm>
                <a:off x="11425045" y="1474764"/>
                <a:ext cx="537327" cy="30021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351" b="1" i="0" u="none" strike="noStrike" kern="0" cap="none" spc="0" normalizeH="0" baseline="0" noProof="0">
                    <a:ln>
                      <a:noFill/>
                    </a:ln>
                    <a:solidFill>
                      <a:prstClr val="black"/>
                    </a:solidFill>
                    <a:effectLst/>
                    <a:uLnTx/>
                    <a:uFillTx/>
                    <a:latin typeface="Calibri" panose="020F0502020204030204"/>
                    <a:ea typeface="+mn-ea"/>
                    <a:cs typeface="+mn-cs"/>
                  </a:rPr>
                  <a:t>2025</a:t>
                </a:r>
              </a:p>
            </p:txBody>
          </p:sp>
          <p:sp>
            <p:nvSpPr>
              <p:cNvPr id="120" name="TextBox 119">
                <a:extLst>
                  <a:ext uri="{FF2B5EF4-FFF2-40B4-BE49-F238E27FC236}">
                    <a16:creationId xmlns:a16="http://schemas.microsoft.com/office/drawing/2014/main" id="{E49F34DF-3BDD-4F7E-8320-5555B3021AB3}"/>
                  </a:ext>
                </a:extLst>
              </p:cNvPr>
              <p:cNvSpPr txBox="1"/>
              <p:nvPr/>
            </p:nvSpPr>
            <p:spPr>
              <a:xfrm>
                <a:off x="354395" y="1474764"/>
                <a:ext cx="537327" cy="30021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351" b="1" i="0" u="none" strike="noStrike" kern="0" cap="none" spc="0" normalizeH="0" baseline="0" noProof="0">
                    <a:ln>
                      <a:noFill/>
                    </a:ln>
                    <a:solidFill>
                      <a:prstClr val="black"/>
                    </a:solidFill>
                    <a:effectLst/>
                    <a:uLnTx/>
                    <a:uFillTx/>
                    <a:latin typeface="Calibri" panose="020F0502020204030204"/>
                    <a:ea typeface="+mn-ea"/>
                    <a:cs typeface="+mn-cs"/>
                  </a:rPr>
                  <a:t>2015</a:t>
                </a:r>
              </a:p>
            </p:txBody>
          </p:sp>
        </p:grpSp>
        <p:grpSp>
          <p:nvGrpSpPr>
            <p:cNvPr id="125" name="Group 124">
              <a:extLst>
                <a:ext uri="{FF2B5EF4-FFF2-40B4-BE49-F238E27FC236}">
                  <a16:creationId xmlns:a16="http://schemas.microsoft.com/office/drawing/2014/main" id="{CFBC23DC-785D-4C46-AF36-6FDC3B62DC3E}"/>
                </a:ext>
              </a:extLst>
            </p:cNvPr>
            <p:cNvGrpSpPr/>
            <p:nvPr/>
          </p:nvGrpSpPr>
          <p:grpSpPr>
            <a:xfrm>
              <a:off x="1360230" y="1058852"/>
              <a:ext cx="10940933" cy="803429"/>
              <a:chOff x="1461459" y="1414585"/>
              <a:chExt cx="10940933" cy="803429"/>
            </a:xfrm>
          </p:grpSpPr>
          <p:pic>
            <p:nvPicPr>
              <p:cNvPr id="126" name="Picture 125" descr="Pin PNG Transparent Images | PNG All">
                <a:extLst>
                  <a:ext uri="{FF2B5EF4-FFF2-40B4-BE49-F238E27FC236}">
                    <a16:creationId xmlns:a16="http://schemas.microsoft.com/office/drawing/2014/main" id="{70173853-F1B7-4E58-B3EF-3A17949566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1459" y="1414585"/>
                <a:ext cx="1004286" cy="803429"/>
              </a:xfrm>
              <a:prstGeom prst="rect">
                <a:avLst/>
              </a:prstGeom>
            </p:spPr>
          </p:pic>
          <p:pic>
            <p:nvPicPr>
              <p:cNvPr id="127" name="Picture 126" descr="Pin PNG Transparent Images | PNG All">
                <a:extLst>
                  <a:ext uri="{FF2B5EF4-FFF2-40B4-BE49-F238E27FC236}">
                    <a16:creationId xmlns:a16="http://schemas.microsoft.com/office/drawing/2014/main" id="{38BF25E7-86E5-42CB-9AF3-72651B0287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6046" y="1414585"/>
                <a:ext cx="1004286" cy="803429"/>
              </a:xfrm>
              <a:prstGeom prst="rect">
                <a:avLst/>
              </a:prstGeom>
            </p:spPr>
          </p:pic>
          <p:pic>
            <p:nvPicPr>
              <p:cNvPr id="128" name="Picture 127" descr="Pin PNG Transparent Images | PNG All">
                <a:extLst>
                  <a:ext uri="{FF2B5EF4-FFF2-40B4-BE49-F238E27FC236}">
                    <a16:creationId xmlns:a16="http://schemas.microsoft.com/office/drawing/2014/main" id="{34F85F88-2EC4-4DE1-920F-E2A4B0DAC1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8106" y="1414585"/>
                <a:ext cx="1004286" cy="803429"/>
              </a:xfrm>
              <a:prstGeom prst="rect">
                <a:avLst/>
              </a:prstGeom>
            </p:spPr>
          </p:pic>
        </p:grpSp>
        <p:sp>
          <p:nvSpPr>
            <p:cNvPr id="129" name="TextBox 128">
              <a:extLst>
                <a:ext uri="{FF2B5EF4-FFF2-40B4-BE49-F238E27FC236}">
                  <a16:creationId xmlns:a16="http://schemas.microsoft.com/office/drawing/2014/main" id="{016AB2D1-7758-497B-B576-9E96045DE5B4}"/>
                </a:ext>
              </a:extLst>
            </p:cNvPr>
            <p:cNvSpPr txBox="1"/>
            <p:nvPr/>
          </p:nvSpPr>
          <p:spPr>
            <a:xfrm>
              <a:off x="1823349" y="1275900"/>
              <a:ext cx="2423839" cy="36933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a:ln>
                    <a:noFill/>
                  </a:ln>
                  <a:solidFill>
                    <a:srgbClr val="C00000"/>
                  </a:solidFill>
                  <a:effectLst/>
                  <a:uLnTx/>
                  <a:uFillTx/>
                  <a:latin typeface="Calibri" panose="020F0502020204030204"/>
                  <a:ea typeface="+mn-ea"/>
                  <a:cs typeface="+mn-cs"/>
                </a:rPr>
                <a:t>No more landfilling</a:t>
              </a:r>
            </a:p>
          </p:txBody>
        </p:sp>
        <p:sp>
          <p:nvSpPr>
            <p:cNvPr id="130" name="TextBox 129">
              <a:extLst>
                <a:ext uri="{FF2B5EF4-FFF2-40B4-BE49-F238E27FC236}">
                  <a16:creationId xmlns:a16="http://schemas.microsoft.com/office/drawing/2014/main" id="{57FA5DE6-3C07-45C7-A677-BB03F6624286}"/>
                </a:ext>
              </a:extLst>
            </p:cNvPr>
            <p:cNvSpPr txBox="1"/>
            <p:nvPr/>
          </p:nvSpPr>
          <p:spPr>
            <a:xfrm>
              <a:off x="5754759" y="1294619"/>
              <a:ext cx="6153195" cy="36933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a:ln>
                    <a:noFill/>
                  </a:ln>
                  <a:solidFill>
                    <a:srgbClr val="C00000"/>
                  </a:solidFill>
                  <a:effectLst/>
                  <a:uLnTx/>
                  <a:uFillTx/>
                  <a:latin typeface="Calibri" panose="020F0502020204030204"/>
                  <a:ea typeface="+mn-ea"/>
                  <a:cs typeface="+mn-cs"/>
                </a:rPr>
                <a:t>Separate collecting starting in Finland                      …and in EU    </a:t>
              </a:r>
            </a:p>
          </p:txBody>
        </p:sp>
      </p:grpSp>
      <p:sp>
        <p:nvSpPr>
          <p:cNvPr id="131" name="Right Arrow 62">
            <a:extLst>
              <a:ext uri="{FF2B5EF4-FFF2-40B4-BE49-F238E27FC236}">
                <a16:creationId xmlns:a16="http://schemas.microsoft.com/office/drawing/2014/main" id="{7576CBEF-5085-4344-B68F-E63CA1C168D4}"/>
              </a:ext>
            </a:extLst>
          </p:cNvPr>
          <p:cNvSpPr/>
          <p:nvPr/>
        </p:nvSpPr>
        <p:spPr>
          <a:xfrm>
            <a:off x="162168" y="1809405"/>
            <a:ext cx="2249123" cy="689787"/>
          </a:xfrm>
          <a:prstGeom prst="rightArrow">
            <a:avLst/>
          </a:prstGeom>
          <a:solidFill>
            <a:srgbClr val="CFECED"/>
          </a:solidFill>
          <a:ln w="25400" cap="flat" cmpd="sng" algn="ctr">
            <a:solidFill>
              <a:srgbClr val="3EA1A7"/>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Relooping Fashion (Tekes)</a:t>
            </a:r>
          </a:p>
        </p:txBody>
      </p:sp>
      <p:cxnSp>
        <p:nvCxnSpPr>
          <p:cNvPr id="132" name="Curved Connector 67">
            <a:extLst>
              <a:ext uri="{FF2B5EF4-FFF2-40B4-BE49-F238E27FC236}">
                <a16:creationId xmlns:a16="http://schemas.microsoft.com/office/drawing/2014/main" id="{50CA8E11-266D-4A09-88EB-D627DE262064}"/>
              </a:ext>
            </a:extLst>
          </p:cNvPr>
          <p:cNvCxnSpPr>
            <a:cxnSpLocks/>
            <a:stCxn id="143" idx="0"/>
          </p:cNvCxnSpPr>
          <p:nvPr/>
        </p:nvCxnSpPr>
        <p:spPr>
          <a:xfrm rot="16200000" flipV="1">
            <a:off x="8780361" y="2960084"/>
            <a:ext cx="2251423" cy="1260385"/>
          </a:xfrm>
          <a:prstGeom prst="curvedConnector3">
            <a:avLst>
              <a:gd name="adj1" fmla="val 50000"/>
            </a:avLst>
          </a:prstGeom>
          <a:noFill/>
          <a:ln w="19050" cap="flat" cmpd="sng" algn="ctr">
            <a:solidFill>
              <a:srgbClr val="3EA1A7"/>
            </a:solidFill>
            <a:prstDash val="lgDash"/>
          </a:ln>
          <a:effectLst/>
        </p:spPr>
      </p:cxnSp>
      <p:cxnSp>
        <p:nvCxnSpPr>
          <p:cNvPr id="133" name="Curved Connector 67">
            <a:extLst>
              <a:ext uri="{FF2B5EF4-FFF2-40B4-BE49-F238E27FC236}">
                <a16:creationId xmlns:a16="http://schemas.microsoft.com/office/drawing/2014/main" id="{0573F7F5-5399-40CE-8B0C-910BE54412FD}"/>
              </a:ext>
            </a:extLst>
          </p:cNvPr>
          <p:cNvCxnSpPr>
            <a:cxnSpLocks/>
            <a:stCxn id="108" idx="0"/>
          </p:cNvCxnSpPr>
          <p:nvPr/>
        </p:nvCxnSpPr>
        <p:spPr>
          <a:xfrm rot="16200000" flipV="1">
            <a:off x="5959382" y="3116342"/>
            <a:ext cx="2155485" cy="1043804"/>
          </a:xfrm>
          <a:prstGeom prst="curvedConnector3">
            <a:avLst>
              <a:gd name="adj1" fmla="val 50000"/>
            </a:avLst>
          </a:prstGeom>
          <a:noFill/>
          <a:ln w="19050" cap="flat" cmpd="sng" algn="ctr">
            <a:solidFill>
              <a:srgbClr val="3EA1A7"/>
            </a:solidFill>
            <a:prstDash val="lgDash"/>
          </a:ln>
          <a:effectLst/>
        </p:spPr>
      </p:cxnSp>
      <p:sp>
        <p:nvSpPr>
          <p:cNvPr id="134" name="Right Arrow 63">
            <a:extLst>
              <a:ext uri="{FF2B5EF4-FFF2-40B4-BE49-F238E27FC236}">
                <a16:creationId xmlns:a16="http://schemas.microsoft.com/office/drawing/2014/main" id="{A7C54B6C-EB52-4AA8-968D-095B2495C76B}"/>
              </a:ext>
            </a:extLst>
          </p:cNvPr>
          <p:cNvSpPr/>
          <p:nvPr/>
        </p:nvSpPr>
        <p:spPr>
          <a:xfrm>
            <a:off x="151999" y="2257327"/>
            <a:ext cx="1891557" cy="689787"/>
          </a:xfrm>
          <a:prstGeom prst="rightArrow">
            <a:avLst/>
          </a:prstGeom>
          <a:solidFill>
            <a:srgbClr val="CFECED"/>
          </a:solidFill>
          <a:ln w="25400" cap="flat" cmpd="sng" algn="ctr">
            <a:solidFill>
              <a:srgbClr val="3EA1A7"/>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Textile 2.0 </a:t>
            </a:r>
          </a:p>
        </p:txBody>
      </p:sp>
      <p:sp>
        <p:nvSpPr>
          <p:cNvPr id="135" name="Right Arrow 65">
            <a:extLst>
              <a:ext uri="{FF2B5EF4-FFF2-40B4-BE49-F238E27FC236}">
                <a16:creationId xmlns:a16="http://schemas.microsoft.com/office/drawing/2014/main" id="{EFEA7B44-7C29-46FB-8739-BAE2C2265D52}"/>
              </a:ext>
            </a:extLst>
          </p:cNvPr>
          <p:cNvSpPr/>
          <p:nvPr/>
        </p:nvSpPr>
        <p:spPr>
          <a:xfrm>
            <a:off x="5991729" y="3207232"/>
            <a:ext cx="5464080" cy="689787"/>
          </a:xfrm>
          <a:prstGeom prst="rightArrow">
            <a:avLst/>
          </a:prstGeom>
          <a:solidFill>
            <a:srgbClr val="FFFFFF"/>
          </a:solidFill>
          <a:ln w="25400" cap="flat" cmpd="sng" algn="ctr">
            <a:solidFill>
              <a:srgbClr val="005794"/>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FINIX (SA)</a:t>
            </a:r>
          </a:p>
        </p:txBody>
      </p:sp>
      <p:sp>
        <p:nvSpPr>
          <p:cNvPr id="136" name="Right Arrow 64">
            <a:extLst>
              <a:ext uri="{FF2B5EF4-FFF2-40B4-BE49-F238E27FC236}">
                <a16:creationId xmlns:a16="http://schemas.microsoft.com/office/drawing/2014/main" id="{882C31FC-05CA-4C84-B3D7-4878D15D09A3}"/>
              </a:ext>
            </a:extLst>
          </p:cNvPr>
          <p:cNvSpPr/>
          <p:nvPr/>
        </p:nvSpPr>
        <p:spPr>
          <a:xfrm>
            <a:off x="4344827" y="2793955"/>
            <a:ext cx="2481424" cy="689787"/>
          </a:xfrm>
          <a:prstGeom prst="rightArrow">
            <a:avLst/>
          </a:prstGeom>
          <a:solidFill>
            <a:srgbClr val="DBDBDB">
              <a:lumMod val="20000"/>
              <a:lumOff val="80000"/>
            </a:srgbClr>
          </a:solidFill>
          <a:ln w="25400" cap="flat" cmpd="sng" algn="ctr">
            <a:solidFill>
              <a:srgbClr val="DBDBDB">
                <a:lumMod val="75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err="1">
                <a:ln>
                  <a:noFill/>
                </a:ln>
                <a:solidFill>
                  <a:prstClr val="black"/>
                </a:solidFill>
                <a:effectLst/>
                <a:uLnTx/>
                <a:uFillTx/>
                <a:latin typeface="Arial Narrow" panose="020B0606020202030204" pitchFamily="34" charset="0"/>
                <a:ea typeface="+mn-ea"/>
                <a:cs typeface="+mn-cs"/>
              </a:rPr>
              <a:t>NordicBio</a:t>
            </a:r>
            <a:r>
              <a:rPr kumimoji="0" lang="en-GB" sz="1467"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 (FI/BF-SE/</a:t>
            </a:r>
            <a:r>
              <a:rPr kumimoji="0" lang="en-GB" sz="1467" b="0" i="0" u="none" strike="noStrike" kern="0" cap="none" spc="0" normalizeH="0" baseline="0" noProof="0" err="1">
                <a:ln>
                  <a:noFill/>
                </a:ln>
                <a:solidFill>
                  <a:prstClr val="black"/>
                </a:solidFill>
                <a:effectLst/>
                <a:uLnTx/>
                <a:uFillTx/>
                <a:latin typeface="Arial Narrow" panose="020B0606020202030204" pitchFamily="34" charset="0"/>
                <a:ea typeface="+mn-ea"/>
                <a:cs typeface="+mn-cs"/>
              </a:rPr>
              <a:t>Vinnova</a:t>
            </a:r>
            <a:r>
              <a:rPr kumimoji="0" lang="en-GB" sz="1467"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a:t>
            </a:r>
          </a:p>
        </p:txBody>
      </p:sp>
      <p:sp>
        <p:nvSpPr>
          <p:cNvPr id="137" name="Right Arrow 66">
            <a:extLst>
              <a:ext uri="{FF2B5EF4-FFF2-40B4-BE49-F238E27FC236}">
                <a16:creationId xmlns:a16="http://schemas.microsoft.com/office/drawing/2014/main" id="{DA286854-CE02-4CFF-B23A-75B15A39FC14}"/>
              </a:ext>
            </a:extLst>
          </p:cNvPr>
          <p:cNvSpPr/>
          <p:nvPr/>
        </p:nvSpPr>
        <p:spPr>
          <a:xfrm>
            <a:off x="7127037" y="2810656"/>
            <a:ext cx="1396944" cy="689787"/>
          </a:xfrm>
          <a:prstGeom prst="rightArrow">
            <a:avLst/>
          </a:prstGeom>
          <a:solidFill>
            <a:srgbClr val="FFFFFF"/>
          </a:solidFill>
          <a:ln w="25400" cap="flat" cmpd="sng" algn="ctr">
            <a:solidFill>
              <a:srgbClr val="005794"/>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err="1">
                <a:ln>
                  <a:noFill/>
                </a:ln>
                <a:solidFill>
                  <a:prstClr val="black"/>
                </a:solidFill>
                <a:effectLst/>
                <a:uLnTx/>
                <a:uFillTx/>
                <a:latin typeface="Arial Narrow" panose="020B0606020202030204" pitchFamily="34" charset="0"/>
                <a:ea typeface="+mn-ea"/>
                <a:cs typeface="+mn-cs"/>
              </a:rPr>
              <a:t>CircDNet</a:t>
            </a:r>
            <a:r>
              <a:rPr kumimoji="0" lang="en-GB" sz="1467"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 (SA)</a:t>
            </a:r>
          </a:p>
        </p:txBody>
      </p:sp>
      <p:cxnSp>
        <p:nvCxnSpPr>
          <p:cNvPr id="138" name="Curved Connector 8">
            <a:extLst>
              <a:ext uri="{FF2B5EF4-FFF2-40B4-BE49-F238E27FC236}">
                <a16:creationId xmlns:a16="http://schemas.microsoft.com/office/drawing/2014/main" id="{E35C06D7-DA06-4C49-9AC7-A56DCCC5154F}"/>
              </a:ext>
            </a:extLst>
          </p:cNvPr>
          <p:cNvCxnSpPr>
            <a:cxnSpLocks/>
            <a:stCxn id="106" idx="0"/>
          </p:cNvCxnSpPr>
          <p:nvPr/>
        </p:nvCxnSpPr>
        <p:spPr>
          <a:xfrm rot="5400000" flipH="1" flipV="1">
            <a:off x="1409607" y="3021466"/>
            <a:ext cx="2024433" cy="1395223"/>
          </a:xfrm>
          <a:prstGeom prst="curvedConnector3">
            <a:avLst>
              <a:gd name="adj1" fmla="val 50000"/>
            </a:avLst>
          </a:prstGeom>
          <a:noFill/>
          <a:ln w="19050" cap="flat" cmpd="sng" algn="ctr">
            <a:solidFill>
              <a:srgbClr val="3EA1A7"/>
            </a:solidFill>
            <a:prstDash val="lgDash"/>
          </a:ln>
          <a:effectLst/>
        </p:spPr>
      </p:cxnSp>
      <p:cxnSp>
        <p:nvCxnSpPr>
          <p:cNvPr id="139" name="Curved Connector 68">
            <a:extLst>
              <a:ext uri="{FF2B5EF4-FFF2-40B4-BE49-F238E27FC236}">
                <a16:creationId xmlns:a16="http://schemas.microsoft.com/office/drawing/2014/main" id="{C9208381-E657-41C9-A5F3-DCF4724C36B5}"/>
              </a:ext>
            </a:extLst>
          </p:cNvPr>
          <p:cNvCxnSpPr>
            <a:cxnSpLocks/>
            <a:stCxn id="140" idx="0"/>
          </p:cNvCxnSpPr>
          <p:nvPr/>
        </p:nvCxnSpPr>
        <p:spPr>
          <a:xfrm rot="16200000" flipV="1">
            <a:off x="3553967" y="3663358"/>
            <a:ext cx="1645351" cy="403429"/>
          </a:xfrm>
          <a:prstGeom prst="curvedConnector3">
            <a:avLst/>
          </a:prstGeom>
          <a:noFill/>
          <a:ln w="19050" cap="flat" cmpd="sng" algn="ctr">
            <a:solidFill>
              <a:srgbClr val="3EA1A7"/>
            </a:solidFill>
            <a:prstDash val="lgDash"/>
          </a:ln>
          <a:effectLst/>
        </p:spPr>
      </p:cxnSp>
      <p:pic>
        <p:nvPicPr>
          <p:cNvPr id="140" name="Picture 2">
            <a:extLst>
              <a:ext uri="{FF2B5EF4-FFF2-40B4-BE49-F238E27FC236}">
                <a16:creationId xmlns:a16="http://schemas.microsoft.com/office/drawing/2014/main" id="{EB4FA3D9-C2B4-472E-ABDB-733D08C90E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7361" y="4687747"/>
            <a:ext cx="2821989" cy="1996864"/>
          </a:xfrm>
          <a:prstGeom prst="rect">
            <a:avLst/>
          </a:prstGeom>
          <a:noFill/>
          <a:extLst>
            <a:ext uri="{909E8E84-426E-40DD-AFC4-6F175D3DCCD1}">
              <a14:hiddenFill xmlns:a14="http://schemas.microsoft.com/office/drawing/2010/main">
                <a:solidFill>
                  <a:srgbClr val="FFFFFF"/>
                </a:solidFill>
              </a14:hiddenFill>
            </a:ext>
          </a:extLst>
        </p:spPr>
      </p:pic>
      <p:sp>
        <p:nvSpPr>
          <p:cNvPr id="141" name="Right Arrow 39">
            <a:extLst>
              <a:ext uri="{FF2B5EF4-FFF2-40B4-BE49-F238E27FC236}">
                <a16:creationId xmlns:a16="http://schemas.microsoft.com/office/drawing/2014/main" id="{AA0E1B87-5E1F-4E1D-9103-AA7A06DBB444}"/>
              </a:ext>
            </a:extLst>
          </p:cNvPr>
          <p:cNvSpPr/>
          <p:nvPr/>
        </p:nvSpPr>
        <p:spPr>
          <a:xfrm>
            <a:off x="9182025" y="3639833"/>
            <a:ext cx="2988815" cy="689787"/>
          </a:xfrm>
          <a:prstGeom prst="rightArrow">
            <a:avLst/>
          </a:prstGeom>
          <a:solidFill>
            <a:srgbClr val="DBDBDB">
              <a:lumMod val="20000"/>
              <a:lumOff val="80000"/>
            </a:srgbClr>
          </a:solidFill>
          <a:ln w="25400" cap="flat" cmpd="sng" algn="ctr">
            <a:solidFill>
              <a:srgbClr val="DBDBDB">
                <a:lumMod val="75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tExtended (EU)</a:t>
            </a:r>
          </a:p>
        </p:txBody>
      </p:sp>
      <p:sp>
        <p:nvSpPr>
          <p:cNvPr id="142" name="Right Arrow 49">
            <a:extLst>
              <a:ext uri="{FF2B5EF4-FFF2-40B4-BE49-F238E27FC236}">
                <a16:creationId xmlns:a16="http://schemas.microsoft.com/office/drawing/2014/main" id="{EC8B860F-DE6C-46C1-9FD6-192B94DE5FFB}"/>
              </a:ext>
            </a:extLst>
          </p:cNvPr>
          <p:cNvSpPr/>
          <p:nvPr/>
        </p:nvSpPr>
        <p:spPr>
          <a:xfrm>
            <a:off x="7879302" y="2271439"/>
            <a:ext cx="1161285" cy="661564"/>
          </a:xfrm>
          <a:prstGeom prst="rightArrow">
            <a:avLst/>
          </a:prstGeom>
          <a:solidFill>
            <a:srgbClr val="3EA1A7"/>
          </a:solidFill>
          <a:ln w="25400" cap="flat" cmpd="sng" algn="ctr">
            <a:noFill/>
            <a:prstDash val="solid"/>
          </a:ln>
          <a:effectLst/>
        </p:spPr>
        <p:txBody>
          <a:bodyPr lIns="91440" tIns="45720" rIns="91440" bIns="4572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a:ln>
                  <a:noFill/>
                </a:ln>
                <a:solidFill>
                  <a:prstClr val="white"/>
                </a:solidFill>
                <a:effectLst/>
                <a:uLnTx/>
                <a:uFillTx/>
                <a:latin typeface="Arial Narrow" panose="020B0606020202030204" pitchFamily="34" charset="0"/>
                <a:ea typeface="+mn-ea"/>
                <a:cs typeface="+mn-cs"/>
              </a:rPr>
              <a:t>PaaS Pilots</a:t>
            </a:r>
          </a:p>
        </p:txBody>
      </p:sp>
      <p:pic>
        <p:nvPicPr>
          <p:cNvPr id="143" name="Picture 142" descr="Map&#10;&#10;Description automatically generated">
            <a:extLst>
              <a:ext uri="{FF2B5EF4-FFF2-40B4-BE49-F238E27FC236}">
                <a16:creationId xmlns:a16="http://schemas.microsoft.com/office/drawing/2014/main" id="{90092D62-901E-49AA-B14B-F61BDBCA8F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6437" y="4715988"/>
            <a:ext cx="2339653" cy="1967199"/>
          </a:xfrm>
          <a:prstGeom prst="rect">
            <a:avLst/>
          </a:prstGeom>
        </p:spPr>
      </p:pic>
      <p:sp>
        <p:nvSpPr>
          <p:cNvPr id="144" name="Right Arrow 64">
            <a:extLst>
              <a:ext uri="{FF2B5EF4-FFF2-40B4-BE49-F238E27FC236}">
                <a16:creationId xmlns:a16="http://schemas.microsoft.com/office/drawing/2014/main" id="{2F068D68-6CA0-48A9-93D7-1E5A7DE2BB1D}"/>
              </a:ext>
            </a:extLst>
          </p:cNvPr>
          <p:cNvSpPr/>
          <p:nvPr/>
        </p:nvSpPr>
        <p:spPr>
          <a:xfrm>
            <a:off x="162169" y="3695827"/>
            <a:ext cx="3907543" cy="689787"/>
          </a:xfrm>
          <a:prstGeom prst="rightArrow">
            <a:avLst/>
          </a:prstGeom>
          <a:solidFill>
            <a:srgbClr val="DBDBDB">
              <a:lumMod val="20000"/>
              <a:lumOff val="80000"/>
            </a:srgbClr>
          </a:solidFill>
          <a:ln w="25400" cap="flat" cmpd="sng" algn="ctr">
            <a:solidFill>
              <a:srgbClr val="DBDBDB">
                <a:lumMod val="75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Trash-2-Cash (EU)</a:t>
            </a:r>
          </a:p>
        </p:txBody>
      </p:sp>
      <p:sp>
        <p:nvSpPr>
          <p:cNvPr id="145" name="Right Arrow 64">
            <a:extLst>
              <a:ext uri="{FF2B5EF4-FFF2-40B4-BE49-F238E27FC236}">
                <a16:creationId xmlns:a16="http://schemas.microsoft.com/office/drawing/2014/main" id="{36E80FAF-41A0-40FB-B047-6F464E46A572}"/>
              </a:ext>
            </a:extLst>
          </p:cNvPr>
          <p:cNvSpPr/>
          <p:nvPr/>
        </p:nvSpPr>
        <p:spPr>
          <a:xfrm>
            <a:off x="2024572" y="3254941"/>
            <a:ext cx="3167641" cy="689787"/>
          </a:xfrm>
          <a:prstGeom prst="rightArrow">
            <a:avLst/>
          </a:prstGeom>
          <a:solidFill>
            <a:srgbClr val="DBDBDB">
              <a:lumMod val="20000"/>
              <a:lumOff val="80000"/>
            </a:srgbClr>
          </a:solidFill>
          <a:ln w="25400" cap="flat" cmpd="sng" algn="ctr">
            <a:solidFill>
              <a:srgbClr val="DBDBDB">
                <a:lumMod val="75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err="1">
                <a:ln>
                  <a:noFill/>
                </a:ln>
                <a:solidFill>
                  <a:prstClr val="black"/>
                </a:solidFill>
                <a:effectLst/>
                <a:uLnTx/>
                <a:uFillTx/>
                <a:latin typeface="Arial Narrow" panose="020B0606020202030204" pitchFamily="34" charset="0"/>
                <a:ea typeface="+mn-ea"/>
                <a:cs typeface="+mn-cs"/>
              </a:rPr>
              <a:t>NeoCel</a:t>
            </a:r>
            <a:r>
              <a:rPr kumimoji="0" lang="en-GB" sz="1467"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 (EU)</a:t>
            </a:r>
          </a:p>
        </p:txBody>
      </p:sp>
      <p:sp>
        <p:nvSpPr>
          <p:cNvPr id="146" name="Right Arrow 66">
            <a:extLst>
              <a:ext uri="{FF2B5EF4-FFF2-40B4-BE49-F238E27FC236}">
                <a16:creationId xmlns:a16="http://schemas.microsoft.com/office/drawing/2014/main" id="{1857A1C2-EF15-46FD-ADDD-948B03EE41FE}"/>
              </a:ext>
            </a:extLst>
          </p:cNvPr>
          <p:cNvSpPr/>
          <p:nvPr/>
        </p:nvSpPr>
        <p:spPr>
          <a:xfrm>
            <a:off x="9044059" y="2802649"/>
            <a:ext cx="2182860" cy="689787"/>
          </a:xfrm>
          <a:prstGeom prst="rightArrow">
            <a:avLst/>
          </a:prstGeom>
          <a:solidFill>
            <a:srgbClr val="FFFFFF"/>
          </a:solidFill>
          <a:ln w="25400" cap="flat" cmpd="sng" algn="ctr">
            <a:solidFill>
              <a:srgbClr val="005794">
                <a:lumMod val="60000"/>
                <a:lumOff val="4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err="1">
                <a:ln>
                  <a:noFill/>
                </a:ln>
                <a:solidFill>
                  <a:prstClr val="black"/>
                </a:solidFill>
                <a:effectLst/>
                <a:uLnTx/>
                <a:uFillTx/>
                <a:latin typeface="Arial Narrow" panose="020B0606020202030204" pitchFamily="34" charset="0"/>
                <a:ea typeface="+mn-ea"/>
                <a:cs typeface="+mn-cs"/>
              </a:rPr>
              <a:t>Sustafit</a:t>
            </a:r>
            <a:r>
              <a:rPr kumimoji="0" lang="en-GB" sz="1467"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 (BF)</a:t>
            </a:r>
          </a:p>
        </p:txBody>
      </p:sp>
      <p:sp>
        <p:nvSpPr>
          <p:cNvPr id="3" name="Right Arrow 39">
            <a:extLst>
              <a:ext uri="{FF2B5EF4-FFF2-40B4-BE49-F238E27FC236}">
                <a16:creationId xmlns:a16="http://schemas.microsoft.com/office/drawing/2014/main" id="{2725AA75-95D8-2F4B-32BF-E538540726FD}"/>
              </a:ext>
            </a:extLst>
          </p:cNvPr>
          <p:cNvSpPr/>
          <p:nvPr/>
        </p:nvSpPr>
        <p:spPr>
          <a:xfrm>
            <a:off x="9600705" y="4083634"/>
            <a:ext cx="2570134" cy="689787"/>
          </a:xfrm>
          <a:prstGeom prst="rightArrow">
            <a:avLst/>
          </a:prstGeom>
          <a:solidFill>
            <a:srgbClr val="DBDBDB">
              <a:lumMod val="20000"/>
              <a:lumOff val="80000"/>
            </a:srgbClr>
          </a:solidFill>
          <a:ln w="25400" cap="flat" cmpd="sng" algn="ctr">
            <a:solidFill>
              <a:srgbClr val="DBDBDB">
                <a:lumMod val="75000"/>
              </a:srgbClr>
            </a:solidFill>
            <a:prstDash val="solid"/>
          </a:ln>
          <a:effectLst/>
        </p:spPr>
        <p:txBody>
          <a:bodyPr lIns="91440" tIns="45720" rIns="91440" bIns="4572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450" kern="0">
                <a:latin typeface="Arial Narrow"/>
              </a:rPr>
              <a:t>Baltic2Hand</a:t>
            </a:r>
            <a:endParaRPr lang="en-GB" sz="1450" b="0" i="0" u="none" strike="noStrike" kern="0" cap="none" spc="0" normalizeH="0" baseline="0" noProof="0">
              <a:ln>
                <a:noFill/>
              </a:ln>
              <a:effectLst/>
              <a:uLnTx/>
              <a:uFillTx/>
              <a:latin typeface="Arial Narrow" panose="020B0606020202030204" pitchFamily="34" charset="0"/>
            </a:endParaRPr>
          </a:p>
        </p:txBody>
      </p:sp>
      <p:sp>
        <p:nvSpPr>
          <p:cNvPr id="5" name="Oval 4">
            <a:extLst>
              <a:ext uri="{FF2B5EF4-FFF2-40B4-BE49-F238E27FC236}">
                <a16:creationId xmlns:a16="http://schemas.microsoft.com/office/drawing/2014/main" id="{0DBF7CE5-F4E0-BD4D-047C-45C375E35E81}"/>
              </a:ext>
            </a:extLst>
          </p:cNvPr>
          <p:cNvSpPr/>
          <p:nvPr/>
        </p:nvSpPr>
        <p:spPr>
          <a:xfrm>
            <a:off x="7396647" y="2126413"/>
            <a:ext cx="1828557" cy="788396"/>
          </a:xfrm>
          <a:prstGeom prst="ellipse">
            <a:avLst/>
          </a:prstGeom>
          <a:noFill/>
          <a:ln w="57150">
            <a:solidFill>
              <a:srgbClr val="9448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noFill/>
            </a:endParaRPr>
          </a:p>
        </p:txBody>
      </p:sp>
      <p:sp>
        <p:nvSpPr>
          <p:cNvPr id="6" name="Oval 5">
            <a:extLst>
              <a:ext uri="{FF2B5EF4-FFF2-40B4-BE49-F238E27FC236}">
                <a16:creationId xmlns:a16="http://schemas.microsoft.com/office/drawing/2014/main" id="{62DAE12F-AF1A-8B9B-91E8-749B675E296E}"/>
              </a:ext>
            </a:extLst>
          </p:cNvPr>
          <p:cNvSpPr/>
          <p:nvPr/>
        </p:nvSpPr>
        <p:spPr>
          <a:xfrm>
            <a:off x="8595794" y="1762597"/>
            <a:ext cx="1828557" cy="788396"/>
          </a:xfrm>
          <a:prstGeom prst="ellipse">
            <a:avLst/>
          </a:prstGeom>
          <a:noFill/>
          <a:ln w="57150">
            <a:solidFill>
              <a:srgbClr val="9448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noFill/>
            </a:endParaRPr>
          </a:p>
        </p:txBody>
      </p:sp>
      <p:sp>
        <p:nvSpPr>
          <p:cNvPr id="7" name="Oval 6">
            <a:extLst>
              <a:ext uri="{FF2B5EF4-FFF2-40B4-BE49-F238E27FC236}">
                <a16:creationId xmlns:a16="http://schemas.microsoft.com/office/drawing/2014/main" id="{2A516764-1A3D-F3AC-EF3C-968243BFB097}"/>
              </a:ext>
            </a:extLst>
          </p:cNvPr>
          <p:cNvSpPr/>
          <p:nvPr/>
        </p:nvSpPr>
        <p:spPr>
          <a:xfrm>
            <a:off x="9733045" y="4053121"/>
            <a:ext cx="1828557" cy="788396"/>
          </a:xfrm>
          <a:prstGeom prst="ellipse">
            <a:avLst/>
          </a:prstGeom>
          <a:noFill/>
          <a:ln w="57150">
            <a:solidFill>
              <a:srgbClr val="9448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noFill/>
            </a:endParaRPr>
          </a:p>
        </p:txBody>
      </p:sp>
      <p:sp>
        <p:nvSpPr>
          <p:cNvPr id="8" name="Oval 7">
            <a:extLst>
              <a:ext uri="{FF2B5EF4-FFF2-40B4-BE49-F238E27FC236}">
                <a16:creationId xmlns:a16="http://schemas.microsoft.com/office/drawing/2014/main" id="{AD220D37-304D-9103-05AE-756E1E573A58}"/>
              </a:ext>
            </a:extLst>
          </p:cNvPr>
          <p:cNvSpPr/>
          <p:nvPr/>
        </p:nvSpPr>
        <p:spPr>
          <a:xfrm>
            <a:off x="5307662" y="1772105"/>
            <a:ext cx="1828557" cy="788396"/>
          </a:xfrm>
          <a:prstGeom prst="ellipse">
            <a:avLst/>
          </a:prstGeom>
          <a:noFill/>
          <a:ln w="57150">
            <a:solidFill>
              <a:srgbClr val="9448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noFill/>
            </a:endParaRPr>
          </a:p>
        </p:txBody>
      </p:sp>
    </p:spTree>
    <p:extLst>
      <p:ext uri="{BB962C8B-B14F-4D97-AF65-F5344CB8AC3E}">
        <p14:creationId xmlns:p14="http://schemas.microsoft.com/office/powerpoint/2010/main" val="332911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CF908-6F32-E761-AF39-76DC4105D143}"/>
              </a:ext>
            </a:extLst>
          </p:cNvPr>
          <p:cNvSpPr>
            <a:spLocks noGrp="1"/>
          </p:cNvSpPr>
          <p:nvPr>
            <p:ph type="title"/>
          </p:nvPr>
        </p:nvSpPr>
        <p:spPr/>
        <p:txBody>
          <a:bodyPr>
            <a:normAutofit/>
          </a:bodyPr>
          <a:lstStyle/>
          <a:p>
            <a:r>
              <a:rPr lang="en-US" dirty="0"/>
              <a:t>Some research results of </a:t>
            </a:r>
            <a:r>
              <a:rPr lang="en-US" dirty="0" err="1"/>
              <a:t>Telavalue</a:t>
            </a:r>
            <a:endParaRPr lang="fi-FI" dirty="0"/>
          </a:p>
        </p:txBody>
      </p:sp>
      <p:sp>
        <p:nvSpPr>
          <p:cNvPr id="3" name="Text Placeholder 2">
            <a:extLst>
              <a:ext uri="{FF2B5EF4-FFF2-40B4-BE49-F238E27FC236}">
                <a16:creationId xmlns:a16="http://schemas.microsoft.com/office/drawing/2014/main" id="{E1274773-D3E6-0044-B4A2-4BA031B74B80}"/>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2339555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9C1A-6C2C-A966-DFA4-7DC743D366F9}"/>
              </a:ext>
            </a:extLst>
          </p:cNvPr>
          <p:cNvSpPr>
            <a:spLocks noGrp="1"/>
          </p:cNvSpPr>
          <p:nvPr>
            <p:ph type="title"/>
          </p:nvPr>
        </p:nvSpPr>
        <p:spPr>
          <a:xfrm>
            <a:off x="4802908" y="245052"/>
            <a:ext cx="6550890" cy="1325563"/>
          </a:xfrm>
        </p:spPr>
        <p:txBody>
          <a:bodyPr/>
          <a:lstStyle/>
          <a:p>
            <a:r>
              <a:rPr lang="fi-FI"/>
              <a:t>ONE OF TELAVALUE’S OBJECTIVES</a:t>
            </a:r>
          </a:p>
        </p:txBody>
      </p:sp>
      <p:sp>
        <p:nvSpPr>
          <p:cNvPr id="3" name="Content Placeholder 2">
            <a:extLst>
              <a:ext uri="{FF2B5EF4-FFF2-40B4-BE49-F238E27FC236}">
                <a16:creationId xmlns:a16="http://schemas.microsoft.com/office/drawing/2014/main" id="{5266FA27-01B8-0EB2-311A-C39BDE04ACAA}"/>
              </a:ext>
            </a:extLst>
          </p:cNvPr>
          <p:cNvSpPr>
            <a:spLocks noGrp="1"/>
          </p:cNvSpPr>
          <p:nvPr>
            <p:ph idx="1"/>
          </p:nvPr>
        </p:nvSpPr>
        <p:spPr>
          <a:xfrm>
            <a:off x="4802908" y="1810328"/>
            <a:ext cx="6982693" cy="4885748"/>
          </a:xfrm>
        </p:spPr>
        <p:txBody>
          <a:bodyPr>
            <a:normAutofit/>
          </a:bodyPr>
          <a:lstStyle/>
          <a:p>
            <a:r>
              <a:rPr lang="en-US" sz="3200"/>
              <a:t>Obtain competence for implementation of new circular business models in companies. </a:t>
            </a:r>
          </a:p>
          <a:p>
            <a:endParaRPr lang="en-US" sz="3200"/>
          </a:p>
          <a:p>
            <a:pPr marL="0" indent="0">
              <a:buNone/>
            </a:pPr>
            <a:r>
              <a:rPr lang="en-US" sz="3200"/>
              <a:t>-&gt; Multifactor Study on Business Models  </a:t>
            </a:r>
          </a:p>
          <a:p>
            <a:pPr marL="0" indent="0">
              <a:buNone/>
            </a:pPr>
            <a:r>
              <a:rPr lang="en-US" sz="3200"/>
              <a:t> </a:t>
            </a:r>
          </a:p>
          <a:p>
            <a:endParaRPr lang="en-US" sz="3200"/>
          </a:p>
          <a:p>
            <a:endParaRPr lang="en-US" sz="3200"/>
          </a:p>
        </p:txBody>
      </p:sp>
      <p:pic>
        <p:nvPicPr>
          <p:cNvPr id="5" name="Picture 4" descr="Qr code&#10;&#10;Description automatically generated">
            <a:extLst>
              <a:ext uri="{FF2B5EF4-FFF2-40B4-BE49-F238E27FC236}">
                <a16:creationId xmlns:a16="http://schemas.microsoft.com/office/drawing/2014/main" id="{92FA6C9F-E7D1-1EFE-4B22-A8BB450135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4345577" cy="6858000"/>
          </a:xfrm>
          <a:prstGeom prst="rect">
            <a:avLst/>
          </a:prstGeom>
        </p:spPr>
      </p:pic>
    </p:spTree>
    <p:extLst>
      <p:ext uri="{BB962C8B-B14F-4D97-AF65-F5344CB8AC3E}">
        <p14:creationId xmlns:p14="http://schemas.microsoft.com/office/powerpoint/2010/main" val="3277670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1C0BD-05C2-F5F0-56C0-EEF948B5A092}"/>
              </a:ext>
            </a:extLst>
          </p:cNvPr>
          <p:cNvSpPr>
            <a:spLocks noGrp="1"/>
          </p:cNvSpPr>
          <p:nvPr>
            <p:ph type="title"/>
          </p:nvPr>
        </p:nvSpPr>
        <p:spPr/>
        <p:txBody>
          <a:bodyPr/>
          <a:lstStyle/>
          <a:p>
            <a:r>
              <a:rPr lang="en-US"/>
              <a:t>Social, consumer, environmental, economic, data and design aspects</a:t>
            </a:r>
            <a:endParaRPr lang="fi-FI"/>
          </a:p>
        </p:txBody>
      </p:sp>
      <p:pic>
        <p:nvPicPr>
          <p:cNvPr id="5" name="Content Placeholder 4">
            <a:extLst>
              <a:ext uri="{FF2B5EF4-FFF2-40B4-BE49-F238E27FC236}">
                <a16:creationId xmlns:a16="http://schemas.microsoft.com/office/drawing/2014/main" id="{11DFD777-9A3A-64E5-A824-4648BF00EC5B}"/>
              </a:ext>
            </a:extLst>
          </p:cNvPr>
          <p:cNvPicPr>
            <a:picLocks noGrp="1" noChangeAspect="1"/>
          </p:cNvPicPr>
          <p:nvPr>
            <p:ph sz="half" idx="1"/>
          </p:nvPr>
        </p:nvPicPr>
        <p:blipFill>
          <a:blip r:embed="rId2"/>
          <a:stretch>
            <a:fillRect/>
          </a:stretch>
        </p:blipFill>
        <p:spPr>
          <a:xfrm>
            <a:off x="1499255" y="1825625"/>
            <a:ext cx="9041091" cy="5117946"/>
          </a:xfrm>
        </p:spPr>
      </p:pic>
      <p:sp>
        <p:nvSpPr>
          <p:cNvPr id="3" name="Content Placeholder 2">
            <a:extLst>
              <a:ext uri="{FF2B5EF4-FFF2-40B4-BE49-F238E27FC236}">
                <a16:creationId xmlns:a16="http://schemas.microsoft.com/office/drawing/2014/main" id="{FB990266-1876-DF71-C8F2-78B0343EDC9F}"/>
              </a:ext>
            </a:extLst>
          </p:cNvPr>
          <p:cNvSpPr>
            <a:spLocks noGrp="1"/>
          </p:cNvSpPr>
          <p:nvPr>
            <p:ph sz="half" idx="2"/>
          </p:nvPr>
        </p:nvSpPr>
        <p:spPr/>
        <p:txBody>
          <a:bodyPr/>
          <a:lstStyle/>
          <a:p>
            <a:endParaRPr lang="fi-FI"/>
          </a:p>
        </p:txBody>
      </p:sp>
    </p:spTree>
    <p:extLst>
      <p:ext uri="{BB962C8B-B14F-4D97-AF65-F5344CB8AC3E}">
        <p14:creationId xmlns:p14="http://schemas.microsoft.com/office/powerpoint/2010/main" val="2005762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62F50-EFF3-823D-F2EB-03EB822D6D03}"/>
              </a:ext>
            </a:extLst>
          </p:cNvPr>
          <p:cNvSpPr>
            <a:spLocks noGrp="1"/>
          </p:cNvSpPr>
          <p:nvPr>
            <p:ph type="title"/>
          </p:nvPr>
        </p:nvSpPr>
        <p:spPr/>
        <p:txBody>
          <a:bodyPr/>
          <a:lstStyle/>
          <a:p>
            <a:r>
              <a:rPr lang="en-US" dirty="0">
                <a:latin typeface="Franklin Gothic Medium"/>
              </a:rPr>
              <a:t>Research results</a:t>
            </a:r>
            <a:endParaRPr lang="en-US" dirty="0"/>
          </a:p>
        </p:txBody>
      </p:sp>
      <p:sp>
        <p:nvSpPr>
          <p:cNvPr id="3" name="Text Placeholder 2">
            <a:extLst>
              <a:ext uri="{FF2B5EF4-FFF2-40B4-BE49-F238E27FC236}">
                <a16:creationId xmlns:a16="http://schemas.microsoft.com/office/drawing/2014/main" id="{1579925B-8E23-2C35-27E1-D89DFA7883C8}"/>
              </a:ext>
            </a:extLst>
          </p:cNvPr>
          <p:cNvSpPr>
            <a:spLocks noGrp="1"/>
          </p:cNvSpPr>
          <p:nvPr>
            <p:ph type="body" idx="1"/>
          </p:nvPr>
        </p:nvSpPr>
        <p:spPr>
          <a:xfrm>
            <a:off x="811927" y="1962150"/>
            <a:ext cx="11211907" cy="4078287"/>
          </a:xfrm>
        </p:spPr>
        <p:txBody>
          <a:bodyPr vert="horz" lIns="91440" tIns="45720" rIns="91440" bIns="45720" rtlCol="0" anchor="t">
            <a:normAutofit fontScale="92500" lnSpcReduction="10000"/>
          </a:bodyPr>
          <a:lstStyle/>
          <a:p>
            <a:pPr marL="285750" indent="-285750">
              <a:buFont typeface="Arial"/>
              <a:buChar char="•"/>
            </a:pPr>
            <a:endParaRPr lang="en-US" sz="2000">
              <a:cs typeface="Calibri"/>
            </a:endParaRPr>
          </a:p>
          <a:p>
            <a:pPr marL="285750" indent="-285750">
              <a:buFont typeface="Arial"/>
              <a:buChar char="•"/>
            </a:pPr>
            <a:r>
              <a:rPr lang="en-US" sz="2000">
                <a:cs typeface="Calibri"/>
              </a:rPr>
              <a:t>Social aspects/ </a:t>
            </a:r>
            <a:r>
              <a:rPr lang="en-US" sz="2000">
                <a:ea typeface="+mn-lt"/>
                <a:cs typeface="+mn-lt"/>
                <a:hlinkClick r:id="rId2"/>
              </a:rPr>
              <a:t>https://telaketju.turkuamk.fi/en/yleinen-en/how-to-evaluate-social-responsibility-of-novel-business-models/</a:t>
            </a:r>
            <a:r>
              <a:rPr lang="en-US" sz="2000">
                <a:ea typeface="+mn-lt"/>
                <a:cs typeface="+mn-lt"/>
              </a:rPr>
              <a:t> </a:t>
            </a:r>
          </a:p>
          <a:p>
            <a:pPr marL="285750" indent="-285750">
              <a:buFont typeface="Arial"/>
              <a:buChar char="•"/>
            </a:pPr>
            <a:r>
              <a:rPr lang="en-US" sz="2000">
                <a:cs typeface="Calibri"/>
              </a:rPr>
              <a:t>Consumers /  to be published before summer 2024 on </a:t>
            </a:r>
            <a:r>
              <a:rPr lang="en-US" sz="2000">
                <a:cs typeface="Calibri"/>
                <a:hlinkClick r:id="rId3"/>
              </a:rPr>
              <a:t>www.telaketju.fi</a:t>
            </a:r>
            <a:r>
              <a:rPr lang="en-US" sz="2000">
                <a:cs typeface="Calibri"/>
              </a:rPr>
              <a:t> </a:t>
            </a:r>
          </a:p>
          <a:p>
            <a:pPr marL="285750" indent="-285750">
              <a:buFont typeface="Arial"/>
              <a:buChar char="•"/>
            </a:pPr>
            <a:r>
              <a:rPr lang="en-US" sz="2000">
                <a:cs typeface="Calibri"/>
              </a:rPr>
              <a:t>Environmental aspects / </a:t>
            </a:r>
            <a:r>
              <a:rPr lang="en-US" sz="2000">
                <a:ea typeface="+mn-lt"/>
                <a:cs typeface="+mn-lt"/>
                <a:hlinkClick r:id="rId4"/>
              </a:rPr>
              <a:t>https://telaketju.turkuamk.fi/en/telavalue-results/environmental-impacts-of-circular-textile-models/</a:t>
            </a:r>
            <a:r>
              <a:rPr lang="en-US" sz="2000">
                <a:ea typeface="+mn-lt"/>
                <a:cs typeface="+mn-lt"/>
              </a:rPr>
              <a:t> </a:t>
            </a:r>
          </a:p>
          <a:p>
            <a:pPr marL="285750" indent="-285750">
              <a:buFont typeface="Arial"/>
              <a:buChar char="•"/>
            </a:pPr>
            <a:r>
              <a:rPr lang="en-US" sz="2000">
                <a:cs typeface="Calibri"/>
              </a:rPr>
              <a:t>Economic aspects / </a:t>
            </a:r>
            <a:r>
              <a:rPr lang="en-US" sz="2000">
                <a:ea typeface="+mn-lt"/>
                <a:cs typeface="+mn-lt"/>
                <a:hlinkClick r:id="rId5"/>
              </a:rPr>
              <a:t>https://telaketju.turkuamk.fi/en/telavalue-results/the-economic-aspects-of-new-ce-business-models/</a:t>
            </a:r>
            <a:r>
              <a:rPr lang="en-US" sz="2000">
                <a:ea typeface="+mn-lt"/>
                <a:cs typeface="+mn-lt"/>
              </a:rPr>
              <a:t> </a:t>
            </a:r>
          </a:p>
          <a:p>
            <a:pPr marL="285750" indent="-285750">
              <a:buFont typeface="Arial"/>
              <a:buChar char="•"/>
            </a:pPr>
            <a:r>
              <a:rPr lang="en-US" sz="2000">
                <a:cs typeface="Calibri"/>
              </a:rPr>
              <a:t>Data / to be published before summer 2024 on </a:t>
            </a:r>
            <a:r>
              <a:rPr lang="en-US" sz="2000">
                <a:cs typeface="Calibri"/>
                <a:hlinkClick r:id="rId3"/>
              </a:rPr>
              <a:t>www.telaketju.fi</a:t>
            </a:r>
            <a:r>
              <a:rPr lang="en-US" sz="2000">
                <a:cs typeface="Calibri"/>
              </a:rPr>
              <a:t> </a:t>
            </a:r>
          </a:p>
          <a:p>
            <a:pPr marL="285750" indent="-285750">
              <a:buFont typeface="Arial"/>
              <a:buChar char="•"/>
            </a:pPr>
            <a:r>
              <a:rPr lang="en-US" sz="2000">
                <a:cs typeface="Calibri"/>
              </a:rPr>
              <a:t>Design / 1. Design in</a:t>
            </a:r>
            <a:r>
              <a:rPr lang="en-US" sz="2000">
                <a:ea typeface="+mn-lt"/>
                <a:cs typeface="+mn-lt"/>
              </a:rPr>
              <a:t> novel business models </a:t>
            </a:r>
            <a:r>
              <a:rPr lang="en-US" sz="2000">
                <a:ea typeface="+mn-lt"/>
                <a:cs typeface="+mn-lt"/>
                <a:hlinkClick r:id="rId6"/>
              </a:rPr>
              <a:t>https://urn.fi/URN:ISBN:978-951-827-472-1</a:t>
            </a:r>
            <a:r>
              <a:rPr lang="en-US" sz="2000">
                <a:cs typeface="Calibri"/>
              </a:rPr>
              <a:t>  2</a:t>
            </a:r>
            <a:r>
              <a:rPr lang="en-US" sz="2000">
                <a:ea typeface="+mn-lt"/>
                <a:cs typeface="+mn-lt"/>
              </a:rPr>
              <a:t>.  </a:t>
            </a:r>
            <a:r>
              <a:rPr lang="en-US" sz="1900">
                <a:ea typeface="+mn-lt"/>
                <a:cs typeface="+mn-lt"/>
                <a:hlinkClick r:id="rId7"/>
              </a:rPr>
              <a:t>https://blogit.lab.fi/labfocus/tuotesuunnittelun-rooli-kiertotalouden-liiketoimintamalleissa-edellyttaa-muotoiluajattelua/</a:t>
            </a:r>
            <a:endParaRPr lang="en-US" sz="1900">
              <a:ea typeface="+mn-lt"/>
              <a:cs typeface="+mn-lt"/>
            </a:endParaRPr>
          </a:p>
          <a:p>
            <a:pPr marL="285750" indent="-285750">
              <a:buFont typeface="Arial"/>
              <a:buChar char="•"/>
            </a:pPr>
            <a:r>
              <a:rPr lang="en-US" sz="2000">
                <a:cs typeface="Calibri"/>
              </a:rPr>
              <a:t>Summary of the Multifactor Study findings / to be published before summer 2024 on </a:t>
            </a:r>
            <a:r>
              <a:rPr lang="en-US" sz="2000">
                <a:cs typeface="Calibri"/>
                <a:hlinkClick r:id="rId8"/>
              </a:rPr>
              <a:t>www.telaketju.fi</a:t>
            </a:r>
            <a:r>
              <a:rPr lang="en-US" sz="2000">
                <a:cs typeface="Calibri"/>
              </a:rPr>
              <a:t> </a:t>
            </a:r>
            <a:endParaRPr lang="en-US"/>
          </a:p>
        </p:txBody>
      </p:sp>
    </p:spTree>
    <p:extLst>
      <p:ext uri="{BB962C8B-B14F-4D97-AF65-F5344CB8AC3E}">
        <p14:creationId xmlns:p14="http://schemas.microsoft.com/office/powerpoint/2010/main" val="2816411923"/>
      </p:ext>
    </p:extLst>
  </p:cSld>
  <p:clrMapOvr>
    <a:masterClrMapping/>
  </p:clrMapOvr>
</p:sld>
</file>

<file path=ppt/theme/theme1.xml><?xml version="1.0" encoding="utf-8"?>
<a:theme xmlns:a="http://schemas.openxmlformats.org/drawingml/2006/main" name="1_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0E60885ADE994083FC2E49769E5EB7" ma:contentTypeVersion="18" ma:contentTypeDescription="Create a new document." ma:contentTypeScope="" ma:versionID="ceaf2aa42e3242f2113ce19580418b2a">
  <xsd:schema xmlns:xsd="http://www.w3.org/2001/XMLSchema" xmlns:xs="http://www.w3.org/2001/XMLSchema" xmlns:p="http://schemas.microsoft.com/office/2006/metadata/properties" xmlns:ns2="6cd65847-4c26-4d18-8c25-0987ade538c7" xmlns:ns3="b9c4644f-b87d-45e1-ba85-805c3ecc1a60" xmlns:ns4="8a55deb0-15aa-4aaf-91a8-c621d8b5cad4" targetNamespace="http://schemas.microsoft.com/office/2006/metadata/properties" ma:root="true" ma:fieldsID="3a6b5eb43c3f4b7f34feaa34b996c1cf" ns2:_="" ns3:_="" ns4:_="">
    <xsd:import namespace="6cd65847-4c26-4d18-8c25-0987ade538c7"/>
    <xsd:import namespace="b9c4644f-b87d-45e1-ba85-805c3ecc1a60"/>
    <xsd:import namespace="8a55deb0-15aa-4aaf-91a8-c621d8b5ca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4:SharedWithUsers" minOccurs="0"/>
                <xsd:element ref="ns4:SharedWithDetail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d65847-4c26-4d18-8c25-0987ade538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31220a57-3561-4c6c-81d9-ab175e5725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c4644f-b87d-45e1-ba85-805c3ecc1a60"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f10b90a3-01a7-479c-b7bc-6629e0df025e}" ma:internalName="TaxCatchAll" ma:showField="CatchAllData" ma:web="8a55deb0-15aa-4aaf-91a8-c621d8b5cad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a55deb0-15aa-4aaf-91a8-c621d8b5cad4"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9c4644f-b87d-45e1-ba85-805c3ecc1a60" xsi:nil="true"/>
    <lcf76f155ced4ddcb4097134ff3c332f xmlns="6cd65847-4c26-4d18-8c25-0987ade538c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66BCC35-DE49-46D0-BE1B-FC74F0BF0166}">
  <ds:schemaRefs>
    <ds:schemaRef ds:uri="6cd65847-4c26-4d18-8c25-0987ade538c7"/>
    <ds:schemaRef ds:uri="8a55deb0-15aa-4aaf-91a8-c621d8b5cad4"/>
    <ds:schemaRef ds:uri="b9c4644f-b87d-45e1-ba85-805c3ecc1a6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CB49080-3042-4669-BE99-59B08D8D601B}">
  <ds:schemaRefs>
    <ds:schemaRef ds:uri="http://schemas.microsoft.com/sharepoint/v3/contenttype/forms"/>
  </ds:schemaRefs>
</ds:datastoreItem>
</file>

<file path=customXml/itemProps3.xml><?xml version="1.0" encoding="utf-8"?>
<ds:datastoreItem xmlns:ds="http://schemas.openxmlformats.org/officeDocument/2006/customXml" ds:itemID="{268F0420-9658-414E-8C82-045A351A2CDD}">
  <ds:schemaRefs>
    <ds:schemaRef ds:uri="6cd65847-4c26-4d18-8c25-0987ade538c7"/>
    <ds:schemaRef ds:uri="8a55deb0-15aa-4aaf-91a8-c621d8b5cad4"/>
    <ds:schemaRef ds:uri="b9c4644f-b87d-45e1-ba85-805c3ecc1a6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TotalTime>
  <Words>1369</Words>
  <Application>Microsoft Office PowerPoint</Application>
  <PresentationFormat>Laajakuva</PresentationFormat>
  <Paragraphs>207</Paragraphs>
  <Slides>30</Slides>
  <Notes>7</Notes>
  <HiddenSlides>0</HiddenSlides>
  <MMClips>0</MMClips>
  <ScaleCrop>false</ScaleCrop>
  <HeadingPairs>
    <vt:vector size="6" baseType="variant">
      <vt:variant>
        <vt:lpstr>Käytetyt fontit</vt:lpstr>
      </vt:variant>
      <vt:variant>
        <vt:i4>7</vt:i4>
      </vt:variant>
      <vt:variant>
        <vt:lpstr>Teema</vt:lpstr>
      </vt:variant>
      <vt:variant>
        <vt:i4>1</vt:i4>
      </vt:variant>
      <vt:variant>
        <vt:lpstr>Dian otsikot</vt:lpstr>
      </vt:variant>
      <vt:variant>
        <vt:i4>30</vt:i4>
      </vt:variant>
    </vt:vector>
  </HeadingPairs>
  <TitlesOfParts>
    <vt:vector size="38" baseType="lpstr">
      <vt:lpstr>Arial</vt:lpstr>
      <vt:lpstr>Arial Narrow</vt:lpstr>
      <vt:lpstr>Calibri</vt:lpstr>
      <vt:lpstr>Calibri Light</vt:lpstr>
      <vt:lpstr>Franklin Gothic Book</vt:lpstr>
      <vt:lpstr>Franklin Gothic Medium</vt:lpstr>
      <vt:lpstr>Franklin Gothic Medium Cond</vt:lpstr>
      <vt:lpstr>1_orange</vt:lpstr>
      <vt:lpstr>Research results on product life extension, why it is important?  Piia Nurmi 25.4.2024</vt:lpstr>
      <vt:lpstr>Presentation today</vt:lpstr>
      <vt:lpstr>Background</vt:lpstr>
      <vt:lpstr>PowerPoint-esitys</vt:lpstr>
      <vt:lpstr>Active Research Continuum </vt:lpstr>
      <vt:lpstr>Some research results of Telavalue</vt:lpstr>
      <vt:lpstr>ONE OF TELAVALUE’S OBJECTIVES</vt:lpstr>
      <vt:lpstr>Social, consumer, environmental, economic, data and design aspects</vt:lpstr>
      <vt:lpstr>Research results</vt:lpstr>
      <vt:lpstr>Social Aspects</vt:lpstr>
      <vt:lpstr>Social aspects </vt:lpstr>
      <vt:lpstr>PowerPoint-esitys</vt:lpstr>
      <vt:lpstr>Environmental aspects</vt:lpstr>
      <vt:lpstr>Environmental impacts of circular textile model</vt:lpstr>
      <vt:lpstr>PowerPoint-esitys</vt:lpstr>
      <vt:lpstr>Results</vt:lpstr>
      <vt:lpstr>PowerPoint-esitys</vt:lpstr>
      <vt:lpstr>Economic aspects</vt:lpstr>
      <vt:lpstr>Economic aspects, literature review </vt:lpstr>
      <vt:lpstr>PowerPoint-esitys</vt:lpstr>
      <vt:lpstr>Research results</vt:lpstr>
      <vt:lpstr>Summary of the findings </vt:lpstr>
      <vt:lpstr>Multifactor Study on Business Models published before summer 2024 www.telaketju.fi </vt:lpstr>
      <vt:lpstr>1. The phenomena is wide and important</vt:lpstr>
      <vt:lpstr>2. We need to do the change together</vt:lpstr>
      <vt:lpstr>3. We need to decrease consumption</vt:lpstr>
      <vt:lpstr>4. Consumers have a leading role</vt:lpstr>
      <vt:lpstr>5. All aspects need to be developed separately  and together</vt:lpstr>
      <vt:lpstr>Product life extension, why it is important?</vt:lpstr>
      <vt:lpstr>Thank you! Piia Nurmi @turkuamk.fi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Reiman Erika</dc:creator>
  <cp:lastModifiedBy>Kaisa Laine</cp:lastModifiedBy>
  <cp:revision>9</cp:revision>
  <dcterms:created xsi:type="dcterms:W3CDTF">2022-04-21T06:34:21Z</dcterms:created>
  <dcterms:modified xsi:type="dcterms:W3CDTF">2024-04-24T08:35:09Z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0x010100070E60885ADE994083FC2E49769E5EB7</vt:lpwstr>
  </property>
  <property fmtid="{D5CDD505-2E9C-101B-9397-08002B2CF9AE}" pid="3" name="MediaServiceImageTags">
    <vt:lpwstr/>
  </property>
</Properties>
</file>