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147480399" r:id="rId3"/>
    <p:sldId id="2147480391" r:id="rId4"/>
    <p:sldId id="285" r:id="rId5"/>
    <p:sldId id="262" r:id="rId6"/>
    <p:sldId id="2147480400" r:id="rId7"/>
    <p:sldId id="263" r:id="rId8"/>
    <p:sldId id="264" r:id="rId9"/>
    <p:sldId id="2147480397" r:id="rId10"/>
    <p:sldId id="2147480398" r:id="rId11"/>
    <p:sldId id="2147480396" r:id="rId12"/>
    <p:sldId id="2134806862" r:id="rId13"/>
    <p:sldId id="267" r:id="rId14"/>
    <p:sldId id="268" r:id="rId15"/>
    <p:sldId id="270" r:id="rId16"/>
  </p:sldIdLst>
  <p:sldSz cx="12192000" cy="6858000"/>
  <p:notesSz cx="6858000" cy="9144000"/>
  <p:embeddedFontLst>
    <p:embeddedFont>
      <p:font typeface="Lato Light" panose="020F0502020204030203" pitchFamily="34" charset="0"/>
      <p:regular r:id="rId18"/>
      <p:italic r:id="rId19"/>
    </p:embeddedFont>
    <p:embeddedFont>
      <p:font typeface="Lora" pitchFamily="2" charset="0"/>
      <p:regular r:id="rId20"/>
      <p:bold r:id="rId21"/>
      <p:italic r:id="rId22"/>
      <p:boldItalic r:id="rId23"/>
    </p:embeddedFont>
    <p:embeddedFont>
      <p:font typeface="Raleway"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iCgwDQGnuU7rgRntGjx9uJewvoP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ni Ilmonen" initials="" lastIdx="1" clrIdx="0"/>
  <p:cmAuthor id="1" name="Tanvir Nawaz Bin Towhid" initials="" lastIdx="1" clrIdx="1">
    <p:extLst>
      <p:ext uri="{19B8F6BF-5375-455C-9EA6-DF929625EA0E}">
        <p15:presenceInfo xmlns:p15="http://schemas.microsoft.com/office/powerpoint/2012/main" userId="S::tnabin@utu.fi::e825b2a8-2555-450c-944a-09dde41ceb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691F30-8BB8-4257-A7F9-F720FB60351B}" v="30" dt="2024-04-23T16:17:57.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i Ilmonen" userId="b7e0fe0f-926c-47b8-877b-c0df65b2452b" providerId="ADAL" clId="{9B691F30-8BB8-4257-A7F9-F720FB60351B}"/>
    <pc:docChg chg="undo custSel delSld modSld">
      <pc:chgData name="Sini Ilmonen" userId="b7e0fe0f-926c-47b8-877b-c0df65b2452b" providerId="ADAL" clId="{9B691F30-8BB8-4257-A7F9-F720FB60351B}" dt="2024-04-23T16:17:57.662" v="359" actId="20577"/>
      <pc:docMkLst>
        <pc:docMk/>
      </pc:docMkLst>
      <pc:sldChg chg="modSp mod">
        <pc:chgData name="Sini Ilmonen" userId="b7e0fe0f-926c-47b8-877b-c0df65b2452b" providerId="ADAL" clId="{9B691F30-8BB8-4257-A7F9-F720FB60351B}" dt="2024-04-23T06:21:48.095" v="108" actId="20577"/>
        <pc:sldMkLst>
          <pc:docMk/>
          <pc:sldMk cId="0" sldId="262"/>
        </pc:sldMkLst>
        <pc:spChg chg="mod">
          <ac:chgData name="Sini Ilmonen" userId="b7e0fe0f-926c-47b8-877b-c0df65b2452b" providerId="ADAL" clId="{9B691F30-8BB8-4257-A7F9-F720FB60351B}" dt="2024-04-23T05:22:19.120" v="82" actId="20577"/>
          <ac:spMkLst>
            <pc:docMk/>
            <pc:sldMk cId="0" sldId="262"/>
            <ac:spMk id="147" creationId="{00000000-0000-0000-0000-000000000000}"/>
          </ac:spMkLst>
        </pc:spChg>
        <pc:spChg chg="mod">
          <ac:chgData name="Sini Ilmonen" userId="b7e0fe0f-926c-47b8-877b-c0df65b2452b" providerId="ADAL" clId="{9B691F30-8BB8-4257-A7F9-F720FB60351B}" dt="2024-04-23T06:21:48.095" v="108" actId="20577"/>
          <ac:spMkLst>
            <pc:docMk/>
            <pc:sldMk cId="0" sldId="262"/>
            <ac:spMk id="149" creationId="{00000000-0000-0000-0000-000000000000}"/>
          </ac:spMkLst>
        </pc:spChg>
      </pc:sldChg>
      <pc:sldChg chg="modSp mod">
        <pc:chgData name="Sini Ilmonen" userId="b7e0fe0f-926c-47b8-877b-c0df65b2452b" providerId="ADAL" clId="{9B691F30-8BB8-4257-A7F9-F720FB60351B}" dt="2024-04-23T16:01:31.659" v="127" actId="1076"/>
        <pc:sldMkLst>
          <pc:docMk/>
          <pc:sldMk cId="0" sldId="263"/>
        </pc:sldMkLst>
        <pc:spChg chg="mod">
          <ac:chgData name="Sini Ilmonen" userId="b7e0fe0f-926c-47b8-877b-c0df65b2452b" providerId="ADAL" clId="{9B691F30-8BB8-4257-A7F9-F720FB60351B}" dt="2024-04-23T16:01:31.659" v="127" actId="1076"/>
          <ac:spMkLst>
            <pc:docMk/>
            <pc:sldMk cId="0" sldId="263"/>
            <ac:spMk id="160" creationId="{00000000-0000-0000-0000-000000000000}"/>
          </ac:spMkLst>
        </pc:spChg>
      </pc:sldChg>
      <pc:sldChg chg="modSp mod">
        <pc:chgData name="Sini Ilmonen" userId="b7e0fe0f-926c-47b8-877b-c0df65b2452b" providerId="ADAL" clId="{9B691F30-8BB8-4257-A7F9-F720FB60351B}" dt="2024-04-23T16:01:38.875" v="136" actId="20577"/>
        <pc:sldMkLst>
          <pc:docMk/>
          <pc:sldMk cId="0" sldId="264"/>
        </pc:sldMkLst>
        <pc:spChg chg="mod">
          <ac:chgData name="Sini Ilmonen" userId="b7e0fe0f-926c-47b8-877b-c0df65b2452b" providerId="ADAL" clId="{9B691F30-8BB8-4257-A7F9-F720FB60351B}" dt="2024-04-23T16:01:38.875" v="136" actId="20577"/>
          <ac:spMkLst>
            <pc:docMk/>
            <pc:sldMk cId="0" sldId="264"/>
            <ac:spMk id="168" creationId="{00000000-0000-0000-0000-000000000000}"/>
          </ac:spMkLst>
        </pc:spChg>
      </pc:sldChg>
      <pc:sldChg chg="modSp mod">
        <pc:chgData name="Sini Ilmonen" userId="b7e0fe0f-926c-47b8-877b-c0df65b2452b" providerId="ADAL" clId="{9B691F30-8BB8-4257-A7F9-F720FB60351B}" dt="2024-04-23T16:16:42.864" v="343" actId="255"/>
        <pc:sldMkLst>
          <pc:docMk/>
          <pc:sldMk cId="0" sldId="268"/>
        </pc:sldMkLst>
        <pc:spChg chg="mod">
          <ac:chgData name="Sini Ilmonen" userId="b7e0fe0f-926c-47b8-877b-c0df65b2452b" providerId="ADAL" clId="{9B691F30-8BB8-4257-A7F9-F720FB60351B}" dt="2024-04-23T16:16:42.864" v="343" actId="255"/>
          <ac:spMkLst>
            <pc:docMk/>
            <pc:sldMk cId="0" sldId="268"/>
            <ac:spMk id="215" creationId="{00000000-0000-0000-0000-000000000000}"/>
          </ac:spMkLst>
        </pc:spChg>
      </pc:sldChg>
      <pc:sldChg chg="modSp mod">
        <pc:chgData name="Sini Ilmonen" userId="b7e0fe0f-926c-47b8-877b-c0df65b2452b" providerId="ADAL" clId="{9B691F30-8BB8-4257-A7F9-F720FB60351B}" dt="2024-04-23T06:01:35.572" v="104" actId="255"/>
        <pc:sldMkLst>
          <pc:docMk/>
          <pc:sldMk cId="0" sldId="285"/>
        </pc:sldMkLst>
        <pc:spChg chg="mod">
          <ac:chgData name="Sini Ilmonen" userId="b7e0fe0f-926c-47b8-877b-c0df65b2452b" providerId="ADAL" clId="{9B691F30-8BB8-4257-A7F9-F720FB60351B}" dt="2024-04-23T05:21:32.657" v="75" actId="14100"/>
          <ac:spMkLst>
            <pc:docMk/>
            <pc:sldMk cId="0" sldId="285"/>
            <ac:spMk id="5" creationId="{9326F18D-67E1-E0B3-E06C-95B1A7634605}"/>
          </ac:spMkLst>
        </pc:spChg>
        <pc:spChg chg="mod">
          <ac:chgData name="Sini Ilmonen" userId="b7e0fe0f-926c-47b8-877b-c0df65b2452b" providerId="ADAL" clId="{9B691F30-8BB8-4257-A7F9-F720FB60351B}" dt="2024-04-23T06:01:35.572" v="104" actId="255"/>
          <ac:spMkLst>
            <pc:docMk/>
            <pc:sldMk cId="0" sldId="285"/>
            <ac:spMk id="122" creationId="{00000000-0000-0000-0000-000000000000}"/>
          </ac:spMkLst>
        </pc:spChg>
        <pc:spChg chg="mod">
          <ac:chgData name="Sini Ilmonen" userId="b7e0fe0f-926c-47b8-877b-c0df65b2452b" providerId="ADAL" clId="{9B691F30-8BB8-4257-A7F9-F720FB60351B}" dt="2024-04-23T05:21:49.254" v="77" actId="1076"/>
          <ac:spMkLst>
            <pc:docMk/>
            <pc:sldMk cId="0" sldId="285"/>
            <ac:spMk id="124" creationId="{00000000-0000-0000-0000-000000000000}"/>
          </ac:spMkLst>
        </pc:spChg>
        <pc:picChg chg="mod">
          <ac:chgData name="Sini Ilmonen" userId="b7e0fe0f-926c-47b8-877b-c0df65b2452b" providerId="ADAL" clId="{9B691F30-8BB8-4257-A7F9-F720FB60351B}" dt="2024-04-23T05:21:41.977" v="76" actId="1076"/>
          <ac:picMkLst>
            <pc:docMk/>
            <pc:sldMk cId="0" sldId="285"/>
            <ac:picMk id="119" creationId="{00000000-0000-0000-0000-000000000000}"/>
          </ac:picMkLst>
        </pc:picChg>
      </pc:sldChg>
      <pc:sldChg chg="addSp delSp modSp mod">
        <pc:chgData name="Sini Ilmonen" userId="b7e0fe0f-926c-47b8-877b-c0df65b2452b" providerId="ADAL" clId="{9B691F30-8BB8-4257-A7F9-F720FB60351B}" dt="2024-04-23T16:17:57.662" v="359" actId="20577"/>
        <pc:sldMkLst>
          <pc:docMk/>
          <pc:sldMk cId="624186719" sldId="2134806862"/>
        </pc:sldMkLst>
        <pc:spChg chg="ord">
          <ac:chgData name="Sini Ilmonen" userId="b7e0fe0f-926c-47b8-877b-c0df65b2452b" providerId="ADAL" clId="{9B691F30-8BB8-4257-A7F9-F720FB60351B}" dt="2024-04-23T16:09:21.408" v="167" actId="166"/>
          <ac:spMkLst>
            <pc:docMk/>
            <pc:sldMk cId="624186719" sldId="2134806862"/>
            <ac:spMk id="10" creationId="{82C05ECF-75DD-4D64-8ABC-29A013C7353B}"/>
          </ac:spMkLst>
        </pc:spChg>
        <pc:spChg chg="mod">
          <ac:chgData name="Sini Ilmonen" userId="b7e0fe0f-926c-47b8-877b-c0df65b2452b" providerId="ADAL" clId="{9B691F30-8BB8-4257-A7F9-F720FB60351B}" dt="2024-04-23T16:09:43.636" v="170" actId="1076"/>
          <ac:spMkLst>
            <pc:docMk/>
            <pc:sldMk cId="624186719" sldId="2134806862"/>
            <ac:spMk id="212" creationId="{9223BBDA-BCE1-4399-8392-8D69747BD6C9}"/>
          </ac:spMkLst>
        </pc:spChg>
        <pc:graphicFrameChg chg="del">
          <ac:chgData name="Sini Ilmonen" userId="b7e0fe0f-926c-47b8-877b-c0df65b2452b" providerId="ADAL" clId="{9B691F30-8BB8-4257-A7F9-F720FB60351B}" dt="2024-04-23T16:08:24.668" v="158" actId="478"/>
          <ac:graphicFrameMkLst>
            <pc:docMk/>
            <pc:sldMk cId="624186719" sldId="2134806862"/>
            <ac:graphicFrameMk id="9" creationId="{77003856-C2EF-482F-9B94-D673AD9F4DB4}"/>
          </ac:graphicFrameMkLst>
        </pc:graphicFrameChg>
        <pc:graphicFrameChg chg="mod">
          <ac:chgData name="Sini Ilmonen" userId="b7e0fe0f-926c-47b8-877b-c0df65b2452b" providerId="ADAL" clId="{9B691F30-8BB8-4257-A7F9-F720FB60351B}" dt="2024-04-23T16:09:33.992" v="169" actId="1076"/>
          <ac:graphicFrameMkLst>
            <pc:docMk/>
            <pc:sldMk cId="624186719" sldId="2134806862"/>
            <ac:graphicFrameMk id="15" creationId="{95F73133-DA84-4144-81A4-134919FEF124}"/>
          </ac:graphicFrameMkLst>
        </pc:graphicFrameChg>
        <pc:graphicFrameChg chg="mod">
          <ac:chgData name="Sini Ilmonen" userId="b7e0fe0f-926c-47b8-877b-c0df65b2452b" providerId="ADAL" clId="{9B691F30-8BB8-4257-A7F9-F720FB60351B}" dt="2024-04-23T16:17:57.662" v="359" actId="20577"/>
          <ac:graphicFrameMkLst>
            <pc:docMk/>
            <pc:sldMk cId="624186719" sldId="2134806862"/>
            <ac:graphicFrameMk id="214" creationId="{5E5FB47A-CBCC-CE3B-A03A-DB47A57259B4}"/>
          </ac:graphicFrameMkLst>
        </pc:graphicFrameChg>
        <pc:picChg chg="ord">
          <ac:chgData name="Sini Ilmonen" userId="b7e0fe0f-926c-47b8-877b-c0df65b2452b" providerId="ADAL" clId="{9B691F30-8BB8-4257-A7F9-F720FB60351B}" dt="2024-04-23T16:09:15.623" v="166" actId="167"/>
          <ac:picMkLst>
            <pc:docMk/>
            <pc:sldMk cId="624186719" sldId="2134806862"/>
            <ac:picMk id="4" creationId="{26360EC8-FFEA-F157-6890-EAB33A27B579}"/>
          </ac:picMkLst>
        </pc:picChg>
        <pc:picChg chg="add mod ord">
          <ac:chgData name="Sini Ilmonen" userId="b7e0fe0f-926c-47b8-877b-c0df65b2452b" providerId="ADAL" clId="{9B691F30-8BB8-4257-A7F9-F720FB60351B}" dt="2024-04-23T16:08:57.179" v="164" actId="167"/>
          <ac:picMkLst>
            <pc:docMk/>
            <pc:sldMk cId="624186719" sldId="2134806862"/>
            <ac:picMk id="8" creationId="{91AFF774-81C7-D961-0921-60F43156DD19}"/>
          </ac:picMkLst>
        </pc:picChg>
      </pc:sldChg>
      <pc:sldChg chg="delSp del mod">
        <pc:chgData name="Sini Ilmonen" userId="b7e0fe0f-926c-47b8-877b-c0df65b2452b" providerId="ADAL" clId="{9B691F30-8BB8-4257-A7F9-F720FB60351B}" dt="2024-04-23T16:09:52.165" v="171" actId="47"/>
        <pc:sldMkLst>
          <pc:docMk/>
          <pc:sldMk cId="793006128" sldId="2147480386"/>
        </pc:sldMkLst>
        <pc:spChg chg="del">
          <ac:chgData name="Sini Ilmonen" userId="b7e0fe0f-926c-47b8-877b-c0df65b2452b" providerId="ADAL" clId="{9B691F30-8BB8-4257-A7F9-F720FB60351B}" dt="2024-04-23T05:24:53.118" v="102" actId="478"/>
          <ac:spMkLst>
            <pc:docMk/>
            <pc:sldMk cId="793006128" sldId="2147480386"/>
            <ac:spMk id="11" creationId="{6E62AFB8-EEB8-B5CD-48F6-2ABBB550C9E9}"/>
          </ac:spMkLst>
        </pc:spChg>
        <pc:picChg chg="del">
          <ac:chgData name="Sini Ilmonen" userId="b7e0fe0f-926c-47b8-877b-c0df65b2452b" providerId="ADAL" clId="{9B691F30-8BB8-4257-A7F9-F720FB60351B}" dt="2024-04-23T16:08:32.518" v="160" actId="21"/>
          <ac:picMkLst>
            <pc:docMk/>
            <pc:sldMk cId="793006128" sldId="2147480386"/>
            <ac:picMk id="8" creationId="{91AFF774-81C7-D961-0921-60F43156DD19}"/>
          </ac:picMkLst>
        </pc:picChg>
      </pc:sldChg>
      <pc:sldChg chg="addSp delSp modSp mod delAnim">
        <pc:chgData name="Sini Ilmonen" userId="b7e0fe0f-926c-47b8-877b-c0df65b2452b" providerId="ADAL" clId="{9B691F30-8BB8-4257-A7F9-F720FB60351B}" dt="2024-04-23T05:20:23.425" v="71" actId="1076"/>
        <pc:sldMkLst>
          <pc:docMk/>
          <pc:sldMk cId="2616015842" sldId="2147480391"/>
        </pc:sldMkLst>
        <pc:spChg chg="mod">
          <ac:chgData name="Sini Ilmonen" userId="b7e0fe0f-926c-47b8-877b-c0df65b2452b" providerId="ADAL" clId="{9B691F30-8BB8-4257-A7F9-F720FB60351B}" dt="2024-04-23T05:18:40.557" v="53" actId="20577"/>
          <ac:spMkLst>
            <pc:docMk/>
            <pc:sldMk cId="2616015842" sldId="2147480391"/>
            <ac:spMk id="4" creationId="{F55720BE-FB0D-474D-A397-06FCB85386C6}"/>
          </ac:spMkLst>
        </pc:spChg>
        <pc:graphicFrameChg chg="mod modGraphic">
          <ac:chgData name="Sini Ilmonen" userId="b7e0fe0f-926c-47b8-877b-c0df65b2452b" providerId="ADAL" clId="{9B691F30-8BB8-4257-A7F9-F720FB60351B}" dt="2024-04-23T05:20:23.425" v="71" actId="1076"/>
          <ac:graphicFrameMkLst>
            <pc:docMk/>
            <pc:sldMk cId="2616015842" sldId="2147480391"/>
            <ac:graphicFrameMk id="7" creationId="{2E803B1E-1296-0CC5-F269-745D3430BD3D}"/>
          </ac:graphicFrameMkLst>
        </pc:graphicFrameChg>
        <pc:picChg chg="add mod ord">
          <ac:chgData name="Sini Ilmonen" userId="b7e0fe0f-926c-47b8-877b-c0df65b2452b" providerId="ADAL" clId="{9B691F30-8BB8-4257-A7F9-F720FB60351B}" dt="2024-04-23T05:20:19.381" v="70" actId="14100"/>
          <ac:picMkLst>
            <pc:docMk/>
            <pc:sldMk cId="2616015842" sldId="2147480391"/>
            <ac:picMk id="3" creationId="{22E33F33-7769-FD97-9891-6570B732ABEF}"/>
          </ac:picMkLst>
        </pc:picChg>
        <pc:picChg chg="del mod">
          <ac:chgData name="Sini Ilmonen" userId="b7e0fe0f-926c-47b8-877b-c0df65b2452b" providerId="ADAL" clId="{9B691F30-8BB8-4257-A7F9-F720FB60351B}" dt="2024-04-23T05:19:45.077" v="59" actId="478"/>
          <ac:picMkLst>
            <pc:docMk/>
            <pc:sldMk cId="2616015842" sldId="2147480391"/>
            <ac:picMk id="5" creationId="{6EFA573B-1B69-2A26-8F08-52446F357B0E}"/>
          </ac:picMkLst>
        </pc:picChg>
      </pc:sldChg>
      <pc:sldChg chg="modSp mod">
        <pc:chgData name="Sini Ilmonen" userId="b7e0fe0f-926c-47b8-877b-c0df65b2452b" providerId="ADAL" clId="{9B691F30-8BB8-4257-A7F9-F720FB60351B}" dt="2024-04-23T05:24:23.987" v="101" actId="2711"/>
        <pc:sldMkLst>
          <pc:docMk/>
          <pc:sldMk cId="3650107345" sldId="2147480396"/>
        </pc:sldMkLst>
        <pc:spChg chg="mod">
          <ac:chgData name="Sini Ilmonen" userId="b7e0fe0f-926c-47b8-877b-c0df65b2452b" providerId="ADAL" clId="{9B691F30-8BB8-4257-A7F9-F720FB60351B}" dt="2024-04-23T05:24:14.947" v="100" actId="20577"/>
          <ac:spMkLst>
            <pc:docMk/>
            <pc:sldMk cId="3650107345" sldId="2147480396"/>
            <ac:spMk id="20" creationId="{F92AD4EA-D60B-913E-2F0F-A9B8EB06B8A1}"/>
          </ac:spMkLst>
        </pc:spChg>
        <pc:spChg chg="mod">
          <ac:chgData name="Sini Ilmonen" userId="b7e0fe0f-926c-47b8-877b-c0df65b2452b" providerId="ADAL" clId="{9B691F30-8BB8-4257-A7F9-F720FB60351B}" dt="2024-04-23T05:24:23.987" v="101" actId="2711"/>
          <ac:spMkLst>
            <pc:docMk/>
            <pc:sldMk cId="3650107345" sldId="2147480396"/>
            <ac:spMk id="21" creationId="{9BE7CE00-8952-7C45-F19F-2B6112EF5180}"/>
          </ac:spMkLst>
        </pc:spChg>
        <pc:spChg chg="mod">
          <ac:chgData name="Sini Ilmonen" userId="b7e0fe0f-926c-47b8-877b-c0df65b2452b" providerId="ADAL" clId="{9B691F30-8BB8-4257-A7F9-F720FB60351B}" dt="2024-04-23T05:24:02.911" v="96" actId="2711"/>
          <ac:spMkLst>
            <pc:docMk/>
            <pc:sldMk cId="3650107345" sldId="2147480396"/>
            <ac:spMk id="68" creationId="{0F042620-AF45-90CE-6365-704FC5C7AE92}"/>
          </ac:spMkLst>
        </pc:spChg>
        <pc:picChg chg="mod">
          <ac:chgData name="Sini Ilmonen" userId="b7e0fe0f-926c-47b8-877b-c0df65b2452b" providerId="ADAL" clId="{9B691F30-8BB8-4257-A7F9-F720FB60351B}" dt="2024-04-23T05:23:49.887" v="94" actId="1076"/>
          <ac:picMkLst>
            <pc:docMk/>
            <pc:sldMk cId="3650107345" sldId="2147480396"/>
            <ac:picMk id="70" creationId="{A67A004F-5A9C-B203-4399-86F0E38D6C8E}"/>
          </ac:picMkLst>
        </pc:picChg>
      </pc:sldChg>
      <pc:sldChg chg="modSp mod">
        <pc:chgData name="Sini Ilmonen" userId="b7e0fe0f-926c-47b8-877b-c0df65b2452b" providerId="ADAL" clId="{9B691F30-8BB8-4257-A7F9-F720FB60351B}" dt="2024-04-23T16:03:41.193" v="156" actId="14100"/>
        <pc:sldMkLst>
          <pc:docMk/>
          <pc:sldMk cId="2261378274" sldId="2147480397"/>
        </pc:sldMkLst>
        <pc:spChg chg="mod">
          <ac:chgData name="Sini Ilmonen" userId="b7e0fe0f-926c-47b8-877b-c0df65b2452b" providerId="ADAL" clId="{9B691F30-8BB8-4257-A7F9-F720FB60351B}" dt="2024-04-23T16:03:29.898" v="155" actId="1076"/>
          <ac:spMkLst>
            <pc:docMk/>
            <pc:sldMk cId="2261378274" sldId="2147480397"/>
            <ac:spMk id="2" creationId="{425DD1F6-4422-C550-9768-DC65C8CC527B}"/>
          </ac:spMkLst>
        </pc:spChg>
        <pc:spChg chg="mod">
          <ac:chgData name="Sini Ilmonen" userId="b7e0fe0f-926c-47b8-877b-c0df65b2452b" providerId="ADAL" clId="{9B691F30-8BB8-4257-A7F9-F720FB60351B}" dt="2024-04-23T16:03:21.031" v="153" actId="14100"/>
          <ac:spMkLst>
            <pc:docMk/>
            <pc:sldMk cId="2261378274" sldId="2147480397"/>
            <ac:spMk id="4" creationId="{0EED8379-2B09-1D5D-7D86-7E297F34BD1E}"/>
          </ac:spMkLst>
        </pc:spChg>
        <pc:spChg chg="mod">
          <ac:chgData name="Sini Ilmonen" userId="b7e0fe0f-926c-47b8-877b-c0df65b2452b" providerId="ADAL" clId="{9B691F30-8BB8-4257-A7F9-F720FB60351B}" dt="2024-04-23T16:03:02.462" v="149" actId="14100"/>
          <ac:spMkLst>
            <pc:docMk/>
            <pc:sldMk cId="2261378274" sldId="2147480397"/>
            <ac:spMk id="5" creationId="{A4DD4622-9F55-0ABA-4740-6DE6E9196F89}"/>
          </ac:spMkLst>
        </pc:spChg>
        <pc:spChg chg="mod">
          <ac:chgData name="Sini Ilmonen" userId="b7e0fe0f-926c-47b8-877b-c0df65b2452b" providerId="ADAL" clId="{9B691F30-8BB8-4257-A7F9-F720FB60351B}" dt="2024-04-23T16:03:12.257" v="151" actId="1076"/>
          <ac:spMkLst>
            <pc:docMk/>
            <pc:sldMk cId="2261378274" sldId="2147480397"/>
            <ac:spMk id="7" creationId="{E6692033-4453-03EE-2D7E-E1508B996963}"/>
          </ac:spMkLst>
        </pc:spChg>
        <pc:spChg chg="mod">
          <ac:chgData name="Sini Ilmonen" userId="b7e0fe0f-926c-47b8-877b-c0df65b2452b" providerId="ADAL" clId="{9B691F30-8BB8-4257-A7F9-F720FB60351B}" dt="2024-04-23T16:03:16.750" v="152" actId="14100"/>
          <ac:spMkLst>
            <pc:docMk/>
            <pc:sldMk cId="2261378274" sldId="2147480397"/>
            <ac:spMk id="175" creationId="{00000000-0000-0000-0000-000000000000}"/>
          </ac:spMkLst>
        </pc:spChg>
        <pc:spChg chg="mod">
          <ac:chgData name="Sini Ilmonen" userId="b7e0fe0f-926c-47b8-877b-c0df65b2452b" providerId="ADAL" clId="{9B691F30-8BB8-4257-A7F9-F720FB60351B}" dt="2024-04-23T16:03:41.193" v="156" actId="14100"/>
          <ac:spMkLst>
            <pc:docMk/>
            <pc:sldMk cId="2261378274" sldId="2147480397"/>
            <ac:spMk id="176" creationId="{00000000-0000-0000-0000-000000000000}"/>
          </ac:spMkLst>
        </pc:spChg>
        <pc:spChg chg="mod">
          <ac:chgData name="Sini Ilmonen" userId="b7e0fe0f-926c-47b8-877b-c0df65b2452b" providerId="ADAL" clId="{9B691F30-8BB8-4257-A7F9-F720FB60351B}" dt="2024-04-23T16:03:06.172" v="150" actId="14100"/>
          <ac:spMkLst>
            <pc:docMk/>
            <pc:sldMk cId="2261378274" sldId="2147480397"/>
            <ac:spMk id="177" creationId="{00000000-0000-0000-0000-000000000000}"/>
          </ac:spMkLst>
        </pc:spChg>
      </pc:sldChg>
      <pc:sldChg chg="modSp mod">
        <pc:chgData name="Sini Ilmonen" userId="b7e0fe0f-926c-47b8-877b-c0df65b2452b" providerId="ADAL" clId="{9B691F30-8BB8-4257-A7F9-F720FB60351B}" dt="2024-04-23T05:23:40.077" v="92" actId="1076"/>
        <pc:sldMkLst>
          <pc:docMk/>
          <pc:sldMk cId="3217212003" sldId="2147480398"/>
        </pc:sldMkLst>
        <pc:picChg chg="mod">
          <ac:chgData name="Sini Ilmonen" userId="b7e0fe0f-926c-47b8-877b-c0df65b2452b" providerId="ADAL" clId="{9B691F30-8BB8-4257-A7F9-F720FB60351B}" dt="2024-04-23T05:23:40.077" v="92" actId="1076"/>
          <ac:picMkLst>
            <pc:docMk/>
            <pc:sldMk cId="3217212003" sldId="2147480398"/>
            <ac:picMk id="5" creationId="{C8757243-A862-8EF8-E0E1-1C14E273B40C}"/>
          </ac:picMkLst>
        </pc:picChg>
      </pc:sldChg>
      <pc:sldChg chg="modSp mod">
        <pc:chgData name="Sini Ilmonen" userId="b7e0fe0f-926c-47b8-877b-c0df65b2452b" providerId="ADAL" clId="{9B691F30-8BB8-4257-A7F9-F720FB60351B}" dt="2024-04-23T05:16:46.057" v="28" actId="255"/>
        <pc:sldMkLst>
          <pc:docMk/>
          <pc:sldMk cId="2507377013" sldId="2147480399"/>
        </pc:sldMkLst>
        <pc:spChg chg="mod">
          <ac:chgData name="Sini Ilmonen" userId="b7e0fe0f-926c-47b8-877b-c0df65b2452b" providerId="ADAL" clId="{9B691F30-8BB8-4257-A7F9-F720FB60351B}" dt="2024-04-23T05:16:46.057" v="28" actId="255"/>
          <ac:spMkLst>
            <pc:docMk/>
            <pc:sldMk cId="2507377013" sldId="2147480399"/>
            <ac:spMk id="3" creationId="{0F178DFE-D1F7-F95F-4DDF-BF64315CFD8D}"/>
          </ac:spMkLst>
        </pc:spChg>
        <pc:spChg chg="mod">
          <ac:chgData name="Sini Ilmonen" userId="b7e0fe0f-926c-47b8-877b-c0df65b2452b" providerId="ADAL" clId="{9B691F30-8BB8-4257-A7F9-F720FB60351B}" dt="2024-04-23T05:16:40.977" v="27" actId="255"/>
          <ac:spMkLst>
            <pc:docMk/>
            <pc:sldMk cId="2507377013" sldId="2147480399"/>
            <ac:spMk id="118" creationId="{00000000-0000-0000-0000-000000000000}"/>
          </ac:spMkLst>
        </pc:spChg>
      </pc:sldChg>
      <pc:sldChg chg="modSp mod">
        <pc:chgData name="Sini Ilmonen" userId="b7e0fe0f-926c-47b8-877b-c0df65b2452b" providerId="ADAL" clId="{9B691F30-8BB8-4257-A7F9-F720FB60351B}" dt="2024-04-23T16:01:18.694" v="116" actId="20577"/>
        <pc:sldMkLst>
          <pc:docMk/>
          <pc:sldMk cId="1019404688" sldId="2147480400"/>
        </pc:sldMkLst>
        <pc:spChg chg="mod">
          <ac:chgData name="Sini Ilmonen" userId="b7e0fe0f-926c-47b8-877b-c0df65b2452b" providerId="ADAL" clId="{9B691F30-8BB8-4257-A7F9-F720FB60351B}" dt="2024-04-23T16:01:18.694" v="116" actId="20577"/>
          <ac:spMkLst>
            <pc:docMk/>
            <pc:sldMk cId="1019404688" sldId="2147480400"/>
            <ac:spMk id="2" creationId="{8693CF2F-A24A-DDEF-D374-D457FD1B5AD8}"/>
          </ac:spMkLst>
        </pc:spChg>
      </pc:sldChg>
      <pc:sldChg chg="modSp del mod">
        <pc:chgData name="Sini Ilmonen" userId="b7e0fe0f-926c-47b8-877b-c0df65b2452b" providerId="ADAL" clId="{9B691F30-8BB8-4257-A7F9-F720FB60351B}" dt="2024-04-23T05:21:10.830" v="74" actId="47"/>
        <pc:sldMkLst>
          <pc:docMk/>
          <pc:sldMk cId="1227579821" sldId="2147480401"/>
        </pc:sldMkLst>
        <pc:picChg chg="mod">
          <ac:chgData name="Sini Ilmonen" userId="b7e0fe0f-926c-47b8-877b-c0df65b2452b" providerId="ADAL" clId="{9B691F30-8BB8-4257-A7F9-F720FB60351B}" dt="2024-04-23T05:20:42.367" v="73" actId="1076"/>
          <ac:picMkLst>
            <pc:docMk/>
            <pc:sldMk cId="1227579821" sldId="2147480401"/>
            <ac:picMk id="5" creationId="{52F93CD6-559E-E369-A543-0CC6FB93E5C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hennesandmauritz.sharepoint.com/sites/BDPOSustainability/Shared%20Documents/Environment/05%20Water/1.%20Water%20Efficiency/WATER%20EFFICIENCY%20&amp;%20RECYCLE%20DATA%202021%20FULL%20YEAR/BDPO%20DATA%20full%20year%202021%20monthwis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0" normalizeH="0" baseline="0">
                <a:solidFill>
                  <a:schemeClr val="dk1">
                    <a:lumMod val="50000"/>
                    <a:lumOff val="50000"/>
                  </a:schemeClr>
                </a:solidFill>
                <a:latin typeface="Calibri" panose="020F0502020204030204" pitchFamily="34" charset="0"/>
                <a:ea typeface="+mj-ea"/>
                <a:cs typeface="Calibri" panose="020F0502020204030204" pitchFamily="34" charset="0"/>
              </a:defRPr>
            </a:pPr>
            <a:r>
              <a:rPr lang="en-US" sz="1400" dirty="0">
                <a:latin typeface="Calibri" panose="020F0502020204030204" pitchFamily="34" charset="0"/>
                <a:cs typeface="Calibri" panose="020F0502020204030204" pitchFamily="34" charset="0"/>
              </a:rPr>
              <a:t>Ground</a:t>
            </a:r>
            <a:r>
              <a:rPr lang="en-US" sz="1400" baseline="0" dirty="0">
                <a:latin typeface="Calibri" panose="020F0502020204030204" pitchFamily="34" charset="0"/>
                <a:cs typeface="Calibri" panose="020F0502020204030204" pitchFamily="34" charset="0"/>
              </a:rPr>
              <a:t> Water (GW) Decline</a:t>
            </a:r>
            <a:endParaRPr lang="en-US" sz="1400" dirty="0">
              <a:latin typeface="Calibri" panose="020F0502020204030204" pitchFamily="34" charset="0"/>
              <a:cs typeface="Calibri" panose="020F050202020403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cap="none" spc="0" normalizeH="0" baseline="0">
              <a:solidFill>
                <a:schemeClr val="dk1">
                  <a:lumMod val="50000"/>
                  <a:lumOff val="50000"/>
                </a:schemeClr>
              </a:solidFill>
              <a:latin typeface="Calibri" panose="020F0502020204030204" pitchFamily="34" charset="0"/>
              <a:ea typeface="+mj-ea"/>
              <a:cs typeface="Calibri" panose="020F0502020204030204" pitchFamily="34" charset="0"/>
            </a:defRPr>
          </a:pPr>
          <a:endParaRPr lang="fi-FI"/>
        </a:p>
      </c:txPr>
    </c:title>
    <c:autoTitleDeleted val="0"/>
    <c:plotArea>
      <c:layout/>
      <c:barChart>
        <c:barDir val="col"/>
        <c:grouping val="clustered"/>
        <c:varyColors val="0"/>
        <c:ser>
          <c:idx val="0"/>
          <c:order val="0"/>
          <c:tx>
            <c:strRef>
              <c:f>Sheet4!$J$33</c:f>
              <c:strCache>
                <c:ptCount val="1"/>
                <c:pt idx="0">
                  <c:v>Decline of GW level at BAU(in m)</c:v>
                </c:pt>
              </c:strCache>
            </c:strRef>
          </c:tx>
          <c:spPr>
            <a:solidFill>
              <a:schemeClr val="accent2">
                <a:lumMod val="60000"/>
                <a:lumOff val="40000"/>
              </a:schemeClr>
            </a:solidFill>
            <a:ln>
              <a:solidFill>
                <a:schemeClr val="accent3">
                  <a:lumMod val="60000"/>
                  <a:lumOff val="40000"/>
                </a:schemeClr>
              </a:solidFill>
            </a:ln>
            <a:effectLst/>
          </c:spPr>
          <c:invertIfNegative val="0"/>
          <c:dPt>
            <c:idx val="0"/>
            <c:invertIfNegative val="0"/>
            <c:bubble3D val="0"/>
            <c:spPr>
              <a:solidFill>
                <a:schemeClr val="accent2">
                  <a:lumMod val="60000"/>
                  <a:lumOff val="40000"/>
                </a:schemeClr>
              </a:solidFill>
              <a:ln>
                <a:solidFill>
                  <a:schemeClr val="accent3">
                    <a:lumMod val="60000"/>
                    <a:lumOff val="40000"/>
                  </a:schemeClr>
                </a:solidFill>
              </a:ln>
              <a:effectLst/>
            </c:spPr>
            <c:extLst>
              <c:ext xmlns:c16="http://schemas.microsoft.com/office/drawing/2014/chart" uri="{C3380CC4-5D6E-409C-BE32-E72D297353CC}">
                <c16:uniqueId val="{00000001-76C3-4319-91DD-3E0D9A07A5C8}"/>
              </c:ext>
            </c:extLst>
          </c:dPt>
          <c:dPt>
            <c:idx val="1"/>
            <c:invertIfNegative val="0"/>
            <c:bubble3D val="0"/>
            <c:spPr>
              <a:solidFill>
                <a:schemeClr val="accent2">
                  <a:lumMod val="60000"/>
                  <a:lumOff val="40000"/>
                </a:schemeClr>
              </a:solidFill>
              <a:ln>
                <a:solidFill>
                  <a:schemeClr val="accent3">
                    <a:lumMod val="60000"/>
                    <a:lumOff val="40000"/>
                  </a:schemeClr>
                </a:solidFill>
              </a:ln>
              <a:effectLst/>
            </c:spPr>
            <c:extLst>
              <c:ext xmlns:c16="http://schemas.microsoft.com/office/drawing/2014/chart" uri="{C3380CC4-5D6E-409C-BE32-E72D297353CC}">
                <c16:uniqueId val="{00000003-76C3-4319-91DD-3E0D9A07A5C8}"/>
              </c:ext>
            </c:extLst>
          </c:dPt>
          <c:dPt>
            <c:idx val="2"/>
            <c:invertIfNegative val="0"/>
            <c:bubble3D val="0"/>
            <c:spPr>
              <a:solidFill>
                <a:schemeClr val="accent2">
                  <a:lumMod val="60000"/>
                  <a:lumOff val="40000"/>
                </a:schemeClr>
              </a:solidFill>
              <a:ln>
                <a:solidFill>
                  <a:schemeClr val="accent3">
                    <a:lumMod val="60000"/>
                    <a:lumOff val="40000"/>
                  </a:schemeClr>
                </a:solidFill>
              </a:ln>
              <a:effectLst/>
            </c:spPr>
            <c:extLst>
              <c:ext xmlns:c16="http://schemas.microsoft.com/office/drawing/2014/chart" uri="{C3380CC4-5D6E-409C-BE32-E72D297353CC}">
                <c16:uniqueId val="{00000005-76C3-4319-91DD-3E0D9A07A5C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Sheet4!$K$32:$M$32</c:f>
              <c:numCache>
                <c:formatCode>General</c:formatCode>
                <c:ptCount val="3"/>
                <c:pt idx="0">
                  <c:v>2018</c:v>
                </c:pt>
                <c:pt idx="1">
                  <c:v>2021</c:v>
                </c:pt>
                <c:pt idx="2">
                  <c:v>2030</c:v>
                </c:pt>
              </c:numCache>
            </c:numRef>
          </c:cat>
          <c:val>
            <c:numRef>
              <c:f>Sheet4!$K$33:$M$33</c:f>
              <c:numCache>
                <c:formatCode>General</c:formatCode>
                <c:ptCount val="3"/>
                <c:pt idx="0">
                  <c:v>-78</c:v>
                </c:pt>
                <c:pt idx="1">
                  <c:v>-94</c:v>
                </c:pt>
                <c:pt idx="2">
                  <c:v>-113</c:v>
                </c:pt>
              </c:numCache>
            </c:numRef>
          </c:val>
          <c:extLst>
            <c:ext xmlns:c16="http://schemas.microsoft.com/office/drawing/2014/chart" uri="{C3380CC4-5D6E-409C-BE32-E72D297353CC}">
              <c16:uniqueId val="{00000006-76C3-4319-91DD-3E0D9A07A5C8}"/>
            </c:ext>
          </c:extLst>
        </c:ser>
        <c:ser>
          <c:idx val="1"/>
          <c:order val="1"/>
          <c:tx>
            <c:strRef>
              <c:f>Sheet4!$J$34</c:f>
              <c:strCache>
                <c:ptCount val="1"/>
                <c:pt idx="0">
                  <c:v>Decline of GW level at BAU plus(in m)</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dk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Sheet4!$K$32:$M$32</c:f>
              <c:numCache>
                <c:formatCode>General</c:formatCode>
                <c:ptCount val="3"/>
                <c:pt idx="0">
                  <c:v>2018</c:v>
                </c:pt>
                <c:pt idx="1">
                  <c:v>2021</c:v>
                </c:pt>
                <c:pt idx="2">
                  <c:v>2030</c:v>
                </c:pt>
              </c:numCache>
            </c:numRef>
          </c:cat>
          <c:val>
            <c:numRef>
              <c:f>Sheet4!$K$34:$M$34</c:f>
              <c:numCache>
                <c:formatCode>General</c:formatCode>
                <c:ptCount val="3"/>
                <c:pt idx="1">
                  <c:v>-100</c:v>
                </c:pt>
                <c:pt idx="2">
                  <c:v>-132</c:v>
                </c:pt>
              </c:numCache>
            </c:numRef>
          </c:val>
          <c:extLst>
            <c:ext xmlns:c16="http://schemas.microsoft.com/office/drawing/2014/chart" uri="{C3380CC4-5D6E-409C-BE32-E72D297353CC}">
              <c16:uniqueId val="{00000007-76C3-4319-91DD-3E0D9A07A5C8}"/>
            </c:ext>
          </c:extLst>
        </c:ser>
        <c:dLbls>
          <c:dLblPos val="outEnd"/>
          <c:showLegendKey val="0"/>
          <c:showVal val="1"/>
          <c:showCatName val="0"/>
          <c:showSerName val="0"/>
          <c:showPercent val="0"/>
          <c:showBubbleSize val="0"/>
        </c:dLbls>
        <c:gapWidth val="267"/>
        <c:overlap val="-43"/>
        <c:axId val="374488575"/>
        <c:axId val="374494399"/>
      </c:barChart>
      <c:catAx>
        <c:axId val="374488575"/>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50" b="1" i="0" u="none" strike="noStrike" kern="1200" cap="none" spc="0" normalizeH="0" baseline="0">
                <a:solidFill>
                  <a:schemeClr val="dk1">
                    <a:lumMod val="65000"/>
                    <a:lumOff val="35000"/>
                  </a:schemeClr>
                </a:solidFill>
                <a:latin typeface="+mn-lt"/>
                <a:ea typeface="+mn-ea"/>
                <a:cs typeface="+mn-cs"/>
              </a:defRPr>
            </a:pPr>
            <a:endParaRPr lang="fi-FI"/>
          </a:p>
        </c:txPr>
        <c:crossAx val="374494399"/>
        <c:crosses val="autoZero"/>
        <c:auto val="1"/>
        <c:lblAlgn val="ctr"/>
        <c:lblOffset val="100"/>
        <c:noMultiLvlLbl val="0"/>
      </c:catAx>
      <c:valAx>
        <c:axId val="374494399"/>
        <c:scaling>
          <c:orientation val="minMax"/>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title>
          <c:tx>
            <c:rich>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r>
                  <a:rPr lang="en-US"/>
                  <a:t> Depth</a:t>
                </a:r>
                <a:r>
                  <a:rPr lang="en-US" baseline="0"/>
                  <a:t> of GW Level (m)</a:t>
                </a:r>
                <a:endParaRPr lang="en-US"/>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i-FI"/>
          </a:p>
        </c:txPr>
        <c:crossAx val="374488575"/>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75F361-D625-45BA-9CC8-08487C921D27}"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D522B8C-8A22-4929-8C11-D09CE3569C6D}">
      <dgm:prSet custT="1"/>
      <dgm:spPr/>
      <dgm:t>
        <a:bodyPr/>
        <a:lstStyle/>
        <a:p>
          <a:pPr>
            <a:lnSpc>
              <a:spcPct val="100000"/>
            </a:lnSpc>
          </a:pPr>
          <a:r>
            <a:rPr lang="en-US" sz="1300" b="0" i="0" baseline="0" dirty="0">
              <a:latin typeface="Calibri" panose="020F0502020204030204" pitchFamily="34" charset="0"/>
              <a:cs typeface="Calibri" panose="020F0502020204030204" pitchFamily="34" charset="0"/>
            </a:rPr>
            <a:t>Major Ground Water (GW) consuming sectors are </a:t>
          </a:r>
          <a:r>
            <a:rPr lang="en-US" sz="1300" b="1" i="0" baseline="0" dirty="0">
              <a:latin typeface="Calibri" panose="020F0502020204030204" pitchFamily="34" charset="0"/>
              <a:cs typeface="Calibri" panose="020F0502020204030204" pitchFamily="34" charset="0"/>
            </a:rPr>
            <a:t>agriculture</a:t>
          </a:r>
          <a:r>
            <a:rPr lang="en-US" sz="1300" b="0" i="0" baseline="0" dirty="0">
              <a:latin typeface="Calibri" panose="020F0502020204030204" pitchFamily="34" charset="0"/>
              <a:cs typeface="Calibri" panose="020F0502020204030204" pitchFamily="34" charset="0"/>
            </a:rPr>
            <a:t>, </a:t>
          </a:r>
          <a:r>
            <a:rPr lang="en-US" sz="1300" b="1" i="0" baseline="0" dirty="0">
              <a:latin typeface="Calibri" panose="020F0502020204030204" pitchFamily="34" charset="0"/>
              <a:cs typeface="Calibri" panose="020F0502020204030204" pitchFamily="34" charset="0"/>
            </a:rPr>
            <a:t>domestic use</a:t>
          </a:r>
          <a:r>
            <a:rPr lang="en-US" sz="1300" b="0" i="0" baseline="0" dirty="0">
              <a:latin typeface="Calibri" panose="020F0502020204030204" pitchFamily="34" charset="0"/>
              <a:cs typeface="Calibri" panose="020F0502020204030204" pitchFamily="34" charset="0"/>
            </a:rPr>
            <a:t> &amp; </a:t>
          </a:r>
          <a:r>
            <a:rPr lang="en-US" sz="1300" b="1" i="0" baseline="0" dirty="0">
              <a:latin typeface="Calibri" panose="020F0502020204030204" pitchFamily="34" charset="0"/>
              <a:cs typeface="Calibri" panose="020F0502020204030204" pitchFamily="34" charset="0"/>
            </a:rPr>
            <a:t>industry.</a:t>
          </a:r>
          <a:endParaRPr lang="en-US" sz="1300" dirty="0">
            <a:latin typeface="Calibri" panose="020F0502020204030204" pitchFamily="34" charset="0"/>
            <a:cs typeface="Calibri" panose="020F0502020204030204" pitchFamily="34" charset="0"/>
          </a:endParaRPr>
        </a:p>
      </dgm:t>
    </dgm:pt>
    <dgm:pt modelId="{79D9B4F3-E0B0-40C8-8606-89033CF81462}" type="parTrans" cxnId="{6144629D-09B9-44FD-836D-C15814D61D4B}">
      <dgm:prSet/>
      <dgm:spPr/>
      <dgm:t>
        <a:bodyPr/>
        <a:lstStyle/>
        <a:p>
          <a:endParaRPr lang="en-US" sz="1300">
            <a:latin typeface="Calibri" panose="020F0502020204030204" pitchFamily="34" charset="0"/>
            <a:cs typeface="Calibri" panose="020F0502020204030204" pitchFamily="34" charset="0"/>
          </a:endParaRPr>
        </a:p>
      </dgm:t>
    </dgm:pt>
    <dgm:pt modelId="{8EBADA68-E21C-440B-A9EB-1ABDDFC6E483}" type="sibTrans" cxnId="{6144629D-09B9-44FD-836D-C15814D61D4B}">
      <dgm:prSet/>
      <dgm:spPr/>
      <dgm:t>
        <a:bodyPr/>
        <a:lstStyle/>
        <a:p>
          <a:pPr>
            <a:lnSpc>
              <a:spcPct val="100000"/>
            </a:lnSpc>
          </a:pPr>
          <a:endParaRPr lang="en-US" sz="1300">
            <a:latin typeface="Calibri" panose="020F0502020204030204" pitchFamily="34" charset="0"/>
            <a:cs typeface="Calibri" panose="020F0502020204030204" pitchFamily="34" charset="0"/>
          </a:endParaRPr>
        </a:p>
      </dgm:t>
    </dgm:pt>
    <dgm:pt modelId="{FB9ECF16-66DA-478F-A754-85333522A009}">
      <dgm:prSet custT="1"/>
      <dgm:spPr/>
      <dgm:t>
        <a:bodyPr/>
        <a:lstStyle/>
        <a:p>
          <a:pPr>
            <a:lnSpc>
              <a:spcPct val="100000"/>
            </a:lnSpc>
          </a:pPr>
          <a:r>
            <a:rPr lang="en-US" sz="1300" b="0" i="0" baseline="0">
              <a:latin typeface="Calibri" panose="020F0502020204030204" pitchFamily="34" charset="0"/>
              <a:cs typeface="Calibri" panose="020F0502020204030204" pitchFamily="34" charset="0"/>
            </a:rPr>
            <a:t>Withdrawal in some regions exceed the groundwater recharge rate, resulting in falling groundwater.</a:t>
          </a:r>
          <a:endParaRPr lang="en-US" sz="1300">
            <a:latin typeface="Calibri" panose="020F0502020204030204" pitchFamily="34" charset="0"/>
            <a:cs typeface="Calibri" panose="020F0502020204030204" pitchFamily="34" charset="0"/>
          </a:endParaRPr>
        </a:p>
      </dgm:t>
    </dgm:pt>
    <dgm:pt modelId="{E0D60CA1-3E66-415A-BA9B-B6A84E13CD94}" type="parTrans" cxnId="{F887185C-98FE-468D-A89F-99EA20B3EC28}">
      <dgm:prSet/>
      <dgm:spPr/>
      <dgm:t>
        <a:bodyPr/>
        <a:lstStyle/>
        <a:p>
          <a:endParaRPr lang="en-US" sz="1300">
            <a:latin typeface="Calibri" panose="020F0502020204030204" pitchFamily="34" charset="0"/>
            <a:cs typeface="Calibri" panose="020F0502020204030204" pitchFamily="34" charset="0"/>
          </a:endParaRPr>
        </a:p>
      </dgm:t>
    </dgm:pt>
    <dgm:pt modelId="{3E971E4F-BEF5-46E0-ADAD-C4063EEFC44B}" type="sibTrans" cxnId="{F887185C-98FE-468D-A89F-99EA20B3EC28}">
      <dgm:prSet/>
      <dgm:spPr/>
      <dgm:t>
        <a:bodyPr/>
        <a:lstStyle/>
        <a:p>
          <a:pPr>
            <a:lnSpc>
              <a:spcPct val="100000"/>
            </a:lnSpc>
          </a:pPr>
          <a:endParaRPr lang="en-US" sz="1300">
            <a:latin typeface="Calibri" panose="020F0502020204030204" pitchFamily="34" charset="0"/>
            <a:cs typeface="Calibri" panose="020F0502020204030204" pitchFamily="34" charset="0"/>
          </a:endParaRPr>
        </a:p>
      </dgm:t>
    </dgm:pt>
    <dgm:pt modelId="{8D5D4011-8ED5-4B24-8EAA-1A59E214E511}">
      <dgm:prSet custT="1"/>
      <dgm:spPr/>
      <dgm:t>
        <a:bodyPr/>
        <a:lstStyle/>
        <a:p>
          <a:pPr>
            <a:lnSpc>
              <a:spcPct val="100000"/>
            </a:lnSpc>
          </a:pPr>
          <a:r>
            <a:rPr lang="en-US" sz="1300" b="0" i="0" baseline="0" dirty="0">
              <a:latin typeface="Calibri" panose="020F0502020204030204" pitchFamily="34" charset="0"/>
              <a:cs typeface="Calibri" panose="020F0502020204030204" pitchFamily="34" charset="0"/>
            </a:rPr>
            <a:t>It likely affects </a:t>
          </a:r>
          <a:r>
            <a:rPr lang="en-US" sz="1300" b="1" i="0" baseline="0" dirty="0">
              <a:latin typeface="Calibri" panose="020F0502020204030204" pitchFamily="34" charset="0"/>
              <a:cs typeface="Calibri" panose="020F0502020204030204" pitchFamily="34" charset="0"/>
            </a:rPr>
            <a:t>water availability </a:t>
          </a:r>
          <a:r>
            <a:rPr lang="en-US" sz="1300" b="0" i="0" baseline="0" dirty="0">
              <a:latin typeface="Calibri" panose="020F0502020204030204" pitchFamily="34" charset="0"/>
              <a:cs typeface="Calibri" panose="020F0502020204030204" pitchFamily="34" charset="0"/>
            </a:rPr>
            <a:t>in industrial zones at </a:t>
          </a:r>
          <a:r>
            <a:rPr lang="en-US" sz="1300" b="0" i="0" baseline="0" dirty="0" err="1">
              <a:latin typeface="Calibri" panose="020F0502020204030204" pitchFamily="34" charset="0"/>
              <a:cs typeface="Calibri" panose="020F0502020204030204" pitchFamily="34" charset="0"/>
            </a:rPr>
            <a:t>Savar</a:t>
          </a:r>
          <a:r>
            <a:rPr lang="en-US" sz="1300" b="0" i="0" baseline="0" dirty="0">
              <a:latin typeface="Calibri" panose="020F0502020204030204" pitchFamily="34" charset="0"/>
              <a:cs typeface="Calibri" panose="020F0502020204030204" pitchFamily="34" charset="0"/>
            </a:rPr>
            <a:t>, </a:t>
          </a:r>
          <a:r>
            <a:rPr lang="en-US" sz="1300" b="0" i="0" baseline="0" dirty="0" err="1">
              <a:latin typeface="Calibri" panose="020F0502020204030204" pitchFamily="34" charset="0"/>
              <a:cs typeface="Calibri" panose="020F0502020204030204" pitchFamily="34" charset="0"/>
            </a:rPr>
            <a:t>Ashulia</a:t>
          </a:r>
          <a:r>
            <a:rPr lang="en-US" sz="1300" b="0" i="0" baseline="0" dirty="0">
              <a:latin typeface="Calibri" panose="020F0502020204030204" pitchFamily="34" charset="0"/>
              <a:cs typeface="Calibri" panose="020F0502020204030204" pitchFamily="34" charset="0"/>
            </a:rPr>
            <a:t>, </a:t>
          </a:r>
          <a:r>
            <a:rPr lang="en-US" sz="1300" b="0" i="0" baseline="0" dirty="0" err="1">
              <a:latin typeface="Calibri" panose="020F0502020204030204" pitchFamily="34" charset="0"/>
              <a:cs typeface="Calibri" panose="020F0502020204030204" pitchFamily="34" charset="0"/>
            </a:rPr>
            <a:t>Tongi</a:t>
          </a:r>
          <a:r>
            <a:rPr lang="en-US" sz="1300" b="0" i="0" baseline="0" dirty="0">
              <a:latin typeface="Calibri" panose="020F0502020204030204" pitchFamily="34" charset="0"/>
              <a:cs typeface="Calibri" panose="020F0502020204030204" pitchFamily="34" charset="0"/>
            </a:rPr>
            <a:t> &amp; Narayanganj.</a:t>
          </a:r>
          <a:endParaRPr lang="en-US" sz="1300" dirty="0">
            <a:latin typeface="Calibri" panose="020F0502020204030204" pitchFamily="34" charset="0"/>
            <a:cs typeface="Calibri" panose="020F0502020204030204" pitchFamily="34" charset="0"/>
          </a:endParaRPr>
        </a:p>
      </dgm:t>
    </dgm:pt>
    <dgm:pt modelId="{92CB5E1B-A8B8-46C2-BD9E-2AF358EAB27F}" type="parTrans" cxnId="{96FA3200-3D98-4788-BD4D-F067644A6B2C}">
      <dgm:prSet/>
      <dgm:spPr/>
      <dgm:t>
        <a:bodyPr/>
        <a:lstStyle/>
        <a:p>
          <a:endParaRPr lang="en-US" sz="1300">
            <a:latin typeface="Calibri" panose="020F0502020204030204" pitchFamily="34" charset="0"/>
            <a:cs typeface="Calibri" panose="020F0502020204030204" pitchFamily="34" charset="0"/>
          </a:endParaRPr>
        </a:p>
      </dgm:t>
    </dgm:pt>
    <dgm:pt modelId="{B7028FA9-BCE0-4527-9099-F39CBFC5D451}" type="sibTrans" cxnId="{96FA3200-3D98-4788-BD4D-F067644A6B2C}">
      <dgm:prSet/>
      <dgm:spPr/>
      <dgm:t>
        <a:bodyPr/>
        <a:lstStyle/>
        <a:p>
          <a:pPr>
            <a:lnSpc>
              <a:spcPct val="100000"/>
            </a:lnSpc>
          </a:pPr>
          <a:endParaRPr lang="en-US" sz="1300">
            <a:latin typeface="Calibri" panose="020F0502020204030204" pitchFamily="34" charset="0"/>
            <a:cs typeface="Calibri" panose="020F0502020204030204" pitchFamily="34" charset="0"/>
          </a:endParaRPr>
        </a:p>
      </dgm:t>
    </dgm:pt>
    <dgm:pt modelId="{0B5E40F5-33ED-4360-A8C6-F9DA0B4CC356}">
      <dgm:prSet custT="1"/>
      <dgm:spPr/>
      <dgm:t>
        <a:bodyPr/>
        <a:lstStyle/>
        <a:p>
          <a:pPr>
            <a:lnSpc>
              <a:spcPct val="100000"/>
            </a:lnSpc>
          </a:pPr>
          <a:r>
            <a:rPr lang="en-US" sz="1300" b="0" i="0" baseline="0" dirty="0">
              <a:latin typeface="Calibri" panose="020F0502020204030204" pitchFamily="34" charset="0"/>
              <a:cs typeface="Calibri" panose="020F0502020204030204" pitchFamily="34" charset="0"/>
            </a:rPr>
            <a:t>Ground water level around greater Dhaka is </a:t>
          </a:r>
          <a:r>
            <a:rPr lang="en-US" sz="1300" b="1" i="0" baseline="0" dirty="0">
              <a:latin typeface="Calibri" panose="020F0502020204030204" pitchFamily="34" charset="0"/>
              <a:cs typeface="Calibri" panose="020F0502020204030204" pitchFamily="34" charset="0"/>
            </a:rPr>
            <a:t>declining by 3 meters/year </a:t>
          </a:r>
          <a:r>
            <a:rPr lang="en-US" sz="1300" b="0" i="0" baseline="0" dirty="0">
              <a:latin typeface="Calibri" panose="020F0502020204030204" pitchFamily="34" charset="0"/>
              <a:cs typeface="Calibri" panose="020F0502020204030204" pitchFamily="34" charset="0"/>
            </a:rPr>
            <a:t>due to over-extraction.</a:t>
          </a:r>
          <a:endParaRPr lang="en-US" sz="1300" b="0" dirty="0">
            <a:latin typeface="Calibri" panose="020F0502020204030204" pitchFamily="34" charset="0"/>
            <a:cs typeface="Calibri" panose="020F0502020204030204" pitchFamily="34" charset="0"/>
          </a:endParaRPr>
        </a:p>
      </dgm:t>
    </dgm:pt>
    <dgm:pt modelId="{78717AC9-AB07-4681-BBDD-DAA9920F556A}" type="parTrans" cxnId="{2FB6E1D5-962D-43A6-9950-44BE16016474}">
      <dgm:prSet/>
      <dgm:spPr/>
      <dgm:t>
        <a:bodyPr/>
        <a:lstStyle/>
        <a:p>
          <a:endParaRPr lang="en-US" sz="1300">
            <a:latin typeface="Calibri" panose="020F0502020204030204" pitchFamily="34" charset="0"/>
            <a:cs typeface="Calibri" panose="020F0502020204030204" pitchFamily="34" charset="0"/>
          </a:endParaRPr>
        </a:p>
      </dgm:t>
    </dgm:pt>
    <dgm:pt modelId="{F7C87602-55EA-4162-9638-AB22E7128E5A}" type="sibTrans" cxnId="{2FB6E1D5-962D-43A6-9950-44BE16016474}">
      <dgm:prSet/>
      <dgm:spPr/>
      <dgm:t>
        <a:bodyPr/>
        <a:lstStyle/>
        <a:p>
          <a:endParaRPr lang="en-US" sz="1300">
            <a:latin typeface="Calibri" panose="020F0502020204030204" pitchFamily="34" charset="0"/>
            <a:cs typeface="Calibri" panose="020F0502020204030204" pitchFamily="34" charset="0"/>
          </a:endParaRPr>
        </a:p>
      </dgm:t>
    </dgm:pt>
    <dgm:pt modelId="{B9F58D0E-514E-4E2A-9297-A324D7F11CBD}" type="pres">
      <dgm:prSet presAssocID="{BE75F361-D625-45BA-9CC8-08487C921D27}" presName="root" presStyleCnt="0">
        <dgm:presLayoutVars>
          <dgm:dir/>
          <dgm:resizeHandles val="exact"/>
        </dgm:presLayoutVars>
      </dgm:prSet>
      <dgm:spPr/>
    </dgm:pt>
    <dgm:pt modelId="{57BB3992-EB00-42EF-9888-0921919C3E4A}" type="pres">
      <dgm:prSet presAssocID="{BE75F361-D625-45BA-9CC8-08487C921D27}" presName="container" presStyleCnt="0">
        <dgm:presLayoutVars>
          <dgm:dir/>
          <dgm:resizeHandles val="exact"/>
        </dgm:presLayoutVars>
      </dgm:prSet>
      <dgm:spPr/>
    </dgm:pt>
    <dgm:pt modelId="{7041D7E9-BEE0-462E-913C-0420EA6213E4}" type="pres">
      <dgm:prSet presAssocID="{BD522B8C-8A22-4929-8C11-D09CE3569C6D}" presName="compNode" presStyleCnt="0"/>
      <dgm:spPr/>
    </dgm:pt>
    <dgm:pt modelId="{49645C20-7AB3-49A2-81F6-E470E80BBFBC}" type="pres">
      <dgm:prSet presAssocID="{BD522B8C-8A22-4929-8C11-D09CE3569C6D}" presName="iconBgRect" presStyleLbl="bgShp" presStyleIdx="0" presStyleCnt="4"/>
      <dgm:spPr/>
    </dgm:pt>
    <dgm:pt modelId="{60807935-6A15-4FF6-86A5-E8B3726B60A0}" type="pres">
      <dgm:prSet presAssocID="{BD522B8C-8A22-4929-8C11-D09CE3569C6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rm scene"/>
        </a:ext>
      </dgm:extLst>
    </dgm:pt>
    <dgm:pt modelId="{9AB24619-EDB2-4B06-BE04-2C644DF0EDE8}" type="pres">
      <dgm:prSet presAssocID="{BD522B8C-8A22-4929-8C11-D09CE3569C6D}" presName="spaceRect" presStyleCnt="0"/>
      <dgm:spPr/>
    </dgm:pt>
    <dgm:pt modelId="{12B6C333-27BA-47A5-87C8-5D0E7C1CA969}" type="pres">
      <dgm:prSet presAssocID="{BD522B8C-8A22-4929-8C11-D09CE3569C6D}" presName="textRect" presStyleLbl="revTx" presStyleIdx="0" presStyleCnt="4">
        <dgm:presLayoutVars>
          <dgm:chMax val="1"/>
          <dgm:chPref val="1"/>
        </dgm:presLayoutVars>
      </dgm:prSet>
      <dgm:spPr/>
    </dgm:pt>
    <dgm:pt modelId="{A5FDE7B8-50E9-4BD1-AC96-032E562F67C3}" type="pres">
      <dgm:prSet presAssocID="{8EBADA68-E21C-440B-A9EB-1ABDDFC6E483}" presName="sibTrans" presStyleLbl="sibTrans2D1" presStyleIdx="0" presStyleCnt="0"/>
      <dgm:spPr/>
    </dgm:pt>
    <dgm:pt modelId="{3B118C07-F1DA-4AC6-88B6-22370BA68017}" type="pres">
      <dgm:prSet presAssocID="{FB9ECF16-66DA-478F-A754-85333522A009}" presName="compNode" presStyleCnt="0"/>
      <dgm:spPr/>
    </dgm:pt>
    <dgm:pt modelId="{F86071FF-1F4D-401E-B29D-3699659B95E0}" type="pres">
      <dgm:prSet presAssocID="{FB9ECF16-66DA-478F-A754-85333522A009}" presName="iconBgRect" presStyleLbl="bgShp" presStyleIdx="1" presStyleCnt="4"/>
      <dgm:spPr/>
    </dgm:pt>
    <dgm:pt modelId="{894987CB-87F9-4B16-8E23-B326BB8437D4}" type="pres">
      <dgm:prSet presAssocID="{FB9ECF16-66DA-478F-A754-85333522A0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ter"/>
        </a:ext>
      </dgm:extLst>
    </dgm:pt>
    <dgm:pt modelId="{1D893992-0393-40EF-BC4F-CE721373573E}" type="pres">
      <dgm:prSet presAssocID="{FB9ECF16-66DA-478F-A754-85333522A009}" presName="spaceRect" presStyleCnt="0"/>
      <dgm:spPr/>
    </dgm:pt>
    <dgm:pt modelId="{76887FB8-DBF0-4A0A-9A54-A46D862FF69A}" type="pres">
      <dgm:prSet presAssocID="{FB9ECF16-66DA-478F-A754-85333522A009}" presName="textRect" presStyleLbl="revTx" presStyleIdx="1" presStyleCnt="4">
        <dgm:presLayoutVars>
          <dgm:chMax val="1"/>
          <dgm:chPref val="1"/>
        </dgm:presLayoutVars>
      </dgm:prSet>
      <dgm:spPr/>
    </dgm:pt>
    <dgm:pt modelId="{65B5515C-3CFA-445F-AB0A-81D172047D43}" type="pres">
      <dgm:prSet presAssocID="{3E971E4F-BEF5-46E0-ADAD-C4063EEFC44B}" presName="sibTrans" presStyleLbl="sibTrans2D1" presStyleIdx="0" presStyleCnt="0"/>
      <dgm:spPr/>
    </dgm:pt>
    <dgm:pt modelId="{D2D65B94-A980-49F3-90A8-5F3353D5535C}" type="pres">
      <dgm:prSet presAssocID="{8D5D4011-8ED5-4B24-8EAA-1A59E214E511}" presName="compNode" presStyleCnt="0"/>
      <dgm:spPr/>
    </dgm:pt>
    <dgm:pt modelId="{380210F5-7211-440A-8453-8F4E9D6C467E}" type="pres">
      <dgm:prSet presAssocID="{8D5D4011-8ED5-4B24-8EAA-1A59E214E511}" presName="iconBgRect" presStyleLbl="bgShp" presStyleIdx="2" presStyleCnt="4" custLinFactNeighborY="-19848"/>
      <dgm:spPr/>
    </dgm:pt>
    <dgm:pt modelId="{E974A591-23F7-439E-8541-537571DB091A}" type="pres">
      <dgm:prSet presAssocID="{8D5D4011-8ED5-4B24-8EAA-1A59E214E511}" presName="iconRect" presStyleLbl="node1" presStyleIdx="2" presStyleCnt="4" custLinFactNeighborY="-342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idge scene"/>
        </a:ext>
      </dgm:extLst>
    </dgm:pt>
    <dgm:pt modelId="{D93CFCF2-7FEE-4784-82B9-C5C784399480}" type="pres">
      <dgm:prSet presAssocID="{8D5D4011-8ED5-4B24-8EAA-1A59E214E511}" presName="spaceRect" presStyleCnt="0"/>
      <dgm:spPr/>
    </dgm:pt>
    <dgm:pt modelId="{164C9E4D-35CE-4694-800F-E9FE5CF4C625}" type="pres">
      <dgm:prSet presAssocID="{8D5D4011-8ED5-4B24-8EAA-1A59E214E511}" presName="textRect" presStyleLbl="revTx" presStyleIdx="2" presStyleCnt="4" custLinFactNeighborY="-14554">
        <dgm:presLayoutVars>
          <dgm:chMax val="1"/>
          <dgm:chPref val="1"/>
        </dgm:presLayoutVars>
      </dgm:prSet>
      <dgm:spPr/>
    </dgm:pt>
    <dgm:pt modelId="{E190AC9C-12E1-4220-9B33-2F030C5773A0}" type="pres">
      <dgm:prSet presAssocID="{B7028FA9-BCE0-4527-9099-F39CBFC5D451}" presName="sibTrans" presStyleLbl="sibTrans2D1" presStyleIdx="0" presStyleCnt="0"/>
      <dgm:spPr/>
    </dgm:pt>
    <dgm:pt modelId="{69325E8E-B45F-476F-9629-410D90EA7BD2}" type="pres">
      <dgm:prSet presAssocID="{0B5E40F5-33ED-4360-A8C6-F9DA0B4CC356}" presName="compNode" presStyleCnt="0"/>
      <dgm:spPr/>
    </dgm:pt>
    <dgm:pt modelId="{541D068A-AF9A-4DA3-8A47-EFB528E8702A}" type="pres">
      <dgm:prSet presAssocID="{0B5E40F5-33ED-4360-A8C6-F9DA0B4CC356}" presName="iconBgRect" presStyleLbl="bgShp" presStyleIdx="3" presStyleCnt="4" custLinFactNeighborY="-14553"/>
      <dgm:spPr/>
    </dgm:pt>
    <dgm:pt modelId="{949B883D-1DA2-485F-9185-4E44E14EBEDC}" type="pres">
      <dgm:prSet presAssocID="{0B5E40F5-33ED-4360-A8C6-F9DA0B4CC356}" presName="iconRect" presStyleLbl="node1" presStyleIdx="3" presStyleCnt="4" custLinFactNeighborY="-25102"/>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shi"/>
        </a:ext>
      </dgm:extLst>
    </dgm:pt>
    <dgm:pt modelId="{474CA781-4ED4-4EF5-9894-3FCB74CD1F94}" type="pres">
      <dgm:prSet presAssocID="{0B5E40F5-33ED-4360-A8C6-F9DA0B4CC356}" presName="spaceRect" presStyleCnt="0"/>
      <dgm:spPr/>
    </dgm:pt>
    <dgm:pt modelId="{E29077A6-1D12-4D0B-90D7-93A90D12F269}" type="pres">
      <dgm:prSet presAssocID="{0B5E40F5-33ED-4360-A8C6-F9DA0B4CC356}" presName="textRect" presStyleLbl="revTx" presStyleIdx="3" presStyleCnt="4" custLinFactNeighborY="-14553">
        <dgm:presLayoutVars>
          <dgm:chMax val="1"/>
          <dgm:chPref val="1"/>
        </dgm:presLayoutVars>
      </dgm:prSet>
      <dgm:spPr/>
    </dgm:pt>
  </dgm:ptLst>
  <dgm:cxnLst>
    <dgm:cxn modelId="{96FA3200-3D98-4788-BD4D-F067644A6B2C}" srcId="{BE75F361-D625-45BA-9CC8-08487C921D27}" destId="{8D5D4011-8ED5-4B24-8EAA-1A59E214E511}" srcOrd="2" destOrd="0" parTransId="{92CB5E1B-A8B8-46C2-BD9E-2AF358EAB27F}" sibTransId="{B7028FA9-BCE0-4527-9099-F39CBFC5D451}"/>
    <dgm:cxn modelId="{A3642D20-351B-4EBD-B175-4B49E479767B}" type="presOf" srcId="{0B5E40F5-33ED-4360-A8C6-F9DA0B4CC356}" destId="{E29077A6-1D12-4D0B-90D7-93A90D12F269}" srcOrd="0" destOrd="0" presId="urn:microsoft.com/office/officeart/2018/2/layout/IconCircleList"/>
    <dgm:cxn modelId="{138BE126-8F12-4265-8FFB-95A487C008D3}" type="presOf" srcId="{B7028FA9-BCE0-4527-9099-F39CBFC5D451}" destId="{E190AC9C-12E1-4220-9B33-2F030C5773A0}" srcOrd="0" destOrd="0" presId="urn:microsoft.com/office/officeart/2018/2/layout/IconCircleList"/>
    <dgm:cxn modelId="{F887185C-98FE-468D-A89F-99EA20B3EC28}" srcId="{BE75F361-D625-45BA-9CC8-08487C921D27}" destId="{FB9ECF16-66DA-478F-A754-85333522A009}" srcOrd="1" destOrd="0" parTransId="{E0D60CA1-3E66-415A-BA9B-B6A84E13CD94}" sibTransId="{3E971E4F-BEF5-46E0-ADAD-C4063EEFC44B}"/>
    <dgm:cxn modelId="{CCD41364-27B5-4A56-9DC8-B01DB16E3D85}" type="presOf" srcId="{BE75F361-D625-45BA-9CC8-08487C921D27}" destId="{B9F58D0E-514E-4E2A-9297-A324D7F11CBD}" srcOrd="0" destOrd="0" presId="urn:microsoft.com/office/officeart/2018/2/layout/IconCircleList"/>
    <dgm:cxn modelId="{1867B084-E157-4AD9-8934-F6B5B54109CB}" type="presOf" srcId="{FB9ECF16-66DA-478F-A754-85333522A009}" destId="{76887FB8-DBF0-4A0A-9A54-A46D862FF69A}" srcOrd="0" destOrd="0" presId="urn:microsoft.com/office/officeart/2018/2/layout/IconCircleList"/>
    <dgm:cxn modelId="{BA3BA186-684B-44B9-9FFA-58CDF62D458F}" type="presOf" srcId="{BD522B8C-8A22-4929-8C11-D09CE3569C6D}" destId="{12B6C333-27BA-47A5-87C8-5D0E7C1CA969}" srcOrd="0" destOrd="0" presId="urn:microsoft.com/office/officeart/2018/2/layout/IconCircleList"/>
    <dgm:cxn modelId="{1221D28E-4BBF-4609-884D-B8DDF15725B6}" type="presOf" srcId="{8EBADA68-E21C-440B-A9EB-1ABDDFC6E483}" destId="{A5FDE7B8-50E9-4BD1-AC96-032E562F67C3}" srcOrd="0" destOrd="0" presId="urn:microsoft.com/office/officeart/2018/2/layout/IconCircleList"/>
    <dgm:cxn modelId="{88D74B92-0CF1-46A4-9B7E-9BC8550B98F6}" type="presOf" srcId="{3E971E4F-BEF5-46E0-ADAD-C4063EEFC44B}" destId="{65B5515C-3CFA-445F-AB0A-81D172047D43}" srcOrd="0" destOrd="0" presId="urn:microsoft.com/office/officeart/2018/2/layout/IconCircleList"/>
    <dgm:cxn modelId="{6144629D-09B9-44FD-836D-C15814D61D4B}" srcId="{BE75F361-D625-45BA-9CC8-08487C921D27}" destId="{BD522B8C-8A22-4929-8C11-D09CE3569C6D}" srcOrd="0" destOrd="0" parTransId="{79D9B4F3-E0B0-40C8-8606-89033CF81462}" sibTransId="{8EBADA68-E21C-440B-A9EB-1ABDDFC6E483}"/>
    <dgm:cxn modelId="{C1539AA6-EF5D-4638-902E-A6C94F814334}" type="presOf" srcId="{8D5D4011-8ED5-4B24-8EAA-1A59E214E511}" destId="{164C9E4D-35CE-4694-800F-E9FE5CF4C625}" srcOrd="0" destOrd="0" presId="urn:microsoft.com/office/officeart/2018/2/layout/IconCircleList"/>
    <dgm:cxn modelId="{2FB6E1D5-962D-43A6-9950-44BE16016474}" srcId="{BE75F361-D625-45BA-9CC8-08487C921D27}" destId="{0B5E40F5-33ED-4360-A8C6-F9DA0B4CC356}" srcOrd="3" destOrd="0" parTransId="{78717AC9-AB07-4681-BBDD-DAA9920F556A}" sibTransId="{F7C87602-55EA-4162-9638-AB22E7128E5A}"/>
    <dgm:cxn modelId="{7272A6A1-AA04-4069-A2EA-338466F691A1}" type="presParOf" srcId="{B9F58D0E-514E-4E2A-9297-A324D7F11CBD}" destId="{57BB3992-EB00-42EF-9888-0921919C3E4A}" srcOrd="0" destOrd="0" presId="urn:microsoft.com/office/officeart/2018/2/layout/IconCircleList"/>
    <dgm:cxn modelId="{392BC954-D918-4C5A-840D-F84FA1F706DF}" type="presParOf" srcId="{57BB3992-EB00-42EF-9888-0921919C3E4A}" destId="{7041D7E9-BEE0-462E-913C-0420EA6213E4}" srcOrd="0" destOrd="0" presId="urn:microsoft.com/office/officeart/2018/2/layout/IconCircleList"/>
    <dgm:cxn modelId="{193BCE35-13DF-479F-BCCA-216AE509BC06}" type="presParOf" srcId="{7041D7E9-BEE0-462E-913C-0420EA6213E4}" destId="{49645C20-7AB3-49A2-81F6-E470E80BBFBC}" srcOrd="0" destOrd="0" presId="urn:microsoft.com/office/officeart/2018/2/layout/IconCircleList"/>
    <dgm:cxn modelId="{58B3CB0F-96F5-42C3-B6B2-48754B73B59C}" type="presParOf" srcId="{7041D7E9-BEE0-462E-913C-0420EA6213E4}" destId="{60807935-6A15-4FF6-86A5-E8B3726B60A0}" srcOrd="1" destOrd="0" presId="urn:microsoft.com/office/officeart/2018/2/layout/IconCircleList"/>
    <dgm:cxn modelId="{384B89A7-252E-4015-894D-590F0B643CC7}" type="presParOf" srcId="{7041D7E9-BEE0-462E-913C-0420EA6213E4}" destId="{9AB24619-EDB2-4B06-BE04-2C644DF0EDE8}" srcOrd="2" destOrd="0" presId="urn:microsoft.com/office/officeart/2018/2/layout/IconCircleList"/>
    <dgm:cxn modelId="{D773E9A0-8E75-4FD9-A80F-C0B77677BBDD}" type="presParOf" srcId="{7041D7E9-BEE0-462E-913C-0420EA6213E4}" destId="{12B6C333-27BA-47A5-87C8-5D0E7C1CA969}" srcOrd="3" destOrd="0" presId="urn:microsoft.com/office/officeart/2018/2/layout/IconCircleList"/>
    <dgm:cxn modelId="{9F946012-3240-4A67-9F93-13E91C1CC821}" type="presParOf" srcId="{57BB3992-EB00-42EF-9888-0921919C3E4A}" destId="{A5FDE7B8-50E9-4BD1-AC96-032E562F67C3}" srcOrd="1" destOrd="0" presId="urn:microsoft.com/office/officeart/2018/2/layout/IconCircleList"/>
    <dgm:cxn modelId="{64468364-5544-4A0B-97CE-088D940B16FF}" type="presParOf" srcId="{57BB3992-EB00-42EF-9888-0921919C3E4A}" destId="{3B118C07-F1DA-4AC6-88B6-22370BA68017}" srcOrd="2" destOrd="0" presId="urn:microsoft.com/office/officeart/2018/2/layout/IconCircleList"/>
    <dgm:cxn modelId="{70AAD7A0-D7B5-4AAA-8FE7-733A06295F6E}" type="presParOf" srcId="{3B118C07-F1DA-4AC6-88B6-22370BA68017}" destId="{F86071FF-1F4D-401E-B29D-3699659B95E0}" srcOrd="0" destOrd="0" presId="urn:microsoft.com/office/officeart/2018/2/layout/IconCircleList"/>
    <dgm:cxn modelId="{E4DB3B46-6636-497A-9A30-630D28860324}" type="presParOf" srcId="{3B118C07-F1DA-4AC6-88B6-22370BA68017}" destId="{894987CB-87F9-4B16-8E23-B326BB8437D4}" srcOrd="1" destOrd="0" presId="urn:microsoft.com/office/officeart/2018/2/layout/IconCircleList"/>
    <dgm:cxn modelId="{258B88CB-2E9F-4FF0-AFD6-61E2ABDD3AD7}" type="presParOf" srcId="{3B118C07-F1DA-4AC6-88B6-22370BA68017}" destId="{1D893992-0393-40EF-BC4F-CE721373573E}" srcOrd="2" destOrd="0" presId="urn:microsoft.com/office/officeart/2018/2/layout/IconCircleList"/>
    <dgm:cxn modelId="{37C29D6E-3378-42A1-8E5A-07F0B10EBE43}" type="presParOf" srcId="{3B118C07-F1DA-4AC6-88B6-22370BA68017}" destId="{76887FB8-DBF0-4A0A-9A54-A46D862FF69A}" srcOrd="3" destOrd="0" presId="urn:microsoft.com/office/officeart/2018/2/layout/IconCircleList"/>
    <dgm:cxn modelId="{ACBC4CA9-2518-4FC3-8C64-067B6E0A8DAA}" type="presParOf" srcId="{57BB3992-EB00-42EF-9888-0921919C3E4A}" destId="{65B5515C-3CFA-445F-AB0A-81D172047D43}" srcOrd="3" destOrd="0" presId="urn:microsoft.com/office/officeart/2018/2/layout/IconCircleList"/>
    <dgm:cxn modelId="{B98F9905-0FAC-4936-AB3C-076C48BDEAB1}" type="presParOf" srcId="{57BB3992-EB00-42EF-9888-0921919C3E4A}" destId="{D2D65B94-A980-49F3-90A8-5F3353D5535C}" srcOrd="4" destOrd="0" presId="urn:microsoft.com/office/officeart/2018/2/layout/IconCircleList"/>
    <dgm:cxn modelId="{CAB15BEA-624E-4A0A-819B-F9C42C954B77}" type="presParOf" srcId="{D2D65B94-A980-49F3-90A8-5F3353D5535C}" destId="{380210F5-7211-440A-8453-8F4E9D6C467E}" srcOrd="0" destOrd="0" presId="urn:microsoft.com/office/officeart/2018/2/layout/IconCircleList"/>
    <dgm:cxn modelId="{B1335682-2C2D-4635-A7EC-F1F39A9F1510}" type="presParOf" srcId="{D2D65B94-A980-49F3-90A8-5F3353D5535C}" destId="{E974A591-23F7-439E-8541-537571DB091A}" srcOrd="1" destOrd="0" presId="urn:microsoft.com/office/officeart/2018/2/layout/IconCircleList"/>
    <dgm:cxn modelId="{236CA888-825C-439A-9684-10968FF33043}" type="presParOf" srcId="{D2D65B94-A980-49F3-90A8-5F3353D5535C}" destId="{D93CFCF2-7FEE-4784-82B9-C5C784399480}" srcOrd="2" destOrd="0" presId="urn:microsoft.com/office/officeart/2018/2/layout/IconCircleList"/>
    <dgm:cxn modelId="{D778C257-7A79-4A50-8889-E92D377E4CF3}" type="presParOf" srcId="{D2D65B94-A980-49F3-90A8-5F3353D5535C}" destId="{164C9E4D-35CE-4694-800F-E9FE5CF4C625}" srcOrd="3" destOrd="0" presId="urn:microsoft.com/office/officeart/2018/2/layout/IconCircleList"/>
    <dgm:cxn modelId="{37ABBB6A-F8E7-4DC0-B6EA-85DB10E9E28E}" type="presParOf" srcId="{57BB3992-EB00-42EF-9888-0921919C3E4A}" destId="{E190AC9C-12E1-4220-9B33-2F030C5773A0}" srcOrd="5" destOrd="0" presId="urn:microsoft.com/office/officeart/2018/2/layout/IconCircleList"/>
    <dgm:cxn modelId="{4D49A760-ACE0-46F5-BE43-BA4027CF05C3}" type="presParOf" srcId="{57BB3992-EB00-42EF-9888-0921919C3E4A}" destId="{69325E8E-B45F-476F-9629-410D90EA7BD2}" srcOrd="6" destOrd="0" presId="urn:microsoft.com/office/officeart/2018/2/layout/IconCircleList"/>
    <dgm:cxn modelId="{4C10A550-99BA-4578-93A3-7C17932C7319}" type="presParOf" srcId="{69325E8E-B45F-476F-9629-410D90EA7BD2}" destId="{541D068A-AF9A-4DA3-8A47-EFB528E8702A}" srcOrd="0" destOrd="0" presId="urn:microsoft.com/office/officeart/2018/2/layout/IconCircleList"/>
    <dgm:cxn modelId="{2DD026E9-2ED3-43FC-8F10-3E3FE820FD25}" type="presParOf" srcId="{69325E8E-B45F-476F-9629-410D90EA7BD2}" destId="{949B883D-1DA2-485F-9185-4E44E14EBEDC}" srcOrd="1" destOrd="0" presId="urn:microsoft.com/office/officeart/2018/2/layout/IconCircleList"/>
    <dgm:cxn modelId="{9DB7AAC1-D90E-4C6C-A49A-F55A043188DA}" type="presParOf" srcId="{69325E8E-B45F-476F-9629-410D90EA7BD2}" destId="{474CA781-4ED4-4EF5-9894-3FCB74CD1F94}" srcOrd="2" destOrd="0" presId="urn:microsoft.com/office/officeart/2018/2/layout/IconCircleList"/>
    <dgm:cxn modelId="{3AECE48C-7230-419E-A7D9-41AF74029138}" type="presParOf" srcId="{69325E8E-B45F-476F-9629-410D90EA7BD2}" destId="{E29077A6-1D12-4D0B-90D7-93A90D12F269}"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45C20-7AB3-49A2-81F6-E470E80BBFBC}">
      <dsp:nvSpPr>
        <dsp:cNvPr id="0" name=""/>
        <dsp:cNvSpPr/>
      </dsp:nvSpPr>
      <dsp:spPr>
        <a:xfrm>
          <a:off x="17225" y="199497"/>
          <a:ext cx="1079615" cy="1079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07935-6A15-4FF6-86A5-E8B3726B60A0}">
      <dsp:nvSpPr>
        <dsp:cNvPr id="0" name=""/>
        <dsp:cNvSpPr/>
      </dsp:nvSpPr>
      <dsp:spPr>
        <a:xfrm>
          <a:off x="243945" y="426216"/>
          <a:ext cx="626177" cy="6261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B6C333-27BA-47A5-87C8-5D0E7C1CA969}">
      <dsp:nvSpPr>
        <dsp:cNvPr id="0" name=""/>
        <dsp:cNvSpPr/>
      </dsp:nvSpPr>
      <dsp:spPr>
        <a:xfrm>
          <a:off x="1328187" y="199497"/>
          <a:ext cx="2544808" cy="10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0" i="0" kern="1200" baseline="0" dirty="0">
              <a:latin typeface="Calibri" panose="020F0502020204030204" pitchFamily="34" charset="0"/>
              <a:cs typeface="Calibri" panose="020F0502020204030204" pitchFamily="34" charset="0"/>
            </a:rPr>
            <a:t>Major Ground Water (GW) consuming sectors are </a:t>
          </a:r>
          <a:r>
            <a:rPr lang="en-US" sz="1300" b="1" i="0" kern="1200" baseline="0" dirty="0">
              <a:latin typeface="Calibri" panose="020F0502020204030204" pitchFamily="34" charset="0"/>
              <a:cs typeface="Calibri" panose="020F0502020204030204" pitchFamily="34" charset="0"/>
            </a:rPr>
            <a:t>agriculture</a:t>
          </a:r>
          <a:r>
            <a:rPr lang="en-US" sz="1300" b="0" i="0" kern="1200" baseline="0" dirty="0">
              <a:latin typeface="Calibri" panose="020F0502020204030204" pitchFamily="34" charset="0"/>
              <a:cs typeface="Calibri" panose="020F0502020204030204" pitchFamily="34" charset="0"/>
            </a:rPr>
            <a:t>, </a:t>
          </a:r>
          <a:r>
            <a:rPr lang="en-US" sz="1300" b="1" i="0" kern="1200" baseline="0" dirty="0">
              <a:latin typeface="Calibri" panose="020F0502020204030204" pitchFamily="34" charset="0"/>
              <a:cs typeface="Calibri" panose="020F0502020204030204" pitchFamily="34" charset="0"/>
            </a:rPr>
            <a:t>domestic use</a:t>
          </a:r>
          <a:r>
            <a:rPr lang="en-US" sz="1300" b="0" i="0" kern="1200" baseline="0" dirty="0">
              <a:latin typeface="Calibri" panose="020F0502020204030204" pitchFamily="34" charset="0"/>
              <a:cs typeface="Calibri" panose="020F0502020204030204" pitchFamily="34" charset="0"/>
            </a:rPr>
            <a:t> &amp; </a:t>
          </a:r>
          <a:r>
            <a:rPr lang="en-US" sz="1300" b="1" i="0" kern="1200" baseline="0" dirty="0">
              <a:latin typeface="Calibri" panose="020F0502020204030204" pitchFamily="34" charset="0"/>
              <a:cs typeface="Calibri" panose="020F0502020204030204" pitchFamily="34" charset="0"/>
            </a:rPr>
            <a:t>industry.</a:t>
          </a:r>
          <a:endParaRPr lang="en-US" sz="1300" kern="1200" dirty="0">
            <a:latin typeface="Calibri" panose="020F0502020204030204" pitchFamily="34" charset="0"/>
            <a:cs typeface="Calibri" panose="020F0502020204030204" pitchFamily="34" charset="0"/>
          </a:endParaRPr>
        </a:p>
      </dsp:txBody>
      <dsp:txXfrm>
        <a:off x="1328187" y="199497"/>
        <a:ext cx="2544808" cy="1079615"/>
      </dsp:txXfrm>
    </dsp:sp>
    <dsp:sp modelId="{F86071FF-1F4D-401E-B29D-3699659B95E0}">
      <dsp:nvSpPr>
        <dsp:cNvPr id="0" name=""/>
        <dsp:cNvSpPr/>
      </dsp:nvSpPr>
      <dsp:spPr>
        <a:xfrm>
          <a:off x="4316409" y="199497"/>
          <a:ext cx="1079615" cy="1079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987CB-87F9-4B16-8E23-B326BB8437D4}">
      <dsp:nvSpPr>
        <dsp:cNvPr id="0" name=""/>
        <dsp:cNvSpPr/>
      </dsp:nvSpPr>
      <dsp:spPr>
        <a:xfrm>
          <a:off x="4543129" y="426216"/>
          <a:ext cx="626177" cy="6261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887FB8-DBF0-4A0A-9A54-A46D862FF69A}">
      <dsp:nvSpPr>
        <dsp:cNvPr id="0" name=""/>
        <dsp:cNvSpPr/>
      </dsp:nvSpPr>
      <dsp:spPr>
        <a:xfrm>
          <a:off x="5627371" y="199497"/>
          <a:ext cx="2544808" cy="10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0" i="0" kern="1200" baseline="0">
              <a:latin typeface="Calibri" panose="020F0502020204030204" pitchFamily="34" charset="0"/>
              <a:cs typeface="Calibri" panose="020F0502020204030204" pitchFamily="34" charset="0"/>
            </a:rPr>
            <a:t>Withdrawal in some regions exceed the groundwater recharge rate, resulting in falling groundwater.</a:t>
          </a:r>
          <a:endParaRPr lang="en-US" sz="1300" kern="1200">
            <a:latin typeface="Calibri" panose="020F0502020204030204" pitchFamily="34" charset="0"/>
            <a:cs typeface="Calibri" panose="020F0502020204030204" pitchFamily="34" charset="0"/>
          </a:endParaRPr>
        </a:p>
      </dsp:txBody>
      <dsp:txXfrm>
        <a:off x="5627371" y="199497"/>
        <a:ext cx="2544808" cy="1079615"/>
      </dsp:txXfrm>
    </dsp:sp>
    <dsp:sp modelId="{380210F5-7211-440A-8453-8F4E9D6C467E}">
      <dsp:nvSpPr>
        <dsp:cNvPr id="0" name=""/>
        <dsp:cNvSpPr/>
      </dsp:nvSpPr>
      <dsp:spPr>
        <a:xfrm>
          <a:off x="17225" y="1588804"/>
          <a:ext cx="1079615" cy="1079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4A591-23F7-439E-8541-537571DB091A}">
      <dsp:nvSpPr>
        <dsp:cNvPr id="0" name=""/>
        <dsp:cNvSpPr/>
      </dsp:nvSpPr>
      <dsp:spPr>
        <a:xfrm>
          <a:off x="243945" y="1815484"/>
          <a:ext cx="626177" cy="6261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4C9E4D-35CE-4694-800F-E9FE5CF4C625}">
      <dsp:nvSpPr>
        <dsp:cNvPr id="0" name=""/>
        <dsp:cNvSpPr/>
      </dsp:nvSpPr>
      <dsp:spPr>
        <a:xfrm>
          <a:off x="1328187" y="1645959"/>
          <a:ext cx="2544808" cy="10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0" i="0" kern="1200" baseline="0" dirty="0">
              <a:latin typeface="Calibri" panose="020F0502020204030204" pitchFamily="34" charset="0"/>
              <a:cs typeface="Calibri" panose="020F0502020204030204" pitchFamily="34" charset="0"/>
            </a:rPr>
            <a:t>It likely affects </a:t>
          </a:r>
          <a:r>
            <a:rPr lang="en-US" sz="1300" b="1" i="0" kern="1200" baseline="0" dirty="0">
              <a:latin typeface="Calibri" panose="020F0502020204030204" pitchFamily="34" charset="0"/>
              <a:cs typeface="Calibri" panose="020F0502020204030204" pitchFamily="34" charset="0"/>
            </a:rPr>
            <a:t>water availability </a:t>
          </a:r>
          <a:r>
            <a:rPr lang="en-US" sz="1300" b="0" i="0" kern="1200" baseline="0" dirty="0">
              <a:latin typeface="Calibri" panose="020F0502020204030204" pitchFamily="34" charset="0"/>
              <a:cs typeface="Calibri" panose="020F0502020204030204" pitchFamily="34" charset="0"/>
            </a:rPr>
            <a:t>in industrial zones at </a:t>
          </a:r>
          <a:r>
            <a:rPr lang="en-US" sz="1300" b="0" i="0" kern="1200" baseline="0" dirty="0" err="1">
              <a:latin typeface="Calibri" panose="020F0502020204030204" pitchFamily="34" charset="0"/>
              <a:cs typeface="Calibri" panose="020F0502020204030204" pitchFamily="34" charset="0"/>
            </a:rPr>
            <a:t>Savar</a:t>
          </a:r>
          <a:r>
            <a:rPr lang="en-US" sz="1300" b="0" i="0" kern="1200" baseline="0" dirty="0">
              <a:latin typeface="Calibri" panose="020F0502020204030204" pitchFamily="34" charset="0"/>
              <a:cs typeface="Calibri" panose="020F0502020204030204" pitchFamily="34" charset="0"/>
            </a:rPr>
            <a:t>, </a:t>
          </a:r>
          <a:r>
            <a:rPr lang="en-US" sz="1300" b="0" i="0" kern="1200" baseline="0" dirty="0" err="1">
              <a:latin typeface="Calibri" panose="020F0502020204030204" pitchFamily="34" charset="0"/>
              <a:cs typeface="Calibri" panose="020F0502020204030204" pitchFamily="34" charset="0"/>
            </a:rPr>
            <a:t>Ashulia</a:t>
          </a:r>
          <a:r>
            <a:rPr lang="en-US" sz="1300" b="0" i="0" kern="1200" baseline="0" dirty="0">
              <a:latin typeface="Calibri" panose="020F0502020204030204" pitchFamily="34" charset="0"/>
              <a:cs typeface="Calibri" panose="020F0502020204030204" pitchFamily="34" charset="0"/>
            </a:rPr>
            <a:t>, </a:t>
          </a:r>
          <a:r>
            <a:rPr lang="en-US" sz="1300" b="0" i="0" kern="1200" baseline="0" dirty="0" err="1">
              <a:latin typeface="Calibri" panose="020F0502020204030204" pitchFamily="34" charset="0"/>
              <a:cs typeface="Calibri" panose="020F0502020204030204" pitchFamily="34" charset="0"/>
            </a:rPr>
            <a:t>Tongi</a:t>
          </a:r>
          <a:r>
            <a:rPr lang="en-US" sz="1300" b="0" i="0" kern="1200" baseline="0" dirty="0">
              <a:latin typeface="Calibri" panose="020F0502020204030204" pitchFamily="34" charset="0"/>
              <a:cs typeface="Calibri" panose="020F0502020204030204" pitchFamily="34" charset="0"/>
            </a:rPr>
            <a:t> &amp; Narayanganj.</a:t>
          </a:r>
          <a:endParaRPr lang="en-US" sz="1300" kern="1200" dirty="0">
            <a:latin typeface="Calibri" panose="020F0502020204030204" pitchFamily="34" charset="0"/>
            <a:cs typeface="Calibri" panose="020F0502020204030204" pitchFamily="34" charset="0"/>
          </a:endParaRPr>
        </a:p>
      </dsp:txBody>
      <dsp:txXfrm>
        <a:off x="1328187" y="1645959"/>
        <a:ext cx="2544808" cy="1079615"/>
      </dsp:txXfrm>
    </dsp:sp>
    <dsp:sp modelId="{541D068A-AF9A-4DA3-8A47-EFB528E8702A}">
      <dsp:nvSpPr>
        <dsp:cNvPr id="0" name=""/>
        <dsp:cNvSpPr/>
      </dsp:nvSpPr>
      <dsp:spPr>
        <a:xfrm>
          <a:off x="4316409" y="1645970"/>
          <a:ext cx="1079615" cy="1079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9B883D-1DA2-485F-9185-4E44E14EBEDC}">
      <dsp:nvSpPr>
        <dsp:cNvPr id="0" name=""/>
        <dsp:cNvSpPr/>
      </dsp:nvSpPr>
      <dsp:spPr>
        <a:xfrm>
          <a:off x="4543129" y="1872623"/>
          <a:ext cx="626177" cy="6261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9077A6-1D12-4D0B-90D7-93A90D12F269}">
      <dsp:nvSpPr>
        <dsp:cNvPr id="0" name=""/>
        <dsp:cNvSpPr/>
      </dsp:nvSpPr>
      <dsp:spPr>
        <a:xfrm>
          <a:off x="5627371" y="1645970"/>
          <a:ext cx="2544808" cy="1079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b="0" i="0" kern="1200" baseline="0" dirty="0">
              <a:latin typeface="Calibri" panose="020F0502020204030204" pitchFamily="34" charset="0"/>
              <a:cs typeface="Calibri" panose="020F0502020204030204" pitchFamily="34" charset="0"/>
            </a:rPr>
            <a:t>Ground water level around greater Dhaka is </a:t>
          </a:r>
          <a:r>
            <a:rPr lang="en-US" sz="1300" b="1" i="0" kern="1200" baseline="0" dirty="0">
              <a:latin typeface="Calibri" panose="020F0502020204030204" pitchFamily="34" charset="0"/>
              <a:cs typeface="Calibri" panose="020F0502020204030204" pitchFamily="34" charset="0"/>
            </a:rPr>
            <a:t>declining by 3 meters/year </a:t>
          </a:r>
          <a:r>
            <a:rPr lang="en-US" sz="1300" b="0" i="0" kern="1200" baseline="0" dirty="0">
              <a:latin typeface="Calibri" panose="020F0502020204030204" pitchFamily="34" charset="0"/>
              <a:cs typeface="Calibri" panose="020F0502020204030204" pitchFamily="34" charset="0"/>
            </a:rPr>
            <a:t>due to over-extraction.</a:t>
          </a:r>
          <a:endParaRPr lang="en-US" sz="1300" b="0" kern="1200" dirty="0">
            <a:latin typeface="Calibri" panose="020F0502020204030204" pitchFamily="34" charset="0"/>
            <a:cs typeface="Calibri" panose="020F0502020204030204" pitchFamily="34" charset="0"/>
          </a:endParaRPr>
        </a:p>
      </dsp:txBody>
      <dsp:txXfrm>
        <a:off x="5627371" y="1645970"/>
        <a:ext cx="2544808" cy="10796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be2fa616d1_6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be2fa616d1_6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be2fa616d1_6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be2fa616d1_6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be2fa616d1_6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g2be2fa616d1_6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CE6D8-FAC6-4C9D-B7D6-511AB132770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90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be2fa616d1_6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be2fa616d1_6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3" name="Google Shape;203;g2be2fa616d1_6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aaa741bf1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aaa741bf1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Why this is so slow? </a:t>
            </a:r>
            <a:endParaRPr/>
          </a:p>
        </p:txBody>
      </p:sp>
      <p:sp>
        <p:nvSpPr>
          <p:cNvPr id="211" name="Google Shape;211;g2caaa741bf1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caaa741bf1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caaa741bf1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2caaa741bf1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4E05E-F498-4DE5-9F80-9B800A04C7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016D6C-F604-434D-8674-2DC139154322}"/>
              </a:ext>
            </a:extLst>
          </p:cNvPr>
          <p:cNvSpPr>
            <a:spLocks noGrp="1"/>
          </p:cNvSpPr>
          <p:nvPr>
            <p:ph type="dt" sz="half" idx="10"/>
          </p:nvPr>
        </p:nvSpPr>
        <p:spPr/>
        <p:txBody>
          <a:bodyPr/>
          <a:lstStyle/>
          <a:p>
            <a:fld id="{3436888C-2C2F-4EFB-A837-E7E1E88DF3FA}" type="datetime6">
              <a:rPr lang="en-US" smtClean="0"/>
              <a:t>April 24</a:t>
            </a:fld>
            <a:endParaRPr lang="en-US"/>
          </a:p>
        </p:txBody>
      </p:sp>
      <p:sp>
        <p:nvSpPr>
          <p:cNvPr id="4" name="Slide Number Placeholder 3">
            <a:extLst>
              <a:ext uri="{FF2B5EF4-FFF2-40B4-BE49-F238E27FC236}">
                <a16:creationId xmlns:a16="http://schemas.microsoft.com/office/drawing/2014/main" id="{44E03ABF-BD2C-4FF9-9AAB-8B825446913A}"/>
              </a:ext>
            </a:extLst>
          </p:cNvPr>
          <p:cNvSpPr>
            <a:spLocks noGrp="1"/>
          </p:cNvSpPr>
          <p:nvPr>
            <p:ph type="sldNum" sz="quarter" idx="11"/>
          </p:nvPr>
        </p:nvSpPr>
        <p:spPr/>
        <p:txBody>
          <a:bodyPr/>
          <a:lstStyle/>
          <a:p>
            <a:fld id="{0B1617BE-BA58-4B59-88D5-A8C7B239E913}" type="slidenum">
              <a:rPr lang="en-US" smtClean="0"/>
              <a:pPr/>
              <a:t>‹#›</a:t>
            </a:fld>
            <a:endParaRPr lang="en-US"/>
          </a:p>
        </p:txBody>
      </p:sp>
      <p:sp>
        <p:nvSpPr>
          <p:cNvPr id="5" name="Footer Placeholder 4">
            <a:extLst>
              <a:ext uri="{FF2B5EF4-FFF2-40B4-BE49-F238E27FC236}">
                <a16:creationId xmlns:a16="http://schemas.microsoft.com/office/drawing/2014/main" id="{2DC8CB23-A856-4C5D-8890-5DF35351A399}"/>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98033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a:spLocks noGrp="1"/>
          </p:cNvSpPr>
          <p:nvPr>
            <p:ph type="pic" idx="2"/>
          </p:nvPr>
        </p:nvSpPr>
        <p:spPr>
          <a:xfrm>
            <a:off x="5183188" y="987425"/>
            <a:ext cx="6172200" cy="4873625"/>
          </a:xfrm>
          <a:prstGeom prst="rect">
            <a:avLst/>
          </a:prstGeom>
          <a:noFill/>
          <a:ln>
            <a:noFill/>
          </a:ln>
        </p:spPr>
      </p:sp>
      <p:sp>
        <p:nvSpPr>
          <p:cNvPr id="68" name="Google Shape;68;p1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1.jpg"/><Relationship Id="rId7" Type="http://schemas.openxmlformats.org/officeDocument/2006/relationships/diagramData" Target="../diagrams/data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chart" Target="../charts/chart1.xml"/><Relationship Id="rId11" Type="http://schemas.microsoft.com/office/2007/relationships/diagramDrawing" Target="../diagrams/drawing1.xml"/><Relationship Id="rId5" Type="http://schemas.openxmlformats.org/officeDocument/2006/relationships/image" Target="../media/image22.JPG"/><Relationship Id="rId10" Type="http://schemas.openxmlformats.org/officeDocument/2006/relationships/diagramColors" Target="../diagrams/colors1.xml"/><Relationship Id="rId4" Type="http://schemas.openxmlformats.org/officeDocument/2006/relationships/hyperlink" Target="https://www.publicdomainpictures.net/en/view-image.php?image=81535&amp;picture=blue-water-background" TargetMode="External"/><Relationship Id="rId9"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lightcastlebd.com/insights/2023/08/textile-waste-opportunity/" TargetMode="External"/><Relationship Id="rId5" Type="http://schemas.openxmlformats.org/officeDocument/2006/relationships/hyperlink" Target="https://thefinancialexpress.com.bd/trade/stop-garment-waste-export-to-ensure-supply-for-local-recycling-units-1671161568" TargetMode="External"/><Relationship Id="rId4" Type="http://schemas.openxmlformats.org/officeDocument/2006/relationships/hyperlink" Target="https://www.thedailystar.net/business/news/garment-exports-earned-record-4738b-2023-351273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a:spLocks noGrp="1"/>
          </p:cNvSpPr>
          <p:nvPr>
            <p:ph type="ctrTitle"/>
          </p:nvPr>
        </p:nvSpPr>
        <p:spPr>
          <a:xfrm>
            <a:off x="951820" y="4584806"/>
            <a:ext cx="10592100" cy="1000800"/>
          </a:xfrm>
          <a:prstGeom prst="rect">
            <a:avLst/>
          </a:prstGeom>
          <a:noFill/>
          <a:ln>
            <a:noFill/>
          </a:ln>
        </p:spPr>
        <p:txBody>
          <a:bodyPr spcFirstLastPara="1" wrap="square" lIns="91425" tIns="45700" rIns="91425" bIns="45700" anchor="t" anchorCtr="0">
            <a:noAutofit/>
          </a:bodyPr>
          <a:lstStyle/>
          <a:p>
            <a:pPr marL="0" lvl="0" indent="0" rtl="0">
              <a:lnSpc>
                <a:spcPct val="115000"/>
              </a:lnSpc>
              <a:spcBef>
                <a:spcPts val="0"/>
              </a:spcBef>
              <a:spcAft>
                <a:spcPts val="800"/>
              </a:spcAft>
              <a:buClr>
                <a:schemeClr val="dk1"/>
              </a:buClr>
              <a:buSzPts val="1100"/>
              <a:buFont typeface="Arial"/>
              <a:buNone/>
            </a:pPr>
            <a:r>
              <a:rPr lang="en-GB" sz="4000" dirty="0"/>
              <a:t>Sustainable supply chain of textiles - Experiences shared from South-Asia </a:t>
            </a:r>
            <a:endParaRPr sz="4000" dirty="0"/>
          </a:p>
        </p:txBody>
      </p:sp>
      <p:pic>
        <p:nvPicPr>
          <p:cNvPr id="90" name="Google Shape;90;p1" descr="Turning Waste Into Fashion - CYCLO® Recycled Fibers"/>
          <p:cNvPicPr preferRelativeResize="0"/>
          <p:nvPr/>
        </p:nvPicPr>
        <p:blipFill rotWithShape="1">
          <a:blip r:embed="rId3">
            <a:alphaModFix/>
          </a:blip>
          <a:srcRect t="17800" b="20936"/>
          <a:stretch/>
        </p:blipFill>
        <p:spPr>
          <a:xfrm>
            <a:off x="-1" y="10"/>
            <a:ext cx="12192001" cy="4201449"/>
          </a:xfrm>
          <a:prstGeom prst="rect">
            <a:avLst/>
          </a:prstGeom>
          <a:noFill/>
          <a:ln>
            <a:noFill/>
          </a:ln>
        </p:spPr>
      </p:pic>
      <p:grpSp>
        <p:nvGrpSpPr>
          <p:cNvPr id="91" name="Google Shape;91;p1"/>
          <p:cNvGrpSpPr/>
          <p:nvPr/>
        </p:nvGrpSpPr>
        <p:grpSpPr>
          <a:xfrm>
            <a:off x="-1" y="2941791"/>
            <a:ext cx="12189238" cy="1828789"/>
            <a:chOff x="-305" y="3144820"/>
            <a:chExt cx="9182100" cy="1551136"/>
          </a:xfrm>
        </p:grpSpPr>
        <p:sp>
          <p:nvSpPr>
            <p:cNvPr id="92" name="Google Shape;92;p1"/>
            <p:cNvSpPr/>
            <p:nvPr/>
          </p:nvSpPr>
          <p:spPr>
            <a:xfrm>
              <a:off x="-305" y="3676854"/>
              <a:ext cx="9182100" cy="1019102"/>
            </a:xfrm>
            <a:custGeom>
              <a:avLst/>
              <a:gdLst/>
              <a:ahLst/>
              <a:cxnLst/>
              <a:rect l="l" t="t" r="r" b="b"/>
              <a:pathLst>
                <a:path w="9182100" h="1019102" extrusionOk="0">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
            <p:cNvSpPr/>
            <p:nvPr/>
          </p:nvSpPr>
          <p:spPr>
            <a:xfrm>
              <a:off x="-305" y="3144820"/>
              <a:ext cx="9182100" cy="932744"/>
            </a:xfrm>
            <a:custGeom>
              <a:avLst/>
              <a:gdLst/>
              <a:ahLst/>
              <a:cxnLst/>
              <a:rect l="l" t="t" r="r" b="b"/>
              <a:pathLst>
                <a:path w="9182100" h="932744" extrusionOk="0">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1"/>
            <p:cNvSpPr/>
            <p:nvPr/>
          </p:nvSpPr>
          <p:spPr>
            <a:xfrm>
              <a:off x="-305" y="3580789"/>
              <a:ext cx="9182100" cy="544245"/>
            </a:xfrm>
            <a:custGeom>
              <a:avLst/>
              <a:gdLst/>
              <a:ahLst/>
              <a:cxnLst/>
              <a:rect l="l" t="t" r="r" b="b"/>
              <a:pathLst>
                <a:path w="9182100" h="544245" extrusionOk="0">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1"/>
            <p:cNvSpPr/>
            <p:nvPr/>
          </p:nvSpPr>
          <p:spPr>
            <a:xfrm>
              <a:off x="-305" y="3324550"/>
              <a:ext cx="9182100" cy="765639"/>
            </a:xfrm>
            <a:custGeom>
              <a:avLst/>
              <a:gdLst/>
              <a:ahLst/>
              <a:cxnLst/>
              <a:rect l="l" t="t" r="r" b="b"/>
              <a:pathLst>
                <a:path w="9182100" h="765639" extrusionOk="0">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9C8DD1-F5D4-D7B1-01E8-6D61E0A83335}"/>
              </a:ext>
            </a:extLst>
          </p:cNvPr>
          <p:cNvSpPr>
            <a:spLocks noGrp="1"/>
          </p:cNvSpPr>
          <p:nvPr>
            <p:ph type="title"/>
          </p:nvPr>
        </p:nvSpPr>
        <p:spPr>
          <a:xfrm>
            <a:off x="381000" y="343971"/>
            <a:ext cx="10515600" cy="1325563"/>
          </a:xfrm>
        </p:spPr>
        <p:txBody>
          <a:bodyPr/>
          <a:lstStyle/>
          <a:p>
            <a:r>
              <a:rPr lang="en-GB" sz="4400" dirty="0">
                <a:solidFill>
                  <a:schemeClr val="tx1"/>
                </a:solidFill>
                <a:latin typeface="Calibri"/>
                <a:ea typeface="Calibri"/>
                <a:cs typeface="Calibri"/>
                <a:sym typeface="Calibri"/>
              </a:rPr>
              <a:t>Brands Initiative - recycling</a:t>
            </a:r>
            <a:endParaRPr lang="fi-FI" dirty="0">
              <a:solidFill>
                <a:schemeClr val="tx1"/>
              </a:solidFill>
            </a:endParaRPr>
          </a:p>
        </p:txBody>
      </p:sp>
      <p:pic>
        <p:nvPicPr>
          <p:cNvPr id="5" name="Kuva 4">
            <a:extLst>
              <a:ext uri="{FF2B5EF4-FFF2-40B4-BE49-F238E27FC236}">
                <a16:creationId xmlns:a16="http://schemas.microsoft.com/office/drawing/2014/main" id="{C8757243-A862-8EF8-E0E1-1C14E273B40C}"/>
              </a:ext>
            </a:extLst>
          </p:cNvPr>
          <p:cNvPicPr>
            <a:picLocks noChangeAspect="1"/>
          </p:cNvPicPr>
          <p:nvPr/>
        </p:nvPicPr>
        <p:blipFill>
          <a:blip r:embed="rId2"/>
          <a:stretch>
            <a:fillRect/>
          </a:stretch>
        </p:blipFill>
        <p:spPr>
          <a:xfrm>
            <a:off x="381000" y="1354864"/>
            <a:ext cx="6050990" cy="5159165"/>
          </a:xfrm>
          <a:prstGeom prst="rect">
            <a:avLst/>
          </a:prstGeom>
        </p:spPr>
      </p:pic>
      <p:pic>
        <p:nvPicPr>
          <p:cNvPr id="8" name="Kuva 7" descr="Kuva, joka sisältää kohteen piha-, pentue, ilmansaasteet, rakennus&#10;&#10;Kuvaus luotu automaattisesti">
            <a:extLst>
              <a:ext uri="{FF2B5EF4-FFF2-40B4-BE49-F238E27FC236}">
                <a16:creationId xmlns:a16="http://schemas.microsoft.com/office/drawing/2014/main" id="{5F4E14F7-5EAC-0274-6391-25A0AF07F9A9}"/>
              </a:ext>
            </a:extLst>
          </p:cNvPr>
          <p:cNvPicPr>
            <a:picLocks noChangeAspect="1"/>
          </p:cNvPicPr>
          <p:nvPr/>
        </p:nvPicPr>
        <p:blipFill>
          <a:blip r:embed="rId3"/>
          <a:stretch>
            <a:fillRect/>
          </a:stretch>
        </p:blipFill>
        <p:spPr>
          <a:xfrm>
            <a:off x="6976731" y="116958"/>
            <a:ext cx="4971785" cy="6624084"/>
          </a:xfrm>
          <a:prstGeom prst="rect">
            <a:avLst/>
          </a:prstGeom>
        </p:spPr>
      </p:pic>
    </p:spTree>
    <p:extLst>
      <p:ext uri="{BB962C8B-B14F-4D97-AF65-F5344CB8AC3E}">
        <p14:creationId xmlns:p14="http://schemas.microsoft.com/office/powerpoint/2010/main" val="3217212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A67A004F-5A9C-B203-4399-86F0E38D6C8E}"/>
              </a:ext>
            </a:extLst>
          </p:cNvPr>
          <p:cNvPicPr>
            <a:picLocks noChangeAspect="1"/>
          </p:cNvPicPr>
          <p:nvPr/>
        </p:nvPicPr>
        <p:blipFill>
          <a:blip r:embed="rId2">
            <a:alphaModFix amt="44000"/>
          </a:blip>
          <a:stretch>
            <a:fillRect/>
          </a:stretch>
        </p:blipFill>
        <p:spPr>
          <a:xfrm>
            <a:off x="0" y="0"/>
            <a:ext cx="12192000" cy="7093880"/>
          </a:xfrm>
          <a:prstGeom prst="rect">
            <a:avLst/>
          </a:prstGeom>
        </p:spPr>
      </p:pic>
      <p:sp>
        <p:nvSpPr>
          <p:cNvPr id="56" name="Freeform 100">
            <a:extLst>
              <a:ext uri="{FF2B5EF4-FFF2-40B4-BE49-F238E27FC236}">
                <a16:creationId xmlns:a16="http://schemas.microsoft.com/office/drawing/2014/main" id="{2EBC5FDC-21A7-50E6-C5E1-FFC5778C18DA}"/>
              </a:ext>
            </a:extLst>
          </p:cNvPr>
          <p:cNvSpPr>
            <a:spLocks/>
          </p:cNvSpPr>
          <p:nvPr/>
        </p:nvSpPr>
        <p:spPr bwMode="auto">
          <a:xfrm>
            <a:off x="2430484" y="5314640"/>
            <a:ext cx="1242015" cy="640139"/>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grpSp>
        <p:nvGrpSpPr>
          <p:cNvPr id="65" name="Group 64">
            <a:extLst>
              <a:ext uri="{FF2B5EF4-FFF2-40B4-BE49-F238E27FC236}">
                <a16:creationId xmlns:a16="http://schemas.microsoft.com/office/drawing/2014/main" id="{76FF8345-FFFC-0554-AA2D-4375F40151FB}"/>
              </a:ext>
            </a:extLst>
          </p:cNvPr>
          <p:cNvGrpSpPr/>
          <p:nvPr/>
        </p:nvGrpSpPr>
        <p:grpSpPr>
          <a:xfrm>
            <a:off x="624241" y="1389715"/>
            <a:ext cx="5882278" cy="4645715"/>
            <a:chOff x="6202326" y="1342838"/>
            <a:chExt cx="5882278" cy="4645715"/>
          </a:xfrm>
        </p:grpSpPr>
        <p:grpSp>
          <p:nvGrpSpPr>
            <p:cNvPr id="7" name="Group 6">
              <a:extLst>
                <a:ext uri="{FF2B5EF4-FFF2-40B4-BE49-F238E27FC236}">
                  <a16:creationId xmlns:a16="http://schemas.microsoft.com/office/drawing/2014/main" id="{A3B5F189-6D02-F0F3-BCD4-90A54F071445}"/>
                </a:ext>
              </a:extLst>
            </p:cNvPr>
            <p:cNvGrpSpPr/>
            <p:nvPr/>
          </p:nvGrpSpPr>
          <p:grpSpPr>
            <a:xfrm>
              <a:off x="6223280" y="1342838"/>
              <a:ext cx="5861324" cy="4645715"/>
              <a:chOff x="6458955" y="2117195"/>
              <a:chExt cx="5861324" cy="4645715"/>
            </a:xfrm>
          </p:grpSpPr>
          <p:sp>
            <p:nvSpPr>
              <p:cNvPr id="8" name="Freeform 88">
                <a:extLst>
                  <a:ext uri="{FF2B5EF4-FFF2-40B4-BE49-F238E27FC236}">
                    <a16:creationId xmlns:a16="http://schemas.microsoft.com/office/drawing/2014/main" id="{170C1063-AB5B-0CD5-5CED-2635F2CC7080}"/>
                  </a:ext>
                </a:extLst>
              </p:cNvPr>
              <p:cNvSpPr>
                <a:spLocks/>
              </p:cNvSpPr>
              <p:nvPr/>
            </p:nvSpPr>
            <p:spPr bwMode="auto">
              <a:xfrm>
                <a:off x="9485478" y="2117195"/>
                <a:ext cx="141455" cy="4645715"/>
              </a:xfrm>
              <a:custGeom>
                <a:avLst/>
                <a:gdLst>
                  <a:gd name="T0" fmla="*/ 0 w 53"/>
                  <a:gd name="T1" fmla="*/ 905 h 908"/>
                  <a:gd name="T2" fmla="*/ 28 w 53"/>
                  <a:gd name="T3" fmla="*/ 908 h 908"/>
                  <a:gd name="T4" fmla="*/ 53 w 53"/>
                  <a:gd name="T5" fmla="*/ 905 h 908"/>
                  <a:gd name="T6" fmla="*/ 53 w 53"/>
                  <a:gd name="T7" fmla="*/ 6 h 908"/>
                  <a:gd name="T8" fmla="*/ 25 w 53"/>
                  <a:gd name="T9" fmla="*/ 0 h 908"/>
                  <a:gd name="T10" fmla="*/ 0 w 53"/>
                  <a:gd name="T11" fmla="*/ 6 h 908"/>
                  <a:gd name="T12" fmla="*/ 0 w 53"/>
                  <a:gd name="T13" fmla="*/ 905 h 908"/>
                </a:gdLst>
                <a:ahLst/>
                <a:cxnLst>
                  <a:cxn ang="0">
                    <a:pos x="T0" y="T1"/>
                  </a:cxn>
                  <a:cxn ang="0">
                    <a:pos x="T2" y="T3"/>
                  </a:cxn>
                  <a:cxn ang="0">
                    <a:pos x="T4" y="T5"/>
                  </a:cxn>
                  <a:cxn ang="0">
                    <a:pos x="T6" y="T7"/>
                  </a:cxn>
                  <a:cxn ang="0">
                    <a:pos x="T8" y="T9"/>
                  </a:cxn>
                  <a:cxn ang="0">
                    <a:pos x="T10" y="T11"/>
                  </a:cxn>
                  <a:cxn ang="0">
                    <a:pos x="T12" y="T13"/>
                  </a:cxn>
                </a:cxnLst>
                <a:rect l="0" t="0" r="r" b="b"/>
                <a:pathLst>
                  <a:path w="53" h="908">
                    <a:moveTo>
                      <a:pt x="0" y="905"/>
                    </a:moveTo>
                    <a:cubicBezTo>
                      <a:pt x="0" y="905"/>
                      <a:pt x="12" y="908"/>
                      <a:pt x="28" y="908"/>
                    </a:cubicBezTo>
                    <a:cubicBezTo>
                      <a:pt x="43" y="908"/>
                      <a:pt x="53" y="905"/>
                      <a:pt x="53" y="905"/>
                    </a:cubicBezTo>
                    <a:cubicBezTo>
                      <a:pt x="53" y="6"/>
                      <a:pt x="53" y="6"/>
                      <a:pt x="53" y="6"/>
                    </a:cubicBezTo>
                    <a:cubicBezTo>
                      <a:pt x="53" y="6"/>
                      <a:pt x="42" y="0"/>
                      <a:pt x="25" y="0"/>
                    </a:cubicBezTo>
                    <a:cubicBezTo>
                      <a:pt x="9" y="0"/>
                      <a:pt x="0" y="6"/>
                      <a:pt x="0" y="6"/>
                    </a:cubicBezTo>
                    <a:lnTo>
                      <a:pt x="0" y="905"/>
                    </a:lnTo>
                    <a:close/>
                  </a:path>
                </a:pathLst>
              </a:custGeom>
              <a:gradFill>
                <a:gsLst>
                  <a:gs pos="0">
                    <a:schemeClr val="bg2">
                      <a:lumMod val="85000"/>
                    </a:schemeClr>
                  </a:gs>
                  <a:gs pos="100000">
                    <a:schemeClr val="bg2">
                      <a:lumMod val="85000"/>
                    </a:schemeClr>
                  </a:gs>
                </a:gsLst>
                <a:lin ang="5400000" scaled="1"/>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3F3F3F"/>
                  </a:solidFill>
                  <a:effectLst/>
                  <a:uLnTx/>
                  <a:uFillTx/>
                  <a:latin typeface="Lato Light"/>
                  <a:ea typeface="+mn-ea"/>
                  <a:cs typeface="+mn-cs"/>
                </a:endParaRPr>
              </a:p>
            </p:txBody>
          </p:sp>
          <p:grpSp>
            <p:nvGrpSpPr>
              <p:cNvPr id="9" name="Group 8">
                <a:extLst>
                  <a:ext uri="{FF2B5EF4-FFF2-40B4-BE49-F238E27FC236}">
                    <a16:creationId xmlns:a16="http://schemas.microsoft.com/office/drawing/2014/main" id="{023BAFD9-083F-131E-6EA4-12CC6CF61433}"/>
                  </a:ext>
                </a:extLst>
              </p:cNvPr>
              <p:cNvGrpSpPr/>
              <p:nvPr/>
            </p:nvGrpSpPr>
            <p:grpSpPr>
              <a:xfrm>
                <a:off x="6458955" y="2353397"/>
                <a:ext cx="5861324" cy="2973014"/>
                <a:chOff x="6465235" y="2029518"/>
                <a:chExt cx="5861324" cy="2973014"/>
              </a:xfrm>
            </p:grpSpPr>
            <p:sp>
              <p:nvSpPr>
                <p:cNvPr id="10" name="Rectangle 9">
                  <a:extLst>
                    <a:ext uri="{FF2B5EF4-FFF2-40B4-BE49-F238E27FC236}">
                      <a16:creationId xmlns:a16="http://schemas.microsoft.com/office/drawing/2014/main" id="{1E294C14-ED03-2035-3ABB-039863BFA00B}"/>
                    </a:ext>
                  </a:extLst>
                </p:cNvPr>
                <p:cNvSpPr/>
                <p:nvPr/>
              </p:nvSpPr>
              <p:spPr>
                <a:xfrm>
                  <a:off x="10947326" y="2029518"/>
                  <a:ext cx="1207243" cy="461665"/>
                </a:xfrm>
                <a:prstGeom prst="rect">
                  <a:avLst/>
                </a:prstGeom>
              </p:spPr>
              <p:txBody>
                <a:bodyPr wrap="square">
                  <a:spAutoFit/>
                </a:bodyPr>
                <a:lstStyle/>
                <a:p>
                  <a:pPr lvl="0"/>
                  <a:r>
                    <a:rPr kumimoji="0" lang="id-ID" sz="1200" b="0" i="0" u="none" strike="noStrike" kern="1200" cap="none" spc="0" normalizeH="0" baseline="0" noProof="0" dirty="0">
                      <a:ln>
                        <a:noFill/>
                      </a:ln>
                      <a:effectLst/>
                      <a:uLnTx/>
                      <a:uFillTx/>
                      <a:latin typeface="Calibri" panose="020F0502020204030204" pitchFamily="34" charset="0"/>
                    </a:rPr>
                    <a:t>Co-Investment partner : H&amp;M </a:t>
                  </a:r>
                </a:p>
              </p:txBody>
            </p:sp>
            <p:grpSp>
              <p:nvGrpSpPr>
                <p:cNvPr id="11" name="Group 10">
                  <a:extLst>
                    <a:ext uri="{FF2B5EF4-FFF2-40B4-BE49-F238E27FC236}">
                      <a16:creationId xmlns:a16="http://schemas.microsoft.com/office/drawing/2014/main" id="{C7055588-4E93-EDC6-4685-DBC910BB6718}"/>
                    </a:ext>
                  </a:extLst>
                </p:cNvPr>
                <p:cNvGrpSpPr/>
                <p:nvPr/>
              </p:nvGrpSpPr>
              <p:grpSpPr>
                <a:xfrm>
                  <a:off x="9478588" y="2051290"/>
                  <a:ext cx="1407045" cy="640139"/>
                  <a:chOff x="5944780" y="2259812"/>
                  <a:chExt cx="2266062" cy="704153"/>
                </a:xfrm>
              </p:grpSpPr>
              <p:sp>
                <p:nvSpPr>
                  <p:cNvPr id="51" name="Freeform 89">
                    <a:extLst>
                      <a:ext uri="{FF2B5EF4-FFF2-40B4-BE49-F238E27FC236}">
                        <a16:creationId xmlns:a16="http://schemas.microsoft.com/office/drawing/2014/main" id="{612A5123-3076-34BA-9A8E-2A0507118195}"/>
                      </a:ext>
                    </a:extLst>
                  </p:cNvPr>
                  <p:cNvSpPr>
                    <a:spLocks/>
                  </p:cNvSpPr>
                  <p:nvPr/>
                </p:nvSpPr>
                <p:spPr bwMode="auto">
                  <a:xfrm>
                    <a:off x="5944780" y="2259812"/>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52" name="Freeform 92">
                    <a:extLst>
                      <a:ext uri="{FF2B5EF4-FFF2-40B4-BE49-F238E27FC236}">
                        <a16:creationId xmlns:a16="http://schemas.microsoft.com/office/drawing/2014/main" id="{6C20EE1A-441F-98B2-71F4-F537902CA9D0}"/>
                      </a:ext>
                    </a:extLst>
                  </p:cNvPr>
                  <p:cNvSpPr>
                    <a:spLocks/>
                  </p:cNvSpPr>
                  <p:nvPr/>
                </p:nvSpPr>
                <p:spPr bwMode="auto">
                  <a:xfrm>
                    <a:off x="6210563" y="2259812"/>
                    <a:ext cx="2000279" cy="704153"/>
                  </a:xfrm>
                  <a:custGeom>
                    <a:avLst/>
                    <a:gdLst>
                      <a:gd name="T0" fmla="*/ 913 w 1159"/>
                      <a:gd name="T1" fmla="*/ 0 h 408"/>
                      <a:gd name="T2" fmla="*/ 0 w 1159"/>
                      <a:gd name="T3" fmla="*/ 70 h 408"/>
                      <a:gd name="T4" fmla="*/ 0 w 1159"/>
                      <a:gd name="T5" fmla="*/ 324 h 408"/>
                      <a:gd name="T6" fmla="*/ 913 w 1159"/>
                      <a:gd name="T7" fmla="*/ 408 h 408"/>
                      <a:gd name="T8" fmla="*/ 1159 w 1159"/>
                      <a:gd name="T9" fmla="*/ 216 h 408"/>
                      <a:gd name="T10" fmla="*/ 1159 w 1159"/>
                      <a:gd name="T11" fmla="*/ 195 h 408"/>
                      <a:gd name="T12" fmla="*/ 913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913" y="0"/>
                        </a:moveTo>
                        <a:lnTo>
                          <a:pt x="0" y="70"/>
                        </a:lnTo>
                        <a:lnTo>
                          <a:pt x="0" y="324"/>
                        </a:lnTo>
                        <a:lnTo>
                          <a:pt x="913" y="408"/>
                        </a:lnTo>
                        <a:lnTo>
                          <a:pt x="1159" y="216"/>
                        </a:lnTo>
                        <a:lnTo>
                          <a:pt x="1159" y="195"/>
                        </a:lnTo>
                        <a:lnTo>
                          <a:pt x="913"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grpSp>
                <p:nvGrpSpPr>
                  <p:cNvPr id="53" name="Group 52">
                    <a:extLst>
                      <a:ext uri="{FF2B5EF4-FFF2-40B4-BE49-F238E27FC236}">
                        <a16:creationId xmlns:a16="http://schemas.microsoft.com/office/drawing/2014/main" id="{B110FE22-1CBE-FD2B-4DD6-89A1B45BD76B}"/>
                      </a:ext>
                    </a:extLst>
                  </p:cNvPr>
                  <p:cNvGrpSpPr/>
                  <p:nvPr/>
                </p:nvGrpSpPr>
                <p:grpSpPr>
                  <a:xfrm>
                    <a:off x="7571287" y="2406968"/>
                    <a:ext cx="354017" cy="354017"/>
                    <a:chOff x="6350" y="3175"/>
                    <a:chExt cx="492125" cy="492125"/>
                  </a:xfrm>
                  <a:solidFill>
                    <a:schemeClr val="bg1"/>
                  </a:solidFill>
                </p:grpSpPr>
                <p:sp>
                  <p:nvSpPr>
                    <p:cNvPr id="54" name="Freeform 10">
                      <a:extLst>
                        <a:ext uri="{FF2B5EF4-FFF2-40B4-BE49-F238E27FC236}">
                          <a16:creationId xmlns:a16="http://schemas.microsoft.com/office/drawing/2014/main" id="{DB7E10DF-CBB8-DD34-58B5-4785D3922040}"/>
                        </a:ext>
                      </a:extLst>
                    </p:cNvPr>
                    <p:cNvSpPr>
                      <a:spLocks noEditPoints="1"/>
                    </p:cNvSpPr>
                    <p:nvPr/>
                  </p:nvSpPr>
                  <p:spPr bwMode="auto">
                    <a:xfrm>
                      <a:off x="6350" y="3175"/>
                      <a:ext cx="492125" cy="492125"/>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55" name="Freeform 12">
                      <a:extLst>
                        <a:ext uri="{FF2B5EF4-FFF2-40B4-BE49-F238E27FC236}">
                          <a16:creationId xmlns:a16="http://schemas.microsoft.com/office/drawing/2014/main" id="{ECB50053-FEFE-AD3D-4DC3-A1EF32CE4774}"/>
                        </a:ext>
                      </a:extLst>
                    </p:cNvPr>
                    <p:cNvSpPr>
                      <a:spLocks noEditPoints="1"/>
                    </p:cNvSpPr>
                    <p:nvPr/>
                  </p:nvSpPr>
                  <p:spPr bwMode="auto">
                    <a:xfrm>
                      <a:off x="192088" y="188913"/>
                      <a:ext cx="122238" cy="122238"/>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grpSp>
            </p:grpSp>
            <p:grpSp>
              <p:nvGrpSpPr>
                <p:cNvPr id="12" name="Group 11">
                  <a:extLst>
                    <a:ext uri="{FF2B5EF4-FFF2-40B4-BE49-F238E27FC236}">
                      <a16:creationId xmlns:a16="http://schemas.microsoft.com/office/drawing/2014/main" id="{42BBB65F-4ED8-85FC-F619-C771FC9214EC}"/>
                    </a:ext>
                  </a:extLst>
                </p:cNvPr>
                <p:cNvGrpSpPr/>
                <p:nvPr/>
              </p:nvGrpSpPr>
              <p:grpSpPr>
                <a:xfrm>
                  <a:off x="8252308" y="2753467"/>
                  <a:ext cx="1401687" cy="669949"/>
                  <a:chOff x="4004907" y="2977772"/>
                  <a:chExt cx="2257432" cy="736944"/>
                </a:xfrm>
              </p:grpSpPr>
              <p:sp>
                <p:nvSpPr>
                  <p:cNvPr id="39" name="Freeform 90">
                    <a:extLst>
                      <a:ext uri="{FF2B5EF4-FFF2-40B4-BE49-F238E27FC236}">
                        <a16:creationId xmlns:a16="http://schemas.microsoft.com/office/drawing/2014/main" id="{F0771E77-B705-6876-6EE4-8F27D9746F19}"/>
                      </a:ext>
                    </a:extLst>
                  </p:cNvPr>
                  <p:cNvSpPr>
                    <a:spLocks/>
                  </p:cNvSpPr>
                  <p:nvPr/>
                </p:nvSpPr>
                <p:spPr bwMode="auto">
                  <a:xfrm>
                    <a:off x="5944780" y="3029548"/>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40" name="Freeform 96">
                    <a:extLst>
                      <a:ext uri="{FF2B5EF4-FFF2-40B4-BE49-F238E27FC236}">
                        <a16:creationId xmlns:a16="http://schemas.microsoft.com/office/drawing/2014/main" id="{E00D8B3B-4488-1CC2-D220-311C877B90CD}"/>
                      </a:ext>
                    </a:extLst>
                  </p:cNvPr>
                  <p:cNvSpPr>
                    <a:spLocks/>
                  </p:cNvSpPr>
                  <p:nvPr/>
                </p:nvSpPr>
                <p:spPr bwMode="auto">
                  <a:xfrm>
                    <a:off x="4004907" y="3010563"/>
                    <a:ext cx="2000279" cy="704153"/>
                  </a:xfrm>
                  <a:custGeom>
                    <a:avLst/>
                    <a:gdLst>
                      <a:gd name="T0" fmla="*/ 246 w 1159"/>
                      <a:gd name="T1" fmla="*/ 0 h 408"/>
                      <a:gd name="T2" fmla="*/ 1159 w 1159"/>
                      <a:gd name="T3" fmla="*/ 70 h 408"/>
                      <a:gd name="T4" fmla="*/ 1159 w 1159"/>
                      <a:gd name="T5" fmla="*/ 324 h 408"/>
                      <a:gd name="T6" fmla="*/ 246 w 1159"/>
                      <a:gd name="T7" fmla="*/ 408 h 408"/>
                      <a:gd name="T8" fmla="*/ 0 w 1159"/>
                      <a:gd name="T9" fmla="*/ 216 h 408"/>
                      <a:gd name="T10" fmla="*/ 0 w 1159"/>
                      <a:gd name="T11" fmla="*/ 197 h 408"/>
                      <a:gd name="T12" fmla="*/ 246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246" y="0"/>
                        </a:moveTo>
                        <a:lnTo>
                          <a:pt x="1159" y="70"/>
                        </a:lnTo>
                        <a:lnTo>
                          <a:pt x="1159" y="324"/>
                        </a:lnTo>
                        <a:lnTo>
                          <a:pt x="246" y="408"/>
                        </a:lnTo>
                        <a:lnTo>
                          <a:pt x="0" y="216"/>
                        </a:lnTo>
                        <a:lnTo>
                          <a:pt x="0" y="197"/>
                        </a:lnTo>
                        <a:lnTo>
                          <a:pt x="246"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1" name="Freeform 97">
                    <a:extLst>
                      <a:ext uri="{FF2B5EF4-FFF2-40B4-BE49-F238E27FC236}">
                        <a16:creationId xmlns:a16="http://schemas.microsoft.com/office/drawing/2014/main" id="{2EEF8538-AD25-16DF-227F-64784C9549B3}"/>
                      </a:ext>
                    </a:extLst>
                  </p:cNvPr>
                  <p:cNvSpPr>
                    <a:spLocks/>
                  </p:cNvSpPr>
                  <p:nvPr/>
                </p:nvSpPr>
                <p:spPr bwMode="auto">
                  <a:xfrm>
                    <a:off x="4004907" y="2977772"/>
                    <a:ext cx="2000279" cy="704153"/>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42" name="TextBox 41">
                    <a:extLst>
                      <a:ext uri="{FF2B5EF4-FFF2-40B4-BE49-F238E27FC236}">
                        <a16:creationId xmlns:a16="http://schemas.microsoft.com/office/drawing/2014/main" id="{09B06851-EFAF-F4C0-3F5E-C59F922D49A0}"/>
                      </a:ext>
                    </a:extLst>
                  </p:cNvPr>
                  <p:cNvSpPr txBox="1"/>
                  <p:nvPr/>
                </p:nvSpPr>
                <p:spPr>
                  <a:xfrm>
                    <a:off x="5528500" y="3156143"/>
                    <a:ext cx="297511" cy="37240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600" b="1" i="0" u="none" strike="noStrike" kern="1200" cap="none" spc="0" normalizeH="0" baseline="0" noProof="0" dirty="0">
                      <a:ln>
                        <a:noFill/>
                      </a:ln>
                      <a:solidFill>
                        <a:srgbClr val="FFFFFF"/>
                      </a:solidFill>
                      <a:effectLst/>
                      <a:uLnTx/>
                      <a:uFillTx/>
                      <a:latin typeface="Raleway" panose="020B0003030101060003" pitchFamily="34" charset="0"/>
                      <a:ea typeface="+mn-ea"/>
                      <a:cs typeface="+mn-cs"/>
                    </a:endParaRPr>
                  </a:p>
                </p:txBody>
              </p:sp>
              <p:grpSp>
                <p:nvGrpSpPr>
                  <p:cNvPr id="43" name="Group 42">
                    <a:extLst>
                      <a:ext uri="{FF2B5EF4-FFF2-40B4-BE49-F238E27FC236}">
                        <a16:creationId xmlns:a16="http://schemas.microsoft.com/office/drawing/2014/main" id="{CA860239-27E1-647E-7E2B-70ED67A2CA4C}"/>
                      </a:ext>
                    </a:extLst>
                  </p:cNvPr>
                  <p:cNvGrpSpPr/>
                  <p:nvPr/>
                </p:nvGrpSpPr>
                <p:grpSpPr>
                  <a:xfrm>
                    <a:off x="4305564" y="3165871"/>
                    <a:ext cx="141242" cy="76324"/>
                    <a:chOff x="5751513" y="-98425"/>
                    <a:chExt cx="255587" cy="138113"/>
                  </a:xfrm>
                  <a:solidFill>
                    <a:schemeClr val="bg1"/>
                  </a:solidFill>
                </p:grpSpPr>
                <p:sp>
                  <p:nvSpPr>
                    <p:cNvPr id="44" name="Freeform 5">
                      <a:extLst>
                        <a:ext uri="{FF2B5EF4-FFF2-40B4-BE49-F238E27FC236}">
                          <a16:creationId xmlns:a16="http://schemas.microsoft.com/office/drawing/2014/main" id="{BE48DEBC-6D8B-4F54-978C-4178A4482329}"/>
                        </a:ext>
                      </a:extLst>
                    </p:cNvPr>
                    <p:cNvSpPr>
                      <a:spLocks/>
                    </p:cNvSpPr>
                    <p:nvPr/>
                  </p:nvSpPr>
                  <p:spPr bwMode="auto">
                    <a:xfrm>
                      <a:off x="5751513" y="-28575"/>
                      <a:ext cx="69850" cy="68263"/>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48" name="Freeform 9">
                      <a:extLst>
                        <a:ext uri="{FF2B5EF4-FFF2-40B4-BE49-F238E27FC236}">
                          <a16:creationId xmlns:a16="http://schemas.microsoft.com/office/drawing/2014/main" id="{04897845-05B6-BA20-3D3C-207A39E86A92}"/>
                        </a:ext>
                      </a:extLst>
                    </p:cNvPr>
                    <p:cNvSpPr>
                      <a:spLocks/>
                    </p:cNvSpPr>
                    <p:nvPr/>
                  </p:nvSpPr>
                  <p:spPr bwMode="auto">
                    <a:xfrm>
                      <a:off x="5969000" y="-98425"/>
                      <a:ext cx="38100" cy="7937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grpSp>
            </p:grpSp>
            <p:grpSp>
              <p:nvGrpSpPr>
                <p:cNvPr id="13" name="Group 12">
                  <a:extLst>
                    <a:ext uri="{FF2B5EF4-FFF2-40B4-BE49-F238E27FC236}">
                      <a16:creationId xmlns:a16="http://schemas.microsoft.com/office/drawing/2014/main" id="{43771466-7F8C-B3B2-A3FB-383A72BFB686}"/>
                    </a:ext>
                  </a:extLst>
                </p:cNvPr>
                <p:cNvGrpSpPr/>
                <p:nvPr/>
              </p:nvGrpSpPr>
              <p:grpSpPr>
                <a:xfrm>
                  <a:off x="9478588" y="3566449"/>
                  <a:ext cx="1407045" cy="668382"/>
                  <a:chOff x="5944780" y="3794106"/>
                  <a:chExt cx="2266062" cy="735220"/>
                </a:xfrm>
              </p:grpSpPr>
              <p:sp>
                <p:nvSpPr>
                  <p:cNvPr id="32" name="Freeform 91">
                    <a:extLst>
                      <a:ext uri="{FF2B5EF4-FFF2-40B4-BE49-F238E27FC236}">
                        <a16:creationId xmlns:a16="http://schemas.microsoft.com/office/drawing/2014/main" id="{F77F6F7E-33BE-E84D-8A48-8636422632CA}"/>
                      </a:ext>
                    </a:extLst>
                  </p:cNvPr>
                  <p:cNvSpPr>
                    <a:spLocks/>
                  </p:cNvSpPr>
                  <p:nvPr/>
                </p:nvSpPr>
                <p:spPr bwMode="auto">
                  <a:xfrm>
                    <a:off x="5944780" y="3807913"/>
                    <a:ext cx="317559" cy="605779"/>
                  </a:xfrm>
                  <a:custGeom>
                    <a:avLst/>
                    <a:gdLst>
                      <a:gd name="T0" fmla="*/ 0 w 68"/>
                      <a:gd name="T1" fmla="*/ 128 h 130"/>
                      <a:gd name="T2" fmla="*/ 36 w 68"/>
                      <a:gd name="T3" fmla="*/ 130 h 130"/>
                      <a:gd name="T4" fmla="*/ 68 w 68"/>
                      <a:gd name="T5" fmla="*/ 128 h 130"/>
                      <a:gd name="T6" fmla="*/ 68 w 68"/>
                      <a:gd name="T7" fmla="*/ 4 h 130"/>
                      <a:gd name="T8" fmla="*/ 33 w 68"/>
                      <a:gd name="T9" fmla="*/ 0 h 130"/>
                      <a:gd name="T10" fmla="*/ 0 w 68"/>
                      <a:gd name="T11" fmla="*/ 4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4"/>
                          <a:pt x="68" y="4"/>
                          <a:pt x="68" y="4"/>
                        </a:cubicBezTo>
                        <a:cubicBezTo>
                          <a:pt x="68" y="4"/>
                          <a:pt x="54" y="0"/>
                          <a:pt x="33" y="0"/>
                        </a:cubicBezTo>
                        <a:cubicBezTo>
                          <a:pt x="12" y="0"/>
                          <a:pt x="0" y="4"/>
                          <a:pt x="0" y="4"/>
                        </a:cubicBezTo>
                        <a:lnTo>
                          <a:pt x="0" y="1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33" name="Freeform 94">
                    <a:extLst>
                      <a:ext uri="{FF2B5EF4-FFF2-40B4-BE49-F238E27FC236}">
                        <a16:creationId xmlns:a16="http://schemas.microsoft.com/office/drawing/2014/main" id="{3488A396-CFDB-AC4A-14C7-2474A42E9ABF}"/>
                      </a:ext>
                    </a:extLst>
                  </p:cNvPr>
                  <p:cNvSpPr>
                    <a:spLocks/>
                  </p:cNvSpPr>
                  <p:nvPr/>
                </p:nvSpPr>
                <p:spPr bwMode="auto">
                  <a:xfrm>
                    <a:off x="6210563" y="3826898"/>
                    <a:ext cx="2000279" cy="702428"/>
                  </a:xfrm>
                  <a:custGeom>
                    <a:avLst/>
                    <a:gdLst>
                      <a:gd name="T0" fmla="*/ 913 w 1159"/>
                      <a:gd name="T1" fmla="*/ 0 h 407"/>
                      <a:gd name="T2" fmla="*/ 0 w 1159"/>
                      <a:gd name="T3" fmla="*/ 70 h 407"/>
                      <a:gd name="T4" fmla="*/ 0 w 1159"/>
                      <a:gd name="T5" fmla="*/ 324 h 407"/>
                      <a:gd name="T6" fmla="*/ 913 w 1159"/>
                      <a:gd name="T7" fmla="*/ 407 h 407"/>
                      <a:gd name="T8" fmla="*/ 1159 w 1159"/>
                      <a:gd name="T9" fmla="*/ 216 h 407"/>
                      <a:gd name="T10" fmla="*/ 1159 w 1159"/>
                      <a:gd name="T11" fmla="*/ 194 h 407"/>
                      <a:gd name="T12" fmla="*/ 913 w 1159"/>
                      <a:gd name="T13" fmla="*/ 0 h 407"/>
                    </a:gdLst>
                    <a:ahLst/>
                    <a:cxnLst>
                      <a:cxn ang="0">
                        <a:pos x="T0" y="T1"/>
                      </a:cxn>
                      <a:cxn ang="0">
                        <a:pos x="T2" y="T3"/>
                      </a:cxn>
                      <a:cxn ang="0">
                        <a:pos x="T4" y="T5"/>
                      </a:cxn>
                      <a:cxn ang="0">
                        <a:pos x="T6" y="T7"/>
                      </a:cxn>
                      <a:cxn ang="0">
                        <a:pos x="T8" y="T9"/>
                      </a:cxn>
                      <a:cxn ang="0">
                        <a:pos x="T10" y="T11"/>
                      </a:cxn>
                      <a:cxn ang="0">
                        <a:pos x="T12" y="T13"/>
                      </a:cxn>
                    </a:cxnLst>
                    <a:rect l="0" t="0" r="r" b="b"/>
                    <a:pathLst>
                      <a:path w="1159" h="407">
                        <a:moveTo>
                          <a:pt x="913" y="0"/>
                        </a:moveTo>
                        <a:lnTo>
                          <a:pt x="0" y="70"/>
                        </a:lnTo>
                        <a:lnTo>
                          <a:pt x="0" y="324"/>
                        </a:lnTo>
                        <a:lnTo>
                          <a:pt x="913" y="407"/>
                        </a:lnTo>
                        <a:lnTo>
                          <a:pt x="1159" y="216"/>
                        </a:lnTo>
                        <a:lnTo>
                          <a:pt x="1159" y="194"/>
                        </a:lnTo>
                        <a:lnTo>
                          <a:pt x="913"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4" name="Freeform 95">
                    <a:extLst>
                      <a:ext uri="{FF2B5EF4-FFF2-40B4-BE49-F238E27FC236}">
                        <a16:creationId xmlns:a16="http://schemas.microsoft.com/office/drawing/2014/main" id="{A39FC2B3-DC18-415F-181D-FE3BEBCC9D98}"/>
                      </a:ext>
                    </a:extLst>
                  </p:cNvPr>
                  <p:cNvSpPr>
                    <a:spLocks/>
                  </p:cNvSpPr>
                  <p:nvPr/>
                </p:nvSpPr>
                <p:spPr bwMode="auto">
                  <a:xfrm>
                    <a:off x="6210563" y="3794106"/>
                    <a:ext cx="2000279" cy="702428"/>
                  </a:xfrm>
                  <a:custGeom>
                    <a:avLst/>
                    <a:gdLst>
                      <a:gd name="T0" fmla="*/ 905 w 1159"/>
                      <a:gd name="T1" fmla="*/ 0 h 407"/>
                      <a:gd name="T2" fmla="*/ 0 w 1159"/>
                      <a:gd name="T3" fmla="*/ 67 h 407"/>
                      <a:gd name="T4" fmla="*/ 0 w 1159"/>
                      <a:gd name="T5" fmla="*/ 324 h 407"/>
                      <a:gd name="T6" fmla="*/ 905 w 1159"/>
                      <a:gd name="T7" fmla="*/ 407 h 407"/>
                      <a:gd name="T8" fmla="*/ 1159 w 1159"/>
                      <a:gd name="T9" fmla="*/ 213 h 407"/>
                      <a:gd name="T10" fmla="*/ 905 w 1159"/>
                      <a:gd name="T11" fmla="*/ 0 h 407"/>
                    </a:gdLst>
                    <a:ahLst/>
                    <a:cxnLst>
                      <a:cxn ang="0">
                        <a:pos x="T0" y="T1"/>
                      </a:cxn>
                      <a:cxn ang="0">
                        <a:pos x="T2" y="T3"/>
                      </a:cxn>
                      <a:cxn ang="0">
                        <a:pos x="T4" y="T5"/>
                      </a:cxn>
                      <a:cxn ang="0">
                        <a:pos x="T6" y="T7"/>
                      </a:cxn>
                      <a:cxn ang="0">
                        <a:pos x="T8" y="T9"/>
                      </a:cxn>
                      <a:cxn ang="0">
                        <a:pos x="T10" y="T11"/>
                      </a:cxn>
                    </a:cxnLst>
                    <a:rect l="0" t="0" r="r" b="b"/>
                    <a:pathLst>
                      <a:path w="1159" h="407">
                        <a:moveTo>
                          <a:pt x="905" y="0"/>
                        </a:moveTo>
                        <a:lnTo>
                          <a:pt x="0" y="67"/>
                        </a:lnTo>
                        <a:lnTo>
                          <a:pt x="0" y="324"/>
                        </a:lnTo>
                        <a:lnTo>
                          <a:pt x="905" y="407"/>
                        </a:lnTo>
                        <a:lnTo>
                          <a:pt x="1159" y="213"/>
                        </a:lnTo>
                        <a:lnTo>
                          <a:pt x="905"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35" name="TextBox 34">
                    <a:extLst>
                      <a:ext uri="{FF2B5EF4-FFF2-40B4-BE49-F238E27FC236}">
                        <a16:creationId xmlns:a16="http://schemas.microsoft.com/office/drawing/2014/main" id="{056BDC8A-FA16-8C68-DB83-2F58F4D39F19}"/>
                      </a:ext>
                    </a:extLst>
                  </p:cNvPr>
                  <p:cNvSpPr txBox="1"/>
                  <p:nvPr/>
                </p:nvSpPr>
                <p:spPr>
                  <a:xfrm>
                    <a:off x="6337540" y="3960981"/>
                    <a:ext cx="297511" cy="3724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600" b="1" i="0" u="none" strike="noStrike" kern="1200" cap="none" spc="0" normalizeH="0" baseline="0" noProof="0" dirty="0">
                      <a:ln>
                        <a:noFill/>
                      </a:ln>
                      <a:solidFill>
                        <a:srgbClr val="FFFFFF"/>
                      </a:solidFill>
                      <a:effectLst/>
                      <a:uLnTx/>
                      <a:uFillTx/>
                      <a:latin typeface="Raleway" panose="020B0003030101060003" pitchFamily="34" charset="0"/>
                      <a:ea typeface="+mn-ea"/>
                      <a:cs typeface="+mn-cs"/>
                    </a:endParaRPr>
                  </a:p>
                </p:txBody>
              </p:sp>
            </p:grpSp>
            <p:grpSp>
              <p:nvGrpSpPr>
                <p:cNvPr id="14" name="Group 13">
                  <a:extLst>
                    <a:ext uri="{FF2B5EF4-FFF2-40B4-BE49-F238E27FC236}">
                      <a16:creationId xmlns:a16="http://schemas.microsoft.com/office/drawing/2014/main" id="{5E324D39-21C6-A855-598E-C5E353341E32}"/>
                    </a:ext>
                  </a:extLst>
                </p:cNvPr>
                <p:cNvGrpSpPr/>
                <p:nvPr/>
              </p:nvGrpSpPr>
              <p:grpSpPr>
                <a:xfrm>
                  <a:off x="8241931" y="4332584"/>
                  <a:ext cx="1401687" cy="669948"/>
                  <a:chOff x="4004907" y="4562117"/>
                  <a:chExt cx="2257432" cy="736943"/>
                </a:xfrm>
              </p:grpSpPr>
              <p:sp>
                <p:nvSpPr>
                  <p:cNvPr id="22" name="Freeform 98">
                    <a:extLst>
                      <a:ext uri="{FF2B5EF4-FFF2-40B4-BE49-F238E27FC236}">
                        <a16:creationId xmlns:a16="http://schemas.microsoft.com/office/drawing/2014/main" id="{80B3315B-CA78-4A4C-AF6A-902EF858BA07}"/>
                      </a:ext>
                    </a:extLst>
                  </p:cNvPr>
                  <p:cNvSpPr>
                    <a:spLocks/>
                  </p:cNvSpPr>
                  <p:nvPr/>
                </p:nvSpPr>
                <p:spPr bwMode="auto">
                  <a:xfrm>
                    <a:off x="5944780" y="4613893"/>
                    <a:ext cx="317559" cy="605779"/>
                  </a:xfrm>
                  <a:custGeom>
                    <a:avLst/>
                    <a:gdLst>
                      <a:gd name="T0" fmla="*/ 0 w 68"/>
                      <a:gd name="T1" fmla="*/ 128 h 130"/>
                      <a:gd name="T2" fmla="*/ 36 w 68"/>
                      <a:gd name="T3" fmla="*/ 130 h 130"/>
                      <a:gd name="T4" fmla="*/ 68 w 68"/>
                      <a:gd name="T5" fmla="*/ 128 h 130"/>
                      <a:gd name="T6" fmla="*/ 68 w 68"/>
                      <a:gd name="T7" fmla="*/ 5 h 130"/>
                      <a:gd name="T8" fmla="*/ 33 w 68"/>
                      <a:gd name="T9" fmla="*/ 0 h 130"/>
                      <a:gd name="T10" fmla="*/ 0 w 68"/>
                      <a:gd name="T11" fmla="*/ 5 h 130"/>
                      <a:gd name="T12" fmla="*/ 0 w 68"/>
                      <a:gd name="T13" fmla="*/ 128 h 130"/>
                    </a:gdLst>
                    <a:ahLst/>
                    <a:cxnLst>
                      <a:cxn ang="0">
                        <a:pos x="T0" y="T1"/>
                      </a:cxn>
                      <a:cxn ang="0">
                        <a:pos x="T2" y="T3"/>
                      </a:cxn>
                      <a:cxn ang="0">
                        <a:pos x="T4" y="T5"/>
                      </a:cxn>
                      <a:cxn ang="0">
                        <a:pos x="T6" y="T7"/>
                      </a:cxn>
                      <a:cxn ang="0">
                        <a:pos x="T8" y="T9"/>
                      </a:cxn>
                      <a:cxn ang="0">
                        <a:pos x="T10" y="T11"/>
                      </a:cxn>
                      <a:cxn ang="0">
                        <a:pos x="T12" y="T13"/>
                      </a:cxn>
                    </a:cxnLst>
                    <a:rect l="0" t="0" r="r" b="b"/>
                    <a:pathLst>
                      <a:path w="68" h="130">
                        <a:moveTo>
                          <a:pt x="0" y="128"/>
                        </a:moveTo>
                        <a:cubicBezTo>
                          <a:pt x="0" y="128"/>
                          <a:pt x="16" y="130"/>
                          <a:pt x="36" y="130"/>
                        </a:cubicBezTo>
                        <a:cubicBezTo>
                          <a:pt x="55" y="130"/>
                          <a:pt x="68" y="128"/>
                          <a:pt x="68" y="128"/>
                        </a:cubicBezTo>
                        <a:cubicBezTo>
                          <a:pt x="68" y="5"/>
                          <a:pt x="68" y="5"/>
                          <a:pt x="68" y="5"/>
                        </a:cubicBezTo>
                        <a:cubicBezTo>
                          <a:pt x="68" y="5"/>
                          <a:pt x="54" y="0"/>
                          <a:pt x="33" y="0"/>
                        </a:cubicBezTo>
                        <a:cubicBezTo>
                          <a:pt x="12" y="0"/>
                          <a:pt x="0" y="5"/>
                          <a:pt x="0" y="5"/>
                        </a:cubicBezTo>
                        <a:lnTo>
                          <a:pt x="0" y="128"/>
                        </a:ln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3" name="Freeform 99">
                    <a:extLst>
                      <a:ext uri="{FF2B5EF4-FFF2-40B4-BE49-F238E27FC236}">
                        <a16:creationId xmlns:a16="http://schemas.microsoft.com/office/drawing/2014/main" id="{859C3CB7-8E55-23A5-409C-C364D305D4AC}"/>
                      </a:ext>
                    </a:extLst>
                  </p:cNvPr>
                  <p:cNvSpPr>
                    <a:spLocks/>
                  </p:cNvSpPr>
                  <p:nvPr/>
                </p:nvSpPr>
                <p:spPr bwMode="auto">
                  <a:xfrm>
                    <a:off x="4004907" y="4594907"/>
                    <a:ext cx="2000279" cy="704153"/>
                  </a:xfrm>
                  <a:custGeom>
                    <a:avLst/>
                    <a:gdLst>
                      <a:gd name="T0" fmla="*/ 246 w 1159"/>
                      <a:gd name="T1" fmla="*/ 0 h 408"/>
                      <a:gd name="T2" fmla="*/ 1159 w 1159"/>
                      <a:gd name="T3" fmla="*/ 70 h 408"/>
                      <a:gd name="T4" fmla="*/ 1159 w 1159"/>
                      <a:gd name="T5" fmla="*/ 324 h 408"/>
                      <a:gd name="T6" fmla="*/ 246 w 1159"/>
                      <a:gd name="T7" fmla="*/ 408 h 408"/>
                      <a:gd name="T8" fmla="*/ 0 w 1159"/>
                      <a:gd name="T9" fmla="*/ 216 h 408"/>
                      <a:gd name="T10" fmla="*/ 0 w 1159"/>
                      <a:gd name="T11" fmla="*/ 197 h 408"/>
                      <a:gd name="T12" fmla="*/ 246 w 1159"/>
                      <a:gd name="T13" fmla="*/ 0 h 408"/>
                    </a:gdLst>
                    <a:ahLst/>
                    <a:cxnLst>
                      <a:cxn ang="0">
                        <a:pos x="T0" y="T1"/>
                      </a:cxn>
                      <a:cxn ang="0">
                        <a:pos x="T2" y="T3"/>
                      </a:cxn>
                      <a:cxn ang="0">
                        <a:pos x="T4" y="T5"/>
                      </a:cxn>
                      <a:cxn ang="0">
                        <a:pos x="T6" y="T7"/>
                      </a:cxn>
                      <a:cxn ang="0">
                        <a:pos x="T8" y="T9"/>
                      </a:cxn>
                      <a:cxn ang="0">
                        <a:pos x="T10" y="T11"/>
                      </a:cxn>
                      <a:cxn ang="0">
                        <a:pos x="T12" y="T13"/>
                      </a:cxn>
                    </a:cxnLst>
                    <a:rect l="0" t="0" r="r" b="b"/>
                    <a:pathLst>
                      <a:path w="1159" h="408">
                        <a:moveTo>
                          <a:pt x="246" y="0"/>
                        </a:moveTo>
                        <a:lnTo>
                          <a:pt x="1159" y="70"/>
                        </a:lnTo>
                        <a:lnTo>
                          <a:pt x="1159" y="324"/>
                        </a:lnTo>
                        <a:lnTo>
                          <a:pt x="246" y="408"/>
                        </a:lnTo>
                        <a:lnTo>
                          <a:pt x="0" y="216"/>
                        </a:lnTo>
                        <a:lnTo>
                          <a:pt x="0" y="197"/>
                        </a:lnTo>
                        <a:lnTo>
                          <a:pt x="246"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Lato Light"/>
                      <a:ea typeface="+mn-ea"/>
                      <a:cs typeface="+mn-cs"/>
                    </a:endParaRPr>
                  </a:p>
                </p:txBody>
              </p:sp>
              <p:sp>
                <p:nvSpPr>
                  <p:cNvPr id="24" name="Freeform 100">
                    <a:extLst>
                      <a:ext uri="{FF2B5EF4-FFF2-40B4-BE49-F238E27FC236}">
                        <a16:creationId xmlns:a16="http://schemas.microsoft.com/office/drawing/2014/main" id="{06F57DD1-33AA-E466-739F-984FF24E8BC0}"/>
                      </a:ext>
                    </a:extLst>
                  </p:cNvPr>
                  <p:cNvSpPr>
                    <a:spLocks/>
                  </p:cNvSpPr>
                  <p:nvPr/>
                </p:nvSpPr>
                <p:spPr bwMode="auto">
                  <a:xfrm>
                    <a:off x="4004907" y="4562117"/>
                    <a:ext cx="2000279" cy="704153"/>
                  </a:xfrm>
                  <a:custGeom>
                    <a:avLst/>
                    <a:gdLst>
                      <a:gd name="T0" fmla="*/ 251 w 1159"/>
                      <a:gd name="T1" fmla="*/ 0 h 408"/>
                      <a:gd name="T2" fmla="*/ 1159 w 1159"/>
                      <a:gd name="T3" fmla="*/ 70 h 408"/>
                      <a:gd name="T4" fmla="*/ 1159 w 1159"/>
                      <a:gd name="T5" fmla="*/ 324 h 408"/>
                      <a:gd name="T6" fmla="*/ 251 w 1159"/>
                      <a:gd name="T7" fmla="*/ 408 h 408"/>
                      <a:gd name="T8" fmla="*/ 0 w 1159"/>
                      <a:gd name="T9" fmla="*/ 216 h 408"/>
                      <a:gd name="T10" fmla="*/ 251 w 1159"/>
                      <a:gd name="T11" fmla="*/ 0 h 408"/>
                    </a:gdLst>
                    <a:ahLst/>
                    <a:cxnLst>
                      <a:cxn ang="0">
                        <a:pos x="T0" y="T1"/>
                      </a:cxn>
                      <a:cxn ang="0">
                        <a:pos x="T2" y="T3"/>
                      </a:cxn>
                      <a:cxn ang="0">
                        <a:pos x="T4" y="T5"/>
                      </a:cxn>
                      <a:cxn ang="0">
                        <a:pos x="T6" y="T7"/>
                      </a:cxn>
                      <a:cxn ang="0">
                        <a:pos x="T8" y="T9"/>
                      </a:cxn>
                      <a:cxn ang="0">
                        <a:pos x="T10" y="T11"/>
                      </a:cxn>
                    </a:cxnLst>
                    <a:rect l="0" t="0" r="r" b="b"/>
                    <a:pathLst>
                      <a:path w="1159" h="408">
                        <a:moveTo>
                          <a:pt x="251" y="0"/>
                        </a:moveTo>
                        <a:lnTo>
                          <a:pt x="1159" y="70"/>
                        </a:lnTo>
                        <a:lnTo>
                          <a:pt x="1159" y="324"/>
                        </a:lnTo>
                        <a:lnTo>
                          <a:pt x="251" y="408"/>
                        </a:lnTo>
                        <a:lnTo>
                          <a:pt x="0" y="216"/>
                        </a:lnTo>
                        <a:lnTo>
                          <a:pt x="25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FFFFFF"/>
                      </a:solidFill>
                      <a:effectLst/>
                      <a:uLnTx/>
                      <a:uFillTx/>
                      <a:latin typeface="Lato Light"/>
                      <a:ea typeface="+mn-ea"/>
                      <a:cs typeface="+mn-cs"/>
                    </a:endParaRPr>
                  </a:p>
                </p:txBody>
              </p:sp>
              <p:sp>
                <p:nvSpPr>
                  <p:cNvPr id="25" name="TextBox 24">
                    <a:extLst>
                      <a:ext uri="{FF2B5EF4-FFF2-40B4-BE49-F238E27FC236}">
                        <a16:creationId xmlns:a16="http://schemas.microsoft.com/office/drawing/2014/main" id="{05FFECFE-DB0C-3AAF-E6D9-F60F9832D9F6}"/>
                      </a:ext>
                    </a:extLst>
                  </p:cNvPr>
                  <p:cNvSpPr txBox="1"/>
                  <p:nvPr/>
                </p:nvSpPr>
                <p:spPr>
                  <a:xfrm>
                    <a:off x="5547958" y="4717033"/>
                    <a:ext cx="297510" cy="3724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d-ID" sz="1600" b="1" i="0" u="none" strike="noStrike" kern="1200" cap="none" spc="0" normalizeH="0" baseline="0" noProof="0" dirty="0">
                      <a:ln>
                        <a:noFill/>
                      </a:ln>
                      <a:solidFill>
                        <a:srgbClr val="FFFFFF"/>
                      </a:solidFill>
                      <a:effectLst/>
                      <a:uLnTx/>
                      <a:uFillTx/>
                      <a:latin typeface="Raleway" panose="020B0003030101060003" pitchFamily="34" charset="0"/>
                      <a:ea typeface="+mn-ea"/>
                      <a:cs typeface="+mn-cs"/>
                    </a:endParaRPr>
                  </a:p>
                </p:txBody>
              </p:sp>
            </p:grpSp>
            <p:pic>
              <p:nvPicPr>
                <p:cNvPr id="15" name="Picture 14" descr="Logo, company name&#10;&#10;Description automatically generated">
                  <a:extLst>
                    <a:ext uri="{FF2B5EF4-FFF2-40B4-BE49-F238E27FC236}">
                      <a16:creationId xmlns:a16="http://schemas.microsoft.com/office/drawing/2014/main" id="{AA46D776-B954-D532-9A97-31FB6C45A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249" y="2186830"/>
                  <a:ext cx="500030" cy="328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a:extLst>
                    <a:ext uri="{FF2B5EF4-FFF2-40B4-BE49-F238E27FC236}">
                      <a16:creationId xmlns:a16="http://schemas.microsoft.com/office/drawing/2014/main" id="{B5F64888-A61D-60C5-E48F-FFA56438B25A}"/>
                    </a:ext>
                  </a:extLst>
                </p:cNvPr>
                <p:cNvSpPr/>
                <p:nvPr/>
              </p:nvSpPr>
              <p:spPr>
                <a:xfrm>
                  <a:off x="10912309" y="3692158"/>
                  <a:ext cx="1414250" cy="461665"/>
                </a:xfrm>
                <a:prstGeom prst="rect">
                  <a:avLst/>
                </a:prstGeom>
              </p:spPr>
              <p:txBody>
                <a:bodyPr wrap="square">
                  <a:spAutoFit/>
                </a:bodyPr>
                <a:lstStyle/>
                <a:p>
                  <a:r>
                    <a:rPr lang="en-US" sz="1200" dirty="0">
                      <a:latin typeface="Calibri" panose="020F0502020204030204" pitchFamily="34" charset="0"/>
                    </a:rPr>
                    <a:t>Co-Investment partner : Bestseller </a:t>
                  </a:r>
                  <a:endParaRPr lang="id-ID" sz="1200" dirty="0">
                    <a:latin typeface="Calibri" panose="020F0502020204030204" pitchFamily="34" charset="0"/>
                  </a:endParaRPr>
                </a:p>
              </p:txBody>
            </p:sp>
            <p:sp>
              <p:nvSpPr>
                <p:cNvPr id="20" name="Rectangle 19">
                  <a:extLst>
                    <a:ext uri="{FF2B5EF4-FFF2-40B4-BE49-F238E27FC236}">
                      <a16:creationId xmlns:a16="http://schemas.microsoft.com/office/drawing/2014/main" id="{F92AD4EA-D60B-913E-2F0F-A9B8EB06B8A1}"/>
                    </a:ext>
                  </a:extLst>
                </p:cNvPr>
                <p:cNvSpPr/>
                <p:nvPr/>
              </p:nvSpPr>
              <p:spPr>
                <a:xfrm>
                  <a:off x="6465235" y="4395572"/>
                  <a:ext cx="1727966" cy="461665"/>
                </a:xfrm>
                <a:prstGeom prst="rect">
                  <a:avLst/>
                </a:prstGeom>
              </p:spPr>
              <p:txBody>
                <a:bodyPr wrap="square">
                  <a:spAutoFit/>
                </a:bodyPr>
                <a:lstStyle/>
                <a:p>
                  <a:r>
                    <a:rPr lang="en-US" sz="1200" dirty="0">
                      <a:latin typeface="Calibri" panose="020F0502020204030204" pitchFamily="34" charset="0"/>
                    </a:rPr>
                    <a:t>Advocacy partner : </a:t>
                  </a:r>
                </a:p>
                <a:p>
                  <a:r>
                    <a:rPr lang="en-US" sz="1200" dirty="0">
                      <a:latin typeface="Calibri" panose="020F0502020204030204" pitchFamily="34" charset="0"/>
                    </a:rPr>
                    <a:t>Global Fashion Agenda</a:t>
                  </a:r>
                  <a:endParaRPr lang="id-ID" sz="1200" dirty="0"/>
                </a:p>
              </p:txBody>
            </p:sp>
            <p:sp>
              <p:nvSpPr>
                <p:cNvPr id="21" name="Rectangle 20">
                  <a:extLst>
                    <a:ext uri="{FF2B5EF4-FFF2-40B4-BE49-F238E27FC236}">
                      <a16:creationId xmlns:a16="http://schemas.microsoft.com/office/drawing/2014/main" id="{9BE7CE00-8952-7C45-F19F-2B6112EF5180}"/>
                    </a:ext>
                  </a:extLst>
                </p:cNvPr>
                <p:cNvSpPr/>
                <p:nvPr/>
              </p:nvSpPr>
              <p:spPr>
                <a:xfrm>
                  <a:off x="6465235" y="2896134"/>
                  <a:ext cx="1973761" cy="646331"/>
                </a:xfrm>
                <a:prstGeom prst="rect">
                  <a:avLst/>
                </a:prstGeom>
              </p:spPr>
              <p:txBody>
                <a:bodyPr wrap="square">
                  <a:spAutoFit/>
                </a:bodyPr>
                <a:lstStyle/>
                <a:p>
                  <a:r>
                    <a:rPr lang="en-GB" sz="1200" dirty="0">
                      <a:solidFill>
                        <a:srgbClr val="374151"/>
                      </a:solidFill>
                      <a:latin typeface="Calibri" panose="020F0502020204030204" pitchFamily="34" charset="0"/>
                      <a:cs typeface="Calibri" panose="020F0502020204030204" pitchFamily="34" charset="0"/>
                    </a:rPr>
                    <a:t>Project development partner : Copenhagen Infrastructure Partners (CIP</a:t>
                  </a:r>
                  <a:endParaRPr lang="id-ID" sz="1200" dirty="0">
                    <a:solidFill>
                      <a:schemeClr val="bg2"/>
                    </a:solidFill>
                    <a:latin typeface="Calibri" panose="020F0502020204030204" pitchFamily="34" charset="0"/>
                    <a:cs typeface="Calibri" panose="020F0502020204030204" pitchFamily="34" charset="0"/>
                  </a:endParaRPr>
                </a:p>
              </p:txBody>
            </p:sp>
          </p:grpSp>
        </p:grpSp>
        <p:sp>
          <p:nvSpPr>
            <p:cNvPr id="57" name="Rectangle 56">
              <a:extLst>
                <a:ext uri="{FF2B5EF4-FFF2-40B4-BE49-F238E27FC236}">
                  <a16:creationId xmlns:a16="http://schemas.microsoft.com/office/drawing/2014/main" id="{B282B935-F60E-AE35-E0A1-FA1953A9C9BA}"/>
                </a:ext>
              </a:extLst>
            </p:cNvPr>
            <p:cNvSpPr/>
            <p:nvPr/>
          </p:nvSpPr>
          <p:spPr>
            <a:xfrm>
              <a:off x="6202326" y="5271581"/>
              <a:ext cx="1727966" cy="461665"/>
            </a:xfrm>
            <a:prstGeom prst="rect">
              <a:avLst/>
            </a:prstGeom>
          </p:spPr>
          <p:txBody>
            <a:bodyPr wrap="square">
              <a:spAutoFit/>
            </a:bodyPr>
            <a:lstStyle/>
            <a:p>
              <a:r>
                <a:rPr lang="en-US" sz="1200" dirty="0">
                  <a:latin typeface="Calibri" panose="020F0502020204030204" pitchFamily="34" charset="0"/>
                </a:rPr>
                <a:t>Local Partner : Summit power </a:t>
              </a:r>
              <a:endParaRPr lang="id-ID" sz="1200" dirty="0">
                <a:latin typeface="Calibri" panose="020F0502020204030204" pitchFamily="34" charset="0"/>
              </a:endParaRPr>
            </a:p>
          </p:txBody>
        </p:sp>
      </p:grpSp>
      <p:sp>
        <p:nvSpPr>
          <p:cNvPr id="58" name="AutoShape 2" descr="No photo description available.">
            <a:extLst>
              <a:ext uri="{FF2B5EF4-FFF2-40B4-BE49-F238E27FC236}">
                <a16:creationId xmlns:a16="http://schemas.microsoft.com/office/drawing/2014/main" id="{30BE784C-EB34-B8C4-A7F6-A7F388ED3A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FI"/>
          </a:p>
        </p:txBody>
      </p:sp>
      <p:pic>
        <p:nvPicPr>
          <p:cNvPr id="61" name="Picture 60">
            <a:extLst>
              <a:ext uri="{FF2B5EF4-FFF2-40B4-BE49-F238E27FC236}">
                <a16:creationId xmlns:a16="http://schemas.microsoft.com/office/drawing/2014/main" id="{D316A1DF-7DF3-C448-E1BF-AFE5B4B997E0}"/>
              </a:ext>
            </a:extLst>
          </p:cNvPr>
          <p:cNvPicPr>
            <a:picLocks noChangeAspect="1"/>
          </p:cNvPicPr>
          <p:nvPr/>
        </p:nvPicPr>
        <p:blipFill rotWithShape="1">
          <a:blip r:embed="rId4"/>
          <a:srcRect t="20573" b="23203"/>
          <a:stretch/>
        </p:blipFill>
        <p:spPr>
          <a:xfrm>
            <a:off x="4121368" y="3281958"/>
            <a:ext cx="712782" cy="402785"/>
          </a:xfrm>
          <a:prstGeom prst="rect">
            <a:avLst/>
          </a:prstGeom>
        </p:spPr>
      </p:pic>
      <p:pic>
        <p:nvPicPr>
          <p:cNvPr id="62" name="Picture 61">
            <a:extLst>
              <a:ext uri="{FF2B5EF4-FFF2-40B4-BE49-F238E27FC236}">
                <a16:creationId xmlns:a16="http://schemas.microsoft.com/office/drawing/2014/main" id="{DC4DC758-2672-E5E4-F566-06E04A22B3E0}"/>
              </a:ext>
            </a:extLst>
          </p:cNvPr>
          <p:cNvPicPr>
            <a:picLocks noChangeAspect="1"/>
          </p:cNvPicPr>
          <p:nvPr/>
        </p:nvPicPr>
        <p:blipFill>
          <a:blip r:embed="rId5"/>
          <a:stretch>
            <a:fillRect/>
          </a:stretch>
        </p:blipFill>
        <p:spPr>
          <a:xfrm>
            <a:off x="2687590" y="3946107"/>
            <a:ext cx="661886" cy="514800"/>
          </a:xfrm>
          <a:prstGeom prst="rect">
            <a:avLst/>
          </a:prstGeom>
        </p:spPr>
      </p:pic>
      <p:pic>
        <p:nvPicPr>
          <p:cNvPr id="63" name="Picture 62">
            <a:extLst>
              <a:ext uri="{FF2B5EF4-FFF2-40B4-BE49-F238E27FC236}">
                <a16:creationId xmlns:a16="http://schemas.microsoft.com/office/drawing/2014/main" id="{6529B450-2E66-5939-2B72-642860E17CDA}"/>
              </a:ext>
            </a:extLst>
          </p:cNvPr>
          <p:cNvPicPr>
            <a:picLocks noChangeAspect="1"/>
          </p:cNvPicPr>
          <p:nvPr/>
        </p:nvPicPr>
        <p:blipFill>
          <a:blip r:embed="rId6"/>
          <a:stretch>
            <a:fillRect/>
          </a:stretch>
        </p:blipFill>
        <p:spPr>
          <a:xfrm>
            <a:off x="2648015" y="2464505"/>
            <a:ext cx="432000" cy="432000"/>
          </a:xfrm>
          <a:prstGeom prst="rect">
            <a:avLst/>
          </a:prstGeom>
        </p:spPr>
      </p:pic>
      <p:pic>
        <p:nvPicPr>
          <p:cNvPr id="64" name="Picture 63">
            <a:extLst>
              <a:ext uri="{FF2B5EF4-FFF2-40B4-BE49-F238E27FC236}">
                <a16:creationId xmlns:a16="http://schemas.microsoft.com/office/drawing/2014/main" id="{B7FAA06F-EACE-1AA4-7D7F-550FFA4B5232}"/>
              </a:ext>
            </a:extLst>
          </p:cNvPr>
          <p:cNvPicPr>
            <a:picLocks noChangeAspect="1"/>
          </p:cNvPicPr>
          <p:nvPr/>
        </p:nvPicPr>
        <p:blipFill>
          <a:blip r:embed="rId7"/>
          <a:stretch>
            <a:fillRect/>
          </a:stretch>
        </p:blipFill>
        <p:spPr>
          <a:xfrm>
            <a:off x="2632903" y="5346709"/>
            <a:ext cx="576000" cy="576000"/>
          </a:xfrm>
          <a:prstGeom prst="rect">
            <a:avLst/>
          </a:prstGeom>
        </p:spPr>
      </p:pic>
      <p:sp>
        <p:nvSpPr>
          <p:cNvPr id="66" name="TextBox 65">
            <a:extLst>
              <a:ext uri="{FF2B5EF4-FFF2-40B4-BE49-F238E27FC236}">
                <a16:creationId xmlns:a16="http://schemas.microsoft.com/office/drawing/2014/main" id="{8B1ADDB3-9CB3-6AEE-414A-2881A443058C}"/>
              </a:ext>
            </a:extLst>
          </p:cNvPr>
          <p:cNvSpPr txBox="1"/>
          <p:nvPr/>
        </p:nvSpPr>
        <p:spPr>
          <a:xfrm>
            <a:off x="139097" y="149730"/>
            <a:ext cx="6825229" cy="954107"/>
          </a:xfrm>
          <a:prstGeom prst="rect">
            <a:avLst/>
          </a:prstGeom>
          <a:noFill/>
        </p:spPr>
        <p:txBody>
          <a:bodyPr wrap="square">
            <a:spAutoFit/>
          </a:bodyPr>
          <a:lstStyle/>
          <a:p>
            <a:r>
              <a:rPr lang="en-GB" sz="2800" dirty="0">
                <a:solidFill>
                  <a:schemeClr val="tx1"/>
                </a:solidFill>
                <a:latin typeface="Calibri" panose="020F0502020204030204" pitchFamily="34" charset="0"/>
                <a:ea typeface="Calibri"/>
                <a:cs typeface="Calibri" panose="020F0502020204030204" pitchFamily="34" charset="0"/>
                <a:sym typeface="Calibri"/>
              </a:rPr>
              <a:t>Brands Initiative – </a:t>
            </a:r>
            <a:r>
              <a:rPr kumimoji="0" lang="en-US" sz="28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Enabling Decarbonization by </a:t>
            </a:r>
            <a:r>
              <a:rPr lang="en-GB" sz="2800" dirty="0">
                <a:solidFill>
                  <a:schemeClr val="tx1"/>
                </a:solidFill>
                <a:latin typeface="Calibri" panose="020F0502020204030204" pitchFamily="34" charset="0"/>
                <a:ea typeface="Calibri"/>
                <a:cs typeface="Calibri" panose="020F0502020204030204" pitchFamily="34" charset="0"/>
                <a:sym typeface="Calibri"/>
              </a:rPr>
              <a:t>Collective investment to wind power</a:t>
            </a:r>
            <a:endParaRPr lang="en-FI" sz="2800" dirty="0">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0F042620-AF45-90CE-6365-704FC5C7AE92}"/>
              </a:ext>
            </a:extLst>
          </p:cNvPr>
          <p:cNvSpPr txBox="1"/>
          <p:nvPr/>
        </p:nvSpPr>
        <p:spPr>
          <a:xfrm>
            <a:off x="7084081" y="842188"/>
            <a:ext cx="4618299" cy="5478423"/>
          </a:xfrm>
          <a:prstGeom prst="rect">
            <a:avLst/>
          </a:prstGeom>
          <a:solidFill>
            <a:schemeClr val="accent6">
              <a:lumMod val="40000"/>
              <a:lumOff val="60000"/>
            </a:schemeClr>
          </a:solidFill>
          <a:ln w="76200">
            <a:solidFill>
              <a:schemeClr val="accent4"/>
            </a:solidFill>
          </a:ln>
        </p:spPr>
        <p:style>
          <a:lnRef idx="0">
            <a:scrgbClr r="0" g="0" b="0"/>
          </a:lnRef>
          <a:fillRef idx="0">
            <a:scrgbClr r="0" g="0" b="0"/>
          </a:fillRef>
          <a:effectRef idx="0">
            <a:scrgbClr r="0" g="0" b="0"/>
          </a:effectRef>
          <a:fontRef idx="minor">
            <a:schemeClr val="lt1"/>
          </a:fontRef>
        </p:style>
        <p:txBody>
          <a:bodyPr wrap="square">
            <a:spAutoFit/>
          </a:bodyPr>
          <a:lstStyle/>
          <a:p>
            <a:pPr marL="285750" indent="-285750">
              <a:lnSpc>
                <a:spcPct val="150000"/>
              </a:lnSpc>
              <a:buFont typeface="Arial" panose="020B0604020202020204" pitchFamily="34" charset="0"/>
              <a:buChar char="•"/>
            </a:pPr>
            <a:r>
              <a:rPr lang="en-GB" dirty="0">
                <a:solidFill>
                  <a:srgbClr val="374151"/>
                </a:solidFill>
                <a:latin typeface="Calibri" panose="020F0502020204030204" pitchFamily="34" charset="0"/>
                <a:cs typeface="Calibri" panose="020F0502020204030204" pitchFamily="34" charset="0"/>
              </a:rPr>
              <a:t>Bestseller and H&amp;M Group made the pledge at COP28 to support the first ever utility scale large offshore wind power project in Bangladesh</a:t>
            </a:r>
          </a:p>
          <a:p>
            <a:pPr marL="285750" indent="-285750">
              <a:lnSpc>
                <a:spcPct val="150000"/>
              </a:lnSpc>
              <a:buFont typeface="Arial" panose="020B0604020202020204" pitchFamily="34" charset="0"/>
              <a:buChar char="•"/>
            </a:pPr>
            <a:r>
              <a:rPr lang="en-GB" dirty="0">
                <a:solidFill>
                  <a:srgbClr val="374151"/>
                </a:solidFill>
                <a:latin typeface="Calibri" panose="020F0502020204030204" pitchFamily="34" charset="0"/>
                <a:cs typeface="Calibri" panose="020F0502020204030204" pitchFamily="34" charset="0"/>
              </a:rPr>
              <a:t>The wind project would have an approximate capacity of 500 megawatts</a:t>
            </a:r>
          </a:p>
          <a:p>
            <a:pPr marL="285750" indent="-285750">
              <a:lnSpc>
                <a:spcPct val="150000"/>
              </a:lnSpc>
              <a:buFont typeface="Arial" panose="020B0604020202020204" pitchFamily="34" charset="0"/>
              <a:buChar char="•"/>
            </a:pPr>
            <a:r>
              <a:rPr lang="en-FI" dirty="0">
                <a:solidFill>
                  <a:srgbClr val="374151"/>
                </a:solidFill>
                <a:latin typeface="Calibri" panose="020F0502020204030204" pitchFamily="34" charset="0"/>
                <a:cs typeface="Calibri" panose="020F0502020204030204" pitchFamily="34" charset="0"/>
              </a:rPr>
              <a:t>Project proposal valued at USD 1.3 billion</a:t>
            </a:r>
          </a:p>
          <a:p>
            <a:pPr marL="285750" indent="-285750">
              <a:lnSpc>
                <a:spcPct val="150000"/>
              </a:lnSpc>
              <a:buFont typeface="Arial" panose="020B0604020202020204" pitchFamily="34" charset="0"/>
              <a:buChar char="•"/>
            </a:pPr>
            <a:r>
              <a:rPr lang="en-GB" dirty="0">
                <a:solidFill>
                  <a:srgbClr val="374151"/>
                </a:solidFill>
                <a:latin typeface="Calibri" panose="020F0502020204030204" pitchFamily="34" charset="0"/>
                <a:cs typeface="Calibri" panose="020F0502020204030204" pitchFamily="34" charset="0"/>
              </a:rPr>
              <a:t>Bestseller will invest up to $100 million as a co-investor </a:t>
            </a:r>
          </a:p>
          <a:p>
            <a:pPr marL="285750" indent="-285750">
              <a:lnSpc>
                <a:spcPct val="150000"/>
              </a:lnSpc>
              <a:buFont typeface="Arial" panose="020B0604020202020204" pitchFamily="34" charset="0"/>
              <a:buChar char="•"/>
            </a:pPr>
            <a:r>
              <a:rPr lang="en-GB" dirty="0">
                <a:solidFill>
                  <a:srgbClr val="374151"/>
                </a:solidFill>
                <a:latin typeface="Calibri" panose="020F0502020204030204" pitchFamily="34" charset="0"/>
                <a:cs typeface="Calibri" panose="020F0502020204030204" pitchFamily="34" charset="0"/>
              </a:rPr>
              <a:t>The project is likely to support Bangladesh renewable energy goal of supplying 40 per cent of the nation's power demand from renewable sources by 2041</a:t>
            </a:r>
          </a:p>
          <a:p>
            <a:pPr marL="285750" indent="-285750">
              <a:lnSpc>
                <a:spcPct val="150000"/>
              </a:lnSpc>
              <a:buFont typeface="Arial" panose="020B0604020202020204" pitchFamily="34" charset="0"/>
              <a:buChar char="•"/>
            </a:pPr>
            <a:r>
              <a:rPr lang="en-FI" dirty="0">
                <a:solidFill>
                  <a:srgbClr val="374151"/>
                </a:solidFill>
                <a:latin typeface="Calibri" panose="020F0502020204030204" pitchFamily="34" charset="0"/>
                <a:cs typeface="Calibri" panose="020F0502020204030204" pitchFamily="34" charset="0"/>
              </a:rPr>
              <a:t>The project has received government approval to carry out a detailed feasibility study and implement the first phase of development with site exclusivity in the next three years. </a:t>
            </a:r>
          </a:p>
          <a:p>
            <a:pPr marL="285750" indent="-285750">
              <a:lnSpc>
                <a:spcPct val="150000"/>
              </a:lnSpc>
              <a:buFont typeface="Arial" panose="020B0604020202020204" pitchFamily="34" charset="0"/>
              <a:buChar char="•"/>
            </a:pPr>
            <a:r>
              <a:rPr lang="en-GB" dirty="0">
                <a:solidFill>
                  <a:srgbClr val="374151"/>
                </a:solidFill>
                <a:latin typeface="Calibri" panose="020F0502020204030204" pitchFamily="34" charset="0"/>
                <a:cs typeface="Calibri" panose="020F0502020204030204" pitchFamily="34" charset="0"/>
              </a:rPr>
              <a:t>If development is successful, operations are expected to commence in 2028</a:t>
            </a:r>
            <a:endParaRPr lang="en-GB" b="0" i="0" u="none" strike="noStrike" dirty="0">
              <a:solidFill>
                <a:srgbClr val="374151"/>
              </a:solidFill>
              <a:effectLst/>
              <a:latin typeface="Calibri" panose="020F0502020204030204" pitchFamily="34" charset="0"/>
              <a:cs typeface="Calibri" panose="020F0502020204030204" pitchFamily="34" charset="0"/>
            </a:endParaRPr>
          </a:p>
          <a:p>
            <a:endParaRPr lang="en-FI" dirty="0"/>
          </a:p>
        </p:txBody>
      </p:sp>
    </p:spTree>
    <p:extLst>
      <p:ext uri="{BB962C8B-B14F-4D97-AF65-F5344CB8AC3E}">
        <p14:creationId xmlns:p14="http://schemas.microsoft.com/office/powerpoint/2010/main" val="3650107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clear blue water&#10;&#10;Description automatically generated">
            <a:extLst>
              <a:ext uri="{FF2B5EF4-FFF2-40B4-BE49-F238E27FC236}">
                <a16:creationId xmlns:a16="http://schemas.microsoft.com/office/drawing/2014/main" id="{26360EC8-FFEA-F157-6890-EAB33A27B579}"/>
              </a:ext>
            </a:extLst>
          </p:cNvPr>
          <p:cNvPicPr>
            <a:picLocks noChangeAspect="1"/>
          </p:cNvPicPr>
          <p:nvPr/>
        </p:nvPicPr>
        <p:blipFill>
          <a:blip r:embed="rId3">
            <a:alphaModFix amt="22000"/>
            <a:extLst>
              <a:ext uri="{837473B0-CC2E-450A-ABE3-18F120FF3D39}">
                <a1611:picAttrSrcUrl xmlns:a1611="http://schemas.microsoft.com/office/drawing/2016/11/main" r:id="rId4"/>
              </a:ext>
            </a:extLst>
          </a:blip>
          <a:stretch>
            <a:fillRect/>
          </a:stretch>
        </p:blipFill>
        <p:spPr>
          <a:xfrm>
            <a:off x="0" y="0"/>
            <a:ext cx="12192000" cy="6978616"/>
          </a:xfrm>
          <a:prstGeom prst="rect">
            <a:avLst/>
          </a:prstGeom>
        </p:spPr>
      </p:pic>
      <p:pic>
        <p:nvPicPr>
          <p:cNvPr id="8" name="Kuva 7" descr="Kuva, joka sisältää kohteen piha-, taivas, rakennus, ilmansaasteet&#10;&#10;Kuvaus luotu automaattisesti">
            <a:extLst>
              <a:ext uri="{FF2B5EF4-FFF2-40B4-BE49-F238E27FC236}">
                <a16:creationId xmlns:a16="http://schemas.microsoft.com/office/drawing/2014/main" id="{91AFF774-81C7-D961-0921-60F43156DD19}"/>
              </a:ext>
            </a:extLst>
          </p:cNvPr>
          <p:cNvPicPr>
            <a:picLocks noChangeAspect="1"/>
          </p:cNvPicPr>
          <p:nvPr/>
        </p:nvPicPr>
        <p:blipFill>
          <a:blip r:embed="rId5"/>
          <a:stretch>
            <a:fillRect/>
          </a:stretch>
        </p:blipFill>
        <p:spPr>
          <a:xfrm>
            <a:off x="7132435" y="2980813"/>
            <a:ext cx="5014995" cy="3760190"/>
          </a:xfrm>
          <a:prstGeom prst="rect">
            <a:avLst/>
          </a:prstGeom>
        </p:spPr>
      </p:pic>
      <p:sp>
        <p:nvSpPr>
          <p:cNvPr id="212" name="Title 1">
            <a:extLst>
              <a:ext uri="{FF2B5EF4-FFF2-40B4-BE49-F238E27FC236}">
                <a16:creationId xmlns:a16="http://schemas.microsoft.com/office/drawing/2014/main" id="{9223BBDA-BCE1-4399-8392-8D69747BD6C9}"/>
              </a:ext>
            </a:extLst>
          </p:cNvPr>
          <p:cNvSpPr>
            <a:spLocks noGrp="1"/>
          </p:cNvSpPr>
          <p:nvPr>
            <p:ph type="title"/>
          </p:nvPr>
        </p:nvSpPr>
        <p:spPr>
          <a:xfrm>
            <a:off x="391734" y="0"/>
            <a:ext cx="11617150" cy="690923"/>
          </a:xfrm>
          <a:noFill/>
        </p:spPr>
        <p:txBody>
          <a:bodyPr>
            <a:noAutofit/>
          </a:bodyPr>
          <a:lstStyle/>
          <a:p>
            <a:r>
              <a:rPr lang="en-US" sz="2800" dirty="0">
                <a:solidFill>
                  <a:schemeClr val="tx1"/>
                </a:solidFill>
                <a:latin typeface="Calibri" panose="020F0502020204030204" pitchFamily="34" charset="0"/>
                <a:cs typeface="Calibri" panose="020F0502020204030204" pitchFamily="34" charset="0"/>
                <a:sym typeface="Arial"/>
              </a:rPr>
              <a:t>Ground Water Depletion &amp; Pollution : Greater Dhaka </a:t>
            </a:r>
          </a:p>
        </p:txBody>
      </p:sp>
      <p:graphicFrame>
        <p:nvGraphicFramePr>
          <p:cNvPr id="15" name="Chart 14">
            <a:extLst>
              <a:ext uri="{FF2B5EF4-FFF2-40B4-BE49-F238E27FC236}">
                <a16:creationId xmlns:a16="http://schemas.microsoft.com/office/drawing/2014/main" id="{95F73133-DA84-4144-81A4-134919FEF124}"/>
              </a:ext>
            </a:extLst>
          </p:cNvPr>
          <p:cNvGraphicFramePr>
            <a:graphicFrameLocks/>
          </p:cNvGraphicFramePr>
          <p:nvPr>
            <p:extLst>
              <p:ext uri="{D42A27DB-BD31-4B8C-83A1-F6EECF244321}">
                <p14:modId xmlns:p14="http://schemas.microsoft.com/office/powerpoint/2010/main" val="685118354"/>
              </p:ext>
            </p:extLst>
          </p:nvPr>
        </p:nvGraphicFramePr>
        <p:xfrm>
          <a:off x="1280218" y="3340452"/>
          <a:ext cx="4572000" cy="27432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4" name="Text Placeholder 4">
            <a:extLst>
              <a:ext uri="{FF2B5EF4-FFF2-40B4-BE49-F238E27FC236}">
                <a16:creationId xmlns:a16="http://schemas.microsoft.com/office/drawing/2014/main" id="{5E5FB47A-CBCC-CE3B-A03A-DB47A57259B4}"/>
              </a:ext>
            </a:extLst>
          </p:cNvPr>
          <p:cNvGraphicFramePr/>
          <p:nvPr>
            <p:extLst>
              <p:ext uri="{D42A27DB-BD31-4B8C-83A1-F6EECF244321}">
                <p14:modId xmlns:p14="http://schemas.microsoft.com/office/powerpoint/2010/main" val="867525383"/>
              </p:ext>
            </p:extLst>
          </p:nvPr>
        </p:nvGraphicFramePr>
        <p:xfrm>
          <a:off x="391734" y="426967"/>
          <a:ext cx="8189406" cy="3082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Footer Placeholder 4">
            <a:extLst>
              <a:ext uri="{FF2B5EF4-FFF2-40B4-BE49-F238E27FC236}">
                <a16:creationId xmlns:a16="http://schemas.microsoft.com/office/drawing/2014/main" id="{82C05ECF-75DD-4D64-8ABC-29A013C7353B}"/>
              </a:ext>
            </a:extLst>
          </p:cNvPr>
          <p:cNvSpPr txBox="1">
            <a:spLocks/>
          </p:cNvSpPr>
          <p:nvPr/>
        </p:nvSpPr>
        <p:spPr>
          <a:xfrm>
            <a:off x="0" y="6327412"/>
            <a:ext cx="8189406" cy="495470"/>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Sources: Rapid Assessment of Greater Dhaka Groundwater Sustainability , 2030 Water Resources Group, Bangladesh Water Partnership, 2019</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BAU means Business As Usual  which assumed steady state growth in industrial expansion &amp; considered industrial growth rate 8.9% in 2018.</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BAU Plus means Business As Usual Plus which assumed industrial growth rate will not be steady &amp; considered 9.6% &amp; 11% growth rate for year 2021 &amp; 2030 respectively</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2418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be2fa616d1_6_84"/>
          <p:cNvSpPr txBox="1">
            <a:spLocks noGrp="1"/>
          </p:cNvSpPr>
          <p:nvPr>
            <p:ph type="title"/>
          </p:nvPr>
        </p:nvSpPr>
        <p:spPr>
          <a:xfrm>
            <a:off x="682350" y="1538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sz="4000" dirty="0"/>
              <a:t>Manufacturers initiative – </a:t>
            </a:r>
            <a:br>
              <a:rPr lang="en-GB" sz="4000" dirty="0"/>
            </a:br>
            <a:r>
              <a:rPr lang="en-GB" sz="4000" dirty="0"/>
              <a:t>water treatment &amp; recycling</a:t>
            </a:r>
            <a:endParaRPr sz="4000" dirty="0"/>
          </a:p>
        </p:txBody>
      </p:sp>
      <p:pic>
        <p:nvPicPr>
          <p:cNvPr id="206" name="Google Shape;206;g2be2fa616d1_6_84"/>
          <p:cNvPicPr preferRelativeResize="0"/>
          <p:nvPr/>
        </p:nvPicPr>
        <p:blipFill>
          <a:blip r:embed="rId3">
            <a:alphaModFix/>
          </a:blip>
          <a:stretch>
            <a:fillRect/>
          </a:stretch>
        </p:blipFill>
        <p:spPr>
          <a:xfrm>
            <a:off x="1229895" y="1564612"/>
            <a:ext cx="4322110" cy="4862374"/>
          </a:xfrm>
          <a:prstGeom prst="rect">
            <a:avLst/>
          </a:prstGeom>
          <a:noFill/>
          <a:ln>
            <a:noFill/>
          </a:ln>
        </p:spPr>
      </p:pic>
      <p:pic>
        <p:nvPicPr>
          <p:cNvPr id="207" name="Google Shape;207;g2be2fa616d1_6_84"/>
          <p:cNvPicPr preferRelativeResize="0"/>
          <p:nvPr/>
        </p:nvPicPr>
        <p:blipFill>
          <a:blip r:embed="rId4">
            <a:alphaModFix/>
          </a:blip>
          <a:stretch>
            <a:fillRect/>
          </a:stretch>
        </p:blipFill>
        <p:spPr>
          <a:xfrm>
            <a:off x="6639996" y="1564611"/>
            <a:ext cx="4905188" cy="4862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caaa741bf1_0_31"/>
          <p:cNvSpPr txBox="1">
            <a:spLocks noGrp="1"/>
          </p:cNvSpPr>
          <p:nvPr>
            <p:ph type="title"/>
          </p:nvPr>
        </p:nvSpPr>
        <p:spPr>
          <a:xfrm>
            <a:off x="838200" y="365125"/>
            <a:ext cx="5796516" cy="1403492"/>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Why the change takes so long?</a:t>
            </a:r>
            <a:endParaRPr dirty="0"/>
          </a:p>
        </p:txBody>
      </p:sp>
      <p:sp>
        <p:nvSpPr>
          <p:cNvPr id="215" name="Google Shape;215;g2caaa741bf1_0_31"/>
          <p:cNvSpPr txBox="1"/>
          <p:nvPr/>
        </p:nvSpPr>
        <p:spPr>
          <a:xfrm>
            <a:off x="731547" y="1768617"/>
            <a:ext cx="6147718" cy="4852580"/>
          </a:xfrm>
          <a:prstGeom prst="rect">
            <a:avLst/>
          </a:prstGeom>
          <a:noFill/>
          <a:ln>
            <a:noFill/>
          </a:ln>
        </p:spPr>
        <p:txBody>
          <a:bodyPr spcFirstLastPara="1" wrap="square" lIns="91425" tIns="91425" rIns="91425" bIns="91425" anchor="t" anchorCtr="0">
            <a:spAutoFit/>
          </a:bodyPr>
          <a:lstStyle/>
          <a:p>
            <a:pPr marL="171450" lvl="0" indent="-171450" algn="l" rtl="0">
              <a:lnSpc>
                <a:spcPct val="90000"/>
              </a:lnSpc>
              <a:spcBef>
                <a:spcPts val="1000"/>
              </a:spcBef>
              <a:spcAft>
                <a:spcPts val="0"/>
              </a:spcAft>
              <a:buFont typeface="Arial" panose="020B0604020202020204" pitchFamily="34" charset="0"/>
              <a:buChar char="•"/>
            </a:pP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Systemic Change:</a:t>
            </a:r>
          </a:p>
          <a:p>
            <a:pPr lvl="4">
              <a:lnSpc>
                <a:spcPct val="90000"/>
              </a:lnSpc>
              <a:spcBef>
                <a:spcPts val="1000"/>
              </a:spcBef>
            </a:pPr>
            <a:r>
              <a:rPr lang="en-GB" b="1"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Holistic</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 approach to viewing the world. </a:t>
            </a:r>
            <a:r>
              <a:rPr lang="en-GB" dirty="0">
                <a:solidFill>
                  <a:schemeClr val="dk1"/>
                </a:solidFill>
                <a:highlight>
                  <a:srgbClr val="FFFFFF"/>
                </a:highlight>
                <a:latin typeface="Calibri" panose="020F0502020204030204" pitchFamily="34" charset="0"/>
                <a:ea typeface="Calibri"/>
                <a:cs typeface="Calibri" panose="020F0502020204030204" pitchFamily="34" charset="0"/>
                <a:sym typeface="Calibri"/>
              </a:rPr>
              <a:t>I</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nterrelationships between things. Networks of different actors that</a:t>
            </a:r>
            <a:r>
              <a:rPr lang="en-GB" b="1"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 interact </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with each other directly or indirectly.</a:t>
            </a:r>
            <a:r>
              <a:rPr lang="en-GB" dirty="0">
                <a:solidFill>
                  <a:schemeClr val="dk1"/>
                </a:solidFill>
                <a:highlight>
                  <a:srgbClr val="FFFFFF"/>
                </a:highlight>
                <a:latin typeface="Calibri" panose="020F0502020204030204" pitchFamily="34" charset="0"/>
                <a:ea typeface="Calibri"/>
                <a:cs typeface="Calibri" panose="020F0502020204030204" pitchFamily="34" charset="0"/>
                <a:sym typeface="Calibri"/>
              </a:rPr>
              <a:t> </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It is necessary to observe </a:t>
            </a:r>
            <a:r>
              <a:rPr lang="en-GB" b="1"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how a system functions </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in order to intervene in it.</a:t>
            </a:r>
            <a:r>
              <a:rPr lang="en-GB" dirty="0">
                <a:solidFill>
                  <a:schemeClr val="dk1"/>
                </a:solidFill>
                <a:highlight>
                  <a:srgbClr val="FFFFFF"/>
                </a:highlight>
                <a:latin typeface="Calibri" panose="020F0502020204030204" pitchFamily="34" charset="0"/>
                <a:ea typeface="Calibri"/>
                <a:cs typeface="Calibri" panose="020F0502020204030204" pitchFamily="34" charset="0"/>
                <a:sym typeface="Calibri"/>
              </a:rPr>
              <a:t> F</a:t>
            </a:r>
            <a:r>
              <a:rPr lang="en-GB" dirty="0">
                <a:solidFill>
                  <a:srgbClr val="0D0D0D"/>
                </a:solidFill>
                <a:highlight>
                  <a:srgbClr val="FFFFFF"/>
                </a:highlight>
                <a:latin typeface="Calibri" panose="020F0502020204030204" pitchFamily="34" charset="0"/>
                <a:ea typeface="Calibri"/>
                <a:cs typeface="Calibri" panose="020F0502020204030204" pitchFamily="34" charset="0"/>
                <a:sym typeface="Calibri"/>
              </a:rPr>
              <a:t>ind the best points of leverage.</a:t>
            </a:r>
            <a:r>
              <a:rPr lang="en-GB" dirty="0">
                <a:solidFill>
                  <a:schemeClr val="dk1"/>
                </a:solidFill>
                <a:latin typeface="Calibri" panose="020F0502020204030204" pitchFamily="34" charset="0"/>
                <a:ea typeface="Calibri"/>
                <a:cs typeface="Calibri" panose="020F0502020204030204" pitchFamily="34" charset="0"/>
                <a:sym typeface="Calibri"/>
              </a:rPr>
              <a:t> Systemic change refers to </a:t>
            </a:r>
            <a:r>
              <a:rPr lang="en-GB" b="1" dirty="0">
                <a:solidFill>
                  <a:schemeClr val="dk1"/>
                </a:solidFill>
                <a:latin typeface="Calibri" panose="020F0502020204030204" pitchFamily="34" charset="0"/>
                <a:ea typeface="Calibri"/>
                <a:cs typeface="Calibri" panose="020F0502020204030204" pitchFamily="34" charset="0"/>
                <a:sym typeface="Calibri"/>
              </a:rPr>
              <a:t>the simultaneous reform </a:t>
            </a:r>
            <a:r>
              <a:rPr lang="en-GB" dirty="0">
                <a:solidFill>
                  <a:schemeClr val="dk1"/>
                </a:solidFill>
                <a:latin typeface="Calibri" panose="020F0502020204030204" pitchFamily="34" charset="0"/>
                <a:ea typeface="Calibri"/>
                <a:cs typeface="Calibri" panose="020F0502020204030204" pitchFamily="34" charset="0"/>
                <a:sym typeface="Calibri"/>
              </a:rPr>
              <a:t>of operational models, structures and their interactions.</a:t>
            </a:r>
          </a:p>
          <a:p>
            <a:pPr lvl="3">
              <a:lnSpc>
                <a:spcPct val="90000"/>
              </a:lnSpc>
              <a:spcBef>
                <a:spcPts val="1000"/>
              </a:spcBef>
            </a:pPr>
            <a:endParaRPr lang="en-GB" dirty="0">
              <a:solidFill>
                <a:schemeClr val="dk1"/>
              </a:solidFill>
              <a:latin typeface="Calibri" panose="020F0502020204030204" pitchFamily="34" charset="0"/>
              <a:ea typeface="Calibri"/>
              <a:cs typeface="Calibri" panose="020F0502020204030204" pitchFamily="34" charset="0"/>
              <a:sym typeface="Calibri"/>
            </a:endParaRP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Supply chains are complex and global, making systemic change challenging.</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Differing regulations in various countries create chaos. </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Consumers are unwilling to pay the true costs. </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Corruption is prevalent in production, especially in developing countries.</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Innovation and research efforts are lacking.</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Legislation and its enforcement is behind. </a:t>
            </a:r>
          </a:p>
          <a:p>
            <a:pPr marL="171450" lvl="0" indent="-171450">
              <a:lnSpc>
                <a:spcPct val="107000"/>
              </a:lnSpc>
              <a:spcAft>
                <a:spcPts val="800"/>
              </a:spcAft>
              <a:buFont typeface="Arial" panose="020B0604020202020204" pitchFamily="34" charset="0"/>
              <a:buChar char="•"/>
              <a:tabLst>
                <a:tab pos="457200" algn="l"/>
              </a:tabLst>
            </a:pPr>
            <a:r>
              <a:rPr lang="en-US" b="0" i="0" dirty="0">
                <a:solidFill>
                  <a:srgbClr val="0D0D0D"/>
                </a:solidFill>
                <a:effectLst/>
                <a:highlight>
                  <a:srgbClr val="FFFFFF"/>
                </a:highlight>
                <a:latin typeface="Calibri" panose="020F0502020204030204" pitchFamily="34" charset="0"/>
                <a:cs typeface="Calibri" panose="020F0502020204030204" pitchFamily="34" charset="0"/>
              </a:rPr>
              <a:t>While sustainability is important for most stakeholders, profit remains the primary factor.</a:t>
            </a:r>
            <a:endParaRPr lang="fi-FI" kern="100" dirty="0">
              <a:effectLst/>
              <a:latin typeface="Calibri" panose="020F0502020204030204" pitchFamily="34" charset="0"/>
              <a:ea typeface="Aptos" panose="020B0004020202020204" pitchFamily="34" charset="0"/>
              <a:cs typeface="Calibri" panose="020F0502020204030204" pitchFamily="34" charset="0"/>
            </a:endParaRPr>
          </a:p>
          <a:p>
            <a:pPr marL="285750" lvl="7" indent="-285750">
              <a:lnSpc>
                <a:spcPct val="90000"/>
              </a:lnSpc>
              <a:spcBef>
                <a:spcPts val="1000"/>
              </a:spcBef>
              <a:buFont typeface="Arial" panose="020B0604020202020204" pitchFamily="34" charset="0"/>
              <a:buChar char="•"/>
            </a:pPr>
            <a:endParaRPr sz="1700" dirty="0">
              <a:solidFill>
                <a:schemeClr val="dk1"/>
              </a:solidFill>
              <a:latin typeface="Calibri"/>
              <a:ea typeface="Calibri"/>
              <a:cs typeface="Calibri"/>
              <a:sym typeface="Calibri"/>
            </a:endParaRPr>
          </a:p>
        </p:txBody>
      </p:sp>
      <p:pic>
        <p:nvPicPr>
          <p:cNvPr id="9" name="Kuva 8" descr="Kuva, joka sisältää kohteen vaate, henkilö, sisä-, insinööritieteet&#10;&#10;Kuvaus luotu automaattisesti">
            <a:extLst>
              <a:ext uri="{FF2B5EF4-FFF2-40B4-BE49-F238E27FC236}">
                <a16:creationId xmlns:a16="http://schemas.microsoft.com/office/drawing/2014/main" id="{D89AF591-DF97-B2BF-AB28-C769D9D5A97B}"/>
              </a:ext>
            </a:extLst>
          </p:cNvPr>
          <p:cNvPicPr>
            <a:picLocks noChangeAspect="1"/>
          </p:cNvPicPr>
          <p:nvPr/>
        </p:nvPicPr>
        <p:blipFill>
          <a:blip r:embed="rId3"/>
          <a:stretch>
            <a:fillRect/>
          </a:stretch>
        </p:blipFill>
        <p:spPr>
          <a:xfrm>
            <a:off x="7059763" y="0"/>
            <a:ext cx="5146936"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caaa741bf1_0_24"/>
          <p:cNvSpPr txBox="1">
            <a:spLocks noGrp="1"/>
          </p:cNvSpPr>
          <p:nvPr>
            <p:ph type="title"/>
          </p:nvPr>
        </p:nvSpPr>
        <p:spPr>
          <a:xfrm>
            <a:off x="1928100" y="2920675"/>
            <a:ext cx="3463500" cy="1308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a:t>QUESTIONS?</a:t>
            </a:r>
            <a:endParaRPr/>
          </a:p>
        </p:txBody>
      </p:sp>
      <p:pic>
        <p:nvPicPr>
          <p:cNvPr id="229" name="Google Shape;229;g2caaa741bf1_0_24"/>
          <p:cNvPicPr preferRelativeResize="0"/>
          <p:nvPr/>
        </p:nvPicPr>
        <p:blipFill>
          <a:blip r:embed="rId3">
            <a:alphaModFix/>
          </a:blip>
          <a:stretch>
            <a:fillRect/>
          </a:stretch>
        </p:blipFill>
        <p:spPr>
          <a:xfrm>
            <a:off x="6923800" y="146126"/>
            <a:ext cx="4927600" cy="6565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0F178DFE-D1F7-F95F-4DDF-BF64315CFD8D}"/>
              </a:ext>
            </a:extLst>
          </p:cNvPr>
          <p:cNvSpPr>
            <a:spLocks noGrp="1"/>
          </p:cNvSpPr>
          <p:nvPr>
            <p:ph type="body" idx="1"/>
          </p:nvPr>
        </p:nvSpPr>
        <p:spPr>
          <a:xfrm>
            <a:off x="513894" y="532137"/>
            <a:ext cx="3499884" cy="5645379"/>
          </a:xfrm>
        </p:spPr>
        <p:txBody>
          <a:bodyPr>
            <a:noAutofit/>
          </a:bodyPr>
          <a:lstStyle/>
          <a:p>
            <a:pPr marL="0" marR="0" lvl="0" indent="0" algn="just" rtl="0">
              <a:lnSpc>
                <a:spcPct val="150000"/>
              </a:lnSpc>
              <a:spcBef>
                <a:spcPts val="600"/>
              </a:spcBef>
              <a:spcAft>
                <a:spcPts val="600"/>
              </a:spcAft>
              <a:buClr>
                <a:schemeClr val="dk1"/>
              </a:buClr>
              <a:buSzPts val="1600"/>
              <a:buNone/>
            </a:pPr>
            <a:r>
              <a:rPr lang="en-GB" sz="1400" b="1" dirty="0">
                <a:solidFill>
                  <a:schemeClr val="dk1"/>
                </a:solidFill>
                <a:latin typeface="Calibri"/>
                <a:ea typeface="Calibri"/>
                <a:cs typeface="Calibri"/>
                <a:sym typeface="Calibri"/>
              </a:rPr>
              <a:t>Tanzida Islam </a:t>
            </a:r>
            <a:endParaRPr lang="en-US" sz="1400" b="1" dirty="0">
              <a:solidFill>
                <a:schemeClr val="dk1"/>
              </a:solidFill>
              <a:latin typeface="Calibri"/>
              <a:cs typeface="Calibri"/>
              <a:sym typeface="Calibri"/>
            </a:endParaRPr>
          </a:p>
          <a:p>
            <a:pPr marL="285750" marR="0" lvl="0" indent="-285750" algn="just" rtl="0">
              <a:lnSpc>
                <a:spcPct val="100000"/>
              </a:lnSpc>
              <a:spcBef>
                <a:spcPts val="600"/>
              </a:spcBef>
              <a:spcAft>
                <a:spcPts val="600"/>
              </a:spcAft>
              <a:buClr>
                <a:schemeClr val="dk1"/>
              </a:buClr>
              <a:buSzPts val="1600"/>
              <a:buFont typeface="Arial" panose="020B0604020202020204" pitchFamily="34" charset="0"/>
              <a:buChar char="•"/>
            </a:pPr>
            <a:r>
              <a:rPr lang="en-US" sz="1400" dirty="0">
                <a:solidFill>
                  <a:schemeClr val="dk1"/>
                </a:solidFill>
                <a:latin typeface="Calibri"/>
                <a:cs typeface="Calibri"/>
                <a:sym typeface="Calibri"/>
              </a:rPr>
              <a:t> Impact-driven sustainability professional with 11+ years of experience on Social and Environmental issues in textile industry mainly with H&amp;M Group across Bangladesh, Pakistan &amp; Africa.</a:t>
            </a:r>
            <a:endParaRPr lang="en-US" sz="1400" dirty="0">
              <a:solidFill>
                <a:schemeClr val="dk1"/>
              </a:solidFill>
              <a:latin typeface="Calibri"/>
              <a:ea typeface="Calibri"/>
              <a:cs typeface="Calibri"/>
              <a:sym typeface="Calibri"/>
            </a:endParaRPr>
          </a:p>
          <a:p>
            <a:pPr marL="285750" indent="-285750" algn="just">
              <a:lnSpc>
                <a:spcPct val="100000"/>
              </a:lnSpc>
              <a:spcBef>
                <a:spcPts val="600"/>
              </a:spcBef>
              <a:spcAft>
                <a:spcPts val="600"/>
              </a:spcAft>
              <a:buClr>
                <a:schemeClr val="dk1"/>
              </a:buClr>
              <a:buSzPts val="1600"/>
              <a:buFont typeface="Arial" panose="020B0604020202020204" pitchFamily="34" charset="0"/>
              <a:buChar char="•"/>
            </a:pPr>
            <a:r>
              <a:rPr lang="en-US" sz="1400" dirty="0">
                <a:solidFill>
                  <a:schemeClr val="dk1"/>
                </a:solidFill>
                <a:latin typeface="Calibri"/>
                <a:cs typeface="Calibri"/>
              </a:rPr>
              <a:t> Led programs connected to supply chain sustainability, climate, water, chemicals and circularity for textile waste, with a focus to create an environmentally resilient supply chain.</a:t>
            </a:r>
            <a:endParaRPr lang="en-US" sz="1400" dirty="0">
              <a:solidFill>
                <a:schemeClr val="dk1"/>
              </a:solidFill>
              <a:latin typeface="Calibri"/>
              <a:cs typeface="Calibri"/>
              <a:sym typeface="Calibri"/>
            </a:endParaRPr>
          </a:p>
          <a:p>
            <a:pPr marL="285750" indent="-285750" algn="just">
              <a:lnSpc>
                <a:spcPct val="100000"/>
              </a:lnSpc>
              <a:spcBef>
                <a:spcPts val="600"/>
              </a:spcBef>
              <a:spcAft>
                <a:spcPts val="600"/>
              </a:spcAft>
              <a:buClr>
                <a:schemeClr val="dk1"/>
              </a:buClr>
              <a:buSzPts val="1600"/>
              <a:buFont typeface="Arial" panose="020B0604020202020204" pitchFamily="34" charset="0"/>
              <a:buChar char="•"/>
            </a:pPr>
            <a:r>
              <a:rPr lang="en-US" sz="1400" dirty="0">
                <a:solidFill>
                  <a:schemeClr val="dk1"/>
                </a:solidFill>
                <a:latin typeface="Calibri"/>
                <a:cs typeface="Calibri"/>
                <a:sym typeface="Calibri"/>
              </a:rPr>
              <a:t> Drove social program connected to Wage management system to secure transparency and fairness, Inclusion and Diversity to create a balance in gender ration in the all level, Industrial Relation to support freedom of association among workers to strengthen workers and management relation</a:t>
            </a:r>
            <a:r>
              <a:rPr lang="fi-FI" sz="1400" dirty="0">
                <a:solidFill>
                  <a:schemeClr val="dk1"/>
                </a:solidFill>
                <a:latin typeface="Calibri"/>
                <a:cs typeface="Calibri"/>
                <a:sym typeface="Calibri"/>
              </a:rPr>
              <a:t>.</a:t>
            </a:r>
            <a:endParaRPr lang="en-US" sz="1400" dirty="0">
              <a:solidFill>
                <a:schemeClr val="dk1"/>
              </a:solidFill>
              <a:latin typeface="Calibri"/>
              <a:cs typeface="Calibri"/>
              <a:sym typeface="Calibri"/>
            </a:endParaRPr>
          </a:p>
        </p:txBody>
      </p:sp>
      <p:pic>
        <p:nvPicPr>
          <p:cNvPr id="108" name="Google Shape;108;p2" descr="A person standing in front of a black curtain&#10;&#10;Description automatically generated"/>
          <p:cNvPicPr preferRelativeResize="0">
            <a:picLocks noGrp="1"/>
          </p:cNvPicPr>
          <p:nvPr>
            <p:ph type="body" idx="1"/>
          </p:nvPr>
        </p:nvPicPr>
        <p:blipFill rotWithShape="1">
          <a:blip r:embed="rId2">
            <a:alphaModFix/>
          </a:blip>
          <a:srcRect l="735"/>
          <a:stretch/>
        </p:blipFill>
        <p:spPr>
          <a:xfrm>
            <a:off x="8601740" y="766054"/>
            <a:ext cx="2481024" cy="3056350"/>
          </a:xfrm>
          <a:prstGeom prst="rect">
            <a:avLst/>
          </a:prstGeom>
          <a:noFill/>
          <a:ln>
            <a:noFill/>
          </a:ln>
        </p:spPr>
      </p:pic>
      <p:pic>
        <p:nvPicPr>
          <p:cNvPr id="119" name="Google Shape;119;g2be2fa616d1_6_0"/>
          <p:cNvPicPr preferRelativeResize="0"/>
          <p:nvPr/>
        </p:nvPicPr>
        <p:blipFill>
          <a:blip r:embed="rId3">
            <a:alphaModFix/>
          </a:blip>
          <a:stretch>
            <a:fillRect/>
          </a:stretch>
        </p:blipFill>
        <p:spPr>
          <a:xfrm>
            <a:off x="8346557" y="4227363"/>
            <a:ext cx="3331549" cy="2265512"/>
          </a:xfrm>
          <a:prstGeom prst="rect">
            <a:avLst/>
          </a:prstGeom>
          <a:noFill/>
          <a:ln>
            <a:noFill/>
          </a:ln>
        </p:spPr>
      </p:pic>
      <p:sp>
        <p:nvSpPr>
          <p:cNvPr id="118" name="Google Shape;118;g2be2fa616d1_6_0"/>
          <p:cNvSpPr txBox="1">
            <a:spLocks/>
          </p:cNvSpPr>
          <p:nvPr/>
        </p:nvSpPr>
        <p:spPr>
          <a:xfrm>
            <a:off x="4346058" y="532137"/>
            <a:ext cx="3499884" cy="5177546"/>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50000"/>
              </a:lnSpc>
              <a:spcBef>
                <a:spcPts val="600"/>
              </a:spcBef>
              <a:spcAft>
                <a:spcPts val="600"/>
              </a:spcAft>
              <a:buNone/>
            </a:pPr>
            <a:r>
              <a:rPr lang="en-US" sz="1800" b="1" dirty="0">
                <a:sym typeface="Arial"/>
              </a:rPr>
              <a:t>Sini Ilmonen</a:t>
            </a:r>
          </a:p>
          <a:p>
            <a:pPr marL="285750" indent="-285750">
              <a:lnSpc>
                <a:spcPct val="120000"/>
              </a:lnSpc>
              <a:spcBef>
                <a:spcPts val="600"/>
              </a:spcBef>
              <a:spcAft>
                <a:spcPts val="600"/>
              </a:spcAft>
            </a:pPr>
            <a:r>
              <a:rPr lang="en-US" sz="1600" dirty="0">
                <a:sym typeface="Arial"/>
              </a:rPr>
              <a:t>With over a decade of professional experience in sustainable practices, I have consistently driven positive change and sought solutions to enhance circularity in senior and managerial roles.</a:t>
            </a:r>
          </a:p>
          <a:p>
            <a:pPr marL="285750" indent="-285750">
              <a:lnSpc>
                <a:spcPct val="120000"/>
              </a:lnSpc>
              <a:spcBef>
                <a:spcPts val="600"/>
              </a:spcBef>
              <a:spcAft>
                <a:spcPts val="600"/>
              </a:spcAft>
            </a:pPr>
            <a:r>
              <a:rPr lang="en-US" sz="1600" dirty="0">
                <a:sym typeface="Arial"/>
              </a:rPr>
              <a:t>I have played a key role in developing textile collection and sorting practices at the national level in Finland, collaborating with municipal waste management companies, cities, ministries, and other stakeholders in the textile recycling value chain.</a:t>
            </a:r>
          </a:p>
          <a:p>
            <a:pPr marL="285750" indent="-285750">
              <a:lnSpc>
                <a:spcPct val="120000"/>
              </a:lnSpc>
              <a:spcBef>
                <a:spcPts val="600"/>
              </a:spcBef>
              <a:spcAft>
                <a:spcPts val="600"/>
              </a:spcAft>
            </a:pPr>
            <a:r>
              <a:rPr lang="en-US" sz="1600" dirty="0">
                <a:sym typeface="Arial"/>
              </a:rPr>
              <a:t>I have worked in the mechanical recycling plant and currently I'm working for chemical recycling field by building a sustainable and circular supply chains of textile waste for next gen fiber production. </a:t>
            </a:r>
          </a:p>
        </p:txBody>
      </p:sp>
    </p:spTree>
    <p:extLst>
      <p:ext uri="{BB962C8B-B14F-4D97-AF65-F5344CB8AC3E}">
        <p14:creationId xmlns:p14="http://schemas.microsoft.com/office/powerpoint/2010/main" val="2507377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2E33F33-7769-FD97-9891-6570B732ABEF}"/>
              </a:ext>
            </a:extLst>
          </p:cNvPr>
          <p:cNvPicPr>
            <a:picLocks noChangeAspect="1"/>
          </p:cNvPicPr>
          <p:nvPr/>
        </p:nvPicPr>
        <p:blipFill>
          <a:blip r:embed="rId2"/>
          <a:stretch>
            <a:fillRect/>
          </a:stretch>
        </p:blipFill>
        <p:spPr>
          <a:xfrm>
            <a:off x="1052623" y="1397880"/>
            <a:ext cx="10369505" cy="5315188"/>
          </a:xfrm>
          <a:prstGeom prst="rect">
            <a:avLst/>
          </a:prstGeom>
        </p:spPr>
      </p:pic>
      <p:sp>
        <p:nvSpPr>
          <p:cNvPr id="4" name="TextBox 3">
            <a:extLst>
              <a:ext uri="{FF2B5EF4-FFF2-40B4-BE49-F238E27FC236}">
                <a16:creationId xmlns:a16="http://schemas.microsoft.com/office/drawing/2014/main" id="{F55720BE-FB0D-474D-A397-06FCB85386C6}"/>
              </a:ext>
            </a:extLst>
          </p:cNvPr>
          <p:cNvSpPr txBox="1"/>
          <p:nvPr/>
        </p:nvSpPr>
        <p:spPr>
          <a:xfrm>
            <a:off x="595423" y="337941"/>
            <a:ext cx="10781414" cy="1200329"/>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In 2022, Textiles were the world's </a:t>
            </a:r>
            <a:r>
              <a:rPr lang="en-GB" sz="2400" b="1" dirty="0">
                <a:latin typeface="Calibri" panose="020F0502020204030204" pitchFamily="34" charset="0"/>
                <a:cs typeface="Calibri" panose="020F0502020204030204" pitchFamily="34" charset="0"/>
              </a:rPr>
              <a:t>7th </a:t>
            </a:r>
            <a:r>
              <a:rPr lang="en-GB" sz="2400" dirty="0">
                <a:latin typeface="Calibri" panose="020F0502020204030204" pitchFamily="34" charset="0"/>
                <a:cs typeface="Calibri" panose="020F0502020204030204" pitchFamily="34" charset="0"/>
              </a:rPr>
              <a:t>most traded product, with a total trade of </a:t>
            </a:r>
            <a:r>
              <a:rPr lang="en-GB" sz="2400" b="1" dirty="0">
                <a:latin typeface="Calibri" panose="020F0502020204030204" pitchFamily="34" charset="0"/>
                <a:cs typeface="Calibri" panose="020F0502020204030204" pitchFamily="34" charset="0"/>
              </a:rPr>
              <a:t>$941B</a:t>
            </a:r>
            <a:r>
              <a:rPr lang="en-GB" sz="2400" dirty="0">
                <a:latin typeface="Calibri" panose="020F0502020204030204" pitchFamily="34" charset="0"/>
                <a:cs typeface="Calibri" panose="020F0502020204030204" pitchFamily="34" charset="0"/>
              </a:rPr>
              <a:t> . Year on year growth was </a:t>
            </a:r>
            <a:r>
              <a:rPr lang="en-GB" sz="2400" b="1" dirty="0">
                <a:latin typeface="Calibri" panose="020F0502020204030204" pitchFamily="34" charset="0"/>
                <a:cs typeface="Calibri" panose="020F0502020204030204" pitchFamily="34" charset="0"/>
              </a:rPr>
              <a:t>6.8%. </a:t>
            </a:r>
          </a:p>
          <a:p>
            <a:pPr algn="ctr"/>
            <a:r>
              <a:rPr lang="en-GB" sz="2400" dirty="0">
                <a:latin typeface="Calibri" panose="020F0502020204030204" pitchFamily="34" charset="0"/>
                <a:cs typeface="Calibri" panose="020F0502020204030204" pitchFamily="34" charset="0"/>
              </a:rPr>
              <a:t>Trade in Textiles represent </a:t>
            </a:r>
            <a:r>
              <a:rPr lang="en-GB" sz="2400" b="1" dirty="0">
                <a:latin typeface="Calibri" panose="020F0502020204030204" pitchFamily="34" charset="0"/>
                <a:cs typeface="Calibri" panose="020F0502020204030204" pitchFamily="34" charset="0"/>
              </a:rPr>
              <a:t>3.97%</a:t>
            </a:r>
            <a:r>
              <a:rPr lang="en-GB" sz="2400" dirty="0">
                <a:latin typeface="Calibri" panose="020F0502020204030204" pitchFamily="34" charset="0"/>
                <a:cs typeface="Calibri" panose="020F0502020204030204" pitchFamily="34" charset="0"/>
              </a:rPr>
              <a:t> of total world trade</a:t>
            </a:r>
            <a:endParaRPr lang="en-FI" sz="2400" dirty="0">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id="{2E803B1E-1296-0CC5-F269-745D3430BD3D}"/>
              </a:ext>
            </a:extLst>
          </p:cNvPr>
          <p:cNvGraphicFramePr>
            <a:graphicFrameLocks noGrp="1"/>
          </p:cNvGraphicFramePr>
          <p:nvPr>
            <p:extLst>
              <p:ext uri="{D42A27DB-BD31-4B8C-83A1-F6EECF244321}">
                <p14:modId xmlns:p14="http://schemas.microsoft.com/office/powerpoint/2010/main" val="1570015526"/>
              </p:ext>
            </p:extLst>
          </p:nvPr>
        </p:nvGraphicFramePr>
        <p:xfrm>
          <a:off x="7825564" y="3449204"/>
          <a:ext cx="3434315" cy="2620930"/>
        </p:xfrm>
        <a:graphic>
          <a:graphicData uri="http://schemas.openxmlformats.org/drawingml/2006/table">
            <a:tbl>
              <a:tblPr>
                <a:tableStyleId>{91EBBBCC-DAD2-459C-BE2E-F6DE35CF9A28}</a:tableStyleId>
              </a:tblPr>
              <a:tblGrid>
                <a:gridCol w="1664684">
                  <a:extLst>
                    <a:ext uri="{9D8B030D-6E8A-4147-A177-3AD203B41FA5}">
                      <a16:colId xmlns:a16="http://schemas.microsoft.com/office/drawing/2014/main" val="1825486909"/>
                    </a:ext>
                  </a:extLst>
                </a:gridCol>
                <a:gridCol w="1769631">
                  <a:extLst>
                    <a:ext uri="{9D8B030D-6E8A-4147-A177-3AD203B41FA5}">
                      <a16:colId xmlns:a16="http://schemas.microsoft.com/office/drawing/2014/main" val="1673768399"/>
                    </a:ext>
                  </a:extLst>
                </a:gridCol>
              </a:tblGrid>
              <a:tr h="262093">
                <a:tc>
                  <a:txBody>
                    <a:bodyPr/>
                    <a:lstStyle/>
                    <a:p>
                      <a:pPr algn="ctr" fontAlgn="b"/>
                      <a:r>
                        <a:rPr lang="en-GB" sz="1200" b="1" u="none" strike="noStrike" dirty="0">
                          <a:effectLst/>
                          <a:latin typeface="Calibri" panose="020F0502020204030204" pitchFamily="34" charset="0"/>
                          <a:cs typeface="Calibri" panose="020F0502020204030204" pitchFamily="34" charset="0"/>
                        </a:rPr>
                        <a:t>Country</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GB" sz="1200" b="1" u="none" strike="noStrike" dirty="0">
                          <a:effectLst/>
                          <a:latin typeface="Calibri" panose="020F0502020204030204" pitchFamily="34" charset="0"/>
                          <a:cs typeface="Calibri" panose="020F0502020204030204" pitchFamily="34" charset="0"/>
                        </a:rPr>
                        <a:t>Textile Export %</a:t>
                      </a:r>
                      <a:endParaRPr lang="en-GB" sz="1200" b="1"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945728701"/>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Bangladesh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6,13 %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853432029"/>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Vietnam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5,18 %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3441407944"/>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India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4,36 %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152166664"/>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Pakistan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2,35 %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1186121570"/>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Cambodia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1,70 %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783571990"/>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Indonesia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1,65 %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11344783"/>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Myanmar</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0,85 %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806759773"/>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Thailand</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0,82 %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4264247168"/>
                  </a:ext>
                </a:extLst>
              </a:tr>
              <a:tr h="262093">
                <a:tc>
                  <a:txBody>
                    <a:bodyPr/>
                    <a:lstStyle/>
                    <a:p>
                      <a:pPr algn="ctr" fontAlgn="b"/>
                      <a:r>
                        <a:rPr lang="en-GB" sz="1200" u="none" strike="noStrike" dirty="0">
                          <a:effectLst/>
                          <a:latin typeface="Calibri" panose="020F0502020204030204" pitchFamily="34" charset="0"/>
                          <a:cs typeface="Calibri" panose="020F0502020204030204" pitchFamily="34" charset="0"/>
                        </a:rPr>
                        <a:t>Sri Lanka </a:t>
                      </a:r>
                      <a:endParaRPr lang="en-GB"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tc>
                  <a:txBody>
                    <a:bodyPr/>
                    <a:lstStyle/>
                    <a:p>
                      <a:pPr algn="ctr" fontAlgn="b"/>
                      <a:r>
                        <a:rPr lang="en-FI" sz="1200" u="none" strike="noStrike" dirty="0">
                          <a:effectLst/>
                          <a:latin typeface="Calibri" panose="020F0502020204030204" pitchFamily="34" charset="0"/>
                          <a:cs typeface="Calibri" panose="020F0502020204030204" pitchFamily="34" charset="0"/>
                        </a:rPr>
                        <a:t>0,72 %</a:t>
                      </a:r>
                      <a:endParaRPr lang="en-FI" sz="12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tc>
                <a:extLst>
                  <a:ext uri="{0D108BD9-81ED-4DB2-BD59-A6C34878D82A}">
                    <a16:rowId xmlns:a16="http://schemas.microsoft.com/office/drawing/2014/main" val="2442097728"/>
                  </a:ext>
                </a:extLst>
              </a:tr>
            </a:tbl>
          </a:graphicData>
        </a:graphic>
      </p:graphicFrame>
    </p:spTree>
    <p:extLst>
      <p:ext uri="{BB962C8B-B14F-4D97-AF65-F5344CB8AC3E}">
        <p14:creationId xmlns:p14="http://schemas.microsoft.com/office/powerpoint/2010/main" val="26160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4"/>
                                        </p:tgtEl>
                                        <p:attrNameLst>
                                          <p:attrName>style.color</p:attrName>
                                        </p:attrNameLst>
                                      </p:cBhvr>
                                      <p:to>
                                        <a:schemeClr val="accent2"/>
                                      </p:to>
                                    </p:animClr>
                                    <p:animClr clrSpc="rgb" dir="cw">
                                      <p:cBhvr>
                                        <p:cTn id="7" dur="500" fill="hold"/>
                                        <p:tgtEl>
                                          <p:spTgt spid="4"/>
                                        </p:tgtEl>
                                        <p:attrNameLst>
                                          <p:attrName>fillcolor</p:attrName>
                                        </p:attrNameLst>
                                      </p:cBhvr>
                                      <p:to>
                                        <a:schemeClr val="accent2"/>
                                      </p:to>
                                    </p:animClr>
                                    <p:set>
                                      <p:cBhvr>
                                        <p:cTn id="8" dur="500" fill="hold"/>
                                        <p:tgtEl>
                                          <p:spTgt spid="4"/>
                                        </p:tgtEl>
                                        <p:attrNameLst>
                                          <p:attrName>fill.type</p:attrName>
                                        </p:attrNameLst>
                                      </p:cBhvr>
                                      <p:to>
                                        <p:strVal val="solid"/>
                                      </p:to>
                                    </p:set>
                                    <p:anim to="1.5" calcmode="lin" valueType="num">
                                      <p:cBhvr override="childStyle">
                                        <p:cTn id="9" dur="500" fill="hold"/>
                                        <p:tgtEl>
                                          <p:spTgt spid="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
          <p:cNvPicPr preferRelativeResize="0"/>
          <p:nvPr/>
        </p:nvPicPr>
        <p:blipFill rotWithShape="1">
          <a:blip r:embed="rId3">
            <a:alphaModFix/>
          </a:blip>
          <a:srcRect/>
          <a:stretch/>
        </p:blipFill>
        <p:spPr>
          <a:xfrm>
            <a:off x="3072533" y="1168968"/>
            <a:ext cx="5834284" cy="5834284"/>
          </a:xfrm>
          <a:prstGeom prst="rect">
            <a:avLst/>
          </a:prstGeom>
          <a:noFill/>
          <a:ln>
            <a:noFill/>
          </a:ln>
        </p:spPr>
      </p:pic>
      <p:sp>
        <p:nvSpPr>
          <p:cNvPr id="120" name="Google Shape;120;p3"/>
          <p:cNvSpPr txBox="1"/>
          <p:nvPr/>
        </p:nvSpPr>
        <p:spPr>
          <a:xfrm>
            <a:off x="428730" y="3171067"/>
            <a:ext cx="334658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i="0" u="none" strike="noStrike" dirty="0">
                <a:solidFill>
                  <a:srgbClr val="101828"/>
                </a:solidFill>
                <a:latin typeface="Calibri"/>
                <a:ea typeface="Calibri"/>
                <a:cs typeface="Calibri"/>
                <a:sym typeface="Calibri"/>
              </a:rPr>
              <a:t>Apparel exports from Bangladesh hit a milestone in 2023 fetching an all-time high of nearly </a:t>
            </a:r>
            <a:r>
              <a:rPr lang="en-GB" sz="1600" b="1" i="0" u="none" strike="noStrike" dirty="0">
                <a:solidFill>
                  <a:srgbClr val="C00000"/>
                </a:solidFill>
                <a:latin typeface="Calibri"/>
                <a:ea typeface="Calibri"/>
                <a:cs typeface="Calibri"/>
                <a:sym typeface="Calibri"/>
              </a:rPr>
              <a:t>$47 billion</a:t>
            </a:r>
            <a:r>
              <a:rPr lang="en-GB" sz="1600" b="1" i="0" u="none" strike="noStrike" baseline="30000" dirty="0">
                <a:solidFill>
                  <a:schemeClr val="dk1"/>
                </a:solidFill>
                <a:latin typeface="Calibri"/>
                <a:ea typeface="Calibri"/>
                <a:cs typeface="Calibri"/>
                <a:sym typeface="Calibri"/>
              </a:rPr>
              <a:t>1</a:t>
            </a:r>
            <a:endParaRPr sz="1600" dirty="0"/>
          </a:p>
        </p:txBody>
      </p:sp>
      <p:sp>
        <p:nvSpPr>
          <p:cNvPr id="121" name="Google Shape;121;p3"/>
          <p:cNvSpPr txBox="1"/>
          <p:nvPr/>
        </p:nvSpPr>
        <p:spPr>
          <a:xfrm>
            <a:off x="8742153" y="4480701"/>
            <a:ext cx="31922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Calibri"/>
                <a:ea typeface="Calibri"/>
                <a:cs typeface="Calibri"/>
                <a:sym typeface="Calibri"/>
              </a:rPr>
              <a:t>Bangladesh stands top as garment exporter in terms of </a:t>
            </a:r>
            <a:r>
              <a:rPr lang="en-GB" sz="1600" b="1" dirty="0">
                <a:solidFill>
                  <a:srgbClr val="C00000"/>
                </a:solidFill>
                <a:latin typeface="Calibri"/>
                <a:ea typeface="Calibri"/>
                <a:cs typeface="Calibri"/>
                <a:sym typeface="Calibri"/>
              </a:rPr>
              <a:t>volume</a:t>
            </a:r>
            <a:endParaRPr sz="1600" dirty="0"/>
          </a:p>
        </p:txBody>
      </p:sp>
      <p:sp>
        <p:nvSpPr>
          <p:cNvPr id="122" name="Google Shape;122;p3"/>
          <p:cNvSpPr txBox="1"/>
          <p:nvPr/>
        </p:nvSpPr>
        <p:spPr>
          <a:xfrm>
            <a:off x="0" y="5998481"/>
            <a:ext cx="6756264"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00" dirty="0">
                <a:solidFill>
                  <a:schemeClr val="dk1"/>
                </a:solidFill>
                <a:latin typeface="Calibri"/>
                <a:ea typeface="Calibri"/>
                <a:cs typeface="Calibri"/>
                <a:sym typeface="Calibri"/>
              </a:rPr>
              <a:t>1  </a:t>
            </a:r>
            <a:r>
              <a:rPr lang="en-GB" sz="10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https://www.thedailystar.net/business/news/garment-exports-earned-record-4738b-2023-3512736#</a:t>
            </a:r>
            <a:endParaRPr sz="1000" dirty="0">
              <a:solidFill>
                <a:schemeClr val="dk1"/>
              </a:solidFill>
              <a:latin typeface="Calibri"/>
              <a:ea typeface="Calibri"/>
              <a:cs typeface="Calibri"/>
              <a:sym typeface="Calibri"/>
            </a:endParaRPr>
          </a:p>
          <a:p>
            <a:pPr marL="0" marR="0" lvl="0" indent="0" algn="l" rtl="0">
              <a:spcBef>
                <a:spcPts val="0"/>
              </a:spcBef>
              <a:spcAft>
                <a:spcPts val="0"/>
              </a:spcAft>
              <a:buNone/>
            </a:pPr>
            <a:r>
              <a:rPr lang="en-GB" sz="1000" b="0" i="0" u="none" strike="noStrike" dirty="0">
                <a:solidFill>
                  <a:srgbClr val="241C15"/>
                </a:solidFill>
                <a:latin typeface="Lora"/>
                <a:ea typeface="Lora"/>
                <a:cs typeface="Lora"/>
                <a:sym typeface="Lora"/>
              </a:rPr>
              <a:t>2. </a:t>
            </a:r>
            <a:r>
              <a:rPr lang="en-GB" sz="1000" b="0" i="0" u="sng" strike="noStrike" dirty="0">
                <a:solidFill>
                  <a:srgbClr val="241C15"/>
                </a:solidFill>
                <a:latin typeface="Lora"/>
                <a:ea typeface="Lora"/>
                <a:cs typeface="Lora"/>
                <a:sym typeface="Lora"/>
                <a:hlinkClick r:id="rId5">
                  <a:extLst>
                    <a:ext uri="{A12FA001-AC4F-418D-AE19-62706E023703}">
                      <ahyp:hlinkClr xmlns:ahyp="http://schemas.microsoft.com/office/drawing/2018/hyperlinkcolor" val="tx"/>
                    </a:ext>
                  </a:extLst>
                </a:hlinkClick>
              </a:rPr>
              <a:t>https://thefinancialexpress.com.bd/trade/stop-garment-waste-export-to-ensure-supply-for-local-recycling-units-1671161568</a:t>
            </a:r>
            <a:endParaRPr sz="1000" b="0" i="0" u="none" strike="noStrike" dirty="0">
              <a:solidFill>
                <a:srgbClr val="241C15"/>
              </a:solidFill>
              <a:latin typeface="Lora"/>
              <a:ea typeface="Lora"/>
              <a:cs typeface="Lora"/>
              <a:sym typeface="Lora"/>
            </a:endParaRPr>
          </a:p>
          <a:p>
            <a:pPr marL="0" marR="0" lvl="0" indent="0" algn="l" rtl="0">
              <a:spcBef>
                <a:spcPts val="0"/>
              </a:spcBef>
              <a:spcAft>
                <a:spcPts val="0"/>
              </a:spcAft>
              <a:buNone/>
            </a:pPr>
            <a:r>
              <a:rPr lang="en-GB" sz="1000" b="0" i="0" u="sng" strike="noStrike" dirty="0">
                <a:solidFill>
                  <a:srgbClr val="241C15"/>
                </a:solidFill>
                <a:latin typeface="Lora"/>
                <a:ea typeface="Lora"/>
                <a:cs typeface="Lora"/>
                <a:sym typeface="Lora"/>
                <a:hlinkClick r:id="rId6">
                  <a:extLst>
                    <a:ext uri="{A12FA001-AC4F-418D-AE19-62706E023703}">
                      <ahyp:hlinkClr xmlns:ahyp="http://schemas.microsoft.com/office/drawing/2018/hyperlinkcolor" val="tx"/>
                    </a:ext>
                  </a:extLst>
                </a:hlinkClick>
              </a:rPr>
              <a:t>3. https://www.lightcastlebd.com/insights/2023/08/textile-waste-opportunity/</a:t>
            </a:r>
            <a:r>
              <a:rPr lang="en-GB" sz="1000" dirty="0">
                <a:solidFill>
                  <a:srgbClr val="241C15"/>
                </a:solidFill>
                <a:latin typeface="Lora"/>
                <a:ea typeface="Lora"/>
                <a:cs typeface="Lora"/>
                <a:sym typeface="Lora"/>
              </a:rPr>
              <a:t> </a:t>
            </a:r>
            <a:r>
              <a:rPr lang="en-GB" sz="1000" b="0" i="0" u="none" strike="noStrike" dirty="0">
                <a:solidFill>
                  <a:srgbClr val="241C15"/>
                </a:solidFill>
                <a:latin typeface="Lora"/>
                <a:ea typeface="Lora"/>
                <a:cs typeface="Lora"/>
                <a:sym typeface="Lora"/>
              </a:rPr>
              <a:t> </a:t>
            </a:r>
            <a:endParaRPr sz="1000" dirty="0">
              <a:solidFill>
                <a:schemeClr val="dk1"/>
              </a:solidFill>
              <a:latin typeface="Calibri"/>
              <a:ea typeface="Calibri"/>
              <a:cs typeface="Calibri"/>
              <a:sym typeface="Calibri"/>
            </a:endParaRPr>
          </a:p>
        </p:txBody>
      </p:sp>
      <p:sp>
        <p:nvSpPr>
          <p:cNvPr id="123" name="Google Shape;123;p3"/>
          <p:cNvSpPr txBox="1"/>
          <p:nvPr/>
        </p:nvSpPr>
        <p:spPr>
          <a:xfrm>
            <a:off x="8194423" y="3368578"/>
            <a:ext cx="325628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0" i="0" u="none" strike="noStrike" dirty="0">
                <a:solidFill>
                  <a:srgbClr val="101828"/>
                </a:solidFill>
                <a:latin typeface="Calibri"/>
                <a:ea typeface="Calibri"/>
                <a:cs typeface="Calibri"/>
                <a:sym typeface="Calibri"/>
              </a:rPr>
              <a:t>Garments accounted for about </a:t>
            </a:r>
            <a:r>
              <a:rPr lang="en-GB" sz="1600" b="1" i="0" u="none" strike="noStrike" dirty="0">
                <a:solidFill>
                  <a:srgbClr val="C00000"/>
                </a:solidFill>
                <a:latin typeface="Calibri"/>
                <a:ea typeface="Calibri"/>
                <a:cs typeface="Calibri"/>
                <a:sym typeface="Calibri"/>
              </a:rPr>
              <a:t>85%</a:t>
            </a:r>
            <a:r>
              <a:rPr lang="en-GB" sz="1600" b="0" i="0" u="none" strike="noStrike" dirty="0">
                <a:solidFill>
                  <a:srgbClr val="101828"/>
                </a:solidFill>
                <a:latin typeface="Calibri"/>
                <a:ea typeface="Calibri"/>
                <a:cs typeface="Calibri"/>
                <a:sym typeface="Calibri"/>
              </a:rPr>
              <a:t> of all export in </a:t>
            </a:r>
            <a:r>
              <a:rPr lang="en-GB" sz="1600" b="1" i="0" u="none" strike="noStrike" baseline="30000" dirty="0">
                <a:solidFill>
                  <a:schemeClr val="dk1"/>
                </a:solidFill>
                <a:latin typeface="Calibri"/>
                <a:ea typeface="Calibri"/>
                <a:cs typeface="Calibri"/>
                <a:sym typeface="Calibri"/>
              </a:rPr>
              <a:t>1</a:t>
            </a:r>
            <a:endParaRPr sz="1600" dirty="0">
              <a:solidFill>
                <a:schemeClr val="dk1"/>
              </a:solidFill>
              <a:latin typeface="Calibri"/>
              <a:ea typeface="Calibri"/>
              <a:cs typeface="Calibri"/>
              <a:sym typeface="Calibri"/>
            </a:endParaRPr>
          </a:p>
        </p:txBody>
      </p:sp>
      <p:sp>
        <p:nvSpPr>
          <p:cNvPr id="124" name="Google Shape;124;p3"/>
          <p:cNvSpPr txBox="1"/>
          <p:nvPr/>
        </p:nvSpPr>
        <p:spPr>
          <a:xfrm>
            <a:off x="6644374" y="1479185"/>
            <a:ext cx="3922861"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Calibri"/>
                <a:cs typeface="Calibri"/>
              </a:rPr>
              <a:t>In the last twenty years, Bangladesh's CO2 emissions have been going up by about </a:t>
            </a:r>
            <a:r>
              <a:rPr lang="en-GB" sz="1600" b="1" dirty="0">
                <a:solidFill>
                  <a:srgbClr val="C00000"/>
                </a:solidFill>
                <a:latin typeface="Calibri"/>
                <a:cs typeface="Calibri"/>
              </a:rPr>
              <a:t>8%</a:t>
            </a:r>
            <a:r>
              <a:rPr lang="en-GB" sz="1600" dirty="0">
                <a:solidFill>
                  <a:schemeClr val="dk1"/>
                </a:solidFill>
                <a:latin typeface="Calibri"/>
                <a:cs typeface="Calibri"/>
              </a:rPr>
              <a:t> each year, mostly because of the RMG sector.</a:t>
            </a:r>
            <a:endParaRPr sz="1600" dirty="0">
              <a:solidFill>
                <a:schemeClr val="dk1"/>
              </a:solidFill>
              <a:latin typeface="Calibri"/>
              <a:cs typeface="Calibri"/>
            </a:endParaRPr>
          </a:p>
        </p:txBody>
      </p:sp>
      <p:sp>
        <p:nvSpPr>
          <p:cNvPr id="125" name="Google Shape;125;p3"/>
          <p:cNvSpPr txBox="1"/>
          <p:nvPr/>
        </p:nvSpPr>
        <p:spPr>
          <a:xfrm>
            <a:off x="741293" y="4611854"/>
            <a:ext cx="3546401"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rgbClr val="101828"/>
                </a:solidFill>
                <a:latin typeface="Calibri"/>
                <a:ea typeface="Calibri"/>
                <a:cs typeface="Calibri"/>
                <a:sym typeface="Calibri"/>
              </a:rPr>
              <a:t>Bangladesh could eventually retain </a:t>
            </a:r>
            <a:r>
              <a:rPr lang="en-GB" sz="1600" b="1" dirty="0">
                <a:solidFill>
                  <a:srgbClr val="C00000"/>
                </a:solidFill>
                <a:latin typeface="Calibri"/>
                <a:ea typeface="Calibri"/>
                <a:cs typeface="Calibri"/>
                <a:sym typeface="Calibri"/>
              </a:rPr>
              <a:t>USD 1 billion </a:t>
            </a:r>
            <a:r>
              <a:rPr lang="en-GB" sz="1600" dirty="0">
                <a:solidFill>
                  <a:srgbClr val="101828"/>
                </a:solidFill>
                <a:latin typeface="Calibri"/>
                <a:ea typeface="Calibri"/>
                <a:cs typeface="Calibri"/>
                <a:sym typeface="Calibri"/>
              </a:rPr>
              <a:t>locally If the country manage 100% of cotton-based waste recycling </a:t>
            </a:r>
            <a:r>
              <a:rPr lang="en-GB" sz="1600" b="1" i="0" u="none" strike="noStrike" baseline="30000" dirty="0">
                <a:solidFill>
                  <a:schemeClr val="dk1"/>
                </a:solidFill>
                <a:latin typeface="Calibri"/>
                <a:ea typeface="Calibri"/>
                <a:cs typeface="Calibri"/>
                <a:sym typeface="Calibri"/>
              </a:rPr>
              <a:t>1</a:t>
            </a:r>
            <a:endParaRPr sz="1600" dirty="0">
              <a:solidFill>
                <a:srgbClr val="101828"/>
              </a:solidFill>
              <a:latin typeface="Calibri"/>
              <a:ea typeface="Calibri"/>
              <a:cs typeface="Calibri"/>
              <a:sym typeface="Calibri"/>
            </a:endParaRPr>
          </a:p>
          <a:p>
            <a:pPr marL="0" marR="0" lvl="0" indent="0" algn="l" rtl="0">
              <a:spcBef>
                <a:spcPts val="0"/>
              </a:spcBef>
              <a:spcAft>
                <a:spcPts val="0"/>
              </a:spcAft>
              <a:buNone/>
            </a:pPr>
            <a:endParaRPr sz="1600" dirty="0">
              <a:solidFill>
                <a:srgbClr val="101828"/>
              </a:solidFill>
              <a:latin typeface="Calibri"/>
              <a:ea typeface="Calibri"/>
              <a:cs typeface="Calibri"/>
              <a:sym typeface="Calibri"/>
            </a:endParaRPr>
          </a:p>
        </p:txBody>
      </p:sp>
      <p:sp>
        <p:nvSpPr>
          <p:cNvPr id="126" name="Google Shape;126;p3"/>
          <p:cNvSpPr txBox="1"/>
          <p:nvPr/>
        </p:nvSpPr>
        <p:spPr>
          <a:xfrm>
            <a:off x="8416682" y="5612688"/>
            <a:ext cx="334658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dirty="0">
                <a:solidFill>
                  <a:schemeClr val="dk1"/>
                </a:solidFill>
                <a:latin typeface="Calibri"/>
                <a:ea typeface="Calibri"/>
                <a:cs typeface="Calibri"/>
                <a:sym typeface="Calibri"/>
              </a:rPr>
              <a:t>~ </a:t>
            </a:r>
            <a:r>
              <a:rPr lang="en-GB" sz="1600" b="1" dirty="0">
                <a:solidFill>
                  <a:srgbClr val="C00000"/>
                </a:solidFill>
                <a:latin typeface="Calibri"/>
                <a:ea typeface="Calibri"/>
                <a:cs typeface="Calibri"/>
                <a:sym typeface="Calibri"/>
              </a:rPr>
              <a:t>500,000</a:t>
            </a:r>
            <a:r>
              <a:rPr lang="en-GB" sz="1600" dirty="0">
                <a:solidFill>
                  <a:schemeClr val="dk1"/>
                </a:solidFill>
                <a:latin typeface="Calibri"/>
                <a:ea typeface="Calibri"/>
                <a:cs typeface="Calibri"/>
                <a:sym typeface="Calibri"/>
              </a:rPr>
              <a:t> tonnes of textile waste generates yearly </a:t>
            </a:r>
            <a:r>
              <a:rPr lang="en-GB" sz="1600" b="1" baseline="30000" dirty="0">
                <a:solidFill>
                  <a:schemeClr val="dk1"/>
                </a:solidFill>
                <a:latin typeface="Calibri"/>
                <a:ea typeface="Calibri"/>
                <a:cs typeface="Calibri"/>
                <a:sym typeface="Calibri"/>
              </a:rPr>
              <a:t>3</a:t>
            </a:r>
            <a:endParaRPr sz="1600" dirty="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3252AC2D-C1F5-C403-CAFF-4277FDA637EF}"/>
              </a:ext>
            </a:extLst>
          </p:cNvPr>
          <p:cNvSpPr txBox="1"/>
          <p:nvPr/>
        </p:nvSpPr>
        <p:spPr>
          <a:xfrm>
            <a:off x="3690414" y="141826"/>
            <a:ext cx="6230680" cy="584775"/>
          </a:xfrm>
          <a:prstGeom prst="rect">
            <a:avLst/>
          </a:prstGeom>
          <a:noFill/>
        </p:spPr>
        <p:txBody>
          <a:bodyPr wrap="square">
            <a:spAutoFit/>
          </a:bodyPr>
          <a:lstStyle/>
          <a:p>
            <a:r>
              <a:rPr lang="en-US" sz="3200" i="0" u="none" strike="noStrike" dirty="0">
                <a:solidFill>
                  <a:srgbClr val="000000"/>
                </a:solidFill>
                <a:effectLst/>
                <a:latin typeface="Calibri" panose="020F0502020204030204" pitchFamily="34" charset="0"/>
                <a:cs typeface="Calibri" panose="020F0502020204030204" pitchFamily="34" charset="0"/>
              </a:rPr>
              <a:t>Bangladesh in textile numbers</a:t>
            </a:r>
            <a:endParaRPr lang="en-FI"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326F18D-67E1-E0B3-E06C-95B1A7634605}"/>
              </a:ext>
            </a:extLst>
          </p:cNvPr>
          <p:cNvSpPr txBox="1"/>
          <p:nvPr/>
        </p:nvSpPr>
        <p:spPr>
          <a:xfrm>
            <a:off x="496426" y="1045736"/>
            <a:ext cx="3805158" cy="1569660"/>
          </a:xfrm>
          <a:prstGeom prst="rect">
            <a:avLst/>
          </a:prstGeom>
          <a:noFill/>
        </p:spPr>
        <p:txBody>
          <a:bodyPr wrap="square">
            <a:spAutoFit/>
          </a:bodyPr>
          <a:lstStyle/>
          <a:p>
            <a:r>
              <a:rPr lang="en-GB" sz="1600" b="0" i="0" u="none" strike="noStrike" dirty="0">
                <a:solidFill>
                  <a:schemeClr val="tx1"/>
                </a:solidFill>
                <a:effectLst/>
                <a:latin typeface="Calibri" panose="020F0502020204030204" pitchFamily="34" charset="0"/>
                <a:cs typeface="Calibri" panose="020F0502020204030204" pitchFamily="34" charset="0"/>
              </a:rPr>
              <a:t>Bangladesh</a:t>
            </a:r>
            <a:r>
              <a:rPr lang="en-GB" sz="1600" b="0" i="0" u="none" strike="noStrike" dirty="0">
                <a:solidFill>
                  <a:schemeClr val="tx1"/>
                </a:solidFill>
                <a:effectLst/>
                <a:highlight>
                  <a:srgbClr val="FFFFFF"/>
                </a:highlight>
                <a:latin typeface="Calibri" panose="020F0502020204030204" pitchFamily="34" charset="0"/>
                <a:cs typeface="Calibri" panose="020F0502020204030204" pitchFamily="34" charset="0"/>
              </a:rPr>
              <a:t> is the </a:t>
            </a:r>
            <a:r>
              <a:rPr lang="en-GB" sz="1600" b="1" dirty="0">
                <a:solidFill>
                  <a:srgbClr val="C00000"/>
                </a:solidFill>
                <a:highlight>
                  <a:srgbClr val="FFFFFF"/>
                </a:highlight>
                <a:latin typeface="Calibri" panose="020F0502020204030204" pitchFamily="34" charset="0"/>
                <a:cs typeface="Calibri" panose="020F0502020204030204" pitchFamily="34" charset="0"/>
              </a:rPr>
              <a:t>8</a:t>
            </a:r>
            <a:r>
              <a:rPr lang="en-GB" sz="1600" b="1" i="0" u="none" strike="noStrike" dirty="0">
                <a:solidFill>
                  <a:srgbClr val="C00000"/>
                </a:solidFill>
                <a:effectLst/>
                <a:latin typeface="Calibri" panose="020F0502020204030204" pitchFamily="34" charset="0"/>
                <a:cs typeface="Calibri" panose="020F0502020204030204" pitchFamily="34" charset="0"/>
              </a:rPr>
              <a:t>th-most populated</a:t>
            </a:r>
            <a:r>
              <a:rPr lang="en-GB" sz="1600" b="1" i="0" u="none" strike="noStrike" dirty="0">
                <a:solidFill>
                  <a:srgbClr val="C00000"/>
                </a:solidFill>
                <a:effectLst/>
                <a:highlight>
                  <a:srgbClr val="FFFFFF"/>
                </a:highlight>
                <a:latin typeface="Calibri" panose="020F0502020204030204" pitchFamily="34" charset="0"/>
                <a:cs typeface="Calibri" panose="020F0502020204030204" pitchFamily="34" charset="0"/>
              </a:rPr>
              <a:t> </a:t>
            </a:r>
            <a:r>
              <a:rPr lang="en-GB" sz="1600" b="0" i="0" u="none" strike="noStrike" dirty="0">
                <a:solidFill>
                  <a:schemeClr val="tx1"/>
                </a:solidFill>
                <a:effectLst/>
                <a:highlight>
                  <a:srgbClr val="FFFFFF"/>
                </a:highlight>
                <a:latin typeface="Calibri" panose="020F0502020204030204" pitchFamily="34" charset="0"/>
                <a:cs typeface="Calibri" panose="020F0502020204030204" pitchFamily="34" charset="0"/>
              </a:rPr>
              <a:t>country in the world with almost </a:t>
            </a:r>
            <a:r>
              <a:rPr lang="en-GB" sz="1600" b="1" i="0" u="none" strike="noStrike" dirty="0">
                <a:solidFill>
                  <a:srgbClr val="C00000"/>
                </a:solidFill>
                <a:effectLst/>
                <a:highlight>
                  <a:srgbClr val="FFFFFF"/>
                </a:highlight>
                <a:latin typeface="Calibri" panose="020F0502020204030204" pitchFamily="34" charset="0"/>
                <a:cs typeface="Calibri" panose="020F0502020204030204" pitchFamily="34" charset="0"/>
              </a:rPr>
              <a:t>2.2%</a:t>
            </a:r>
            <a:r>
              <a:rPr lang="en-GB" sz="1600" b="0" i="0" u="none" strike="noStrike" dirty="0">
                <a:solidFill>
                  <a:schemeClr val="tx1"/>
                </a:solidFill>
                <a:effectLst/>
                <a:highlight>
                  <a:srgbClr val="FFFFFF"/>
                </a:highlight>
                <a:latin typeface="Calibri" panose="020F0502020204030204" pitchFamily="34" charset="0"/>
                <a:cs typeface="Calibri" panose="020F0502020204030204" pitchFamily="34" charset="0"/>
              </a:rPr>
              <a:t> of the </a:t>
            </a:r>
            <a:r>
              <a:rPr lang="en-GB" sz="1600" b="0" i="0" u="none" strike="noStrike" dirty="0">
                <a:solidFill>
                  <a:schemeClr val="tx1"/>
                </a:solidFill>
                <a:effectLst/>
                <a:latin typeface="Calibri" panose="020F0502020204030204" pitchFamily="34" charset="0"/>
                <a:cs typeface="Calibri" panose="020F0502020204030204" pitchFamily="34" charset="0"/>
              </a:rPr>
              <a:t>world's population</a:t>
            </a:r>
            <a:r>
              <a:rPr lang="en-GB" sz="1600" b="0" i="0" u="none" strike="noStrike" dirty="0">
                <a:solidFill>
                  <a:schemeClr val="tx1"/>
                </a:solidFill>
                <a:effectLst/>
                <a:highlight>
                  <a:srgbClr val="FFFFFF"/>
                </a:highlight>
                <a:latin typeface="Calibri" panose="020F0502020204030204" pitchFamily="34" charset="0"/>
                <a:cs typeface="Calibri" panose="020F0502020204030204" pitchFamily="34" charset="0"/>
              </a:rPr>
              <a:t>. As per the final results of the </a:t>
            </a:r>
            <a:r>
              <a:rPr lang="en-GB" sz="1600" b="0" i="0" u="none" strike="noStrike" dirty="0">
                <a:solidFill>
                  <a:schemeClr val="tx1"/>
                </a:solidFill>
                <a:effectLst/>
                <a:latin typeface="Calibri" panose="020F0502020204030204" pitchFamily="34" charset="0"/>
                <a:cs typeface="Calibri" panose="020F0502020204030204" pitchFamily="34" charset="0"/>
              </a:rPr>
              <a:t>2022 Census of Bangladesh</a:t>
            </a:r>
            <a:r>
              <a:rPr lang="en-GB" sz="1600" b="0" i="0" u="none" strike="noStrike" dirty="0">
                <a:solidFill>
                  <a:schemeClr val="tx1"/>
                </a:solidFill>
                <a:effectLst/>
                <a:highlight>
                  <a:srgbClr val="FFFFFF"/>
                </a:highlight>
                <a:latin typeface="Calibri" panose="020F0502020204030204" pitchFamily="34" charset="0"/>
                <a:cs typeface="Calibri" panose="020F0502020204030204" pitchFamily="34" charset="0"/>
              </a:rPr>
              <a:t>, the country's population </a:t>
            </a:r>
            <a:r>
              <a:rPr lang="en-GB" sz="1600" dirty="0">
                <a:solidFill>
                  <a:schemeClr val="tx1"/>
                </a:solidFill>
                <a:latin typeface="Calibri" panose="020F0502020204030204" pitchFamily="34" charset="0"/>
                <a:cs typeface="Calibri" panose="020F0502020204030204" pitchFamily="34" charset="0"/>
              </a:rPr>
              <a:t>is </a:t>
            </a:r>
            <a:r>
              <a:rPr lang="en-GB" sz="1600" b="1" dirty="0">
                <a:solidFill>
                  <a:srgbClr val="C00000"/>
                </a:solidFill>
                <a:latin typeface="Calibri" panose="020F0502020204030204" pitchFamily="34" charset="0"/>
                <a:cs typeface="Calibri" panose="020F0502020204030204" pitchFamily="34" charset="0"/>
              </a:rPr>
              <a:t>171.2 million</a:t>
            </a:r>
            <a:endParaRPr lang="en-FI" sz="1600" b="1" dirty="0">
              <a:solidFill>
                <a:srgbClr val="C00000"/>
              </a:solidFill>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4"/>
          <p:cNvGrpSpPr/>
          <p:nvPr/>
        </p:nvGrpSpPr>
        <p:grpSpPr>
          <a:xfrm>
            <a:off x="425302" y="367123"/>
            <a:ext cx="6943061" cy="3768942"/>
            <a:chOff x="2611" y="89335"/>
            <a:chExt cx="7263716" cy="5144140"/>
          </a:xfrm>
        </p:grpSpPr>
        <p:sp>
          <p:nvSpPr>
            <p:cNvPr id="144" name="Google Shape;144;p4"/>
            <p:cNvSpPr/>
            <p:nvPr/>
          </p:nvSpPr>
          <p:spPr>
            <a:xfrm>
              <a:off x="5222" y="89335"/>
              <a:ext cx="7261105" cy="843058"/>
            </a:xfrm>
            <a:prstGeom prst="roundRect">
              <a:avLst>
                <a:gd name="adj" fmla="val 1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29914" y="114027"/>
              <a:ext cx="7211721" cy="793674"/>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Calibri"/>
                <a:buNone/>
              </a:pPr>
              <a:r>
                <a:rPr lang="en-GB" sz="2000" dirty="0">
                  <a:solidFill>
                    <a:schemeClr val="dk1"/>
                  </a:solidFill>
                  <a:latin typeface="Calibri"/>
                  <a:ea typeface="Calibri"/>
                  <a:cs typeface="Calibri"/>
                  <a:sym typeface="Calibri"/>
                </a:rPr>
                <a:t>Post Industrial Textile Waste – Current practices  </a:t>
              </a:r>
              <a:endParaRPr dirty="0"/>
            </a:p>
          </p:txBody>
        </p:sp>
        <p:sp>
          <p:nvSpPr>
            <p:cNvPr id="146" name="Google Shape;146;p4"/>
            <p:cNvSpPr/>
            <p:nvPr/>
          </p:nvSpPr>
          <p:spPr>
            <a:xfrm>
              <a:off x="2611" y="1141694"/>
              <a:ext cx="2292015" cy="3126725"/>
            </a:xfrm>
            <a:prstGeom prst="roundRect">
              <a:avLst>
                <a:gd name="adj" fmla="val 1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txBox="1"/>
            <p:nvPr/>
          </p:nvSpPr>
          <p:spPr>
            <a:xfrm>
              <a:off x="69743" y="1208824"/>
              <a:ext cx="2124219" cy="4024651"/>
            </a:xfrm>
            <a:prstGeom prst="rect">
              <a:avLst/>
            </a:prstGeom>
            <a:noFill/>
            <a:ln>
              <a:noFill/>
            </a:ln>
          </p:spPr>
          <p:txBody>
            <a:bodyPr spcFirstLastPara="1" wrap="square" lIns="68575" tIns="68575" rIns="68575" bIns="68575" anchor="ctr" anchorCtr="0">
              <a:noAutofit/>
            </a:bodyPr>
            <a:lstStyle/>
            <a:p>
              <a:pPr algn="ctr">
                <a:lnSpc>
                  <a:spcPct val="90000"/>
                </a:lnSpc>
                <a:buClr>
                  <a:schemeClr val="dk1"/>
                </a:buClr>
                <a:buSzPts val="1800"/>
              </a:pPr>
              <a:r>
                <a:rPr lang="en-GB" sz="1800" dirty="0">
                  <a:solidFill>
                    <a:schemeClr val="dk1"/>
                  </a:solidFill>
                  <a:latin typeface="Calibri"/>
                  <a:ea typeface="Calibri"/>
                  <a:cs typeface="Calibri"/>
                  <a:sym typeface="Calibri"/>
                </a:rPr>
                <a:t>Local recycling capacity is approx. 80kt which can only cover 15% of the total produced wastage. </a:t>
              </a:r>
            </a:p>
            <a:p>
              <a:pPr marL="0" marR="0" lvl="0" indent="0" algn="ctr" rtl="0">
                <a:lnSpc>
                  <a:spcPct val="90000"/>
                </a:lnSpc>
                <a:spcBef>
                  <a:spcPts val="0"/>
                </a:spcBef>
                <a:spcAft>
                  <a:spcPts val="0"/>
                </a:spcAft>
                <a:buClr>
                  <a:schemeClr val="dk1"/>
                </a:buClr>
                <a:buSzPts val="1800"/>
                <a:buFont typeface="Calibri"/>
                <a:buNone/>
              </a:pPr>
              <a:r>
                <a:rPr lang="en-GB" sz="1800" dirty="0">
                  <a:solidFill>
                    <a:schemeClr val="dk1"/>
                  </a:solidFill>
                  <a:latin typeface="Calibri"/>
                  <a:ea typeface="Calibri"/>
                  <a:cs typeface="Calibri"/>
                  <a:sym typeface="Calibri"/>
                </a:rPr>
                <a:t>5%  back to yarn production</a:t>
              </a:r>
              <a:endParaRPr sz="800" baseline="30000" dirty="0">
                <a:solidFill>
                  <a:schemeClr val="dk1"/>
                </a:solidFill>
                <a:latin typeface="Calibri"/>
                <a:ea typeface="Calibri"/>
                <a:cs typeface="Calibri"/>
                <a:sym typeface="Calibri"/>
              </a:endParaRPr>
            </a:p>
            <a:p>
              <a:pPr marL="0" marR="0" lvl="0" indent="0" algn="ctr" rtl="0">
                <a:lnSpc>
                  <a:spcPct val="90000"/>
                </a:lnSpc>
                <a:spcBef>
                  <a:spcPts val="630"/>
                </a:spcBef>
                <a:spcAft>
                  <a:spcPts val="0"/>
                </a:spcAft>
                <a:buClr>
                  <a:schemeClr val="dk1"/>
                </a:buClr>
                <a:buSzPts val="800"/>
                <a:buFont typeface="Calibri"/>
                <a:buNone/>
              </a:pPr>
              <a:endParaRPr sz="800" dirty="0">
                <a:solidFill>
                  <a:schemeClr val="dk1"/>
                </a:solidFill>
                <a:latin typeface="Calibri"/>
                <a:ea typeface="Calibri"/>
                <a:cs typeface="Calibri"/>
                <a:sym typeface="Calibri"/>
              </a:endParaRPr>
            </a:p>
            <a:p>
              <a:pPr marL="0" marR="0" lvl="0" indent="0" algn="ctr" rtl="0">
                <a:lnSpc>
                  <a:spcPct val="90000"/>
                </a:lnSpc>
                <a:spcBef>
                  <a:spcPts val="28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a:p>
              <a:pPr marL="0" marR="0" lvl="0" indent="0" algn="ctr" rtl="0">
                <a:lnSpc>
                  <a:spcPct val="90000"/>
                </a:lnSpc>
                <a:spcBef>
                  <a:spcPts val="630"/>
                </a:spcBef>
                <a:spcAft>
                  <a:spcPts val="0"/>
                </a:spcAft>
                <a:buClr>
                  <a:schemeClr val="dk1"/>
                </a:buClr>
                <a:buSzPts val="800"/>
                <a:buFont typeface="Calibri"/>
                <a:buNone/>
              </a:pPr>
              <a:endParaRPr sz="800" baseline="30000" dirty="0">
                <a:solidFill>
                  <a:schemeClr val="dk1"/>
                </a:solidFill>
                <a:latin typeface="Calibri"/>
                <a:ea typeface="Calibri"/>
                <a:cs typeface="Calibri"/>
                <a:sym typeface="Calibri"/>
              </a:endParaRPr>
            </a:p>
          </p:txBody>
        </p:sp>
        <p:sp>
          <p:nvSpPr>
            <p:cNvPr id="148" name="Google Shape;148;p4"/>
            <p:cNvSpPr/>
            <p:nvPr/>
          </p:nvSpPr>
          <p:spPr>
            <a:xfrm>
              <a:off x="2487156" y="1141694"/>
              <a:ext cx="2292015" cy="3126725"/>
            </a:xfrm>
            <a:prstGeom prst="roundRect">
              <a:avLst>
                <a:gd name="adj" fmla="val 1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txBox="1"/>
            <p:nvPr/>
          </p:nvSpPr>
          <p:spPr>
            <a:xfrm>
              <a:off x="2554287" y="1208825"/>
              <a:ext cx="2157753" cy="2992463"/>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lang="en-GB" sz="1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800"/>
                <a:buFont typeface="Calibri"/>
                <a:buNone/>
              </a:pPr>
              <a:endParaRPr lang="en-GB" sz="18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800"/>
                <a:buFont typeface="Calibri"/>
                <a:buNone/>
              </a:pPr>
              <a:r>
                <a:rPr lang="en-GB" sz="1800" dirty="0">
                  <a:solidFill>
                    <a:schemeClr val="dk1"/>
                  </a:solidFill>
                  <a:latin typeface="Calibri"/>
                  <a:ea typeface="Calibri"/>
                  <a:cs typeface="Calibri"/>
                  <a:sym typeface="Calibri"/>
                </a:rPr>
                <a:t>Fuel to produce energy</a:t>
              </a:r>
              <a:endParaRPr dirty="0"/>
            </a:p>
            <a:p>
              <a:pPr marL="0" marR="0" lvl="0" indent="0" algn="ctr" rtl="0">
                <a:lnSpc>
                  <a:spcPct val="90000"/>
                </a:lnSpc>
                <a:spcBef>
                  <a:spcPts val="630"/>
                </a:spcBef>
                <a:spcAft>
                  <a:spcPts val="0"/>
                </a:spcAft>
                <a:buClr>
                  <a:schemeClr val="dk1"/>
                </a:buClr>
                <a:buSzPts val="1800"/>
                <a:buFont typeface="Calibri"/>
                <a:buNone/>
              </a:pPr>
              <a:r>
                <a:rPr lang="en-GB" sz="1800" dirty="0">
                  <a:solidFill>
                    <a:schemeClr val="dk1"/>
                  </a:solidFill>
                  <a:latin typeface="Calibri"/>
                  <a:ea typeface="Calibri"/>
                  <a:cs typeface="Calibri"/>
                  <a:sym typeface="Calibri"/>
                </a:rPr>
                <a:t>35% through fabric incineration boiler or some cases landfill</a:t>
              </a:r>
              <a:r>
                <a:rPr lang="en-GB" sz="800" baseline="30000" dirty="0">
                  <a:solidFill>
                    <a:schemeClr val="dk1"/>
                  </a:solidFill>
                  <a:latin typeface="Calibri"/>
                  <a:ea typeface="Calibri"/>
                  <a:cs typeface="Calibri"/>
                  <a:sym typeface="Calibri"/>
                </a:rPr>
                <a:t>  </a:t>
              </a:r>
              <a:endParaRPr dirty="0"/>
            </a:p>
            <a:p>
              <a:pPr marL="0" marR="0" lvl="0" indent="0" algn="ctr" rtl="0">
                <a:lnSpc>
                  <a:spcPct val="90000"/>
                </a:lnSpc>
                <a:spcBef>
                  <a:spcPts val="63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sp>
          <p:nvSpPr>
            <p:cNvPr id="150" name="Google Shape;150;p4"/>
            <p:cNvSpPr/>
            <p:nvPr/>
          </p:nvSpPr>
          <p:spPr>
            <a:xfrm>
              <a:off x="4974312" y="1141694"/>
              <a:ext cx="2292015" cy="3126725"/>
            </a:xfrm>
            <a:prstGeom prst="roundRect">
              <a:avLst>
                <a:gd name="adj" fmla="val 1000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txBox="1"/>
            <p:nvPr/>
          </p:nvSpPr>
          <p:spPr>
            <a:xfrm>
              <a:off x="5041443" y="1208825"/>
              <a:ext cx="2157900" cy="2992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GB" sz="1800" dirty="0">
                  <a:solidFill>
                    <a:schemeClr val="dk1"/>
                  </a:solidFill>
                  <a:latin typeface="Calibri"/>
                  <a:ea typeface="Calibri"/>
                  <a:cs typeface="Calibri"/>
                  <a:sym typeface="Calibri"/>
                </a:rPr>
                <a:t>Export to India, Hong Kong and other countries for recycling  - approx. 60%</a:t>
              </a:r>
              <a:endParaRPr sz="800" baseline="30000" dirty="0">
                <a:solidFill>
                  <a:schemeClr val="dk1"/>
                </a:solidFill>
                <a:latin typeface="Calibri"/>
                <a:ea typeface="Calibri"/>
                <a:cs typeface="Calibri"/>
                <a:sym typeface="Calibri"/>
              </a:endParaRPr>
            </a:p>
          </p:txBody>
        </p:sp>
      </p:grpSp>
      <p:sp>
        <p:nvSpPr>
          <p:cNvPr id="152" name="Google Shape;152;p4"/>
          <p:cNvSpPr txBox="1"/>
          <p:nvPr/>
        </p:nvSpPr>
        <p:spPr>
          <a:xfrm>
            <a:off x="190983" y="6420013"/>
            <a:ext cx="11129058" cy="200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700">
                <a:solidFill>
                  <a:schemeClr val="dk1"/>
                </a:solidFill>
                <a:latin typeface="Calibri"/>
                <a:ea typeface="Calibri"/>
                <a:cs typeface="Calibri"/>
                <a:sym typeface="Calibri"/>
              </a:rPr>
              <a:t>References : 1. https://thefinancialexpress.com.bd/trade/stop-garment-waste-export-to-ensure-supply-for-local-recycling-units-1671161568</a:t>
            </a:r>
            <a:endParaRPr/>
          </a:p>
        </p:txBody>
      </p:sp>
      <p:sp>
        <p:nvSpPr>
          <p:cNvPr id="153" name="Google Shape;153;p4"/>
          <p:cNvSpPr txBox="1"/>
          <p:nvPr/>
        </p:nvSpPr>
        <p:spPr>
          <a:xfrm>
            <a:off x="190983" y="3545409"/>
            <a:ext cx="7553858" cy="28007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No Post Consumer waste</a:t>
            </a: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cs typeface="Calibri" panose="020F0502020204030204" pitchFamily="34" charset="0"/>
                <a:sym typeface="Calibri"/>
              </a:rPr>
              <a:t>75% of the fabric waste are cotton</a:t>
            </a:r>
            <a:endParaRPr sz="1600" dirty="0">
              <a:solidFill>
                <a:schemeClr val="dk1"/>
              </a:solidFill>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No regulation in place on using fabric scrap for onsite incineration </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Recycling technology is available only for cotton fabric waste </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Technology not available for blended textile waste locally</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Waste Handling sector is informal so traceability, child labour, correct wages are big concerns </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Strong need of formalizing the recycling value chain and strengthening their connection </a:t>
            </a:r>
            <a:endParaRPr sz="1600"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Inclusive policies are needed for informal sector to be formal</a:t>
            </a:r>
          </a:p>
          <a:p>
            <a:pPr marL="285750" indent="-285750">
              <a:buClr>
                <a:schemeClr val="dk1"/>
              </a:buClr>
              <a:buSzPts val="1600"/>
              <a:buFont typeface="Arial"/>
              <a:buChar char="•"/>
            </a:pPr>
            <a:r>
              <a:rPr lang="en-GB" sz="1600" dirty="0">
                <a:solidFill>
                  <a:schemeClr val="dk1"/>
                </a:solidFill>
                <a:latin typeface="Calibri" panose="020F0502020204030204" pitchFamily="34" charset="0"/>
                <a:ea typeface="Calibri"/>
                <a:cs typeface="Calibri" panose="020F0502020204030204" pitchFamily="34" charset="0"/>
                <a:sym typeface="Calibri"/>
              </a:rPr>
              <a:t>Investment support for new technology is a must</a:t>
            </a:r>
            <a:endParaRPr lang="en-GB" sz="1600" dirty="0">
              <a:latin typeface="Calibri" panose="020F0502020204030204" pitchFamily="34" charset="0"/>
              <a:cs typeface="Calibri" panose="020F0502020204030204" pitchFamily="34" charset="0"/>
            </a:endParaRPr>
          </a:p>
        </p:txBody>
      </p:sp>
      <p:pic>
        <p:nvPicPr>
          <p:cNvPr id="4" name="Kuva 3" descr="Kuva, joka sisältää kohteen kuitu, lanka, tekstiili, naru&#10;&#10;Kuvaus luotu automaattisesti">
            <a:extLst>
              <a:ext uri="{FF2B5EF4-FFF2-40B4-BE49-F238E27FC236}">
                <a16:creationId xmlns:a16="http://schemas.microsoft.com/office/drawing/2014/main" id="{141AEE95-1FD0-B9CE-A0DA-63E9E3443F95}"/>
              </a:ext>
            </a:extLst>
          </p:cNvPr>
          <p:cNvPicPr>
            <a:picLocks noChangeAspect="1"/>
          </p:cNvPicPr>
          <p:nvPr/>
        </p:nvPicPr>
        <p:blipFill>
          <a:blip r:embed="rId3"/>
          <a:stretch>
            <a:fillRect/>
          </a:stretch>
        </p:blipFill>
        <p:spPr>
          <a:xfrm>
            <a:off x="7552393" y="581639"/>
            <a:ext cx="4448624" cy="59275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693CF2F-A24A-DDEF-D374-D457FD1B5AD8}"/>
              </a:ext>
            </a:extLst>
          </p:cNvPr>
          <p:cNvSpPr>
            <a:spLocks noGrp="1"/>
          </p:cNvSpPr>
          <p:nvPr>
            <p:ph type="title"/>
          </p:nvPr>
        </p:nvSpPr>
        <p:spPr>
          <a:xfrm>
            <a:off x="236553" y="260612"/>
            <a:ext cx="6219452" cy="813276"/>
          </a:xfrm>
        </p:spPr>
        <p:txBody>
          <a:bodyPr/>
          <a:lstStyle/>
          <a:p>
            <a:r>
              <a:rPr lang="fi-FI" dirty="0" err="1"/>
              <a:t>Collection</a:t>
            </a:r>
            <a:r>
              <a:rPr lang="fi-FI" dirty="0"/>
              <a:t> and </a:t>
            </a:r>
            <a:r>
              <a:rPr lang="fi-FI" dirty="0" err="1"/>
              <a:t>sorting</a:t>
            </a:r>
            <a:r>
              <a:rPr lang="fi-FI" dirty="0"/>
              <a:t> </a:t>
            </a:r>
          </a:p>
        </p:txBody>
      </p:sp>
      <p:pic>
        <p:nvPicPr>
          <p:cNvPr id="7" name="Kuva 6">
            <a:extLst>
              <a:ext uri="{FF2B5EF4-FFF2-40B4-BE49-F238E27FC236}">
                <a16:creationId xmlns:a16="http://schemas.microsoft.com/office/drawing/2014/main" id="{8CCEDCA6-0551-549B-C99C-4572394055C6}"/>
              </a:ext>
            </a:extLst>
          </p:cNvPr>
          <p:cNvPicPr>
            <a:picLocks noChangeAspect="1"/>
          </p:cNvPicPr>
          <p:nvPr/>
        </p:nvPicPr>
        <p:blipFill>
          <a:blip r:embed="rId2"/>
          <a:stretch>
            <a:fillRect/>
          </a:stretch>
        </p:blipFill>
        <p:spPr>
          <a:xfrm>
            <a:off x="6454621" y="291312"/>
            <a:ext cx="5154360" cy="6396567"/>
          </a:xfrm>
          <a:prstGeom prst="rect">
            <a:avLst/>
          </a:prstGeom>
        </p:spPr>
      </p:pic>
      <p:sp>
        <p:nvSpPr>
          <p:cNvPr id="8" name="Tekstiruutu 7">
            <a:extLst>
              <a:ext uri="{FF2B5EF4-FFF2-40B4-BE49-F238E27FC236}">
                <a16:creationId xmlns:a16="http://schemas.microsoft.com/office/drawing/2014/main" id="{2051CBF0-6C79-05EC-0090-79B4EFEDA49D}"/>
              </a:ext>
            </a:extLst>
          </p:cNvPr>
          <p:cNvSpPr txBox="1"/>
          <p:nvPr/>
        </p:nvSpPr>
        <p:spPr>
          <a:xfrm>
            <a:off x="236553" y="6492875"/>
            <a:ext cx="585944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Source: Industrial Fabric Waste Flow A tentative Analysis for Vietnam</a:t>
            </a:r>
            <a:endParaRPr lang="fi-FI" sz="1100" dirty="0">
              <a:latin typeface="Calibri" panose="020F0502020204030204" pitchFamily="34" charset="0"/>
              <a:cs typeface="Calibri" panose="020F0502020204030204" pitchFamily="34" charset="0"/>
            </a:endParaRPr>
          </a:p>
        </p:txBody>
      </p:sp>
      <p:pic>
        <p:nvPicPr>
          <p:cNvPr id="10" name="Kuva 9" descr="Kuva, joka sisältää kohteen taivas, piha-, ajoneuvo, maa-ajoneuvo&#10;&#10;Kuvaus luotu automaattisesti">
            <a:extLst>
              <a:ext uri="{FF2B5EF4-FFF2-40B4-BE49-F238E27FC236}">
                <a16:creationId xmlns:a16="http://schemas.microsoft.com/office/drawing/2014/main" id="{B4841B09-47FA-6A36-25FD-8738B78920D9}"/>
              </a:ext>
            </a:extLst>
          </p:cNvPr>
          <p:cNvPicPr>
            <a:picLocks noChangeAspect="1"/>
          </p:cNvPicPr>
          <p:nvPr/>
        </p:nvPicPr>
        <p:blipFill>
          <a:blip r:embed="rId3"/>
          <a:stretch>
            <a:fillRect/>
          </a:stretch>
        </p:blipFill>
        <p:spPr>
          <a:xfrm rot="5400000">
            <a:off x="457190" y="1780298"/>
            <a:ext cx="4906901" cy="3680176"/>
          </a:xfrm>
          <a:prstGeom prst="rect">
            <a:avLst/>
          </a:prstGeom>
        </p:spPr>
      </p:pic>
    </p:spTree>
    <p:extLst>
      <p:ext uri="{BB962C8B-B14F-4D97-AF65-F5344CB8AC3E}">
        <p14:creationId xmlns:p14="http://schemas.microsoft.com/office/powerpoint/2010/main" val="101940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be2fa616d1_6_77"/>
          <p:cNvSpPr txBox="1">
            <a:spLocks noGrp="1"/>
          </p:cNvSpPr>
          <p:nvPr>
            <p:ph type="title"/>
          </p:nvPr>
        </p:nvSpPr>
        <p:spPr>
          <a:xfrm>
            <a:off x="5185074" y="531855"/>
            <a:ext cx="6718200" cy="1222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dirty="0"/>
              <a:t>Sorting of post-industrial textiles</a:t>
            </a:r>
            <a:endParaRPr dirty="0"/>
          </a:p>
        </p:txBody>
      </p:sp>
      <p:pic>
        <p:nvPicPr>
          <p:cNvPr id="161" name="Google Shape;161;g2be2fa616d1_6_77"/>
          <p:cNvPicPr preferRelativeResize="0"/>
          <p:nvPr/>
        </p:nvPicPr>
        <p:blipFill>
          <a:blip r:embed="rId3">
            <a:alphaModFix/>
          </a:blip>
          <a:stretch>
            <a:fillRect/>
          </a:stretch>
        </p:blipFill>
        <p:spPr>
          <a:xfrm>
            <a:off x="5418287" y="2207675"/>
            <a:ext cx="6251775" cy="4318975"/>
          </a:xfrm>
          <a:prstGeom prst="rect">
            <a:avLst/>
          </a:prstGeom>
          <a:noFill/>
          <a:ln>
            <a:noFill/>
          </a:ln>
        </p:spPr>
      </p:pic>
      <p:pic>
        <p:nvPicPr>
          <p:cNvPr id="162" name="Google Shape;162;g2be2fa616d1_6_77"/>
          <p:cNvPicPr preferRelativeResize="0"/>
          <p:nvPr/>
        </p:nvPicPr>
        <p:blipFill>
          <a:blip r:embed="rId4">
            <a:alphaModFix/>
          </a:blip>
          <a:stretch>
            <a:fillRect/>
          </a:stretch>
        </p:blipFill>
        <p:spPr>
          <a:xfrm>
            <a:off x="329677" y="331350"/>
            <a:ext cx="4649575" cy="6195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be2fa616d1_6_70"/>
          <p:cNvSpPr txBox="1">
            <a:spLocks noGrp="1"/>
          </p:cNvSpPr>
          <p:nvPr>
            <p:ph type="title"/>
          </p:nvPr>
        </p:nvSpPr>
        <p:spPr>
          <a:xfrm>
            <a:off x="1173775"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GB" dirty="0"/>
              <a:t>Sorting of post-industrial textiles (informal)</a:t>
            </a:r>
            <a:endParaRPr dirty="0"/>
          </a:p>
        </p:txBody>
      </p:sp>
      <p:pic>
        <p:nvPicPr>
          <p:cNvPr id="169" name="Google Shape;169;g2be2fa616d1_6_70"/>
          <p:cNvPicPr preferRelativeResize="0"/>
          <p:nvPr/>
        </p:nvPicPr>
        <p:blipFill>
          <a:blip r:embed="rId3">
            <a:alphaModFix/>
          </a:blip>
          <a:stretch>
            <a:fillRect/>
          </a:stretch>
        </p:blipFill>
        <p:spPr>
          <a:xfrm>
            <a:off x="398725" y="1128324"/>
            <a:ext cx="11394549" cy="5338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5DD1F6-4422-C550-9768-DC65C8CC527B}"/>
              </a:ext>
            </a:extLst>
          </p:cNvPr>
          <p:cNvSpPr>
            <a:spLocks noGrp="1"/>
          </p:cNvSpPr>
          <p:nvPr>
            <p:ph type="title"/>
          </p:nvPr>
        </p:nvSpPr>
        <p:spPr>
          <a:xfrm>
            <a:off x="467694" y="270335"/>
            <a:ext cx="5020340" cy="1229759"/>
          </a:xfrm>
        </p:spPr>
        <p:txBody>
          <a:bodyPr/>
          <a:lstStyle/>
          <a:p>
            <a:r>
              <a:rPr lang="fi-FI" dirty="0"/>
              <a:t>Brands </a:t>
            </a:r>
            <a:r>
              <a:rPr lang="fi-FI" dirty="0" err="1"/>
              <a:t>taking</a:t>
            </a:r>
            <a:r>
              <a:rPr lang="fi-FI" dirty="0"/>
              <a:t> action</a:t>
            </a:r>
          </a:p>
        </p:txBody>
      </p:sp>
      <p:sp>
        <p:nvSpPr>
          <p:cNvPr id="175" name="Google Shape;175;p5"/>
          <p:cNvSpPr/>
          <p:nvPr/>
        </p:nvSpPr>
        <p:spPr>
          <a:xfrm>
            <a:off x="467696" y="1682205"/>
            <a:ext cx="2880674" cy="1390605"/>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a:ea typeface="Arial"/>
                <a:cs typeface="Calibri"/>
                <a:sym typeface="Calibri"/>
              </a:rPr>
              <a:t>Reputational risk mitigation  </a:t>
            </a:r>
            <a:endParaRPr lang="en-GB" sz="2000" dirty="0"/>
          </a:p>
        </p:txBody>
      </p:sp>
      <p:sp>
        <p:nvSpPr>
          <p:cNvPr id="4" name="Google Shape;175;p5">
            <a:extLst>
              <a:ext uri="{FF2B5EF4-FFF2-40B4-BE49-F238E27FC236}">
                <a16:creationId xmlns:a16="http://schemas.microsoft.com/office/drawing/2014/main" id="{0EED8379-2B09-1D5D-7D86-7E297F34BD1E}"/>
              </a:ext>
            </a:extLst>
          </p:cNvPr>
          <p:cNvSpPr/>
          <p:nvPr/>
        </p:nvSpPr>
        <p:spPr>
          <a:xfrm>
            <a:off x="467696" y="3221271"/>
            <a:ext cx="2880675" cy="149427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a:ea typeface="Arial"/>
                <a:cs typeface="Calibri"/>
                <a:sym typeface="Arial"/>
              </a:rPr>
              <a:t>To secure business </a:t>
            </a:r>
            <a:endParaRPr lang="en-GB" sz="2000" dirty="0">
              <a:solidFill>
                <a:schemeClr val="dk1"/>
              </a:solidFill>
              <a:latin typeface="Calibri"/>
              <a:cs typeface="Calibri"/>
            </a:endParaRPr>
          </a:p>
        </p:txBody>
      </p:sp>
      <p:sp>
        <p:nvSpPr>
          <p:cNvPr id="176" name="Google Shape;176;p5"/>
          <p:cNvSpPr/>
          <p:nvPr/>
        </p:nvSpPr>
        <p:spPr>
          <a:xfrm>
            <a:off x="467694" y="4985875"/>
            <a:ext cx="2880675" cy="149427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panose="020F0502020204030204" pitchFamily="34" charset="0"/>
                <a:cs typeface="Calibri" panose="020F0502020204030204" pitchFamily="34" charset="0"/>
                <a:sym typeface="Calibri"/>
              </a:rPr>
              <a:t>Support Environmental causes </a:t>
            </a:r>
            <a:endParaRPr lang="en-GB" sz="2000" b="0" i="0" u="none" strike="noStrike" cap="none" dirty="0">
              <a:solidFill>
                <a:srgbClr val="000000"/>
              </a:solidFill>
              <a:latin typeface="Calibri" panose="020F0502020204030204" pitchFamily="34" charset="0"/>
              <a:cs typeface="Calibri" panose="020F0502020204030204" pitchFamily="34" charset="0"/>
              <a:sym typeface="Arial"/>
            </a:endParaRPr>
          </a:p>
          <a:p>
            <a:pPr algn="ctr">
              <a:spcAft>
                <a:spcPts val="600"/>
              </a:spcAft>
            </a:pPr>
            <a:r>
              <a:rPr lang="en-GB" sz="2000" b="0" i="0" u="none" strike="noStrike" cap="none" dirty="0">
                <a:solidFill>
                  <a:schemeClr val="dk1"/>
                </a:solidFill>
                <a:latin typeface="Calibri" panose="020F0502020204030204" pitchFamily="34" charset="0"/>
                <a:cs typeface="Calibri" panose="020F0502020204030204" pitchFamily="34" charset="0"/>
                <a:sym typeface="Calibri"/>
              </a:rPr>
              <a:t>(climate and circularity) </a:t>
            </a:r>
            <a:endParaRPr lang="en-GB" sz="2000" dirty="0">
              <a:latin typeface="Calibri" panose="020F0502020204030204" pitchFamily="34" charset="0"/>
              <a:cs typeface="Calibri" panose="020F0502020204030204" pitchFamily="34" charset="0"/>
            </a:endParaRPr>
          </a:p>
        </p:txBody>
      </p:sp>
      <p:sp>
        <p:nvSpPr>
          <p:cNvPr id="5" name="Google Shape;175;p5">
            <a:extLst>
              <a:ext uri="{FF2B5EF4-FFF2-40B4-BE49-F238E27FC236}">
                <a16:creationId xmlns:a16="http://schemas.microsoft.com/office/drawing/2014/main" id="{A4DD4622-9F55-0ABA-4740-6DE6E9196F89}"/>
              </a:ext>
            </a:extLst>
          </p:cNvPr>
          <p:cNvSpPr/>
          <p:nvPr/>
        </p:nvSpPr>
        <p:spPr>
          <a:xfrm>
            <a:off x="3638039" y="1682206"/>
            <a:ext cx="2880672" cy="1390605"/>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a:ea typeface="Arial"/>
                <a:cs typeface="Calibri"/>
                <a:sym typeface="Calibri"/>
              </a:rPr>
              <a:t>Due diligence &amp; Voluntary disclosure through Sustainability</a:t>
            </a:r>
            <a:endParaRPr lang="en-GB" sz="2000" dirty="0"/>
          </a:p>
        </p:txBody>
      </p:sp>
      <p:sp>
        <p:nvSpPr>
          <p:cNvPr id="177" name="Google Shape;177;p5"/>
          <p:cNvSpPr/>
          <p:nvPr/>
        </p:nvSpPr>
        <p:spPr>
          <a:xfrm>
            <a:off x="3638038" y="3221271"/>
            <a:ext cx="2880672" cy="1494270"/>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a:ea typeface="Arial"/>
                <a:cs typeface="Calibri"/>
                <a:sym typeface="Calibri"/>
              </a:rPr>
              <a:t>Upcoming legal / mandatory requirements </a:t>
            </a:r>
            <a:endParaRPr lang="en-GB" sz="2000" dirty="0"/>
          </a:p>
        </p:txBody>
      </p:sp>
      <p:sp>
        <p:nvSpPr>
          <p:cNvPr id="7" name="Google Shape;175;p5">
            <a:extLst>
              <a:ext uri="{FF2B5EF4-FFF2-40B4-BE49-F238E27FC236}">
                <a16:creationId xmlns:a16="http://schemas.microsoft.com/office/drawing/2014/main" id="{E6692033-4453-03EE-2D7E-E1508B996963}"/>
              </a:ext>
            </a:extLst>
          </p:cNvPr>
          <p:cNvSpPr/>
          <p:nvPr/>
        </p:nvSpPr>
        <p:spPr>
          <a:xfrm>
            <a:off x="3638036" y="4985874"/>
            <a:ext cx="2880673" cy="1494271"/>
          </a:xfrm>
          <a:prstGeom prst="roundRect">
            <a:avLst>
              <a:gd name="adj"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algn="ctr">
              <a:spcAft>
                <a:spcPts val="600"/>
              </a:spcAft>
            </a:pPr>
            <a:r>
              <a:rPr lang="en-GB" sz="2000" b="0" i="0" u="none" strike="noStrike" cap="none" dirty="0">
                <a:solidFill>
                  <a:schemeClr val="dk1"/>
                </a:solidFill>
                <a:latin typeface="Calibri"/>
                <a:ea typeface="Arial"/>
                <a:cs typeface="Calibri"/>
                <a:sym typeface="Calibri"/>
              </a:rPr>
              <a:t>EU CSRD &amp; CSDD</a:t>
            </a:r>
            <a:endParaRPr lang="en-GB" sz="2000" b="0" i="0" u="none" strike="noStrike" cap="none" dirty="0">
              <a:solidFill>
                <a:schemeClr val="dk1"/>
              </a:solidFill>
              <a:latin typeface="Calibri"/>
              <a:ea typeface="Arial"/>
              <a:cs typeface="Calibri"/>
              <a:sym typeface="Arial"/>
            </a:endParaRPr>
          </a:p>
          <a:p>
            <a:pPr algn="ctr">
              <a:spcAft>
                <a:spcPts val="600"/>
              </a:spcAft>
            </a:pPr>
            <a:r>
              <a:rPr lang="en-GB" sz="2000" b="0" i="0" u="none" strike="noStrike" cap="none" dirty="0">
                <a:solidFill>
                  <a:schemeClr val="dk1"/>
                </a:solidFill>
                <a:latin typeface="Calibri"/>
                <a:ea typeface="Arial"/>
                <a:cs typeface="Calibri"/>
                <a:sym typeface="Calibri"/>
              </a:rPr>
              <a:t>Other EU legislation</a:t>
            </a:r>
            <a:endParaRPr lang="en-GB" sz="2000" dirty="0">
              <a:solidFill>
                <a:schemeClr val="dk1"/>
              </a:solidFill>
              <a:latin typeface="Calibri"/>
              <a:cs typeface="Calibri"/>
            </a:endParaRPr>
          </a:p>
        </p:txBody>
      </p:sp>
      <p:pic>
        <p:nvPicPr>
          <p:cNvPr id="11" name="Kuva 10" descr="Kuva, joka sisältää kohteen vaate, henkilö, jalkineet, patsas&#10;&#10;Kuvaus luotu automaattisesti">
            <a:extLst>
              <a:ext uri="{FF2B5EF4-FFF2-40B4-BE49-F238E27FC236}">
                <a16:creationId xmlns:a16="http://schemas.microsoft.com/office/drawing/2014/main" id="{EDCC87C2-F992-0A31-8B27-CE6E5C1FB316}"/>
              </a:ext>
            </a:extLst>
          </p:cNvPr>
          <p:cNvPicPr>
            <a:picLocks noChangeAspect="1"/>
          </p:cNvPicPr>
          <p:nvPr/>
        </p:nvPicPr>
        <p:blipFill>
          <a:blip r:embed="rId2"/>
          <a:stretch>
            <a:fillRect/>
          </a:stretch>
        </p:blipFill>
        <p:spPr>
          <a:xfrm>
            <a:off x="7178886" y="219431"/>
            <a:ext cx="4817569" cy="6419137"/>
          </a:xfrm>
          <a:prstGeom prst="rect">
            <a:avLst/>
          </a:prstGeom>
        </p:spPr>
      </p:pic>
    </p:spTree>
    <p:extLst>
      <p:ext uri="{BB962C8B-B14F-4D97-AF65-F5344CB8AC3E}">
        <p14:creationId xmlns:p14="http://schemas.microsoft.com/office/powerpoint/2010/main" val="22613782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TotalTime>
  <Words>1186</Words>
  <Application>Microsoft Office PowerPoint</Application>
  <PresentationFormat>Laajakuva</PresentationFormat>
  <Paragraphs>119</Paragraphs>
  <Slides>15</Slides>
  <Notes>9</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15</vt:i4>
      </vt:variant>
    </vt:vector>
  </HeadingPairs>
  <TitlesOfParts>
    <vt:vector size="21" baseType="lpstr">
      <vt:lpstr>Calibri</vt:lpstr>
      <vt:lpstr>Raleway</vt:lpstr>
      <vt:lpstr>Lato Light</vt:lpstr>
      <vt:lpstr>Lora</vt:lpstr>
      <vt:lpstr>Arial</vt:lpstr>
      <vt:lpstr>Office Theme</vt:lpstr>
      <vt:lpstr>Sustainable supply chain of textiles - Experiences shared from South-Asia </vt:lpstr>
      <vt:lpstr>PowerPoint-esitys</vt:lpstr>
      <vt:lpstr>PowerPoint-esitys</vt:lpstr>
      <vt:lpstr>PowerPoint-esitys</vt:lpstr>
      <vt:lpstr>PowerPoint-esitys</vt:lpstr>
      <vt:lpstr>Collection and sorting </vt:lpstr>
      <vt:lpstr>Sorting of post-industrial textiles</vt:lpstr>
      <vt:lpstr>Sorting of post-industrial textiles (informal)</vt:lpstr>
      <vt:lpstr>Brands taking action</vt:lpstr>
      <vt:lpstr>Brands Initiative - recycling</vt:lpstr>
      <vt:lpstr>PowerPoint-esitys</vt:lpstr>
      <vt:lpstr>Ground Water Depletion &amp; Pollution : Greater Dhaka </vt:lpstr>
      <vt:lpstr>Manufacturers initiative –  water treatment &amp; recycling</vt:lpstr>
      <vt:lpstr>Why the change takes so long?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supply chain of textiles - Experiences shared from South-Asia</dc:title>
  <dc:creator>Tanvir Nawaz Bin Towhid</dc:creator>
  <cp:lastModifiedBy>Sini Ilmonen</cp:lastModifiedBy>
  <cp:revision>7</cp:revision>
  <dcterms:created xsi:type="dcterms:W3CDTF">2024-02-20T20:52:15Z</dcterms:created>
  <dcterms:modified xsi:type="dcterms:W3CDTF">2024-04-23T16:17:58Z</dcterms:modified>
</cp:coreProperties>
</file>