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notesSlides/notesSlide28.xml" ContentType="application/vnd.openxmlformats-officedocument.presentationml.notesSlide+xml"/>
  <Override PartName="/ppt/charts/chart12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37"/>
  </p:notesMasterIdLst>
  <p:handoutMasterIdLst>
    <p:handoutMasterId r:id="rId38"/>
  </p:handoutMasterIdLst>
  <p:sldIdLst>
    <p:sldId id="29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10080625" cy="7559675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2" autoAdjust="0"/>
  </p:normalViewPr>
  <p:slideViewPr>
    <p:cSldViewPr snapToGrid="0">
      <p:cViewPr varScale="1">
        <p:scale>
          <a:sx n="76" d="100"/>
          <a:sy n="76" d="100"/>
        </p:scale>
        <p:origin x="237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9.7790099814409281E-2"/>
          <c:y val="3.2524297285472924E-2"/>
          <c:w val="0.88054100023534476"/>
          <c:h val="0.88228022224740887"/>
        </c:manualLayout>
      </c:layout>
      <c:lineChart>
        <c:grouping val="standard"/>
        <c:varyColors val="0"/>
        <c:ser>
          <c:idx val="0"/>
          <c:order val="0"/>
          <c:tx>
            <c:v>1928</c:v>
          </c:tx>
          <c:spPr>
            <a:ln w="28800">
              <a:solidFill>
                <a:srgbClr val="579D1C"/>
              </a:solidFill>
            </a:ln>
          </c:spPr>
          <c:marker>
            <c:symbol val="diamond"/>
            <c:size val="7"/>
          </c:marker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20"/>
              <c:pt idx="0">
                <c:v>1925</c:v>
              </c:pt>
              <c:pt idx="1">
                <c:v>1930</c:v>
              </c:pt>
              <c:pt idx="2">
                <c:v>1935</c:v>
              </c:pt>
              <c:pt idx="3">
                <c:v>1940</c:v>
              </c:pt>
              <c:pt idx="4">
                <c:v>1945</c:v>
              </c:pt>
              <c:pt idx="5">
                <c:v>1950</c:v>
              </c:pt>
              <c:pt idx="6">
                <c:v>1955</c:v>
              </c:pt>
              <c:pt idx="7">
                <c:v>1960</c:v>
              </c:pt>
              <c:pt idx="8">
                <c:v>1965</c:v>
              </c:pt>
              <c:pt idx="9">
                <c:v>1970</c:v>
              </c:pt>
              <c:pt idx="10">
                <c:v>1975</c:v>
              </c:pt>
              <c:pt idx="11">
                <c:v>1980</c:v>
              </c:pt>
              <c:pt idx="12">
                <c:v>1985</c:v>
              </c:pt>
              <c:pt idx="13">
                <c:v>1990</c:v>
              </c:pt>
              <c:pt idx="14">
                <c:v>1995</c:v>
              </c:pt>
              <c:pt idx="15">
                <c:v>2000</c:v>
              </c:pt>
              <c:pt idx="16">
                <c:v>2005</c:v>
              </c:pt>
              <c:pt idx="17">
                <c:v>2010</c:v>
              </c:pt>
              <c:pt idx="18">
                <c:v>2015</c:v>
              </c:pt>
              <c:pt idx="19">
                <c:v>2020</c:v>
              </c:pt>
            </c:strLit>
          </c:cat>
          <c:val>
            <c:numLit>
              <c:formatCode>General</c:formatCode>
              <c:ptCount val="20"/>
              <c:pt idx="0">
                <c:v>4807</c:v>
              </c:pt>
              <c:pt idx="1">
                <c:v>4891</c:v>
              </c:pt>
              <c:pt idx="2">
                <c:v>5281</c:v>
              </c:pt>
              <c:pt idx="3">
                <c:v>5438</c:v>
              </c:pt>
              <c:pt idx="4">
                <c:v>5724</c:v>
              </c:pt>
              <c:pt idx="5">
                <c:v>7224</c:v>
              </c:pt>
              <c:pt idx="6">
                <c:v>8491</c:v>
              </c:pt>
              <c:pt idx="7">
                <c:v>8788</c:v>
              </c:pt>
              <c:pt idx="8">
                <c:v>9337</c:v>
              </c:pt>
              <c:pt idx="9">
                <c:v>10834</c:v>
              </c:pt>
              <c:pt idx="10">
                <c:v>12935</c:v>
              </c:pt>
              <c:pt idx="11">
                <c:v>15168</c:v>
              </c:pt>
              <c:pt idx="12">
                <c:v>16941</c:v>
              </c:pt>
              <c:pt idx="13">
                <c:v>18749</c:v>
              </c:pt>
              <c:pt idx="14">
                <c:v>19304</c:v>
              </c:pt>
              <c:pt idx="15">
                <c:v>19742</c:v>
              </c:pt>
              <c:pt idx="16">
                <c:v>20271</c:v>
              </c:pt>
              <c:pt idx="17">
                <c:v>21010</c:v>
              </c:pt>
              <c:pt idx="18">
                <c:v>21794</c:v>
              </c:pt>
              <c:pt idx="19">
                <c:v>21251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0-7C86-41B3-845D-25A0AB503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4249544"/>
        <c:axId val="644248824"/>
      </c:lineChart>
      <c:valAx>
        <c:axId val="644248824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900" b="0"/>
                </a:pPr>
                <a:r>
                  <a:rPr lang="fi-FI"/>
                  <a:t>asukasta</a:t>
                </a:r>
              </a:p>
            </c:rich>
          </c:tx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400" b="1"/>
            </a:pPr>
            <a:endParaRPr lang="fi-FI"/>
          </a:p>
        </c:txPr>
        <c:crossAx val="644249544"/>
        <c:crossesAt val="1"/>
        <c:crossBetween val="between"/>
      </c:valAx>
      <c:catAx>
        <c:axId val="644249544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400" b="1"/>
            </a:pPr>
            <a:endParaRPr lang="fi-FI"/>
          </a:p>
        </c:txPr>
        <c:crossAx val="644248824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 w="360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xMode val="edge"/>
          <c:yMode val="edge"/>
          <c:x val="1.4453367928690314E-2"/>
          <c:y val="4.0450228631727049E-3"/>
          <c:w val="0.95824594036624577"/>
          <c:h val="0.87501465587993899"/>
        </c:manualLayout>
      </c:layout>
      <c:barChart>
        <c:barDir val="col"/>
        <c:grouping val="stacked"/>
        <c:varyColors val="0"/>
        <c:ser>
          <c:idx val="0"/>
          <c:order val="0"/>
          <c:tx>
            <c:v>Erill. pientalot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1950-1959</c:v>
              </c:pt>
              <c:pt idx="1">
                <c:v>1960-1969</c:v>
              </c:pt>
              <c:pt idx="2">
                <c:v>1970-1979</c:v>
              </c:pt>
              <c:pt idx="3">
                <c:v>1980-1989</c:v>
              </c:pt>
              <c:pt idx="4">
                <c:v>1990-1999</c:v>
              </c:pt>
              <c:pt idx="5">
                <c:v>2000-2009</c:v>
              </c:pt>
              <c:pt idx="6">
                <c:v>2010-2019</c:v>
              </c:pt>
            </c:strLit>
          </c:cat>
          <c:val>
            <c:numLit>
              <c:formatCode>General</c:formatCode>
              <c:ptCount val="7"/>
              <c:pt idx="0">
                <c:v>359</c:v>
              </c:pt>
              <c:pt idx="1">
                <c:v>437</c:v>
              </c:pt>
              <c:pt idx="2">
                <c:v>1058</c:v>
              </c:pt>
              <c:pt idx="3">
                <c:v>1185</c:v>
              </c:pt>
              <c:pt idx="4">
                <c:v>710</c:v>
              </c:pt>
              <c:pt idx="5">
                <c:v>700</c:v>
              </c:pt>
              <c:pt idx="6">
                <c:v>557</c:v>
              </c:pt>
            </c:numLit>
          </c:val>
          <c:extLst>
            <c:ext xmlns:c16="http://schemas.microsoft.com/office/drawing/2014/chart" uri="{C3380CC4-5D6E-409C-BE32-E72D297353CC}">
              <c16:uniqueId val="{00000000-1A00-4005-B076-C2BEDDD1353F}"/>
            </c:ext>
          </c:extLst>
        </c:ser>
        <c:ser>
          <c:idx val="1"/>
          <c:order val="1"/>
          <c:tx>
            <c:v>Rivi- ja ketjutalot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1950-1959</c:v>
              </c:pt>
              <c:pt idx="1">
                <c:v>1960-1969</c:v>
              </c:pt>
              <c:pt idx="2">
                <c:v>1970-1979</c:v>
              </c:pt>
              <c:pt idx="3">
                <c:v>1980-1989</c:v>
              </c:pt>
              <c:pt idx="4">
                <c:v>1990-1999</c:v>
              </c:pt>
              <c:pt idx="5">
                <c:v>2000-2009</c:v>
              </c:pt>
              <c:pt idx="6">
                <c:v>2010-2019</c:v>
              </c:pt>
            </c:strLit>
          </c:cat>
          <c:val>
            <c:numLit>
              <c:formatCode>General</c:formatCode>
              <c:ptCount val="7"/>
              <c:pt idx="0">
                <c:v>3</c:v>
              </c:pt>
              <c:pt idx="1">
                <c:v>77</c:v>
              </c:pt>
              <c:pt idx="2">
                <c:v>717</c:v>
              </c:pt>
              <c:pt idx="3">
                <c:v>764</c:v>
              </c:pt>
              <c:pt idx="4">
                <c:v>461</c:v>
              </c:pt>
              <c:pt idx="5">
                <c:v>281</c:v>
              </c:pt>
              <c:pt idx="6">
                <c:v>164</c:v>
              </c:pt>
            </c:numLit>
          </c:val>
          <c:extLst>
            <c:ext xmlns:c16="http://schemas.microsoft.com/office/drawing/2014/chart" uri="{C3380CC4-5D6E-409C-BE32-E72D297353CC}">
              <c16:uniqueId val="{00000001-1A00-4005-B076-C2BEDDD1353F}"/>
            </c:ext>
          </c:extLst>
        </c:ser>
        <c:ser>
          <c:idx val="2"/>
          <c:order val="2"/>
          <c:tx>
            <c:v>Kerrostaloasunnot</c:v>
          </c:tx>
          <c:spPr>
            <a:solidFill>
              <a:srgbClr val="FFD320"/>
            </a:solidFill>
            <a:ln>
              <a:noFill/>
            </a:ln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A00-4005-B076-C2BEDDD1353F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1950-1959</c:v>
              </c:pt>
              <c:pt idx="1">
                <c:v>1960-1969</c:v>
              </c:pt>
              <c:pt idx="2">
                <c:v>1970-1979</c:v>
              </c:pt>
              <c:pt idx="3">
                <c:v>1980-1989</c:v>
              </c:pt>
              <c:pt idx="4">
                <c:v>1990-1999</c:v>
              </c:pt>
              <c:pt idx="5">
                <c:v>2000-2009</c:v>
              </c:pt>
              <c:pt idx="6">
                <c:v>2010-2019</c:v>
              </c:pt>
            </c:strLit>
          </c:cat>
          <c:val>
            <c:numLit>
              <c:formatCode>General</c:formatCode>
              <c:ptCount val="7"/>
              <c:pt idx="0">
                <c:v>58</c:v>
              </c:pt>
              <c:pt idx="1">
                <c:v>297</c:v>
              </c:pt>
              <c:pt idx="2">
                <c:v>754</c:v>
              </c:pt>
              <c:pt idx="3">
                <c:v>264</c:v>
              </c:pt>
              <c:pt idx="4">
                <c:v>110</c:v>
              </c:pt>
              <c:pt idx="5">
                <c:v>275</c:v>
              </c:pt>
              <c:pt idx="6">
                <c:v>545</c:v>
              </c:pt>
            </c:numLit>
          </c:val>
          <c:extLst>
            <c:ext xmlns:c16="http://schemas.microsoft.com/office/drawing/2014/chart" uri="{C3380CC4-5D6E-409C-BE32-E72D297353CC}">
              <c16:uniqueId val="{00000002-1A00-4005-B076-C2BEDDD1353F}"/>
            </c:ext>
          </c:extLst>
        </c:ser>
        <c:ser>
          <c:idx val="3"/>
          <c:order val="3"/>
          <c:tx>
            <c:v>Muut</c:v>
          </c:tx>
          <c:spPr>
            <a:solidFill>
              <a:srgbClr val="579D1C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1950-1959</c:v>
              </c:pt>
              <c:pt idx="1">
                <c:v>1960-1969</c:v>
              </c:pt>
              <c:pt idx="2">
                <c:v>1970-1979</c:v>
              </c:pt>
              <c:pt idx="3">
                <c:v>1980-1989</c:v>
              </c:pt>
              <c:pt idx="4">
                <c:v>1990-1999</c:v>
              </c:pt>
              <c:pt idx="5">
                <c:v>2000-2009</c:v>
              </c:pt>
              <c:pt idx="6">
                <c:v>2010-2019</c:v>
              </c:pt>
            </c:strLit>
          </c:cat>
          <c:val>
            <c:numLit>
              <c:formatCode>General</c:formatCode>
              <c:ptCount val="7"/>
              <c:pt idx="0">
                <c:v>9</c:v>
              </c:pt>
              <c:pt idx="1">
                <c:v>22</c:v>
              </c:pt>
              <c:pt idx="2">
                <c:v>40</c:v>
              </c:pt>
              <c:pt idx="3">
                <c:v>9</c:v>
              </c:pt>
              <c:pt idx="4">
                <c:v>10</c:v>
              </c:pt>
              <c:pt idx="5">
                <c:v>0</c:v>
              </c:pt>
              <c:pt idx="6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4-1A00-4005-B076-C2BEDDD13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2729456"/>
        <c:axId val="652722256"/>
      </c:barChart>
      <c:valAx>
        <c:axId val="65272225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800" b="1"/>
            </a:pPr>
            <a:endParaRPr lang="fi-FI"/>
          </a:p>
        </c:txPr>
        <c:crossAx val="652729456"/>
        <c:crossesAt val="1"/>
        <c:crossBetween val="between"/>
      </c:valAx>
      <c:catAx>
        <c:axId val="652729456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1"/>
            </a:pPr>
            <a:endParaRPr lang="fi-FI"/>
          </a:p>
        </c:txPr>
        <c:crossAx val="652722256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1600" b="0"/>
          </a:pPr>
          <a:endParaRPr lang="fi-FI"/>
        </a:p>
      </c:txPr>
    </c:legend>
    <c:plotVisOnly val="1"/>
    <c:dispBlanksAs val="gap"/>
    <c:showDLblsOverMax val="0"/>
  </c:chart>
  <c:spPr>
    <a:solidFill>
      <a:srgbClr val="E6E6FF"/>
    </a:solidFill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1970</c:v>
          </c:tx>
          <c:spPr>
            <a:solidFill>
              <a:srgbClr val="579D1C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5"/>
              <c:pt idx="0">
                <c:v>Iisalmi</c:v>
              </c:pt>
              <c:pt idx="1">
                <c:v>Kiuruvesi</c:v>
              </c:pt>
              <c:pt idx="2">
                <c:v>Leppävirta</c:v>
              </c:pt>
              <c:pt idx="3">
                <c:v>Varkaus</c:v>
              </c:pt>
              <c:pt idx="4">
                <c:v>Siilinjärvi</c:v>
              </c:pt>
            </c:strLit>
          </c:cat>
          <c:val>
            <c:numLit>
              <c:formatCode>General</c:formatCode>
              <c:ptCount val="5"/>
              <c:pt idx="0">
                <c:v>20371</c:v>
              </c:pt>
              <c:pt idx="1">
                <c:v>13357</c:v>
              </c:pt>
              <c:pt idx="2">
                <c:v>12891</c:v>
              </c:pt>
              <c:pt idx="3">
                <c:v>23944</c:v>
              </c:pt>
              <c:pt idx="4">
                <c:v>10834</c:v>
              </c:pt>
            </c:numLit>
          </c:val>
          <c:extLst>
            <c:ext xmlns:c16="http://schemas.microsoft.com/office/drawing/2014/chart" uri="{C3380CC4-5D6E-409C-BE32-E72D297353CC}">
              <c16:uniqueId val="{00000000-82FD-4E49-8B6C-59AE0F68E363}"/>
            </c:ext>
          </c:extLst>
        </c:ser>
        <c:ser>
          <c:idx val="1"/>
          <c:order val="1"/>
          <c:tx>
            <c:v>1990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5"/>
              <c:pt idx="0">
                <c:v>Iisalmi</c:v>
              </c:pt>
              <c:pt idx="1">
                <c:v>Kiuruvesi</c:v>
              </c:pt>
              <c:pt idx="2">
                <c:v>Leppävirta</c:v>
              </c:pt>
              <c:pt idx="3">
                <c:v>Varkaus</c:v>
              </c:pt>
              <c:pt idx="4">
                <c:v>Siilinjärvi</c:v>
              </c:pt>
            </c:strLit>
          </c:cat>
          <c:val>
            <c:numLit>
              <c:formatCode>General</c:formatCode>
              <c:ptCount val="5"/>
              <c:pt idx="0">
                <c:v>23979</c:v>
              </c:pt>
              <c:pt idx="1">
                <c:v>11415</c:v>
              </c:pt>
              <c:pt idx="2">
                <c:v>11670</c:v>
              </c:pt>
              <c:pt idx="3">
                <c:v>26428</c:v>
              </c:pt>
              <c:pt idx="4">
                <c:v>18749</c:v>
              </c:pt>
            </c:numLit>
          </c:val>
          <c:extLst>
            <c:ext xmlns:c16="http://schemas.microsoft.com/office/drawing/2014/chart" uri="{C3380CC4-5D6E-409C-BE32-E72D297353CC}">
              <c16:uniqueId val="{00000001-82FD-4E49-8B6C-59AE0F68E363}"/>
            </c:ext>
          </c:extLst>
        </c:ser>
        <c:ser>
          <c:idx val="2"/>
          <c:order val="2"/>
          <c:tx>
            <c:v>2010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5"/>
              <c:pt idx="0">
                <c:v>Iisalmi</c:v>
              </c:pt>
              <c:pt idx="1">
                <c:v>Kiuruvesi</c:v>
              </c:pt>
              <c:pt idx="2">
                <c:v>Leppävirta</c:v>
              </c:pt>
              <c:pt idx="3">
                <c:v>Varkaus</c:v>
              </c:pt>
              <c:pt idx="4">
                <c:v>Siilinjärvi</c:v>
              </c:pt>
            </c:strLit>
          </c:cat>
          <c:val>
            <c:numLit>
              <c:formatCode>General</c:formatCode>
              <c:ptCount val="5"/>
              <c:pt idx="0">
                <c:v>22095</c:v>
              </c:pt>
              <c:pt idx="1">
                <c:v>9157</c:v>
              </c:pt>
              <c:pt idx="2">
                <c:v>10556</c:v>
              </c:pt>
              <c:pt idx="3">
                <c:v>22777</c:v>
              </c:pt>
              <c:pt idx="4">
                <c:v>21010</c:v>
              </c:pt>
            </c:numLit>
          </c:val>
          <c:extLst>
            <c:ext xmlns:c16="http://schemas.microsoft.com/office/drawing/2014/chart" uri="{C3380CC4-5D6E-409C-BE32-E72D297353CC}">
              <c16:uniqueId val="{00000002-82FD-4E49-8B6C-59AE0F68E363}"/>
            </c:ext>
          </c:extLst>
        </c:ser>
        <c:ser>
          <c:idx val="3"/>
          <c:order val="3"/>
          <c:tx>
            <c:v>2020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5"/>
              <c:pt idx="0">
                <c:v>Iisalmi</c:v>
              </c:pt>
              <c:pt idx="1">
                <c:v>Kiuruvesi</c:v>
              </c:pt>
              <c:pt idx="2">
                <c:v>Leppävirta</c:v>
              </c:pt>
              <c:pt idx="3">
                <c:v>Varkaus</c:v>
              </c:pt>
              <c:pt idx="4">
                <c:v>Siilinjärvi</c:v>
              </c:pt>
            </c:strLit>
          </c:cat>
          <c:val>
            <c:numLit>
              <c:formatCode>General</c:formatCode>
              <c:ptCount val="5"/>
              <c:pt idx="0">
                <c:v>21124</c:v>
              </c:pt>
              <c:pt idx="1">
                <c:v>7854</c:v>
              </c:pt>
              <c:pt idx="2">
                <c:v>9402</c:v>
              </c:pt>
              <c:pt idx="3">
                <c:v>20278</c:v>
              </c:pt>
              <c:pt idx="4">
                <c:v>21251</c:v>
              </c:pt>
            </c:numLit>
          </c:val>
          <c:extLst>
            <c:ext xmlns:c16="http://schemas.microsoft.com/office/drawing/2014/chart" uri="{C3380CC4-5D6E-409C-BE32-E72D297353CC}">
              <c16:uniqueId val="{00000003-82FD-4E49-8B6C-59AE0F68E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732336"/>
        <c:axId val="652730896"/>
      </c:barChart>
      <c:valAx>
        <c:axId val="65273089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400" b="0"/>
            </a:pPr>
            <a:endParaRPr lang="fi-FI"/>
          </a:p>
        </c:txPr>
        <c:crossAx val="652732336"/>
        <c:crossesAt val="1"/>
        <c:crossBetween val="between"/>
      </c:valAx>
      <c:catAx>
        <c:axId val="652732336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1"/>
            </a:pPr>
            <a:endParaRPr lang="fi-FI"/>
          </a:p>
        </c:txPr>
        <c:crossAx val="652730896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1200" b="0"/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1970</c:v>
          </c:tx>
          <c:spPr>
            <a:solidFill>
              <a:srgbClr val="83CAFF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12687</c:v>
              </c:pt>
              <c:pt idx="1">
                <c:v>10064</c:v>
              </c:pt>
              <c:pt idx="2">
                <c:v>14933</c:v>
              </c:pt>
              <c:pt idx="3">
                <c:v>9924</c:v>
              </c:pt>
              <c:pt idx="4">
                <c:v>7573</c:v>
              </c:pt>
              <c:pt idx="5">
                <c:v>10834</c:v>
              </c:pt>
            </c:numLit>
          </c:val>
          <c:extLst>
            <c:ext xmlns:c16="http://schemas.microsoft.com/office/drawing/2014/chart" uri="{C3380CC4-5D6E-409C-BE32-E72D297353CC}">
              <c16:uniqueId val="{00000000-6CF7-4FB0-8281-99F99C07560C}"/>
            </c:ext>
          </c:extLst>
        </c:ser>
        <c:ser>
          <c:idx val="1"/>
          <c:order val="1"/>
          <c:tx>
            <c:v>1980</c:v>
          </c:tx>
          <c:spPr>
            <a:solidFill>
              <a:srgbClr val="7E0021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18733</c:v>
              </c:pt>
              <c:pt idx="1">
                <c:v>19351</c:v>
              </c:pt>
              <c:pt idx="2">
                <c:v>21877</c:v>
              </c:pt>
              <c:pt idx="3">
                <c:v>18013</c:v>
              </c:pt>
              <c:pt idx="4">
                <c:v>13693</c:v>
              </c:pt>
              <c:pt idx="5">
                <c:v>15168</c:v>
              </c:pt>
            </c:numLit>
          </c:val>
          <c:extLst>
            <c:ext xmlns:c16="http://schemas.microsoft.com/office/drawing/2014/chart" uri="{C3380CC4-5D6E-409C-BE32-E72D297353CC}">
              <c16:uniqueId val="{00000001-6CF7-4FB0-8281-99F99C07560C}"/>
            </c:ext>
          </c:extLst>
        </c:ser>
        <c:ser>
          <c:idx val="2"/>
          <c:order val="2"/>
          <c:tx>
            <c:v>1990</c:v>
          </c:tx>
          <c:spPr>
            <a:solidFill>
              <a:srgbClr val="579D1C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22236</c:v>
              </c:pt>
              <c:pt idx="1">
                <c:v>24390</c:v>
              </c:pt>
              <c:pt idx="2">
                <c:v>24407</c:v>
              </c:pt>
              <c:pt idx="3">
                <c:v>23434</c:v>
              </c:pt>
              <c:pt idx="4">
                <c:v>16123</c:v>
              </c:pt>
              <c:pt idx="5">
                <c:v>18749</c:v>
              </c:pt>
            </c:numLit>
          </c:val>
          <c:extLst>
            <c:ext xmlns:c16="http://schemas.microsoft.com/office/drawing/2014/chart" uri="{C3380CC4-5D6E-409C-BE32-E72D297353CC}">
              <c16:uniqueId val="{00000002-6CF7-4FB0-8281-99F99C07560C}"/>
            </c:ext>
          </c:extLst>
        </c:ser>
        <c:ser>
          <c:idx val="3"/>
          <c:order val="3"/>
          <c:tx>
            <c:v>2000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22592</c:v>
              </c:pt>
              <c:pt idx="1">
                <c:v>26746</c:v>
              </c:pt>
              <c:pt idx="2">
                <c:v>25630</c:v>
              </c:pt>
              <c:pt idx="3">
                <c:v>25299</c:v>
              </c:pt>
              <c:pt idx="4">
                <c:v>16614</c:v>
              </c:pt>
              <c:pt idx="5">
                <c:v>19742</c:v>
              </c:pt>
            </c:numLit>
          </c:val>
          <c:extLst>
            <c:ext xmlns:c16="http://schemas.microsoft.com/office/drawing/2014/chart" uri="{C3380CC4-5D6E-409C-BE32-E72D297353CC}">
              <c16:uniqueId val="{00000003-6CF7-4FB0-8281-99F99C07560C}"/>
            </c:ext>
          </c:extLst>
        </c:ser>
        <c:ser>
          <c:idx val="4"/>
          <c:order val="4"/>
          <c:tx>
            <c:v>2010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24106</c:v>
              </c:pt>
              <c:pt idx="1">
                <c:v>30911</c:v>
              </c:pt>
              <c:pt idx="2">
                <c:v>29675</c:v>
              </c:pt>
              <c:pt idx="3">
                <c:v>30500</c:v>
              </c:pt>
              <c:pt idx="4">
                <c:v>18637</c:v>
              </c:pt>
              <c:pt idx="5">
                <c:v>21010</c:v>
              </c:pt>
            </c:numLit>
          </c:val>
          <c:extLst>
            <c:ext xmlns:c16="http://schemas.microsoft.com/office/drawing/2014/chart" uri="{C3380CC4-5D6E-409C-BE32-E72D297353CC}">
              <c16:uniqueId val="{00000004-6CF7-4FB0-8281-99F99C07560C}"/>
            </c:ext>
          </c:extLst>
        </c:ser>
        <c:ser>
          <c:idx val="5"/>
          <c:order val="5"/>
          <c:tx>
            <c:v>2020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Hollola</c:v>
              </c:pt>
              <c:pt idx="1">
                <c:v>Kaarina</c:v>
              </c:pt>
              <c:pt idx="2">
                <c:v>Kangasala</c:v>
              </c:pt>
              <c:pt idx="3">
                <c:v>Ylöjärvi</c:v>
              </c:pt>
              <c:pt idx="4">
                <c:v>Mustasaari</c:v>
              </c:pt>
              <c:pt idx="5">
                <c:v>Siilinjärvi</c:v>
              </c:pt>
            </c:strLit>
          </c:cat>
          <c:val>
            <c:numLit>
              <c:formatCode>General</c:formatCode>
              <c:ptCount val="6"/>
              <c:pt idx="0">
                <c:v>23251</c:v>
              </c:pt>
              <c:pt idx="1">
                <c:v>34667</c:v>
              </c:pt>
              <c:pt idx="2">
                <c:v>32214</c:v>
              </c:pt>
              <c:pt idx="3">
                <c:v>33352</c:v>
              </c:pt>
              <c:pt idx="4">
                <c:v>19453</c:v>
              </c:pt>
              <c:pt idx="5">
                <c:v>21251</c:v>
              </c:pt>
            </c:numLit>
          </c:val>
          <c:extLst>
            <c:ext xmlns:c16="http://schemas.microsoft.com/office/drawing/2014/chart" uri="{C3380CC4-5D6E-409C-BE32-E72D297353CC}">
              <c16:uniqueId val="{00000005-6CF7-4FB0-8281-99F99C075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724776"/>
        <c:axId val="652724416"/>
      </c:barChart>
      <c:valAx>
        <c:axId val="65272441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600" b="0"/>
            </a:pPr>
            <a:endParaRPr lang="fi-FI"/>
          </a:p>
        </c:txPr>
        <c:crossAx val="652724776"/>
        <c:crossesAt val="1"/>
        <c:crossBetween val="between"/>
      </c:valAx>
      <c:catAx>
        <c:axId val="652724776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1"/>
            </a:pPr>
            <a:endParaRPr lang="fi-FI"/>
          </a:p>
        </c:txPr>
        <c:crossAx val="652724416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1200" b="0"/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9.4441414875855015E-2"/>
          <c:y val="2.2145371902997816E-2"/>
          <c:w val="0.83582565842624013"/>
          <c:h val="0.78474192743227977"/>
        </c:manualLayout>
      </c:layout>
      <c:barChart>
        <c:barDir val="col"/>
        <c:grouping val="clustered"/>
        <c:varyColors val="0"/>
        <c:ser>
          <c:idx val="0"/>
          <c:order val="0"/>
          <c:tx>
            <c:v>Syntyneet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 </c:v>
              </c:pt>
            </c:strLit>
          </c:cat>
          <c:val>
            <c:numLit>
              <c:formatCode>General</c:formatCode>
              <c:ptCount val="6"/>
              <c:pt idx="0">
                <c:v>1842</c:v>
              </c:pt>
              <c:pt idx="1">
                <c:v>2207</c:v>
              </c:pt>
              <c:pt idx="2">
                <c:v>2752</c:v>
              </c:pt>
              <c:pt idx="3">
                <c:v>2604</c:v>
              </c:pt>
              <c:pt idx="4">
                <c:v>2480</c:v>
              </c:pt>
              <c:pt idx="5">
                <c:v>2301</c:v>
              </c:pt>
            </c:numLit>
          </c:val>
          <c:extLst>
            <c:ext xmlns:c16="http://schemas.microsoft.com/office/drawing/2014/chart" uri="{C3380CC4-5D6E-409C-BE32-E72D297353CC}">
              <c16:uniqueId val="{00000000-916E-4581-A3C5-2B18FFD8BD24}"/>
            </c:ext>
          </c:extLst>
        </c:ser>
        <c:ser>
          <c:idx val="1"/>
          <c:order val="1"/>
          <c:tx>
            <c:v>Kuolleet</c:v>
          </c:tx>
          <c:spPr>
            <a:solidFill>
              <a:srgbClr val="FF420E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16E-4581-A3C5-2B18FFD8BD24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 </c:v>
              </c:pt>
            </c:strLit>
          </c:cat>
          <c:val>
            <c:numLit>
              <c:formatCode>General</c:formatCode>
              <c:ptCount val="6"/>
              <c:pt idx="0">
                <c:v>-841</c:v>
              </c:pt>
              <c:pt idx="1">
                <c:v>-867</c:v>
              </c:pt>
              <c:pt idx="2">
                <c:v>-967</c:v>
              </c:pt>
              <c:pt idx="3">
                <c:v>-1209</c:v>
              </c:pt>
              <c:pt idx="4">
                <c:v>-1229</c:v>
              </c:pt>
              <c:pt idx="5">
                <c:v>-1529</c:v>
              </c:pt>
            </c:numLit>
          </c:val>
          <c:extLst>
            <c:ext xmlns:c16="http://schemas.microsoft.com/office/drawing/2014/chart" uri="{C3380CC4-5D6E-409C-BE32-E72D297353CC}">
              <c16:uniqueId val="{00000001-916E-4581-A3C5-2B18FFD8BD24}"/>
            </c:ext>
          </c:extLst>
        </c:ser>
        <c:ser>
          <c:idx val="2"/>
          <c:order val="2"/>
          <c:tx>
            <c:v>Luonnoll. väestönlisäys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 </c:v>
              </c:pt>
            </c:strLit>
          </c:cat>
          <c:val>
            <c:numLit>
              <c:formatCode>General</c:formatCode>
              <c:ptCount val="6"/>
              <c:pt idx="0">
                <c:v>1001</c:v>
              </c:pt>
              <c:pt idx="1">
                <c:v>1340</c:v>
              </c:pt>
              <c:pt idx="2">
                <c:v>1785</c:v>
              </c:pt>
              <c:pt idx="3">
                <c:v>1395</c:v>
              </c:pt>
              <c:pt idx="4">
                <c:v>1251</c:v>
              </c:pt>
              <c:pt idx="5">
                <c:v>772</c:v>
              </c:pt>
            </c:numLit>
          </c:val>
          <c:extLst>
            <c:ext xmlns:c16="http://schemas.microsoft.com/office/drawing/2014/chart" uri="{C3380CC4-5D6E-409C-BE32-E72D297353CC}">
              <c16:uniqueId val="{00000003-916E-4581-A3C5-2B18FFD8B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1986424"/>
        <c:axId val="341993984"/>
      </c:barChart>
      <c:valAx>
        <c:axId val="341993984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0"/>
            </a:pPr>
            <a:endParaRPr lang="fi-FI"/>
          </a:p>
        </c:txPr>
        <c:crossAx val="341986424"/>
        <c:crossesAt val="1"/>
        <c:crossBetween val="between"/>
      </c:valAx>
      <c:catAx>
        <c:axId val="341986424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600" b="1"/>
            </a:pPr>
            <a:endParaRPr lang="fi-FI"/>
          </a:p>
        </c:txPr>
        <c:crossAx val="341993984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4901337049604133"/>
          <c:y val="0.54040290586164319"/>
          <c:w val="0.24900708694637438"/>
          <c:h val="0.15094782060376763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500" b="0"/>
          </a:pPr>
          <a:endParaRPr lang="fi-FI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8.8668693321019482E-2"/>
          <c:y val="3.8978324032078439E-2"/>
          <c:w val="0.87353398921683068"/>
          <c:h val="0.7627607617696649"/>
        </c:manualLayout>
      </c:layout>
      <c:barChart>
        <c:barDir val="col"/>
        <c:grouping val="clustered"/>
        <c:varyColors val="0"/>
        <c:ser>
          <c:idx val="0"/>
          <c:order val="0"/>
          <c:tx>
            <c:v>Kuntien väl. tulomuuttot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7353</c:v>
              </c:pt>
              <c:pt idx="1">
                <c:v>9787</c:v>
              </c:pt>
              <c:pt idx="2">
                <c:v>9780</c:v>
              </c:pt>
              <c:pt idx="3">
                <c:v>10270</c:v>
              </c:pt>
              <c:pt idx="4">
                <c:v>12617</c:v>
              </c:pt>
              <c:pt idx="5">
                <c:v>12154</c:v>
              </c:pt>
            </c:numLit>
          </c:val>
          <c:extLst>
            <c:ext xmlns:c16="http://schemas.microsoft.com/office/drawing/2014/chart" uri="{C3380CC4-5D6E-409C-BE32-E72D297353CC}">
              <c16:uniqueId val="{00000000-C1BA-425A-97D0-9C233E364CD3}"/>
            </c:ext>
          </c:extLst>
        </c:ser>
        <c:ser>
          <c:idx val="1"/>
          <c:order val="1"/>
          <c:tx>
            <c:v>Kuntien väl. lähtömuutto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-6008</c:v>
              </c:pt>
              <c:pt idx="1">
                <c:v>-6837</c:v>
              </c:pt>
              <c:pt idx="2">
                <c:v>-7954</c:v>
              </c:pt>
              <c:pt idx="3">
                <c:v>-10795</c:v>
              </c:pt>
              <c:pt idx="4">
                <c:v>-12697</c:v>
              </c:pt>
              <c:pt idx="5">
                <c:v>-13030</c:v>
              </c:pt>
            </c:numLit>
          </c:val>
          <c:extLst>
            <c:ext xmlns:c16="http://schemas.microsoft.com/office/drawing/2014/chart" uri="{C3380CC4-5D6E-409C-BE32-E72D297353CC}">
              <c16:uniqueId val="{00000001-C1BA-425A-97D0-9C233E364CD3}"/>
            </c:ext>
          </c:extLst>
        </c:ser>
        <c:ser>
          <c:idx val="2"/>
          <c:order val="2"/>
          <c:tx>
            <c:v>Kuntien väl. nettomuutto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1345</c:v>
              </c:pt>
              <c:pt idx="1">
                <c:v>2950</c:v>
              </c:pt>
              <c:pt idx="2">
                <c:v>1826</c:v>
              </c:pt>
              <c:pt idx="3">
                <c:v>-525</c:v>
              </c:pt>
              <c:pt idx="4">
                <c:v>-80</c:v>
              </c:pt>
              <c:pt idx="5">
                <c:v>-876</c:v>
              </c:pt>
            </c:numLit>
          </c:val>
          <c:extLst>
            <c:ext xmlns:c16="http://schemas.microsoft.com/office/drawing/2014/chart" uri="{C3380CC4-5D6E-409C-BE32-E72D297353CC}">
              <c16:uniqueId val="{00000002-C1BA-425A-97D0-9C233E364C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6614136"/>
        <c:axId val="306621696"/>
      </c:barChart>
      <c:valAx>
        <c:axId val="30662169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600" b="0"/>
            </a:pPr>
            <a:endParaRPr lang="fi-FI"/>
          </a:p>
        </c:txPr>
        <c:crossAx val="306614136"/>
        <c:crossesAt val="1"/>
        <c:crossBetween val="between"/>
      </c:valAx>
      <c:catAx>
        <c:axId val="306614136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800" b="1"/>
            </a:pPr>
            <a:endParaRPr lang="fi-FI"/>
          </a:p>
        </c:txPr>
        <c:crossAx val="306621696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custDash>
            <a:ds d="192756" sp="192756"/>
            <a:ds d="192756" sp="192756"/>
          </a:custDash>
        </a:ln>
      </c:spPr>
    </c:plotArea>
    <c:legend>
      <c:legendPos val="r"/>
      <c:layout>
        <c:manualLayout>
          <c:xMode val="edge"/>
          <c:yMode val="edge"/>
          <c:x val="0.69987044804453502"/>
          <c:y val="0.51331168225171253"/>
          <c:w val="0.24838402107036425"/>
          <c:h val="0.14297739701737686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500" b="0"/>
          </a:pPr>
          <a:endParaRPr lang="fi-FI"/>
        </a:p>
      </c:txPr>
    </c:legend>
    <c:plotVisOnly val="1"/>
    <c:dispBlanksAs val="gap"/>
    <c:showDLblsOverMax val="0"/>
  </c:chart>
  <c:spPr>
    <a:ln>
      <a:solidFill>
        <a:srgbClr val="000000"/>
      </a:solidFill>
      <a:prstDash val="solid"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1556350527632436"/>
          <c:y val="8.8650969993644455E-2"/>
          <c:w val="0.8838779222380776"/>
          <c:h val="0.77310388143871822"/>
        </c:manualLayout>
      </c:layout>
      <c:barChart>
        <c:barDir val="col"/>
        <c:grouping val="clustered"/>
        <c:varyColors val="0"/>
        <c:ser>
          <c:idx val="0"/>
          <c:order val="0"/>
          <c:tx>
            <c:v>Kuntien väl. nettomuutto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2010-2020 </c:v>
              </c:pt>
            </c:strLit>
          </c:cat>
          <c:val>
            <c:numLit>
              <c:formatCode>General</c:formatCode>
              <c:ptCount val="6"/>
              <c:pt idx="0">
                <c:v>1345</c:v>
              </c:pt>
              <c:pt idx="1">
                <c:v>2950</c:v>
              </c:pt>
              <c:pt idx="2">
                <c:v>1826</c:v>
              </c:pt>
              <c:pt idx="3">
                <c:v>-525</c:v>
              </c:pt>
              <c:pt idx="4">
                <c:v>-80</c:v>
              </c:pt>
              <c:pt idx="5">
                <c:v>-876</c:v>
              </c:pt>
            </c:numLit>
          </c:val>
          <c:extLst>
            <c:ext xmlns:c16="http://schemas.microsoft.com/office/drawing/2014/chart" uri="{C3380CC4-5D6E-409C-BE32-E72D297353CC}">
              <c16:uniqueId val="{00000000-C9E2-4EEB-B5DA-BC7324C6945E}"/>
            </c:ext>
          </c:extLst>
        </c:ser>
        <c:ser>
          <c:idx val="1"/>
          <c:order val="1"/>
          <c:tx>
            <c:v>Nettosiirtolaisuus</c:v>
          </c:tx>
          <c:spPr>
            <a:solidFill>
              <a:srgbClr val="FF420E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9E2-4EEB-B5DA-BC7324C6945E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2010-2020 </c:v>
              </c:pt>
            </c:strLit>
          </c:cat>
          <c:val>
            <c:numLit>
              <c:formatCode>General</c:formatCode>
              <c:ptCount val="6"/>
              <c:pt idx="0">
                <c:v>-81</c:v>
              </c:pt>
              <c:pt idx="1">
                <c:v>-30</c:v>
              </c:pt>
              <c:pt idx="2">
                <c:v>24</c:v>
              </c:pt>
              <c:pt idx="3">
                <c:v>104</c:v>
              </c:pt>
              <c:pt idx="4">
                <c:v>107</c:v>
              </c:pt>
              <c:pt idx="5">
                <c:v>334</c:v>
              </c:pt>
            </c:numLit>
          </c:val>
          <c:extLst>
            <c:ext xmlns:c16="http://schemas.microsoft.com/office/drawing/2014/chart" uri="{C3380CC4-5D6E-409C-BE32-E72D297353CC}">
              <c16:uniqueId val="{00000001-C9E2-4EEB-B5DA-BC7324C6945E}"/>
            </c:ext>
          </c:extLst>
        </c:ser>
        <c:ser>
          <c:idx val="2"/>
          <c:order val="2"/>
          <c:tx>
            <c:v>Kokonaisnettomuutto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</c:v>
              </c:pt>
              <c:pt idx="2">
                <c:v>1981-1990 </c:v>
              </c:pt>
              <c:pt idx="3">
                <c:v>1991-2000 </c:v>
              </c:pt>
              <c:pt idx="4">
                <c:v>2001-2010 </c:v>
              </c:pt>
              <c:pt idx="5">
                <c:v>2010-2020 </c:v>
              </c:pt>
            </c:strLit>
          </c:cat>
          <c:val>
            <c:numLit>
              <c:formatCode>General</c:formatCode>
              <c:ptCount val="6"/>
              <c:pt idx="0">
                <c:v>1264</c:v>
              </c:pt>
              <c:pt idx="1">
                <c:v>2920</c:v>
              </c:pt>
              <c:pt idx="2">
                <c:v>1850</c:v>
              </c:pt>
              <c:pt idx="3">
                <c:v>-421</c:v>
              </c:pt>
              <c:pt idx="4">
                <c:v>27</c:v>
              </c:pt>
              <c:pt idx="5">
                <c:v>-542</c:v>
              </c:pt>
            </c:numLit>
          </c:val>
          <c:extLst>
            <c:ext xmlns:c16="http://schemas.microsoft.com/office/drawing/2014/chart" uri="{C3380CC4-5D6E-409C-BE32-E72D297353CC}">
              <c16:uniqueId val="{00000003-C9E2-4EEB-B5DA-BC7324C694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401752"/>
        <c:axId val="51012656"/>
      </c:barChart>
      <c:valAx>
        <c:axId val="51012656"/>
        <c:scaling>
          <c:orientation val="minMax"/>
          <c:max val="3000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0"/>
            </a:pPr>
            <a:endParaRPr lang="fi-FI"/>
          </a:p>
        </c:txPr>
        <c:crossAx val="350401752"/>
        <c:crossesAt val="1"/>
        <c:crossBetween val="between"/>
      </c:valAx>
      <c:catAx>
        <c:axId val="350401752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800" b="1"/>
            </a:pPr>
            <a:endParaRPr lang="fi-FI"/>
          </a:p>
        </c:txPr>
        <c:crossAx val="51012656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0854308704613922"/>
          <c:y val="0.37535205590572213"/>
          <c:w val="0.25585680813205786"/>
          <c:h val="0.16540887429201945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500" b="0">
              <a:solidFill>
                <a:schemeClr val="bg1"/>
              </a:solidFill>
            </a:defRPr>
          </a:pPr>
          <a:endParaRPr lang="fi-FI"/>
        </a:p>
      </c:txPr>
    </c:legend>
    <c:plotVisOnly val="1"/>
    <c:dispBlanksAs val="gap"/>
    <c:showDLblsOverMax val="0"/>
  </c:chart>
  <c:spPr>
    <a:noFill/>
    <a:ln w="36000">
      <a:solidFill>
        <a:srgbClr val="000000"/>
      </a:solidFill>
      <a:prstDash val="solid"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2017</c:v>
          </c:tx>
          <c:spPr>
            <a:solidFill>
              <a:srgbClr val="83CAFF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14</c:v>
              </c:pt>
              <c:pt idx="1">
                <c:v>-231</c:v>
              </c:pt>
              <c:pt idx="2">
                <c:v>-25</c:v>
              </c:pt>
              <c:pt idx="3">
                <c:v>10</c:v>
              </c:pt>
            </c:numLit>
          </c:val>
          <c:extLst>
            <c:ext xmlns:c16="http://schemas.microsoft.com/office/drawing/2014/chart" uri="{C3380CC4-5D6E-409C-BE32-E72D297353CC}">
              <c16:uniqueId val="{00000000-CDF0-4B34-B447-2FD101F98183}"/>
            </c:ext>
          </c:extLst>
        </c:ser>
        <c:ser>
          <c:idx val="1"/>
          <c:order val="1"/>
          <c:tx>
            <c:v>2018</c:v>
          </c:tx>
          <c:spPr>
            <a:solidFill>
              <a:srgbClr val="FF420E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DF0-4B34-B447-2FD101F98183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50</c:v>
              </c:pt>
              <c:pt idx="1">
                <c:v>-154</c:v>
              </c:pt>
              <c:pt idx="2">
                <c:v>24</c:v>
              </c:pt>
              <c:pt idx="3">
                <c:v>4</c:v>
              </c:pt>
            </c:numLit>
          </c:val>
          <c:extLst>
            <c:ext xmlns:c16="http://schemas.microsoft.com/office/drawing/2014/chart" uri="{C3380CC4-5D6E-409C-BE32-E72D297353CC}">
              <c16:uniqueId val="{00000001-CDF0-4B34-B447-2FD101F98183}"/>
            </c:ext>
          </c:extLst>
        </c:ser>
        <c:ser>
          <c:idx val="2"/>
          <c:order val="2"/>
          <c:tx>
            <c:v>2019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-18</c:v>
              </c:pt>
              <c:pt idx="1">
                <c:v>-256</c:v>
              </c:pt>
              <c:pt idx="2">
                <c:v>-12</c:v>
              </c:pt>
              <c:pt idx="3">
                <c:v>-18</c:v>
              </c:pt>
            </c:numLit>
          </c:val>
          <c:extLst>
            <c:ext xmlns:c16="http://schemas.microsoft.com/office/drawing/2014/chart" uri="{C3380CC4-5D6E-409C-BE32-E72D297353CC}">
              <c16:uniqueId val="{00000003-CDF0-4B34-B447-2FD101F98183}"/>
            </c:ext>
          </c:extLst>
        </c:ser>
        <c:ser>
          <c:idx val="3"/>
          <c:order val="3"/>
          <c:tx>
            <c:v>2020</c:v>
          </c:tx>
          <c:spPr>
            <a:solidFill>
              <a:srgbClr val="579D1C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-9</c:v>
              </c:pt>
              <c:pt idx="1">
                <c:v>-198</c:v>
              </c:pt>
              <c:pt idx="2">
                <c:v>-11</c:v>
              </c:pt>
              <c:pt idx="3">
                <c:v>-11</c:v>
              </c:pt>
            </c:numLit>
          </c:val>
          <c:extLst>
            <c:ext xmlns:c16="http://schemas.microsoft.com/office/drawing/2014/chart" uri="{C3380CC4-5D6E-409C-BE32-E72D297353CC}">
              <c16:uniqueId val="{00000004-CDF0-4B34-B447-2FD101F98183}"/>
            </c:ext>
          </c:extLst>
        </c:ser>
        <c:ser>
          <c:idx val="4"/>
          <c:order val="4"/>
          <c:tx>
            <c:v>2021</c:v>
          </c:tx>
          <c:spPr>
            <a:solidFill>
              <a:srgbClr val="7E002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77</c:v>
              </c:pt>
              <c:pt idx="1">
                <c:v>-184</c:v>
              </c:pt>
              <c:pt idx="2">
                <c:v>131</c:v>
              </c:pt>
              <c:pt idx="3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5-CDF0-4B34-B447-2FD101F98183}"/>
            </c:ext>
          </c:extLst>
        </c:ser>
        <c:ser>
          <c:idx val="5"/>
          <c:order val="5"/>
          <c:tx>
            <c:v>2022</c:v>
          </c:tx>
          <c:spPr>
            <a:solidFill>
              <a:srgbClr val="0066FF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73</c:v>
              </c:pt>
              <c:pt idx="1">
                <c:v>-212</c:v>
              </c:pt>
              <c:pt idx="2">
                <c:v>104</c:v>
              </c:pt>
              <c:pt idx="3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6-CDF0-4B34-B447-2FD101F98183}"/>
            </c:ext>
          </c:extLst>
        </c:ser>
        <c:ser>
          <c:idx val="6"/>
          <c:order val="6"/>
          <c:tx>
            <c:v>2023</c:v>
          </c:tx>
          <c:spPr>
            <a:solidFill>
              <a:srgbClr val="314004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4"/>
              <c:pt idx="0">
                <c:v>0-14</c:v>
              </c:pt>
              <c:pt idx="1">
                <c:v>15-24</c:v>
              </c:pt>
              <c:pt idx="2">
                <c:v>25-64</c:v>
              </c:pt>
              <c:pt idx="3">
                <c:v>65-</c:v>
              </c:pt>
            </c:strLit>
          </c:cat>
          <c:val>
            <c:numLit>
              <c:formatCode>General</c:formatCode>
              <c:ptCount val="4"/>
              <c:pt idx="0">
                <c:v>29</c:v>
              </c:pt>
              <c:pt idx="1">
                <c:v>-137</c:v>
              </c:pt>
              <c:pt idx="2">
                <c:v>51</c:v>
              </c:pt>
              <c:pt idx="3">
                <c:v>-18</c:v>
              </c:pt>
            </c:numLit>
          </c:val>
          <c:extLst>
            <c:ext xmlns:c16="http://schemas.microsoft.com/office/drawing/2014/chart" uri="{C3380CC4-5D6E-409C-BE32-E72D297353CC}">
              <c16:uniqueId val="{00000007-CDF0-4B34-B447-2FD101F98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402112"/>
        <c:axId val="350400672"/>
      </c:barChart>
      <c:valAx>
        <c:axId val="350400672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800" b="0"/>
            </a:pPr>
            <a:endParaRPr lang="fi-FI"/>
          </a:p>
        </c:txPr>
        <c:crossAx val="350402112"/>
        <c:crossesAt val="1"/>
        <c:crossBetween val="between"/>
      </c:valAx>
      <c:catAx>
        <c:axId val="350402112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2000" b="1"/>
            </a:pPr>
            <a:endParaRPr lang="fi-FI"/>
          </a:p>
        </c:txPr>
        <c:crossAx val="350400672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6845432809154079"/>
          <c:y val="0.46198144157785404"/>
          <c:w val="8.668608801131561E-2"/>
          <c:h val="0.34078679168365267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500" b="0">
              <a:solidFill>
                <a:schemeClr val="tx1"/>
              </a:solidFill>
            </a:defRPr>
          </a:pPr>
          <a:endParaRPr lang="fi-FI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xMode val="edge"/>
          <c:yMode val="edge"/>
          <c:x val="2.21771836146081E-2"/>
          <c:y val="1.5627853050209969E-2"/>
          <c:w val="0.93915890400280633"/>
          <c:h val="0.90708437334623382"/>
        </c:manualLayout>
      </c:layout>
      <c:barChart>
        <c:barDir val="col"/>
        <c:grouping val="stacked"/>
        <c:varyColors val="0"/>
        <c:ser>
          <c:idx val="0"/>
          <c:order val="0"/>
          <c:tx>
            <c:v>Luonnoll. väestönkasvu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</c:v>
              </c:pt>
              <c:pt idx="3">
                <c:v>1991-2000</c:v>
              </c:pt>
              <c:pt idx="4">
                <c:v>2001-2010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1001</c:v>
              </c:pt>
              <c:pt idx="1">
                <c:v>1340</c:v>
              </c:pt>
              <c:pt idx="2">
                <c:v>1785</c:v>
              </c:pt>
              <c:pt idx="3">
                <c:v>1395</c:v>
              </c:pt>
              <c:pt idx="4">
                <c:v>1251</c:v>
              </c:pt>
              <c:pt idx="5">
                <c:v>772</c:v>
              </c:pt>
            </c:numLit>
          </c:val>
          <c:extLst>
            <c:ext xmlns:c16="http://schemas.microsoft.com/office/drawing/2014/chart" uri="{C3380CC4-5D6E-409C-BE32-E72D297353CC}">
              <c16:uniqueId val="{00000000-89F4-414E-BD69-A26964F88BFA}"/>
            </c:ext>
          </c:extLst>
        </c:ser>
        <c:ser>
          <c:idx val="1"/>
          <c:order val="1"/>
          <c:tx>
            <c:v>Kokonaisnettomuutto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</c:v>
              </c:pt>
              <c:pt idx="3">
                <c:v>1991-2000</c:v>
              </c:pt>
              <c:pt idx="4">
                <c:v>2001-2010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1264</c:v>
              </c:pt>
              <c:pt idx="1">
                <c:v>2920</c:v>
              </c:pt>
              <c:pt idx="2">
                <c:v>1850</c:v>
              </c:pt>
              <c:pt idx="3">
                <c:v>-421</c:v>
              </c:pt>
              <c:pt idx="4">
                <c:v>27</c:v>
              </c:pt>
              <c:pt idx="5">
                <c:v>-542</c:v>
              </c:pt>
            </c:numLit>
          </c:val>
          <c:extLst>
            <c:ext xmlns:c16="http://schemas.microsoft.com/office/drawing/2014/chart" uri="{C3380CC4-5D6E-409C-BE32-E72D297353CC}">
              <c16:uniqueId val="{00000001-89F4-414E-BD69-A26964F88BFA}"/>
            </c:ext>
          </c:extLst>
        </c:ser>
        <c:ser>
          <c:idx val="2"/>
          <c:order val="2"/>
          <c:tx>
            <c:v>Väkiluvun korjaus</c:v>
          </c:tx>
          <c:spPr>
            <a:solidFill>
              <a:srgbClr val="FFD32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9F4-414E-BD69-A26964F88BFA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/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6"/>
              <c:pt idx="0">
                <c:v>1961-1970 </c:v>
              </c:pt>
              <c:pt idx="1">
                <c:v>1971-1980 </c:v>
              </c:pt>
              <c:pt idx="2">
                <c:v>1981-1990</c:v>
              </c:pt>
              <c:pt idx="3">
                <c:v>1991-2000</c:v>
              </c:pt>
              <c:pt idx="4">
                <c:v>2001-2010</c:v>
              </c:pt>
              <c:pt idx="5">
                <c:v>2011-2020</c:v>
              </c:pt>
            </c:strLit>
          </c:cat>
          <c:val>
            <c:numLit>
              <c:formatCode>General</c:formatCode>
              <c:ptCount val="6"/>
              <c:pt idx="0">
                <c:v>620</c:v>
              </c:pt>
              <c:pt idx="1">
                <c:v>74</c:v>
              </c:pt>
              <c:pt idx="2">
                <c:v>-54</c:v>
              </c:pt>
              <c:pt idx="3">
                <c:v>19</c:v>
              </c:pt>
              <c:pt idx="4">
                <c:v>-10</c:v>
              </c:pt>
              <c:pt idx="5">
                <c:v>11</c:v>
              </c:pt>
            </c:numLit>
          </c:val>
          <c:extLst>
            <c:ext xmlns:c16="http://schemas.microsoft.com/office/drawing/2014/chart" uri="{C3380CC4-5D6E-409C-BE32-E72D297353CC}">
              <c16:uniqueId val="{00000002-89F4-414E-BD69-A26964F88B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398152"/>
        <c:axId val="350399592"/>
      </c:barChart>
      <c:valAx>
        <c:axId val="350399592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0"/>
            </a:pPr>
            <a:endParaRPr lang="fi-FI"/>
          </a:p>
        </c:txPr>
        <c:crossAx val="350398152"/>
        <c:crossesAt val="1"/>
        <c:crossBetween val="between"/>
      </c:valAx>
      <c:catAx>
        <c:axId val="350398152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600" b="1"/>
            </a:pPr>
            <a:endParaRPr lang="fi-FI"/>
          </a:p>
        </c:txPr>
        <c:crossAx val="350399592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1500" b="0"/>
          </a:pPr>
          <a:endParaRPr lang="fi-FI"/>
        </a:p>
      </c:txPr>
    </c:legend>
    <c:plotVisOnly val="1"/>
    <c:dispBlanksAs val="gap"/>
    <c:showDLblsOverMax val="0"/>
  </c:chart>
  <c:spPr>
    <a:ln w="36000">
      <a:solidFill>
        <a:srgbClr val="000000"/>
      </a:solidFill>
      <a:prstDash val="solid"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xMode val="edge"/>
          <c:yMode val="edge"/>
          <c:x val="5.9963387953743813E-2"/>
          <c:y val="1.7763122683678034E-2"/>
          <c:w val="0.91364902541511028"/>
          <c:h val="0.94879376471319998"/>
        </c:manualLayout>
      </c:layout>
      <c:barChart>
        <c:barDir val="bar"/>
        <c:grouping val="clustered"/>
        <c:varyColors val="0"/>
        <c:ser>
          <c:idx val="0"/>
          <c:order val="0"/>
          <c:tx>
            <c:v/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88" b="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20"/>
              <c:pt idx="0">
                <c:v>Helsinki</c:v>
              </c:pt>
              <c:pt idx="1">
                <c:v>Jyväskylä</c:v>
              </c:pt>
              <c:pt idx="2">
                <c:v>Tampere</c:v>
              </c:pt>
              <c:pt idx="3">
                <c:v>Joensuu</c:v>
              </c:pt>
              <c:pt idx="4">
                <c:v>Oulu</c:v>
              </c:pt>
              <c:pt idx="5">
                <c:v>Turku</c:v>
              </c:pt>
              <c:pt idx="6">
                <c:v>Leppävirta</c:v>
              </c:pt>
              <c:pt idx="7">
                <c:v>Lapinlahti</c:v>
              </c:pt>
              <c:pt idx="8">
                <c:v>Espoo</c:v>
              </c:pt>
              <c:pt idx="9">
                <c:v>Lappeenranta</c:v>
              </c:pt>
              <c:pt idx="10">
                <c:v>Muhos</c:v>
              </c:pt>
              <c:pt idx="11">
                <c:v>Pyhäjärvi</c:v>
              </c:pt>
              <c:pt idx="12">
                <c:v>Vihti</c:v>
              </c:pt>
              <c:pt idx="13">
                <c:v>Kiuruvesi</c:v>
              </c:pt>
              <c:pt idx="14">
                <c:v>Kuhmo</c:v>
              </c:pt>
              <c:pt idx="15">
                <c:v>Kaavi</c:v>
              </c:pt>
              <c:pt idx="16">
                <c:v>Pielavesi</c:v>
              </c:pt>
              <c:pt idx="17">
                <c:v>Iisalmi</c:v>
              </c:pt>
              <c:pt idx="18">
                <c:v>Kajaani</c:v>
              </c:pt>
              <c:pt idx="19">
                <c:v>Kuopio</c:v>
              </c:pt>
            </c:strLit>
          </c:cat>
          <c:val>
            <c:numLit>
              <c:formatCode>General</c:formatCode>
              <c:ptCount val="20"/>
              <c:pt idx="0">
                <c:v>-463</c:v>
              </c:pt>
              <c:pt idx="1">
                <c:v>-380</c:v>
              </c:pt>
              <c:pt idx="2">
                <c:v>-357</c:v>
              </c:pt>
              <c:pt idx="3">
                <c:v>-156</c:v>
              </c:pt>
              <c:pt idx="4">
                <c:v>-154</c:v>
              </c:pt>
              <c:pt idx="5">
                <c:v>-153</c:v>
              </c:pt>
              <c:pt idx="6">
                <c:v>-107</c:v>
              </c:pt>
              <c:pt idx="7">
                <c:v>-107</c:v>
              </c:pt>
              <c:pt idx="8">
                <c:v>-75</c:v>
              </c:pt>
              <c:pt idx="9">
                <c:v>-51</c:v>
              </c:pt>
              <c:pt idx="10">
                <c:v>24</c:v>
              </c:pt>
              <c:pt idx="11">
                <c:v>28</c:v>
              </c:pt>
              <c:pt idx="12">
                <c:v>29</c:v>
              </c:pt>
              <c:pt idx="13">
                <c:v>33</c:v>
              </c:pt>
              <c:pt idx="14">
                <c:v>35</c:v>
              </c:pt>
              <c:pt idx="15">
                <c:v>38</c:v>
              </c:pt>
              <c:pt idx="16">
                <c:v>49</c:v>
              </c:pt>
              <c:pt idx="17">
                <c:v>59</c:v>
              </c:pt>
              <c:pt idx="18">
                <c:v>77</c:v>
              </c:pt>
              <c:pt idx="19">
                <c:v>755</c:v>
              </c:pt>
            </c:numLit>
          </c:val>
          <c:extLst>
            <c:ext xmlns:c16="http://schemas.microsoft.com/office/drawing/2014/chart" uri="{C3380CC4-5D6E-409C-BE32-E72D297353CC}">
              <c16:uniqueId val="{00000000-8BB2-4562-B8D0-D2A27211A3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397432"/>
        <c:axId val="350397072"/>
      </c:barChart>
      <c:valAx>
        <c:axId val="350397072"/>
        <c:scaling>
          <c:orientation val="minMax"/>
          <c:max val="1500"/>
        </c:scaling>
        <c:delete val="0"/>
        <c:axPos val="b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487" b="1"/>
            </a:pPr>
            <a:endParaRPr lang="fi-FI"/>
          </a:p>
        </c:txPr>
        <c:crossAx val="350397432"/>
        <c:crossesAt val="1"/>
        <c:crossBetween val="between"/>
      </c:valAx>
      <c:catAx>
        <c:axId val="350397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487" b="1"/>
            </a:pPr>
            <a:endParaRPr lang="fi-FI"/>
          </a:p>
        </c:txPr>
        <c:crossAx val="350397072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991" b="0"/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v>Maa- ja metsätalous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8"/>
              <c:pt idx="0">
                <c:v>1950</c:v>
              </c:pt>
              <c:pt idx="1">
                <c:v>1960</c:v>
              </c:pt>
              <c:pt idx="2">
                <c:v>1970</c:v>
              </c:pt>
              <c:pt idx="3">
                <c:v>1980</c:v>
              </c:pt>
              <c:pt idx="4">
                <c:v>1990</c:v>
              </c:pt>
              <c:pt idx="5">
                <c:v>2000</c:v>
              </c:pt>
              <c:pt idx="6">
                <c:v>2010</c:v>
              </c:pt>
              <c:pt idx="7">
                <c:v>2014</c:v>
              </c:pt>
            </c:strLit>
          </c:cat>
          <c:val>
            <c:numLit>
              <c:formatCode>General</c:formatCode>
              <c:ptCount val="8"/>
              <c:pt idx="0">
                <c:v>2243</c:v>
              </c:pt>
              <c:pt idx="1">
                <c:v>1880</c:v>
              </c:pt>
              <c:pt idx="2">
                <c:v>1196</c:v>
              </c:pt>
              <c:pt idx="3">
                <c:v>788</c:v>
              </c:pt>
              <c:pt idx="4">
                <c:v>664</c:v>
              </c:pt>
              <c:pt idx="5">
                <c:v>461</c:v>
              </c:pt>
              <c:pt idx="6">
                <c:v>397</c:v>
              </c:pt>
              <c:pt idx="7">
                <c:v>348</c:v>
              </c:pt>
            </c:numLit>
          </c:val>
          <c:extLst>
            <c:ext xmlns:c16="http://schemas.microsoft.com/office/drawing/2014/chart" uri="{C3380CC4-5D6E-409C-BE32-E72D297353CC}">
              <c16:uniqueId val="{00000000-0BF2-4FA7-B3F6-985E0D8F6DAC}"/>
            </c:ext>
          </c:extLst>
        </c:ser>
        <c:ser>
          <c:idx val="1"/>
          <c:order val="1"/>
          <c:tx>
            <c:v>Jalostus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8"/>
              <c:pt idx="0">
                <c:v>1950</c:v>
              </c:pt>
              <c:pt idx="1">
                <c:v>1960</c:v>
              </c:pt>
              <c:pt idx="2">
                <c:v>1970</c:v>
              </c:pt>
              <c:pt idx="3">
                <c:v>1980</c:v>
              </c:pt>
              <c:pt idx="4">
                <c:v>1990</c:v>
              </c:pt>
              <c:pt idx="5">
                <c:v>2000</c:v>
              </c:pt>
              <c:pt idx="6">
                <c:v>2010</c:v>
              </c:pt>
              <c:pt idx="7">
                <c:v>2014</c:v>
              </c:pt>
            </c:strLit>
          </c:cat>
          <c:val>
            <c:numLit>
              <c:formatCode>General</c:formatCode>
              <c:ptCount val="8"/>
              <c:pt idx="0">
                <c:v>411</c:v>
              </c:pt>
              <c:pt idx="1">
                <c:v>609</c:v>
              </c:pt>
              <c:pt idx="2">
                <c:v>1411</c:v>
              </c:pt>
              <c:pt idx="3">
                <c:v>2126</c:v>
              </c:pt>
              <c:pt idx="4">
                <c:v>2367</c:v>
              </c:pt>
              <c:pt idx="5">
                <c:v>2111</c:v>
              </c:pt>
              <c:pt idx="6">
                <c:v>1985</c:v>
              </c:pt>
              <c:pt idx="7">
                <c:v>1873</c:v>
              </c:pt>
            </c:numLit>
          </c:val>
          <c:extLst>
            <c:ext xmlns:c16="http://schemas.microsoft.com/office/drawing/2014/chart" uri="{C3380CC4-5D6E-409C-BE32-E72D297353CC}">
              <c16:uniqueId val="{00000001-0BF2-4FA7-B3F6-985E0D8F6DAC}"/>
            </c:ext>
          </c:extLst>
        </c:ser>
        <c:ser>
          <c:idx val="2"/>
          <c:order val="2"/>
          <c:tx>
            <c:v>Palvelut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8"/>
              <c:pt idx="0">
                <c:v>1950</c:v>
              </c:pt>
              <c:pt idx="1">
                <c:v>1960</c:v>
              </c:pt>
              <c:pt idx="2">
                <c:v>1970</c:v>
              </c:pt>
              <c:pt idx="3">
                <c:v>1980</c:v>
              </c:pt>
              <c:pt idx="4">
                <c:v>1990</c:v>
              </c:pt>
              <c:pt idx="5">
                <c:v>2000</c:v>
              </c:pt>
              <c:pt idx="6">
                <c:v>2010</c:v>
              </c:pt>
              <c:pt idx="7">
                <c:v>2014</c:v>
              </c:pt>
            </c:strLit>
          </c:cat>
          <c:val>
            <c:numLit>
              <c:formatCode>General</c:formatCode>
              <c:ptCount val="8"/>
              <c:pt idx="0">
                <c:v>772</c:v>
              </c:pt>
              <c:pt idx="1">
                <c:v>1135</c:v>
              </c:pt>
              <c:pt idx="2">
                <c:v>2153</c:v>
              </c:pt>
              <c:pt idx="3">
                <c:v>3993</c:v>
              </c:pt>
              <c:pt idx="4">
                <c:v>5733</c:v>
              </c:pt>
              <c:pt idx="5">
                <c:v>5766</c:v>
              </c:pt>
              <c:pt idx="6">
                <c:v>6901</c:v>
              </c:pt>
              <c:pt idx="7">
                <c:v>7003</c:v>
              </c:pt>
            </c:numLit>
          </c:val>
          <c:extLst>
            <c:ext xmlns:c16="http://schemas.microsoft.com/office/drawing/2014/chart" uri="{C3380CC4-5D6E-409C-BE32-E72D297353CC}">
              <c16:uniqueId val="{00000002-0BF2-4FA7-B3F6-985E0D8F6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2728016"/>
        <c:axId val="652730536"/>
      </c:barChart>
      <c:valAx>
        <c:axId val="65273053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1"/>
        <c:majorTickMark val="none"/>
        <c:minorTickMark val="none"/>
        <c:tickLblPos val="low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0"/>
            </a:pPr>
            <a:endParaRPr lang="fi-FI"/>
          </a:p>
        </c:txPr>
        <c:crossAx val="652728016"/>
        <c:crossesAt val="1"/>
        <c:crossBetween val="between"/>
      </c:valAx>
      <c:catAx>
        <c:axId val="65272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800" b="1"/>
            </a:pPr>
            <a:endParaRPr lang="fi-FI"/>
          </a:p>
        </c:txPr>
        <c:crossAx val="652730536"/>
        <c:crossesAt val="0"/>
        <c:auto val="1"/>
        <c:lblAlgn val="ctr"/>
        <c:lblOffset val="100"/>
        <c:noMultiLvlLbl val="0"/>
      </c:catAx>
      <c:spPr>
        <a:solidFill>
          <a:srgbClr val="FFFFFF"/>
        </a:solidFill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9151380770006047"/>
          <c:y val="0.91830680586456725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400" b="0"/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c:style val="2"/>
  <c:chart>
    <c:autoTitleDeleted val="1"/>
    <c:plotArea>
      <c:layout>
        <c:manualLayout>
          <c:xMode val="edge"/>
          <c:yMode val="edge"/>
          <c:x val="3.2480000000000002E-2"/>
          <c:y val="9.2111506524317904E-2"/>
          <c:w val="0.84856000000000009"/>
          <c:h val="0.8669632265717675"/>
        </c:manualLayout>
      </c:layout>
      <c:barChart>
        <c:barDir val="col"/>
        <c:grouping val="stacked"/>
        <c:varyColors val="0"/>
        <c:ser>
          <c:idx val="0"/>
          <c:order val="0"/>
          <c:tx>
            <c:v>0 - 6v</c:v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1960</c:v>
              </c:pt>
              <c:pt idx="1">
                <c:v>1970</c:v>
              </c:pt>
              <c:pt idx="2">
                <c:v>1980</c:v>
              </c:pt>
              <c:pt idx="3">
                <c:v>1990</c:v>
              </c:pt>
              <c:pt idx="4">
                <c:v>2000</c:v>
              </c:pt>
              <c:pt idx="5">
                <c:v>2010</c:v>
              </c:pt>
              <c:pt idx="6">
                <c:v>2020</c:v>
              </c:pt>
            </c:strLit>
          </c:cat>
          <c:val>
            <c:numLit>
              <c:formatCode>General</c:formatCode>
              <c:ptCount val="7"/>
              <c:pt idx="0">
                <c:v>1355</c:v>
              </c:pt>
              <c:pt idx="1">
                <c:v>1454</c:v>
              </c:pt>
              <c:pt idx="2">
                <c:v>1949</c:v>
              </c:pt>
              <c:pt idx="3">
                <c:v>2104</c:v>
              </c:pt>
              <c:pt idx="4">
                <c:v>1954</c:v>
              </c:pt>
              <c:pt idx="5">
                <c:v>1920</c:v>
              </c:pt>
              <c:pt idx="6">
                <c:v>1666</c:v>
              </c:pt>
            </c:numLit>
          </c:val>
          <c:extLst>
            <c:ext xmlns:c16="http://schemas.microsoft.com/office/drawing/2014/chart" uri="{C3380CC4-5D6E-409C-BE32-E72D297353CC}">
              <c16:uniqueId val="{00000000-08EF-435C-B89F-CDE43487CD3C}"/>
            </c:ext>
          </c:extLst>
        </c:ser>
        <c:ser>
          <c:idx val="1"/>
          <c:order val="1"/>
          <c:tx>
            <c:v>7 -14v</c:v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1960</c:v>
              </c:pt>
              <c:pt idx="1">
                <c:v>1970</c:v>
              </c:pt>
              <c:pt idx="2">
                <c:v>1980</c:v>
              </c:pt>
              <c:pt idx="3">
                <c:v>1990</c:v>
              </c:pt>
              <c:pt idx="4">
                <c:v>2000</c:v>
              </c:pt>
              <c:pt idx="5">
                <c:v>2010</c:v>
              </c:pt>
              <c:pt idx="6">
                <c:v>2020</c:v>
              </c:pt>
            </c:strLit>
          </c:cat>
          <c:val>
            <c:numLit>
              <c:formatCode>General</c:formatCode>
              <c:ptCount val="7"/>
              <c:pt idx="0">
                <c:v>1629</c:v>
              </c:pt>
              <c:pt idx="1">
                <c:v>1747</c:v>
              </c:pt>
              <c:pt idx="2">
                <c:v>2054</c:v>
              </c:pt>
              <c:pt idx="3">
                <c:v>2510</c:v>
              </c:pt>
              <c:pt idx="4">
                <c:v>2504</c:v>
              </c:pt>
              <c:pt idx="5">
                <c:v>2408</c:v>
              </c:pt>
              <c:pt idx="6">
                <c:v>2456</c:v>
              </c:pt>
            </c:numLit>
          </c:val>
          <c:extLst>
            <c:ext xmlns:c16="http://schemas.microsoft.com/office/drawing/2014/chart" uri="{C3380CC4-5D6E-409C-BE32-E72D297353CC}">
              <c16:uniqueId val="{00000001-08EF-435C-B89F-CDE43487CD3C}"/>
            </c:ext>
          </c:extLst>
        </c:ser>
        <c:ser>
          <c:idx val="2"/>
          <c:order val="2"/>
          <c:tx>
            <c:v>15 -64v</c:v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1960</c:v>
              </c:pt>
              <c:pt idx="1">
                <c:v>1970</c:v>
              </c:pt>
              <c:pt idx="2">
                <c:v>1980</c:v>
              </c:pt>
              <c:pt idx="3">
                <c:v>1990</c:v>
              </c:pt>
              <c:pt idx="4">
                <c:v>2000</c:v>
              </c:pt>
              <c:pt idx="5">
                <c:v>2010</c:v>
              </c:pt>
              <c:pt idx="6">
                <c:v>2020</c:v>
              </c:pt>
            </c:strLit>
          </c:cat>
          <c:val>
            <c:numLit>
              <c:formatCode>General</c:formatCode>
              <c:ptCount val="7"/>
              <c:pt idx="0">
                <c:v>5299</c:v>
              </c:pt>
              <c:pt idx="1">
                <c:v>6924</c:v>
              </c:pt>
              <c:pt idx="2">
                <c:v>10077</c:v>
              </c:pt>
              <c:pt idx="3">
                <c:v>12738</c:v>
              </c:pt>
              <c:pt idx="4">
                <c:v>13354</c:v>
              </c:pt>
              <c:pt idx="5">
                <c:v>13673</c:v>
              </c:pt>
              <c:pt idx="6">
                <c:v>12599</c:v>
              </c:pt>
            </c:numLit>
          </c:val>
          <c:extLst>
            <c:ext xmlns:c16="http://schemas.microsoft.com/office/drawing/2014/chart" uri="{C3380CC4-5D6E-409C-BE32-E72D297353CC}">
              <c16:uniqueId val="{00000002-08EF-435C-B89F-CDE43487CD3C}"/>
            </c:ext>
          </c:extLst>
        </c:ser>
        <c:ser>
          <c:idx val="3"/>
          <c:order val="3"/>
          <c:tx>
            <c:v>yli 64v</c:v>
          </c:tx>
          <c:spPr>
            <a:solidFill>
              <a:srgbClr val="579D1C"/>
            </a:solidFill>
            <a:ln>
              <a:noFill/>
            </a:ln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7"/>
              <c:pt idx="0">
                <c:v>1960</c:v>
              </c:pt>
              <c:pt idx="1">
                <c:v>1970</c:v>
              </c:pt>
              <c:pt idx="2">
                <c:v>1980</c:v>
              </c:pt>
              <c:pt idx="3">
                <c:v>1990</c:v>
              </c:pt>
              <c:pt idx="4">
                <c:v>2000</c:v>
              </c:pt>
              <c:pt idx="5">
                <c:v>2010</c:v>
              </c:pt>
              <c:pt idx="6">
                <c:v>2020</c:v>
              </c:pt>
            </c:strLit>
          </c:cat>
          <c:val>
            <c:numLit>
              <c:formatCode>General</c:formatCode>
              <c:ptCount val="7"/>
              <c:pt idx="0">
                <c:v>505</c:v>
              </c:pt>
              <c:pt idx="1">
                <c:v>709</c:v>
              </c:pt>
              <c:pt idx="2">
                <c:v>1088</c:v>
              </c:pt>
              <c:pt idx="3">
                <c:v>1397</c:v>
              </c:pt>
              <c:pt idx="4">
                <c:v>1930</c:v>
              </c:pt>
              <c:pt idx="5">
                <c:v>3009</c:v>
              </c:pt>
              <c:pt idx="6">
                <c:v>4530</c:v>
              </c:pt>
            </c:numLit>
          </c:val>
          <c:extLst>
            <c:ext xmlns:c16="http://schemas.microsoft.com/office/drawing/2014/chart" uri="{C3380CC4-5D6E-409C-BE32-E72D297353CC}">
              <c16:uniqueId val="{00000003-08EF-435C-B89F-CDE43487C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2722616"/>
        <c:axId val="652726216"/>
      </c:barChart>
      <c:valAx>
        <c:axId val="652726216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500" b="0"/>
            </a:pPr>
            <a:endParaRPr lang="fi-FI"/>
          </a:p>
        </c:txPr>
        <c:crossAx val="652722616"/>
        <c:crossesAt val="1"/>
        <c:crossBetween val="between"/>
      </c:valAx>
      <c:catAx>
        <c:axId val="652722616"/>
        <c:scaling>
          <c:orientation val="minMax"/>
        </c:scaling>
        <c:delete val="0"/>
        <c:axPos val="b"/>
        <c:numFmt formatCode="[$-100040B]dd&quot;.&quot;mm&quot;.&quot;yyyy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600" b="1"/>
            </a:pPr>
            <a:endParaRPr lang="fi-FI"/>
          </a:p>
        </c:txPr>
        <c:crossAx val="652726216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1300" b="0"/>
          </a:pPr>
          <a:endParaRPr lang="fi-FI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185AF7FD-B5A1-EC0F-316D-FB544DB0DD7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fi-FI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E011A15-9CD9-BBEB-2C99-5C5FFC3CDE7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1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fi-FI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6C251A1-A9B0-7E32-09C4-A046E55E01C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endParaRPr lang="fi-FI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5A98F0-1EB3-F908-D0B2-B2B822E58B8C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sz="1400"/>
            </a:pPr>
            <a:fld id="{39B700E9-FAA7-434B-A2F8-06378619DBE4}" type="slidenum">
              <a:t>‹#›</a:t>
            </a:fld>
            <a:endParaRPr lang="fi-FI" sz="14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4251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E477EFF8-E63A-4DFD-C0AC-407EB8D6A1A8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AutoShape 1">
            <a:extLst>
              <a:ext uri="{FF2B5EF4-FFF2-40B4-BE49-F238E27FC236}">
                <a16:creationId xmlns:a16="http://schemas.microsoft.com/office/drawing/2014/main" id="{9FCBE1C7-57E8-B962-F95F-0EA56F4F7816}"/>
              </a:ext>
            </a:extLst>
          </p:cNvPr>
          <p:cNvSpPr/>
          <p:nvPr/>
        </p:nvSpPr>
        <p:spPr>
          <a:xfrm>
            <a:off x="0" y="0"/>
            <a:ext cx="7559640" cy="1069164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BAC3A81C-D4DD-FB2B-4BC0-B9CCC53A55A0}"/>
              </a:ext>
            </a:extLst>
          </p:cNvPr>
          <p:cNvSpPr/>
          <p:nvPr/>
        </p:nvSpPr>
        <p:spPr>
          <a:xfrm>
            <a:off x="0" y="0"/>
            <a:ext cx="7559640" cy="1069164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7B9C80AB-7DCA-5280-0AFA-83F54A2E1375}"/>
              </a:ext>
            </a:extLst>
          </p:cNvPr>
          <p:cNvSpPr/>
          <p:nvPr/>
        </p:nvSpPr>
        <p:spPr>
          <a:xfrm>
            <a:off x="0" y="0"/>
            <a:ext cx="7559640" cy="10691640"/>
          </a:xfrm>
          <a:custGeom>
            <a:avLst>
              <a:gd name="f0" fmla="val 4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6" name="Dian kuvan paikkamerkki 5">
            <a:extLst>
              <a:ext uri="{FF2B5EF4-FFF2-40B4-BE49-F238E27FC236}">
                <a16:creationId xmlns:a16="http://schemas.microsoft.com/office/drawing/2014/main" id="{2348BB49-CA70-EAA3-70A9-530616B203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6280" y="812520"/>
            <a:ext cx="5338440" cy="400211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7" name="Huomautusten paikkamerkki 6">
            <a:extLst>
              <a:ext uri="{FF2B5EF4-FFF2-40B4-BE49-F238E27FC236}">
                <a16:creationId xmlns:a16="http://schemas.microsoft.com/office/drawing/2014/main" id="{CA7900CB-2406-8DE8-92B8-B50652EB702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280" y="5078520"/>
            <a:ext cx="6041879" cy="4805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compatLnSpc="1"/>
          <a:lstStyle/>
          <a:p>
            <a:endParaRPr lang="fi-FI"/>
          </a:p>
        </p:txBody>
      </p:sp>
      <p:sp>
        <p:nvSpPr>
          <p:cNvPr id="8" name="Ylätunnisteen paikkamerkki 7">
            <a:extLst>
              <a:ext uri="{FF2B5EF4-FFF2-40B4-BE49-F238E27FC236}">
                <a16:creationId xmlns:a16="http://schemas.microsoft.com/office/drawing/2014/main" id="{DCE60A32-CE64-5C6C-C8EE-1C7A390194B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-360" y="0"/>
            <a:ext cx="3274920" cy="528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fi-FI" sz="16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Microsoft YaHei" pitchFamily="2"/>
                <a:cs typeface="Microsoft YaHei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851381D5-29B2-EA75-D609-4A71BE08440A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7880" y="0"/>
            <a:ext cx="3274920" cy="528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fi-FI" sz="16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Microsoft YaHei" pitchFamily="2"/>
                <a:cs typeface="Microsoft YaHei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7DE308DF-7D54-3CCF-487C-3B74AA032600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-360" y="10156320"/>
            <a:ext cx="3274920" cy="5288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fi-FI" sz="16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Microsoft YaHei" pitchFamily="2"/>
                <a:cs typeface="Microsoft YaHei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9300587E-ED04-EE81-52D9-A76C68A013F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7880" y="10156320"/>
            <a:ext cx="3274920" cy="5288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fi-FI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Segoe UI" pitchFamily="2"/>
                <a:cs typeface="Segoe UI" pitchFamily="2"/>
              </a:defRPr>
            </a:lvl1pPr>
          </a:lstStyle>
          <a:p>
            <a:pPr lvl="0"/>
            <a:fld id="{36E39CC8-2D32-48F9-A827-D56511A97DF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02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448919" algn="l"/>
        <a:tab pos="898199" algn="l"/>
        <a:tab pos="1347480" algn="l"/>
        <a:tab pos="1796760" algn="l"/>
        <a:tab pos="2246040" algn="l"/>
        <a:tab pos="2695320" algn="l"/>
        <a:tab pos="3144600" algn="l"/>
        <a:tab pos="3593880" algn="l"/>
        <a:tab pos="4043159" algn="l"/>
        <a:tab pos="4492440" algn="l"/>
        <a:tab pos="4941719" algn="l"/>
        <a:tab pos="5391000" algn="l"/>
        <a:tab pos="5840280" algn="l"/>
        <a:tab pos="6289560" algn="l"/>
        <a:tab pos="6738840" algn="l"/>
        <a:tab pos="7188120" algn="l"/>
        <a:tab pos="7637400" algn="l"/>
        <a:tab pos="8086679" algn="l"/>
        <a:tab pos="8535960" algn="l"/>
        <a:tab pos="8985240" algn="l"/>
      </a:tabLst>
      <a:defRPr lang="fi-FI" sz="1200" b="0" i="0" u="none" strike="noStrike" cap="none" baseline="0">
        <a:ln>
          <a:noFill/>
        </a:ln>
        <a:solidFill>
          <a:srgbClr val="000000"/>
        </a:solidFill>
        <a:highlight>
          <a:scrgbClr r="0" g="0" b="0">
            <a:alpha val="0"/>
          </a:scrgbClr>
        </a:highlight>
        <a:latin typeface="Times New Roman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8DC5A81B-96CA-4DAA-3CA2-0D5C5C3BCE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76315C07-E169-4DFB-A58C-0F9A20B6C8D9}" type="slidenum">
              <a:t>2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224E2644-BD71-115E-7AAE-D6496DF481F3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92B1ED78-EACF-4A39-9ED9-5F765C22F1F4}" type="slidenum">
              <a:t>2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69C611AE-A846-CF42-CF88-EEFDBA2C7C0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35DD11E2-8EB3-2959-9753-237D9EC56E0E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84A79A12-5AF1-AEFC-5509-409499B73A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DFB104CF-78C3-436F-8CA6-030989E5E31A}" type="slidenum">
              <a:t>11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6854D50A-87C5-CA18-623B-C346643FB0D8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DE94EB8A-47EB-42C6-80C7-A2C852C7ECB7}" type="slidenum">
              <a:t>11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20B2542E-1735-C8A8-6C1B-86684FCAE1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6B263A87-50CC-62F5-50EC-3C26439D3557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3DAC2BE7-3EE3-09A8-55B4-C2F4E54026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C140636A-0C98-420E-8150-B5A188121E12}" type="slidenum">
              <a:t>12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A6C08DD7-2EE8-1CDA-FB6C-6F09B6940815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4B1C01E3-5F9F-41C4-AD15-A67F0DEA855A}" type="slidenum">
              <a:t>12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1D949A49-82B2-5093-69A1-A5304DFF466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9D78001-22FB-CB06-7BB8-C54F131A8AB5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FB1E1E2C-944A-CF34-715E-D21890FBB8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B8142156-9253-4546-9C89-1AFB241DA42C}" type="slidenum">
              <a:t>13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BCC2BF5-9FAA-C7DC-A77D-57656EF8CA49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BB662F47-CA16-43DA-966B-07B4EE9DD9B2}" type="slidenum">
              <a:t>13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2EFFD75C-766D-2808-CE90-1116BBF58F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2C7CC14F-9396-69A9-FA22-6E6054A15C56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61D2F895-716F-E25B-DD1C-A1B5DEA27F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58506469-8ECF-4D56-A335-68E317307C72}" type="slidenum">
              <a:t>14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8A7FDE2C-DF32-02E9-7096-2D52ABFF842D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5CDB99BC-A7BD-486A-ADC5-119838B294A3}" type="slidenum">
              <a:t>14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649BC5A8-3DF7-0B31-D2E9-705886277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6A1ED14-CDF8-C75C-0724-A65A862F619F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FDBDC9A7-6C30-6BD9-1BEF-FE81C841CB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25AD41E3-78AF-4CF7-9305-AB2B5C849C63}" type="slidenum">
              <a:t>15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074F57B-F3CF-AA01-3D82-001210F7CCAF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FF7326A-80F6-4123-837A-5AF4E8055046}" type="slidenum">
              <a:t>15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F49137AC-6271-E314-2E6E-DCEF1EF8E0B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EC2F73E6-D069-4155-5861-D3E86FC94AA6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959493D2-4788-7B14-632A-2671952168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4CC26757-9349-4031-9CDD-D909123FC685}" type="slidenum">
              <a:t>16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8376138D-D3F9-A82E-0DD3-6E17CADCC308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C15A209F-E8CF-48C1-8061-085CE606396D}" type="slidenum">
              <a:t>16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D821C787-DE92-88A5-1694-59C061EF14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91ACF03A-F782-1601-A3F7-8964AF807ED8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E210BA7D-4E78-2A41-A467-94E4D3DFE3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12DA69E1-133D-4575-AE3F-29ADE90AA865}" type="slidenum">
              <a:t>17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8E90DD89-1F82-2F39-CB72-CD519A947906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90FC2650-FF76-411B-B53D-BB9A37D21DB6}" type="slidenum">
              <a:t>17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F95CC917-2F7E-65F4-7544-B1ACB54BAD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9C8113A-9B04-181F-4508-FB6207309E41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4F53FC3E-538C-76BB-2B9D-37EF1E34B3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891279E2-3470-4D69-A020-4DB298BC6F0D}" type="slidenum">
              <a:t>18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D8AF785-7CF2-E302-CB74-11FD04B1F67D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17C2522C-3589-4B15-98FA-5AA1A225C8E1}" type="slidenum">
              <a:t>18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6F7CDEE7-5A49-D2E5-78B1-32409821E8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6C8632F7-F133-6948-D828-EBC90DECDC60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C3536505-D5BD-00A8-B31A-3B2FA39CD7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C3C9D74B-591F-4FF4-A784-5BB0B8BBBBA7}" type="slidenum">
              <a:t>19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03CB7C1E-66CB-1E25-FB19-DE09797141EF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DDB30FB5-3818-435E-A43A-6A8689FF4DE0}" type="slidenum">
              <a:t>19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CB4A2F3F-3835-9B61-3291-B892AE34EC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70C8796C-43F4-D68B-A678-FD01ABFEC726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43662090-E800-D084-3C98-185FEB8A5E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F33D0F01-D7B6-4333-BA53-E22AB0093416}" type="slidenum">
              <a:t>20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BA351E54-2430-91C8-EA2D-FD24E1B5F271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36AE2540-8173-4646-8B45-3AE120A4141A}" type="slidenum">
              <a:t>20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6264AFF7-CDB4-F39F-E325-28FF806C959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C3A9FFD8-F320-0D3C-45D8-C508ECFB4E1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791D3D79-A901-4733-9894-420953AB98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3861B7E-3FCD-455D-BF7E-02658AC219DF}" type="slidenum">
              <a:t>3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0101C6B9-D777-B213-0EF0-2B426DEE7757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20B3D4C8-FFEA-4574-BD9E-03822AB54112}" type="slidenum">
              <a:t>3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CD50919B-EBC1-589A-6976-55B8ACDADD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A468A8DE-73C3-14E1-8D35-0E58F68F1274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10">
            <a:extLst>
              <a:ext uri="{FF2B5EF4-FFF2-40B4-BE49-F238E27FC236}">
                <a16:creationId xmlns:a16="http://schemas.microsoft.com/office/drawing/2014/main" id="{A47C3D0B-3E71-18A9-696E-FF58A3DFAE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B04CC257-4DD5-40F8-A14B-C82C4B785013}" type="slidenum">
              <a:t>21</a:t>
            </a:fld>
            <a:endParaRPr lang="fi-FI"/>
          </a:p>
        </p:txBody>
      </p:sp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DF8577E0-274F-E407-0811-D382792B97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B05FC4D-D204-94E3-A7F1-2B9CC291BF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23952F83-7A5C-0BA4-C9AE-F22052D51F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A46D88D2-5288-4A6B-9C4A-274D70058330}" type="slidenum">
              <a:t>22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5DA36335-523F-A336-71CD-737AEE4AA05D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1348A117-C6DD-4A35-BCCA-E7C47B7C9EDB}" type="slidenum">
              <a:t>22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27A6D4FA-95D5-DC1E-C5D0-033BC40CB2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45D75D03-9DEA-EB32-5243-99F5DDC61086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AB93446D-7952-8A7B-42C5-7776BDADD8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B6D3B8AC-71CF-419B-B454-E03071D0920E}" type="slidenum">
              <a:t>23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BD62949B-D9AF-DA6A-8ADD-B36C94776802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0EFB9957-A147-47B4-990B-32CAB954ACC3}" type="slidenum">
              <a:t>23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AA27E795-F5C0-180A-BAC1-9EC1100CE4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3296183-B7C2-4795-008A-C8686041735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87BB624F-E393-88B9-2460-173EC50D24F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DE8F3944-F876-484D-A3ED-9B87205C7BDD}" type="slidenum">
              <a:t>24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6FFA4163-5FC3-4524-8BF3-236FB26A41AC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40C0DA0C-0CFB-467A-8354-08AC7C599201}" type="slidenum">
              <a:t>24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81224BC9-87E8-903A-7422-E47D0F71EC7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7CCF8107-3262-81C0-B8BF-518A5FB35CE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8DC8374F-5BCC-88F2-96AA-5DD4E6A749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9679F2ED-48F7-492B-AAA3-4ADAEA454F5F}" type="slidenum">
              <a:t>25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F566DBF2-C067-CC8A-740A-5049A8E0AA8A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037E3806-FD88-4C88-B1C2-1D51B41653B8}" type="slidenum">
              <a:t>25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827854A1-A648-231E-22AA-EC8BC6C486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BD5ADCEF-6656-6C4D-9AB1-24BD61334E1E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63159353-8294-3B4A-AF3C-BBFB5E10F7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E09947B7-C124-4142-9477-B49DBDB5C5BA}" type="slidenum">
              <a:t>26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09D0DE96-E0ED-8633-CF8B-9C460DD5BFB8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1A2096AB-37A6-40BA-8561-B06E52FE123C}" type="slidenum">
              <a:t>26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8F7ECD40-08B0-0BE3-F1AC-AEA086FE9D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F790868-E1AE-19C5-4494-CEF7273ABC7D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D1E2713E-A947-40A3-0B40-C345567C8A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E72C4120-D1EC-44AF-94A1-6830C51AE997}" type="slidenum">
              <a:t>27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78F9AA81-3795-893C-11E7-1F9829DFA392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F7FBB2D0-04EE-448F-9F75-2A0EE3D2515B}" type="slidenum">
              <a:t>27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5D8CDA6A-2EEF-F9E0-7B9A-499455C86F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1831868-BA59-70B1-AE72-96A4E2BA08B4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B91A0BB7-F063-389F-9062-5495264423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5E0F392A-2929-42ED-8A77-BA3C17D14C2B}" type="slidenum">
              <a:t>28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3CB9FCA8-FF12-9A4C-2355-205DFB3034EF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E0C894F-4607-4C60-B458-77ADBFEBC401}" type="slidenum">
              <a:t>28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6789D944-F18B-1D45-88FB-3688491728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95F6326B-C8F4-609F-3B31-8946642CFACE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66F4C716-BECA-95FB-0B62-3502E9DA6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A4CB0D2B-F0F5-41C5-BBCD-45D808E0DE01}" type="slidenum">
              <a:t>29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3F92D072-6389-3CD1-D59A-A1C908952469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C9FAFAD4-13ED-455E-85F5-03C8843625B1}" type="slidenum">
              <a:t>29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7C5E04BE-0362-9B63-FA5D-303261E184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0969E652-487B-0B27-28A5-989AADB1A45C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B8B98F05-B7CC-07B7-8E56-CBDB9BD46A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458C4DA3-5CD3-45B7-AE50-EF433EE8DC36}" type="slidenum">
              <a:t>30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2F7FD07-EF71-F53C-7184-39A4F81C3B99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2F81070-ADD0-486E-8F1F-D31873F28F8A}" type="slidenum">
              <a:t>30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862C4BC2-21BF-41EE-33CF-7E9A9E2C87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30417DE-9379-EBCB-D085-1E5A135B3715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BF9D32F2-1C3B-FA99-E808-8A8707300A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AA73E7A0-0D91-4A55-90A5-BD2547C0B08C}" type="slidenum">
              <a:t>4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08F8D1C1-5837-FC7B-9FEB-D839091BB00B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D8614C96-AF89-4A19-90AD-E75261DA22F8}" type="slidenum">
              <a:t>4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E1B6CC3D-FB29-92EE-D21F-AB03EBF84BE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94811FEA-4A5F-C85C-C733-C2D608F45012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19A789CA-6605-9337-B3A4-FA925FBBA73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DF3289D5-8B8A-4353-86F6-2CBBD14FAB97}" type="slidenum">
              <a:t>31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8E1D5287-7B06-6D1D-D1D4-56A6B40CE197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DDD07260-8D5E-4E6E-927A-427DE9F26A4E}" type="slidenum">
              <a:t>31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egoe UI" pitchFamily="2"/>
              <a:cs typeface="Segoe U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166C8C42-BE5C-36C8-ECDE-8063F4F7057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4243679E-149F-A9A9-F4A6-631AE8BED4B8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BE2E2C15-EC07-513A-0DE2-59386C7D87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E74A4CC5-5189-483B-9D16-DA95C9350DF7}" type="slidenum">
              <a:t>32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236D1AB5-EF75-F835-B587-EDA78AE6C760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685F726-E0CA-4E23-B3B8-9E1B957A1CFE}" type="slidenum">
              <a:t>32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egoe UI" pitchFamily="2"/>
              <a:cs typeface="Segoe U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96E24521-6002-0088-A428-12A4FA855A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171A0ACE-44BB-36C6-4F6C-F9BF0DCFABD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4C7D9F17-FFF8-18FD-7188-CF399A150F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5E77A635-D6BC-4FCE-BDED-5871F01C1075}" type="slidenum">
              <a:t>33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4A11B90B-F175-FE3A-26FD-826400C3D540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3182EAD-D89A-4D63-8B61-A8A793588409}" type="slidenum">
              <a:t>33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egoe UI" pitchFamily="2"/>
              <a:cs typeface="Segoe U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9463801D-9A3B-26B6-DBAF-0141B30434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50518AB2-C9DD-C0EE-7A15-A7FAAE0609B1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6A466E33-FDC1-698F-1D3F-0C2A23FAF33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9309E7B0-1572-494C-98E8-1827D11EAFC5}" type="slidenum">
              <a:t>34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7882C61E-143D-188F-0EAC-BE7ADDE42CE5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3DB7691D-643E-481F-86C2-9F74C978EBB5}" type="slidenum">
              <a:t>34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Segoe UI" pitchFamily="2"/>
              <a:cs typeface="Segoe U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DF89DC69-2A99-A2AE-2DAA-5F2C8BA1F9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2DFCA79B-4D72-96B5-D3A0-610349FA929E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45FF3A37-E3F8-4F43-E39D-22A22F27F9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6FF095A9-0531-49F4-B2DA-56B33D0C4F7A}" type="slidenum">
              <a:t>35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EA2FF847-AFC9-B394-F589-D85D2B25EB46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0D211C7A-8C88-4703-AD10-78FF918870C6}" type="slidenum">
              <a:t>35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5E38FEB8-F7C1-F604-58C5-D30EA050FF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F497CAAD-2E4D-6DCD-9516-D283C3AA47E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29184282-F124-D167-C689-0EAF1D6E56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AF9AB1BD-DFCE-4557-99F2-00174A856812}" type="slidenum">
              <a:t>5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69638970-9D0A-B87B-2988-677160779632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2C83DDB5-7A03-40F9-B3CE-35D1CE57637C}" type="slidenum">
              <a:t>5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093E0609-D5A8-F0CA-24E2-F8FE7078DC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DFA29059-5B95-5EA1-E10D-7D6E187D4FAA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D4FC4942-B972-7514-9F8E-16CC856E78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BF0A4F5-73A4-4925-ABCE-3404C177DB71}" type="slidenum">
              <a:t>6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A72179C6-0748-4B6C-364C-66B59F1CB40C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6A61F592-FADC-4ED1-83AC-FF297CA1C234}" type="slidenum">
              <a:t>6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268E449A-E654-2666-92B4-A8BC067B6E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0E72A975-EDFE-80DD-68A5-78ED0A8EE862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59E681CD-4499-2E19-BA14-6407162303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E200EBF-0858-42C0-979C-A2F5A24AB6D1}" type="slidenum">
              <a:t>7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243D9A89-98DA-FA90-141F-6625900F344F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9C9C6911-2DA1-4D1C-847D-E3736448A15D}" type="slidenum">
              <a:t>7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9CFC5597-B041-7829-92E8-658485A059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503408E3-CAD2-3071-19F6-76A41C1531D6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6E4F7565-35E6-A6C1-4797-155E38DCB8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048B4FA1-4F28-4A43-9ABF-954D81EA2B59}" type="slidenum">
              <a:t>8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6536C1CF-CEC2-613E-CE66-08563E90BAAE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7F97BBF2-CFE0-457B-AEFC-4F165F858C22}" type="slidenum">
              <a:t>8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E75042AC-A449-92A3-F9F5-DA1A4B93FE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BFFB3DBC-1811-EE53-62A2-A40D64956851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2CBE4596-D5CA-4C63-8E6D-00B55B894B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836CE23E-0E65-462F-93C5-ABB539588C63}" type="slidenum">
              <a:t>9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1B552DB3-C10A-3D82-C408-18DD653E74D4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5E975C5E-7253-4C65-B444-93898D2CDAB0}" type="slidenum">
              <a:t>9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AC94D32C-D691-6A81-B037-2EF911CEAA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67EEC69E-8325-AFCD-604A-A01B600C140D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10">
            <a:extLst>
              <a:ext uri="{FF2B5EF4-FFF2-40B4-BE49-F238E27FC236}">
                <a16:creationId xmlns:a16="http://schemas.microsoft.com/office/drawing/2014/main" id="{1A9ECB2A-DE66-CB08-8B99-C6369A7FF8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F9B7BD99-29D1-48E7-895B-E7984DA1F8F5}" type="slidenum">
              <a:t>10</a:t>
            </a:fld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BBD6AC4D-1757-4B2B-E747-DFFD67E5B693}"/>
              </a:ext>
            </a:extLst>
          </p:cNvPr>
          <p:cNvSpPr/>
          <p:nvPr/>
        </p:nvSpPr>
        <p:spPr>
          <a:xfrm>
            <a:off x="4278240" y="10156680"/>
            <a:ext cx="3274920" cy="528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rtl="0" hangingPunct="0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fld id="{FDA1BFBC-1C01-46BD-8462-E84889B3DF23}" type="slidenum">
              <a:t>10</a:t>
            </a:fld>
            <a:endParaRPr lang="fi-FI" sz="1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Microsoft YaHei" pitchFamily="2"/>
              <a:cs typeface="Microsoft YaHei" pitchFamily="2"/>
            </a:endParaRPr>
          </a:p>
        </p:txBody>
      </p:sp>
      <p:sp>
        <p:nvSpPr>
          <p:cNvPr id="3" name="Dian kuvan paikkamerkki 2">
            <a:extLst>
              <a:ext uri="{FF2B5EF4-FFF2-40B4-BE49-F238E27FC236}">
                <a16:creationId xmlns:a16="http://schemas.microsoft.com/office/drawing/2014/main" id="{BC537423-C62C-6874-62DD-217025FDD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C2B1586-B349-7D92-A46F-8B524395C5E7}"/>
              </a:ext>
            </a:extLst>
          </p:cNvPr>
          <p:cNvSpPr/>
          <p:nvPr/>
        </p:nvSpPr>
        <p:spPr>
          <a:xfrm>
            <a:off x="755639" y="5078520"/>
            <a:ext cx="6048360" cy="4811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04B27B-F4AF-9C42-49DD-72FB6A8D8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78" y="1237197"/>
            <a:ext cx="7560469" cy="2631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F91A80-9140-2686-0874-4F7CB3B8B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8013" indent="0" algn="ctr">
              <a:buNone/>
              <a:defRPr sz="1654"/>
            </a:lvl2pPr>
            <a:lvl3pPr marL="756026" indent="0" algn="ctr">
              <a:buNone/>
              <a:defRPr sz="1488"/>
            </a:lvl3pPr>
            <a:lvl4pPr marL="1134039" indent="0" algn="ctr">
              <a:buNone/>
              <a:defRPr sz="1323"/>
            </a:lvl4pPr>
            <a:lvl5pPr marL="1512052" indent="0" algn="ctr">
              <a:buNone/>
              <a:defRPr sz="1323"/>
            </a:lvl5pPr>
            <a:lvl6pPr marL="1890065" indent="0" algn="ctr">
              <a:buNone/>
              <a:defRPr sz="1323"/>
            </a:lvl6pPr>
            <a:lvl7pPr marL="2268078" indent="0" algn="ctr">
              <a:buNone/>
              <a:defRPr sz="1323"/>
            </a:lvl7pPr>
            <a:lvl8pPr marL="2646091" indent="0" algn="ctr">
              <a:buNone/>
              <a:defRPr sz="1323"/>
            </a:lvl8pPr>
            <a:lvl9pPr marL="3024104" indent="0" algn="ctr">
              <a:buNone/>
              <a:defRPr sz="1323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C9F300-3C58-FD97-6A6F-A251E28E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53AF55-B904-9787-F61F-63ACB0BB4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C5BB42-41E1-1BC9-44A5-C366ABE2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6CEDBD-72DA-484D-9DCC-0962479C02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10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7F5CF2-B7D1-7EF3-D9F0-172DEE0F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04D982-1A32-8BB9-3312-F49DE6F61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9F672C-DF1A-311D-F1C2-A6EF36496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45FCCF-28AD-0AD1-A5D6-3284CADA6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CEF3C0-D391-D5B0-063B-6710C03FF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120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FC94E02-3AD1-168B-FDD1-9C1A7A6F7F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13947" y="402483"/>
            <a:ext cx="2173635" cy="640647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CB9194-1678-C167-C63E-7F7CFD716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3043" y="402483"/>
            <a:ext cx="6394896" cy="64064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07AE53-B8FC-B608-82A6-D9859F957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F3E220-A020-CCE6-CDC2-84D8D3FB3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3D772C-D0D6-03E6-9264-7DA61CDB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47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62CD57-81AB-53AE-C9CC-38FC84316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9A2178-1B18-2D68-8100-CA65A9ECD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2F0711-3C92-8F8B-435F-70B45D63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BB282B-2710-5116-DC56-88E5580EE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1D808B-88F6-CD40-3E0B-AD81A1EED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4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00D4C-7B88-4CB5-0CE0-0B5B41241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93" y="1884670"/>
            <a:ext cx="8694539" cy="3144614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03B4A1-55C2-A5E3-B3C9-766BE1AC7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793" y="5059034"/>
            <a:ext cx="8694539" cy="165367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C5FF78-1181-294B-0A8B-13A0DDB0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D9E5D8-84EA-5E22-2A43-55A08731A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30803F-38B8-D1E4-38A2-6B01DD8F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50698F-6A45-441E-99A9-0FA471F30C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30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A2711C-F71E-585B-E9AE-D3181DA17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FDCDF3-ADB4-E847-6F01-638A40D27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B91797-93B7-F5A2-722D-CE935B0C9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2CC663-E9AE-9BFD-0203-402DAED7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5BCF7B5-EA86-6D68-BED5-9EDFDA82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7A1473E-CB2F-86A4-7A4A-17AD679D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9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A8B06D-B654-FBDE-81FC-5ECF69286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402483"/>
            <a:ext cx="8694539" cy="1461188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6781D3-5515-B539-45A1-5168154EB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A2D7C43-23DD-37B9-1BF6-7383A5A91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CEF2AE0-B908-913F-221F-970E50846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316" y="1853171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583768-669F-E1BB-CC20-FEB2DCA8B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316" y="2761381"/>
            <a:ext cx="4285579" cy="40615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CEB8D97-2647-57E4-8CB7-F8551E91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BB428D8-7434-FB54-90AA-56760F4D8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2C63C51-596A-CA8B-AA93-FA63A7CC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60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87FF30-617B-EE12-8F48-1359CE686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090DA4F-63ED-A01F-685B-BC0927AD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C6E7C0-DDE5-E4CE-F2E2-83763FFA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ABB9F3-4BC0-F1AD-584E-304BF76A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4BE88D-01F3-43FA-BAAD-5B32587DA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13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964BB47-5325-FDE4-4E66-77B564D3D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DD84D07-FBD0-B70A-EA06-C5B7875D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DDAA78-335E-584A-F256-5D4FC264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22B352-DF46-46A8-95E8-2F7DCB666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9966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2CFD4A-6F46-3726-259C-D297B758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A31BE-9222-5A9A-A6B4-9D1173F4D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5579" y="1088454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2C0384-1B53-A5A7-B693-2FA82873C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2B7D86-AD26-7E0C-BD82-1126E594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39019C-0773-4647-7360-3157A4636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8B21F1-E339-FC76-A82E-1501A35FE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94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D8DAD-1524-88D3-6A42-422514990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35C0CA-5427-AEA7-B6CE-B86D0C4FB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5579" y="1088454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8013" indent="0">
              <a:buNone/>
              <a:defRPr sz="2315"/>
            </a:lvl2pPr>
            <a:lvl3pPr marL="756026" indent="0">
              <a:buNone/>
              <a:defRPr sz="1984"/>
            </a:lvl3pPr>
            <a:lvl4pPr marL="1134039" indent="0">
              <a:buNone/>
              <a:defRPr sz="1654"/>
            </a:lvl4pPr>
            <a:lvl5pPr marL="1512052" indent="0">
              <a:buNone/>
              <a:defRPr sz="1654"/>
            </a:lvl5pPr>
            <a:lvl6pPr marL="1890065" indent="0">
              <a:buNone/>
              <a:defRPr sz="1654"/>
            </a:lvl6pPr>
            <a:lvl7pPr marL="2268078" indent="0">
              <a:buNone/>
              <a:defRPr sz="1654"/>
            </a:lvl7pPr>
            <a:lvl8pPr marL="2646091" indent="0">
              <a:buNone/>
              <a:defRPr sz="1654"/>
            </a:lvl8pPr>
            <a:lvl9pPr marL="3024104" indent="0">
              <a:buNone/>
              <a:defRPr sz="1654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C979285-26CB-F531-659F-121E47F6D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CFA5A1-9CA5-8C6C-25DB-5281F92A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B872A2D-CD37-255F-9212-5D0DD9D29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B7CDC0-3DFD-D55F-5D45-A0CD0A455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98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1845466-4ED8-329E-B6E8-B15D6E1B5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43" y="402483"/>
            <a:ext cx="869453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BE6D36-682E-93FA-6D6C-A83504040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E16A32-14BD-7208-46FB-0B0CB87B4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043" y="7006699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632A54-B895-B035-BCAD-20D4EC570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9207" y="7006699"/>
            <a:ext cx="34022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D74DCB-8695-BC39-DECC-F8E3529DF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9441" y="7006699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lvl="0"/>
            <a:fld id="{ABE1F03F-D34E-403F-8A8F-2A596A6C58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72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4" cy="75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0080625" cy="48640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170" y="608435"/>
            <a:ext cx="9094284" cy="50910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7FD482-DF57-0ACE-9B96-0751FCA84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78" y="1425665"/>
            <a:ext cx="7560468" cy="3609631"/>
          </a:xfrm>
        </p:spPr>
        <p:txBody>
          <a:bodyPr anchor="ctr">
            <a:normAutofit/>
          </a:bodyPr>
          <a:lstStyle/>
          <a:p>
            <a:r>
              <a:rPr lang="fi-FI" sz="6900"/>
              <a:t>SIILINJÄRVEN ELINVOIMATEKIJÄT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DD90141-714F-0712-9E80-A19BCBCEC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078" y="6078221"/>
            <a:ext cx="7560468" cy="718610"/>
          </a:xfrm>
        </p:spPr>
        <p:txBody>
          <a:bodyPr anchor="ctr">
            <a:normAutofit/>
          </a:bodyPr>
          <a:lstStyle/>
          <a:p>
            <a:endParaRPr lang="fi-FI" sz="1800"/>
          </a:p>
          <a:p>
            <a:r>
              <a:rPr lang="fi-FI" sz="1800"/>
              <a:t>16.4.2025 Kalle Savolainen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93170" y="7004888"/>
            <a:ext cx="909524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17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760203-0520-33E5-F7A8-FAD304840F2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9768" y="193625"/>
            <a:ext cx="9070975" cy="1008062"/>
          </a:xfrm>
        </p:spPr>
        <p:txBody>
          <a:bodyPr wrap="square" tIns="23040">
            <a:noAutofit/>
          </a:bodyPr>
          <a:lstStyle/>
          <a:p>
            <a:pPr lvl="0"/>
            <a:r>
              <a:rPr lang="fi-FI" sz="2600" dirty="0"/>
              <a:t>Siilinjärveltä lähtömuutto 1995-2020 yhteensä</a:t>
            </a:r>
            <a:br>
              <a:rPr lang="fi-FI" sz="2600" dirty="0"/>
            </a:br>
            <a:r>
              <a:rPr lang="fi-FI" sz="2000" dirty="0"/>
              <a:t>12 kuntaa, joihin eniten lähtömuuttoa Siilinjärveltä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02B33C4E-088E-4604-3C9D-468486BCEAD5}"/>
              </a:ext>
            </a:extLst>
          </p:cNvPr>
          <p:cNvGraphicFramePr>
            <a:graphicFrameLocks noGrp="1"/>
          </p:cNvGraphicFramePr>
          <p:nvPr/>
        </p:nvGraphicFramePr>
        <p:xfrm>
          <a:off x="2015999" y="1295280"/>
          <a:ext cx="5334119" cy="5716079"/>
        </p:xfrm>
        <a:graphic>
          <a:graphicData uri="http://schemas.openxmlformats.org/drawingml/2006/table">
            <a:tbl>
              <a:tblPr/>
              <a:tblGrid>
                <a:gridCol w="3516479">
                  <a:extLst>
                    <a:ext uri="{9D8B030D-6E8A-4147-A177-3AD203B41FA5}">
                      <a16:colId xmlns:a16="http://schemas.microsoft.com/office/drawing/2014/main" val="1190012527"/>
                    </a:ext>
                  </a:extLst>
                </a:gridCol>
                <a:gridCol w="1817640">
                  <a:extLst>
                    <a:ext uri="{9D8B030D-6E8A-4147-A177-3AD203B41FA5}">
                      <a16:colId xmlns:a16="http://schemas.microsoft.com/office/drawing/2014/main" val="4082887798"/>
                    </a:ext>
                  </a:extLst>
                </a:gridCol>
              </a:tblGrid>
              <a:tr h="5047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</a:t>
                      </a: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Kuopio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21 522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92710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Lapinlahti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1 395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05109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Helsinki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1 266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82962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Jyväskylä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08329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Iisalmi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182052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Joensuu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6157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Tampere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97547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Oulu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94020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Espoo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61832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Leppävirta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887586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Turku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640438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Varkaus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3154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9B1B7B-EE86-71A0-9C6A-F784EE3E6A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09650" y="33338"/>
            <a:ext cx="9070975" cy="1262062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/>
              <a:t>Siilinjärven nettomuutto 1995-2023 yhteensä</a:t>
            </a:r>
            <a:br>
              <a:rPr lang="fi-FI" sz="2600"/>
            </a:br>
            <a:r>
              <a:rPr lang="fi-FI" sz="2400"/>
              <a:t>10 suurinta nettotulo- ja 10 suurinta nettolähtömuuttokuntaa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F173F52-7AF1-8951-6786-59C7CF74367E}"/>
              </a:ext>
            </a:extLst>
          </p:cNvPr>
          <p:cNvGraphicFramePr/>
          <p:nvPr/>
        </p:nvGraphicFramePr>
        <p:xfrm>
          <a:off x="800280" y="1295280"/>
          <a:ext cx="8062560" cy="622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6FAD5E-4822-DE5D-D1AA-C1E59C8D13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77050" y="360618"/>
            <a:ext cx="9070975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Siilinjärven väestömäärän muutos taajamissa ja haja-asutusalueella 1960 - 2020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80E8F430-4A9F-A69B-6DF8-9AF77C30170B}"/>
              </a:ext>
            </a:extLst>
          </p:cNvPr>
          <p:cNvGraphicFramePr>
            <a:graphicFrameLocks noGrp="1"/>
          </p:cNvGraphicFramePr>
          <p:nvPr/>
        </p:nvGraphicFramePr>
        <p:xfrm>
          <a:off x="503280" y="1944720"/>
          <a:ext cx="9218516" cy="3609719"/>
        </p:xfrm>
        <a:graphic>
          <a:graphicData uri="http://schemas.openxmlformats.org/drawingml/2006/table">
            <a:tbl>
              <a:tblPr/>
              <a:tblGrid>
                <a:gridCol w="2444760">
                  <a:extLst>
                    <a:ext uri="{9D8B030D-6E8A-4147-A177-3AD203B41FA5}">
                      <a16:colId xmlns:a16="http://schemas.microsoft.com/office/drawing/2014/main" val="1277072176"/>
                    </a:ext>
                  </a:extLst>
                </a:gridCol>
                <a:gridCol w="1044359">
                  <a:extLst>
                    <a:ext uri="{9D8B030D-6E8A-4147-A177-3AD203B41FA5}">
                      <a16:colId xmlns:a16="http://schemas.microsoft.com/office/drawing/2014/main" val="2974649492"/>
                    </a:ext>
                  </a:extLst>
                </a:gridCol>
                <a:gridCol w="1008359">
                  <a:extLst>
                    <a:ext uri="{9D8B030D-6E8A-4147-A177-3AD203B41FA5}">
                      <a16:colId xmlns:a16="http://schemas.microsoft.com/office/drawing/2014/main" val="1722810591"/>
                    </a:ext>
                  </a:extLst>
                </a:gridCol>
                <a:gridCol w="1009439">
                  <a:extLst>
                    <a:ext uri="{9D8B030D-6E8A-4147-A177-3AD203B41FA5}">
                      <a16:colId xmlns:a16="http://schemas.microsoft.com/office/drawing/2014/main" val="841483398"/>
                    </a:ext>
                  </a:extLst>
                </a:gridCol>
                <a:gridCol w="971640">
                  <a:extLst>
                    <a:ext uri="{9D8B030D-6E8A-4147-A177-3AD203B41FA5}">
                      <a16:colId xmlns:a16="http://schemas.microsoft.com/office/drawing/2014/main" val="2255999810"/>
                    </a:ext>
                  </a:extLst>
                </a:gridCol>
                <a:gridCol w="933480">
                  <a:extLst>
                    <a:ext uri="{9D8B030D-6E8A-4147-A177-3AD203B41FA5}">
                      <a16:colId xmlns:a16="http://schemas.microsoft.com/office/drawing/2014/main" val="364860454"/>
                    </a:ext>
                  </a:extLst>
                </a:gridCol>
                <a:gridCol w="896759">
                  <a:extLst>
                    <a:ext uri="{9D8B030D-6E8A-4147-A177-3AD203B41FA5}">
                      <a16:colId xmlns:a16="http://schemas.microsoft.com/office/drawing/2014/main" val="1490838015"/>
                    </a:ext>
                  </a:extLst>
                </a:gridCol>
                <a:gridCol w="909720">
                  <a:extLst>
                    <a:ext uri="{9D8B030D-6E8A-4147-A177-3AD203B41FA5}">
                      <a16:colId xmlns:a16="http://schemas.microsoft.com/office/drawing/2014/main" val="1334937771"/>
                    </a:ext>
                  </a:extLst>
                </a:gridCol>
              </a:tblGrid>
              <a:tr h="64404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32800"/>
                  </a:ext>
                </a:extLst>
              </a:tr>
              <a:tr h="645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Kirkonkylä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9362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9846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10219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749623"/>
                  </a:ext>
                </a:extLst>
              </a:tr>
              <a:tr h="7941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Toivala-Vuorela-Metsäkoulu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1454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4544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5587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070394"/>
                  </a:ext>
                </a:extLst>
              </a:tr>
              <a:tr h="6440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Haja-asutusalue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5043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4571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31681"/>
                  </a:ext>
                </a:extLst>
              </a:tr>
              <a:tr h="8823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8 788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10 834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15 168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18 749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19 742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21 010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21251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9312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71AC45-2C28-9811-FDFD-FC23E0A69B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8360" y="95396"/>
            <a:ext cx="9070975" cy="7921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Kirkonkylän väestö pienalueittain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488904F4-627D-CE9C-2314-8C4D50D8D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904363"/>
              </p:ext>
            </p:extLst>
          </p:nvPr>
        </p:nvGraphicFramePr>
        <p:xfrm>
          <a:off x="468360" y="1002586"/>
          <a:ext cx="8990876" cy="6557089"/>
        </p:xfrm>
        <a:graphic>
          <a:graphicData uri="http://schemas.openxmlformats.org/drawingml/2006/table">
            <a:tbl>
              <a:tblPr/>
              <a:tblGrid>
                <a:gridCol w="2772936">
                  <a:extLst>
                    <a:ext uri="{9D8B030D-6E8A-4147-A177-3AD203B41FA5}">
                      <a16:colId xmlns:a16="http://schemas.microsoft.com/office/drawing/2014/main" val="113242073"/>
                    </a:ext>
                  </a:extLst>
                </a:gridCol>
                <a:gridCol w="1147638">
                  <a:extLst>
                    <a:ext uri="{9D8B030D-6E8A-4147-A177-3AD203B41FA5}">
                      <a16:colId xmlns:a16="http://schemas.microsoft.com/office/drawing/2014/main" val="905654309"/>
                    </a:ext>
                  </a:extLst>
                </a:gridCol>
                <a:gridCol w="988069">
                  <a:extLst>
                    <a:ext uri="{9D8B030D-6E8A-4147-A177-3AD203B41FA5}">
                      <a16:colId xmlns:a16="http://schemas.microsoft.com/office/drawing/2014/main" val="3132485850"/>
                    </a:ext>
                  </a:extLst>
                </a:gridCol>
                <a:gridCol w="2963512">
                  <a:extLst>
                    <a:ext uri="{9D8B030D-6E8A-4147-A177-3AD203B41FA5}">
                      <a16:colId xmlns:a16="http://schemas.microsoft.com/office/drawing/2014/main" val="1354257814"/>
                    </a:ext>
                  </a:extLst>
                </a:gridCol>
                <a:gridCol w="1118721">
                  <a:extLst>
                    <a:ext uri="{9D8B030D-6E8A-4147-A177-3AD203B41FA5}">
                      <a16:colId xmlns:a16="http://schemas.microsoft.com/office/drawing/2014/main" val="3105789794"/>
                    </a:ext>
                  </a:extLst>
                </a:gridCol>
              </a:tblGrid>
              <a:tr h="420851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Väestö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Väestö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448183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Keskusta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Pyylampi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686365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Kirkonmäki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Radantaus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204629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Siilinpää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Pyylampi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04146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Viinamäki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Joentaus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849381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Tarinaharju itäin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Simonsalo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529371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Keskuskortteli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Jynkkä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818776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Tarinaharju länt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Leppäkaarre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920878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Vesijärvi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Päivärinne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399938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Taivallahti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Tynnörinen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931465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Harjamäki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Sulkavanniitty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360131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Mäntymäki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Vanha-Pappila pohj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056923"/>
                  </a:ext>
                </a:extLst>
              </a:tr>
              <a:tr h="420851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Ahmo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Knuutila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863526"/>
                  </a:ext>
                </a:extLst>
              </a:tr>
              <a:tr h="58074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Räisälä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399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Vanha-Pappila etel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228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878553"/>
                  </a:ext>
                </a:extLst>
              </a:tr>
              <a:tr h="505277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Kirkonkylä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</a:t>
                      </a: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9 799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8496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0C4E8A-3EEB-C855-402C-F900A5F3AEE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36720" y="301776"/>
            <a:ext cx="9070975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 err="1"/>
              <a:t>Toivala</a:t>
            </a:r>
            <a:r>
              <a:rPr lang="fi-FI" sz="3200" dirty="0"/>
              <a:t>-Vuorelan väestö pienalueittain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92318D90-3870-9ED0-64C9-332D7A64C2AB}"/>
              </a:ext>
            </a:extLst>
          </p:cNvPr>
          <p:cNvGraphicFramePr>
            <a:graphicFrameLocks noGrp="1"/>
          </p:cNvGraphicFramePr>
          <p:nvPr/>
        </p:nvGraphicFramePr>
        <p:xfrm>
          <a:off x="936720" y="1563839"/>
          <a:ext cx="6122879" cy="4484520"/>
        </p:xfrm>
        <a:graphic>
          <a:graphicData uri="http://schemas.openxmlformats.org/drawingml/2006/table">
            <a:tbl>
              <a:tblPr/>
              <a:tblGrid>
                <a:gridCol w="4259160">
                  <a:extLst>
                    <a:ext uri="{9D8B030D-6E8A-4147-A177-3AD203B41FA5}">
                      <a16:colId xmlns:a16="http://schemas.microsoft.com/office/drawing/2014/main" val="1709937483"/>
                    </a:ext>
                  </a:extLst>
                </a:gridCol>
                <a:gridCol w="1863719">
                  <a:extLst>
                    <a:ext uri="{9D8B030D-6E8A-4147-A177-3AD203B41FA5}">
                      <a16:colId xmlns:a16="http://schemas.microsoft.com/office/drawing/2014/main" val="3662646798"/>
                    </a:ext>
                  </a:extLst>
                </a:gridCol>
              </a:tblGrid>
              <a:tr h="64764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Väestö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495254"/>
                  </a:ext>
                </a:extLst>
              </a:tr>
              <a:tr h="6476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Vuorela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2 556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948039"/>
                  </a:ext>
                </a:extLst>
              </a:tr>
              <a:tr h="6015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Kunttari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581077"/>
                  </a:ext>
                </a:extLst>
              </a:tr>
              <a:tr h="6476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Toivala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030318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Metsäkoulu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896429"/>
                  </a:ext>
                </a:extLst>
              </a:tr>
              <a:tr h="6458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Haaparinne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261585"/>
                  </a:ext>
                </a:extLst>
              </a:tr>
              <a:tr h="6462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Toivala-Vuorela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             </a:t>
                      </a:r>
                      <a:r>
                        <a:rPr lang="fi-FI" sz="20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5 442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8038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BD7BA-5638-0C43-0796-2450D2B3AAF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4824" y="106298"/>
            <a:ext cx="9070975" cy="1262062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15 vuotta täyttänyt väestö koulutusasteen mukaan 1970 ja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2DF19044-BEE4-2160-7ADE-698290FEBCB1}"/>
              </a:ext>
            </a:extLst>
          </p:cNvPr>
          <p:cNvGraphicFramePr>
            <a:graphicFrameLocks noGrp="1"/>
          </p:cNvGraphicFramePr>
          <p:nvPr/>
        </p:nvGraphicFramePr>
        <p:xfrm>
          <a:off x="216000" y="1368360"/>
          <a:ext cx="9648717" cy="5912279"/>
        </p:xfrm>
        <a:graphic>
          <a:graphicData uri="http://schemas.openxmlformats.org/drawingml/2006/table">
            <a:tbl>
              <a:tblPr/>
              <a:tblGrid>
                <a:gridCol w="2641680">
                  <a:extLst>
                    <a:ext uri="{9D8B030D-6E8A-4147-A177-3AD203B41FA5}">
                      <a16:colId xmlns:a16="http://schemas.microsoft.com/office/drawing/2014/main" val="3898912449"/>
                    </a:ext>
                  </a:extLst>
                </a:gridCol>
                <a:gridCol w="1223639">
                  <a:extLst>
                    <a:ext uri="{9D8B030D-6E8A-4147-A177-3AD203B41FA5}">
                      <a16:colId xmlns:a16="http://schemas.microsoft.com/office/drawing/2014/main" val="158671588"/>
                    </a:ext>
                  </a:extLst>
                </a:gridCol>
                <a:gridCol w="1106640">
                  <a:extLst>
                    <a:ext uri="{9D8B030D-6E8A-4147-A177-3AD203B41FA5}">
                      <a16:colId xmlns:a16="http://schemas.microsoft.com/office/drawing/2014/main" val="2555389796"/>
                    </a:ext>
                  </a:extLst>
                </a:gridCol>
                <a:gridCol w="1038240">
                  <a:extLst>
                    <a:ext uri="{9D8B030D-6E8A-4147-A177-3AD203B41FA5}">
                      <a16:colId xmlns:a16="http://schemas.microsoft.com/office/drawing/2014/main" val="2697612816"/>
                    </a:ext>
                  </a:extLst>
                </a:gridCol>
                <a:gridCol w="352440">
                  <a:extLst>
                    <a:ext uri="{9D8B030D-6E8A-4147-A177-3AD203B41FA5}">
                      <a16:colId xmlns:a16="http://schemas.microsoft.com/office/drawing/2014/main" val="474840509"/>
                    </a:ext>
                  </a:extLst>
                </a:gridCol>
                <a:gridCol w="1249200">
                  <a:extLst>
                    <a:ext uri="{9D8B030D-6E8A-4147-A177-3AD203B41FA5}">
                      <a16:colId xmlns:a16="http://schemas.microsoft.com/office/drawing/2014/main" val="621256471"/>
                    </a:ext>
                  </a:extLst>
                </a:gridCol>
                <a:gridCol w="1114559">
                  <a:extLst>
                    <a:ext uri="{9D8B030D-6E8A-4147-A177-3AD203B41FA5}">
                      <a16:colId xmlns:a16="http://schemas.microsoft.com/office/drawing/2014/main" val="985490220"/>
                    </a:ext>
                  </a:extLst>
                </a:gridCol>
                <a:gridCol w="922319">
                  <a:extLst>
                    <a:ext uri="{9D8B030D-6E8A-4147-A177-3AD203B41FA5}">
                      <a16:colId xmlns:a16="http://schemas.microsoft.com/office/drawing/2014/main" val="637988944"/>
                    </a:ext>
                  </a:extLst>
                </a:gridCol>
              </a:tblGrid>
              <a:tr h="4737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62707"/>
                  </a:ext>
                </a:extLst>
              </a:tr>
              <a:tr h="723959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Pohjois-Savo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Koko maa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Pohjois-Savo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Koko maa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75336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981496"/>
                  </a:ext>
                </a:extLst>
              </a:tr>
              <a:tr h="7030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Ei perusasteen jälkeistä tutkintoa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25,8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812005"/>
                  </a:ext>
                </a:extLst>
              </a:tr>
              <a:tr h="7016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Tutkinnon suorittaneita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78,5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959383"/>
                  </a:ext>
                </a:extLst>
              </a:tr>
              <a:tr h="5742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Keskiaste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135135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Alin korkea-aste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117747"/>
                  </a:ext>
                </a:extLst>
              </a:tr>
              <a:tr h="6570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Alempi korkeakouluaste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2,2,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051544"/>
                  </a:ext>
                </a:extLst>
              </a:tr>
              <a:tr h="657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Ylempi korkeakouluaste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002837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Tutkijakoulutusaste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0,02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74348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D8BD1A-BB3D-4FBE-B66F-02B7FC996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24231" y="74555"/>
            <a:ext cx="9070975" cy="1100125"/>
          </a:xfrm>
        </p:spPr>
        <p:txBody>
          <a:bodyPr wrap="square" tIns="23040">
            <a:noAutofit/>
          </a:bodyPr>
          <a:lstStyle/>
          <a:p>
            <a:pPr lvl="0"/>
            <a:r>
              <a:rPr lang="fi-FI" sz="2600" dirty="0"/>
              <a:t>Siilinjärven ammatissa toimiva väestö 1950-2014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2C2F0ED-5EAC-0E82-1625-F6CAC5A4E88F}"/>
              </a:ext>
            </a:extLst>
          </p:cNvPr>
          <p:cNvGraphicFramePr/>
          <p:nvPr/>
        </p:nvGraphicFramePr>
        <p:xfrm>
          <a:off x="696960" y="1174680"/>
          <a:ext cx="8929800" cy="631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839875-E189-08DC-F891-9BAE6E6A52F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9704" y="419612"/>
            <a:ext cx="7836310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Siilinjärven väestön ikärakenne v.1960 - 2020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3B24E4C-D350-52B7-824F-702BA0F15EFA}"/>
              </a:ext>
            </a:extLst>
          </p:cNvPr>
          <p:cNvGraphicFramePr/>
          <p:nvPr/>
        </p:nvGraphicFramePr>
        <p:xfrm>
          <a:off x="720719" y="1295280"/>
          <a:ext cx="8999640" cy="606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5F9461-037C-D9FE-2A51-76C281D5E0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82641" y="353862"/>
            <a:ext cx="8742240" cy="922338"/>
          </a:xfrm>
        </p:spPr>
        <p:txBody>
          <a:bodyPr wrap="square" tIns="24840">
            <a:noAutofit/>
          </a:bodyPr>
          <a:lstStyle/>
          <a:p>
            <a:pPr lvl="0"/>
            <a:r>
              <a:rPr lang="fi-FI" sz="2800" dirty="0"/>
              <a:t>Valmistuneet asunnot 1950 – 2020 vuosikymmenten summina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430EB35-91D1-8F17-814D-84745F584B54}"/>
              </a:ext>
            </a:extLst>
          </p:cNvPr>
          <p:cNvGraphicFramePr/>
          <p:nvPr/>
        </p:nvGraphicFramePr>
        <p:xfrm>
          <a:off x="782640" y="1276200"/>
          <a:ext cx="8742240" cy="614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C07F37-3DDA-B489-0980-8B721B6B81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363" y="301625"/>
            <a:ext cx="9720262" cy="9953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/>
              <a:t>Siilinjärven työpaikat toimialoittain 1960 – 2020</a:t>
            </a:r>
            <a:br>
              <a:rPr lang="fi-FI" sz="3200"/>
            </a:br>
            <a:r>
              <a:rPr lang="fi-FI" sz="1800"/>
              <a:t>Huom ! Vuosikymmenten välinen vertailtavuus vaikeaa toimialaluokitusmuutosten vuoksi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0CF66575-B3F2-24AC-126B-6C89B5B7CE57}"/>
              </a:ext>
            </a:extLst>
          </p:cNvPr>
          <p:cNvGraphicFramePr>
            <a:graphicFrameLocks noGrp="1"/>
          </p:cNvGraphicFramePr>
          <p:nvPr/>
        </p:nvGraphicFramePr>
        <p:xfrm>
          <a:off x="431640" y="1295280"/>
          <a:ext cx="9145797" cy="6068880"/>
        </p:xfrm>
        <a:graphic>
          <a:graphicData uri="http://schemas.openxmlformats.org/drawingml/2006/table">
            <a:tbl>
              <a:tblPr/>
              <a:tblGrid>
                <a:gridCol w="3587760">
                  <a:extLst>
                    <a:ext uri="{9D8B030D-6E8A-4147-A177-3AD203B41FA5}">
                      <a16:colId xmlns:a16="http://schemas.microsoft.com/office/drawing/2014/main" val="1239021006"/>
                    </a:ext>
                  </a:extLst>
                </a:gridCol>
                <a:gridCol w="804959">
                  <a:extLst>
                    <a:ext uri="{9D8B030D-6E8A-4147-A177-3AD203B41FA5}">
                      <a16:colId xmlns:a16="http://schemas.microsoft.com/office/drawing/2014/main" val="1225414723"/>
                    </a:ext>
                  </a:extLst>
                </a:gridCol>
                <a:gridCol w="774719">
                  <a:extLst>
                    <a:ext uri="{9D8B030D-6E8A-4147-A177-3AD203B41FA5}">
                      <a16:colId xmlns:a16="http://schemas.microsoft.com/office/drawing/2014/main" val="2375097875"/>
                    </a:ext>
                  </a:extLst>
                </a:gridCol>
                <a:gridCol w="820800">
                  <a:extLst>
                    <a:ext uri="{9D8B030D-6E8A-4147-A177-3AD203B41FA5}">
                      <a16:colId xmlns:a16="http://schemas.microsoft.com/office/drawing/2014/main" val="2041685555"/>
                    </a:ext>
                  </a:extLst>
                </a:gridCol>
                <a:gridCol w="834839">
                  <a:extLst>
                    <a:ext uri="{9D8B030D-6E8A-4147-A177-3AD203B41FA5}">
                      <a16:colId xmlns:a16="http://schemas.microsoft.com/office/drawing/2014/main" val="313986251"/>
                    </a:ext>
                  </a:extLst>
                </a:gridCol>
                <a:gridCol w="773280">
                  <a:extLst>
                    <a:ext uri="{9D8B030D-6E8A-4147-A177-3AD203B41FA5}">
                      <a16:colId xmlns:a16="http://schemas.microsoft.com/office/drawing/2014/main" val="94306308"/>
                    </a:ext>
                  </a:extLst>
                </a:gridCol>
                <a:gridCol w="743040">
                  <a:extLst>
                    <a:ext uri="{9D8B030D-6E8A-4147-A177-3AD203B41FA5}">
                      <a16:colId xmlns:a16="http://schemas.microsoft.com/office/drawing/2014/main" val="1092018052"/>
                    </a:ext>
                  </a:extLst>
                </a:gridCol>
                <a:gridCol w="806400">
                  <a:extLst>
                    <a:ext uri="{9D8B030D-6E8A-4147-A177-3AD203B41FA5}">
                      <a16:colId xmlns:a16="http://schemas.microsoft.com/office/drawing/2014/main" val="1951753732"/>
                    </a:ext>
                  </a:extLst>
                </a:gridCol>
              </a:tblGrid>
              <a:tr h="486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b="1"/>
                      </a:pPr>
                      <a:r>
                        <a:rPr lang="fi-FI" sz="16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Työpaikat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599586"/>
                  </a:ext>
                </a:extLst>
              </a:tr>
              <a:tr h="486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Maa- , metsä- ja kalatalous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945946"/>
                  </a:ext>
                </a:extLst>
              </a:tr>
              <a:tr h="487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Kaivos- ja kaivannaistoiminta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66382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Teollisuus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73698"/>
                  </a:ext>
                </a:extLst>
              </a:tr>
              <a:tr h="486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Sähkö-, kaasu- ja vesihuolto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099200"/>
                  </a:ext>
                </a:extLst>
              </a:tr>
              <a:tr h="486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Rakennustoiminta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619464"/>
                  </a:ext>
                </a:extLst>
              </a:tr>
              <a:tr h="65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Tukku- ja vähitt.kauppa, rav. ja maj.toim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035214"/>
                  </a:ext>
                </a:extLst>
              </a:tr>
              <a:tr h="4863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Kuljetus, varastointi, tietoliikenne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450420"/>
                  </a:ext>
                </a:extLst>
              </a:tr>
              <a:tr h="5702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Rah., vak., kiint. ja liike-el.palv. toim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060002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Yht.kunn.ja henk.koht palvelut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2 569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26910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Tuntematon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404411"/>
                  </a:ext>
                </a:extLst>
              </a:tr>
              <a:tr h="4795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b="1"/>
                      </a:pPr>
                      <a:r>
                        <a:rPr lang="fi-FI" sz="16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3787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6 366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5997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6629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18435"/>
            <a:ext cx="10080625" cy="8119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7460513-CB26-C34F-17B0-C197E3C6C7D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0153" y="709303"/>
            <a:ext cx="9225714" cy="58891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 algn="ctr" defTabSz="914400"/>
            <a: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Siilinjärven </a:t>
            </a:r>
            <a:r>
              <a:rPr lang="en-US" sz="2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asukasluku</a:t>
            </a:r>
            <a: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viisivuotiskausittain</a:t>
            </a:r>
            <a: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v.1925 - 2020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E6524C4A-9B81-E33D-6083-241A9C23E9BC}"/>
              </a:ext>
            </a:extLst>
          </p:cNvPr>
          <p:cNvSpPr/>
          <p:nvPr/>
        </p:nvSpPr>
        <p:spPr>
          <a:xfrm>
            <a:off x="504719" y="301680"/>
            <a:ext cx="9070920" cy="1262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1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i-FI" sz="1600" b="0" i="0" u="none" strike="noStrike" cap="none" baseline="0">
              <a:ln>
                <a:noFill/>
              </a:ln>
              <a:solidFill>
                <a:srgbClr val="FFFFFF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8D2C0B4-2DA3-9320-094D-E3FAA60601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6292958"/>
              </p:ext>
            </p:extLst>
          </p:nvPr>
        </p:nvGraphicFramePr>
        <p:xfrm>
          <a:off x="214489" y="1530346"/>
          <a:ext cx="9471378" cy="5209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2120DE-CD7D-F3C5-9096-A8323DDA9ED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52320" y="301776"/>
            <a:ext cx="9070975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Työllinen työvoima ja työpaikat toimialoittain 2022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93DE647E-32CF-1D00-71D3-33E61A901511}"/>
              </a:ext>
            </a:extLst>
          </p:cNvPr>
          <p:cNvGraphicFramePr>
            <a:graphicFrameLocks noGrp="1"/>
          </p:cNvGraphicFramePr>
          <p:nvPr/>
        </p:nvGraphicFramePr>
        <p:xfrm>
          <a:off x="652320" y="1563839"/>
          <a:ext cx="8775720" cy="5732640"/>
        </p:xfrm>
        <a:graphic>
          <a:graphicData uri="http://schemas.openxmlformats.org/drawingml/2006/table">
            <a:tbl>
              <a:tblPr/>
              <a:tblGrid>
                <a:gridCol w="4740480">
                  <a:extLst>
                    <a:ext uri="{9D8B030D-6E8A-4147-A177-3AD203B41FA5}">
                      <a16:colId xmlns:a16="http://schemas.microsoft.com/office/drawing/2014/main" val="1795258410"/>
                    </a:ext>
                  </a:extLst>
                </a:gridCol>
                <a:gridCol w="1960560">
                  <a:extLst>
                    <a:ext uri="{9D8B030D-6E8A-4147-A177-3AD203B41FA5}">
                      <a16:colId xmlns:a16="http://schemas.microsoft.com/office/drawing/2014/main" val="3918892190"/>
                    </a:ext>
                  </a:extLst>
                </a:gridCol>
                <a:gridCol w="2074680">
                  <a:extLst>
                    <a:ext uri="{9D8B030D-6E8A-4147-A177-3AD203B41FA5}">
                      <a16:colId xmlns:a16="http://schemas.microsoft.com/office/drawing/2014/main" val="1342123790"/>
                    </a:ext>
                  </a:extLst>
                </a:gridCol>
              </a:tblGrid>
              <a:tr h="4737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Työll. Työvoima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Työpaikat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146273"/>
                  </a:ext>
                </a:extLst>
              </a:tr>
              <a:tr h="5212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Maa- , metsä- ja kalatalous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62883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Kaivos- ja kaivannaistoiminta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306213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Teollisuus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63920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Sähkö-, kaasu- ja vesihuolto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20534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Rakennustoiminta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507052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Tukku- ja vähitt.kauppa, rav. ja maj.toim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589766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Kuljetus, varastointi, tietoliikenne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28217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Rah., vak., kiint. ja liike-el.palv. toim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00940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Yht.kunn.ja henk.koht palvelut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4752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340793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Tuntematon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07619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b="1"/>
                      </a:pPr>
                      <a:r>
                        <a:rPr lang="fi-FI" sz="16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9213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7227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9705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3EC5ACFF-1DCE-7EFF-6466-6C33BC70958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08080" y="166320"/>
            <a:ext cx="9753120" cy="7314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88DD9A-0AC5-D9FD-2468-7C3C6319EFC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2619" y="0"/>
            <a:ext cx="9070975" cy="979488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Työssäkäyntiliikenteen pääsuunnat 1980 - 2014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EB32E80C-5962-CF4A-6C8F-6D846AF676B3}"/>
              </a:ext>
            </a:extLst>
          </p:cNvPr>
          <p:cNvGraphicFramePr>
            <a:graphicFrameLocks noGrp="1"/>
          </p:cNvGraphicFramePr>
          <p:nvPr/>
        </p:nvGraphicFramePr>
        <p:xfrm>
          <a:off x="287280" y="863639"/>
          <a:ext cx="9577439" cy="7366667"/>
        </p:xfrm>
        <a:graphic>
          <a:graphicData uri="http://schemas.openxmlformats.org/drawingml/2006/table">
            <a:tbl>
              <a:tblPr/>
              <a:tblGrid>
                <a:gridCol w="3889440">
                  <a:extLst>
                    <a:ext uri="{9D8B030D-6E8A-4147-A177-3AD203B41FA5}">
                      <a16:colId xmlns:a16="http://schemas.microsoft.com/office/drawing/2014/main" val="3846120148"/>
                    </a:ext>
                  </a:extLst>
                </a:gridCol>
                <a:gridCol w="946080">
                  <a:extLst>
                    <a:ext uri="{9D8B030D-6E8A-4147-A177-3AD203B41FA5}">
                      <a16:colId xmlns:a16="http://schemas.microsoft.com/office/drawing/2014/main" val="196111586"/>
                    </a:ext>
                  </a:extLst>
                </a:gridCol>
                <a:gridCol w="1139760">
                  <a:extLst>
                    <a:ext uri="{9D8B030D-6E8A-4147-A177-3AD203B41FA5}">
                      <a16:colId xmlns:a16="http://schemas.microsoft.com/office/drawing/2014/main" val="1277241200"/>
                    </a:ext>
                  </a:extLst>
                </a:gridCol>
                <a:gridCol w="1014479">
                  <a:extLst>
                    <a:ext uri="{9D8B030D-6E8A-4147-A177-3AD203B41FA5}">
                      <a16:colId xmlns:a16="http://schemas.microsoft.com/office/drawing/2014/main" val="839494923"/>
                    </a:ext>
                  </a:extLst>
                </a:gridCol>
                <a:gridCol w="1513080">
                  <a:extLst>
                    <a:ext uri="{9D8B030D-6E8A-4147-A177-3AD203B41FA5}">
                      <a16:colId xmlns:a16="http://schemas.microsoft.com/office/drawing/2014/main" val="960179436"/>
                    </a:ext>
                  </a:extLst>
                </a:gridCol>
                <a:gridCol w="1074600">
                  <a:extLst>
                    <a:ext uri="{9D8B030D-6E8A-4147-A177-3AD203B41FA5}">
                      <a16:colId xmlns:a16="http://schemas.microsoft.com/office/drawing/2014/main" val="1757587720"/>
                    </a:ext>
                  </a:extLst>
                </a:gridCol>
              </a:tblGrid>
              <a:tr h="7567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Siilinjärvi – Kuopio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20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Muutos 1980 - 2014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8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447815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Työssäkäynti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882707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Siilinjärveläiset Kuopiossa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-1741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-2948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-4438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154,9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551624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Kuopiolaiset Siilinjärvellä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1429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147,0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251540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      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-769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-1585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-2037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164,9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753052"/>
                  </a:ext>
                </a:extLst>
              </a:tr>
              <a:tr h="5137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2000" b="1"/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Siilinjärvi - muu Pohjois-Savo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1600" b="1"/>
                      </a:pPr>
                      <a:r>
                        <a:rPr lang="fi-FI" sz="16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Muutos 1990- 2014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880058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Työssäkäynti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38937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Siilinjärveläiset muualla P-Savossa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-415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361,1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297185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Muualta P-Savosta Siilinjärvellä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243,6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113987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      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32,0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689083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2000" b="1"/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Siilinjärvi - muu Suomi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Muutos 1990 - 2014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499929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Työssäkäynti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318933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Siilinjärveläiset muualla maassa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-437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-414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211651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Muualta maasta Siilinjärvellä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847477"/>
                  </a:ext>
                </a:extLst>
              </a:tr>
              <a:tr h="4561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      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-34,9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492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D78B62-960D-8B5D-D287-6A7670601E9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09650" y="-22225"/>
            <a:ext cx="9070975" cy="985838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/>
              <a:t>Työssäkäyntiliikenteen muutokset 1970 - 2020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AA47FB4E-4DB9-911D-F24C-067E47170935}"/>
              </a:ext>
            </a:extLst>
          </p:cNvPr>
          <p:cNvGraphicFramePr>
            <a:graphicFrameLocks noGrp="1"/>
          </p:cNvGraphicFramePr>
          <p:nvPr/>
        </p:nvGraphicFramePr>
        <p:xfrm>
          <a:off x="144360" y="965160"/>
          <a:ext cx="9791637" cy="6550195"/>
        </p:xfrm>
        <a:graphic>
          <a:graphicData uri="http://schemas.openxmlformats.org/drawingml/2006/table">
            <a:tbl>
              <a:tblPr/>
              <a:tblGrid>
                <a:gridCol w="3503879">
                  <a:extLst>
                    <a:ext uri="{9D8B030D-6E8A-4147-A177-3AD203B41FA5}">
                      <a16:colId xmlns:a16="http://schemas.microsoft.com/office/drawing/2014/main" val="1421995091"/>
                    </a:ext>
                  </a:extLst>
                </a:gridCol>
                <a:gridCol w="822240">
                  <a:extLst>
                    <a:ext uri="{9D8B030D-6E8A-4147-A177-3AD203B41FA5}">
                      <a16:colId xmlns:a16="http://schemas.microsoft.com/office/drawing/2014/main" val="965759268"/>
                    </a:ext>
                  </a:extLst>
                </a:gridCol>
                <a:gridCol w="788759">
                  <a:extLst>
                    <a:ext uri="{9D8B030D-6E8A-4147-A177-3AD203B41FA5}">
                      <a16:colId xmlns:a16="http://schemas.microsoft.com/office/drawing/2014/main" val="1773348923"/>
                    </a:ext>
                  </a:extLst>
                </a:gridCol>
                <a:gridCol w="787680">
                  <a:extLst>
                    <a:ext uri="{9D8B030D-6E8A-4147-A177-3AD203B41FA5}">
                      <a16:colId xmlns:a16="http://schemas.microsoft.com/office/drawing/2014/main" val="2211214651"/>
                    </a:ext>
                  </a:extLst>
                </a:gridCol>
                <a:gridCol w="776159">
                  <a:extLst>
                    <a:ext uri="{9D8B030D-6E8A-4147-A177-3AD203B41FA5}">
                      <a16:colId xmlns:a16="http://schemas.microsoft.com/office/drawing/2014/main" val="2206723993"/>
                    </a:ext>
                  </a:extLst>
                </a:gridCol>
                <a:gridCol w="798480">
                  <a:extLst>
                    <a:ext uri="{9D8B030D-6E8A-4147-A177-3AD203B41FA5}">
                      <a16:colId xmlns:a16="http://schemas.microsoft.com/office/drawing/2014/main" val="57887206"/>
                    </a:ext>
                  </a:extLst>
                </a:gridCol>
                <a:gridCol w="800280">
                  <a:extLst>
                    <a:ext uri="{9D8B030D-6E8A-4147-A177-3AD203B41FA5}">
                      <a16:colId xmlns:a16="http://schemas.microsoft.com/office/drawing/2014/main" val="4194853711"/>
                    </a:ext>
                  </a:extLst>
                </a:gridCol>
                <a:gridCol w="747720">
                  <a:extLst>
                    <a:ext uri="{9D8B030D-6E8A-4147-A177-3AD203B41FA5}">
                      <a16:colId xmlns:a16="http://schemas.microsoft.com/office/drawing/2014/main" val="2193455649"/>
                    </a:ext>
                  </a:extLst>
                </a:gridCol>
                <a:gridCol w="766440">
                  <a:extLst>
                    <a:ext uri="{9D8B030D-6E8A-4147-A177-3AD203B41FA5}">
                      <a16:colId xmlns:a16="http://schemas.microsoft.com/office/drawing/2014/main" val="1666226748"/>
                    </a:ext>
                  </a:extLst>
                </a:gridCol>
              </a:tblGrid>
              <a:tr h="723959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Muutos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1970 - 2020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24619"/>
                  </a:ext>
                </a:extLst>
              </a:tr>
              <a:tr h="5212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Työssäkäynti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089844"/>
                  </a:ext>
                </a:extLst>
              </a:tr>
              <a:tr h="8337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Siilinjärveläiset omassa kunnassa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%-osuus omasta työll..työvoimasta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3862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5289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4050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3623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-6,2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8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880035"/>
                  </a:ext>
                </a:extLst>
              </a:tr>
              <a:tr h="10137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Siilinjärveläiset muualla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- %-osuus omasta työll. työvoimasta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3475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39,7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5233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56,4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5383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59,7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023163"/>
                  </a:ext>
                </a:extLst>
              </a:tr>
              <a:tr h="490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Siilinjärven työpaikat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4818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5997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530220"/>
                  </a:ext>
                </a:extLst>
              </a:tr>
              <a:tr h="490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Siilinjärven työllinen työvoima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7084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8764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8338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89,2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172219"/>
                  </a:ext>
                </a:extLst>
              </a:tr>
              <a:tr h="10137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Muualta yhteensä Siilinjärvellä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%-osuus S.järven työpaikoista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1688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24,2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1771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2700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3361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251,6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347292"/>
                  </a:ext>
                </a:extLst>
              </a:tr>
              <a:tr h="8503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Nettopendeli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1" i="1" u="none" strike="noStrike" cap="non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1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Työpaikkaomavaraisuusaste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58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101,2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-703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85,4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-1787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79,6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-2341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-2533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-2022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1964</a:t>
                      </a: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1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-23,7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3386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454356"/>
                  </a:ext>
                </a:extLst>
              </a:tr>
              <a:tr h="61272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3704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22A4AA-7769-E0A6-67B1-F7029359B2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47640" y="68827"/>
            <a:ext cx="8476695" cy="1083534"/>
          </a:xfrm>
        </p:spPr>
        <p:txBody>
          <a:bodyPr wrap="square" tIns="24840">
            <a:noAutofit/>
          </a:bodyPr>
          <a:lstStyle/>
          <a:p>
            <a:pPr lvl="0"/>
            <a:r>
              <a:rPr lang="fi-FI" sz="2800" dirty="0"/>
              <a:t>Siilinjärven - Kuopion työssäkäyntiliikenne 1990-2020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FC8606BF-5165-3264-5007-42215A843DE9}"/>
              </a:ext>
            </a:extLst>
          </p:cNvPr>
          <p:cNvGraphicFramePr>
            <a:graphicFrameLocks noGrp="1"/>
          </p:cNvGraphicFramePr>
          <p:nvPr/>
        </p:nvGraphicFramePr>
        <p:xfrm>
          <a:off x="647640" y="1152360"/>
          <a:ext cx="8569799" cy="6014160"/>
        </p:xfrm>
        <a:graphic>
          <a:graphicData uri="http://schemas.openxmlformats.org/drawingml/2006/table">
            <a:tbl>
              <a:tblPr/>
              <a:tblGrid>
                <a:gridCol w="5301000">
                  <a:extLst>
                    <a:ext uri="{9D8B030D-6E8A-4147-A177-3AD203B41FA5}">
                      <a16:colId xmlns:a16="http://schemas.microsoft.com/office/drawing/2014/main" val="4015313201"/>
                    </a:ext>
                  </a:extLst>
                </a:gridCol>
                <a:gridCol w="1105919">
                  <a:extLst>
                    <a:ext uri="{9D8B030D-6E8A-4147-A177-3AD203B41FA5}">
                      <a16:colId xmlns:a16="http://schemas.microsoft.com/office/drawing/2014/main" val="115107827"/>
                    </a:ext>
                  </a:extLst>
                </a:gridCol>
                <a:gridCol w="1081440">
                  <a:extLst>
                    <a:ext uri="{9D8B030D-6E8A-4147-A177-3AD203B41FA5}">
                      <a16:colId xmlns:a16="http://schemas.microsoft.com/office/drawing/2014/main" val="3154888143"/>
                    </a:ext>
                  </a:extLst>
                </a:gridCol>
                <a:gridCol w="1081440">
                  <a:extLst>
                    <a:ext uri="{9D8B030D-6E8A-4147-A177-3AD203B41FA5}">
                      <a16:colId xmlns:a16="http://schemas.microsoft.com/office/drawing/2014/main" val="1573892404"/>
                    </a:ext>
                  </a:extLst>
                </a:gridCol>
              </a:tblGrid>
              <a:tr h="4737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026124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Kuopion työpaikat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49381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50164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52118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16126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Siilinjärveltä Kuopiossa työssäkäyvät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2948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4538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867821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= %-osuus Kuopion työpaikoista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8,7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023827"/>
                  </a:ext>
                </a:extLst>
              </a:tr>
              <a:tr h="5961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026987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Siilinjärven työpaikat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6984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875588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Kuopiosta Siilinjärvellä työssäkäyvät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2634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764712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= %-osuus Siilinjärven työpaikoista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37,7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06078"/>
                  </a:ext>
                </a:extLst>
              </a:tr>
              <a:tr h="5961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886951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Siilinjärven työpaikat 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6984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906424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Yleensä muualta Siilinjärvellä työssäkäyvät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1688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3361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649152"/>
                  </a:ext>
                </a:extLst>
              </a:tr>
              <a:tr h="4831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= %-osuus Siilinjärven työpaikoista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Microsoft YaHei" pitchFamily="2"/>
                        </a:rPr>
                        <a:t>48,1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9925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7D270B-4326-0D93-B4B2-9D6942E370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5607050"/>
            <a:ext cx="9070975" cy="13087350"/>
          </a:xfrm>
        </p:spPr>
        <p:txBody>
          <a:bodyPr wrap="square" tIns="39240">
            <a:noAutofit/>
          </a:bodyPr>
          <a:lstStyle/>
          <a:p>
            <a:pPr lvl="0"/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endParaRPr lang="fi-FI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E4B416FE-182C-461E-2145-4E68A433F7AD}"/>
              </a:ext>
            </a:extLst>
          </p:cNvPr>
          <p:cNvSpPr/>
          <p:nvPr/>
        </p:nvSpPr>
        <p:spPr>
          <a:xfrm>
            <a:off x="431640" y="307800"/>
            <a:ext cx="9504360" cy="5523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73440" rIns="90000" bIns="45000" anchor="t" anchorCtr="0" compatLnSpc="1">
            <a:noAutofit/>
          </a:bodyPr>
          <a:lstStyle/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3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Tulomuuton syitä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8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Kohtuullisen hyvät omakotitontin saamisen mahdollisuudet, Kuopiossa takavuosina pulaa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Hyvät asunnon osto- ja myyntimahdollisuudet, asunnon arvo ja hinta säilyy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Asuntojen ja tonttien hinnat Kuopiota halvemmat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Turvallinen, luonnonläheinen, lapsiystävällinen, sopivan kokoinen, maaseutumainen kunta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Hyvät ja asuntoalueita lähellä olevat kunnalliset peruspalvelut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Työmahdollisuuksia eri aloilla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Kuopion läheisyyden tarjoamat mahdollisuudet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39A3D9-F21D-4A47-D4AC-B64B4C13B1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5607050"/>
            <a:ext cx="9070975" cy="13087350"/>
          </a:xfrm>
        </p:spPr>
        <p:txBody>
          <a:bodyPr wrap="square" tIns="39240">
            <a:noAutofit/>
          </a:bodyPr>
          <a:lstStyle/>
          <a:p>
            <a:pPr lvl="0"/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13291A44-29D9-71C6-0446-E13E31ED9604}"/>
              </a:ext>
            </a:extLst>
          </p:cNvPr>
          <p:cNvSpPr/>
          <p:nvPr/>
        </p:nvSpPr>
        <p:spPr>
          <a:xfrm>
            <a:off x="421808" y="789581"/>
            <a:ext cx="9504360" cy="4903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73440" rIns="90000" bIns="45000" anchor="t" anchorCtr="0" compatLnSpc="1">
            <a:noAutofit/>
          </a:bodyPr>
          <a:lstStyle/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32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Lähtömuuton syitä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8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Kuopion ja muiden suurten opiskelijakaupunkien vetovoima (työmahdollisuudet, opiskelumahdollisuudet, erilaiset elämässä etenemisen mahdollisuudet, kaupalliset palvelut, kulttuuri-, vapaa-aika- ja virkistyspalvelut, kaupunkimainen elämänmuoto, vuokra-asuntojen saanti)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Elämäntilanteen vaihtelut: perhesyyt, eläköityville omakotitalon myynti ja pienemmän kaupunkiasunnon osto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Työpaikkojen ja palvelujen kiihtyvä keskittyminen Kuopioon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Paluu juurille syntymäkuntaan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D52E4C-EA2B-5068-4953-229C52E878E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5607050"/>
            <a:ext cx="9070975" cy="13087350"/>
          </a:xfrm>
        </p:spPr>
        <p:txBody>
          <a:bodyPr wrap="square" tIns="39240">
            <a:noAutofit/>
          </a:bodyPr>
          <a:lstStyle/>
          <a:p>
            <a:pPr lvl="0"/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endParaRPr lang="fi-FI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C6B9C23E-82D4-F633-5897-46AAD68C796D}"/>
              </a:ext>
            </a:extLst>
          </p:cNvPr>
          <p:cNvSpPr/>
          <p:nvPr/>
        </p:nvSpPr>
        <p:spPr>
          <a:xfrm>
            <a:off x="431640" y="307800"/>
            <a:ext cx="9504360" cy="6604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73440" rIns="90000" bIns="45000" anchor="t" anchorCtr="0" compatLnSpc="1">
            <a:noAutofit/>
          </a:bodyPr>
          <a:lstStyle/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3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Siilinjärven muuttoliikkeen luonne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8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Tulomuuttajat valtaosin nuoria lapsiperheitä Kuopiosta ja pieneltä osin muualta Pohjois-Savosta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Kehyskunnan rooli näkyy suurena niin tulo- kuin lähtömuuttona Kuopioon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Tulomuuttajista osalla syynä työpaikan saaminen Siilinjärveltä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Poismuuttajat valtaosin nuoria opiskelijoita, jotka muuttavat Kuopioon tai muihin suuriin opiskelukaupunkeihin, nuorten ikäluokkien kasvu lisää poismuuttoa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Poismuuttoa syntyy kotikuntaan paluusta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Maaseutualueelle on muuttanut asukkaita omakotirakentamisen myötä, mm. Kuuslahti, Pöljä, Kumpunen, Jännevirta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 </a:t>
            </a: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Myös kunnan sisäinen muuttoliike on ollut suurta, kyliltä taajamiin muuttaa eläkeikäisiä ja toisaalta itsenäistyviä nuoria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086B7B-EE16-0DF5-B27F-624684B785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0975" cy="1066800"/>
          </a:xfrm>
        </p:spPr>
        <p:txBody>
          <a:bodyPr wrap="square" tIns="23040">
            <a:noAutofit/>
          </a:bodyPr>
          <a:lstStyle/>
          <a:p>
            <a:pPr lvl="0"/>
            <a:r>
              <a:rPr lang="fi-FI" sz="2600"/>
              <a:t>Pohjois-Savon suurimpien kuntien (poislukien Kuopio) asukasluku 1970 - 2020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34549C8-F557-3B71-7394-AFC52C5706CC}"/>
              </a:ext>
            </a:extLst>
          </p:cNvPr>
          <p:cNvGraphicFramePr/>
          <p:nvPr/>
        </p:nvGraphicFramePr>
        <p:xfrm>
          <a:off x="816120" y="1461960"/>
          <a:ext cx="8640720" cy="590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EABBF-848E-2D5F-805B-4ED06FC444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66613" y="157200"/>
            <a:ext cx="8420072" cy="1066800"/>
          </a:xfrm>
        </p:spPr>
        <p:txBody>
          <a:bodyPr wrap="square" tIns="23040">
            <a:noAutofit/>
          </a:bodyPr>
          <a:lstStyle/>
          <a:p>
            <a:pPr lvl="0"/>
            <a:r>
              <a:rPr lang="fi-FI" sz="2600" dirty="0"/>
              <a:t>Siilinjärven ja muiden kehyskuntien asukasluku 1970 - 2020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FD7CC1-02EE-8885-444C-F123051ED4A2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865188" y="1768475"/>
            <a:ext cx="9215437" cy="4999038"/>
          </a:xfrm>
        </p:spPr>
        <p:txBody>
          <a:bodyPr tIns="0" anchor="ctr"/>
          <a:lstStyle/>
          <a:p>
            <a:pPr marL="0" lvl="0" indent="0"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/>
              <a:t>     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1C3F0BA-88D1-FF92-D470-916528A246F0}"/>
              </a:ext>
            </a:extLst>
          </p:cNvPr>
          <p:cNvGraphicFramePr/>
          <p:nvPr/>
        </p:nvGraphicFramePr>
        <p:xfrm>
          <a:off x="458640" y="1224000"/>
          <a:ext cx="9286920" cy="58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1A2B02-5F4C-2F86-D720-A72545F70F0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44574" y="410523"/>
            <a:ext cx="7991475" cy="822325"/>
          </a:xfrm>
        </p:spPr>
        <p:txBody>
          <a:bodyPr wrap="square" tIns="21240">
            <a:noAutofit/>
          </a:bodyPr>
          <a:lstStyle/>
          <a:p>
            <a:pPr lvl="0"/>
            <a:r>
              <a:rPr lang="fi-FI" sz="2400" dirty="0"/>
              <a:t>Syntyneet ja kuolleet vuosikymmenten summina 1960-2020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0F58C92-3FB9-9913-3D14-82C98F5C3C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3845348"/>
              </p:ext>
            </p:extLst>
          </p:nvPr>
        </p:nvGraphicFramePr>
        <p:xfrm>
          <a:off x="663480" y="1258920"/>
          <a:ext cx="8912160" cy="5627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53A190-07E5-B899-08D4-DEAB95B70B2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8595" y="311457"/>
            <a:ext cx="8259406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Tunnuslukuja Siilinjärven yrityksistä 1986 - 2020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820C44C0-376E-8771-7223-9618FB09E533}"/>
              </a:ext>
            </a:extLst>
          </p:cNvPr>
          <p:cNvGraphicFramePr>
            <a:graphicFrameLocks noGrp="1"/>
          </p:cNvGraphicFramePr>
          <p:nvPr/>
        </p:nvGraphicFramePr>
        <p:xfrm>
          <a:off x="792000" y="1800360"/>
          <a:ext cx="8136000" cy="2662200"/>
        </p:xfrm>
        <a:graphic>
          <a:graphicData uri="http://schemas.openxmlformats.org/drawingml/2006/table">
            <a:tbl>
              <a:tblPr/>
              <a:tblGrid>
                <a:gridCol w="2519640">
                  <a:extLst>
                    <a:ext uri="{9D8B030D-6E8A-4147-A177-3AD203B41FA5}">
                      <a16:colId xmlns:a16="http://schemas.microsoft.com/office/drawing/2014/main" val="969583110"/>
                    </a:ext>
                  </a:extLst>
                </a:gridCol>
                <a:gridCol w="1122120">
                  <a:extLst>
                    <a:ext uri="{9D8B030D-6E8A-4147-A177-3AD203B41FA5}">
                      <a16:colId xmlns:a16="http://schemas.microsoft.com/office/drawing/2014/main" val="935362564"/>
                    </a:ext>
                  </a:extLst>
                </a:gridCol>
                <a:gridCol w="1123920">
                  <a:extLst>
                    <a:ext uri="{9D8B030D-6E8A-4147-A177-3AD203B41FA5}">
                      <a16:colId xmlns:a16="http://schemas.microsoft.com/office/drawing/2014/main" val="1115598081"/>
                    </a:ext>
                  </a:extLst>
                </a:gridCol>
                <a:gridCol w="1122480">
                  <a:extLst>
                    <a:ext uri="{9D8B030D-6E8A-4147-A177-3AD203B41FA5}">
                      <a16:colId xmlns:a16="http://schemas.microsoft.com/office/drawing/2014/main" val="387170796"/>
                    </a:ext>
                  </a:extLst>
                </a:gridCol>
                <a:gridCol w="1122480">
                  <a:extLst>
                    <a:ext uri="{9D8B030D-6E8A-4147-A177-3AD203B41FA5}">
                      <a16:colId xmlns:a16="http://schemas.microsoft.com/office/drawing/2014/main" val="2809147883"/>
                    </a:ext>
                  </a:extLst>
                </a:gridCol>
                <a:gridCol w="1125360">
                  <a:extLst>
                    <a:ext uri="{9D8B030D-6E8A-4147-A177-3AD203B41FA5}">
                      <a16:colId xmlns:a16="http://schemas.microsoft.com/office/drawing/2014/main" val="2349052937"/>
                    </a:ext>
                  </a:extLst>
                </a:gridCol>
              </a:tblGrid>
              <a:tr h="5475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578356"/>
                  </a:ext>
                </a:extLst>
              </a:tr>
              <a:tr h="7048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Yritysten lukumäärä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1 608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913778"/>
                  </a:ext>
                </a:extLst>
              </a:tr>
              <a:tr h="7048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Liikevaihto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311 059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302 421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421 756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593 026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1 048 016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640526"/>
                  </a:ext>
                </a:extLst>
              </a:tr>
              <a:tr h="7048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Henkilöstö / toimipaikka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16183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09FE2-B396-6A18-0405-EDC5A214BC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09650" y="-96838"/>
            <a:ext cx="9070975" cy="758826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/>
              <a:t>Teollisuusalueet ja niiden yritykset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6C7FC01C-C934-1191-04F2-97022548A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778145"/>
              </p:ext>
            </p:extLst>
          </p:nvPr>
        </p:nvGraphicFramePr>
        <p:xfrm>
          <a:off x="406440" y="576360"/>
          <a:ext cx="9297360" cy="4833137"/>
        </p:xfrm>
        <a:graphic>
          <a:graphicData uri="http://schemas.openxmlformats.org/drawingml/2006/table">
            <a:tbl>
              <a:tblPr/>
              <a:tblGrid>
                <a:gridCol w="9297360">
                  <a:extLst>
                    <a:ext uri="{9D8B030D-6E8A-4147-A177-3AD203B41FA5}">
                      <a16:colId xmlns:a16="http://schemas.microsoft.com/office/drawing/2014/main" val="2164658665"/>
                    </a:ext>
                  </a:extLst>
                </a:gridCol>
              </a:tblGrid>
              <a:tr h="616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200" b="1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Toivala</a:t>
                      </a:r>
                      <a:endParaRPr lang="fi-FI" sz="2200" b="1" i="0" u="none" strike="noStrike" cap="non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955377"/>
                  </a:ext>
                </a:extLst>
              </a:tr>
              <a:tr h="6847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</a:t>
                      </a: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ensimmäisiä yrity</a:t>
                      </a: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ksiä olivat E. Savolainen Oy:n vuodelta 1976, Manu Kaluste 1981, Taivetaso Oy 1982 (M-Erikoiskaluste Oy), </a:t>
                      </a:r>
                      <a:r>
                        <a:rPr lang="fi-FI" sz="16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Toivalan</a:t>
                      </a: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Metalli Ky 1985, </a:t>
                      </a:r>
                      <a:r>
                        <a:rPr lang="fi-FI" sz="16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Hempan</a:t>
                      </a: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Kaluste 1985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928425"/>
                  </a:ext>
                </a:extLst>
              </a:tr>
              <a:tr h="65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huonekaluteollisuutta, raskaan kaluston liikkeitä, rakennus-, sähkö-, puutarha- ym alojen yrityksiä ja myymälöitä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403096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38 yritystä, 371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715624"/>
                  </a:ext>
                </a:extLst>
              </a:tr>
              <a:tr h="439093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200" b="1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Vuorela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598532"/>
                  </a:ext>
                </a:extLst>
              </a:tr>
              <a:tr h="500107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ensimmäisiä yrityksiä olivat </a:t>
                      </a:r>
                      <a:r>
                        <a:rPr lang="fi-FI" sz="18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Ertokate</a:t>
                      </a: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Oy 1967 ja  Suojasauma Oy 1975, Metallisorvaamo H. Laakkonen 1984 (nykyisin </a:t>
                      </a:r>
                      <a:r>
                        <a:rPr lang="fi-FI" sz="18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Hydroline</a:t>
                      </a: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Oy)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339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autoliikkeitä, metalliteollisuutta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448549"/>
                  </a:ext>
                </a:extLst>
              </a:tr>
              <a:tr h="361617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</a:t>
                      </a:r>
                      <a:r>
                        <a:rPr lang="fi-FI" sz="2000" b="0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alueella nykyisin 13 yritystä, 314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202124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961940"/>
                  </a:ext>
                </a:extLst>
              </a:tr>
            </a:tbl>
          </a:graphicData>
        </a:graphic>
      </p:graphicFrame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0276F768-C1E5-273B-D844-958C22B5A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85917"/>
              </p:ext>
            </p:extLst>
          </p:nvPr>
        </p:nvGraphicFramePr>
        <p:xfrm>
          <a:off x="376825" y="5170311"/>
          <a:ext cx="9326614" cy="2093060"/>
        </p:xfrm>
        <a:graphic>
          <a:graphicData uri="http://schemas.openxmlformats.org/drawingml/2006/table">
            <a:tbl>
              <a:tblPr/>
              <a:tblGrid>
                <a:gridCol w="9326614">
                  <a:extLst>
                    <a:ext uri="{9D8B030D-6E8A-4147-A177-3AD203B41FA5}">
                      <a16:colId xmlns:a16="http://schemas.microsoft.com/office/drawing/2014/main" val="3737551118"/>
                    </a:ext>
                  </a:extLst>
                </a:gridCol>
              </a:tblGrid>
              <a:tr h="428978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2000" b="1" i="0"/>
                      </a:pPr>
                      <a:r>
                        <a:rPr lang="fi-FI" sz="2000" b="1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Rissala</a:t>
                      </a:r>
                      <a:endParaRPr lang="fi-FI" sz="2000" b="1" i="0" u="none" strike="noStrike" cap="non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977612"/>
                  </a:ext>
                </a:extLst>
              </a:tr>
              <a:tr h="68589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Savon Voima Oyj 2009, Kuopion Salaatti Oy 2010, SP </a:t>
                      </a:r>
                      <a:r>
                        <a:rPr lang="fi-FI" sz="18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stainless</a:t>
                      </a: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Oy 2012, Wihuri Oy 2013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78227"/>
                  </a:ext>
                </a:extLst>
              </a:tr>
              <a:tr h="467262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sähköliike, rakennusliikkeitä, maatalouskoneliikkeitä, eri alojen yrityksiä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489028"/>
                  </a:ext>
                </a:extLst>
              </a:tr>
              <a:tr h="510924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12 yritystä, 264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0021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A37BD-717A-6C47-EB09-374E24A9B3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09650" y="85725"/>
            <a:ext cx="9070975" cy="9953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/>
              <a:t>Teollisuusalueet ja niiden yritykset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82BB650D-8EDC-32CA-3CEA-538FD3F03259}"/>
              </a:ext>
            </a:extLst>
          </p:cNvPr>
          <p:cNvGraphicFramePr>
            <a:graphicFrameLocks noGrp="1"/>
          </p:cNvGraphicFramePr>
          <p:nvPr/>
        </p:nvGraphicFramePr>
        <p:xfrm>
          <a:off x="503280" y="936720"/>
          <a:ext cx="9150480" cy="2297519"/>
        </p:xfrm>
        <a:graphic>
          <a:graphicData uri="http://schemas.openxmlformats.org/drawingml/2006/table">
            <a:tbl>
              <a:tblPr/>
              <a:tblGrid>
                <a:gridCol w="9150480">
                  <a:extLst>
                    <a:ext uri="{9D8B030D-6E8A-4147-A177-3AD203B41FA5}">
                      <a16:colId xmlns:a16="http://schemas.microsoft.com/office/drawing/2014/main" val="4109084834"/>
                    </a:ext>
                  </a:extLst>
                </a:gridCol>
              </a:tblGrid>
              <a:tr h="5382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1800" b="1" i="0">
                          <a:solidFill>
                            <a:srgbClr val="000000"/>
                          </a:solidFill>
                        </a:defRPr>
                      </a:pPr>
                      <a:r>
                        <a:rPr lang="fi-FI" sz="18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Räisälä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651194"/>
                  </a:ext>
                </a:extLst>
              </a:tr>
              <a:tr h="73367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- 1970 -luvulla luotu pienteollisuus- ja yritysalue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001636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automaalaamo, autokorjaamoja, eläinlääkäri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66109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 alueella nykyisin 9 yritystä, 56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694492"/>
                  </a:ext>
                </a:extLst>
              </a:tr>
            </a:tbl>
          </a:graphicData>
        </a:graphic>
      </p:graphicFrame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B631A1D2-6CAE-9877-F0B5-6F0D14EB00D1}"/>
              </a:ext>
            </a:extLst>
          </p:cNvPr>
          <p:cNvGraphicFramePr>
            <a:graphicFrameLocks noGrp="1"/>
          </p:cNvGraphicFramePr>
          <p:nvPr/>
        </p:nvGraphicFramePr>
        <p:xfrm>
          <a:off x="580320" y="3263040"/>
          <a:ext cx="9117360" cy="3349077"/>
        </p:xfrm>
        <a:graphic>
          <a:graphicData uri="http://schemas.openxmlformats.org/drawingml/2006/table">
            <a:tbl>
              <a:tblPr/>
              <a:tblGrid>
                <a:gridCol w="9117360">
                  <a:extLst>
                    <a:ext uri="{9D8B030D-6E8A-4147-A177-3AD203B41FA5}">
                      <a16:colId xmlns:a16="http://schemas.microsoft.com/office/drawing/2014/main" val="231588596"/>
                    </a:ext>
                  </a:extLst>
                </a:gridCol>
              </a:tblGrid>
              <a:tr h="507239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285188"/>
                  </a:ext>
                </a:extLst>
              </a:tr>
              <a:tr h="568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Radantaus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36001"/>
                  </a:ext>
                </a:extLst>
              </a:tr>
              <a:tr h="10137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kaava hyväksytty 12.2.1981, kaava sisälsi 7 tonttia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ensimmäisiä yrityksiä Siilin Metalli Ky (nykyinen Ergorest Oy), Siilin Autotalo Oy, Siilin Markkinointi Oy 1982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732660"/>
                  </a:ext>
                </a:extLst>
              </a:tr>
              <a:tr h="7239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metalli- ja </a:t>
                      </a: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huonekaluteollisuutta</a:t>
                      </a: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,  eri alojen yrityksiä, kunnan tekninen osasto ja jätekeskus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800605"/>
                  </a:ext>
                </a:extLst>
              </a:tr>
              <a:tr h="535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18 yritystä, 124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6532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8A6B2-F4B6-8AB6-5107-1BFD8A78DE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76001" y="176980"/>
            <a:ext cx="8716320" cy="975019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Teollisuusalueet ja niiden yritykset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40708C42-736E-00C3-0A25-C47691DCB7ED}"/>
              </a:ext>
            </a:extLst>
          </p:cNvPr>
          <p:cNvGraphicFramePr>
            <a:graphicFrameLocks noGrp="1"/>
          </p:cNvGraphicFramePr>
          <p:nvPr/>
        </p:nvGraphicFramePr>
        <p:xfrm>
          <a:off x="576000" y="1152000"/>
          <a:ext cx="8716320" cy="6096596"/>
        </p:xfrm>
        <a:graphic>
          <a:graphicData uri="http://schemas.openxmlformats.org/drawingml/2006/table">
            <a:tbl>
              <a:tblPr/>
              <a:tblGrid>
                <a:gridCol w="8716320">
                  <a:extLst>
                    <a:ext uri="{9D8B030D-6E8A-4147-A177-3AD203B41FA5}">
                      <a16:colId xmlns:a16="http://schemas.microsoft.com/office/drawing/2014/main" val="2465752041"/>
                    </a:ext>
                  </a:extLst>
                </a:gridCol>
              </a:tblGrid>
              <a:tr h="535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2000" b="1"/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Pyykangas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606623"/>
                  </a:ext>
                </a:extLst>
              </a:tr>
              <a:tr h="7714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-</a:t>
                      </a:r>
                      <a:r>
                        <a:rPr lang="fi-FI" sz="20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</a:t>
                      </a: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ensimmäisiä yrityksiä 1970 -luvulla Maarakennus Nurmi, sitten KotiSiili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8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818740"/>
                  </a:ext>
                </a:extLst>
              </a:tr>
              <a:tr h="5047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- huonekaluliike, kuljetusliike, rengasliike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863554"/>
                  </a:ext>
                </a:extLst>
              </a:tr>
              <a:tr h="535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3 yritystä, 25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912082"/>
                  </a:ext>
                </a:extLst>
              </a:tr>
              <a:tr h="72900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216537"/>
                  </a:ext>
                </a:extLst>
              </a:tr>
              <a:tr h="535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Jukola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65373"/>
                  </a:ext>
                </a:extLst>
              </a:tr>
              <a:tr h="86723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-- ensimmäinen yritys Huolto-Halme Oy 1990 ja Siilin Moottori- ja Dieselhuolto 1991. Siilinjärven Metallitekniikka (nyk. Simetek Oy) v. 2000, Koneneliö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18"/>
                        <a:ea typeface="Microsoft YaHei" pitchFamily="2"/>
                        <a:cs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902952"/>
                  </a:ext>
                </a:extLst>
              </a:tr>
              <a:tr h="50471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LVI-liike, autokorjaamoja, kuljetusliike, metalliteollisuutta, eri alojen yrityksiä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380815"/>
                  </a:ext>
                </a:extLst>
              </a:tr>
              <a:tr h="608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nykyisin alueella 9 yritystä, 222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288329"/>
                  </a:ext>
                </a:extLst>
              </a:tr>
              <a:tr h="504719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8632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FCFF3-A566-9280-6BDD-AF374499F76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76001" y="38194"/>
            <a:ext cx="8716320" cy="1113805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Yritys- ja liikekeskukset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855135BD-7637-348C-5B30-03817549410D}"/>
              </a:ext>
            </a:extLst>
          </p:cNvPr>
          <p:cNvGraphicFramePr>
            <a:graphicFrameLocks noGrp="1"/>
          </p:cNvGraphicFramePr>
          <p:nvPr/>
        </p:nvGraphicFramePr>
        <p:xfrm>
          <a:off x="576000" y="1152000"/>
          <a:ext cx="8716320" cy="6369480"/>
        </p:xfrm>
        <a:graphic>
          <a:graphicData uri="http://schemas.openxmlformats.org/drawingml/2006/table">
            <a:tbl>
              <a:tblPr/>
              <a:tblGrid>
                <a:gridCol w="8716320">
                  <a:extLst>
                    <a:ext uri="{9D8B030D-6E8A-4147-A177-3AD203B41FA5}">
                      <a16:colId xmlns:a16="http://schemas.microsoft.com/office/drawing/2014/main" val="2486315647"/>
                    </a:ext>
                  </a:extLst>
                </a:gridCol>
              </a:tblGrid>
              <a:tr h="568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  <a:defRPr sz="2000" b="1"/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Innocum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88478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vuoden 1999 hankkeella Harjamäen entisiin sairaalatiloihin perustettu yrityskeskus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51669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kunnan toimistoja, P-S hyvinvointialue, Kehitysyhtiö Kalakukko ry, yrityksiä ja yhdistyksiä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02038"/>
                  </a:ext>
                </a:extLst>
              </a:tr>
              <a:tr h="112932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entisissä sairaalatiloissa nykyisin 56 yritystä, joissa 217 työpaikkaa.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kunnallinen päiväkoti 65 työpaikkaa ja kunnan toimistoja 58 työpaikkaa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Pohjois-Savon hyvinvointialue 169 työpaikkaa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kunnallispesula ja kaksi yritystä, joissa yhteensä 151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966793"/>
                  </a:ext>
                </a:extLst>
              </a:tr>
              <a:tr h="5961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503746"/>
                  </a:ext>
                </a:extLst>
              </a:tr>
              <a:tr h="568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Keskuskortteli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181057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kauppoja, pankkeja, kylpylä, lääkärikeskus, apteekki, optikkoja, eri alojen yrityksiä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52659"/>
                  </a:ext>
                </a:extLst>
              </a:tr>
              <a:tr h="5212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62 yritystä, 371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29059"/>
                  </a:ext>
                </a:extLst>
              </a:tr>
              <a:tr h="5688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2000" b="1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Vuorelan liikekeskus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741785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kauppoja, pankkeja, eri alojen yrityksiä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204997"/>
                  </a:ext>
                </a:extLst>
              </a:tr>
              <a:tr h="5212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1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 alueella nykyisin 11 yritystä, 87 työpaikkaa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9966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DE6DAC-CCB8-2544-92E7-CF3F11EACA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5607050"/>
            <a:ext cx="9070975" cy="13087350"/>
          </a:xfrm>
        </p:spPr>
        <p:txBody>
          <a:bodyPr wrap="square" tIns="39240">
            <a:noAutofit/>
          </a:bodyPr>
          <a:lstStyle/>
          <a:p>
            <a:pPr lvl="0"/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br>
              <a:rPr lang="fi-FI"/>
            </a:br>
            <a:endParaRPr lang="fi-FI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F1031EBF-6D43-9831-0E11-A31872356614}"/>
              </a:ext>
            </a:extLst>
          </p:cNvPr>
          <p:cNvSpPr/>
          <p:nvPr/>
        </p:nvSpPr>
        <p:spPr>
          <a:xfrm>
            <a:off x="576360" y="0"/>
            <a:ext cx="9215280" cy="748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73440" rIns="90000" bIns="45000" anchor="t" anchorCtr="0" compatLnSpc="1">
            <a:noAutofit/>
          </a:bodyPr>
          <a:lstStyle/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3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Siilinjärven kasvun merkitys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32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Siilinjärvi on pystynyt sitomaan huomattavan määrän lapsiperheitä, koulu-tettua työvoimaa, hyviä veronmaksajia, ostovoimaa ja osaamista. Tällä on  myönteinen vaikutus Kuopion kaupunkiseudulle ja koko maakunnalle. Siilin-järvi on ollut vaihtoehto osalle potentiaalisista maakunnasta poismuuttajista.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Kasvu tuonut 1 200 yritystä ja 7 200 työpaikkaa. Kasvu perustuu suositun asuinkunta-aseman lisäksi vahvaan elinkeinoelämän kehittämiseen, omien luonnonvarojen ja elinkeinoelämän edellytysten hyödyntämiseen tarjoten huomattavan osuuden työpaikoistaan myös naapurikunnista työssä käyville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Siilinjärven väestön ja yritysten kasvu sekä asuntojen ja infrastruktuurin rakentaminen tuo alueen yrityksille työtä, alihankintoja ja myyntiä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Siilinjärvellä ja Kuopiolla on ”yhteiset asuntomarkkinat”, joissa jatkuva kierto kumpaankin suuntaan. Etelä-Siilinjärven teollisuus- ja yritysalueet palvelevat myös kuopiolaisia yrityksiä.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/>
              <a:buChar char="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Kuopiosta ja Siilinjärvestä tullut yhteinen toiminta-alue, työssäkäynti on molemminsuuntaista, kumpikin tuo hyötyjä toiselle, välimatkojen merkitys pienentynyt. Siilinjärvi on Kuopiolle hyvä kumppani sen kasvupolitiikassa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 </a:t>
            </a: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  <a:p>
            <a:pPr marL="215640" marR="0" lvl="0" indent="-21096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15640" algn="l"/>
                <a:tab pos="664559" algn="l"/>
                <a:tab pos="1113839" algn="l"/>
                <a:tab pos="1563120" algn="l"/>
                <a:tab pos="2012400" algn="l"/>
                <a:tab pos="2461680" algn="l"/>
                <a:tab pos="2910960" algn="l"/>
                <a:tab pos="3360240" algn="l"/>
                <a:tab pos="3809520" algn="l"/>
                <a:tab pos="4258799" algn="l"/>
                <a:tab pos="4708080" algn="l"/>
                <a:tab pos="5157359" algn="l"/>
                <a:tab pos="5606640" algn="l"/>
                <a:tab pos="6055920" algn="l"/>
                <a:tab pos="6505200" algn="l"/>
                <a:tab pos="6954480" algn="l"/>
                <a:tab pos="7403760" algn="l"/>
                <a:tab pos="7853040" algn="l"/>
                <a:tab pos="8302319" algn="l"/>
                <a:tab pos="8751600" algn="l"/>
                <a:tab pos="9200880" algn="l"/>
              </a:tabLst>
            </a:pPr>
            <a:endParaRPr lang="fi-FI" sz="20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18"/>
              <a:ea typeface="Microsoft YaHei" pitchFamily="2"/>
              <a:cs typeface="Microsoft YaHei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343600-4A7E-60EE-3F8F-6A92F69E8E5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28788" y="-1588"/>
            <a:ext cx="8351837" cy="960438"/>
          </a:xfrm>
        </p:spPr>
        <p:txBody>
          <a:bodyPr wrap="square" tIns="21240">
            <a:noAutofit/>
          </a:bodyPr>
          <a:lstStyle/>
          <a:p>
            <a:pPr lvl="0"/>
            <a:r>
              <a:rPr lang="fi-FI" sz="2400"/>
              <a:t>Siilinjärven kuntien välinen muuttoliike vuosikymmenten summina 1960-2020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0EC08E-7C1B-5E47-FB3C-F6C3728D1F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6752212"/>
              </p:ext>
            </p:extLst>
          </p:nvPr>
        </p:nvGraphicFramePr>
        <p:xfrm>
          <a:off x="458640" y="987480"/>
          <a:ext cx="9355320" cy="642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E46100-A27D-4AC2-62F5-B4BA170863D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01213" y="189016"/>
            <a:ext cx="8207375" cy="960437"/>
          </a:xfrm>
        </p:spPr>
        <p:txBody>
          <a:bodyPr wrap="square" tIns="21240">
            <a:noAutofit/>
          </a:bodyPr>
          <a:lstStyle/>
          <a:p>
            <a:pPr lvl="0"/>
            <a:r>
              <a:rPr lang="fi-FI" sz="2400" dirty="0"/>
              <a:t>Siilinjärven nettomuuttoliikkeen osatekijät vuosikymmenten summina 1960-2020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996C30-EAB9-220B-FB00-5203F36735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804134"/>
              </p:ext>
            </p:extLst>
          </p:nvPr>
        </p:nvGraphicFramePr>
        <p:xfrm>
          <a:off x="499272" y="1247775"/>
          <a:ext cx="9082080" cy="5557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52525F-150C-2ED3-780B-0C0FDF6C4DF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68361" y="195395"/>
            <a:ext cx="7991475" cy="822325"/>
          </a:xfrm>
        </p:spPr>
        <p:txBody>
          <a:bodyPr wrap="square" tIns="21240">
            <a:noAutofit/>
          </a:bodyPr>
          <a:lstStyle/>
          <a:p>
            <a:pPr lvl="0"/>
            <a:r>
              <a:rPr lang="fi-FI" sz="2400" dirty="0"/>
              <a:t>Nettomuuton ikärakenne 2017-2023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66B2CF8-9699-5F93-62B7-14A15CD571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1116548"/>
              </p:ext>
            </p:extLst>
          </p:nvPr>
        </p:nvGraphicFramePr>
        <p:xfrm>
          <a:off x="476280" y="1017720"/>
          <a:ext cx="9134280" cy="618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DBAA23-1089-89EE-47D4-62155CBC78D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16077" y="304920"/>
            <a:ext cx="8712200" cy="960437"/>
          </a:xfrm>
        </p:spPr>
        <p:txBody>
          <a:bodyPr wrap="square" tIns="21240">
            <a:noAutofit/>
          </a:bodyPr>
          <a:lstStyle/>
          <a:p>
            <a:pPr lvl="0"/>
            <a:r>
              <a:rPr lang="fi-FI" sz="2400" dirty="0"/>
              <a:t>Siilinjärven asukasluvun kasvu ja sen osatekijät vuosikymmenten summina v.1960-2020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1BD6885-7C41-D6D6-5820-83066B1CDEE3}"/>
              </a:ext>
            </a:extLst>
          </p:cNvPr>
          <p:cNvGraphicFramePr/>
          <p:nvPr/>
        </p:nvGraphicFramePr>
        <p:xfrm>
          <a:off x="469800" y="1344600"/>
          <a:ext cx="9236160" cy="5919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Box 3">
            <a:extLst>
              <a:ext uri="{FF2B5EF4-FFF2-40B4-BE49-F238E27FC236}">
                <a16:creationId xmlns:a16="http://schemas.microsoft.com/office/drawing/2014/main" id="{DE5499DD-D1EA-E937-6ADC-55771C97E8CD}"/>
              </a:ext>
            </a:extLst>
          </p:cNvPr>
          <p:cNvSpPr/>
          <p:nvPr/>
        </p:nvSpPr>
        <p:spPr>
          <a:xfrm>
            <a:off x="1584360" y="2735280"/>
            <a:ext cx="1007999" cy="503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6084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2 885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DBF4876-40E6-F165-D3AE-A3759E519BF4}"/>
              </a:ext>
            </a:extLst>
          </p:cNvPr>
          <p:cNvSpPr/>
          <p:nvPr/>
        </p:nvSpPr>
        <p:spPr>
          <a:xfrm>
            <a:off x="2995560" y="1562040"/>
            <a:ext cx="1195560" cy="54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6084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4 334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A36F86AB-9580-93B5-1C81-6C0D71564D7D}"/>
              </a:ext>
            </a:extLst>
          </p:cNvPr>
          <p:cNvSpPr/>
          <p:nvPr/>
        </p:nvSpPr>
        <p:spPr>
          <a:xfrm>
            <a:off x="4176720" y="2087640"/>
            <a:ext cx="1308240" cy="54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6264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 </a:t>
            </a: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3 581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093EF99-C40E-9005-96D8-B7E3F8AEC741}"/>
              </a:ext>
            </a:extLst>
          </p:cNvPr>
          <p:cNvSpPr/>
          <p:nvPr/>
        </p:nvSpPr>
        <p:spPr>
          <a:xfrm>
            <a:off x="5472000" y="3887640"/>
            <a:ext cx="1007999" cy="503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6264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20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   </a:t>
            </a: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993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D3A8D9F4-623E-30ED-3383-F4F26AC53053}"/>
              </a:ext>
            </a:extLst>
          </p:cNvPr>
          <p:cNvSpPr/>
          <p:nvPr/>
        </p:nvSpPr>
        <p:spPr>
          <a:xfrm>
            <a:off x="6912000" y="4065479"/>
            <a:ext cx="1195200" cy="54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6084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1 268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13DC95F8-7B01-769D-4B50-F78784EE9943}"/>
              </a:ext>
            </a:extLst>
          </p:cNvPr>
          <p:cNvSpPr/>
          <p:nvPr/>
        </p:nvSpPr>
        <p:spPr>
          <a:xfrm>
            <a:off x="8280360" y="4568760"/>
            <a:ext cx="898559" cy="54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59400" rIns="90000" bIns="45000" anchor="t" anchorCtr="0" compatLnSpc="1">
            <a:noAutofit/>
          </a:bodyPr>
          <a:lstStyle/>
          <a:p>
            <a:pPr marL="0" marR="0" lvl="0" indent="0" algn="l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i-FI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 </a:t>
            </a:r>
            <a:r>
              <a:rPr lang="fi-FI" sz="18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icrosoft YaHei" pitchFamily="2"/>
              </a:rPr>
              <a:t>241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7B057-643D-3201-0CA9-8F51A76F58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3291" y="301776"/>
            <a:ext cx="9070975" cy="1262063"/>
          </a:xfrm>
        </p:spPr>
        <p:txBody>
          <a:bodyPr wrap="square" tIns="28440">
            <a:noAutofit/>
          </a:bodyPr>
          <a:lstStyle/>
          <a:p>
            <a:pPr lvl="0"/>
            <a:r>
              <a:rPr lang="fi-FI" sz="3200" dirty="0"/>
              <a:t>Siilinjärven väestönmuutostekijät vuosikymmenten summina 1960 - 2020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782FCD5B-B286-FB32-2BF3-E1C4CCF284DB}"/>
              </a:ext>
            </a:extLst>
          </p:cNvPr>
          <p:cNvGraphicFramePr>
            <a:graphicFrameLocks noGrp="1"/>
          </p:cNvGraphicFramePr>
          <p:nvPr/>
        </p:nvGraphicFramePr>
        <p:xfrm>
          <a:off x="144360" y="1563839"/>
          <a:ext cx="9723598" cy="5584680"/>
        </p:xfrm>
        <a:graphic>
          <a:graphicData uri="http://schemas.openxmlformats.org/drawingml/2006/table">
            <a:tbl>
              <a:tblPr/>
              <a:tblGrid>
                <a:gridCol w="1914479">
                  <a:extLst>
                    <a:ext uri="{9D8B030D-6E8A-4147-A177-3AD203B41FA5}">
                      <a16:colId xmlns:a16="http://schemas.microsoft.com/office/drawing/2014/main" val="3311171561"/>
                    </a:ext>
                  </a:extLst>
                </a:gridCol>
                <a:gridCol w="1785960">
                  <a:extLst>
                    <a:ext uri="{9D8B030D-6E8A-4147-A177-3AD203B41FA5}">
                      <a16:colId xmlns:a16="http://schemas.microsoft.com/office/drawing/2014/main" val="3160503593"/>
                    </a:ext>
                  </a:extLst>
                </a:gridCol>
                <a:gridCol w="1889280">
                  <a:extLst>
                    <a:ext uri="{9D8B030D-6E8A-4147-A177-3AD203B41FA5}">
                      <a16:colId xmlns:a16="http://schemas.microsoft.com/office/drawing/2014/main" val="3718278537"/>
                    </a:ext>
                  </a:extLst>
                </a:gridCol>
                <a:gridCol w="1395359">
                  <a:extLst>
                    <a:ext uri="{9D8B030D-6E8A-4147-A177-3AD203B41FA5}">
                      <a16:colId xmlns:a16="http://schemas.microsoft.com/office/drawing/2014/main" val="2432101096"/>
                    </a:ext>
                  </a:extLst>
                </a:gridCol>
                <a:gridCol w="1514520">
                  <a:extLst>
                    <a:ext uri="{9D8B030D-6E8A-4147-A177-3AD203B41FA5}">
                      <a16:colId xmlns:a16="http://schemas.microsoft.com/office/drawing/2014/main" val="2070144521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340592612"/>
                    </a:ext>
                  </a:extLst>
                </a:gridCol>
              </a:tblGrid>
              <a:tr h="67644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Luonnollinen väestönlisäys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Kokonaisnetto-muutto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Väkiluvun korjaus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Asukasluvun kokonais-</a:t>
                      </a:r>
                    </a:p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muutos yhteensä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47900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Vuosikymmen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henk /v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556749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1960-1970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1 264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x) 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2 885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09767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1970-1980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2 920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4 334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433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145288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1980-1990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1 785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3 581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6021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1990-2000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1 395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537858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2000-2010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1 251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1 268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2818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2010-2020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-542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36932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1960-2020 yht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7 544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5 098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13 302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1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27184"/>
                  </a:ext>
                </a:extLst>
              </a:tr>
              <a:tr h="596160"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endParaRPr lang="fi-FI" sz="1600" b="0" i="0" u="none" strike="noStrike" cap="none" baseline="0">
                        <a:ln>
                          <a:noFill/>
                        </a:ln>
                        <a:solidFill>
                          <a:srgbClr val="FFFFFF"/>
                        </a:solidFill>
                        <a:latin typeface="Arial" pitchFamily="18"/>
                        <a:ea typeface="Microsoft YaHei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346384"/>
                  </a:ext>
                </a:extLst>
              </a:tr>
              <a:tr h="522000">
                <a:tc gridSpan="6"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X) </a:t>
                      </a:r>
                      <a:r>
                        <a:rPr lang="fi-FI" sz="1600" b="0" i="0" u="none" strike="noStrike" cap="none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Kehvo-Väänälänrannan</a:t>
                      </a:r>
                      <a:r>
                        <a:rPr lang="fi-FI" sz="1600" b="0" i="0" u="none" strike="noStrike" cap="none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liitos v.1969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77576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7E2253-F86E-6DD3-6A8F-D9E0BE1671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0607" y="227013"/>
            <a:ext cx="9359900" cy="996950"/>
          </a:xfrm>
        </p:spPr>
        <p:txBody>
          <a:bodyPr wrap="square" tIns="24840">
            <a:noAutofit/>
          </a:bodyPr>
          <a:lstStyle/>
          <a:p>
            <a:pPr lvl="0"/>
            <a:r>
              <a:rPr lang="fi-FI" sz="2800" dirty="0"/>
              <a:t>Siilinjärven tulomuutto lähtökunnittain 1995-2023 yhteensä </a:t>
            </a:r>
            <a:br>
              <a:rPr lang="fi-FI" sz="3200" dirty="0"/>
            </a:br>
            <a:r>
              <a:rPr lang="fi-FI" sz="2000" dirty="0"/>
              <a:t>12 kuntaa, joista eniten tulomuuttoa Siilinjärvelle</a:t>
            </a: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E4374A6B-92F3-20D1-AAEF-B373542B198D}"/>
              </a:ext>
            </a:extLst>
          </p:cNvPr>
          <p:cNvGraphicFramePr>
            <a:graphicFrameLocks noGrp="1"/>
          </p:cNvGraphicFramePr>
          <p:nvPr/>
        </p:nvGraphicFramePr>
        <p:xfrm>
          <a:off x="2304000" y="1368360"/>
          <a:ext cx="4901400" cy="5732640"/>
        </p:xfrm>
        <a:graphic>
          <a:graphicData uri="http://schemas.openxmlformats.org/drawingml/2006/table">
            <a:tbl>
              <a:tblPr/>
              <a:tblGrid>
                <a:gridCol w="2931120">
                  <a:extLst>
                    <a:ext uri="{9D8B030D-6E8A-4147-A177-3AD203B41FA5}">
                      <a16:colId xmlns:a16="http://schemas.microsoft.com/office/drawing/2014/main" val="2533889607"/>
                    </a:ext>
                  </a:extLst>
                </a:gridCol>
                <a:gridCol w="1970280">
                  <a:extLst>
                    <a:ext uri="{9D8B030D-6E8A-4147-A177-3AD203B41FA5}">
                      <a16:colId xmlns:a16="http://schemas.microsoft.com/office/drawing/2014/main" val="2000401821"/>
                    </a:ext>
                  </a:extLst>
                </a:gridCol>
              </a:tblGrid>
              <a:tr h="52128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8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Kuopio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22 007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239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Lapinlahti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1 288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46105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Helsinki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803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893305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Iisalmi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698961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Jyväskylä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99456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Joensuu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533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89525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Vantaa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716592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Oulu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34341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Espoo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0366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Kajaani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259465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 Pielavesi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314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510004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 Tampere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fi-FI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18"/>
                          <a:ea typeface="Microsoft YaHei" pitchFamily="2"/>
                          <a:cs typeface="Microsoft YaHei" pitchFamily="2"/>
                        </a:rPr>
                        <a:t>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33433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3913</TotalTime>
  <Words>2019</Words>
  <Application>Microsoft Office PowerPoint</Application>
  <PresentationFormat>Mukautettu</PresentationFormat>
  <Paragraphs>838</Paragraphs>
  <Slides>35</Slides>
  <Notes>34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35</vt:i4>
      </vt:variant>
    </vt:vector>
  </HeadingPairs>
  <TitlesOfParts>
    <vt:vector size="41" baseType="lpstr">
      <vt:lpstr>Aptos</vt:lpstr>
      <vt:lpstr>Aptos Display</vt:lpstr>
      <vt:lpstr>Arial</vt:lpstr>
      <vt:lpstr>Times New Roman</vt:lpstr>
      <vt:lpstr>Wingdings</vt:lpstr>
      <vt:lpstr>Office-teema</vt:lpstr>
      <vt:lpstr>SIILINJÄRVEN ELINVOIMATEKIJÄT</vt:lpstr>
      <vt:lpstr>Siilinjärven asukasluku viisivuotiskausittain  v.1925 - 2020</vt:lpstr>
      <vt:lpstr>Syntyneet ja kuolleet vuosikymmenten summina 1960-2020</vt:lpstr>
      <vt:lpstr>Siilinjärven kuntien välinen muuttoliike vuosikymmenten summina 1960-2020</vt:lpstr>
      <vt:lpstr>Siilinjärven nettomuuttoliikkeen osatekijät vuosikymmenten summina 1960-2020</vt:lpstr>
      <vt:lpstr>Nettomuuton ikärakenne 2017-2023</vt:lpstr>
      <vt:lpstr>Siilinjärven asukasluvun kasvu ja sen osatekijät vuosikymmenten summina v.1960-2020</vt:lpstr>
      <vt:lpstr>Siilinjärven väestönmuutostekijät vuosikymmenten summina 1960 - 2020</vt:lpstr>
      <vt:lpstr>Siilinjärven tulomuutto lähtökunnittain 1995-2023 yhteensä  12 kuntaa, joista eniten tulomuuttoa Siilinjärvelle</vt:lpstr>
      <vt:lpstr>Siilinjärveltä lähtömuutto 1995-2020 yhteensä 12 kuntaa, joihin eniten lähtömuuttoa Siilinjärveltä</vt:lpstr>
      <vt:lpstr>Siilinjärven nettomuutto 1995-2023 yhteensä 10 suurinta nettotulo- ja 10 suurinta nettolähtömuuttokuntaa</vt:lpstr>
      <vt:lpstr>Siilinjärven väestömäärän muutos taajamissa ja haja-asutusalueella 1960 - 2020</vt:lpstr>
      <vt:lpstr>Kirkonkylän väestö pienalueittain 2020</vt:lpstr>
      <vt:lpstr>Toivala-Vuorelan väestö pienalueittain 2020</vt:lpstr>
      <vt:lpstr>15 vuotta täyttänyt väestö koulutusasteen mukaan 1970 ja 2020</vt:lpstr>
      <vt:lpstr>Siilinjärven ammatissa toimiva väestö 1950-2014</vt:lpstr>
      <vt:lpstr>Siilinjärven väestön ikärakenne v.1960 - 2020</vt:lpstr>
      <vt:lpstr>Valmistuneet asunnot 1950 – 2020 vuosikymmenten summina</vt:lpstr>
      <vt:lpstr>Siilinjärven työpaikat toimialoittain 1960 – 2020 Huom ! Vuosikymmenten välinen vertailtavuus vaikeaa toimialaluokitusmuutosten vuoksi</vt:lpstr>
      <vt:lpstr>Työllinen työvoima ja työpaikat toimialoittain 2022</vt:lpstr>
      <vt:lpstr>PowerPoint-esitys</vt:lpstr>
      <vt:lpstr>Työssäkäyntiliikenteen pääsuunnat 1980 - 2014</vt:lpstr>
      <vt:lpstr>Työssäkäyntiliikenteen muutokset 1970 - 2020</vt:lpstr>
      <vt:lpstr>Siilinjärven - Kuopion työssäkäyntiliikenne 1990-2020</vt:lpstr>
      <vt:lpstr>                    </vt:lpstr>
      <vt:lpstr>                    </vt:lpstr>
      <vt:lpstr>                    </vt:lpstr>
      <vt:lpstr>Pohjois-Savon suurimpien kuntien (poislukien Kuopio) asukasluku 1970 - 2020</vt:lpstr>
      <vt:lpstr>Siilinjärven ja muiden kehyskuntien asukasluku 1970 - 2020</vt:lpstr>
      <vt:lpstr>Tunnuslukuja Siilinjärven yrityksistä 1986 - 2020</vt:lpstr>
      <vt:lpstr>Teollisuusalueet ja niiden yritykset</vt:lpstr>
      <vt:lpstr>Teollisuusalueet ja niiden yritykset</vt:lpstr>
      <vt:lpstr>Teollisuusalueet ja niiden yritykset</vt:lpstr>
      <vt:lpstr>Yritys- ja liikekeskukset</vt:lpstr>
      <vt:lpstr>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Siilinjärven asukasluku viisivuotiskausittain  v.1925 - 2015</dc:title>
  <dc:creator>Ruuskanen, Arja</dc:creator>
  <cp:lastModifiedBy>Hilkka Karvonen</cp:lastModifiedBy>
  <cp:revision>272</cp:revision>
  <cp:lastPrinted>2024-11-04T21:41:16Z</cp:lastPrinted>
  <dcterms:created xsi:type="dcterms:W3CDTF">2016-12-20T08:13:36Z</dcterms:created>
  <dcterms:modified xsi:type="dcterms:W3CDTF">2025-11-23T19:45:46Z</dcterms:modified>
</cp:coreProperties>
</file>