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8" r:id="rId3"/>
    <p:sldId id="274" r:id="rId4"/>
    <p:sldId id="275" r:id="rId5"/>
    <p:sldId id="276" r:id="rId6"/>
    <p:sldId id="277" r:id="rId7"/>
    <p:sldId id="279" r:id="rId8"/>
    <p:sldId id="265" r:id="rId9"/>
    <p:sldId id="266" r:id="rId10"/>
    <p:sldId id="264" r:id="rId11"/>
    <p:sldId id="260" r:id="rId12"/>
    <p:sldId id="259" r:id="rId13"/>
    <p:sldId id="261" r:id="rId14"/>
    <p:sldId id="262" r:id="rId15"/>
    <p:sldId id="263" r:id="rId16"/>
    <p:sldId id="267" r:id="rId17"/>
    <p:sldId id="269" r:id="rId18"/>
    <p:sldId id="270" r:id="rId19"/>
    <p:sldId id="268" r:id="rId2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presymposiumin%20palautekysely%202024%20vastaukse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koulutusp&#228;ivien%20palautekysely%20vastaukset%20202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presymposiumin%20palautekysely%202024%20vastauks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koulutusp&#228;ivien%20palautekysely%20vastaukset%20202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koulutusp&#228;ivien%20palautekysely%20vastaukset%20202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koulutusp&#228;ivien%20palautekysely%20vastaukset%20202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koulutusp&#228;ivien%20palautekysely%20vastaukset%20202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koulutusp&#228;ivien%20palautekysely%20vastaukset%20202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koulutusp&#228;ivien%20palautekysely%20vastaukset%20202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KS%20050722\GKS%20sihteeri%2009.2016\GKS%202024\Koulutusp&#228;iv&#228;t%202024\GKS%20koulutusp&#228;ivien%20palautekysely%20vastaukset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Kurssin hyödyllisyys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Taul1!$A$1:$A$2</c:f>
              <c:strCache>
                <c:ptCount val="2"/>
                <c:pt idx="0">
                  <c:v>erittäin hyödyllinen</c:v>
                </c:pt>
                <c:pt idx="1">
                  <c:v>hyödyllinen</c:v>
                </c:pt>
              </c:strCache>
            </c:strRef>
          </c:cat>
          <c:val>
            <c:numRef>
              <c:f>Taul1!$B$1:$B$2</c:f>
              <c:numCache>
                <c:formatCode>General</c:formatCode>
                <c:ptCount val="2"/>
                <c:pt idx="0">
                  <c:v>7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78-7947-8848-95A5D13A31B3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Aiotko osallistua uudelleen GKS-päiville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Taul1!$A$1:$A$2</c:f>
              <c:strCache>
                <c:ptCount val="2"/>
                <c:pt idx="0">
                  <c:v>KYS</c:v>
                </c:pt>
                <c:pt idx="1">
                  <c:v>TYKS</c:v>
                </c:pt>
              </c:strCache>
            </c:strRef>
          </c:cat>
          <c:val>
            <c:numRef>
              <c:f>Taul1!$B$1:$B$2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6D-0847-89F8-36C092EE0F1E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Käytännön järjestelyt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Taul1!$A$1:$A$3</c:f>
              <c:strCache>
                <c:ptCount val="3"/>
                <c:pt idx="0">
                  <c:v>erittäin hyvin</c:v>
                </c:pt>
                <c:pt idx="1">
                  <c:v>hyvin</c:v>
                </c:pt>
                <c:pt idx="2">
                  <c:v>kohtalaisesti</c:v>
                </c:pt>
              </c:strCache>
            </c:strRef>
          </c:cat>
          <c:val>
            <c:numRef>
              <c:f>Taul1!$B$1:$B$3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54-E242-B4E5-5E749B30A5A2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ERVA alueet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Taul1!$A$1:$A$5</c:f>
              <c:strCache>
                <c:ptCount val="5"/>
                <c:pt idx="0">
                  <c:v>KYS</c:v>
                </c:pt>
                <c:pt idx="1">
                  <c:v>TYKS</c:v>
                </c:pt>
                <c:pt idx="2">
                  <c:v>TAYS</c:v>
                </c:pt>
                <c:pt idx="3">
                  <c:v>HYKS</c:v>
                </c:pt>
                <c:pt idx="4">
                  <c:v>OYS</c:v>
                </c:pt>
              </c:strCache>
            </c:strRef>
          </c:cat>
          <c:val>
            <c:numRef>
              <c:f>Taul1!$B$1:$B$5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12</c:v>
                </c:pt>
                <c:pt idx="3">
                  <c:v>33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3C-0449-BEAA-112CB08F8CAD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ikäjakauma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Taul1!$A$1:$A$5</c:f>
              <c:strCache>
                <c:ptCount val="5"/>
                <c:pt idx="0">
                  <c:v>alle 30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yli 60</c:v>
                </c:pt>
              </c:strCache>
            </c:strRef>
          </c:cat>
          <c:val>
            <c:numRef>
              <c:f>Taul1!$B$1:$B$5</c:f>
              <c:numCache>
                <c:formatCode>General</c:formatCode>
                <c:ptCount val="5"/>
                <c:pt idx="0">
                  <c:v>2</c:v>
                </c:pt>
                <c:pt idx="1">
                  <c:v>22</c:v>
                </c:pt>
                <c:pt idx="2">
                  <c:v>19</c:v>
                </c:pt>
                <c:pt idx="3">
                  <c:v>14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1A-9E46-BE22-CC3561A1B77A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Ammattiryhmä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Taul1!$A$1:$A$5</c:f>
              <c:strCache>
                <c:ptCount val="3"/>
                <c:pt idx="0">
                  <c:v>el</c:v>
                </c:pt>
                <c:pt idx="1">
                  <c:v>eval</c:v>
                </c:pt>
                <c:pt idx="2">
                  <c:v>klö/sh</c:v>
                </c:pt>
              </c:strCache>
            </c:strRef>
          </c:cat>
          <c:val>
            <c:numRef>
              <c:f>Taul1!$B$1:$B$5</c:f>
              <c:numCache>
                <c:formatCode>General</c:formatCode>
                <c:ptCount val="5"/>
                <c:pt idx="0">
                  <c:v>37</c:v>
                </c:pt>
                <c:pt idx="1">
                  <c:v>15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14-0E42-B340-F5FBA56D84F6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Luennot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Taul1!$A$1:$A$5</c:f>
              <c:strCache>
                <c:ptCount val="5"/>
                <c:pt idx="3">
                  <c:v>tyytyväinen</c:v>
                </c:pt>
                <c:pt idx="4">
                  <c:v>erittäin tyytyväinen</c:v>
                </c:pt>
              </c:strCache>
            </c:strRef>
          </c:cat>
          <c:val>
            <c:numRef>
              <c:f>Taul1!$B$1:$B$5</c:f>
              <c:numCache>
                <c:formatCode>General</c:formatCode>
                <c:ptCount val="5"/>
                <c:pt idx="3">
                  <c:v>37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87-D24E-96BC-688D6A61C13E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Live-leikkaus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Taul1!$A$1:$A$5</c:f>
              <c:strCache>
                <c:ptCount val="5"/>
                <c:pt idx="0">
                  <c:v>en lainkaan tyytyväinen</c:v>
                </c:pt>
                <c:pt idx="3">
                  <c:v>tyytyväinen</c:v>
                </c:pt>
                <c:pt idx="4">
                  <c:v>erittäin tyytyväinen</c:v>
                </c:pt>
              </c:strCache>
            </c:strRef>
          </c:cat>
          <c:val>
            <c:numRef>
              <c:f>Taul1!$B$1:$B$5</c:f>
              <c:numCache>
                <c:formatCode>General</c:formatCode>
                <c:ptCount val="5"/>
                <c:pt idx="0">
                  <c:v>1</c:v>
                </c:pt>
                <c:pt idx="2">
                  <c:v>3</c:v>
                </c:pt>
                <c:pt idx="3">
                  <c:v>11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8C-F643-A695-CF05FAC22AA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Koulutuspäivien</a:t>
            </a:r>
            <a:r>
              <a:rPr lang="en-US" baseline="0"/>
              <a:t> järjestelyt</a:t>
            </a:r>
            <a:endParaRPr lang="en-US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Taul1!$A$1:$A$5</c:f>
              <c:strCache>
                <c:ptCount val="5"/>
                <c:pt idx="2">
                  <c:v>3</c:v>
                </c:pt>
                <c:pt idx="3">
                  <c:v>tyytyväinen (4)</c:v>
                </c:pt>
                <c:pt idx="4">
                  <c:v>erittäin tyytyväinen (5)</c:v>
                </c:pt>
              </c:strCache>
            </c:strRef>
          </c:cat>
          <c:val>
            <c:numRef>
              <c:f>Taul1!$B$1:$B$5</c:f>
              <c:numCache>
                <c:formatCode>General</c:formatCode>
                <c:ptCount val="5"/>
                <c:pt idx="2">
                  <c:v>4</c:v>
                </c:pt>
                <c:pt idx="3">
                  <c:v>21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66-A247-81C2-420741AA4852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Iltajuhla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Taul1!$A$1:$A$5</c:f>
              <c:strCache>
                <c:ptCount val="5"/>
                <c:pt idx="0">
                  <c:v>en lainkaan tyytyväinen (1)</c:v>
                </c:pt>
                <c:pt idx="1">
                  <c:v>en tyytyväinen (2)</c:v>
                </c:pt>
                <c:pt idx="2">
                  <c:v>3</c:v>
                </c:pt>
                <c:pt idx="3">
                  <c:v>tyytyväinen (4)</c:v>
                </c:pt>
                <c:pt idx="4">
                  <c:v>erittäin tyytyväinen (5)</c:v>
                </c:pt>
              </c:strCache>
            </c:strRef>
          </c:cat>
          <c:val>
            <c:numRef>
              <c:f>Taul1!$B$1:$B$5</c:f>
              <c:numCache>
                <c:formatCode>General</c:formatCode>
                <c:ptCount val="5"/>
                <c:pt idx="2">
                  <c:v>6</c:v>
                </c:pt>
                <c:pt idx="3">
                  <c:v>8</c:v>
                </c:pt>
                <c:pt idx="4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B2-9444-8DD3-A23CC8ACE180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9DBB7-0450-4BD0-81AF-D59A29FABD65}" type="datetimeFigureOut">
              <a:rPr lang="fi-FI" smtClean="0"/>
              <a:pPr/>
              <a:t>13.12.2024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95E30-7958-45E5-8C35-86CC5E2E064D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Palaute GKS </a:t>
            </a:r>
            <a:r>
              <a:rPr lang="fi-FI" dirty="0" err="1"/>
              <a:t>presymposium</a:t>
            </a:r>
            <a:r>
              <a:rPr lang="fi-FI" dirty="0"/>
              <a:t> ja koulutuspäivät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/>
        </p:nvGraphicFramePr>
        <p:xfrm>
          <a:off x="1619672" y="1268760"/>
          <a:ext cx="590465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/>
        </p:nvGraphicFramePr>
        <p:xfrm>
          <a:off x="971600" y="1052736"/>
          <a:ext cx="69127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/>
        </p:nvGraphicFramePr>
        <p:xfrm>
          <a:off x="611560" y="908720"/>
          <a:ext cx="741682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/>
        </p:nvGraphicFramePr>
        <p:xfrm>
          <a:off x="611560" y="908720"/>
          <a:ext cx="75608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/>
        </p:nvGraphicFramePr>
        <p:xfrm>
          <a:off x="395536" y="1052736"/>
          <a:ext cx="77768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/>
        </p:nvGraphicFramePr>
        <p:xfrm>
          <a:off x="971600" y="1052736"/>
          <a:ext cx="705678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/>
              <a:t>Mikä asia/luento jäi erityisesti mieleen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832648"/>
          </a:xfrm>
        </p:spPr>
        <p:txBody>
          <a:bodyPr>
            <a:noAutofit/>
          </a:bodyPr>
          <a:lstStyle/>
          <a:p>
            <a:r>
              <a:rPr lang="fi-FI" sz="1100" dirty="0"/>
              <a:t>Hauras potilas ja... </a:t>
            </a:r>
          </a:p>
          <a:p>
            <a:r>
              <a:rPr lang="fi-FI" sz="1100" dirty="0" err="1"/>
              <a:t>Gaby</a:t>
            </a:r>
            <a:r>
              <a:rPr lang="fi-FI" sz="1100" dirty="0"/>
              <a:t> </a:t>
            </a:r>
            <a:r>
              <a:rPr lang="fi-FI" sz="1100" dirty="0" err="1"/>
              <a:t>Moawad</a:t>
            </a:r>
            <a:r>
              <a:rPr lang="fi-FI" sz="1100" dirty="0"/>
              <a:t> ja superhieno leikkaus </a:t>
            </a:r>
          </a:p>
          <a:p>
            <a:r>
              <a:rPr lang="fi-FI" sz="1100" dirty="0"/>
              <a:t>Pe live  ja </a:t>
            </a:r>
            <a:r>
              <a:rPr lang="fi-FI" sz="1100" dirty="0" err="1"/>
              <a:t>Dimitrios</a:t>
            </a:r>
            <a:r>
              <a:rPr lang="fi-FI" sz="1100" dirty="0"/>
              <a:t> </a:t>
            </a:r>
            <a:r>
              <a:rPr lang="fi-FI" sz="1100" dirty="0" err="1"/>
              <a:t>Skordas</a:t>
            </a:r>
            <a:r>
              <a:rPr lang="fi-FI" sz="1100" dirty="0"/>
              <a:t> ! </a:t>
            </a:r>
          </a:p>
          <a:p>
            <a:r>
              <a:rPr lang="fi-FI" sz="1100" dirty="0"/>
              <a:t>Hermoja säästävä kirurgia lantionpohjassa - kaikki tähän kokonaisuuteen liittyvä. </a:t>
            </a:r>
          </a:p>
          <a:p>
            <a:r>
              <a:rPr lang="fi-FI" sz="1100" dirty="0" err="1"/>
              <a:t>Fingog</a:t>
            </a:r>
            <a:r>
              <a:rPr lang="fi-FI" sz="1100" dirty="0"/>
              <a:t> päivityksen tuomat haasteet, kun tuumoreiden genetiikkaa tutkitaan ja hoito tehdään kasvainkudoksen geeniperimän mukaan: uusia kalliiden lääkkeiden käyttöönoton haasteet rahasta päättäville ja kliinikoille merkittävyyden miettimisessä . </a:t>
            </a:r>
          </a:p>
          <a:p>
            <a:r>
              <a:rPr lang="fi-FI" sz="1100" dirty="0"/>
              <a:t>Livekirurgia, kiinnostavaa nähdä eri tekniikoita. </a:t>
            </a:r>
          </a:p>
          <a:p>
            <a:r>
              <a:rPr lang="fi-FI" sz="1100" dirty="0" err="1"/>
              <a:t>endometrioosikirurgian</a:t>
            </a:r>
            <a:r>
              <a:rPr lang="fi-FI" sz="1100" dirty="0"/>
              <a:t> vinkit </a:t>
            </a:r>
          </a:p>
          <a:p>
            <a:r>
              <a:rPr lang="fi-FI" sz="1100" dirty="0"/>
              <a:t>Tiiviit tutkimusesittelyt ja luento </a:t>
            </a:r>
            <a:r>
              <a:rPr lang="fi-FI" sz="1100" dirty="0" err="1"/>
              <a:t>neuropelveologiasta</a:t>
            </a:r>
            <a:r>
              <a:rPr lang="fi-FI" sz="1100" dirty="0"/>
              <a:t>. Lyhyemmät 15min puheenvuorot meneillään olevista tutkimuksista oli erinomainen lisä muihin luentoihin.</a:t>
            </a:r>
          </a:p>
          <a:p>
            <a:r>
              <a:rPr lang="fi-FI" sz="1100" dirty="0"/>
              <a:t>Erityisen mielenkiintoinen oli LT Susanna </a:t>
            </a:r>
            <a:r>
              <a:rPr lang="fi-FI" sz="1100" dirty="0" err="1"/>
              <a:t>Niemeläisen</a:t>
            </a:r>
            <a:r>
              <a:rPr lang="fi-FI" sz="1100" dirty="0"/>
              <a:t> luento hauraan potilaan hoidosta.</a:t>
            </a:r>
          </a:p>
          <a:p>
            <a:r>
              <a:rPr lang="fi-FI" sz="1100" dirty="0" err="1"/>
              <a:t>Endometrioosia</a:t>
            </a:r>
            <a:r>
              <a:rPr lang="fi-FI" sz="1100" dirty="0"/>
              <a:t> koskevat luennot oli tällä kertaa, mistä minä hyödyin erityisesti </a:t>
            </a:r>
          </a:p>
          <a:p>
            <a:r>
              <a:rPr lang="fi-FI" sz="1100" dirty="0" err="1"/>
              <a:t>Endometrioomien</a:t>
            </a:r>
            <a:r>
              <a:rPr lang="fi-FI" sz="1100" dirty="0"/>
              <a:t> hoito, </a:t>
            </a:r>
            <a:r>
              <a:rPr lang="fi-FI" sz="1100" dirty="0" err="1"/>
              <a:t>endometrioosi</a:t>
            </a:r>
            <a:r>
              <a:rPr lang="fi-FI" sz="1100" dirty="0"/>
              <a:t> tulevaisuudessa -luento, neuroanatomia -luento olivat kaikki erinomaisen hyviä.</a:t>
            </a:r>
          </a:p>
          <a:p>
            <a:r>
              <a:rPr lang="fi-FI" sz="1100" dirty="0" err="1"/>
              <a:t>Presymppa</a:t>
            </a:r>
            <a:r>
              <a:rPr lang="fi-FI" sz="1100" dirty="0"/>
              <a:t> oli myös mieluinen!</a:t>
            </a:r>
            <a:br>
              <a:rPr lang="fi-FI" sz="1100" dirty="0"/>
            </a:br>
            <a:r>
              <a:rPr lang="fi-FI" sz="1100" dirty="0" err="1"/>
              <a:t>Endometrioominen</a:t>
            </a:r>
            <a:r>
              <a:rPr lang="fi-FI" sz="1100" dirty="0"/>
              <a:t> nykyhoito</a:t>
            </a:r>
          </a:p>
          <a:p>
            <a:r>
              <a:rPr lang="fi-FI" sz="1100" dirty="0"/>
              <a:t>Hauras potilas ja leikkaushoidon rajaus </a:t>
            </a:r>
          </a:p>
          <a:p>
            <a:r>
              <a:rPr lang="fi-FI" sz="1100" dirty="0"/>
              <a:t>Gynekologiset syövät, uusi kelpohoitosuositus  </a:t>
            </a:r>
          </a:p>
          <a:p>
            <a:r>
              <a:rPr lang="fi-FI" sz="1100" dirty="0" err="1"/>
              <a:t>Nervus</a:t>
            </a:r>
            <a:r>
              <a:rPr lang="fi-FI" sz="1100" dirty="0"/>
              <a:t> </a:t>
            </a:r>
            <a:r>
              <a:rPr lang="fi-FI" sz="1100" dirty="0" err="1"/>
              <a:t>hypogastrikuksen</a:t>
            </a:r>
            <a:r>
              <a:rPr lang="fi-FI" sz="1100" dirty="0"/>
              <a:t> anatomia. </a:t>
            </a:r>
          </a:p>
          <a:p>
            <a:r>
              <a:rPr lang="fi-FI" sz="1100" dirty="0"/>
              <a:t>Vanhuksen </a:t>
            </a:r>
            <a:r>
              <a:rPr lang="fi-FI" sz="1100" dirty="0" err="1"/>
              <a:t>gerastenian</a:t>
            </a:r>
            <a:r>
              <a:rPr lang="fi-FI" sz="1100" dirty="0"/>
              <a:t> kuvat ja liikennevalot leikkaukseen </a:t>
            </a:r>
          </a:p>
          <a:p>
            <a:r>
              <a:rPr lang="fi-FI" sz="1100" dirty="0" err="1"/>
              <a:t>Onkologia</a:t>
            </a:r>
            <a:r>
              <a:rPr lang="fi-FI" sz="1100" dirty="0"/>
              <a:t> kokonaisuus erittäin hyvä.</a:t>
            </a:r>
          </a:p>
          <a:p>
            <a:r>
              <a:rPr lang="fi-FI" sz="1100" dirty="0" err="1"/>
              <a:t>Gabyn</a:t>
            </a:r>
            <a:r>
              <a:rPr lang="fi-FI" sz="1100" dirty="0"/>
              <a:t> luento ja leikkaus toki aivan huiput </a:t>
            </a:r>
          </a:p>
          <a:p>
            <a:r>
              <a:rPr lang="fi-FI" sz="1100" dirty="0"/>
              <a:t>Krooninen lantiopohjan kipu </a:t>
            </a:r>
          </a:p>
          <a:p>
            <a:r>
              <a:rPr lang="fi-FI" sz="1100" dirty="0"/>
              <a:t>Tutkimustulokset mielenkiintoisia. </a:t>
            </a:r>
          </a:p>
          <a:p>
            <a:r>
              <a:rPr lang="fi-FI" sz="1100" dirty="0" err="1"/>
              <a:t>Adenomyoosiluoento</a:t>
            </a:r>
            <a:r>
              <a:rPr lang="fi-FI" sz="1100" dirty="0"/>
              <a:t> ja muut ns. perustason aihepiirit. </a:t>
            </a:r>
          </a:p>
          <a:p>
            <a:r>
              <a:rPr lang="fi-FI" sz="1100" dirty="0"/>
              <a:t>Robottisimulaattori, </a:t>
            </a:r>
            <a:r>
              <a:rPr lang="fi-FI" sz="1100" dirty="0" err="1"/>
              <a:t>robottilivekirurgia</a:t>
            </a:r>
            <a:endParaRPr lang="fi-FI" sz="1100" dirty="0"/>
          </a:p>
          <a:p>
            <a:r>
              <a:rPr lang="fi-FI" sz="1100" dirty="0"/>
              <a:t>Iltajuhlan imitaatioshow sekä </a:t>
            </a:r>
            <a:r>
              <a:rPr lang="fi-FI" sz="1100" dirty="0" err="1"/>
              <a:t>pontuksen</a:t>
            </a:r>
            <a:r>
              <a:rPr lang="fi-FI" sz="1100" dirty="0"/>
              <a:t> letkautukset/vitsailut avokohdunpoistossa. </a:t>
            </a:r>
          </a:p>
          <a:p>
            <a:r>
              <a:rPr lang="fi-FI" sz="1100" dirty="0" err="1"/>
              <a:t>Endometrioosin</a:t>
            </a:r>
            <a:r>
              <a:rPr lang="fi-FI" sz="1100" dirty="0"/>
              <a:t> ultraääniluento oli aivan loistava: vaikka meni yliajalle niin videot </a:t>
            </a:r>
            <a:r>
              <a:rPr lang="fi-FI" sz="1100" dirty="0" err="1"/>
              <a:t>uä:n</a:t>
            </a:r>
            <a:r>
              <a:rPr lang="fi-FI" sz="1100" dirty="0"/>
              <a:t> toteutuksesta oli huippu - hienoa nähdä </a:t>
            </a:r>
            <a:r>
              <a:rPr lang="fi-FI" sz="1100" dirty="0" err="1"/>
              <a:t>uä:n</a:t>
            </a:r>
            <a:r>
              <a:rPr lang="fi-FI" sz="1100" dirty="0"/>
              <a:t> käyttöä osaajan käsissä.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fi-FI" dirty="0"/>
              <a:t>Ruusuja ja risuja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688632"/>
          </a:xfrm>
        </p:spPr>
        <p:txBody>
          <a:bodyPr>
            <a:noAutofit/>
          </a:bodyPr>
          <a:lstStyle/>
          <a:p>
            <a:r>
              <a:rPr lang="fi-FI" sz="1200" dirty="0"/>
              <a:t>Kiitos!</a:t>
            </a:r>
          </a:p>
          <a:p>
            <a:r>
              <a:rPr lang="fi-FI" sz="1200" dirty="0" err="1"/>
              <a:t>It</a:t>
            </a:r>
            <a:r>
              <a:rPr lang="fi-FI" sz="1200" dirty="0"/>
              <a:t> </a:t>
            </a:r>
            <a:r>
              <a:rPr lang="fi-FI" sz="1200" dirty="0" err="1"/>
              <a:t>was</a:t>
            </a:r>
            <a:r>
              <a:rPr lang="fi-FI" sz="1200" dirty="0"/>
              <a:t> as </a:t>
            </a:r>
            <a:r>
              <a:rPr lang="fi-FI" sz="1200" dirty="0" err="1"/>
              <a:t>good</a:t>
            </a:r>
            <a:r>
              <a:rPr lang="fi-FI" sz="1200" dirty="0"/>
              <a:t> as I </a:t>
            </a:r>
            <a:r>
              <a:rPr lang="fi-FI" sz="1200" dirty="0" err="1"/>
              <a:t>expected</a:t>
            </a:r>
            <a:r>
              <a:rPr lang="fi-FI" sz="1200" dirty="0"/>
              <a:t>! </a:t>
            </a:r>
          </a:p>
          <a:p>
            <a:r>
              <a:rPr lang="fi-FI" sz="1200" dirty="0"/>
              <a:t>Iltajuhla oli erityisen kiva (jälleen)  </a:t>
            </a:r>
          </a:p>
          <a:p>
            <a:r>
              <a:rPr lang="fi-FI" sz="1200" dirty="0"/>
              <a:t>Koulutuspaikalle helppo tulla . </a:t>
            </a:r>
          </a:p>
          <a:p>
            <a:r>
              <a:rPr lang="fi-FI" sz="1200" dirty="0"/>
              <a:t>Kiitos kovasti hyvistä koulutuspäivistä - lounaan syöminen olisi miellyttävämpää istumapaikoilla. </a:t>
            </a:r>
          </a:p>
          <a:p>
            <a:r>
              <a:rPr lang="fi-FI" sz="1200" dirty="0"/>
              <a:t>Kiinnostavat luentoaiheet </a:t>
            </a:r>
          </a:p>
          <a:p>
            <a:r>
              <a:rPr lang="fi-FI" sz="1200" dirty="0"/>
              <a:t>Keskustelua luentojen välissä tulisi olla enemmän. </a:t>
            </a:r>
          </a:p>
          <a:p>
            <a:r>
              <a:rPr lang="fi-FI" sz="1200" dirty="0"/>
              <a:t>Päivät olivat erittäin mielenkiintoiset - etenkin syöpäpäivä ja live-leikkaus. </a:t>
            </a:r>
          </a:p>
          <a:p>
            <a:r>
              <a:rPr lang="fi-FI" sz="1200" dirty="0"/>
              <a:t>Mahtavaa, kun oli niin ansioituneita </a:t>
            </a:r>
            <a:r>
              <a:rPr lang="fi-FI" sz="1200" dirty="0" err="1"/>
              <a:t>luennoitsijoida🌹</a:t>
            </a:r>
            <a:r>
              <a:rPr lang="fi-FI" sz="1200" dirty="0"/>
              <a:t> . </a:t>
            </a:r>
          </a:p>
          <a:p>
            <a:r>
              <a:rPr lang="fi-FI" sz="1200" dirty="0"/>
              <a:t>Kiitos hyvästä järjestyksestä! </a:t>
            </a:r>
          </a:p>
          <a:p>
            <a:r>
              <a:rPr lang="fi-FI" sz="1200" dirty="0" err="1"/>
              <a:t>Endometrioosipesäkkeidenpoistolive-esitys</a:t>
            </a:r>
            <a:r>
              <a:rPr lang="fi-FI" sz="1200" dirty="0"/>
              <a:t> oli liian pitkä, sitä olisi etukäteen voitu kuvata ja editoida lyhyemmäksi ja leikkaaja olisi myös voinut olla seuraamassa ja kertomassa leikkauksesta. </a:t>
            </a:r>
          </a:p>
          <a:p>
            <a:r>
              <a:rPr lang="fi-FI" sz="1200" dirty="0"/>
              <a:t>On hyvä tavata tavaroiden ja tuotteiden toimittajia samassa paikassa monta. </a:t>
            </a:r>
          </a:p>
          <a:p>
            <a:r>
              <a:rPr lang="fi-FI" sz="1200" dirty="0"/>
              <a:t>Puheenjohtajille tarkkuutta jotta pyydetyt puheenvuorot jakaantuisivat tasaisemmin, osa ei käden nostosta huolimatta saanut puheenvuoroa ja toisille näytti puheenvuoro löytyvän aina. </a:t>
            </a:r>
          </a:p>
          <a:p>
            <a:r>
              <a:rPr lang="fi-FI" sz="1200" dirty="0"/>
              <a:t>Pe </a:t>
            </a:r>
            <a:r>
              <a:rPr lang="fi-FI" sz="1200" dirty="0" err="1"/>
              <a:t>ip</a:t>
            </a:r>
            <a:r>
              <a:rPr lang="fi-FI" sz="1200" dirty="0"/>
              <a:t> kahvitauko on kovin lyhyt kahville ja näyttelyyn tutustumiselle. </a:t>
            </a:r>
          </a:p>
          <a:p>
            <a:r>
              <a:rPr lang="fi-FI" sz="1200" dirty="0"/>
              <a:t>Hyvä ruoka ja hyvin jäsennelty ohjelma - pääosin hyvät luennot, osa tutkimusluentojen aiheista ei ollut kovin mielenkiintoisia/hyödyllisiä</a:t>
            </a:r>
          </a:p>
          <a:p>
            <a:r>
              <a:rPr lang="fi-FI" sz="1200" dirty="0"/>
              <a:t> tarjoiluissa vegaanivaihtoehtojen osalta puutteita (esim. to aamupalalla vain hedelmiä) </a:t>
            </a:r>
          </a:p>
          <a:p>
            <a:r>
              <a:rPr lang="fi-FI" sz="1200" dirty="0"/>
              <a:t>Olin pettynyt allergiaruokavalioihin koska ei ollut varattu varsinaisesti eri ruokia kala-allergiselle ainoastaan vegaaniruokaa. </a:t>
            </a:r>
          </a:p>
          <a:p>
            <a:r>
              <a:rPr lang="fi-FI" sz="1200" dirty="0"/>
              <a:t>Kiitos näyttelystä ja ruokailujärjestelyistä. </a:t>
            </a:r>
          </a:p>
          <a:p>
            <a:r>
              <a:rPr lang="fi-FI" sz="1200" dirty="0"/>
              <a:t>Monipuoliset, hyvät luennot. Tuntui, että oli jokaiselle jotakin. Oli myös kiva kuulla menossa olevista tutkimusprojekteista. </a:t>
            </a:r>
          </a:p>
          <a:p>
            <a:r>
              <a:rPr lang="fi-FI" sz="1200" dirty="0"/>
              <a:t>Ei risuja. </a:t>
            </a:r>
          </a:p>
          <a:p>
            <a:r>
              <a:rPr lang="fi-FI" sz="1200" dirty="0"/>
              <a:t>Huippukoulutuspäivät! Kaikki livejutut toimi todellakin moitteetta ja kuva avokirurgiassakin oli tarkka ja näkyvyys erinomainen. </a:t>
            </a:r>
          </a:p>
          <a:p>
            <a:r>
              <a:rPr lang="fi-FI" sz="1200" dirty="0"/>
              <a:t>Poikkeuksellisen hyvin järjestetyt koulutuspäivät ja iltajuhlat, tulen toivottavasti toistekin.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Edotuksia</a:t>
            </a:r>
            <a:r>
              <a:rPr lang="fi-FI" dirty="0"/>
              <a:t> seuraavien koulutuspäivien aiheiksi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12568"/>
          </a:xfrm>
        </p:spPr>
        <p:txBody>
          <a:bodyPr>
            <a:noAutofit/>
          </a:bodyPr>
          <a:lstStyle/>
          <a:p>
            <a:r>
              <a:rPr lang="fi-FI" sz="1400" dirty="0" err="1"/>
              <a:t>Pediatric</a:t>
            </a:r>
            <a:r>
              <a:rPr lang="fi-FI" sz="1400" dirty="0"/>
              <a:t> and </a:t>
            </a:r>
            <a:r>
              <a:rPr lang="fi-FI" sz="1400" dirty="0" err="1"/>
              <a:t>adolescent</a:t>
            </a:r>
            <a:r>
              <a:rPr lang="fi-FI" sz="1400" dirty="0"/>
              <a:t> </a:t>
            </a:r>
            <a:r>
              <a:rPr lang="fi-FI" sz="1400" dirty="0" err="1"/>
              <a:t>gynecology</a:t>
            </a:r>
            <a:r>
              <a:rPr lang="fi-FI" sz="1400" dirty="0"/>
              <a:t>, </a:t>
            </a:r>
            <a:r>
              <a:rPr lang="fi-FI" sz="1400" dirty="0" err="1"/>
              <a:t>ovarian</a:t>
            </a:r>
            <a:r>
              <a:rPr lang="fi-FI" sz="1400" dirty="0"/>
              <a:t> </a:t>
            </a:r>
            <a:r>
              <a:rPr lang="fi-FI" sz="1400" dirty="0" err="1"/>
              <a:t>cysts</a:t>
            </a:r>
            <a:r>
              <a:rPr lang="fi-FI" sz="1400" dirty="0"/>
              <a:t>, </a:t>
            </a:r>
            <a:r>
              <a:rPr lang="fi-FI" sz="1400" dirty="0" err="1"/>
              <a:t>torsions</a:t>
            </a:r>
            <a:r>
              <a:rPr lang="fi-FI" sz="1400" dirty="0"/>
              <a:t>, </a:t>
            </a:r>
            <a:r>
              <a:rPr lang="fi-FI" sz="1400" dirty="0" err="1"/>
              <a:t>operation</a:t>
            </a:r>
            <a:r>
              <a:rPr lang="fi-FI" sz="1400" dirty="0"/>
              <a:t> </a:t>
            </a:r>
            <a:r>
              <a:rPr lang="fi-FI" sz="1400" dirty="0" err="1"/>
              <a:t>technics</a:t>
            </a:r>
            <a:r>
              <a:rPr lang="fi-FI" sz="1400" dirty="0"/>
              <a:t>, </a:t>
            </a:r>
            <a:r>
              <a:rPr lang="fi-FI" sz="1400" dirty="0" err="1"/>
              <a:t>Myllerian</a:t>
            </a:r>
            <a:r>
              <a:rPr lang="fi-FI" sz="1400" dirty="0"/>
              <a:t> </a:t>
            </a:r>
            <a:r>
              <a:rPr lang="fi-FI" sz="1400" dirty="0" err="1"/>
              <a:t>duct</a:t>
            </a:r>
            <a:r>
              <a:rPr lang="fi-FI" sz="1400" dirty="0"/>
              <a:t> </a:t>
            </a:r>
            <a:r>
              <a:rPr lang="fi-FI" sz="1400" dirty="0" err="1"/>
              <a:t>anomalies</a:t>
            </a:r>
            <a:r>
              <a:rPr lang="fi-FI" sz="1400" dirty="0"/>
              <a:t> - </a:t>
            </a:r>
            <a:r>
              <a:rPr lang="fi-FI" sz="1400" dirty="0" err="1"/>
              <a:t>rare</a:t>
            </a:r>
            <a:r>
              <a:rPr lang="fi-FI" sz="1400" dirty="0"/>
              <a:t> </a:t>
            </a:r>
            <a:r>
              <a:rPr lang="fi-FI" sz="1400" dirty="0" err="1"/>
              <a:t>cases</a:t>
            </a:r>
            <a:r>
              <a:rPr lang="fi-FI" sz="1400" dirty="0"/>
              <a:t> </a:t>
            </a:r>
          </a:p>
          <a:p>
            <a:r>
              <a:rPr lang="fi-FI" sz="1400" dirty="0"/>
              <a:t>Leikkauskoulutus</a:t>
            </a:r>
          </a:p>
          <a:p>
            <a:r>
              <a:rPr lang="fi-FI" sz="1400" dirty="0"/>
              <a:t>Vulvakirurgia</a:t>
            </a:r>
          </a:p>
          <a:p>
            <a:r>
              <a:rPr lang="fi-FI" sz="1400" dirty="0"/>
              <a:t>Tyrät ja niihin suhtautuminen </a:t>
            </a:r>
            <a:r>
              <a:rPr lang="fi-FI" sz="1400" dirty="0" err="1"/>
              <a:t>gyn</a:t>
            </a:r>
            <a:r>
              <a:rPr lang="fi-FI" sz="1400" dirty="0"/>
              <a:t>. kirurgian yhteydessä</a:t>
            </a:r>
          </a:p>
          <a:p>
            <a:r>
              <a:rPr lang="fi-FI" sz="1400" dirty="0"/>
              <a:t>Leikkauskomplikaatioiden hoito (erityisesti infektiot), milloin uusintaleikkaus?  Haavainfektioiden hoito</a:t>
            </a:r>
          </a:p>
          <a:p>
            <a:r>
              <a:rPr lang="fi-FI" sz="1400" dirty="0"/>
              <a:t>Kohtuanomalian kirurginen hoito</a:t>
            </a:r>
          </a:p>
          <a:p>
            <a:r>
              <a:rPr lang="fi-FI" sz="1400" dirty="0"/>
              <a:t> </a:t>
            </a:r>
            <a:r>
              <a:rPr lang="fi-FI" sz="1400" dirty="0" err="1"/>
              <a:t>Uä</a:t>
            </a:r>
            <a:r>
              <a:rPr lang="fi-FI" sz="1400" dirty="0"/>
              <a:t> </a:t>
            </a:r>
            <a:r>
              <a:rPr lang="fi-FI" sz="1400" dirty="0" err="1"/>
              <a:t>hands</a:t>
            </a:r>
            <a:r>
              <a:rPr lang="fi-FI" sz="1400" dirty="0"/>
              <a:t> on (</a:t>
            </a:r>
            <a:r>
              <a:rPr lang="fi-FI" sz="1400" dirty="0" err="1"/>
              <a:t>presymp</a:t>
            </a:r>
            <a:r>
              <a:rPr lang="fi-FI" sz="1400" dirty="0"/>
              <a:t>) </a:t>
            </a:r>
          </a:p>
          <a:p>
            <a:r>
              <a:rPr lang="fi-FI" sz="1400" dirty="0"/>
              <a:t>Pitäisikö erikoistuville ensin opettaa </a:t>
            </a:r>
            <a:r>
              <a:rPr lang="fi-FI" sz="1400" dirty="0" err="1"/>
              <a:t>laparotomia</a:t>
            </a:r>
            <a:r>
              <a:rPr lang="fi-FI" sz="1400" dirty="0"/>
              <a:t> ja sitten vasta </a:t>
            </a:r>
            <a:r>
              <a:rPr lang="fi-FI" sz="1400" dirty="0" err="1"/>
              <a:t>sectio</a:t>
            </a:r>
            <a:r>
              <a:rPr lang="fi-FI" sz="1400" dirty="0"/>
              <a:t>? </a:t>
            </a:r>
          </a:p>
          <a:p>
            <a:r>
              <a:rPr lang="fi-FI" sz="1400" dirty="0"/>
              <a:t>Mikä on </a:t>
            </a:r>
            <a:r>
              <a:rPr lang="fi-FI" sz="1400" dirty="0" err="1"/>
              <a:t>gyn</a:t>
            </a:r>
            <a:r>
              <a:rPr lang="fi-FI" sz="1400" dirty="0"/>
              <a:t> kirurgisten laaturekisterien tilanne Suomessa. Tarvitaanko aina </a:t>
            </a:r>
            <a:r>
              <a:rPr lang="fi-FI" sz="1400" dirty="0" err="1"/>
              <a:t>tutkimuprojekti</a:t>
            </a:r>
            <a:r>
              <a:rPr lang="fi-FI" sz="1400" dirty="0"/>
              <a:t>, että saadaan valtakunnallista tilastoa vai voisiko valtakunnallisen </a:t>
            </a:r>
            <a:r>
              <a:rPr lang="fi-FI" sz="1400" dirty="0" err="1"/>
              <a:t>gynkirugian</a:t>
            </a:r>
            <a:r>
              <a:rPr lang="fi-FI" sz="1400" dirty="0"/>
              <a:t> hoidon tilaa seurata muuten? .</a:t>
            </a:r>
          </a:p>
          <a:p>
            <a:r>
              <a:rPr lang="fi-FI" sz="1400" dirty="0"/>
              <a:t>Laskeumakirurgia tutkimusten esittelyä kannattaa mielestäni jatkaa (nuoret tutkijat)</a:t>
            </a:r>
          </a:p>
          <a:p>
            <a:r>
              <a:rPr lang="fi-FI" sz="1400" dirty="0"/>
              <a:t>Perioperatiivinen hoito, </a:t>
            </a:r>
            <a:r>
              <a:rPr lang="fi-FI" sz="1400" dirty="0" err="1"/>
              <a:t>Eras-käytännöt</a:t>
            </a:r>
            <a:r>
              <a:rPr lang="fi-FI" sz="1400" dirty="0"/>
              <a:t> </a:t>
            </a:r>
          </a:p>
          <a:p>
            <a:r>
              <a:rPr lang="fi-FI" sz="1400" dirty="0"/>
              <a:t>PCOS </a:t>
            </a:r>
          </a:p>
          <a:p>
            <a:r>
              <a:rPr lang="fi-FI" sz="1400" dirty="0"/>
              <a:t>Laskeumat meillä ja muualla. VH vs. Manchester. </a:t>
            </a:r>
            <a:r>
              <a:rPr lang="fi-FI" sz="1400" dirty="0" err="1"/>
              <a:t>Polypropyleeniverkkojen</a:t>
            </a:r>
            <a:r>
              <a:rPr lang="fi-FI" sz="1400" dirty="0"/>
              <a:t> vaihtoehdot..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Kustannustehokkuus ja laatu gynekologisessa kirurgiassa</a:t>
            </a:r>
          </a:p>
          <a:p>
            <a:r>
              <a:rPr lang="fi-FI" dirty="0"/>
              <a:t>Lisää syöpä-aiheita. </a:t>
            </a:r>
          </a:p>
          <a:p>
            <a:r>
              <a:rPr lang="fi-FI" dirty="0"/>
              <a:t>Ehkä lisää ulkosynnyttimien kirurgiasta</a:t>
            </a:r>
          </a:p>
          <a:p>
            <a:r>
              <a:rPr lang="fi-FI" dirty="0" err="1"/>
              <a:t>Inkontinenssi</a:t>
            </a:r>
            <a:endParaRPr lang="fi-FI" dirty="0"/>
          </a:p>
          <a:p>
            <a:r>
              <a:rPr lang="fi-FI" dirty="0"/>
              <a:t>Laskeuma-asioita.  </a:t>
            </a:r>
          </a:p>
          <a:p>
            <a:r>
              <a:rPr lang="fi-FI" dirty="0"/>
              <a:t>Missä mennään Suomessa gynekologisessa benignissä ja </a:t>
            </a:r>
            <a:r>
              <a:rPr lang="fi-FI" dirty="0" err="1"/>
              <a:t>onkol</a:t>
            </a:r>
            <a:r>
              <a:rPr lang="fi-FI" dirty="0"/>
              <a:t> kirurgiassa? Mitä </a:t>
            </a:r>
            <a:r>
              <a:rPr lang="fi-FI" dirty="0" err="1"/>
              <a:t>tmp</a:t>
            </a:r>
            <a:r>
              <a:rPr lang="fi-FI" dirty="0"/>
              <a:t> tehdään missäkin sairaalassa ja kuinka paljon? Ei vain yo-sairaaloita koskien vaan myös isoimmat keskussairaalat mukaan. Ja </a:t>
            </a:r>
            <a:r>
              <a:rPr lang="fi-FI" dirty="0" err="1"/>
              <a:t>toimenpiteden</a:t>
            </a:r>
            <a:r>
              <a:rPr lang="fi-FI" dirty="0"/>
              <a:t> yksityiskohdat, langat, </a:t>
            </a:r>
            <a:r>
              <a:rPr lang="fi-FI" dirty="0" err="1"/>
              <a:t>yms</a:t>
            </a:r>
            <a:r>
              <a:rPr lang="fi-FI" dirty="0"/>
              <a:t> </a:t>
            </a:r>
            <a:r>
              <a:rPr lang="fi-FI" dirty="0" err="1"/>
              <a:t>miellellään</a:t>
            </a:r>
            <a:r>
              <a:rPr lang="fi-FI" dirty="0"/>
              <a:t> myös näkyväksi. </a:t>
            </a:r>
          </a:p>
          <a:p>
            <a:r>
              <a:rPr lang="fi-FI" dirty="0"/>
              <a:t>Uusi </a:t>
            </a:r>
            <a:r>
              <a:rPr lang="fi-FI" dirty="0" err="1"/>
              <a:t>urogyn/benignin</a:t>
            </a:r>
            <a:r>
              <a:rPr lang="fi-FI" dirty="0"/>
              <a:t> </a:t>
            </a:r>
            <a:r>
              <a:rPr lang="fi-FI" dirty="0" err="1"/>
              <a:t>kir</a:t>
            </a:r>
            <a:r>
              <a:rPr lang="fi-FI" dirty="0"/>
              <a:t> koulutusohjelma mikä se on ja miten se on suunniteltu toteutettavaksi valtakunnallisesti?</a:t>
            </a:r>
          </a:p>
          <a:p>
            <a:r>
              <a:rPr lang="fi-FI" dirty="0"/>
              <a:t>Olisi kiva jos hoitajille järjestettäisiin oma </a:t>
            </a:r>
            <a:r>
              <a:rPr lang="fi-FI" dirty="0" err="1"/>
              <a:t>esim</a:t>
            </a:r>
            <a:r>
              <a:rPr lang="fi-FI" dirty="0"/>
              <a:t> iltapäivä-sessio, koska meillä olisi varmasti </a:t>
            </a:r>
            <a:r>
              <a:rPr lang="fi-FI" dirty="0" err="1"/>
              <a:t>pajon</a:t>
            </a:r>
            <a:r>
              <a:rPr lang="fi-FI" dirty="0"/>
              <a:t> puhuttavaa ja opittavaa toisiltamme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Presymposium</a:t>
            </a:r>
            <a:r>
              <a:rPr lang="fi-FI" dirty="0"/>
              <a:t> (n=12)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/>
        </p:nvGraphicFramePr>
        <p:xfrm>
          <a:off x="1115616" y="1052736"/>
          <a:ext cx="66967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/>
        </p:nvGraphicFramePr>
        <p:xfrm>
          <a:off x="1043608" y="1124744"/>
          <a:ext cx="669674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Ruusut ja risut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/>
              <a:t>Etänlähetys</a:t>
            </a:r>
            <a:r>
              <a:rPr lang="fi-FI" dirty="0"/>
              <a:t> toimi hyvin ja anatomiaa näytettiin hyvin! </a:t>
            </a:r>
          </a:p>
          <a:p>
            <a:r>
              <a:rPr lang="fi-FI" dirty="0"/>
              <a:t>Ehkä voisi vieläkin tarkemmin selostaa ”for </a:t>
            </a:r>
            <a:r>
              <a:rPr lang="fi-FI" dirty="0" err="1"/>
              <a:t>dummies</a:t>
            </a:r>
            <a:r>
              <a:rPr lang="fi-FI" dirty="0"/>
              <a:t>” tyylisesti, sillä kokemattomiakin on joukossa (</a:t>
            </a:r>
            <a:r>
              <a:rPr lang="fi-FI" dirty="0" err="1"/>
              <a:t>esim</a:t>
            </a:r>
            <a:r>
              <a:rPr lang="fi-FI" dirty="0"/>
              <a:t> minä). </a:t>
            </a:r>
          </a:p>
          <a:p>
            <a:r>
              <a:rPr lang="fi-FI" dirty="0"/>
              <a:t>Hyvät luennot alustuksena toimivat hyvin.</a:t>
            </a:r>
          </a:p>
          <a:p>
            <a:r>
              <a:rPr lang="fi-FI" dirty="0"/>
              <a:t>Mukava päivä ja keskusteluakin heräsi. </a:t>
            </a:r>
          </a:p>
          <a:p>
            <a:r>
              <a:rPr lang="fi-FI" dirty="0"/>
              <a:t>Hyvä aihe, </a:t>
            </a:r>
            <a:r>
              <a:rPr lang="fi-FI" dirty="0" err="1"/>
              <a:t>tmp</a:t>
            </a:r>
            <a:r>
              <a:rPr lang="fi-FI" dirty="0"/>
              <a:t> joka tulisi hallita vaikka on harvinainen.</a:t>
            </a:r>
          </a:p>
          <a:p>
            <a:r>
              <a:rPr lang="fi-FI" dirty="0"/>
              <a:t>Hyvin järjestetty </a:t>
            </a:r>
            <a:r>
              <a:rPr lang="fi-FI" dirty="0" err="1"/>
              <a:t>presymposium</a:t>
            </a:r>
            <a:r>
              <a:rPr lang="fi-FI" dirty="0"/>
              <a:t> 👍🏻 </a:t>
            </a:r>
          </a:p>
          <a:p>
            <a:r>
              <a:rPr lang="fi-FI" dirty="0"/>
              <a:t>Onnistuneet liveleikkaukset </a:t>
            </a:r>
          </a:p>
          <a:p>
            <a:r>
              <a:rPr lang="fi-FI" dirty="0"/>
              <a:t>Leikkauksien kuvaaminen onnistui todella hyvin ex tempore -järjestelyin, mutta olisi sen voinut toki etukäteen testatakin!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Ehdotuksia </a:t>
            </a:r>
            <a:r>
              <a:rPr lang="fi-FI" dirty="0" err="1"/>
              <a:t>presymposiumin</a:t>
            </a:r>
            <a:r>
              <a:rPr lang="fi-FI" dirty="0"/>
              <a:t> aiheiksi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Voisiko kansallisia ohjeistuksia </a:t>
            </a:r>
            <a:r>
              <a:rPr lang="fi-FI" dirty="0" err="1"/>
              <a:t>BMI-rajoista</a:t>
            </a:r>
            <a:r>
              <a:rPr lang="fi-FI" dirty="0"/>
              <a:t>, tupakoinnista </a:t>
            </a:r>
            <a:r>
              <a:rPr lang="fi-FI" dirty="0" err="1"/>
              <a:t>yms</a:t>
            </a:r>
            <a:r>
              <a:rPr lang="fi-FI" dirty="0"/>
              <a:t> muista linjauksista pohtia?</a:t>
            </a:r>
          </a:p>
          <a:p>
            <a:r>
              <a:rPr lang="fi-FI" dirty="0"/>
              <a:t> Gynekologinen kirurgia resurssien valossa kiristyvässä taloustilanteessa…?</a:t>
            </a:r>
          </a:p>
          <a:p>
            <a:r>
              <a:rPr lang="fi-FI" dirty="0"/>
              <a:t>Lantionpohjan toiminta, mm. synnytystenjälkeinen fysioterapeuttien hoito laskeumaongelmien </a:t>
            </a:r>
            <a:r>
              <a:rPr lang="fi-FI" dirty="0" err="1"/>
              <a:t>ehkäisyssä/endometrioosissa/kiputiloissa/virtsankarkailussa</a:t>
            </a:r>
            <a:r>
              <a:rPr lang="fi-FI" dirty="0"/>
              <a:t>.. olisiko tässä mahdollisuus vaikuttavaan ennaltaehkäisyyn? </a:t>
            </a:r>
            <a:r>
              <a:rPr lang="fi-FI" dirty="0" err="1"/>
              <a:t>Kts</a:t>
            </a:r>
            <a:r>
              <a:rPr lang="fi-FI" dirty="0"/>
              <a:t>. Edellinen </a:t>
            </a:r>
          </a:p>
          <a:p>
            <a:r>
              <a:rPr lang="fi-FI" dirty="0"/>
              <a:t>Laskeumakirurgian tulevaisuus ilman verkkoja? Huolestuttava trendi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Koulutuspäivät (n=65)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/>
          <p:cNvGraphicFramePr/>
          <p:nvPr/>
        </p:nvGraphicFramePr>
        <p:xfrm>
          <a:off x="1043608" y="1124744"/>
          <a:ext cx="67687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/>
          <p:cNvGraphicFramePr/>
          <p:nvPr/>
        </p:nvGraphicFramePr>
        <p:xfrm>
          <a:off x="1187624" y="1124744"/>
          <a:ext cx="68407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829</Words>
  <Application>Microsoft Macintosh PowerPoint</Application>
  <PresentationFormat>Näytössä katseltava diaesitys (4:3)</PresentationFormat>
  <Paragraphs>97</Paragraphs>
  <Slides>19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Office-teema</vt:lpstr>
      <vt:lpstr>Palaute GKS presymposium ja koulutuspäivät 2024</vt:lpstr>
      <vt:lpstr>Presymposium (n=12)</vt:lpstr>
      <vt:lpstr>PowerPoint-esitys</vt:lpstr>
      <vt:lpstr>PowerPoint-esitys</vt:lpstr>
      <vt:lpstr>Ruusut ja risut</vt:lpstr>
      <vt:lpstr>Ehdotuksia presymposiumin aiheiksi</vt:lpstr>
      <vt:lpstr>Koulutuspäivät (n=65)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Mikä asia/luento jäi erityisesti mieleen</vt:lpstr>
      <vt:lpstr>Ruusuja ja risuja</vt:lpstr>
      <vt:lpstr>Edotuksia seuraavien koulutuspäivien aiheiksi</vt:lpstr>
      <vt:lpstr>PowerPoint-esitys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Jaana</dc:creator>
  <cp:lastModifiedBy>Kurkijärvi Kaisa</cp:lastModifiedBy>
  <cp:revision>37</cp:revision>
  <dcterms:created xsi:type="dcterms:W3CDTF">2023-11-14T11:07:17Z</dcterms:created>
  <dcterms:modified xsi:type="dcterms:W3CDTF">2024-12-13T13:28:37Z</dcterms:modified>
</cp:coreProperties>
</file>