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8" r:id="rId3"/>
    <p:sldId id="274" r:id="rId4"/>
    <p:sldId id="275" r:id="rId5"/>
    <p:sldId id="276" r:id="rId6"/>
    <p:sldId id="277" r:id="rId7"/>
    <p:sldId id="279" r:id="rId8"/>
    <p:sldId id="265" r:id="rId9"/>
    <p:sldId id="266" r:id="rId10"/>
    <p:sldId id="264" r:id="rId11"/>
    <p:sldId id="260" r:id="rId12"/>
    <p:sldId id="259" r:id="rId13"/>
    <p:sldId id="261" r:id="rId14"/>
    <p:sldId id="262" r:id="rId15"/>
    <p:sldId id="263" r:id="rId16"/>
    <p:sldId id="272" r:id="rId17"/>
    <p:sldId id="273" r:id="rId1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KS%20050722\GKS%20sihteeri%2009.2016\GKS%202023\Koulutusp&#228;iv&#228;t%202023\GKS%20presymposiumin%20palautekysely%202023%20vastauks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v>Käytännön järjestelyt onnistuivat</c:v>
          </c:tx>
          <c:cat>
            <c:strRef>
              <c:f>'GKS presymposiumin palautekysel'!$C$18:$C$22</c:f>
              <c:strCache>
                <c:ptCount val="5"/>
                <c:pt idx="0">
                  <c:v>Erittäin huonosti</c:v>
                </c:pt>
                <c:pt idx="1">
                  <c:v>Huonosti</c:v>
                </c:pt>
                <c:pt idx="2">
                  <c:v>Kohtalaisesti</c:v>
                </c:pt>
                <c:pt idx="3">
                  <c:v>Hyvin</c:v>
                </c:pt>
                <c:pt idx="4">
                  <c:v>Erittäin hyvin</c:v>
                </c:pt>
              </c:strCache>
            </c:strRef>
          </c:cat>
          <c:val>
            <c:numRef>
              <c:f>'GKS presymposiumin palautekysel'!$D$18:$D$22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71-4B6E-B510-A51F975A3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DBB7-0450-4BD0-81AF-D59A29FABD65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95E30-7958-45E5-8C35-86CC5E2E064D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Palaute GKS </a:t>
            </a:r>
            <a:r>
              <a:rPr lang="fi-FI" dirty="0" err="1"/>
              <a:t>presymposium</a:t>
            </a:r>
            <a:r>
              <a:rPr lang="fi-FI" dirty="0"/>
              <a:t> ja koulutuspäivät 2023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644" y="1124744"/>
            <a:ext cx="7416905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1131756"/>
            <a:ext cx="7275558" cy="438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67" y="1268760"/>
            <a:ext cx="7048267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7287192" cy="4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7526116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644" y="1124744"/>
            <a:ext cx="7656160" cy="46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Ehdotuksia tuleviksi aiheiksi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1200" dirty="0"/>
              <a:t>Laskeumaleikkausten indikaatioita. </a:t>
            </a:r>
          </a:p>
          <a:p>
            <a:r>
              <a:rPr lang="fi-FI" sz="1200" dirty="0" err="1"/>
              <a:t>Preoper</a:t>
            </a:r>
            <a:r>
              <a:rPr lang="fi-FI" sz="1200" dirty="0"/>
              <a:t> arviota yleensä: kuka ja miten määrittää leikkaustarpeen.</a:t>
            </a:r>
          </a:p>
          <a:p>
            <a:r>
              <a:rPr lang="fi-FI" sz="1200" dirty="0"/>
              <a:t> </a:t>
            </a:r>
            <a:r>
              <a:rPr lang="fi-FI" sz="1200" dirty="0" err="1"/>
              <a:t>Operatöörin</a:t>
            </a:r>
            <a:r>
              <a:rPr lang="fi-FI" sz="1200" dirty="0"/>
              <a:t> ura, opettaminen ja avustaminen</a:t>
            </a:r>
          </a:p>
          <a:p>
            <a:r>
              <a:rPr lang="fi-FI" sz="1200" dirty="0"/>
              <a:t> </a:t>
            </a:r>
            <a:r>
              <a:rPr lang="fi-FI" sz="1200" dirty="0" err="1"/>
              <a:t>Adnexkirurgia</a:t>
            </a:r>
            <a:r>
              <a:rPr lang="fi-FI" sz="1200" dirty="0"/>
              <a:t>. </a:t>
            </a:r>
          </a:p>
          <a:p>
            <a:r>
              <a:rPr lang="fi-FI" sz="1200" dirty="0"/>
              <a:t>Olisiko obstetriikasta jotain aihetta, josta tarvitsisi koulutusta?  </a:t>
            </a:r>
          </a:p>
          <a:p>
            <a:r>
              <a:rPr lang="fi-FI" sz="1200" dirty="0"/>
              <a:t>Leikkauskomplikaatioiden diagnostiikka ja hoito. Tai "leikattu potilas päivystyksessä". </a:t>
            </a:r>
          </a:p>
          <a:p>
            <a:r>
              <a:rPr lang="fi-FI" sz="1200" dirty="0"/>
              <a:t>Energiainstrumenttien kustannustehokas käyttö.. </a:t>
            </a:r>
          </a:p>
          <a:p>
            <a:r>
              <a:rPr lang="fi-FI" sz="1200" dirty="0"/>
              <a:t>Kuuluuko kosmeettinen kirurgia gynekologeille ja kuinka se tulisi huomioida? Mitä mieltä ovat </a:t>
            </a:r>
            <a:r>
              <a:rPr lang="fi-FI" sz="1200" dirty="0" err="1"/>
              <a:t>plastikot</a:t>
            </a:r>
            <a:r>
              <a:rPr lang="fi-FI" sz="1200" dirty="0"/>
              <a:t>? </a:t>
            </a:r>
          </a:p>
          <a:p>
            <a:r>
              <a:rPr lang="fi-FI" sz="1200" dirty="0" err="1"/>
              <a:t>Plastikon</a:t>
            </a:r>
            <a:r>
              <a:rPr lang="fi-FI" sz="1200" dirty="0"/>
              <a:t> näkökulma lantionpohjaan? Perinteisesti ajateltu, erityisesti laskeumakirurgiassa ja </a:t>
            </a:r>
            <a:r>
              <a:rPr lang="fi-FI" sz="1200" dirty="0" err="1"/>
              <a:t>postpartumkorjauksissa</a:t>
            </a:r>
            <a:r>
              <a:rPr lang="fi-FI" sz="1200" dirty="0"/>
              <a:t>, että ei väliä miltä lopputulos näyttää (tai se ei ole prioriteeteissa ollenkaan) tai jos jää vähän ammottavaksi, se kuuluu </a:t>
            </a:r>
            <a:r>
              <a:rPr lang="fi-FI" sz="1200" dirty="0" err="1"/>
              <a:t>asiaan.ja</a:t>
            </a:r>
            <a:r>
              <a:rPr lang="fi-FI" sz="1200" dirty="0"/>
              <a:t> naisen tulee hyväksyä se. Jos kuitenkin korjataan toiminnallista haittaa ja vauriota, eikö tulos pitäisi ehdottomasti olla myös kosmeettisesti hyväksyttävä. Jos 75-v vielä itkee vastaanotolla, kun on niin ruma, että ei kehtaa gynekologillakaan käydä, kysymys herää ja leijumaan. Tai nainen, joka itkee 3kk synnytyksestä kivusta, kun ulostaa, on jokin mennyt pieleen.</a:t>
            </a:r>
          </a:p>
          <a:p>
            <a:r>
              <a:rPr lang="fi-FI" sz="1200" dirty="0" err="1"/>
              <a:t>Postpartumkorjauksista</a:t>
            </a:r>
            <a:r>
              <a:rPr lang="fi-FI" sz="1200" dirty="0"/>
              <a:t>, diagnostiikasta, kirurgiasta ja anatomiasta luento tai </a:t>
            </a:r>
            <a:r>
              <a:rPr lang="fi-FI" sz="1200" dirty="0" err="1"/>
              <a:t>workshoppi</a:t>
            </a:r>
            <a:r>
              <a:rPr lang="fi-FI" sz="1200" dirty="0"/>
              <a:t> erityisesti ajatellen :hoitajat/kätilöt/erikoistuvat. </a:t>
            </a:r>
          </a:p>
          <a:p>
            <a:r>
              <a:rPr lang="fi-FI" sz="1200" dirty="0" err="1"/>
              <a:t>Adenomyoosi:päivitys</a:t>
            </a:r>
            <a:r>
              <a:rPr lang="fi-FI" sz="1200" dirty="0"/>
              <a:t> nykyaikaan. </a:t>
            </a:r>
            <a:r>
              <a:rPr lang="fi-FI" sz="1200" dirty="0" err="1"/>
              <a:t>Uä-diagnostiikka</a:t>
            </a:r>
            <a:r>
              <a:rPr lang="fi-FI" sz="1200" dirty="0"/>
              <a:t>, hoito? Kirurginen hoito? </a:t>
            </a:r>
          </a:p>
          <a:p>
            <a:r>
              <a:rPr lang="fi-FI" sz="1200" dirty="0"/>
              <a:t>Uudet lääkkeet </a:t>
            </a:r>
            <a:r>
              <a:rPr lang="fi-FI" sz="1200" dirty="0" err="1"/>
              <a:t>endometrioosin</a:t>
            </a:r>
            <a:r>
              <a:rPr lang="fi-FI" sz="1200" dirty="0"/>
              <a:t> hoidossa. </a:t>
            </a:r>
          </a:p>
          <a:p>
            <a:r>
              <a:rPr lang="fi-FI" sz="1200" dirty="0"/>
              <a:t>Anestesiologin näkökulma kroonisesta kivusta (endopot7ilas) kärsivän </a:t>
            </a:r>
            <a:r>
              <a:rPr lang="fi-FI" sz="1200" dirty="0" err="1"/>
              <a:t>postoper</a:t>
            </a:r>
            <a:r>
              <a:rPr lang="fi-FI" sz="1200" dirty="0"/>
              <a:t> </a:t>
            </a:r>
            <a:r>
              <a:rPr lang="fi-FI" sz="1200" dirty="0" err="1"/>
              <a:t>lkivunhoidosta</a:t>
            </a:r>
            <a:r>
              <a:rPr lang="fi-FI" sz="1200" dirty="0"/>
              <a:t>. </a:t>
            </a:r>
          </a:p>
          <a:p>
            <a:r>
              <a:rPr lang="fi-FI" sz="1200" dirty="0"/>
              <a:t>Enemmän käytännönläheisempiä aiheita  </a:t>
            </a:r>
          </a:p>
          <a:p>
            <a:endParaRPr lang="fi-FI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Autofit/>
          </a:bodyPr>
          <a:lstStyle/>
          <a:p>
            <a:r>
              <a:rPr lang="fi-FI" sz="1400" dirty="0" err="1"/>
              <a:t>Enometrioosi</a:t>
            </a:r>
            <a:r>
              <a:rPr lang="fi-FI" sz="1400" dirty="0"/>
              <a:t> ja </a:t>
            </a:r>
            <a:r>
              <a:rPr lang="fi-FI" sz="1400" dirty="0" err="1"/>
              <a:t>endometrioomat</a:t>
            </a:r>
            <a:r>
              <a:rPr lang="fi-FI" sz="1400" dirty="0"/>
              <a:t> -  milloin leikata?</a:t>
            </a:r>
          </a:p>
          <a:p>
            <a:r>
              <a:rPr lang="fi-FI" sz="1400" dirty="0"/>
              <a:t>Alatiekirurgian systemaattinen leikkauskoulutus (usein leikkauskoulutuksessa panostetaan lähinnä </a:t>
            </a:r>
            <a:r>
              <a:rPr lang="fi-FI" sz="1400" dirty="0" err="1"/>
              <a:t>laparoskopiaan</a:t>
            </a:r>
            <a:r>
              <a:rPr lang="fi-FI" sz="1400" dirty="0"/>
              <a:t>)</a:t>
            </a:r>
          </a:p>
          <a:p>
            <a:r>
              <a:rPr lang="fi-FI" sz="1400" dirty="0" err="1"/>
              <a:t>Sfinkterin</a:t>
            </a:r>
            <a:r>
              <a:rPr lang="fi-FI" sz="1400" dirty="0"/>
              <a:t> korjaus kirurgiaa. Lisää kokemuksia muualta Euroopasta. Kiitos!</a:t>
            </a:r>
          </a:p>
          <a:p>
            <a:r>
              <a:rPr lang="fi-FI" sz="1400" dirty="0"/>
              <a:t> Kun resurssit vähenevät mitä jätetään hoitamatta/leikkaamatta Jonot, priorisointi, lääkärin vastuu </a:t>
            </a:r>
            <a:r>
              <a:rPr lang="fi-FI" sz="1400" dirty="0" err="1"/>
              <a:t>vs</a:t>
            </a:r>
            <a:r>
              <a:rPr lang="fi-FI" sz="1400" dirty="0"/>
              <a:t> johdon vastuu potilaskiireellisyydestä </a:t>
            </a:r>
          </a:p>
          <a:p>
            <a:r>
              <a:rPr lang="fi-FI" sz="1400" dirty="0"/>
              <a:t>Eri sairaaloiden käytännöistä leikkausvalmisteluissa. </a:t>
            </a:r>
          </a:p>
          <a:p>
            <a:r>
              <a:rPr lang="fi-FI" sz="1400" dirty="0"/>
              <a:t>Sessio, jossa olisi lyhyesti käsitelty (vaikka noin 10-15 min/per aihe) ajankohtaisia aiheita tai vähän harvinaisempia aiheita (esimerkiksi </a:t>
            </a:r>
            <a:r>
              <a:rPr lang="fi-FI" sz="1400" dirty="0" err="1"/>
              <a:t>istmoseelen</a:t>
            </a:r>
            <a:r>
              <a:rPr lang="fi-FI" sz="1400" dirty="0"/>
              <a:t> korjaus, </a:t>
            </a:r>
            <a:r>
              <a:rPr lang="fi-FI" sz="1400" dirty="0" err="1"/>
              <a:t>myomien</a:t>
            </a:r>
            <a:r>
              <a:rPr lang="fi-FI" sz="1400" dirty="0"/>
              <a:t> poisto sektion yhteydessä, </a:t>
            </a:r>
            <a:r>
              <a:rPr lang="fi-FI" sz="1400" dirty="0" err="1"/>
              <a:t>NMDA-enkefaliitti</a:t>
            </a:r>
            <a:r>
              <a:rPr lang="fi-FI" sz="1400" dirty="0"/>
              <a:t>). </a:t>
            </a:r>
          </a:p>
          <a:p>
            <a:r>
              <a:rPr lang="fi-FI" sz="1400" dirty="0"/>
              <a:t>laskeumat, erikoistuvien koulutus </a:t>
            </a:r>
          </a:p>
          <a:p>
            <a:r>
              <a:rPr lang="fi-FI" sz="1400" dirty="0"/>
              <a:t>Mahdollisimman käytännönläheisiä aiheita </a:t>
            </a:r>
            <a:r>
              <a:rPr lang="fi-FI" sz="1400" dirty="0" err="1"/>
              <a:t>Entry-tekniikat</a:t>
            </a:r>
            <a:endParaRPr lang="fi-FI" sz="1400" dirty="0"/>
          </a:p>
          <a:p>
            <a:r>
              <a:rPr lang="fi-FI" sz="1400" dirty="0"/>
              <a:t>Voisi olla joku </a:t>
            </a:r>
            <a:r>
              <a:rPr lang="fi-FI" sz="1400" dirty="0" err="1"/>
              <a:t>adnextuumorisessio</a:t>
            </a:r>
            <a:r>
              <a:rPr lang="fi-FI" sz="1400" dirty="0"/>
              <a:t> ja </a:t>
            </a:r>
            <a:r>
              <a:rPr lang="fi-FI" sz="1400" dirty="0" err="1"/>
              <a:t>haluiaisin</a:t>
            </a:r>
            <a:r>
              <a:rPr lang="fi-FI" sz="1400" dirty="0"/>
              <a:t> kuulla niistä kyseenalaisista vaginan </a:t>
            </a:r>
            <a:r>
              <a:rPr lang="fi-FI" sz="1400" dirty="0" err="1"/>
              <a:t>rejuvenisaatio</a:t>
            </a:r>
            <a:r>
              <a:rPr lang="fi-FI" sz="1400" dirty="0"/>
              <a:t> </a:t>
            </a:r>
            <a:r>
              <a:rPr lang="fi-FI" sz="1400" dirty="0" err="1"/>
              <a:t>yms</a:t>
            </a:r>
            <a:r>
              <a:rPr lang="fi-FI" sz="1400" dirty="0"/>
              <a:t> leikkauksista ( jos joku suostuisi tulla puhumaan) </a:t>
            </a:r>
          </a:p>
          <a:p>
            <a:r>
              <a:rPr lang="fi-FI" sz="1400" dirty="0"/>
              <a:t>Vulvatoimenpiteistä olisi mielenkiintoista kuulla lisää </a:t>
            </a:r>
          </a:p>
          <a:p>
            <a:r>
              <a:rPr lang="fi-FI" sz="1400" dirty="0" err="1"/>
              <a:t>ovariomuutokset</a:t>
            </a:r>
            <a:r>
              <a:rPr lang="fi-FI" sz="1400" dirty="0"/>
              <a:t>, seuranta, merkkiaineet ja niiden tulkinta </a:t>
            </a:r>
          </a:p>
          <a:p>
            <a:r>
              <a:rPr lang="fi-FI" sz="1400" dirty="0"/>
              <a:t>Kirurgisten hoitojen vaikuttavuus benignissä gynekologisessa kirurgiassa. </a:t>
            </a:r>
          </a:p>
          <a:p>
            <a:r>
              <a:rPr lang="fi-FI" sz="1400" dirty="0"/>
              <a:t>Tiimityön merkitystä ja kommunikaatiota kirurgiassa ei voi korostaa liikaa, että siivu sitä sopisi joka vuosi mukaan. </a:t>
            </a:r>
          </a:p>
          <a:p>
            <a:r>
              <a:rPr lang="fi-FI" sz="1400" dirty="0"/>
              <a:t>Oma erityismielenkiinnonkohde </a:t>
            </a:r>
            <a:r>
              <a:rPr lang="fi-FI" sz="1400" dirty="0" err="1"/>
              <a:t>gyn</a:t>
            </a:r>
            <a:r>
              <a:rPr lang="fi-FI" sz="1400" dirty="0"/>
              <a:t> </a:t>
            </a:r>
            <a:r>
              <a:rPr lang="fi-FI" sz="1400" dirty="0" err="1"/>
              <a:t>onkologia/yhteistyöleikkaukset</a:t>
            </a:r>
            <a:r>
              <a:rPr lang="fi-FI" sz="1400" dirty="0"/>
              <a:t> esim. </a:t>
            </a:r>
            <a:r>
              <a:rPr lang="fi-FI" sz="1400" dirty="0" err="1"/>
              <a:t>gyn/gastro</a:t>
            </a:r>
            <a:r>
              <a:rPr lang="fi-FI" sz="1400" dirty="0"/>
              <a:t>, samoin </a:t>
            </a:r>
            <a:r>
              <a:rPr lang="fi-FI" sz="1400" dirty="0" err="1"/>
              <a:t>gyn</a:t>
            </a:r>
            <a:r>
              <a:rPr lang="fi-FI" sz="1400" dirty="0"/>
              <a:t> robottikirurgia. </a:t>
            </a:r>
          </a:p>
          <a:p>
            <a:r>
              <a:rPr lang="fi-FI" sz="1400" dirty="0"/>
              <a:t>Live kirurgia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Presymposium</a:t>
            </a:r>
            <a:r>
              <a:rPr lang="fi-FI" dirty="0"/>
              <a:t> (n=6)</a:t>
            </a:r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4521" y="1556792"/>
            <a:ext cx="5975920" cy="36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/>
        </p:nvGraphicFramePr>
        <p:xfrm>
          <a:off x="1331640" y="1484784"/>
          <a:ext cx="633670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Ruusut ja risut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Erinomaisesti järjestetty tilaisuus, riittävästi ohjaajia niin että joka pisteellä sai apua ja näin liikkuminen pisteeltä pisteelle sujuvaa. Kiitos!</a:t>
            </a:r>
          </a:p>
          <a:p>
            <a:r>
              <a:rPr lang="fi-FI" dirty="0" err="1"/>
              <a:t>Resektoskopia</a:t>
            </a:r>
            <a:r>
              <a:rPr lang="fi-FI" dirty="0"/>
              <a:t> sydämessä ei vastannut oikein </a:t>
            </a:r>
            <a:r>
              <a:rPr lang="fi-FI" dirty="0" err="1"/>
              <a:t>myoman</a:t>
            </a:r>
            <a:r>
              <a:rPr lang="fi-FI" dirty="0"/>
              <a:t> </a:t>
            </a:r>
            <a:r>
              <a:rPr lang="fi-FI" dirty="0" err="1"/>
              <a:t>resektiota</a:t>
            </a:r>
            <a:r>
              <a:rPr lang="fi-FI" dirty="0"/>
              <a:t>, mutta ei varmaan ole parempaakaan systeemiä, millä </a:t>
            </a:r>
            <a:r>
              <a:rPr lang="fi-FI" dirty="0" err="1"/>
              <a:t>resektoskooppia</a:t>
            </a:r>
            <a:r>
              <a:rPr lang="fi-FI" dirty="0"/>
              <a:t> voisi harjoitella. Muut </a:t>
            </a:r>
            <a:r>
              <a:rPr lang="fi-FI" dirty="0" err="1"/>
              <a:t>harjoiteet</a:t>
            </a:r>
            <a:r>
              <a:rPr lang="fi-FI" dirty="0"/>
              <a:t> oli erittäin hyviä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Ehdotuksia </a:t>
            </a:r>
            <a:r>
              <a:rPr lang="fi-FI" dirty="0" err="1"/>
              <a:t>presymposiumin</a:t>
            </a:r>
            <a:r>
              <a:rPr lang="fi-FI" dirty="0"/>
              <a:t> aiheiksi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Laparoskopia</a:t>
            </a:r>
            <a:r>
              <a:rPr lang="fi-FI" dirty="0"/>
              <a:t> ja </a:t>
            </a:r>
            <a:r>
              <a:rPr lang="fi-FI" dirty="0" err="1"/>
              <a:t>kolposkopia</a:t>
            </a:r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Koulutuspäivät (n=74)</a:t>
            </a:r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390" y="980728"/>
            <a:ext cx="7656160" cy="46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018" y="1052736"/>
            <a:ext cx="7536532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457</Words>
  <Application>Microsoft Office PowerPoint</Application>
  <PresentationFormat>Näytössä katseltava diaesitys (4:3)</PresentationFormat>
  <Paragraphs>39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Office-teema</vt:lpstr>
      <vt:lpstr>Palaute GKS presymposium ja koulutuspäivät 2023</vt:lpstr>
      <vt:lpstr>Presymposium (n=6)</vt:lpstr>
      <vt:lpstr>PowerPoint-esitys</vt:lpstr>
      <vt:lpstr>PowerPoint-esitys</vt:lpstr>
      <vt:lpstr>Ruusut ja risut</vt:lpstr>
      <vt:lpstr>Ehdotuksia presymposiumin aiheiksi</vt:lpstr>
      <vt:lpstr>Koulutuspäivät (n=74)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Ehdotuksia tuleviksi aiheiksi</vt:lpstr>
      <vt:lpstr>PowerPoint-esitys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Jaana</dc:creator>
  <cp:lastModifiedBy>Männistö Jaana</cp:lastModifiedBy>
  <cp:revision>18</cp:revision>
  <dcterms:created xsi:type="dcterms:W3CDTF">2023-11-14T11:07:17Z</dcterms:created>
  <dcterms:modified xsi:type="dcterms:W3CDTF">2023-11-17T16:12:38Z</dcterms:modified>
</cp:coreProperties>
</file>