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3" r:id="rId4"/>
    <p:sldId id="274" r:id="rId5"/>
    <p:sldId id="259" r:id="rId6"/>
    <p:sldId id="260" r:id="rId7"/>
    <p:sldId id="261" r:id="rId8"/>
    <p:sldId id="265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9C6639E9-61D4-40BE-BF37-7A833ADFF1B9}">
          <p14:sldIdLst>
            <p14:sldId id="257"/>
            <p14:sldId id="267"/>
            <p14:sldId id="273"/>
            <p14:sldId id="274"/>
            <p14:sldId id="259"/>
            <p14:sldId id="260"/>
            <p14:sldId id="261"/>
            <p14:sldId id="265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6A263-852C-4AE1-B7F7-75E2E5213772}" v="225" dt="2025-04-13T17:35:18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Syrjälä" userId="8c35021267348e57" providerId="LiveId" clId="{2426A263-852C-4AE1-B7F7-75E2E5213772}"/>
    <pc:docChg chg="modSld">
      <pc:chgData name="Kari Syrjälä" userId="8c35021267348e57" providerId="LiveId" clId="{2426A263-852C-4AE1-B7F7-75E2E5213772}" dt="2025-04-13T17:35:18.467" v="224" actId="20577"/>
      <pc:docMkLst>
        <pc:docMk/>
      </pc:docMkLst>
      <pc:sldChg chg="modSp modAnim">
        <pc:chgData name="Kari Syrjälä" userId="8c35021267348e57" providerId="LiveId" clId="{2426A263-852C-4AE1-B7F7-75E2E5213772}" dt="2025-04-13T17:33:38.834" v="75" actId="20577"/>
        <pc:sldMkLst>
          <pc:docMk/>
          <pc:sldMk cId="3452765052" sldId="267"/>
        </pc:sldMkLst>
        <pc:spChg chg="mod">
          <ac:chgData name="Kari Syrjälä" userId="8c35021267348e57" providerId="LiveId" clId="{2426A263-852C-4AE1-B7F7-75E2E5213772}" dt="2025-04-13T17:33:38.834" v="75" actId="20577"/>
          <ac:spMkLst>
            <pc:docMk/>
            <pc:sldMk cId="3452765052" sldId="267"/>
            <ac:spMk id="3" creationId="{C641A125-2E47-0CB9-A0F7-0B36C7D993EE}"/>
          </ac:spMkLst>
        </pc:spChg>
      </pc:sldChg>
      <pc:sldChg chg="modSp modAnim">
        <pc:chgData name="Kari Syrjälä" userId="8c35021267348e57" providerId="LiveId" clId="{2426A263-852C-4AE1-B7F7-75E2E5213772}" dt="2025-04-13T17:35:18.467" v="224" actId="20577"/>
        <pc:sldMkLst>
          <pc:docMk/>
          <pc:sldMk cId="1881961906" sldId="274"/>
        </pc:sldMkLst>
        <pc:spChg chg="mod">
          <ac:chgData name="Kari Syrjälä" userId="8c35021267348e57" providerId="LiveId" clId="{2426A263-852C-4AE1-B7F7-75E2E5213772}" dt="2025-04-13T17:35:18.467" v="224" actId="20577"/>
          <ac:spMkLst>
            <pc:docMk/>
            <pc:sldMk cId="1881961906" sldId="274"/>
            <ac:spMk id="3" creationId="{1E7CCB20-C842-F0A0-AC12-27D21E1B746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4:57:13.6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23892,'3032'0'0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4:57:19.7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24451,'3237'0'0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4:57:27.8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24575,'4017'0'0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5:57:43.48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10242 61 24533,'-10241'0'0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16:01:41.2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24534,'10038'0'0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8:40:55.6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43 24575,'43'3'0,"0"1"0,-1 3 0,76 21 0,-72-16 0,1-1 0,86 7 0,426-16 0,-269-5 0,3512 3 0,-3776 2 0,-1 0 0,1 2 0,28 8 0,-24-5 0,57 6 0,304-10 0,-201-5 0,-148-1 0,1-2 0,-2-1 0,78-22 0,-77 16 0,2 2 0,0 1 0,63-3 0,57 14 0,-89 1 0,1-4 0,126-16 0,6-4 0,-112 14 0,30-12 0,-82 11 0,71-4 0,202 11 0,-143 3 0,-148-1 0,-1 2 0,0 0 0,33 10 0,-29-6 0,56 6 0,41-12 0,-92-3 0,0 2 0,0 1 0,0 2 0,55 11 0,-40-4-165,0-2 0,1-3 0,0-1 0,69-5 0,-94 1-375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8:41:01.7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24561,'7129'0'0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8:41:04.6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 24575,'132'-3'0,"147"7"0,-262-2 0,0 2 0,0 0 0,-1 1-1,1 0 1,-1 2 0,15 7 0,20 8-1364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8:41:17.1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80 24451,'6514'-80'0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CE9EFA-647D-CCAE-DD83-2C1E340D4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150E58-F032-EDF9-71EA-F09DF4931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234D62-88D1-1C4E-3DE0-5F504633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DCD974-DE9D-FAA9-373B-9035C4C5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0D683D-51CF-2424-9170-43BA9143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8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FEB34-B369-C6D8-3A89-A01F38E2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FC3C21A-B7F6-1BB6-A9DD-43F742F9F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435FEF-5A5E-8A3E-1AB7-D43D6E84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B990D-0FE5-FF2A-24BE-0D8B410C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5281FF-078E-6945-415D-21484831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079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8713DCA-DEEA-093B-1159-F11238D2C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9621B62-93E2-09DF-E1D1-424982A3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6C854A-D8F7-AEB7-70CB-0E5F856A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6B97A1-DB78-58C1-678D-406B410D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64C6B3-7985-3549-8CBA-B3BF82EF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61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91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E37D1D-C963-B0D4-A01D-0C789A33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05C0EA-DEDA-2613-2E29-DA1A317EA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3BD5FE-07FA-3293-6F92-01EEB7FB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73D787-EA7D-FE7E-11D4-6CADB6FB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65FB84-AB65-E309-FC95-BF0474C7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22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A15D7-1BB9-B5B6-7558-2E9167C2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CDB064-18A5-D451-B110-76ADA9A00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8A3D19-E87C-5A05-7A0A-326B17AC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CF9D8E-3557-2973-D24B-C878C80C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3F1A3-9DAE-B775-38A4-C2FD3B90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76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C9A46B-22DB-5883-F119-2B9192EA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E2BCB1-67C8-9A9F-F5D7-249D2F690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C63281-AFD1-02BB-02F2-4EBEAAED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5F4D9D-DDA0-0766-CA3F-C777D22C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384048-1C72-D531-10BA-28F0624D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20B766-88CE-7387-7F87-DD29BB3A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51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A945DE-DC54-1E27-E0B8-57E27BC6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97078E-E2A8-1E0C-8C85-E76C684C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3F6FE81-BFC7-F251-1CC9-A35B81B96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5368428-8267-9354-B767-A2CFF1501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0934B5D-C896-2B82-58F2-B3B067339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88E4ED2-D83D-C4EE-A4CD-60B9EA57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FA02525-61D5-5FBB-3AA9-CAB28B72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C5963C8-2F3C-0CB2-ACFB-D40BF00D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60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59A25F-C1D3-4B01-D4C9-AC4B4CFE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2D399E8-25A0-8DD4-2AB5-A4F3B050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8673B7D-1807-9A97-2385-A1A5496A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F59742B-EF13-9B28-5A85-D58B0C52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97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7A8201-9BA9-36EE-B015-35F7629C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F2DE91-A0D5-B713-9B9B-FEA8BDE3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57F57A0-537B-5FF0-F187-529F811D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12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812A5-266B-9960-CA48-23E56373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95CD35-B33A-7654-3FAD-B193DDE6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3C3DB1-71FE-D6CF-B02E-789F7226E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3CE248-12A2-3C89-CF7C-9611658D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7B3CC9C-8042-98E4-30C2-D317FE1E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8B799C-7E8E-A335-7B8E-DFE7806D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1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D51CD5-B17D-67C3-4B24-A5CC5474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053D0AB-F3F4-0D46-CB36-788B6E65C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C327D81-1A54-A37D-B524-67BBF5E67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987A0C-02BF-96F3-7047-D79ABA2A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CD886B-46C6-4309-0506-87A75974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F0EA3F-9B72-37F7-E883-A177B3D9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13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705A8F-C140-6E09-025B-1D7FAA53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72D3AB-DA59-7B49-A68F-FBC53A829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D40F3C-CFB3-DA4D-8B91-772145A6E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2DEF2B-367C-4B6D-A92D-D734CC053BC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54A0DF-0A25-E69E-58CE-4BC77DD4A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308111-A1AE-64FB-A3C6-8F8441BCD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C33AA2-28C3-4C92-9E5B-9281B9973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11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2" Type="http://schemas.openxmlformats.org/officeDocument/2006/relationships/hyperlink" Target="http://koiratietokant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3.png"/><Relationship Id="rId14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jokoirajarjesto.fi/koetoiminta/koulutustoimikunta-tiedottaa/matkan-mittaaminen-ajoerass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 flipH="1">
            <a:off x="14915160" y="-12600"/>
            <a:ext cx="393666" cy="61626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fi-FI" dirty="0"/>
              <a:t>M</a:t>
            </a:r>
          </a:p>
        </p:txBody>
      </p:sp>
      <p:sp>
        <p:nvSpPr>
          <p:cNvPr id="183" name="CustomShape 2"/>
          <p:cNvSpPr/>
          <p:nvPr/>
        </p:nvSpPr>
        <p:spPr>
          <a:xfrm>
            <a:off x="3397320" y="-4680"/>
            <a:ext cx="1063080" cy="2782080"/>
          </a:xfrm>
          <a:custGeom>
            <a:avLst/>
            <a:gdLst/>
            <a:ahLst/>
            <a:cxnLst/>
            <a:rect l="l" t="t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184" name="CustomShape 3"/>
          <p:cNvSpPr/>
          <p:nvPr/>
        </p:nvSpPr>
        <p:spPr>
          <a:xfrm>
            <a:off x="2959200" y="-4680"/>
            <a:ext cx="1034280" cy="2672640"/>
          </a:xfrm>
          <a:custGeom>
            <a:avLst/>
            <a:gdLst/>
            <a:ahLst/>
            <a:cxnLst/>
            <a:rect l="l" t="t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185" name="CustomShape 4"/>
          <p:cNvSpPr/>
          <p:nvPr/>
        </p:nvSpPr>
        <p:spPr>
          <a:xfrm>
            <a:off x="2959200" y="2583000"/>
            <a:ext cx="2693160" cy="4274280"/>
          </a:xfrm>
          <a:custGeom>
            <a:avLst/>
            <a:gdLst/>
            <a:ahLst/>
            <a:cxnLst/>
            <a:rect l="l" t="t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186" name="CustomShape 5"/>
          <p:cNvSpPr/>
          <p:nvPr/>
        </p:nvSpPr>
        <p:spPr>
          <a:xfrm>
            <a:off x="3402000" y="2692440"/>
            <a:ext cx="3331440" cy="4164840"/>
          </a:xfrm>
          <a:custGeom>
            <a:avLst/>
            <a:gdLst/>
            <a:ahLst/>
            <a:cxnLst/>
            <a:rect l="l" t="t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187" name="CustomShape 6"/>
          <p:cNvSpPr/>
          <p:nvPr/>
        </p:nvSpPr>
        <p:spPr>
          <a:xfrm>
            <a:off x="3397320" y="2687760"/>
            <a:ext cx="4575960" cy="4169520"/>
          </a:xfrm>
          <a:custGeom>
            <a:avLst/>
            <a:gdLst/>
            <a:ahLst/>
            <a:cxnLst/>
            <a:rect l="l" t="t" r="r" b="b"/>
            <a:pathLst>
              <a:path w="2883" h="2627">
                <a:moveTo>
                  <a:pt x="0" y="0"/>
                </a:moveTo>
                <a:lnTo>
                  <a:pt x="3" y="3"/>
                </a:lnTo>
                <a:lnTo>
                  <a:pt x="2102" y="2627"/>
                </a:lnTo>
                <a:lnTo>
                  <a:pt x="2883" y="2627"/>
                </a:lnTo>
                <a:lnTo>
                  <a:pt x="225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188" name="CustomShape 7"/>
          <p:cNvSpPr/>
          <p:nvPr/>
        </p:nvSpPr>
        <p:spPr>
          <a:xfrm>
            <a:off x="2955842" y="2565360"/>
            <a:ext cx="3583800" cy="4279320"/>
          </a:xfrm>
          <a:custGeom>
            <a:avLst/>
            <a:gdLst/>
            <a:ahLst/>
            <a:cxnLst/>
            <a:rect l="l" t="t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190" name="CustomShape 9"/>
          <p:cNvSpPr/>
          <p:nvPr/>
        </p:nvSpPr>
        <p:spPr>
          <a:xfrm>
            <a:off x="0" y="1850040"/>
            <a:ext cx="5447520" cy="4994640"/>
          </a:xfrm>
          <a:custGeom>
            <a:avLst/>
            <a:gdLst/>
            <a:ahLst/>
            <a:cxnLst/>
            <a:rect l="l" t="t" r="r" b="b"/>
            <a:pathLst>
              <a:path w="5448300" h="5007817">
                <a:moveTo>
                  <a:pt x="0" y="0"/>
                </a:moveTo>
                <a:lnTo>
                  <a:pt x="2872397" y="716034"/>
                </a:lnTo>
                <a:lnTo>
                  <a:pt x="5448300" y="5003584"/>
                </a:lnTo>
                <a:lnTo>
                  <a:pt x="0" y="500781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191" name="CustomShape 10"/>
          <p:cNvSpPr/>
          <p:nvPr/>
        </p:nvSpPr>
        <p:spPr>
          <a:xfrm>
            <a:off x="62074" y="0"/>
            <a:ext cx="3512880" cy="2565360"/>
          </a:xfrm>
          <a:custGeom>
            <a:avLst/>
            <a:gdLst/>
            <a:ahLst/>
            <a:cxnLst/>
            <a:rect l="l" t="t" r="r" b="b"/>
            <a:pathLst>
              <a:path w="3513666" h="2566216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2872397" y="2566216"/>
                </a:lnTo>
                <a:lnTo>
                  <a:pt x="0" y="1850183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192" name="CustomShape 11"/>
          <p:cNvSpPr/>
          <p:nvPr/>
        </p:nvSpPr>
        <p:spPr>
          <a:xfrm rot="840000">
            <a:off x="-47520" y="2178360"/>
            <a:ext cx="3008520" cy="4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E3AE605-B0E9-47B1-86E9-4EA694526622}"/>
              </a:ext>
            </a:extLst>
          </p:cNvPr>
          <p:cNvSpPr txBox="1"/>
          <p:nvPr/>
        </p:nvSpPr>
        <p:spPr>
          <a:xfrm>
            <a:off x="4605652" y="1282680"/>
            <a:ext cx="665137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7200" dirty="0">
                <a:latin typeface="Arial"/>
                <a:cs typeface="Arial"/>
              </a:rPr>
              <a:t>Muistettavaa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02"/>
    </mc:Choice>
    <mc:Fallback xmlns="">
      <p:transition spd="slow" advTm="1218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DFCCB-BAD3-F9D7-0A1C-E8092650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Tie- ja esteajomatkat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09E8DA-CE8B-AD44-177F-3E2ADBB4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Lisätieto 57</a:t>
            </a:r>
          </a:p>
          <a:p>
            <a:r>
              <a:rPr lang="fi-FI" sz="3200" dirty="0"/>
              <a:t>Mitataan ja merkitään aina kun esteajoa on todettu</a:t>
            </a:r>
          </a:p>
          <a:p>
            <a:pPr lvl="1"/>
            <a:r>
              <a:rPr lang="fi-FI" sz="3200" dirty="0"/>
              <a:t>Pienetkin matkat</a:t>
            </a:r>
          </a:p>
          <a:p>
            <a:r>
              <a:rPr lang="fi-FI" sz="3200" dirty="0"/>
              <a:t>Mittaaminen helppoa</a:t>
            </a:r>
          </a:p>
          <a:p>
            <a:r>
              <a:rPr lang="fi-FI" sz="3200" dirty="0"/>
              <a:t>Kannattaa merkitä ajoviivastolle reaaliaikaisesti</a:t>
            </a:r>
          </a:p>
          <a:p>
            <a:pPr lvl="1"/>
            <a:r>
              <a:rPr lang="fi-FI" sz="3200" dirty="0"/>
              <a:t>Helppo laskea yhteen erän jälkeen</a:t>
            </a:r>
          </a:p>
        </p:txBody>
      </p:sp>
    </p:spTree>
    <p:extLst>
      <p:ext uri="{BB962C8B-B14F-4D97-AF65-F5344CB8AC3E}">
        <p14:creationId xmlns:p14="http://schemas.microsoft.com/office/powerpoint/2010/main" val="28425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B5C76F-4DF0-5F6A-DA87-B78EA91A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Sorkkaeläimen ajo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57028E-BD6F-D9C0-A4A1-233114E5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Ei ole kohtuuton häiriö</a:t>
            </a:r>
          </a:p>
          <a:p>
            <a:r>
              <a:rPr lang="fi-FI" sz="3200" dirty="0"/>
              <a:t>Kello ei pysähdy</a:t>
            </a:r>
          </a:p>
          <a:p>
            <a:pPr lvl="1"/>
            <a:r>
              <a:rPr lang="fi-FI" sz="3200" dirty="0"/>
              <a:t>Haku- tai ajoaika kuluu</a:t>
            </a:r>
          </a:p>
          <a:p>
            <a:pPr lvl="1"/>
            <a:r>
              <a:rPr lang="fi-FI" sz="3200" dirty="0"/>
              <a:t>Aika kuluu myös silloin, kun koiraa viedään jatkamaan työskentelyä</a:t>
            </a:r>
          </a:p>
          <a:p>
            <a:pPr marL="457200" lvl="1" indent="0"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1180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1F33A-FC13-D88D-35A6-2FD96E5E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Sorkkaeläimen ajo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37B9B6-994A-7E3C-DF32-273A4409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30 min yhtäjaksoinen sorkkaeläimen ajo johtaa sulkemiseen</a:t>
            </a:r>
          </a:p>
          <a:p>
            <a:pPr lvl="1"/>
            <a:r>
              <a:rPr lang="fi-FI" sz="3200" dirty="0"/>
              <a:t>Alle 30 min kestäviä sorkan ajoja voi olla useampi</a:t>
            </a:r>
          </a:p>
          <a:p>
            <a:r>
              <a:rPr lang="fi-FI" sz="3200" dirty="0"/>
              <a:t>Erän päättyminen ei ”pelasta” sorkan ajossa olevaa koiraa</a:t>
            </a:r>
          </a:p>
          <a:p>
            <a:pPr lvl="1"/>
            <a:r>
              <a:rPr lang="fi-FI" sz="3200" dirty="0"/>
              <a:t>Ellei koiraa saada kytkettyä, ajoa seurataan erän päättymisen jälkeen niin kauan, että todetaan johtaako se sulkemiseen</a:t>
            </a:r>
          </a:p>
        </p:txBody>
      </p:sp>
    </p:spTree>
    <p:extLst>
      <p:ext uri="{BB962C8B-B14F-4D97-AF65-F5344CB8AC3E}">
        <p14:creationId xmlns:p14="http://schemas.microsoft.com/office/powerpoint/2010/main" val="32402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12A914-EBEB-AEBE-DB8F-FF9DB294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991"/>
          </a:xfrm>
        </p:spPr>
        <p:txBody>
          <a:bodyPr/>
          <a:lstStyle/>
          <a:p>
            <a:pPr algn="ctr"/>
            <a:r>
              <a:rPr lang="fi-FI" dirty="0"/>
              <a:t>Paikannin apuvälineenä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CF154C-DD2D-6A2D-CD80-A8F4BAED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097"/>
            <a:ext cx="10515600" cy="4775866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Koiranohjaajilta ja kokeiden ylituomareilta tullut palautetta tuomareiden työskentelystä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Ajoa ei seurata riittävästi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Ei pyritä ajon tuntumaan tekemään havaintoja ajettavasta ja koirasta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Ajoviivaa vedetään paikantimen perusteella</a:t>
            </a:r>
          </a:p>
          <a:p>
            <a:pPr lvl="1"/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002060"/>
                </a:solidFill>
              </a:rPr>
              <a:t>Paikannin on erinomainen apuväline myös ajon arvostelussa</a:t>
            </a:r>
          </a:p>
          <a:p>
            <a:pPr lvl="1"/>
            <a:r>
              <a:rPr lang="fi-FI" dirty="0">
                <a:solidFill>
                  <a:srgbClr val="002060"/>
                </a:solidFill>
              </a:rPr>
              <a:t>Etenevyys, sujuvuus, esteajot, hukkatyöskentely </a:t>
            </a:r>
            <a:r>
              <a:rPr lang="fi-FI" dirty="0" err="1">
                <a:solidFill>
                  <a:srgbClr val="002060"/>
                </a:solidFill>
              </a:rPr>
              <a:t>jne</a:t>
            </a:r>
            <a:endParaRPr lang="fi-FI" dirty="0">
              <a:solidFill>
                <a:srgbClr val="002060"/>
              </a:solidFill>
            </a:endParaRPr>
          </a:p>
          <a:p>
            <a:r>
              <a:rPr lang="fi-FI" dirty="0">
                <a:solidFill>
                  <a:srgbClr val="002060"/>
                </a:solidFill>
              </a:rPr>
              <a:t>Ajotaulukon täyttäminen ja arvioinnin perusta täytyy olla tuomarin tekemissä kuulo- ja näköhavainnoissa, ei paikantimen näytössä 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58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CA5E94-B119-6945-6A07-2BF62800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Ylituomarin vaihtaminen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41A125-2E47-0CB9-A0F7-0B36C7D99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Vain hyväksyttävän esteen vuoksi</a:t>
            </a:r>
          </a:p>
          <a:p>
            <a:pPr lvl="1"/>
            <a:r>
              <a:rPr lang="fi-FI" dirty="0"/>
              <a:t>Sairastuminen</a:t>
            </a:r>
          </a:p>
          <a:p>
            <a:pPr lvl="1"/>
            <a:r>
              <a:rPr lang="fi-FI" dirty="0"/>
              <a:t>Työeste</a:t>
            </a:r>
          </a:p>
          <a:p>
            <a:pPr lvl="1"/>
            <a:r>
              <a:rPr lang="fi-FI" dirty="0"/>
              <a:t>Muu äkillinen este</a:t>
            </a:r>
          </a:p>
          <a:p>
            <a:pPr lvl="1"/>
            <a:endParaRPr lang="fi-FI" dirty="0"/>
          </a:p>
          <a:p>
            <a:r>
              <a:rPr lang="fi-FI" dirty="0"/>
              <a:t>Ei esimerkiksi sen vuoksi, että ylituomariksi lupautunut haluaa osallistua omalla koirallaan ko. kokeeseen</a:t>
            </a:r>
          </a:p>
          <a:p>
            <a:pPr lvl="1"/>
            <a:r>
              <a:rPr lang="fi-FI" dirty="0"/>
              <a:t>Kennelpiirit ja kennelliitto ovat kiinnittäneet asiaan huomiota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YLITUOMARIN KIINNITETTÄVÄ HUOMIOTA LUPAUTUESSAAN KOKEESEEN!</a:t>
            </a:r>
          </a:p>
        </p:txBody>
      </p:sp>
    </p:spTree>
    <p:extLst>
      <p:ext uri="{BB962C8B-B14F-4D97-AF65-F5344CB8AC3E}">
        <p14:creationId xmlns:p14="http://schemas.microsoft.com/office/powerpoint/2010/main" val="34527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D85D6-CD19-282A-920C-B9B0ABD46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0E848-C6D9-B3AF-4728-5FF572FB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8" y="365125"/>
            <a:ext cx="10970342" cy="69675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Vastaava koetoimitsija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0395D-B33A-50E6-2E38-FDE8FAE4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253613"/>
            <a:ext cx="11117826" cy="4923350"/>
          </a:xfrm>
        </p:spPr>
        <p:txBody>
          <a:bodyPr>
            <a:normAutofit/>
          </a:bodyPr>
          <a:lstStyle/>
          <a:p>
            <a:r>
              <a:rPr lang="fi-FI" sz="3400" dirty="0"/>
              <a:t>Oikeudet, velvollisuudet ja vastuu </a:t>
            </a:r>
          </a:p>
          <a:p>
            <a:pPr lvl="1"/>
            <a:r>
              <a:rPr lang="fi-FI" sz="3000" dirty="0"/>
              <a:t>Velvollinen noudattamaan tehtävässään ko. koemuodon sääntöjä ja ohjeita</a:t>
            </a:r>
          </a:p>
          <a:p>
            <a:pPr lvl="1"/>
            <a:r>
              <a:rPr lang="fi-FI" sz="3000" dirty="0"/>
              <a:t>Oltava toiminnassaan tasapuolinen sekä oikeudenmukainen</a:t>
            </a:r>
          </a:p>
          <a:p>
            <a:r>
              <a:rPr lang="fi-FI" sz="3000" dirty="0"/>
              <a:t>Valvoo muiden toimitsijoiden työskentelyä</a:t>
            </a:r>
          </a:p>
          <a:p>
            <a:r>
              <a:rPr lang="fi-FI" sz="3000" dirty="0"/>
              <a:t>Pyydettäessä antaa lausunnon kokeen kulusta tai järjestelyistä</a:t>
            </a:r>
          </a:p>
          <a:p>
            <a:pPr lvl="1"/>
            <a:r>
              <a:rPr lang="fi-FI" sz="3000" dirty="0"/>
              <a:t>Mikäli kokeesta on tehty valitusmenettelyn mukainen valitus</a:t>
            </a:r>
          </a:p>
        </p:txBody>
      </p:sp>
    </p:spTree>
    <p:extLst>
      <p:ext uri="{BB962C8B-B14F-4D97-AF65-F5344CB8AC3E}">
        <p14:creationId xmlns:p14="http://schemas.microsoft.com/office/powerpoint/2010/main" val="21355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0B8C96-A654-C4B1-AF54-E796F3AB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719"/>
          </a:xfrm>
        </p:spPr>
        <p:txBody>
          <a:bodyPr/>
          <a:lstStyle/>
          <a:p>
            <a:r>
              <a:rPr lang="fi-FI" dirty="0"/>
              <a:t>Vastaava koetoimitsija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7CCB20-C842-F0A0-AC12-27D21E1B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2141536"/>
            <a:ext cx="10999839" cy="4351338"/>
          </a:xfrm>
        </p:spPr>
        <p:txBody>
          <a:bodyPr/>
          <a:lstStyle/>
          <a:p>
            <a:pPr lvl="1"/>
            <a:r>
              <a:rPr lang="fi-FI" sz="2800" dirty="0"/>
              <a:t>Vastaavan koetoimitsijan mahdollinen osallistuminen kokeeseen tai kilpailuun</a:t>
            </a:r>
          </a:p>
          <a:p>
            <a:pPr marL="457200" lvl="1" indent="0">
              <a:buNone/>
            </a:pPr>
            <a:endParaRPr lang="fi-FI" sz="2800" dirty="0"/>
          </a:p>
          <a:p>
            <a:pPr lvl="2"/>
            <a:r>
              <a:rPr lang="fi-FI" sz="2800" dirty="0"/>
              <a:t>Määritellään kunkin koemuodon säännöissä tai ohjeissa</a:t>
            </a:r>
          </a:p>
          <a:p>
            <a:pPr lvl="2"/>
            <a:r>
              <a:rPr lang="fi-FI" sz="2800" dirty="0"/>
              <a:t>Ajok ja keaj ei ole kielletty, mutta ei ole suotavaa</a:t>
            </a:r>
          </a:p>
          <a:p>
            <a:pPr lvl="2"/>
            <a:r>
              <a:rPr lang="fi-FI" sz="2800" dirty="0"/>
              <a:t>Pyrittävä olemaan paikalla koko kokeen ajan</a:t>
            </a:r>
          </a:p>
          <a:p>
            <a:pPr lvl="2"/>
            <a:r>
              <a:rPr lang="fi-FI" sz="2800" dirty="0"/>
              <a:t>Jos koiralla toinen omistaja koetoimitsijan lisäksi, toinen omistaja voi kuljettaa </a:t>
            </a:r>
            <a:r>
              <a:rPr lang="fi-FI" sz="2800"/>
              <a:t>koiraa.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5ABBBB-DBFA-4086-AB0D-A1D3E96F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17" y="489115"/>
            <a:ext cx="10018713" cy="1154243"/>
          </a:xfrm>
        </p:spPr>
        <p:txBody>
          <a:bodyPr/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Kokeen siirtäminen tai peruminen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3812FC-281B-4A98-8F63-CF5C076A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17" y="1896040"/>
            <a:ext cx="10707690" cy="4472845"/>
          </a:xfrm>
        </p:spPr>
        <p:txBody>
          <a:bodyPr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/>
              <a:t>Kokeen järjestäjä ja ylituomari huolehtivat, että siirto tai peruminen tulevat hoidetuksi ohjeiden mukaan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3600" dirty="0">
                <a:solidFill>
                  <a:srgbClr val="FF0000"/>
                </a:solidFill>
              </a:rPr>
              <a:t>Ei ole koepöytäkirjojen tarkastajan tehtävä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/>
              <a:t> Tehdään koetallennusohjelmassa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/>
              <a:t>Tieto myös kokeen myöntäjälle (kennelpiirille)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i-FI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0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01"/>
    </mc:Choice>
    <mc:Fallback xmlns="">
      <p:transition spd="slow" advTm="13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D62B73E4-8927-E70E-51A4-1985A6DE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599"/>
            <a:ext cx="10972440" cy="1820671"/>
          </a:xfrm>
        </p:spPr>
        <p:txBody>
          <a:bodyPr>
            <a:normAutofit/>
          </a:bodyPr>
          <a:lstStyle/>
          <a:p>
            <a:r>
              <a:rPr lang="fi-FI" sz="4000" dirty="0"/>
              <a:t>Koiratietokannan </a:t>
            </a:r>
            <a:r>
              <a:rPr lang="fi-FI" sz="4000" dirty="0">
                <a:hlinkClick r:id="rId2"/>
              </a:rPr>
              <a:t>koekalenterissa</a:t>
            </a:r>
            <a:r>
              <a:rPr lang="fi-FI" sz="4000" dirty="0"/>
              <a:t> koe täytyy näkyä peruttuna, pidettynä tai siirrettynä.</a:t>
            </a:r>
            <a:br>
              <a:rPr lang="fi-FI" sz="4000" dirty="0"/>
            </a:br>
            <a:r>
              <a:rPr lang="fi-FI" sz="4000" dirty="0"/>
              <a:t>	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AA41C7DD-075E-6C9A-48F9-661A5A95B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80288"/>
          <a:stretch/>
        </p:blipFill>
        <p:spPr>
          <a:xfrm>
            <a:off x="172345" y="2981844"/>
            <a:ext cx="11846710" cy="720000"/>
          </a:xfr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8FFD2017-0A98-F4A8-A060-2278E235A4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256"/>
          <a:stretch/>
        </p:blipFill>
        <p:spPr>
          <a:xfrm>
            <a:off x="172345" y="3989449"/>
            <a:ext cx="11846710" cy="3498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9BAB7DCC-F6F3-B539-D75C-1F7ED3E80735}"/>
                  </a:ext>
                </a:extLst>
              </p14:cNvPr>
              <p14:cNvContentPartPr/>
              <p14:nvPr/>
            </p14:nvContentPartPr>
            <p14:xfrm>
              <a:off x="4217446" y="3200010"/>
              <a:ext cx="1091880" cy="72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9BAB7DCC-F6F3-B539-D75C-1F7ED3E807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4446" y="3074010"/>
                <a:ext cx="12175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274D80AE-1430-38C9-999E-CD161DA2435E}"/>
                  </a:ext>
                </a:extLst>
              </p14:cNvPr>
              <p14:cNvContentPartPr/>
              <p14:nvPr/>
            </p14:nvContentPartPr>
            <p14:xfrm>
              <a:off x="4217446" y="3488335"/>
              <a:ext cx="1165680" cy="720"/>
            </p14:xfrm>
          </p:contentPart>
        </mc:Choice>
        <mc:Fallback xmlns=""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274D80AE-1430-38C9-999E-CD161DA243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4446" y="3362335"/>
                <a:ext cx="12913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1D4C5340-AEC9-C582-6729-D7A5CFAF1F05}"/>
                  </a:ext>
                </a:extLst>
              </p14:cNvPr>
              <p14:cNvContentPartPr/>
              <p14:nvPr/>
            </p14:nvContentPartPr>
            <p14:xfrm>
              <a:off x="4143680" y="4163631"/>
              <a:ext cx="1446480" cy="720"/>
            </p14:xfrm>
          </p:contentPart>
        </mc:Choice>
        <mc:Fallback xmlns=""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1D4C5340-AEC9-C582-6729-D7A5CFAF1F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0680" y="4037631"/>
                <a:ext cx="157212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21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B5B27-E321-0162-62F4-C6F313FF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6000" dirty="0"/>
              <a:t>Kokeen lopputulokset näkyviin tulospalveluun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3D474748-DD3A-91A9-2C2D-5BD1AB629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42" y="3237926"/>
            <a:ext cx="5157787" cy="1325562"/>
          </a:xfrm>
        </p:spPr>
        <p:txBody>
          <a:bodyPr>
            <a:normAutofit fontScale="92500" lnSpcReduction="20000"/>
          </a:bodyPr>
          <a:lstStyle/>
          <a:p>
            <a:r>
              <a:rPr lang="fi-FI" sz="5200" dirty="0">
                <a:solidFill>
                  <a:srgbClr val="FF0000"/>
                </a:solidFill>
              </a:rPr>
              <a:t>Ei näin</a:t>
            </a:r>
            <a:endParaRPr lang="fi-FI" sz="5200" dirty="0"/>
          </a:p>
          <a:p>
            <a:r>
              <a:rPr lang="fi-FI" dirty="0"/>
              <a:t>Tulospäivitys lähetettävä vielä tulosten julkaisemisen jälkeen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5250D30-A07A-45A9-9354-E7D0BCFCD5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6980" y="4821325"/>
            <a:ext cx="5791098" cy="711023"/>
          </a:xfr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F0020F5-2CA2-F457-F588-AC63517FC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07902" y="1916602"/>
            <a:ext cx="5183188" cy="823912"/>
          </a:xfrm>
        </p:spPr>
        <p:txBody>
          <a:bodyPr>
            <a:noAutofit/>
          </a:bodyPr>
          <a:lstStyle/>
          <a:p>
            <a:r>
              <a:rPr lang="fi-FI" sz="4800" dirty="0">
                <a:solidFill>
                  <a:srgbClr val="00B050"/>
                </a:solidFill>
              </a:rPr>
              <a:t>Tässä oikein</a:t>
            </a:r>
          </a:p>
        </p:txBody>
      </p:sp>
      <p:pic>
        <p:nvPicPr>
          <p:cNvPr id="21" name="Sisällön paikkamerkki 20">
            <a:extLst>
              <a:ext uri="{FF2B5EF4-FFF2-40B4-BE49-F238E27FC236}">
                <a16:creationId xmlns:a16="http://schemas.microsoft.com/office/drawing/2014/main" id="{49A4AF6D-E3A5-6859-1E89-362D262FB7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407902" y="2745782"/>
            <a:ext cx="8501682" cy="82391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0A416E7E-88B7-742E-D617-2CDFCBE05B85}"/>
                  </a:ext>
                </a:extLst>
              </p14:cNvPr>
              <p14:cNvContentPartPr>
                <a14:cpLocks xmlns:a14="http://schemas.microsoft.com/office/drawing/2010/main" noGrp="1" noRot="1" noMove="1" noResize="1" noEditPoints="1" noAdjustHandles="1" noChangeArrowheads="1" noChangeShapeType="1"/>
              </p14:cNvContentPartPr>
              <p14:nvPr/>
            </p14:nvContentPartPr>
            <p14:xfrm>
              <a:off x="324012" y="5172703"/>
              <a:ext cx="3687097" cy="72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0A416E7E-88B7-742E-D617-2CDFCBE05B85}"/>
                  </a:ext>
                </a:extLst>
              </p:cNvPr>
              <p:cNvPicPr>
                <a:picLocks noGrp="1" noRo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372" y="5046703"/>
                <a:ext cx="381273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904AAC66-4940-DB59-C254-1D0CB30580B5}"/>
                  </a:ext>
                </a:extLst>
              </p14:cNvPr>
              <p14:cNvContentPartPr>
                <a14:cpLocks xmlns:a14="http://schemas.microsoft.com/office/drawing/2010/main" noGrp="1" noRot="1" noMove="1" noResize="1" noEditPoints="1" noAdjustHandles="1" noChangeArrowheads="1" noChangeShapeType="1"/>
              </p14:cNvContentPartPr>
              <p14:nvPr/>
            </p14:nvContentPartPr>
            <p14:xfrm>
              <a:off x="309716" y="5352705"/>
              <a:ext cx="3614040" cy="36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904AAC66-4940-DB59-C254-1D0CB30580B5}"/>
                  </a:ext>
                </a:extLst>
              </p:cNvPr>
              <p:cNvPicPr>
                <a:picLocks noGrp="1" noRo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716" y="5289705"/>
                <a:ext cx="3739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E48A18F1-7B0D-2E2C-9DC1-1058549BFFD0}"/>
                  </a:ext>
                </a:extLst>
              </p14:cNvPr>
              <p14:cNvContentPartPr/>
              <p14:nvPr/>
            </p14:nvContentPartPr>
            <p14:xfrm>
              <a:off x="3789732" y="3037111"/>
              <a:ext cx="3230280" cy="6048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E48A18F1-7B0D-2E2C-9DC1-1058549BFF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7092" y="2974111"/>
                <a:ext cx="33559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8F9F382D-F5BB-5148-386E-0EA75ACF6BC4}"/>
                  </a:ext>
                </a:extLst>
              </p14:cNvPr>
              <p14:cNvContentPartPr/>
              <p14:nvPr/>
            </p14:nvContentPartPr>
            <p14:xfrm>
              <a:off x="3834012" y="3185071"/>
              <a:ext cx="2566800" cy="72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8F9F382D-F5BB-5148-386E-0EA75ACF6B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1012" y="3059071"/>
                <a:ext cx="26924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B70691C1-82AC-326C-5B6B-8EB68D80EAF6}"/>
                  </a:ext>
                </a:extLst>
              </p14:cNvPr>
              <p14:cNvContentPartPr/>
              <p14:nvPr/>
            </p14:nvContentPartPr>
            <p14:xfrm>
              <a:off x="6400452" y="3169951"/>
              <a:ext cx="213840" cy="24480"/>
            </p14:xfrm>
          </p:contentPart>
        </mc:Choice>
        <mc:Fallback xmlns=""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B70691C1-82AC-326C-5B6B-8EB68D80EA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7452" y="3106951"/>
                <a:ext cx="339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8E550DDD-4B54-50B9-932F-649D317B880D}"/>
                  </a:ext>
                </a:extLst>
              </p14:cNvPr>
              <p14:cNvContentPartPr/>
              <p14:nvPr/>
            </p14:nvContentPartPr>
            <p14:xfrm>
              <a:off x="3878652" y="3362551"/>
              <a:ext cx="2345400" cy="291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8E550DDD-4B54-50B9-932F-649D317B88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5652" y="3299551"/>
                <a:ext cx="247104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428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192C7-4961-50E4-F879-4F9B5E0EF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A75A11-1CFE-7F89-5B35-765CC37D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280496" cy="870155"/>
          </a:xfrm>
        </p:spPr>
        <p:txBody>
          <a:bodyPr anchor="t">
            <a:normAutofit/>
          </a:bodyPr>
          <a:lstStyle/>
          <a:p>
            <a:r>
              <a:rPr lang="fi-FI" sz="5400" dirty="0"/>
              <a:t>Tarkastajilta poimittua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A0F6FD63-41AB-26AE-E0F4-58CD2CA573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491" t="67498" r="47914"/>
          <a:stretch/>
        </p:blipFill>
        <p:spPr>
          <a:xfrm>
            <a:off x="6096000" y="3422343"/>
            <a:ext cx="5441074" cy="260237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A69BE9-CD70-239A-FD4A-114AD2147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9045" y="1681316"/>
            <a:ext cx="6508955" cy="471948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Ylituomarin kertomuksia puuttuu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600" dirty="0"/>
              <a:t>Kennelliitto vaatii yt kertomuksen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Myös koekauden kokeessa kirjattava vähintään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600" dirty="0"/>
              <a:t>Ilmoittautumisen pvm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600" dirty="0"/>
              <a:t>Kokeen päättämisen pvm ja kellonaika</a:t>
            </a:r>
          </a:p>
        </p:txBody>
      </p:sp>
    </p:spTree>
    <p:extLst>
      <p:ext uri="{BB962C8B-B14F-4D97-AF65-F5344CB8AC3E}">
        <p14:creationId xmlns:p14="http://schemas.microsoft.com/office/powerpoint/2010/main" val="22802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283BF2-3985-EBAC-E420-B8EF0D1A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Matkan mittaaminen ajoerässä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D2FDAF-1A15-15A9-3139-671407045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Lisätieto 62</a:t>
            </a:r>
          </a:p>
          <a:p>
            <a:r>
              <a:rPr lang="fi-FI" dirty="0"/>
              <a:t>Mitataan koko ajoerän ajalta</a:t>
            </a:r>
          </a:p>
          <a:p>
            <a:pPr lvl="1"/>
            <a:r>
              <a:rPr lang="fi-FI" sz="2800" dirty="0"/>
              <a:t>Myös hukkatyöskentelyn aikana kertynyt matka</a:t>
            </a:r>
          </a:p>
          <a:p>
            <a:pPr lvl="1"/>
            <a:r>
              <a:rPr lang="fi-FI" sz="2800" dirty="0"/>
              <a:t>Ohje matkan mittaamiseksi löytyy SAJ:n kotisivulta</a:t>
            </a:r>
          </a:p>
          <a:p>
            <a:pPr lvl="1"/>
            <a:endParaRPr lang="fi-FI" sz="2800" dirty="0">
              <a:hlinkClick r:id="rId2"/>
            </a:endParaRPr>
          </a:p>
          <a:p>
            <a:pPr marL="457200" lvl="1" indent="0">
              <a:buNone/>
            </a:pPr>
            <a:r>
              <a:rPr lang="fi-FI" sz="2000" dirty="0">
                <a:hlinkClick r:id="rId2"/>
              </a:rPr>
              <a:t>Matkan mittaaminen ajoerässä – Suomen Ajokoirajärjestö</a:t>
            </a:r>
            <a:endParaRPr lang="fi-FI" sz="2800" dirty="0"/>
          </a:p>
          <a:p>
            <a:pPr marL="457200" lvl="1" indent="0">
              <a:buNone/>
            </a:pPr>
            <a:endParaRPr lang="fi-FI" sz="2800" dirty="0"/>
          </a:p>
          <a:p>
            <a:pPr marL="457200" lvl="1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35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|9.4|9.7|58.4|9.2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387</Words>
  <Application>Microsoft Office PowerPoint</Application>
  <PresentationFormat>Laajakuva</PresentationFormat>
  <Paragraphs>76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Office-teema</vt:lpstr>
      <vt:lpstr>PowerPoint-esitys</vt:lpstr>
      <vt:lpstr>Ylituomarin vaihtaminen</vt:lpstr>
      <vt:lpstr>Vastaava koetoimitsija</vt:lpstr>
      <vt:lpstr>Vastaava koetoimitsija</vt:lpstr>
      <vt:lpstr>Kokeen siirtäminen tai peruminen</vt:lpstr>
      <vt:lpstr>Koiratietokannan koekalenterissa koe täytyy näkyä peruttuna, pidettynä tai siirrettynä.  </vt:lpstr>
      <vt:lpstr>Kokeen lopputulokset näkyviin tulospalveluun</vt:lpstr>
      <vt:lpstr>Tarkastajilta poimittua</vt:lpstr>
      <vt:lpstr>Matkan mittaaminen ajoerässä</vt:lpstr>
      <vt:lpstr>Tie- ja esteajomatkat</vt:lpstr>
      <vt:lpstr>Sorkkaeläimen ajo</vt:lpstr>
      <vt:lpstr>Sorkkaeläimen ajo</vt:lpstr>
      <vt:lpstr>Paikannin apuvälineenä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 Elgland</dc:creator>
  <cp:lastModifiedBy>Kari Syrjälä</cp:lastModifiedBy>
  <cp:revision>13</cp:revision>
  <dcterms:created xsi:type="dcterms:W3CDTF">2025-03-19T14:06:45Z</dcterms:created>
  <dcterms:modified xsi:type="dcterms:W3CDTF">2025-04-13T17:35:24Z</dcterms:modified>
</cp:coreProperties>
</file>