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93" r:id="rId2"/>
    <p:sldId id="294" r:id="rId3"/>
    <p:sldId id="295" r:id="rId4"/>
    <p:sldId id="305" r:id="rId5"/>
    <p:sldId id="306" r:id="rId6"/>
    <p:sldId id="307" r:id="rId7"/>
    <p:sldId id="308" r:id="rId8"/>
    <p:sldId id="309" r:id="rId9"/>
    <p:sldId id="296" r:id="rId10"/>
    <p:sldId id="297" r:id="rId11"/>
    <p:sldId id="298" r:id="rId12"/>
    <p:sldId id="304" r:id="rId13"/>
    <p:sldId id="301" r:id="rId14"/>
    <p:sldId id="299" r:id="rId15"/>
    <p:sldId id="303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1C0E5-270A-43AA-8EE7-4B631C7423E8}" type="datetimeFigureOut">
              <a:rPr lang="fi-FI" smtClean="0"/>
              <a:t>24.3.2026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70E9D-AEA2-40F6-B12E-86AE73475A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9666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Ajokoe säännöt s.6, § 7 Ryhmätuomari 18v. Kennelliitto, SAJ tai BEAJ, Palkintotuomari 15v. Kennelliitto tai sen jäsenyhdistys. Harjoittelija sama kuin palkintotuomarilla.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718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Koetuomareissa on paljon eri harrastuspohjalla olevia, paljon harrastavia ja harvemmin kokeessa käyviä. Toimiminen tuomaritehtävissä on erilaista erilaisen kokemuksen omaavilta henkilöiltä.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5054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Aktiiviset tuomarit pitävät taitojaan yllä osallistumalla jatkokoulutuksiin, sekä ylituomarin puhutteluihin, sekä toimimalla kokeissa tuomarina, vähintään kerran kahdenvuoden sisällä.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2319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Ajokoe säännöt s.17, Ajokokeiden arvosteluohjeet, ryhmänjohtajan tehtävät 1.2, ryhmätuomari toimii koeryhmän johtajana ja vastaa ryhmän toiminnasta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5837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Ajokoe säännöt s.17, Ajokokeiden arvosteluohjeet, palkintotuomarintehtävät 1.1, tuomarin otettava mukaansa koesäännöt ja todiste pätevyydestä ja jäsenyyksistä. Sääntöjä on noudatettava kirjaimellisesti.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16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Ajokoe säännöt s.17, Ajokokeiden arvosteluohjeet 1.3 koiranohjaajaa koskevat säännöt.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192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Ajokoe säännöt s.17, Ajokokeiden arvosteluohjeet, tuomareiden seuratessa koiran työskentelyä maastossa eri paikoissa saadaan koiran työskentelystä enemmän havaintoja ja samalla pohjaa oikeudenmukaiselle arvioinnille.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1893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Esim. ajolöysyyden arviointi vaatii näköhavainnon. Jos tuomari on kokematon voi arvioinnin suorittaminen olla vaikeata, jos koiranohjaaja vielä painostaa tuomaria.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3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Aktiivinen tuomari pitää yllä pätevyyttään pitämällä kirjaa osallistumisistaan koetapahtumiin, siitä merkkinä ylituomari antaa allekirjoituksensa tuomarikorttiin.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70E9D-AEA2-40F6-B12E-86AE73475A42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0425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97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9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28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093281-6AAC-4FA4-5463-CEF13578B0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Tuomareiden aktiivisuus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CD931A9-B0D4-09DE-C2E9-9F26BBA05B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64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51477B-70D0-3C24-6A0D-2448BD47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Tuomareille asetetut vaatimukset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D30956-01BE-0989-D1DC-699C05756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Fyysiset ominaisuudet.</a:t>
            </a:r>
          </a:p>
          <a:p>
            <a:r>
              <a:rPr lang="fi-FI" sz="2800" dirty="0"/>
              <a:t>Psyykkiset ominaisuudet</a:t>
            </a:r>
          </a:p>
          <a:p>
            <a:r>
              <a:rPr lang="fi-FI" sz="2800" dirty="0"/>
              <a:t>Ikä.</a:t>
            </a:r>
          </a:p>
          <a:p>
            <a:r>
              <a:rPr lang="fi-FI" sz="2800" dirty="0"/>
              <a:t>Jäsenyydet.</a:t>
            </a:r>
          </a:p>
          <a:p>
            <a:r>
              <a:rPr lang="fi-FI" sz="2800" dirty="0"/>
              <a:t>Pätevyys.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334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FA85E1-0EAC-288C-997B-AF7A28D22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Tuomarit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F2B7B6-AB2D-4853-D018-D8BE67CD6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Kokemusta omaavat aktiiviharrastajat.</a:t>
            </a:r>
          </a:p>
          <a:p>
            <a:r>
              <a:rPr lang="fi-FI" sz="2800" dirty="0"/>
              <a:t>Kilpailevat koiranomistajat.</a:t>
            </a:r>
          </a:p>
          <a:p>
            <a:r>
              <a:rPr lang="fi-FI" sz="2800" dirty="0"/>
              <a:t>Harrastelijat.</a:t>
            </a:r>
          </a:p>
          <a:p>
            <a:r>
              <a:rPr lang="fi-FI" sz="2800" dirty="0"/>
              <a:t>Tuomaritehtävissä satunnaisesti toimivat.</a:t>
            </a:r>
          </a:p>
          <a:p>
            <a:r>
              <a:rPr lang="fi-FI" sz="2800" dirty="0"/>
              <a:t>Tuomariharjoittelija.</a:t>
            </a:r>
          </a:p>
        </p:txBody>
      </p:sp>
    </p:spTree>
    <p:extLst>
      <p:ext uri="{BB962C8B-B14F-4D97-AF65-F5344CB8AC3E}">
        <p14:creationId xmlns:p14="http://schemas.microsoft.com/office/powerpoint/2010/main" val="388722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283A03-2AC5-2346-7C90-3F24F13F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Kokemusta omaavat aktiiviharrastajat.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2E6CDA-D3EF-D5D9-9950-2DFAACDEB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osallistuvat tuomaritehtäviin lähes </a:t>
            </a:r>
            <a:r>
              <a:rPr lang="fi-FI" sz="2800" dirty="0" err="1"/>
              <a:t>viikottain</a:t>
            </a:r>
            <a:r>
              <a:rPr lang="fi-FI" sz="2800" dirty="0"/>
              <a:t>.</a:t>
            </a:r>
          </a:p>
          <a:p>
            <a:r>
              <a:rPr lang="fi-FI" sz="2800" dirty="0"/>
              <a:t>omaavat rautaisen kokemuksen koiran arvioinnista.</a:t>
            </a:r>
          </a:p>
          <a:p>
            <a:r>
              <a:rPr lang="fi-FI" sz="2800" dirty="0"/>
              <a:t>treenaavat omia koiriaan useasti.</a:t>
            </a:r>
          </a:p>
          <a:p>
            <a:r>
              <a:rPr lang="fi-FI" sz="2800" dirty="0"/>
              <a:t>käyvät vuosittain jatkokoulutuksissa.</a:t>
            </a:r>
          </a:p>
          <a:p>
            <a:endParaRPr lang="fi-FI" dirty="0"/>
          </a:p>
          <a:p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1157576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8C0851-1427-9F47-B360-35878D8D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Kilpailevat koiranomistajat.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3C3EA7-01E0-1101-B135-2599955E7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Tuntevat säännöt niiltä osin kuin ne vaikuttavat loppupisteisiin.</a:t>
            </a:r>
          </a:p>
          <a:p>
            <a:r>
              <a:rPr lang="fi-FI" sz="2800" dirty="0"/>
              <a:t>Tuomarikortti voimassa koekäyntien avulla.</a:t>
            </a:r>
          </a:p>
          <a:p>
            <a:r>
              <a:rPr lang="fi-FI" sz="2800" dirty="0"/>
              <a:t>Osallistuvat harvemmin tuomaritehtäviin.</a:t>
            </a:r>
          </a:p>
        </p:txBody>
      </p:sp>
    </p:spTree>
    <p:extLst>
      <p:ext uri="{BB962C8B-B14F-4D97-AF65-F5344CB8AC3E}">
        <p14:creationId xmlns:p14="http://schemas.microsoft.com/office/powerpoint/2010/main" val="96537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D02D9-ED7D-41A7-1E6D-10A4AD24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Harrastelijat.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9F3F8D-6EC6-AAAA-9C3A-4569DC44D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kortillisia tuomareita.</a:t>
            </a:r>
          </a:p>
          <a:p>
            <a:r>
              <a:rPr lang="fi-FI" sz="2800" dirty="0"/>
              <a:t>hoitavat tuomarioikeuksien ylläpidon.</a:t>
            </a:r>
          </a:p>
          <a:p>
            <a:r>
              <a:rPr lang="fi-FI" sz="2800" dirty="0"/>
              <a:t>Kokemus ja sääntötuntemus hieman hakusessa.</a:t>
            </a:r>
          </a:p>
          <a:p>
            <a:r>
              <a:rPr lang="fi-FI" sz="2800" dirty="0"/>
              <a:t>Harrastavat ajavien koirien kanssa metsästystä.</a:t>
            </a:r>
          </a:p>
        </p:txBody>
      </p:sp>
    </p:spTree>
    <p:extLst>
      <p:ext uri="{BB962C8B-B14F-4D97-AF65-F5344CB8AC3E}">
        <p14:creationId xmlns:p14="http://schemas.microsoft.com/office/powerpoint/2010/main" val="981768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2C284B-E643-D851-368B-FA65756F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Tuomaritehtävissä satunnaisesti toimivat.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4D9A26-39DB-787F-F282-848F70B94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omaavat tuomarikortin.</a:t>
            </a:r>
          </a:p>
          <a:p>
            <a:r>
              <a:rPr lang="fi-FI" sz="2800" dirty="0"/>
              <a:t>käyvät jatkokoulutuksissa joskus.</a:t>
            </a:r>
          </a:p>
          <a:p>
            <a:r>
              <a:rPr lang="fi-FI" sz="2800" dirty="0"/>
              <a:t>kokeissa käyntejä ei vuosittain.</a:t>
            </a:r>
          </a:p>
          <a:p>
            <a:r>
              <a:rPr lang="fi-FI" sz="2800" dirty="0"/>
              <a:t>kokemus tuomaroinnista vähäistä.</a:t>
            </a:r>
          </a:p>
        </p:txBody>
      </p:sp>
    </p:spTree>
    <p:extLst>
      <p:ext uri="{BB962C8B-B14F-4D97-AF65-F5344CB8AC3E}">
        <p14:creationId xmlns:p14="http://schemas.microsoft.com/office/powerpoint/2010/main" val="255022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20360-3372-5EF8-BCF2-E2EB30C9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Tuomariharjoittelija.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CDBF68-BD18-ED1D-AD9B-75C0BBF0D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kurssin käynyt</a:t>
            </a:r>
          </a:p>
          <a:p>
            <a:r>
              <a:rPr lang="fi-FI" sz="2800" dirty="0"/>
              <a:t>innostunut</a:t>
            </a:r>
          </a:p>
          <a:p>
            <a:r>
              <a:rPr lang="fi-FI" sz="2800" dirty="0"/>
              <a:t>vähän kokemusta tuomaroinnista</a:t>
            </a:r>
          </a:p>
          <a:p>
            <a:r>
              <a:rPr lang="fi-FI" sz="2800" dirty="0"/>
              <a:t>toimii kuten kurssilla opetettu.</a:t>
            </a:r>
          </a:p>
        </p:txBody>
      </p:sp>
    </p:spTree>
    <p:extLst>
      <p:ext uri="{BB962C8B-B14F-4D97-AF65-F5344CB8AC3E}">
        <p14:creationId xmlns:p14="http://schemas.microsoft.com/office/powerpoint/2010/main" val="3546900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C00EF3-FB2A-3F33-4FE1-D7AEE12F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Tuomaripätevyyden ylläpito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0F5E62-9E27-CBC8-7C14-B637C01EC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Jatkokoulutukset.</a:t>
            </a:r>
          </a:p>
          <a:p>
            <a:r>
              <a:rPr lang="fi-FI" sz="2800" dirty="0"/>
              <a:t>Ylituomarin puhuttelu.</a:t>
            </a:r>
          </a:p>
          <a:p>
            <a:r>
              <a:rPr lang="fi-FI" sz="2800" dirty="0"/>
              <a:t>Maastoharjoittelu.</a:t>
            </a:r>
          </a:p>
          <a:p>
            <a:r>
              <a:rPr lang="fi-FI" sz="2800" dirty="0"/>
              <a:t>Koiran  ohjaajana toimiminen.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0887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9D0309-2BB4-CAF5-8D21-EC6A16CE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Ryhmätuomarin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5BE9C3-86DC-104A-2AAF-59CDDE886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johtaa koeryhmää ja vastaa, että ryhmä toimii ajokoe sääntöjen, ylituomarin antamien ohjeiden ja hyvän kenneltavan mukaisesti.</a:t>
            </a:r>
          </a:p>
          <a:p>
            <a:r>
              <a:rPr lang="fi-FI" sz="2800" dirty="0"/>
              <a:t>tulee osallistua ylituomarin puhutteluun.</a:t>
            </a:r>
          </a:p>
          <a:p>
            <a:r>
              <a:rPr lang="fi-FI" sz="2800" dirty="0"/>
              <a:t>esittää arvostelun koiranohjaajalle koe-erän päätyttyä.</a:t>
            </a:r>
          </a:p>
          <a:p>
            <a:r>
              <a:rPr lang="fi-FI" sz="2800" dirty="0"/>
              <a:t>tekee suullisen selostuksen päivän tapahtumista ylituomarille.</a:t>
            </a:r>
          </a:p>
        </p:txBody>
      </p:sp>
    </p:spTree>
    <p:extLst>
      <p:ext uri="{BB962C8B-B14F-4D97-AF65-F5344CB8AC3E}">
        <p14:creationId xmlns:p14="http://schemas.microsoft.com/office/powerpoint/2010/main" val="3798822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5C6498-9F58-3A3A-8E87-D96B1EDD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Palkintotuomarin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F70D0B-F8B2-ADF5-8B5C-AA6FF0C0A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tulee seurata koiran työskentelyä maastossa sekä  käyttää paikanninlaitetta havainnoinnissa apunaan.</a:t>
            </a:r>
          </a:p>
          <a:p>
            <a:r>
              <a:rPr lang="fi-FI" sz="2800" dirty="0"/>
              <a:t>tulee merkitä kaikki tapahtumat maastokorttiinsa ja näiden havaintojen avulla arvostella koiran työskentely.</a:t>
            </a:r>
          </a:p>
          <a:p>
            <a:r>
              <a:rPr lang="fi-FI" sz="2800" dirty="0"/>
              <a:t>pyrkiä saamaan havaintoja kaikista koiran arvosteluun vaikuttavista ominaisuuksista, myös näköhavaintoja</a:t>
            </a:r>
          </a:p>
        </p:txBody>
      </p:sp>
    </p:spTree>
    <p:extLst>
      <p:ext uri="{BB962C8B-B14F-4D97-AF65-F5344CB8AC3E}">
        <p14:creationId xmlns:p14="http://schemas.microsoft.com/office/powerpoint/2010/main" val="1464288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049889-B76B-A972-B46E-BC7F65D0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Koiranohjaajaa koskevat ohjeet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25C258-34D9-D547-87E1-242349D12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noudatettava tuomareiden antamia ohjeita.</a:t>
            </a:r>
          </a:p>
          <a:p>
            <a:r>
              <a:rPr lang="fi-FI" sz="2800" dirty="0"/>
              <a:t>kohtuuttoman häiriön tapauksessa voi päättää </a:t>
            </a:r>
            <a:r>
              <a:rPr lang="fi-FI" sz="2800" dirty="0" err="1"/>
              <a:t>irtilaskupaikan</a:t>
            </a:r>
            <a:r>
              <a:rPr lang="fi-FI" sz="2800" dirty="0"/>
              <a:t>, sekä jatketaanko erää vai siirrytäänkö toiselle erälle.</a:t>
            </a:r>
          </a:p>
          <a:p>
            <a:r>
              <a:rPr lang="fi-FI" sz="2800" dirty="0"/>
              <a:t>voi esittää toivomuksia kulkusuunnasta ja liikkumisnopeudesta.</a:t>
            </a:r>
          </a:p>
          <a:p>
            <a:r>
              <a:rPr lang="fi-FI" sz="2800" dirty="0"/>
              <a:t>ohjeiden noudattamatta jättäminen tai rikkominen voi johtaa koiran sulkemiseen kokeesta.</a:t>
            </a:r>
          </a:p>
        </p:txBody>
      </p:sp>
    </p:spTree>
    <p:extLst>
      <p:ext uri="{BB962C8B-B14F-4D97-AF65-F5344CB8AC3E}">
        <p14:creationId xmlns:p14="http://schemas.microsoft.com/office/powerpoint/2010/main" val="384785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4D9D8-F896-A3A3-3B46-E10DDD7A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Koiran työskentelyn seuraaminen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54438B-F1C9-C9C5-BA7E-9CD3616AA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ryhmätuomari antaa ryhmän jäsenille sijoittumista ja toimintaa koskevat ohjeet.</a:t>
            </a:r>
          </a:p>
          <a:p>
            <a:r>
              <a:rPr lang="fi-FI" sz="2800" dirty="0"/>
              <a:t>kumpikin tuomari tekee omat havaintonsa maastossa.</a:t>
            </a:r>
          </a:p>
          <a:p>
            <a:r>
              <a:rPr lang="fi-FI" sz="2800" dirty="0"/>
              <a:t>ryhmätuomari tekee merkintöjen vertailun ja tekee niistä merkinnät omaan maastokorttiinsa.</a:t>
            </a:r>
          </a:p>
        </p:txBody>
      </p:sp>
    </p:spTree>
    <p:extLst>
      <p:ext uri="{BB962C8B-B14F-4D97-AF65-F5344CB8AC3E}">
        <p14:creationId xmlns:p14="http://schemas.microsoft.com/office/powerpoint/2010/main" val="4199075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1409FD-5BE7-C819-9A27-DEA9295A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Ongelmatilanteet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C8E903-0973-B10A-D580-18845CFA2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Koiraa ei ole seurattu riittävästi, jotta olisi perusteet arvioinnille.</a:t>
            </a:r>
          </a:p>
          <a:p>
            <a:r>
              <a:rPr lang="fi-FI" sz="2800" dirty="0"/>
              <a:t>Tuomarin kokemus ja ammattitaito eivät tue arvioinnin suorittamista. </a:t>
            </a:r>
          </a:p>
          <a:p>
            <a:r>
              <a:rPr lang="fi-FI" sz="2800" dirty="0"/>
              <a:t>Tuomarin fyysiset ominaisuudet eivät riitä maastossa liikkumiseen.</a:t>
            </a:r>
          </a:p>
          <a:p>
            <a:r>
              <a:rPr lang="fi-FI" sz="2800" dirty="0"/>
              <a:t>Tuomarin taito käyttää paikanninta apuna arvostelussa ei ole riittävä.</a:t>
            </a:r>
          </a:p>
          <a:p>
            <a:r>
              <a:rPr lang="fi-FI" sz="2800" dirty="0"/>
              <a:t>Koiranohjaaja häiritsee koiran seuraamista ja arviointia.</a:t>
            </a:r>
          </a:p>
        </p:txBody>
      </p:sp>
    </p:spTree>
    <p:extLst>
      <p:ext uri="{BB962C8B-B14F-4D97-AF65-F5344CB8AC3E}">
        <p14:creationId xmlns:p14="http://schemas.microsoft.com/office/powerpoint/2010/main" val="1524297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8EC808-FBFA-6CF9-F0D8-19792379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Maastokorttien palautus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915814-3722-84ED-D12A-311572191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Tuomareiden tulee tarkastaa, että tapahtumat tulevat oikein- merkityksi koirakohtaiseen pöytäkirjaan, vaikka allekirjoitusta ei enää tarvitakaan.</a:t>
            </a:r>
          </a:p>
          <a:p>
            <a:r>
              <a:rPr lang="fi-FI" sz="2800" dirty="0"/>
              <a:t>Tuomarit ottavat ylituomarilta allekirjoituksen palkintotuomarikorttiinsa.</a:t>
            </a:r>
          </a:p>
          <a:p>
            <a:r>
              <a:rPr lang="fi-FI" sz="2800" dirty="0"/>
              <a:t>Hyviin tapoihin kuuluu myös kaikkien osallisten kättely.</a:t>
            </a:r>
          </a:p>
        </p:txBody>
      </p:sp>
    </p:spTree>
    <p:extLst>
      <p:ext uri="{BB962C8B-B14F-4D97-AF65-F5344CB8AC3E}">
        <p14:creationId xmlns:p14="http://schemas.microsoft.com/office/powerpoint/2010/main" val="19985384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ksi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590</Words>
  <Application>Microsoft Office PowerPoint</Application>
  <PresentationFormat>Laajakuva</PresentationFormat>
  <Paragraphs>88</Paragraphs>
  <Slides>15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9" baseType="lpstr">
      <vt:lpstr>Aptos</vt:lpstr>
      <vt:lpstr>Arial</vt:lpstr>
      <vt:lpstr>Corbel</vt:lpstr>
      <vt:lpstr>Parallaksi</vt:lpstr>
      <vt:lpstr>Tuomareiden aktiivisuus </vt:lpstr>
      <vt:lpstr>Tuomareille asetetut vaatimukset</vt:lpstr>
      <vt:lpstr>Tuomarit</vt:lpstr>
      <vt:lpstr>Kokemusta omaavat aktiiviharrastajat. </vt:lpstr>
      <vt:lpstr>Kilpailevat koiranomistajat. </vt:lpstr>
      <vt:lpstr>Harrastelijat. </vt:lpstr>
      <vt:lpstr>Tuomaritehtävissä satunnaisesti toimivat. </vt:lpstr>
      <vt:lpstr>Tuomariharjoittelija. </vt:lpstr>
      <vt:lpstr>Tuomaripätevyyden ylläpito</vt:lpstr>
      <vt:lpstr>Ryhmätuomarin tehtävät</vt:lpstr>
      <vt:lpstr>Palkintotuomarin tehtävät</vt:lpstr>
      <vt:lpstr>Koiranohjaajaa koskevat ohjeet</vt:lpstr>
      <vt:lpstr>Koiran työskentelyn seuraaminen</vt:lpstr>
      <vt:lpstr>Ongelmatilanteet</vt:lpstr>
      <vt:lpstr>Maastokorttien palautus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Tuomareiden  aktiivisuus</dc:title>
  <dc:creator>Juha Laukkanen</dc:creator>
  <cp:lastModifiedBy>Rajavuori Jari</cp:lastModifiedBy>
  <cp:revision>15</cp:revision>
  <dcterms:created xsi:type="dcterms:W3CDTF">2022-04-12T15:40:17Z</dcterms:created>
  <dcterms:modified xsi:type="dcterms:W3CDTF">2026-03-24T12:48:50Z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6632604-ccb5-402f-9e01-dbd647bcb92b_Enabled">
    <vt:lpwstr>true</vt:lpwstr>
  </property>
  <property fmtid="{D5CDD505-2E9C-101B-9397-08002B2CF9AE}" pid="3" name="MSIP_Label_e6632604-ccb5-402f-9e01-dbd647bcb92b_SetDate">
    <vt:lpwstr>2022-04-12T15:40:17Z</vt:lpwstr>
  </property>
  <property fmtid="{D5CDD505-2E9C-101B-9397-08002B2CF9AE}" pid="4" name="MSIP_Label_e6632604-ccb5-402f-9e01-dbd647bcb92b_Method">
    <vt:lpwstr>Standard</vt:lpwstr>
  </property>
  <property fmtid="{D5CDD505-2E9C-101B-9397-08002B2CF9AE}" pid="5" name="MSIP_Label_e6632604-ccb5-402f-9e01-dbd647bcb92b_Name">
    <vt:lpwstr>e6632604-ccb5-402f-9e01-dbd647bcb92b</vt:lpwstr>
  </property>
  <property fmtid="{D5CDD505-2E9C-101B-9397-08002B2CF9AE}" pid="6" name="MSIP_Label_e6632604-ccb5-402f-9e01-dbd647bcb92b_SiteId">
    <vt:lpwstr>5b76ada2-ef3a-4eb3-927d-30e43e2a624c</vt:lpwstr>
  </property>
  <property fmtid="{D5CDD505-2E9C-101B-9397-08002B2CF9AE}" pid="7" name="MSIP_Label_e6632604-ccb5-402f-9e01-dbd647bcb92b_ActionId">
    <vt:lpwstr>a93cce29-847c-4eb3-9c58-f857e02aaa8b</vt:lpwstr>
  </property>
  <property fmtid="{D5CDD505-2E9C-101B-9397-08002B2CF9AE}" pid="8" name="MSIP_Label_e6632604-ccb5-402f-9e01-dbd647bcb92b_ContentBits">
    <vt:lpwstr>0</vt:lpwstr>
  </property>
</Properties>
</file>