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23"/>
  </p:notesMasterIdLst>
  <p:sldIdLst>
    <p:sldId id="256" r:id="rId2"/>
    <p:sldId id="313" r:id="rId3"/>
    <p:sldId id="306" r:id="rId4"/>
    <p:sldId id="314" r:id="rId5"/>
    <p:sldId id="310" r:id="rId6"/>
    <p:sldId id="315" r:id="rId7"/>
    <p:sldId id="320" r:id="rId8"/>
    <p:sldId id="311" r:id="rId9"/>
    <p:sldId id="316" r:id="rId10"/>
    <p:sldId id="318" r:id="rId11"/>
    <p:sldId id="322" r:id="rId12"/>
    <p:sldId id="323" r:id="rId13"/>
    <p:sldId id="324" r:id="rId14"/>
    <p:sldId id="325" r:id="rId15"/>
    <p:sldId id="326" r:id="rId16"/>
    <p:sldId id="327" r:id="rId17"/>
    <p:sldId id="328" r:id="rId18"/>
    <p:sldId id="317" r:id="rId19"/>
    <p:sldId id="309" r:id="rId20"/>
    <p:sldId id="307" r:id="rId21"/>
    <p:sldId id="321" r:id="rId22"/>
  </p:sldIdLst>
  <p:sldSz cx="12192000" cy="6858000"/>
  <p:notesSz cx="6858000" cy="9144000"/>
  <p:defaultTextStyle>
    <a:defPPr>
      <a:defRPr lang="en-FI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2000" autoAdjust="0"/>
  </p:normalViewPr>
  <p:slideViewPr>
    <p:cSldViewPr snapToGrid="0">
      <p:cViewPr varScale="1">
        <p:scale>
          <a:sx n="63" d="100"/>
          <a:sy n="63" d="100"/>
        </p:scale>
        <p:origin x="804" y="272"/>
      </p:cViewPr>
      <p:guideLst/>
    </p:cSldViewPr>
  </p:slideViewPr>
  <p:notesTextViewPr>
    <p:cViewPr>
      <p:scale>
        <a:sx n="200" d="100"/>
        <a:sy n="2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notesMaster" Target="notesMasters/notesMaster1.xml"/><Relationship Id="rId28" Type="http://schemas.microsoft.com/office/2016/11/relationships/changesInfo" Target="changesInfos/changesInfo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Martti Toivola" userId="fd32028ddb638010" providerId="LiveId" clId="{7BA08933-5EC3-4807-AD60-954323BC17D4}"/>
    <pc:docChg chg="custSel modSld">
      <pc:chgData name="Martti Toivola" userId="fd32028ddb638010" providerId="LiveId" clId="{7BA08933-5EC3-4807-AD60-954323BC17D4}" dt="2026-03-23T13:27:45.541" v="205" actId="20577"/>
      <pc:docMkLst>
        <pc:docMk/>
      </pc:docMkLst>
      <pc:sldChg chg="modSp mod">
        <pc:chgData name="Martti Toivola" userId="fd32028ddb638010" providerId="LiveId" clId="{7BA08933-5EC3-4807-AD60-954323BC17D4}" dt="2026-03-23T13:20:41.391" v="34" actId="20577"/>
        <pc:sldMkLst>
          <pc:docMk/>
          <pc:sldMk cId="1890474805" sldId="323"/>
        </pc:sldMkLst>
        <pc:spChg chg="mod">
          <ac:chgData name="Martti Toivola" userId="fd32028ddb638010" providerId="LiveId" clId="{7BA08933-5EC3-4807-AD60-954323BC17D4}" dt="2026-03-23T13:20:41.391" v="34" actId="20577"/>
          <ac:spMkLst>
            <pc:docMk/>
            <pc:sldMk cId="1890474805" sldId="323"/>
            <ac:spMk id="41987" creationId="{4258215B-8684-D717-FB9D-46E2B83FA155}"/>
          </ac:spMkLst>
        </pc:spChg>
      </pc:sldChg>
      <pc:sldChg chg="modSp mod">
        <pc:chgData name="Martti Toivola" userId="fd32028ddb638010" providerId="LiveId" clId="{7BA08933-5EC3-4807-AD60-954323BC17D4}" dt="2026-03-23T13:27:45.541" v="205" actId="20577"/>
        <pc:sldMkLst>
          <pc:docMk/>
          <pc:sldMk cId="1215901943" sldId="324"/>
        </pc:sldMkLst>
        <pc:spChg chg="mod">
          <ac:chgData name="Martti Toivola" userId="fd32028ddb638010" providerId="LiveId" clId="{7BA08933-5EC3-4807-AD60-954323BC17D4}" dt="2026-03-23T13:27:45.541" v="205" actId="20577"/>
          <ac:spMkLst>
            <pc:docMk/>
            <pc:sldMk cId="1215901943" sldId="324"/>
            <ac:spMk id="41987" creationId="{82653EB5-82F7-44CE-975B-23BE2E1D8380}"/>
          </ac:spMkLst>
        </pc:spChg>
      </pc:sldChg>
      <pc:sldChg chg="modSp mod modClrScheme chgLayout">
        <pc:chgData name="Martti Toivola" userId="fd32028ddb638010" providerId="LiveId" clId="{7BA08933-5EC3-4807-AD60-954323BC17D4}" dt="2026-03-23T13:18:33.019" v="10" actId="14100"/>
        <pc:sldMkLst>
          <pc:docMk/>
          <pc:sldMk cId="1993941113" sldId="327"/>
        </pc:sldMkLst>
        <pc:spChg chg="mod ord">
          <ac:chgData name="Martti Toivola" userId="fd32028ddb638010" providerId="LiveId" clId="{7BA08933-5EC3-4807-AD60-954323BC17D4}" dt="2026-03-23T13:16:36.927" v="3" actId="700"/>
          <ac:spMkLst>
            <pc:docMk/>
            <pc:sldMk cId="1993941113" sldId="327"/>
            <ac:spMk id="2" creationId="{4F6E0401-F0E1-0509-E5B4-92ED60EFCC67}"/>
          </ac:spMkLst>
        </pc:spChg>
        <pc:picChg chg="mod ord">
          <ac:chgData name="Martti Toivola" userId="fd32028ddb638010" providerId="LiveId" clId="{7BA08933-5EC3-4807-AD60-954323BC17D4}" dt="2026-03-23T13:18:33.019" v="10" actId="14100"/>
          <ac:picMkLst>
            <pc:docMk/>
            <pc:sldMk cId="1993941113" sldId="327"/>
            <ac:picMk id="5" creationId="{A0D15797-5CDF-12EE-760B-7A03EFBF8525}"/>
          </ac:picMkLst>
        </pc:pic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FI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A71DAA3-730A-4B4F-915E-F037ECD5F904}" type="datetimeFigureOut">
              <a:rPr lang="en-FI" smtClean="0"/>
              <a:t>03/23/2026</a:t>
            </a:fld>
            <a:endParaRPr lang="en-FI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FI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FI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FI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0267A6F-2A99-49FC-AC53-719D63D01A2B}" type="slidenum">
              <a:rPr lang="en-FI" smtClean="0"/>
              <a:t>‹#›</a:t>
            </a:fld>
            <a:endParaRPr lang="en-FI"/>
          </a:p>
        </p:txBody>
      </p:sp>
    </p:spTree>
    <p:extLst>
      <p:ext uri="{BB962C8B-B14F-4D97-AF65-F5344CB8AC3E}">
        <p14:creationId xmlns:p14="http://schemas.microsoft.com/office/powerpoint/2010/main" val="9415806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n kuvan paikkamerkki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Huomautusten paikkamerkki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i-FI" dirty="0"/>
          </a:p>
        </p:txBody>
      </p:sp>
      <p:sp>
        <p:nvSpPr>
          <p:cNvPr id="4" name="Dian numeron paikkamerkki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0267A6F-2A99-49FC-AC53-719D63D01A2B}" type="slidenum">
              <a:rPr lang="en-FI" smtClean="0"/>
              <a:t>16</a:t>
            </a:fld>
            <a:endParaRPr lang="en-FI"/>
          </a:p>
        </p:txBody>
      </p:sp>
    </p:spTree>
    <p:extLst>
      <p:ext uri="{BB962C8B-B14F-4D97-AF65-F5344CB8AC3E}">
        <p14:creationId xmlns:p14="http://schemas.microsoft.com/office/powerpoint/2010/main" val="179208309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err="1"/>
              <a:t>Kohdat</a:t>
            </a:r>
            <a:r>
              <a:rPr lang="en-US" dirty="0"/>
              <a:t> 1-5, </a:t>
            </a:r>
            <a:r>
              <a:rPr lang="en-US" dirty="0" err="1"/>
              <a:t>muista</a:t>
            </a:r>
            <a:r>
              <a:rPr lang="en-US" dirty="0"/>
              <a:t> </a:t>
            </a:r>
            <a:r>
              <a:rPr lang="en-US" dirty="0" err="1"/>
              <a:t>tehdä</a:t>
            </a:r>
            <a:r>
              <a:rPr lang="en-US" dirty="0"/>
              <a:t> </a:t>
            </a:r>
            <a:r>
              <a:rPr lang="en-US" dirty="0" err="1"/>
              <a:t>uudestaan</a:t>
            </a:r>
            <a:r>
              <a:rPr lang="en-US" dirty="0"/>
              <a:t> </a:t>
            </a:r>
            <a:r>
              <a:rPr lang="en-US" dirty="0" err="1"/>
              <a:t>jos</a:t>
            </a:r>
            <a:r>
              <a:rPr lang="en-US" dirty="0"/>
              <a:t> </a:t>
            </a:r>
            <a:r>
              <a:rPr lang="en-US" dirty="0" err="1"/>
              <a:t>joudut</a:t>
            </a:r>
            <a:r>
              <a:rPr lang="en-US" dirty="0"/>
              <a:t> </a:t>
            </a:r>
            <a:r>
              <a:rPr lang="en-US" dirty="0" err="1"/>
              <a:t>lähettämään</a:t>
            </a:r>
            <a:r>
              <a:rPr lang="en-US" dirty="0"/>
              <a:t> </a:t>
            </a:r>
            <a:r>
              <a:rPr lang="en-US" dirty="0" err="1"/>
              <a:t>kokeen</a:t>
            </a:r>
            <a:r>
              <a:rPr lang="en-US" dirty="0"/>
              <a:t> </a:t>
            </a:r>
            <a:r>
              <a:rPr lang="en-US" dirty="0" err="1"/>
              <a:t>uudestaan</a:t>
            </a:r>
            <a:r>
              <a:rPr lang="en-US" dirty="0"/>
              <a:t>.</a:t>
            </a:r>
            <a:endParaRPr lang="en-FI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0267A6F-2A99-49FC-AC53-719D63D01A2B}" type="slidenum">
              <a:rPr lang="en-FI" smtClean="0"/>
              <a:t>19</a:t>
            </a:fld>
            <a:endParaRPr lang="en-FI"/>
          </a:p>
        </p:txBody>
      </p:sp>
    </p:spTree>
    <p:extLst>
      <p:ext uri="{BB962C8B-B14F-4D97-AF65-F5344CB8AC3E}">
        <p14:creationId xmlns:p14="http://schemas.microsoft.com/office/powerpoint/2010/main" val="229236967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446534" y="3085765"/>
            <a:ext cx="11262866" cy="33048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fi-FI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81191" y="1020431"/>
            <a:ext cx="10993549" cy="1475013"/>
          </a:xfrm>
          <a:effectLst/>
        </p:spPr>
        <p:txBody>
          <a:bodyPr anchor="b">
            <a:normAutofit/>
          </a:bodyPr>
          <a:lstStyle>
            <a:lvl1pPr>
              <a:defRPr sz="3600"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81194" y="2495445"/>
            <a:ext cx="10993546" cy="590321"/>
          </a:xfrm>
        </p:spPr>
        <p:txBody>
          <a:bodyPr anchor="t">
            <a:normAutofit/>
          </a:bodyPr>
          <a:lstStyle>
            <a:lvl1pPr marL="0" indent="0" algn="l">
              <a:buNone/>
              <a:defRPr sz="1600" cap="all">
                <a:solidFill>
                  <a:schemeClr val="accent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605951" y="5956137"/>
            <a:ext cx="2844800" cy="365125"/>
          </a:xfrm>
        </p:spPr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fld id="{6FAFC015-F449-465B-ABF9-463FF96AB4E8}" type="datetimeFigureOut">
              <a:rPr lang="fi-FI" smtClean="0"/>
              <a:t>23.3.2026</a:t>
            </a:fld>
            <a:endParaRPr lang="fi-FI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81192" y="5951811"/>
            <a:ext cx="6917210" cy="365125"/>
          </a:xfrm>
        </p:spPr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endParaRPr lang="fi-FI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558300" y="5956137"/>
            <a:ext cx="1016440" cy="365125"/>
          </a:xfrm>
        </p:spPr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fld id="{91BD80A0-DD62-4278-AEF9-F2362D61729C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74135864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spect="1"/>
          </p:cNvSpPr>
          <p:nvPr/>
        </p:nvSpPr>
        <p:spPr>
          <a:xfrm>
            <a:off x="440286" y="614407"/>
            <a:ext cx="11309338" cy="1189298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1192" y="702156"/>
            <a:ext cx="11029616" cy="10138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81192" y="2180496"/>
            <a:ext cx="11029615" cy="367830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AFC015-F449-465B-ABF9-463FF96AB4E8}" type="datetimeFigureOut">
              <a:rPr lang="fi-FI" smtClean="0"/>
              <a:t>23.3.2026</a:t>
            </a:fld>
            <a:endParaRPr lang="fi-FI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558300" y="5956137"/>
            <a:ext cx="1052508" cy="365125"/>
          </a:xfrm>
        </p:spPr>
        <p:txBody>
          <a:bodyPr/>
          <a:lstStyle/>
          <a:p>
            <a:fld id="{91BD80A0-DD62-4278-AEF9-F2362D61729C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11544238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>
            <a:spLocks noChangeAspect="1"/>
          </p:cNvSpPr>
          <p:nvPr/>
        </p:nvSpPr>
        <p:spPr>
          <a:xfrm>
            <a:off x="447817" y="5141974"/>
            <a:ext cx="11290860" cy="1258827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1193" y="3043910"/>
            <a:ext cx="11029615" cy="1497507"/>
          </a:xfrm>
        </p:spPr>
        <p:txBody>
          <a:bodyPr anchor="b">
            <a:normAutofit/>
          </a:bodyPr>
          <a:lstStyle>
            <a:lvl1pPr algn="l">
              <a:defRPr sz="3600" b="0" cap="all"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81192" y="4541417"/>
            <a:ext cx="11029615" cy="600556"/>
          </a:xfrm>
        </p:spPr>
        <p:txBody>
          <a:bodyPr anchor="t">
            <a:normAutofit/>
          </a:bodyPr>
          <a:lstStyle>
            <a:lvl1pPr marL="0" indent="0" algn="l">
              <a:buNone/>
              <a:defRPr sz="1800" cap="all">
                <a:solidFill>
                  <a:schemeClr val="accent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fld id="{6FAFC015-F449-465B-ABF9-463FF96AB4E8}" type="datetimeFigureOut">
              <a:rPr lang="fi-FI" smtClean="0"/>
              <a:t>23.3.2026</a:t>
            </a:fld>
            <a:endParaRPr lang="fi-FI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endParaRPr lang="fi-FI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fld id="{91BD80A0-DD62-4278-AEF9-F2362D61729C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55836053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>
            <a:spLocks noChangeAspect="1"/>
          </p:cNvSpPr>
          <p:nvPr/>
        </p:nvSpPr>
        <p:spPr>
          <a:xfrm>
            <a:off x="445982" y="606554"/>
            <a:ext cx="11300036" cy="1258827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1193" y="729658"/>
            <a:ext cx="11029616" cy="988332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81193" y="2228003"/>
            <a:ext cx="5422390" cy="363304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88417" y="2228003"/>
            <a:ext cx="5422392" cy="363304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AFC015-F449-465B-ABF9-463FF96AB4E8}" type="datetimeFigureOut">
              <a:rPr lang="fi-FI" smtClean="0"/>
              <a:t>23.3.2026</a:t>
            </a:fld>
            <a:endParaRPr lang="fi-FI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BD80A0-DD62-4278-AEF9-F2362D61729C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85919281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>
            <a:spLocks noChangeAspect="1"/>
          </p:cNvSpPr>
          <p:nvPr/>
        </p:nvSpPr>
        <p:spPr>
          <a:xfrm>
            <a:off x="445982" y="606554"/>
            <a:ext cx="11300036" cy="1258827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581193" y="729658"/>
            <a:ext cx="11029616" cy="988332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87219" y="2250892"/>
            <a:ext cx="5087075" cy="536005"/>
          </a:xfrm>
        </p:spPr>
        <p:txBody>
          <a:bodyPr anchor="b">
            <a:noAutofit/>
          </a:bodyPr>
          <a:lstStyle>
            <a:lvl1pPr marL="0" indent="0">
              <a:buNone/>
              <a:defRPr sz="2200" b="0">
                <a:solidFill>
                  <a:schemeClr val="accent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81194" y="2926052"/>
            <a:ext cx="5393100" cy="2934999"/>
          </a:xfrm>
        </p:spPr>
        <p:txBody>
          <a:bodyPr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523735" y="2250892"/>
            <a:ext cx="5087073" cy="553373"/>
          </a:xfrm>
        </p:spPr>
        <p:txBody>
          <a:bodyPr anchor="b">
            <a:noAutofit/>
          </a:bodyPr>
          <a:lstStyle>
            <a:lvl1pPr marL="0" indent="0">
              <a:buNone/>
              <a:defRPr sz="2200" b="0">
                <a:solidFill>
                  <a:schemeClr val="accent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17709" y="2926052"/>
            <a:ext cx="5393100" cy="2934999"/>
          </a:xfrm>
        </p:spPr>
        <p:txBody>
          <a:bodyPr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AFC015-F449-465B-ABF9-463FF96AB4E8}" type="datetimeFigureOut">
              <a:rPr lang="fi-FI" smtClean="0"/>
              <a:t>23.3.2026</a:t>
            </a:fld>
            <a:endParaRPr lang="fi-FI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BD80A0-DD62-4278-AEF9-F2362D61729C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21325834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spect="1"/>
          </p:cNvSpPr>
          <p:nvPr/>
        </p:nvSpPr>
        <p:spPr>
          <a:xfrm>
            <a:off x="440683" y="606554"/>
            <a:ext cx="11300036" cy="1258827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575894" y="729658"/>
            <a:ext cx="11029616" cy="988332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AFC015-F449-465B-ABF9-463FF96AB4E8}" type="datetimeFigureOut">
              <a:rPr lang="fi-FI" smtClean="0"/>
              <a:t>23.3.2026</a:t>
            </a:fld>
            <a:endParaRPr lang="fi-FI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BD80A0-DD62-4278-AEF9-F2362D61729C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95795401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AFC015-F449-465B-ABF9-463FF96AB4E8}" type="datetimeFigureOut">
              <a:rPr lang="fi-FI" smtClean="0"/>
              <a:t>23.3.2026</a:t>
            </a:fld>
            <a:endParaRPr lang="fi-FI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BD80A0-DD62-4278-AEF9-F2362D61729C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72910710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>
            <a:spLocks noChangeAspect="1"/>
          </p:cNvSpPr>
          <p:nvPr/>
        </p:nvSpPr>
        <p:spPr>
          <a:xfrm>
            <a:off x="447817" y="5141973"/>
            <a:ext cx="11298200" cy="1274702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1192" y="5262296"/>
            <a:ext cx="4909445" cy="689514"/>
          </a:xfrm>
        </p:spPr>
        <p:txBody>
          <a:bodyPr anchor="ctr"/>
          <a:lstStyle>
            <a:lvl1pPr algn="l">
              <a:defRPr sz="2000" b="0"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47816" y="601200"/>
            <a:ext cx="11292840" cy="4204800"/>
          </a:xfrm>
        </p:spPr>
        <p:txBody>
          <a:bodyPr anchor="ctr">
            <a:normAutofit/>
          </a:bodyPr>
          <a:lstStyle>
            <a:lvl1pPr>
              <a:defRPr sz="2000">
                <a:solidFill>
                  <a:schemeClr val="tx2"/>
                </a:solidFill>
              </a:defRPr>
            </a:lvl1pPr>
            <a:lvl2pPr>
              <a:defRPr sz="1800">
                <a:solidFill>
                  <a:schemeClr val="tx2"/>
                </a:solidFill>
              </a:defRPr>
            </a:lvl2pPr>
            <a:lvl3pPr>
              <a:defRPr sz="1600">
                <a:solidFill>
                  <a:schemeClr val="tx2"/>
                </a:solidFill>
              </a:defRPr>
            </a:lvl3pPr>
            <a:lvl4pPr>
              <a:defRPr sz="1400">
                <a:solidFill>
                  <a:schemeClr val="tx2"/>
                </a:solidFill>
              </a:defRPr>
            </a:lvl4pPr>
            <a:lvl5pPr>
              <a:defRPr sz="1400">
                <a:solidFill>
                  <a:schemeClr val="tx2"/>
                </a:solidFill>
              </a:defRPr>
            </a:lvl5pPr>
            <a:lvl6pPr>
              <a:defRPr sz="1400">
                <a:solidFill>
                  <a:schemeClr val="tx2"/>
                </a:solidFill>
              </a:defRPr>
            </a:lvl6pPr>
            <a:lvl7pPr>
              <a:defRPr sz="1400">
                <a:solidFill>
                  <a:schemeClr val="tx2"/>
                </a:solidFill>
              </a:defRPr>
            </a:lvl7pPr>
            <a:lvl8pPr>
              <a:defRPr sz="1400">
                <a:solidFill>
                  <a:schemeClr val="tx2"/>
                </a:solidFill>
              </a:defRPr>
            </a:lvl8pPr>
            <a:lvl9pPr>
              <a:defRPr sz="1400">
                <a:solidFill>
                  <a:schemeClr val="tx2"/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740823" y="5262296"/>
            <a:ext cx="5869987" cy="689515"/>
          </a:xfrm>
        </p:spPr>
        <p:txBody>
          <a:bodyPr anchor="ctr">
            <a:normAutofit/>
          </a:bodyPr>
          <a:lstStyle>
            <a:lvl1pPr marL="0" indent="0" algn="r">
              <a:buNone/>
              <a:defRPr sz="1100">
                <a:solidFill>
                  <a:schemeClr val="bg1"/>
                </a:solidFill>
              </a:defRPr>
            </a:lvl1pPr>
            <a:lvl2pPr marL="457200" indent="0">
              <a:buNone/>
              <a:defRPr sz="11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fld id="{6FAFC015-F449-465B-ABF9-463FF96AB4E8}" type="datetimeFigureOut">
              <a:rPr lang="fi-FI" smtClean="0"/>
              <a:t>23.3.2026</a:t>
            </a:fld>
            <a:endParaRPr lang="fi-FI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endParaRPr lang="fi-FI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fld id="{91BD80A0-DD62-4278-AEF9-F2362D61729C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410115772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1193" y="4693389"/>
            <a:ext cx="11029616" cy="566738"/>
          </a:xfrm>
        </p:spPr>
        <p:txBody>
          <a:bodyPr anchor="b">
            <a:normAutofit/>
          </a:bodyPr>
          <a:lstStyle>
            <a:lvl1pPr algn="l">
              <a:defRPr sz="2400" b="0"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47817" y="599725"/>
            <a:ext cx="11290859" cy="3557252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81192" y="5260127"/>
            <a:ext cx="11029617" cy="598671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AFC015-F449-465B-ABF9-463FF96AB4E8}" type="datetimeFigureOut">
              <a:rPr lang="fi-FI" smtClean="0"/>
              <a:t>23.3.2026</a:t>
            </a:fld>
            <a:endParaRPr lang="fi-FI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BD80A0-DD62-4278-AEF9-F2362D61729C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73689051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>
            <a:spLocks noChangeAspect="1"/>
          </p:cNvSpPr>
          <p:nvPr/>
        </p:nvSpPr>
        <p:spPr>
          <a:xfrm>
            <a:off x="440286" y="614407"/>
            <a:ext cx="11309338" cy="1189298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9" name="Title 1"/>
          <p:cNvSpPr>
            <a:spLocks noGrp="1"/>
          </p:cNvSpPr>
          <p:nvPr>
            <p:ph type="title"/>
          </p:nvPr>
        </p:nvSpPr>
        <p:spPr>
          <a:xfrm>
            <a:off x="581192" y="702156"/>
            <a:ext cx="11029616" cy="10138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>
            <a:lvl1pPr algn="l">
              <a:defRPr/>
            </a:lvl1pPr>
            <a:lvl2pPr algn="l">
              <a:defRPr/>
            </a:lvl2pPr>
            <a:lvl3pPr algn="l">
              <a:defRPr/>
            </a:lvl3pPr>
            <a:lvl4pPr algn="l">
              <a:defRPr/>
            </a:lvl4pPr>
            <a:lvl5pPr algn="l"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AFC015-F449-465B-ABF9-463FF96AB4E8}" type="datetimeFigureOut">
              <a:rPr lang="fi-FI" smtClean="0"/>
              <a:t>23.3.2026</a:t>
            </a:fld>
            <a:endParaRPr lang="fi-FI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BD80A0-DD62-4278-AEF9-F2362D61729C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26759085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spect="1"/>
          </p:cNvSpPr>
          <p:nvPr/>
        </p:nvSpPr>
        <p:spPr>
          <a:xfrm>
            <a:off x="8839201" y="599725"/>
            <a:ext cx="2906817" cy="581695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1" y="675726"/>
            <a:ext cx="2004164" cy="5183073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74923" y="675726"/>
            <a:ext cx="7896279" cy="5183073"/>
          </a:xfrm>
        </p:spPr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993673" y="5956137"/>
            <a:ext cx="1328141" cy="365125"/>
          </a:xfrm>
        </p:spPr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fld id="{6FAFC015-F449-465B-ABF9-463FF96AB4E8}" type="datetimeFigureOut">
              <a:rPr lang="fi-FI" smtClean="0"/>
              <a:t>23.3.2026</a:t>
            </a:fld>
            <a:endParaRPr lang="fi-FI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774923" y="5951811"/>
            <a:ext cx="7896279" cy="365125"/>
          </a:xfrm>
        </p:spPr>
        <p:txBody>
          <a:bodyPr/>
          <a:lstStyle/>
          <a:p>
            <a:endParaRPr lang="fi-FI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446615" y="5956137"/>
            <a:ext cx="1164195" cy="365125"/>
          </a:xfrm>
        </p:spPr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fld id="{91BD80A0-DD62-4278-AEF9-F2362D61729C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79396302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81192" y="705124"/>
            <a:ext cx="11029616" cy="1189554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81192" y="2336003"/>
            <a:ext cx="11029616" cy="352279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605951" y="5956137"/>
            <a:ext cx="28447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2"/>
                </a:solidFill>
              </a:defRPr>
            </a:lvl1pPr>
          </a:lstStyle>
          <a:p>
            <a:fld id="{6FAFC015-F449-465B-ABF9-463FF96AB4E8}" type="datetimeFigureOut">
              <a:rPr lang="fi-FI" smtClean="0"/>
              <a:t>23.3.2026</a:t>
            </a:fld>
            <a:endParaRPr lang="fi-FI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81192" y="5951811"/>
            <a:ext cx="691721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 cap="all">
                <a:solidFill>
                  <a:schemeClr val="accent2"/>
                </a:solidFill>
              </a:defRPr>
            </a:lvl1pPr>
          </a:lstStyle>
          <a:p>
            <a:endParaRPr lang="fi-FI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558300" y="5956137"/>
            <a:ext cx="105251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2"/>
                </a:solidFill>
              </a:defRPr>
            </a:lvl1pPr>
          </a:lstStyle>
          <a:p>
            <a:fld id="{91BD80A0-DD62-4278-AEF9-F2362D61729C}" type="slidenum">
              <a:rPr lang="fi-FI" smtClean="0"/>
              <a:t>‹#›</a:t>
            </a:fld>
            <a:endParaRPr lang="fi-FI"/>
          </a:p>
        </p:txBody>
      </p:sp>
      <p:sp>
        <p:nvSpPr>
          <p:cNvPr id="9" name="Rectangle 8"/>
          <p:cNvSpPr/>
          <p:nvPr/>
        </p:nvSpPr>
        <p:spPr>
          <a:xfrm>
            <a:off x="446534" y="457200"/>
            <a:ext cx="3703320" cy="94997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fi-FI"/>
          </a:p>
        </p:txBody>
      </p:sp>
      <p:sp>
        <p:nvSpPr>
          <p:cNvPr id="10" name="Rectangle 9"/>
          <p:cNvSpPr/>
          <p:nvPr/>
        </p:nvSpPr>
        <p:spPr>
          <a:xfrm>
            <a:off x="8042147" y="453643"/>
            <a:ext cx="3703320" cy="98554"/>
          </a:xfrm>
          <a:prstGeom prst="rect">
            <a:avLst/>
          </a:prstGeom>
          <a:solidFill>
            <a:schemeClr val="accent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fi-FI"/>
          </a:p>
        </p:txBody>
      </p:sp>
      <p:sp>
        <p:nvSpPr>
          <p:cNvPr id="11" name="Rectangle 10"/>
          <p:cNvSpPr/>
          <p:nvPr/>
        </p:nvSpPr>
        <p:spPr>
          <a:xfrm>
            <a:off x="4241830" y="457200"/>
            <a:ext cx="3703320" cy="9144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92388254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457200" rtl="0" eaLnBrk="1" latinLnBrk="0" hangingPunct="1">
        <a:spcBef>
          <a:spcPct val="0"/>
        </a:spcBef>
        <a:buNone/>
        <a:defRPr sz="2800" b="0" kern="1200" cap="all">
          <a:solidFill>
            <a:schemeClr val="bg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06000" indent="-3060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800" kern="1200">
          <a:solidFill>
            <a:schemeClr val="tx2"/>
          </a:solidFill>
          <a:latin typeface="+mn-lt"/>
          <a:ea typeface="+mn-ea"/>
          <a:cs typeface="+mn-cs"/>
        </a:defRPr>
      </a:lvl1pPr>
      <a:lvl2pPr marL="630000" indent="-3060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600" kern="1200">
          <a:solidFill>
            <a:schemeClr val="tx2"/>
          </a:solidFill>
          <a:latin typeface="+mn-lt"/>
          <a:ea typeface="+mn-ea"/>
          <a:cs typeface="+mn-cs"/>
        </a:defRPr>
      </a:lvl2pPr>
      <a:lvl3pPr marL="900000" indent="-2700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400" kern="1200">
          <a:solidFill>
            <a:schemeClr val="tx2"/>
          </a:solidFill>
          <a:latin typeface="+mn-lt"/>
          <a:ea typeface="+mn-ea"/>
          <a:cs typeface="+mn-cs"/>
        </a:defRPr>
      </a:lvl3pPr>
      <a:lvl4pPr marL="1242000" indent="-2340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4pPr>
      <a:lvl5pPr marL="1602000" indent="-2340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5pPr>
      <a:lvl6pPr marL="19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6pPr>
      <a:lvl7pPr marL="22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7pPr>
      <a:lvl8pPr marL="25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8pPr>
      <a:lvl9pPr marL="28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.png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reeform 3">
            <a:extLst>
              <a:ext uri="{FF2B5EF4-FFF2-40B4-BE49-F238E27FC236}">
                <a16:creationId xmlns:a16="http://schemas.microsoft.com/office/drawing/2014/main" id="{989BE1E1-1678-D4F3-7286-327557A5656D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3767458" h="10287000">
                <a:moveTo>
                  <a:pt x="0" y="0"/>
                </a:moveTo>
                <a:lnTo>
                  <a:pt x="13767459" y="0"/>
                </a:lnTo>
                <a:lnTo>
                  <a:pt x="13767459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85000"/>
            </a:blip>
            <a:stretch>
              <a:fillRect/>
            </a:stretch>
          </a:blipFill>
        </p:spPr>
        <p:txBody>
          <a:bodyPr/>
          <a:lstStyle/>
          <a:p>
            <a:endParaRPr lang="fi-FI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23EEEEE-6B32-6B53-7C21-DEA20057A0E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01217" y="1992926"/>
            <a:ext cx="6792685" cy="2237469"/>
          </a:xfrm>
        </p:spPr>
        <p:txBody>
          <a:bodyPr>
            <a:normAutofit fontScale="90000"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tabLst/>
              <a:defRPr/>
            </a:pPr>
            <a:r>
              <a:rPr kumimoji="0" lang="fi-FI" altLang="fi-FI" sz="4400" b="1" i="0" u="none" strike="noStrike" kern="0" cap="none" spc="0" normalizeH="0" baseline="0" noProof="0" dirty="0">
                <a:ln w="50800"/>
                <a:solidFill>
                  <a:schemeClr val="bg2">
                    <a:lumMod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KETUNAJOKOKEIDEN </a:t>
            </a:r>
            <a:br>
              <a:rPr kumimoji="0" lang="fi-FI" altLang="fi-FI" sz="4400" b="1" i="0" u="none" strike="noStrike" kern="0" cap="none" spc="0" normalizeH="0" baseline="0" noProof="0" dirty="0">
                <a:ln w="50800"/>
                <a:solidFill>
                  <a:schemeClr val="bg2">
                    <a:lumMod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</a:br>
            <a:r>
              <a:rPr kumimoji="0" lang="fi-FI" altLang="fi-FI" sz="4400" b="1" i="0" u="none" strike="noStrike" kern="0" cap="none" spc="0" normalizeH="0" baseline="0" noProof="0" dirty="0">
                <a:ln w="50800"/>
                <a:solidFill>
                  <a:schemeClr val="bg2">
                    <a:lumMod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KOULUTUSPAKETTI</a:t>
            </a:r>
            <a:br>
              <a:rPr kumimoji="0" lang="fi-FI" altLang="fi-FI" sz="4400" b="1" i="0" u="none" strike="noStrike" kern="0" cap="none" spc="0" normalizeH="0" baseline="0" noProof="0" dirty="0">
                <a:ln w="50800"/>
                <a:solidFill>
                  <a:schemeClr val="bg2">
                    <a:lumMod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</a:br>
            <a:r>
              <a:rPr kumimoji="0" lang="fi-FI" altLang="fi-FI" sz="4400" b="1" i="0" u="none" strike="noStrike" kern="0" cap="none" spc="0" normalizeH="0" baseline="0" noProof="0" dirty="0">
                <a:ln w="50800"/>
                <a:solidFill>
                  <a:schemeClr val="bg2">
                    <a:lumMod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2026</a:t>
            </a:r>
            <a:br>
              <a:rPr kumimoji="0" lang="fi-FI" altLang="fi-FI" sz="2800" b="1" i="0" u="none" strike="noStrike" kern="0" cap="none" spc="0" normalizeH="0" baseline="0" noProof="0" dirty="0">
                <a:ln w="50800"/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</a:br>
            <a:endParaRPr lang="fi-FI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02F850E-E90A-3E83-C63B-6248B0B1504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475583" y="-304317"/>
            <a:ext cx="7570237" cy="956388"/>
          </a:xfrm>
        </p:spPr>
        <p:txBody>
          <a:bodyPr>
            <a:normAutofit/>
          </a:bodyPr>
          <a:lstStyle/>
          <a:p>
            <a:r>
              <a:rPr lang="fi-FI" b="1" dirty="0">
                <a:solidFill>
                  <a:srgbClr val="EFBC62"/>
                </a:solidFill>
              </a:rPr>
              <a:t>Suomen ajokoirajärjestö ry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2349CDF7-70BE-A5FE-C874-2A7D58F75BC2}"/>
              </a:ext>
            </a:extLst>
          </p:cNvPr>
          <p:cNvSpPr txBox="1"/>
          <p:nvPr/>
        </p:nvSpPr>
        <p:spPr>
          <a:xfrm>
            <a:off x="3048000" y="3244334"/>
            <a:ext cx="6096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61875082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846219-1555-458E-F429-41FEDA61EE4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AJOAIKA</a:t>
            </a:r>
            <a:endParaRPr lang="en-FI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89DD085-7E0D-F03B-AC14-4A84D31514C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81192" y="1857984"/>
            <a:ext cx="11029615" cy="4297860"/>
          </a:xfrm>
        </p:spPr>
        <p:txBody>
          <a:bodyPr>
            <a:normAutofit fontScale="25000" lnSpcReduction="20000"/>
          </a:bodyPr>
          <a:lstStyle/>
          <a:p>
            <a:pPr>
              <a:lnSpc>
                <a:spcPct val="107000"/>
              </a:lnSpc>
              <a:spcAft>
                <a:spcPts val="800"/>
              </a:spcAft>
              <a:buNone/>
            </a:pPr>
            <a:r>
              <a:rPr lang="fi-FI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AJOAIKA</a:t>
            </a:r>
            <a:endParaRPr lang="en-FI" sz="18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  <a:buNone/>
            </a:pPr>
            <a:r>
              <a:rPr lang="fi-FI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 </a:t>
            </a:r>
            <a:endParaRPr lang="en-FI" sz="18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  <a:buNone/>
            </a:pPr>
            <a:r>
              <a:rPr lang="fi-FI" sz="80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*jokainen minuutti kun on kuultu hyväksyttävää ajoa lasketaan ajoaikaan</a:t>
            </a:r>
            <a:endParaRPr lang="en-FI" sz="80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  <a:buNone/>
            </a:pPr>
            <a:r>
              <a:rPr lang="fi-FI" sz="80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 </a:t>
            </a:r>
            <a:endParaRPr lang="en-FI" sz="80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  <a:buNone/>
            </a:pPr>
            <a:r>
              <a:rPr lang="fi-FI" sz="80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fi-FI" sz="8000" b="1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ajoksi ei hyväksytä</a:t>
            </a:r>
            <a:endParaRPr lang="en-FI" sz="8000" b="1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lvl="1">
              <a:lnSpc>
                <a:spcPct val="107000"/>
              </a:lnSpc>
              <a:spcAft>
                <a:spcPts val="800"/>
              </a:spcAft>
            </a:pPr>
            <a:r>
              <a:rPr lang="fi-FI" sz="7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5min tai pitempi katko ajossa</a:t>
            </a:r>
            <a:endParaRPr lang="en-FI" sz="78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lvl="1">
              <a:lnSpc>
                <a:spcPct val="107000"/>
              </a:lnSpc>
              <a:spcAft>
                <a:spcPts val="800"/>
              </a:spcAft>
            </a:pPr>
            <a:r>
              <a:rPr lang="fi-FI" sz="7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hukkahaukahtelua</a:t>
            </a:r>
            <a:endParaRPr lang="en-FI" sz="78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lvl="1">
              <a:lnSpc>
                <a:spcPct val="107000"/>
              </a:lnSpc>
              <a:spcAft>
                <a:spcPts val="800"/>
              </a:spcAft>
            </a:pPr>
            <a:r>
              <a:rPr lang="fi-FI" sz="7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paikalla haukkua esteessä</a:t>
            </a:r>
            <a:endParaRPr lang="en-FI" sz="78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  <a:buNone/>
            </a:pPr>
            <a:r>
              <a:rPr lang="fi-FI" sz="80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 </a:t>
            </a:r>
            <a:endParaRPr lang="en-FI" sz="80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  <a:buNone/>
            </a:pPr>
            <a:r>
              <a:rPr lang="fi-FI" sz="8000" u="sng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HUOM.ajoksi hyväksytään vain </a:t>
            </a:r>
            <a:r>
              <a:rPr lang="fi-FI" sz="8000" b="1" i="1" u="sng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haukkuen</a:t>
            </a:r>
            <a:r>
              <a:rPr lang="fi-FI" sz="8000" u="sng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etenevä ajo</a:t>
            </a:r>
            <a:endParaRPr lang="en-FI" sz="8000" u="sng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  <a:buNone/>
            </a:pPr>
            <a:r>
              <a:rPr lang="fi-FI" sz="80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 </a:t>
            </a:r>
            <a:endParaRPr lang="en-FI" sz="80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  <a:buNone/>
            </a:pPr>
            <a:r>
              <a:rPr lang="fi-FI" sz="80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 </a:t>
            </a:r>
            <a:endParaRPr lang="en-FI" sz="80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endParaRPr lang="en-FI" dirty="0"/>
          </a:p>
        </p:txBody>
      </p:sp>
      <p:pic>
        <p:nvPicPr>
          <p:cNvPr id="6" name="Picture 4" descr="SAJ">
            <a:extLst>
              <a:ext uri="{FF2B5EF4-FFF2-40B4-BE49-F238E27FC236}">
                <a16:creationId xmlns:a16="http://schemas.microsoft.com/office/drawing/2014/main" id="{450A6173-FBA4-F863-8808-8ABCAA0D525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056776" y="681719"/>
            <a:ext cx="587667" cy="597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Rectangle 3">
            <a:extLst>
              <a:ext uri="{FF2B5EF4-FFF2-40B4-BE49-F238E27FC236}">
                <a16:creationId xmlns:a16="http://schemas.microsoft.com/office/drawing/2014/main" id="{A7DE5CC3-D757-833F-3DBF-7C37E71D75D4}"/>
              </a:ext>
            </a:extLst>
          </p:cNvPr>
          <p:cNvSpPr txBox="1">
            <a:spLocks noChangeArrowheads="1"/>
          </p:cNvSpPr>
          <p:nvPr/>
        </p:nvSpPr>
        <p:spPr>
          <a:xfrm>
            <a:off x="8486451" y="1170993"/>
            <a:ext cx="3494088" cy="549275"/>
          </a:xfrm>
          <a:prstGeom prst="rect">
            <a:avLst/>
          </a:prstGeom>
        </p:spPr>
        <p:txBody>
          <a:bodyPr anchor="b">
            <a:normAutofit fontScale="97500" lnSpcReduction="10000"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40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>
              <a:defRPr/>
            </a:pPr>
            <a:r>
              <a:rPr lang="fi-FI" altLang="fi-FI" sz="1600" dirty="0">
                <a:solidFill>
                  <a:schemeClr val="bg1"/>
                </a:solidFill>
              </a:rPr>
              <a:t>Suomen Ajokoirajärjestö -</a:t>
            </a:r>
            <a:br>
              <a:rPr lang="fi-FI" altLang="fi-FI" sz="1600" dirty="0">
                <a:solidFill>
                  <a:schemeClr val="bg1"/>
                </a:solidFill>
              </a:rPr>
            </a:br>
            <a:r>
              <a:rPr lang="fi-FI" altLang="fi-FI" sz="1600" dirty="0">
                <a:solidFill>
                  <a:schemeClr val="bg1"/>
                </a:solidFill>
              </a:rPr>
              <a:t> </a:t>
            </a:r>
            <a:r>
              <a:rPr lang="fi-FI" altLang="fi-FI" sz="1600" dirty="0" err="1">
                <a:solidFill>
                  <a:schemeClr val="bg1"/>
                </a:solidFill>
              </a:rPr>
              <a:t>Finska</a:t>
            </a:r>
            <a:r>
              <a:rPr lang="fi-FI" altLang="fi-FI" sz="1600" dirty="0">
                <a:solidFill>
                  <a:schemeClr val="bg1"/>
                </a:solidFill>
              </a:rPr>
              <a:t> </a:t>
            </a:r>
            <a:r>
              <a:rPr lang="fi-FI" altLang="fi-FI" sz="1600" dirty="0" err="1">
                <a:solidFill>
                  <a:schemeClr val="bg1"/>
                </a:solidFill>
              </a:rPr>
              <a:t>Stövarklubben</a:t>
            </a:r>
            <a:r>
              <a:rPr lang="fi-FI" altLang="fi-FI" sz="1600" dirty="0">
                <a:solidFill>
                  <a:schemeClr val="bg1"/>
                </a:solidFill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85095036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Rectangle 2">
            <a:extLst>
              <a:ext uri="{FF2B5EF4-FFF2-40B4-BE49-F238E27FC236}">
                <a16:creationId xmlns:a16="http://schemas.microsoft.com/office/drawing/2014/main" id="{8C77C1FF-23E4-67BE-9DAA-A8BFD3E85C9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7557" y="681719"/>
            <a:ext cx="7024688" cy="1143000"/>
          </a:xfrm>
        </p:spPr>
        <p:txBody>
          <a:bodyPr/>
          <a:lstStyle/>
          <a:p>
            <a:pPr eaLnBrk="1" hangingPunct="1"/>
            <a:r>
              <a:rPr lang="fi-FI" altLang="fi-FI" dirty="0"/>
              <a:t>AJETTAVAN VAIHTUMINEN</a:t>
            </a:r>
          </a:p>
        </p:txBody>
      </p:sp>
      <p:sp>
        <p:nvSpPr>
          <p:cNvPr id="41987" name="Rectangle 3">
            <a:extLst>
              <a:ext uri="{FF2B5EF4-FFF2-40B4-BE49-F238E27FC236}">
                <a16:creationId xmlns:a16="http://schemas.microsoft.com/office/drawing/2014/main" id="{A7C870B0-D60E-0EF4-96A5-7F660FD6CC5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91885" y="1989138"/>
            <a:ext cx="11364685" cy="4114800"/>
          </a:xfrm>
        </p:spPr>
        <p:txBody>
          <a:bodyPr>
            <a:norm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  <a:buNone/>
            </a:pPr>
            <a:r>
              <a:rPr lang="fi-FI" sz="20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kun koiran todetaan ajotyöskentelyajan puitteissa ajavan tai työskentelevän muulla eläimellä</a:t>
            </a:r>
            <a:endParaRPr lang="en-FI" sz="20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  <a:buNone/>
            </a:pPr>
            <a:r>
              <a:rPr lang="fi-FI" sz="20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kuin ketulla (myös sorkkaeläimet)</a:t>
            </a:r>
            <a:endParaRPr lang="en-FI" sz="20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lvl="1">
              <a:lnSpc>
                <a:spcPct val="107000"/>
              </a:lnSpc>
              <a:buFont typeface="Wingdings" panose="05000000000000000000" pitchFamily="2" charset="2"/>
              <a:buChar char="§"/>
            </a:pPr>
            <a:r>
              <a:rPr lang="fi-FI" sz="20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koira kytketään</a:t>
            </a:r>
            <a:endParaRPr lang="en-FI" sz="20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lvl="1">
              <a:lnSpc>
                <a:spcPct val="107000"/>
              </a:lnSpc>
              <a:buFont typeface="Wingdings" panose="05000000000000000000" pitchFamily="2" charset="2"/>
              <a:buChar char="§"/>
            </a:pPr>
            <a:r>
              <a:rPr lang="fi-FI" sz="20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koiran kytkennästä kello pysähtyy</a:t>
            </a:r>
            <a:endParaRPr lang="en-FI" sz="20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lvl="1">
              <a:lnSpc>
                <a:spcPct val="107000"/>
              </a:lnSpc>
              <a:spcAft>
                <a:spcPts val="800"/>
              </a:spcAft>
              <a:buFont typeface="Wingdings" panose="05000000000000000000" pitchFamily="2" charset="2"/>
              <a:buChar char="§"/>
            </a:pPr>
            <a:r>
              <a:rPr lang="fi-FI" sz="20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pyritään viemään koira jatkamaan katkennutta ketunajoa</a:t>
            </a:r>
            <a:endParaRPr lang="en-FI" sz="20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  <a:buNone/>
            </a:pPr>
            <a:r>
              <a:rPr lang="fi-FI" sz="20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 </a:t>
            </a:r>
            <a:endParaRPr lang="en-FI" sz="20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fi-FI" sz="20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Irtilaskusta, kello käynnistyy ja koira on ajotyöskentelyajalla</a:t>
            </a:r>
            <a:endParaRPr lang="en-FI" sz="20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47108" name="Picture 4" descr="SAJ">
            <a:extLst>
              <a:ext uri="{FF2B5EF4-FFF2-40B4-BE49-F238E27FC236}">
                <a16:creationId xmlns:a16="http://schemas.microsoft.com/office/drawing/2014/main" id="{DA9F2375-5728-0392-4B75-99BAF92F909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056776" y="681719"/>
            <a:ext cx="587667" cy="597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Rectangle 3">
            <a:extLst>
              <a:ext uri="{FF2B5EF4-FFF2-40B4-BE49-F238E27FC236}">
                <a16:creationId xmlns:a16="http://schemas.microsoft.com/office/drawing/2014/main" id="{192B8ACA-57E4-05B0-8C75-F94067F95875}"/>
              </a:ext>
            </a:extLst>
          </p:cNvPr>
          <p:cNvSpPr txBox="1">
            <a:spLocks noChangeArrowheads="1"/>
          </p:cNvSpPr>
          <p:nvPr/>
        </p:nvSpPr>
        <p:spPr>
          <a:xfrm>
            <a:off x="8486451" y="1170993"/>
            <a:ext cx="3494088" cy="549275"/>
          </a:xfrm>
          <a:prstGeom prst="rect">
            <a:avLst/>
          </a:prstGeom>
        </p:spPr>
        <p:txBody>
          <a:bodyPr anchor="b">
            <a:normAutofit fontScale="97500" lnSpcReduction="10000"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40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i-FI" altLang="fi-FI" sz="1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Gill Sans MT" panose="020B0502020104020203"/>
                <a:ea typeface="+mj-ea"/>
                <a:cs typeface="+mj-cs"/>
              </a:rPr>
              <a:t>Suomen Ajokoirajärjestö -</a:t>
            </a:r>
            <a:br>
              <a:rPr kumimoji="0" lang="fi-FI" altLang="fi-FI" sz="1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Gill Sans MT" panose="020B0502020104020203"/>
                <a:ea typeface="+mj-ea"/>
                <a:cs typeface="+mj-cs"/>
              </a:rPr>
            </a:br>
            <a:r>
              <a:rPr kumimoji="0" lang="fi-FI" altLang="fi-FI" sz="1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Gill Sans MT" panose="020B0502020104020203"/>
                <a:ea typeface="+mj-ea"/>
                <a:cs typeface="+mj-cs"/>
              </a:rPr>
              <a:t> </a:t>
            </a:r>
            <a:r>
              <a:rPr kumimoji="0" lang="fi-FI" altLang="fi-FI" sz="16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Gill Sans MT" panose="020B0502020104020203"/>
                <a:ea typeface="+mj-ea"/>
                <a:cs typeface="+mj-cs"/>
              </a:rPr>
              <a:t>Finska</a:t>
            </a:r>
            <a:r>
              <a:rPr kumimoji="0" lang="fi-FI" altLang="fi-FI" sz="1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Gill Sans MT" panose="020B0502020104020203"/>
                <a:ea typeface="+mj-ea"/>
                <a:cs typeface="+mj-cs"/>
              </a:rPr>
              <a:t> </a:t>
            </a:r>
            <a:r>
              <a:rPr kumimoji="0" lang="fi-FI" altLang="fi-FI" sz="16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Gill Sans MT" panose="020B0502020104020203"/>
                <a:ea typeface="+mj-ea"/>
                <a:cs typeface="+mj-cs"/>
              </a:rPr>
              <a:t>Stövarklubben</a:t>
            </a:r>
            <a:r>
              <a:rPr kumimoji="0" lang="fi-FI" altLang="fi-FI" sz="1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Gill Sans MT" panose="020B0502020104020203"/>
                <a:ea typeface="+mj-ea"/>
                <a:cs typeface="+mj-cs"/>
              </a:rPr>
              <a:t> 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6FC099C-EC0E-0195-C4C8-C67A540F4A7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B3848EC-6302-07F7-6286-06E455E916C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AJON PISTEYTYS</a:t>
            </a:r>
            <a:endParaRPr lang="en-FI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A9AED1E-1665-702F-86B5-BB21BF92087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81192" y="2180496"/>
            <a:ext cx="11029615" cy="4317581"/>
          </a:xfrm>
        </p:spPr>
        <p:txBody>
          <a:bodyPr>
            <a:normAutofit fontScale="25000" lnSpcReduction="20000"/>
          </a:bodyPr>
          <a:lstStyle/>
          <a:p>
            <a:pPr>
              <a:lnSpc>
                <a:spcPct val="107000"/>
              </a:lnSpc>
              <a:spcAft>
                <a:spcPts val="800"/>
              </a:spcAft>
              <a:buFont typeface="Wingdings" panose="05000000000000000000" pitchFamily="2" charset="2"/>
              <a:buChar char="§"/>
            </a:pPr>
            <a:r>
              <a:rPr lang="fi-FI" sz="80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pisteet annetaan ajoajan mukaan erillisestä taulukosta</a:t>
            </a:r>
            <a:endParaRPr lang="en-FI" sz="80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  <a:buFont typeface="Wingdings" panose="05000000000000000000" pitchFamily="2" charset="2"/>
              <a:buChar char="§"/>
            </a:pPr>
            <a:r>
              <a:rPr lang="fi-FI" sz="80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kohtuuttoman häiriön johdosta pisteitä voidaan korottaa,  +3p</a:t>
            </a:r>
            <a:endParaRPr lang="en-FI" sz="80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lvl="1">
              <a:lnSpc>
                <a:spcPct val="107000"/>
              </a:lnSpc>
              <a:spcAft>
                <a:spcPts val="800"/>
              </a:spcAft>
              <a:buFont typeface="Wingdings" panose="05000000000000000000" pitchFamily="2" charset="2"/>
              <a:buChar char="§"/>
            </a:pPr>
            <a:r>
              <a:rPr lang="fi-FI" sz="7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korotusta </a:t>
            </a:r>
            <a:r>
              <a:rPr lang="fi-FI" sz="7800" b="1" i="1" u="sng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ei anneta jos jatketaan samalla ketulla</a:t>
            </a:r>
            <a:endParaRPr lang="en-FI" sz="7800" b="1" i="1" u="sng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lvl="1">
              <a:lnSpc>
                <a:spcPct val="107000"/>
              </a:lnSpc>
              <a:spcAft>
                <a:spcPts val="800"/>
              </a:spcAft>
              <a:buFont typeface="Wingdings" panose="05000000000000000000" pitchFamily="2" charset="2"/>
              <a:buChar char="§"/>
            </a:pPr>
            <a:r>
              <a:rPr lang="fi-FI" sz="7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korotuksen voi antaa päivän aikana </a:t>
            </a:r>
            <a:r>
              <a:rPr lang="fi-FI" sz="7800" b="1" i="1" u="sng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vain kerran</a:t>
            </a:r>
            <a:endParaRPr lang="en-FI" sz="7800" b="1" i="1" u="sng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  <a:buFont typeface="Wingdings" panose="05000000000000000000" pitchFamily="2" charset="2"/>
              <a:buChar char="§"/>
            </a:pPr>
            <a:r>
              <a:rPr lang="fi-FI" sz="80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louheen päättyneen ajon pisteet tulevat louhitaulukosta</a:t>
            </a:r>
            <a:endParaRPr lang="en-FI" sz="80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  <a:buFont typeface="Wingdings" panose="05000000000000000000" pitchFamily="2" charset="2"/>
              <a:buChar char="§"/>
            </a:pPr>
            <a:r>
              <a:rPr lang="fi-FI" sz="80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koiran tavoittaessa ajettavan annetaan pisteet louhitaulukosta  +3p</a:t>
            </a:r>
            <a:endParaRPr lang="en-FI" sz="80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  <a:buNone/>
            </a:pPr>
            <a:r>
              <a:rPr lang="fi-FI" sz="80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 </a:t>
            </a:r>
            <a:endParaRPr lang="en-FI" sz="80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  <a:buNone/>
            </a:pPr>
            <a:r>
              <a:rPr lang="fi-FI" sz="80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jos useampia ajoja niin samantyyppisten ajojen ajat lasketaan yhteen </a:t>
            </a:r>
            <a:endParaRPr lang="en-FI" sz="80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fi-FI" sz="80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ja katsotaan pisteet ko.taulukosta</a:t>
            </a:r>
            <a:endParaRPr lang="en-FI" sz="80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endParaRPr lang="en-FI" dirty="0"/>
          </a:p>
        </p:txBody>
      </p:sp>
      <p:pic>
        <p:nvPicPr>
          <p:cNvPr id="6" name="Picture 4" descr="SAJ">
            <a:extLst>
              <a:ext uri="{FF2B5EF4-FFF2-40B4-BE49-F238E27FC236}">
                <a16:creationId xmlns:a16="http://schemas.microsoft.com/office/drawing/2014/main" id="{48C82773-0BCC-97CB-48C0-E84D6D96B15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056776" y="681719"/>
            <a:ext cx="587667" cy="597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Rectangle 3">
            <a:extLst>
              <a:ext uri="{FF2B5EF4-FFF2-40B4-BE49-F238E27FC236}">
                <a16:creationId xmlns:a16="http://schemas.microsoft.com/office/drawing/2014/main" id="{2E0194A1-3AA6-7DB8-CBFC-5776FB60EE41}"/>
              </a:ext>
            </a:extLst>
          </p:cNvPr>
          <p:cNvSpPr txBox="1">
            <a:spLocks noChangeArrowheads="1"/>
          </p:cNvSpPr>
          <p:nvPr/>
        </p:nvSpPr>
        <p:spPr>
          <a:xfrm>
            <a:off x="8486451" y="1170993"/>
            <a:ext cx="3494088" cy="549275"/>
          </a:xfrm>
          <a:prstGeom prst="rect">
            <a:avLst/>
          </a:prstGeom>
        </p:spPr>
        <p:txBody>
          <a:bodyPr anchor="b">
            <a:normAutofit fontScale="97500" lnSpcReduction="10000"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40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>
              <a:defRPr/>
            </a:pPr>
            <a:r>
              <a:rPr lang="fi-FI" altLang="fi-FI" sz="1600" dirty="0">
                <a:solidFill>
                  <a:schemeClr val="bg1"/>
                </a:solidFill>
              </a:rPr>
              <a:t>Suomen Ajokoirajärjestö -</a:t>
            </a:r>
            <a:br>
              <a:rPr lang="fi-FI" altLang="fi-FI" sz="1600" dirty="0">
                <a:solidFill>
                  <a:schemeClr val="bg1"/>
                </a:solidFill>
              </a:rPr>
            </a:br>
            <a:r>
              <a:rPr lang="fi-FI" altLang="fi-FI" sz="1600" dirty="0">
                <a:solidFill>
                  <a:schemeClr val="bg1"/>
                </a:solidFill>
              </a:rPr>
              <a:t> </a:t>
            </a:r>
            <a:r>
              <a:rPr lang="fi-FI" altLang="fi-FI" sz="1600" dirty="0" err="1">
                <a:solidFill>
                  <a:schemeClr val="bg1"/>
                </a:solidFill>
              </a:rPr>
              <a:t>Finska</a:t>
            </a:r>
            <a:r>
              <a:rPr lang="fi-FI" altLang="fi-FI" sz="1600" dirty="0">
                <a:solidFill>
                  <a:schemeClr val="bg1"/>
                </a:solidFill>
              </a:rPr>
              <a:t> </a:t>
            </a:r>
            <a:r>
              <a:rPr lang="fi-FI" altLang="fi-FI" sz="1600" dirty="0" err="1">
                <a:solidFill>
                  <a:schemeClr val="bg1"/>
                </a:solidFill>
              </a:rPr>
              <a:t>Stövarklubben</a:t>
            </a:r>
            <a:r>
              <a:rPr lang="fi-FI" altLang="fi-FI" sz="1600" dirty="0">
                <a:solidFill>
                  <a:schemeClr val="bg1"/>
                </a:solidFill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61333070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699D98-900E-AA8A-E2A7-975825750F5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AJOLÖYSYYS</a:t>
            </a:r>
            <a:endParaRPr lang="en-FI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DD14051-8A9D-8893-689B-5DAEBDD54F0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55000" lnSpcReduction="20000"/>
          </a:bodyPr>
          <a:lstStyle/>
          <a:p>
            <a:pPr>
              <a:lnSpc>
                <a:spcPct val="107000"/>
              </a:lnSpc>
              <a:spcAft>
                <a:spcPts val="800"/>
              </a:spcAft>
              <a:buNone/>
            </a:pPr>
            <a:r>
              <a:rPr lang="fi-FI" sz="36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*kertaa ajettua jälkeä</a:t>
            </a:r>
            <a:endParaRPr lang="en-FI" sz="36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  <a:buNone/>
            </a:pPr>
            <a:r>
              <a:rPr lang="fi-FI" sz="36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*haukkuu ilman jälkeä</a:t>
            </a:r>
            <a:endParaRPr lang="en-FI" sz="36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  <a:buNone/>
            </a:pPr>
            <a:r>
              <a:rPr lang="fi-FI" sz="36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*Haukkuu yli 30 min vanhaa jälkeä eikä pysty sitä varmasti etenemään</a:t>
            </a:r>
            <a:endParaRPr lang="en-FI" sz="36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  <a:buNone/>
            </a:pPr>
            <a:r>
              <a:rPr lang="fi-FI" sz="36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*ajaa takajälkeen</a:t>
            </a:r>
            <a:endParaRPr lang="en-FI" sz="36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07000"/>
              </a:lnSpc>
              <a:buFont typeface="Aptos" panose="020B0004020202020204" pitchFamily="34" charset="0"/>
              <a:buChar char="-"/>
            </a:pPr>
            <a:r>
              <a:rPr lang="fi-FI" sz="36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aina todettava paikanpäällä,GPS havainto ei kelpaa</a:t>
            </a:r>
            <a:endParaRPr lang="en-FI" sz="36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07000"/>
              </a:lnSpc>
              <a:buFont typeface="Aptos" panose="020B0004020202020204" pitchFamily="34" charset="0"/>
              <a:buChar char="-"/>
            </a:pPr>
            <a:r>
              <a:rPr lang="fi-FI" sz="36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todettaessa lisätiedot täytettävä</a:t>
            </a:r>
            <a:endParaRPr lang="en-FI" sz="36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07000"/>
              </a:lnSpc>
              <a:buFont typeface="Aptos" panose="020B0004020202020204" pitchFamily="34" charset="0"/>
              <a:buChar char="-"/>
            </a:pPr>
            <a:r>
              <a:rPr lang="fi-FI" sz="36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ajolöysyys alentaa ajon arvoa</a:t>
            </a:r>
            <a:endParaRPr lang="en-FI" sz="36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07000"/>
              </a:lnSpc>
              <a:spcAft>
                <a:spcPts val="800"/>
              </a:spcAft>
              <a:buFont typeface="Aptos" panose="020B0004020202020204" pitchFamily="34" charset="0"/>
              <a:buChar char="-"/>
            </a:pPr>
            <a:r>
              <a:rPr lang="fi-FI" sz="36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todettu ajolöysyys vähennetään ajoajasta</a:t>
            </a:r>
            <a:endParaRPr lang="en-FI" sz="36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630000" lvl="2" indent="0">
              <a:buNone/>
            </a:pPr>
            <a:endParaRPr lang="en-US" dirty="0"/>
          </a:p>
        </p:txBody>
      </p:sp>
      <p:pic>
        <p:nvPicPr>
          <p:cNvPr id="6" name="Picture 4" descr="SAJ">
            <a:extLst>
              <a:ext uri="{FF2B5EF4-FFF2-40B4-BE49-F238E27FC236}">
                <a16:creationId xmlns:a16="http://schemas.microsoft.com/office/drawing/2014/main" id="{14980FB2-D906-3713-4AEC-0823D7659AC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056776" y="681719"/>
            <a:ext cx="587667" cy="597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Rectangle 3">
            <a:extLst>
              <a:ext uri="{FF2B5EF4-FFF2-40B4-BE49-F238E27FC236}">
                <a16:creationId xmlns:a16="http://schemas.microsoft.com/office/drawing/2014/main" id="{07215A77-51DA-2D95-397D-DB233A6D8B3C}"/>
              </a:ext>
            </a:extLst>
          </p:cNvPr>
          <p:cNvSpPr txBox="1">
            <a:spLocks noChangeArrowheads="1"/>
          </p:cNvSpPr>
          <p:nvPr/>
        </p:nvSpPr>
        <p:spPr>
          <a:xfrm>
            <a:off x="8486451" y="1170993"/>
            <a:ext cx="3494088" cy="549275"/>
          </a:xfrm>
          <a:prstGeom prst="rect">
            <a:avLst/>
          </a:prstGeom>
        </p:spPr>
        <p:txBody>
          <a:bodyPr anchor="b">
            <a:normAutofit fontScale="97500" lnSpcReduction="10000"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40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>
              <a:defRPr/>
            </a:pPr>
            <a:r>
              <a:rPr lang="fi-FI" altLang="fi-FI" sz="1600" dirty="0">
                <a:solidFill>
                  <a:schemeClr val="bg1"/>
                </a:solidFill>
              </a:rPr>
              <a:t>Suomen Ajokoirajärjestö -</a:t>
            </a:r>
            <a:br>
              <a:rPr lang="fi-FI" altLang="fi-FI" sz="1600" dirty="0">
                <a:solidFill>
                  <a:schemeClr val="bg1"/>
                </a:solidFill>
              </a:rPr>
            </a:br>
            <a:r>
              <a:rPr lang="fi-FI" altLang="fi-FI" sz="1600" dirty="0">
                <a:solidFill>
                  <a:schemeClr val="bg1"/>
                </a:solidFill>
              </a:rPr>
              <a:t> </a:t>
            </a:r>
            <a:r>
              <a:rPr lang="fi-FI" altLang="fi-FI" sz="1600" dirty="0" err="1">
                <a:solidFill>
                  <a:schemeClr val="bg1"/>
                </a:solidFill>
              </a:rPr>
              <a:t>Finska</a:t>
            </a:r>
            <a:r>
              <a:rPr lang="fi-FI" altLang="fi-FI" sz="1600" dirty="0">
                <a:solidFill>
                  <a:schemeClr val="bg1"/>
                </a:solidFill>
              </a:rPr>
              <a:t> </a:t>
            </a:r>
            <a:r>
              <a:rPr lang="fi-FI" altLang="fi-FI" sz="1600" dirty="0" err="1">
                <a:solidFill>
                  <a:schemeClr val="bg1"/>
                </a:solidFill>
              </a:rPr>
              <a:t>Stövarklubben</a:t>
            </a:r>
            <a:r>
              <a:rPr lang="fi-FI" altLang="fi-FI" sz="1600" dirty="0">
                <a:solidFill>
                  <a:schemeClr val="bg1"/>
                </a:solidFill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54459115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4897CAD-BA96-AF47-93B6-C887B8D53C1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1D40F9-847B-08AB-929A-252D7D0FD28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Esimerkit</a:t>
            </a:r>
            <a:r>
              <a:rPr lang="en-US" dirty="0"/>
              <a:t> </a:t>
            </a:r>
            <a:r>
              <a:rPr lang="en-US" dirty="0" err="1"/>
              <a:t>alla</a:t>
            </a:r>
            <a:r>
              <a:rPr lang="en-US" dirty="0"/>
              <a:t> &gt; EI AJOLÖYSYYTTÄ</a:t>
            </a:r>
            <a:endParaRPr lang="en-FI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D038790-A9E1-78C3-DA59-A289AC45728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fi-FI" sz="20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estehaukahtelu ei ole ajolöysyyttä (kohtuuton häiriö)</a:t>
            </a:r>
            <a:endParaRPr lang="en-FI" sz="20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lvl="2"/>
            <a:endParaRPr lang="en-US" sz="2000" dirty="0"/>
          </a:p>
          <a:p>
            <a:r>
              <a:rPr lang="en-US" sz="2000" dirty="0" err="1"/>
              <a:t>Esim</a:t>
            </a:r>
            <a:r>
              <a:rPr lang="en-US" sz="2000" dirty="0"/>
              <a:t>. </a:t>
            </a:r>
            <a:r>
              <a:rPr lang="en-US" sz="2000" dirty="0" err="1"/>
              <a:t>koira</a:t>
            </a:r>
            <a:r>
              <a:rPr lang="en-US" sz="2000" dirty="0"/>
              <a:t> </a:t>
            </a:r>
            <a:r>
              <a:rPr lang="en-US" sz="2000" dirty="0" err="1"/>
              <a:t>haukkuu</a:t>
            </a:r>
            <a:r>
              <a:rPr lang="en-US" sz="2000" dirty="0"/>
              <a:t> </a:t>
            </a:r>
            <a:r>
              <a:rPr lang="en-US" sz="2000" dirty="0" err="1"/>
              <a:t>joen</a:t>
            </a:r>
            <a:r>
              <a:rPr lang="en-US" sz="2000" dirty="0"/>
              <a:t>/</a:t>
            </a:r>
            <a:r>
              <a:rPr lang="en-US" sz="2000" dirty="0" err="1"/>
              <a:t>Puron</a:t>
            </a:r>
            <a:r>
              <a:rPr lang="en-US" sz="2000" dirty="0"/>
              <a:t> </a:t>
            </a:r>
            <a:r>
              <a:rPr lang="en-US" sz="2000" dirty="0" err="1"/>
              <a:t>rannalla</a:t>
            </a:r>
            <a:r>
              <a:rPr lang="en-US" sz="2000" dirty="0"/>
              <a:t>, </a:t>
            </a:r>
            <a:r>
              <a:rPr lang="en-US" sz="2000" dirty="0" err="1"/>
              <a:t>koira</a:t>
            </a:r>
            <a:r>
              <a:rPr lang="en-US" sz="2000" dirty="0"/>
              <a:t> </a:t>
            </a:r>
            <a:r>
              <a:rPr lang="en-US" sz="2000" dirty="0" err="1"/>
              <a:t>siirtyy</a:t>
            </a:r>
            <a:r>
              <a:rPr lang="en-US" sz="2000" dirty="0"/>
              <a:t> </a:t>
            </a:r>
            <a:r>
              <a:rPr lang="en-US" sz="2000" dirty="0" err="1"/>
              <a:t>rantaa</a:t>
            </a:r>
            <a:r>
              <a:rPr lang="en-US" sz="2000" dirty="0"/>
              <a:t> </a:t>
            </a:r>
            <a:r>
              <a:rPr lang="en-US" sz="2000" dirty="0" err="1"/>
              <a:t>pitkin</a:t>
            </a:r>
            <a:r>
              <a:rPr lang="en-US" sz="2000" dirty="0"/>
              <a:t>, </a:t>
            </a:r>
            <a:r>
              <a:rPr lang="en-US" sz="2000" dirty="0" err="1"/>
              <a:t>ehkä</a:t>
            </a:r>
            <a:r>
              <a:rPr lang="en-US" sz="2000" dirty="0"/>
              <a:t> </a:t>
            </a:r>
            <a:r>
              <a:rPr lang="en-US" sz="2000" dirty="0" err="1"/>
              <a:t>haukkuen</a:t>
            </a:r>
            <a:r>
              <a:rPr lang="en-US" sz="2000" dirty="0"/>
              <a:t> ja </a:t>
            </a:r>
            <a:r>
              <a:rPr lang="en-US" sz="2000" dirty="0" err="1"/>
              <a:t>löytää</a:t>
            </a:r>
            <a:r>
              <a:rPr lang="en-US" sz="2000" dirty="0"/>
              <a:t> </a:t>
            </a:r>
            <a:r>
              <a:rPr lang="en-US" sz="2000" dirty="0" err="1"/>
              <a:t>ylimenopaikan</a:t>
            </a:r>
            <a:r>
              <a:rPr lang="en-US" sz="2000" dirty="0"/>
              <a:t> </a:t>
            </a:r>
            <a:r>
              <a:rPr lang="en-US" sz="2000" dirty="0" err="1"/>
              <a:t>palaa</a:t>
            </a:r>
            <a:r>
              <a:rPr lang="en-US" sz="2000" dirty="0"/>
              <a:t> </a:t>
            </a:r>
            <a:r>
              <a:rPr lang="en-US" sz="2000" dirty="0" err="1"/>
              <a:t>ketun</a:t>
            </a:r>
            <a:r>
              <a:rPr lang="en-US" sz="2000" dirty="0"/>
              <a:t> </a:t>
            </a:r>
            <a:r>
              <a:rPr lang="en-US" sz="2000" dirty="0" err="1"/>
              <a:t>jäljelle</a:t>
            </a:r>
            <a:r>
              <a:rPr lang="en-US" sz="2000" dirty="0"/>
              <a:t> ja </a:t>
            </a:r>
            <a:r>
              <a:rPr lang="en-US" sz="2000" dirty="0" err="1"/>
              <a:t>jatkaa</a:t>
            </a:r>
            <a:r>
              <a:rPr lang="en-US" sz="2000" dirty="0"/>
              <a:t> </a:t>
            </a:r>
            <a:r>
              <a:rPr lang="en-US" sz="2000" dirty="0" err="1"/>
              <a:t>ajoa</a:t>
            </a:r>
            <a:r>
              <a:rPr lang="en-US" sz="2000" dirty="0"/>
              <a:t> </a:t>
            </a:r>
          </a:p>
          <a:p>
            <a:pPr lvl="1"/>
            <a:r>
              <a:rPr lang="en-US" sz="2000" dirty="0" err="1"/>
              <a:t>ei</a:t>
            </a:r>
            <a:r>
              <a:rPr lang="en-US" sz="2000" dirty="0"/>
              <a:t> </a:t>
            </a:r>
            <a:r>
              <a:rPr lang="en-US" sz="2000" dirty="0" err="1"/>
              <a:t>ajolöysyyttä</a:t>
            </a:r>
            <a:endParaRPr lang="en-US" sz="2000" dirty="0"/>
          </a:p>
          <a:p>
            <a:pPr lvl="1"/>
            <a:r>
              <a:rPr lang="en-US" sz="2000" dirty="0" err="1"/>
              <a:t>Esteessä</a:t>
            </a:r>
            <a:r>
              <a:rPr lang="en-US" sz="2000" dirty="0"/>
              <a:t> </a:t>
            </a:r>
            <a:r>
              <a:rPr lang="en-US" sz="2000" dirty="0" err="1"/>
              <a:t>haukkuminen</a:t>
            </a:r>
            <a:r>
              <a:rPr lang="en-US" sz="2000" dirty="0"/>
              <a:t>, Ei </a:t>
            </a:r>
            <a:r>
              <a:rPr lang="en-US" sz="2000" dirty="0" err="1"/>
              <a:t>kerrytä</a:t>
            </a:r>
            <a:r>
              <a:rPr lang="en-US" sz="2000" dirty="0"/>
              <a:t> </a:t>
            </a:r>
            <a:r>
              <a:rPr lang="en-US" sz="2000" dirty="0" err="1"/>
              <a:t>ajominuutteja</a:t>
            </a:r>
            <a:r>
              <a:rPr lang="en-US" sz="2000" dirty="0"/>
              <a:t> </a:t>
            </a:r>
          </a:p>
          <a:p>
            <a:pPr lvl="3"/>
            <a:endParaRPr lang="en-US" sz="2000" dirty="0"/>
          </a:p>
          <a:p>
            <a:r>
              <a:rPr lang="en-US" sz="2000" dirty="0" err="1"/>
              <a:t>Louheen</a:t>
            </a:r>
            <a:r>
              <a:rPr lang="en-US" sz="2000" dirty="0"/>
              <a:t> </a:t>
            </a:r>
            <a:r>
              <a:rPr lang="en-US" sz="2000" dirty="0" err="1"/>
              <a:t>mennyt</a:t>
            </a:r>
            <a:r>
              <a:rPr lang="en-US" sz="2000" dirty="0"/>
              <a:t> ajo,  </a:t>
            </a:r>
            <a:r>
              <a:rPr lang="en-US" sz="2000" dirty="0" err="1"/>
              <a:t>palatessaan</a:t>
            </a:r>
            <a:r>
              <a:rPr lang="en-US" sz="2000" dirty="0"/>
              <a:t> </a:t>
            </a:r>
            <a:r>
              <a:rPr lang="en-US" sz="2000" dirty="0" err="1"/>
              <a:t>ääntelee</a:t>
            </a:r>
            <a:r>
              <a:rPr lang="en-US" sz="2000" dirty="0"/>
              <a:t> &gt; </a:t>
            </a:r>
            <a:r>
              <a:rPr lang="en-US" sz="2000" dirty="0" err="1"/>
              <a:t>ei</a:t>
            </a:r>
            <a:r>
              <a:rPr lang="en-US" sz="2000" dirty="0"/>
              <a:t> </a:t>
            </a:r>
            <a:r>
              <a:rPr lang="en-US" sz="2000" dirty="0" err="1"/>
              <a:t>ajolöysyyyttä</a:t>
            </a:r>
            <a:endParaRPr lang="en-US" sz="2000" dirty="0"/>
          </a:p>
          <a:p>
            <a:pPr marL="630000" lvl="2" indent="0">
              <a:buNone/>
            </a:pPr>
            <a:endParaRPr lang="en-US" dirty="0"/>
          </a:p>
        </p:txBody>
      </p:sp>
      <p:pic>
        <p:nvPicPr>
          <p:cNvPr id="6" name="Picture 4" descr="SAJ">
            <a:extLst>
              <a:ext uri="{FF2B5EF4-FFF2-40B4-BE49-F238E27FC236}">
                <a16:creationId xmlns:a16="http://schemas.microsoft.com/office/drawing/2014/main" id="{8C56E7DE-AE8D-8C1F-24C2-0DCE9F00E4D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056776" y="681719"/>
            <a:ext cx="587667" cy="597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Rectangle 3">
            <a:extLst>
              <a:ext uri="{FF2B5EF4-FFF2-40B4-BE49-F238E27FC236}">
                <a16:creationId xmlns:a16="http://schemas.microsoft.com/office/drawing/2014/main" id="{5EC35275-16A5-1BBA-6EB8-633A8DE0CBF8}"/>
              </a:ext>
            </a:extLst>
          </p:cNvPr>
          <p:cNvSpPr txBox="1">
            <a:spLocks noChangeArrowheads="1"/>
          </p:cNvSpPr>
          <p:nvPr/>
        </p:nvSpPr>
        <p:spPr>
          <a:xfrm>
            <a:off x="8486451" y="1170993"/>
            <a:ext cx="3494088" cy="549275"/>
          </a:xfrm>
          <a:prstGeom prst="rect">
            <a:avLst/>
          </a:prstGeom>
        </p:spPr>
        <p:txBody>
          <a:bodyPr anchor="b">
            <a:normAutofit fontScale="97500" lnSpcReduction="10000"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40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>
              <a:defRPr/>
            </a:pPr>
            <a:r>
              <a:rPr lang="fi-FI" altLang="fi-FI" sz="1600" dirty="0">
                <a:solidFill>
                  <a:schemeClr val="bg1"/>
                </a:solidFill>
              </a:rPr>
              <a:t>Suomen Ajokoirajärjestö -</a:t>
            </a:r>
            <a:br>
              <a:rPr lang="fi-FI" altLang="fi-FI" sz="1600" dirty="0">
                <a:solidFill>
                  <a:schemeClr val="bg1"/>
                </a:solidFill>
              </a:rPr>
            </a:br>
            <a:r>
              <a:rPr lang="fi-FI" altLang="fi-FI" sz="1600" dirty="0">
                <a:solidFill>
                  <a:schemeClr val="bg1"/>
                </a:solidFill>
              </a:rPr>
              <a:t> </a:t>
            </a:r>
            <a:r>
              <a:rPr lang="fi-FI" altLang="fi-FI" sz="1600" dirty="0" err="1">
                <a:solidFill>
                  <a:schemeClr val="bg1"/>
                </a:solidFill>
              </a:rPr>
              <a:t>Finska</a:t>
            </a:r>
            <a:r>
              <a:rPr lang="fi-FI" altLang="fi-FI" sz="1600" dirty="0">
                <a:solidFill>
                  <a:schemeClr val="bg1"/>
                </a:solidFill>
              </a:rPr>
              <a:t> </a:t>
            </a:r>
            <a:r>
              <a:rPr lang="fi-FI" altLang="fi-FI" sz="1600" dirty="0" err="1">
                <a:solidFill>
                  <a:schemeClr val="bg1"/>
                </a:solidFill>
              </a:rPr>
              <a:t>Stövarklubben</a:t>
            </a:r>
            <a:r>
              <a:rPr lang="fi-FI" altLang="fi-FI" sz="1600" dirty="0">
                <a:solidFill>
                  <a:schemeClr val="bg1"/>
                </a:solidFill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42033697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D81AF33-D66D-3F23-9DA2-3646C6861E4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Kiitettävä</a:t>
            </a:r>
            <a:r>
              <a:rPr lang="en-US" dirty="0"/>
              <a:t> </a:t>
            </a:r>
            <a:r>
              <a:rPr lang="en-US" dirty="0" err="1"/>
              <a:t>ajosuoritus</a:t>
            </a:r>
            <a:r>
              <a:rPr lang="en-US" dirty="0"/>
              <a:t> &gt; </a:t>
            </a:r>
            <a:r>
              <a:rPr lang="en-US" dirty="0" err="1"/>
              <a:t>Yleistä</a:t>
            </a:r>
            <a:endParaRPr lang="en-FI" dirty="0"/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E704B064-CC61-5D62-3630-B616A6DC4BC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81025" y="1974714"/>
            <a:ext cx="11029950" cy="4591455"/>
          </a:xfrm>
        </p:spPr>
        <p:txBody>
          <a:bodyPr>
            <a:normAutofit fontScale="92500" lnSpcReduction="20000"/>
          </a:bodyPr>
          <a:lstStyle/>
          <a:p>
            <a:pPr>
              <a:lnSpc>
                <a:spcPct val="107000"/>
              </a:lnSpc>
              <a:spcAft>
                <a:spcPts val="800"/>
              </a:spcAft>
              <a:buNone/>
            </a:pPr>
            <a:r>
              <a:rPr lang="fi-FI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 </a:t>
            </a:r>
            <a:endParaRPr lang="en-FI" sz="18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</a:pPr>
            <a:r>
              <a:rPr lang="fi-FI" sz="26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Pääsääntö: Annettaessa kiitettäviä numeroita normaalissa olosuhteissa</a:t>
            </a:r>
          </a:p>
          <a:p>
            <a:pPr>
              <a:lnSpc>
                <a:spcPct val="107000"/>
              </a:lnSpc>
            </a:pPr>
            <a:r>
              <a:rPr lang="fi-FI" sz="2600" kern="100" dirty="0"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Pyritään erottamaan tuntumasta ajettu vs. Normaali ajosuoritus </a:t>
            </a:r>
            <a:endParaRPr lang="fi-FI" sz="26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lvl="1">
              <a:lnSpc>
                <a:spcPct val="107000"/>
              </a:lnSpc>
            </a:pPr>
            <a:r>
              <a:rPr lang="fi-FI" sz="26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 </a:t>
            </a:r>
            <a:r>
              <a:rPr lang="fi-FI" sz="2600" kern="100" dirty="0"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Koiran ajotapa tuo ajettavan näytille ja etäisyys ajettavaan voi vaihdella, useimmiten kuitenkin ajaa tuntumasta joka </a:t>
            </a:r>
            <a:r>
              <a:rPr lang="en-US" sz="2600" kern="100" dirty="0" err="1"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johtaa</a:t>
            </a:r>
            <a:r>
              <a:rPr lang="en-US" sz="2600" kern="100" dirty="0"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2600" kern="100" dirty="0" err="1"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näkö</a:t>
            </a:r>
            <a:r>
              <a:rPr lang="en-US" sz="2600" kern="100" dirty="0"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2600" kern="100" dirty="0" err="1"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havaintoihin</a:t>
            </a:r>
            <a:r>
              <a:rPr lang="en-US" sz="2600" kern="100" dirty="0"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&gt; NS. </a:t>
            </a:r>
            <a:r>
              <a:rPr lang="en-US" sz="2600" kern="100" dirty="0" err="1"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Metsästyksellinen</a:t>
            </a:r>
            <a:r>
              <a:rPr lang="en-US" sz="2600" kern="100" dirty="0"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2600" kern="100" dirty="0" err="1"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ajotapa</a:t>
            </a:r>
            <a:endParaRPr lang="en-US" sz="2600" kern="100" dirty="0"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lvl="1">
              <a:lnSpc>
                <a:spcPct val="107000"/>
              </a:lnSpc>
            </a:pPr>
            <a:r>
              <a:rPr lang="en-US" sz="26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Jos </a:t>
            </a:r>
            <a:r>
              <a:rPr lang="en-US" sz="2600" kern="100" dirty="0" err="1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koira</a:t>
            </a:r>
            <a:r>
              <a:rPr lang="en-US" sz="26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2600" kern="100" dirty="0" err="1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ajaa</a:t>
            </a:r>
            <a:r>
              <a:rPr lang="en-US" sz="26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2600" kern="100" dirty="0" err="1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pidemmällä</a:t>
            </a:r>
            <a:r>
              <a:rPr lang="en-US" sz="26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2600" kern="100" dirty="0" err="1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etäisyydellä</a:t>
            </a:r>
            <a:r>
              <a:rPr lang="en-US" sz="26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2600" kern="100" dirty="0" err="1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ajettavaan</a:t>
            </a:r>
            <a:r>
              <a:rPr lang="en-US" sz="2600" kern="100" dirty="0"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, </a:t>
            </a:r>
            <a:r>
              <a:rPr lang="en-US" sz="2600" kern="100" dirty="0" err="1"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pitää</a:t>
            </a:r>
            <a:r>
              <a:rPr lang="en-US" sz="2600" kern="100" dirty="0"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2600" kern="100" dirty="0" err="1"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kiitettävään</a:t>
            </a:r>
            <a:r>
              <a:rPr lang="en-US" sz="2600" kern="100" dirty="0"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2600" kern="100" dirty="0" err="1"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ansionumeroon</a:t>
            </a:r>
            <a:r>
              <a:rPr lang="en-US" sz="2600" kern="100" dirty="0"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olla </a:t>
            </a:r>
            <a:r>
              <a:rPr lang="en-US" sz="2600" kern="100" dirty="0" err="1"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korottavia</a:t>
            </a:r>
            <a:r>
              <a:rPr lang="en-US" sz="2600" kern="100" dirty="0"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2600" kern="100" dirty="0" err="1"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syitä</a:t>
            </a:r>
            <a:r>
              <a:rPr lang="en-US" sz="2600" kern="100" dirty="0"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…..</a:t>
            </a:r>
          </a:p>
          <a:p>
            <a:pPr>
              <a:lnSpc>
                <a:spcPct val="107000"/>
              </a:lnSpc>
            </a:pPr>
            <a:r>
              <a:rPr lang="en-US" sz="2600" kern="100" dirty="0" err="1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Tarkoitus</a:t>
            </a:r>
            <a:r>
              <a:rPr lang="en-US" sz="26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2600" kern="100" dirty="0" err="1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löytää</a:t>
            </a:r>
            <a:r>
              <a:rPr lang="en-US" sz="26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ja </a:t>
            </a:r>
            <a:r>
              <a:rPr lang="en-US" sz="2600" kern="100" dirty="0" err="1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erotella</a:t>
            </a:r>
            <a:r>
              <a:rPr lang="en-US" sz="26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2600" kern="100" dirty="0" err="1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huippuajosuoritukset</a:t>
            </a:r>
            <a:r>
              <a:rPr lang="en-US" sz="26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ns. </a:t>
            </a:r>
            <a:r>
              <a:rPr lang="en-US" sz="2600" kern="100" dirty="0" err="1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Hyvästä</a:t>
            </a:r>
            <a:r>
              <a:rPr lang="en-US" sz="26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2600" kern="100" dirty="0" err="1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perustekemisestä</a:t>
            </a:r>
            <a:endParaRPr lang="en-US" sz="26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</a:pPr>
            <a:r>
              <a:rPr lang="en-US" sz="26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Ei </a:t>
            </a:r>
            <a:r>
              <a:rPr lang="en-US" sz="2600" kern="100" dirty="0" err="1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tarkoita</a:t>
            </a:r>
            <a:r>
              <a:rPr lang="en-US" sz="26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2600" kern="100" dirty="0" err="1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koiran</a:t>
            </a:r>
            <a:r>
              <a:rPr lang="en-US" sz="26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2600" kern="100" dirty="0" err="1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olevan</a:t>
            </a:r>
            <a:r>
              <a:rPr lang="en-US" sz="26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2600" kern="100" dirty="0" err="1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huono</a:t>
            </a:r>
            <a:r>
              <a:rPr lang="en-US" sz="2600" kern="100" dirty="0"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, </a:t>
            </a:r>
            <a:r>
              <a:rPr lang="en-US" sz="2600" kern="100" dirty="0" err="1"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vaikka</a:t>
            </a:r>
            <a:r>
              <a:rPr lang="en-US" sz="2600" kern="100" dirty="0"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2600" kern="100" dirty="0" err="1"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tänään</a:t>
            </a:r>
            <a:r>
              <a:rPr lang="en-US" sz="2600" kern="100" dirty="0"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2600" kern="100" dirty="0" err="1"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saisi</a:t>
            </a:r>
            <a:r>
              <a:rPr lang="en-US" sz="2600" kern="100" dirty="0"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2600" kern="100" dirty="0" err="1"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jonkun</a:t>
            </a:r>
            <a:r>
              <a:rPr lang="en-US" sz="2600" kern="100" dirty="0"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2600" kern="100" dirty="0" err="1"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muun</a:t>
            </a:r>
            <a:r>
              <a:rPr lang="en-US" sz="2600" kern="100" dirty="0"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2600" kern="100" dirty="0" err="1"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numeron</a:t>
            </a:r>
            <a:r>
              <a:rPr lang="en-US" sz="2600" kern="100" dirty="0"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2600" kern="100" dirty="0" err="1"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kuin</a:t>
            </a:r>
            <a:r>
              <a:rPr lang="en-US" sz="2600" kern="100" dirty="0"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9-10</a:t>
            </a:r>
            <a:endParaRPr lang="en-FI" sz="26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324000" lvl="1" indent="0">
              <a:buNone/>
            </a:pPr>
            <a:endParaRPr lang="en-US" sz="8000" dirty="0"/>
          </a:p>
        </p:txBody>
      </p:sp>
      <p:pic>
        <p:nvPicPr>
          <p:cNvPr id="6" name="Picture 4" descr="SAJ">
            <a:extLst>
              <a:ext uri="{FF2B5EF4-FFF2-40B4-BE49-F238E27FC236}">
                <a16:creationId xmlns:a16="http://schemas.microsoft.com/office/drawing/2014/main" id="{1BEB6115-8352-512C-6FA9-EEF941A1165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056776" y="681719"/>
            <a:ext cx="587667" cy="597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Rectangle 3">
            <a:extLst>
              <a:ext uri="{FF2B5EF4-FFF2-40B4-BE49-F238E27FC236}">
                <a16:creationId xmlns:a16="http://schemas.microsoft.com/office/drawing/2014/main" id="{97BFC288-C8E2-515F-C948-E8A1059C0440}"/>
              </a:ext>
            </a:extLst>
          </p:cNvPr>
          <p:cNvSpPr txBox="1">
            <a:spLocks noChangeArrowheads="1"/>
          </p:cNvSpPr>
          <p:nvPr/>
        </p:nvSpPr>
        <p:spPr>
          <a:xfrm>
            <a:off x="8486451" y="1170993"/>
            <a:ext cx="3494088" cy="549275"/>
          </a:xfrm>
          <a:prstGeom prst="rect">
            <a:avLst/>
          </a:prstGeom>
        </p:spPr>
        <p:txBody>
          <a:bodyPr anchor="b">
            <a:normAutofit fontScale="97500" lnSpcReduction="10000"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40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>
              <a:defRPr/>
            </a:pPr>
            <a:r>
              <a:rPr lang="fi-FI" altLang="fi-FI" sz="1600" dirty="0">
                <a:solidFill>
                  <a:schemeClr val="bg1"/>
                </a:solidFill>
              </a:rPr>
              <a:t>Suomen Ajokoirajärjestö -</a:t>
            </a:r>
            <a:br>
              <a:rPr lang="fi-FI" altLang="fi-FI" sz="1600" dirty="0">
                <a:solidFill>
                  <a:schemeClr val="bg1"/>
                </a:solidFill>
              </a:rPr>
            </a:br>
            <a:r>
              <a:rPr lang="fi-FI" altLang="fi-FI" sz="1600" dirty="0">
                <a:solidFill>
                  <a:schemeClr val="bg1"/>
                </a:solidFill>
              </a:rPr>
              <a:t> </a:t>
            </a:r>
            <a:r>
              <a:rPr lang="fi-FI" altLang="fi-FI" sz="1600" dirty="0" err="1">
                <a:solidFill>
                  <a:schemeClr val="bg1"/>
                </a:solidFill>
              </a:rPr>
              <a:t>Finska</a:t>
            </a:r>
            <a:r>
              <a:rPr lang="fi-FI" altLang="fi-FI" sz="1600" dirty="0">
                <a:solidFill>
                  <a:schemeClr val="bg1"/>
                </a:solidFill>
              </a:rPr>
              <a:t> </a:t>
            </a:r>
            <a:r>
              <a:rPr lang="fi-FI" altLang="fi-FI" sz="1600" dirty="0" err="1">
                <a:solidFill>
                  <a:schemeClr val="bg1"/>
                </a:solidFill>
              </a:rPr>
              <a:t>Stövarklubben</a:t>
            </a:r>
            <a:r>
              <a:rPr lang="fi-FI" altLang="fi-FI" sz="1600" dirty="0">
                <a:solidFill>
                  <a:schemeClr val="bg1"/>
                </a:solidFill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10142598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3164F1-C3F8-B70D-586E-F313051D914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AJON SUJUVUUS ja </a:t>
            </a:r>
            <a:r>
              <a:rPr lang="en-US" dirty="0" err="1"/>
              <a:t>nopeus</a:t>
            </a:r>
            <a:endParaRPr lang="en-FI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E670042-1C1D-B2E8-A333-CF044E07473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81193" y="2048256"/>
            <a:ext cx="11029615" cy="4483173"/>
          </a:xfrm>
        </p:spPr>
        <p:txBody>
          <a:bodyPr>
            <a:normAutofit fontScale="40000" lnSpcReduction="20000"/>
          </a:bodyPr>
          <a:lstStyle/>
          <a:p>
            <a:pPr>
              <a:lnSpc>
                <a:spcPct val="107000"/>
              </a:lnSpc>
              <a:spcAft>
                <a:spcPts val="800"/>
              </a:spcAft>
              <a:buNone/>
            </a:pPr>
            <a:r>
              <a:rPr lang="fi-FI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 </a:t>
            </a:r>
            <a:endParaRPr lang="en-FI" sz="18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</a:pPr>
            <a:r>
              <a:rPr lang="fi-FI" sz="62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ajo on riittävän vauhdikasta kun se luo mahdollisuuden näköhavaintoihin</a:t>
            </a:r>
          </a:p>
          <a:p>
            <a:pPr>
              <a:lnSpc>
                <a:spcPct val="107000"/>
              </a:lnSpc>
            </a:pPr>
            <a:r>
              <a:rPr lang="fi-FI" sz="62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edellyttää koiralta hyvää estetyöskentelyä ja kykyä pitää kettu liikkeessä                                vaikeissakin olosuhteissa </a:t>
            </a:r>
            <a:endParaRPr lang="en-US" sz="6200" kern="100" dirty="0"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</a:pPr>
            <a:r>
              <a:rPr lang="fi-FI" sz="62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olosuhteet tulee huomioida</a:t>
            </a:r>
            <a:endParaRPr lang="en-US" sz="6200" kern="100" dirty="0"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</a:pPr>
            <a:r>
              <a:rPr lang="fi-FI" sz="6200" b="1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tunnista</a:t>
            </a:r>
            <a:r>
              <a:rPr lang="fi-FI" sz="62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ja </a:t>
            </a:r>
            <a:r>
              <a:rPr lang="fi-FI" sz="6200" b="1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erota</a:t>
            </a:r>
            <a:r>
              <a:rPr lang="fi-FI" sz="62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harvahaukkuisuus huonosta ajon sujuvuudesta</a:t>
            </a:r>
            <a:endParaRPr lang="en-US" sz="6200" kern="100" dirty="0"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</a:pPr>
            <a:r>
              <a:rPr lang="fi-FI" sz="6200" b="1" i="1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Haukku, </a:t>
            </a:r>
            <a:r>
              <a:rPr lang="fi-FI" sz="6200" i="1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on erillinen arvostelukohde</a:t>
            </a:r>
            <a:endParaRPr lang="en-FI" sz="6200" i="1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457200">
              <a:lnSpc>
                <a:spcPct val="107000"/>
              </a:lnSpc>
              <a:spcAft>
                <a:spcPts val="800"/>
              </a:spcAft>
              <a:buNone/>
            </a:pPr>
            <a:r>
              <a:rPr lang="fi-FI" sz="80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 </a:t>
            </a:r>
            <a:endParaRPr lang="en-FI" sz="80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lvl="1"/>
            <a:endParaRPr lang="en-US" sz="8000" dirty="0"/>
          </a:p>
        </p:txBody>
      </p:sp>
      <p:pic>
        <p:nvPicPr>
          <p:cNvPr id="6" name="Picture 4" descr="SAJ">
            <a:extLst>
              <a:ext uri="{FF2B5EF4-FFF2-40B4-BE49-F238E27FC236}">
                <a16:creationId xmlns:a16="http://schemas.microsoft.com/office/drawing/2014/main" id="{DBC1F04B-CD88-BC99-E316-81EE940B369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056776" y="681719"/>
            <a:ext cx="587667" cy="597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Rectangle 3">
            <a:extLst>
              <a:ext uri="{FF2B5EF4-FFF2-40B4-BE49-F238E27FC236}">
                <a16:creationId xmlns:a16="http://schemas.microsoft.com/office/drawing/2014/main" id="{BB3E85DF-ADE4-B995-DC2E-3193A801227B}"/>
              </a:ext>
            </a:extLst>
          </p:cNvPr>
          <p:cNvSpPr txBox="1">
            <a:spLocks noChangeArrowheads="1"/>
          </p:cNvSpPr>
          <p:nvPr/>
        </p:nvSpPr>
        <p:spPr>
          <a:xfrm>
            <a:off x="8486451" y="1170993"/>
            <a:ext cx="3494088" cy="549275"/>
          </a:xfrm>
          <a:prstGeom prst="rect">
            <a:avLst/>
          </a:prstGeom>
        </p:spPr>
        <p:txBody>
          <a:bodyPr anchor="b">
            <a:normAutofit fontScale="97500" lnSpcReduction="10000"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40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>
              <a:defRPr/>
            </a:pPr>
            <a:r>
              <a:rPr lang="fi-FI" altLang="fi-FI" sz="1600" dirty="0">
                <a:solidFill>
                  <a:schemeClr val="bg1"/>
                </a:solidFill>
              </a:rPr>
              <a:t>Suomen Ajokoirajärjestö -</a:t>
            </a:r>
            <a:br>
              <a:rPr lang="fi-FI" altLang="fi-FI" sz="1600" dirty="0">
                <a:solidFill>
                  <a:schemeClr val="bg1"/>
                </a:solidFill>
              </a:rPr>
            </a:br>
            <a:r>
              <a:rPr lang="fi-FI" altLang="fi-FI" sz="1600" dirty="0">
                <a:solidFill>
                  <a:schemeClr val="bg1"/>
                </a:solidFill>
              </a:rPr>
              <a:t> </a:t>
            </a:r>
            <a:r>
              <a:rPr lang="fi-FI" altLang="fi-FI" sz="1600" dirty="0" err="1">
                <a:solidFill>
                  <a:schemeClr val="bg1"/>
                </a:solidFill>
              </a:rPr>
              <a:t>Finska</a:t>
            </a:r>
            <a:r>
              <a:rPr lang="fi-FI" altLang="fi-FI" sz="1600" dirty="0">
                <a:solidFill>
                  <a:schemeClr val="bg1"/>
                </a:solidFill>
              </a:rPr>
              <a:t> </a:t>
            </a:r>
            <a:r>
              <a:rPr lang="fi-FI" altLang="fi-FI" sz="1600" dirty="0" err="1">
                <a:solidFill>
                  <a:schemeClr val="bg1"/>
                </a:solidFill>
              </a:rPr>
              <a:t>Stövarklubben</a:t>
            </a:r>
            <a:r>
              <a:rPr lang="fi-FI" altLang="fi-FI" sz="1600" dirty="0">
                <a:solidFill>
                  <a:schemeClr val="bg1"/>
                </a:solidFill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94519335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F9F1213-4B9B-1495-76A6-A69BDCF1FF4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AE3D0F2-048B-8BE1-83C3-241DC64138B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lnSpc>
                <a:spcPct val="107000"/>
              </a:lnSpc>
              <a:spcAft>
                <a:spcPts val="800"/>
              </a:spcAft>
              <a:buNone/>
            </a:pPr>
            <a:r>
              <a:rPr lang="fi-FI" sz="2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METSÄSTYSINTO JA AJON MUUT OMINAISUUDET</a:t>
            </a:r>
            <a:endParaRPr lang="en-FI" sz="28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1F11F48-C7D1-0A98-B531-41CEB1E993A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81193" y="2159540"/>
            <a:ext cx="11029615" cy="4221805"/>
          </a:xfrm>
        </p:spPr>
        <p:txBody>
          <a:bodyPr>
            <a:norm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  <a:buNone/>
            </a:pPr>
            <a:r>
              <a:rPr lang="fi-FI" sz="20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 </a:t>
            </a:r>
            <a:r>
              <a:rPr lang="fi-FI" sz="2500" kern="100" dirty="0"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K</a:t>
            </a:r>
            <a:r>
              <a:rPr lang="fi-FI" sz="25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oiran onnistuneeseen suoritukseen vaaditaan </a:t>
            </a:r>
            <a:endParaRPr lang="en-FI" sz="25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lvl="1">
              <a:lnSpc>
                <a:spcPct val="107000"/>
              </a:lnSpc>
            </a:pPr>
            <a:r>
              <a:rPr lang="fi-FI" sz="25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metsästysintoa</a:t>
            </a:r>
            <a:endParaRPr lang="en-FI" sz="25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lvl="1">
              <a:lnSpc>
                <a:spcPct val="107000"/>
              </a:lnSpc>
            </a:pPr>
            <a:r>
              <a:rPr lang="fi-FI" sz="25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keskittymiskykyä </a:t>
            </a:r>
          </a:p>
          <a:p>
            <a:pPr marL="324000" lvl="1" indent="0">
              <a:lnSpc>
                <a:spcPct val="107000"/>
              </a:lnSpc>
              <a:buNone/>
            </a:pPr>
            <a:endParaRPr lang="en-FI" sz="25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fi-FI" sz="25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kyseiset seikat tai niiden puuttuminen heijastuvat koiran suorituksen tasoon</a:t>
            </a:r>
            <a:endParaRPr lang="en-FI" sz="25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6" name="Picture 4" descr="SAJ">
            <a:extLst>
              <a:ext uri="{FF2B5EF4-FFF2-40B4-BE49-F238E27FC236}">
                <a16:creationId xmlns:a16="http://schemas.microsoft.com/office/drawing/2014/main" id="{7F6A68EA-85DA-B35A-72E3-9F635B24FC4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932159" y="732720"/>
            <a:ext cx="696897" cy="597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Rectangle 3">
            <a:extLst>
              <a:ext uri="{FF2B5EF4-FFF2-40B4-BE49-F238E27FC236}">
                <a16:creationId xmlns:a16="http://schemas.microsoft.com/office/drawing/2014/main" id="{DDC43FDF-66CA-1089-DB55-1B9294F6D365}"/>
              </a:ext>
            </a:extLst>
          </p:cNvPr>
          <p:cNvSpPr txBox="1">
            <a:spLocks noChangeArrowheads="1"/>
          </p:cNvSpPr>
          <p:nvPr/>
        </p:nvSpPr>
        <p:spPr>
          <a:xfrm>
            <a:off x="8486451" y="609601"/>
            <a:ext cx="3431229" cy="1110668"/>
          </a:xfrm>
          <a:prstGeom prst="rect">
            <a:avLst/>
          </a:prstGeom>
        </p:spPr>
        <p:txBody>
          <a:bodyPr anchor="b">
            <a:normAutofit fontScale="97500"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40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>
              <a:defRPr/>
            </a:pPr>
            <a:r>
              <a:rPr lang="fi-FI" altLang="fi-FI" sz="1600" dirty="0">
                <a:solidFill>
                  <a:schemeClr val="bg1"/>
                </a:solidFill>
              </a:rPr>
              <a:t>Suomen Ajokoirajärjestö -</a:t>
            </a:r>
            <a:br>
              <a:rPr lang="fi-FI" altLang="fi-FI" sz="1600" dirty="0">
                <a:solidFill>
                  <a:schemeClr val="bg1"/>
                </a:solidFill>
              </a:rPr>
            </a:br>
            <a:r>
              <a:rPr lang="fi-FI" altLang="fi-FI" sz="1600" dirty="0">
                <a:solidFill>
                  <a:schemeClr val="bg1"/>
                </a:solidFill>
              </a:rPr>
              <a:t> </a:t>
            </a:r>
            <a:r>
              <a:rPr lang="fi-FI" altLang="fi-FI" sz="1600" dirty="0" err="1">
                <a:solidFill>
                  <a:schemeClr val="bg1"/>
                </a:solidFill>
              </a:rPr>
              <a:t>Finska</a:t>
            </a:r>
            <a:r>
              <a:rPr lang="fi-FI" altLang="fi-FI" sz="1600" dirty="0">
                <a:solidFill>
                  <a:schemeClr val="bg1"/>
                </a:solidFill>
              </a:rPr>
              <a:t> </a:t>
            </a:r>
            <a:r>
              <a:rPr lang="fi-FI" altLang="fi-FI" sz="1600" dirty="0" err="1">
                <a:solidFill>
                  <a:schemeClr val="bg1"/>
                </a:solidFill>
              </a:rPr>
              <a:t>Stövarklubben</a:t>
            </a:r>
            <a:r>
              <a:rPr lang="fi-FI" altLang="fi-FI" sz="1600" dirty="0">
                <a:solidFill>
                  <a:schemeClr val="bg1"/>
                </a:solidFill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6529494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Rectangle 2">
            <a:extLst>
              <a:ext uri="{FF2B5EF4-FFF2-40B4-BE49-F238E27FC236}">
                <a16:creationId xmlns:a16="http://schemas.microsoft.com/office/drawing/2014/main" id="{8C77C1FF-23E4-67BE-9DAA-A8BFD3E85C9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2019883" y="549276"/>
            <a:ext cx="7024688" cy="1143000"/>
          </a:xfrm>
        </p:spPr>
        <p:txBody>
          <a:bodyPr/>
          <a:lstStyle/>
          <a:p>
            <a:pPr algn="ctr" eaLnBrk="1" hangingPunct="1"/>
            <a:r>
              <a:rPr lang="fi-FI" altLang="fi-FI" dirty="0"/>
              <a:t>Haukku</a:t>
            </a:r>
          </a:p>
        </p:txBody>
      </p:sp>
      <p:sp>
        <p:nvSpPr>
          <p:cNvPr id="41987" name="Rectangle 3">
            <a:extLst>
              <a:ext uri="{FF2B5EF4-FFF2-40B4-BE49-F238E27FC236}">
                <a16:creationId xmlns:a16="http://schemas.microsoft.com/office/drawing/2014/main" id="{A7C870B0-D60E-0EF4-96A5-7F660FD6CC5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91885" y="1989138"/>
            <a:ext cx="11364685" cy="4114800"/>
          </a:xfrm>
        </p:spPr>
        <p:txBody>
          <a:bodyPr>
            <a:normAutofit/>
          </a:bodyPr>
          <a:lstStyle/>
          <a:p>
            <a:pPr eaLnBrk="1" hangingPunct="1"/>
            <a:r>
              <a:rPr lang="fi-FI" altLang="fi-FI" sz="2400" dirty="0"/>
              <a:t>Haukkua arvostellessa otetaan huomioon haukun kuuluvuus sekä haukun muut ominaisuudet</a:t>
            </a:r>
          </a:p>
          <a:p>
            <a:pPr eaLnBrk="1" hangingPunct="1"/>
            <a:r>
              <a:rPr lang="fi-FI" altLang="fi-FI" sz="2400" dirty="0"/>
              <a:t>Kuuluvuus on aina tärkein ominaisuus</a:t>
            </a:r>
          </a:p>
          <a:p>
            <a:pPr eaLnBrk="1" hangingPunct="1"/>
            <a:r>
              <a:rPr lang="fi-FI" altLang="fi-FI" sz="2400" dirty="0"/>
              <a:t>Jos kuuluvuuden lisätietonumero on 2 niin ominaisuusnumero on </a:t>
            </a:r>
            <a:r>
              <a:rPr lang="fi-FI" altLang="fi-FI" sz="2400" dirty="0" err="1"/>
              <a:t>max</a:t>
            </a:r>
            <a:r>
              <a:rPr lang="fi-FI" altLang="fi-FI" sz="2400" dirty="0"/>
              <a:t> 4</a:t>
            </a:r>
          </a:p>
          <a:p>
            <a:pPr eaLnBrk="1" hangingPunct="1"/>
            <a:r>
              <a:rPr lang="fi-FI" altLang="fi-FI" sz="2400" dirty="0"/>
              <a:t>Jos kuuluvuuden lisätietonumero on 5, voidaan antaa 9-10 ominaisuuksiin</a:t>
            </a:r>
          </a:p>
        </p:txBody>
      </p:sp>
      <p:pic>
        <p:nvPicPr>
          <p:cNvPr id="47108" name="Picture 4" descr="SAJ">
            <a:extLst>
              <a:ext uri="{FF2B5EF4-FFF2-40B4-BE49-F238E27FC236}">
                <a16:creationId xmlns:a16="http://schemas.microsoft.com/office/drawing/2014/main" id="{DA9F2375-5728-0392-4B75-99BAF92F909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056776" y="681719"/>
            <a:ext cx="587667" cy="597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Rectangle 3">
            <a:extLst>
              <a:ext uri="{FF2B5EF4-FFF2-40B4-BE49-F238E27FC236}">
                <a16:creationId xmlns:a16="http://schemas.microsoft.com/office/drawing/2014/main" id="{192B8ACA-57E4-05B0-8C75-F94067F95875}"/>
              </a:ext>
            </a:extLst>
          </p:cNvPr>
          <p:cNvSpPr txBox="1">
            <a:spLocks noChangeArrowheads="1"/>
          </p:cNvSpPr>
          <p:nvPr/>
        </p:nvSpPr>
        <p:spPr>
          <a:xfrm>
            <a:off x="8486451" y="1170993"/>
            <a:ext cx="3494088" cy="549275"/>
          </a:xfrm>
          <a:prstGeom prst="rect">
            <a:avLst/>
          </a:prstGeom>
        </p:spPr>
        <p:txBody>
          <a:bodyPr anchor="b">
            <a:normAutofit fontScale="97500" lnSpcReduction="10000"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40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>
              <a:defRPr/>
            </a:pPr>
            <a:r>
              <a:rPr lang="fi-FI" altLang="fi-FI" sz="1600" dirty="0">
                <a:solidFill>
                  <a:schemeClr val="bg1"/>
                </a:solidFill>
              </a:rPr>
              <a:t>Suomen Ajokoirajärjestö -</a:t>
            </a:r>
            <a:br>
              <a:rPr lang="fi-FI" altLang="fi-FI" sz="1600" dirty="0">
                <a:solidFill>
                  <a:schemeClr val="bg1"/>
                </a:solidFill>
              </a:rPr>
            </a:br>
            <a:r>
              <a:rPr lang="fi-FI" altLang="fi-FI" sz="1600" dirty="0">
                <a:solidFill>
                  <a:schemeClr val="bg1"/>
                </a:solidFill>
              </a:rPr>
              <a:t> </a:t>
            </a:r>
            <a:r>
              <a:rPr lang="fi-FI" altLang="fi-FI" sz="1600" dirty="0" err="1">
                <a:solidFill>
                  <a:schemeClr val="bg1"/>
                </a:solidFill>
              </a:rPr>
              <a:t>Finska</a:t>
            </a:r>
            <a:r>
              <a:rPr lang="fi-FI" altLang="fi-FI" sz="1600" dirty="0">
                <a:solidFill>
                  <a:schemeClr val="bg1"/>
                </a:solidFill>
              </a:rPr>
              <a:t> </a:t>
            </a:r>
            <a:r>
              <a:rPr lang="fi-FI" altLang="fi-FI" sz="1600" dirty="0" err="1">
                <a:solidFill>
                  <a:schemeClr val="bg1"/>
                </a:solidFill>
              </a:rPr>
              <a:t>Stövarklubben</a:t>
            </a:r>
            <a:r>
              <a:rPr lang="fi-FI" altLang="fi-FI" sz="1600" dirty="0">
                <a:solidFill>
                  <a:schemeClr val="bg1"/>
                </a:solidFill>
              </a:rPr>
              <a:t> 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932D5A5-0692-B8D2-6134-6C8551D0C85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C84C4A0-F983-C3F3-81DD-9382F8B52CD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Haun </a:t>
            </a:r>
            <a:r>
              <a:rPr lang="en-US" dirty="0" err="1"/>
              <a:t>arvostelusta</a:t>
            </a:r>
            <a:endParaRPr lang="en-FI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F2A4CBF-077B-14FC-524B-A77EC90BE39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81193" y="2048256"/>
            <a:ext cx="11029615" cy="4483173"/>
          </a:xfrm>
        </p:spPr>
        <p:txBody>
          <a:bodyPr>
            <a:normAutofit fontScale="32500" lnSpcReduction="20000"/>
          </a:bodyPr>
          <a:lstStyle/>
          <a:p>
            <a:pPr>
              <a:lnSpc>
                <a:spcPct val="107000"/>
              </a:lnSpc>
              <a:spcAft>
                <a:spcPts val="800"/>
              </a:spcAft>
              <a:buNone/>
            </a:pPr>
            <a:r>
              <a:rPr lang="fi-FI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 </a:t>
            </a:r>
            <a:endParaRPr lang="en-FI" sz="18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</a:pPr>
            <a:r>
              <a:rPr lang="fi-FI" sz="62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Huomioidaan vain koiran itsenäinen työskentely</a:t>
            </a:r>
          </a:p>
          <a:p>
            <a:pPr>
              <a:lnSpc>
                <a:spcPct val="107000"/>
              </a:lnSpc>
            </a:pPr>
            <a:r>
              <a:rPr lang="fi-FI" sz="6200" kern="100" dirty="0"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Tarkkailtava pystyykö koira hakemaan tulokseen johtavasti myös vaikeissa maasto-olosuhteissa sekä vanhoilta </a:t>
            </a:r>
            <a:r>
              <a:rPr lang="fi-FI" sz="6200" kern="100" dirty="0" err="1"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yöjäljiltä</a:t>
            </a:r>
            <a:r>
              <a:rPr lang="fi-FI" sz="62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endParaRPr lang="en-US" sz="6200" kern="100" dirty="0"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</a:pPr>
            <a:r>
              <a:rPr lang="fi-FI" sz="6200" kern="100" dirty="0"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Erityisen hyvänä voidaan pitää nopeaa selviytymistä kaikista esteistä haun aikana</a:t>
            </a:r>
            <a:endParaRPr lang="en-US" sz="6200" kern="100" dirty="0"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</a:pPr>
            <a:r>
              <a:rPr lang="fi-FI" sz="6200" b="1" kern="100" dirty="0"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Sitkeä hakutyöskentely ja </a:t>
            </a:r>
            <a:r>
              <a:rPr lang="fi-FI" sz="6200" b="1" kern="100" dirty="0" err="1"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yöjäljen</a:t>
            </a:r>
            <a:r>
              <a:rPr lang="fi-FI" sz="6200" b="1" kern="100" dirty="0"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selvittely ovat kaikissa olosuhteissa korottavia tekijöitä</a:t>
            </a:r>
            <a:endParaRPr lang="en-US" sz="6200" kern="100" dirty="0"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</a:pPr>
            <a:r>
              <a:rPr lang="fi-FI" sz="6200" b="1" i="1" kern="100" dirty="0"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Erityisen ansiokas  on tulokseen johtava vaikeissakin olosuhteissa samoin ajon jälkeen tapahtunut lisähaku</a:t>
            </a:r>
            <a:endParaRPr lang="en-FI" sz="6200" i="1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457200">
              <a:lnSpc>
                <a:spcPct val="107000"/>
              </a:lnSpc>
              <a:spcAft>
                <a:spcPts val="800"/>
              </a:spcAft>
              <a:buNone/>
            </a:pPr>
            <a:r>
              <a:rPr lang="fi-FI" sz="80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 </a:t>
            </a:r>
            <a:endParaRPr lang="en-FI" sz="80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324000" lvl="1" indent="0">
              <a:buNone/>
            </a:pPr>
            <a:r>
              <a:rPr lang="en-US" sz="8000" dirty="0" err="1"/>
              <a:t>Lauseet</a:t>
            </a:r>
            <a:r>
              <a:rPr lang="en-US" sz="8000" dirty="0"/>
              <a:t> </a:t>
            </a:r>
            <a:r>
              <a:rPr lang="en-US" sz="8000" dirty="0" err="1"/>
              <a:t>ovat</a:t>
            </a:r>
            <a:r>
              <a:rPr lang="en-US" sz="8000" dirty="0"/>
              <a:t> </a:t>
            </a:r>
            <a:r>
              <a:rPr lang="en-US" sz="8000" dirty="0" err="1"/>
              <a:t>suoraan</a:t>
            </a:r>
            <a:r>
              <a:rPr lang="en-US" sz="8000" dirty="0"/>
              <a:t> </a:t>
            </a:r>
            <a:r>
              <a:rPr lang="en-US" sz="8000" dirty="0" err="1"/>
              <a:t>sääntökirjasta</a:t>
            </a:r>
            <a:endParaRPr lang="en-US" sz="8000" dirty="0"/>
          </a:p>
        </p:txBody>
      </p:sp>
      <p:pic>
        <p:nvPicPr>
          <p:cNvPr id="6" name="Picture 4" descr="SAJ">
            <a:extLst>
              <a:ext uri="{FF2B5EF4-FFF2-40B4-BE49-F238E27FC236}">
                <a16:creationId xmlns:a16="http://schemas.microsoft.com/office/drawing/2014/main" id="{53D2DBCD-82F1-6386-52CB-90303FCA3E9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056776" y="681719"/>
            <a:ext cx="587667" cy="597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Rectangle 3">
            <a:extLst>
              <a:ext uri="{FF2B5EF4-FFF2-40B4-BE49-F238E27FC236}">
                <a16:creationId xmlns:a16="http://schemas.microsoft.com/office/drawing/2014/main" id="{9BC55994-9E84-3271-1741-71046CC966A1}"/>
              </a:ext>
            </a:extLst>
          </p:cNvPr>
          <p:cNvSpPr txBox="1">
            <a:spLocks noChangeArrowheads="1"/>
          </p:cNvSpPr>
          <p:nvPr/>
        </p:nvSpPr>
        <p:spPr>
          <a:xfrm>
            <a:off x="8486451" y="1170993"/>
            <a:ext cx="3494088" cy="549275"/>
          </a:xfrm>
          <a:prstGeom prst="rect">
            <a:avLst/>
          </a:prstGeom>
        </p:spPr>
        <p:txBody>
          <a:bodyPr anchor="b">
            <a:normAutofit fontScale="97500" lnSpcReduction="10000"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40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>
              <a:defRPr/>
            </a:pPr>
            <a:r>
              <a:rPr lang="fi-FI" altLang="fi-FI" sz="1600" dirty="0">
                <a:solidFill>
                  <a:schemeClr val="bg1"/>
                </a:solidFill>
              </a:rPr>
              <a:t>Suomen Ajokoirajärjestö -</a:t>
            </a:r>
            <a:br>
              <a:rPr lang="fi-FI" altLang="fi-FI" sz="1600" dirty="0">
                <a:solidFill>
                  <a:schemeClr val="bg1"/>
                </a:solidFill>
              </a:rPr>
            </a:br>
            <a:r>
              <a:rPr lang="fi-FI" altLang="fi-FI" sz="1600" dirty="0">
                <a:solidFill>
                  <a:schemeClr val="bg1"/>
                </a:solidFill>
              </a:rPr>
              <a:t> </a:t>
            </a:r>
            <a:r>
              <a:rPr lang="fi-FI" altLang="fi-FI" sz="1600" dirty="0" err="1">
                <a:solidFill>
                  <a:schemeClr val="bg1"/>
                </a:solidFill>
              </a:rPr>
              <a:t>Finska</a:t>
            </a:r>
            <a:r>
              <a:rPr lang="fi-FI" altLang="fi-FI" sz="1600" dirty="0">
                <a:solidFill>
                  <a:schemeClr val="bg1"/>
                </a:solidFill>
              </a:rPr>
              <a:t> </a:t>
            </a:r>
            <a:r>
              <a:rPr lang="fi-FI" altLang="fi-FI" sz="1600" dirty="0" err="1">
                <a:solidFill>
                  <a:schemeClr val="bg1"/>
                </a:solidFill>
              </a:rPr>
              <a:t>Stövarklubben</a:t>
            </a:r>
            <a:r>
              <a:rPr lang="fi-FI" altLang="fi-FI" sz="1600" dirty="0">
                <a:solidFill>
                  <a:schemeClr val="bg1"/>
                </a:solidFill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62599859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9CBEE42-FFC4-ACBB-E322-18B13BC8429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Rectangle 2">
            <a:extLst>
              <a:ext uri="{FF2B5EF4-FFF2-40B4-BE49-F238E27FC236}">
                <a16:creationId xmlns:a16="http://schemas.microsoft.com/office/drawing/2014/main" id="{B731B576-51FF-DDBB-459A-D42F23F075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7359" y="549276"/>
            <a:ext cx="4537445" cy="1143000"/>
          </a:xfrm>
        </p:spPr>
        <p:txBody>
          <a:bodyPr/>
          <a:lstStyle/>
          <a:p>
            <a:pPr algn="ctr" eaLnBrk="1" hangingPunct="1"/>
            <a:r>
              <a:rPr lang="fi-FI" altLang="fi-FI" dirty="0"/>
              <a:t>Haun arvostelusta</a:t>
            </a:r>
          </a:p>
        </p:txBody>
      </p:sp>
      <p:sp>
        <p:nvSpPr>
          <p:cNvPr id="41987" name="Rectangle 3">
            <a:extLst>
              <a:ext uri="{FF2B5EF4-FFF2-40B4-BE49-F238E27FC236}">
                <a16:creationId xmlns:a16="http://schemas.microsoft.com/office/drawing/2014/main" id="{4258215B-8684-D717-FB9D-46E2B83FA15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91885" y="1989138"/>
            <a:ext cx="11364685" cy="4114800"/>
          </a:xfrm>
        </p:spPr>
        <p:txBody>
          <a:bodyPr>
            <a:normAutofit/>
          </a:bodyPr>
          <a:lstStyle/>
          <a:p>
            <a:pPr eaLnBrk="1" hangingPunct="1"/>
            <a:r>
              <a:rPr lang="fi-FI" altLang="fi-FI" sz="2400" dirty="0"/>
              <a:t>Arvostelussa kiinnitettävä huomiota </a:t>
            </a:r>
            <a:r>
              <a:rPr lang="fi-FI" altLang="fi-FI" sz="2400" b="1" dirty="0"/>
              <a:t>haun laatuun</a:t>
            </a:r>
            <a:endParaRPr lang="fi-FI" altLang="fi-FI" sz="2400" dirty="0"/>
          </a:p>
          <a:p>
            <a:pPr eaLnBrk="1" hangingPunct="1"/>
            <a:r>
              <a:rPr lang="fi-FI" altLang="fi-FI" sz="2400" dirty="0"/>
              <a:t>Koiran kykyyn itsenäisesti selvitä ongelmallisistakin paikoista</a:t>
            </a:r>
          </a:p>
          <a:p>
            <a:pPr eaLnBrk="1" hangingPunct="1"/>
            <a:r>
              <a:rPr lang="fi-FI" altLang="fi-FI" sz="2400" dirty="0"/>
              <a:t>Koiran todelliseen hakunopeuteen ,onko hidas vai nopea hakija</a:t>
            </a:r>
          </a:p>
          <a:p>
            <a:pPr eaLnBrk="1" hangingPunct="1"/>
            <a:r>
              <a:rPr lang="fi-FI" altLang="fi-FI" sz="2400" dirty="0"/>
              <a:t>Onko hakua riittävästi jotta koiralla on ollut mahdollisuus esittää taitonsa myös erinomaisiin numeroihin</a:t>
            </a:r>
          </a:p>
        </p:txBody>
      </p:sp>
      <p:pic>
        <p:nvPicPr>
          <p:cNvPr id="47108" name="Picture 4" descr="SAJ">
            <a:extLst>
              <a:ext uri="{FF2B5EF4-FFF2-40B4-BE49-F238E27FC236}">
                <a16:creationId xmlns:a16="http://schemas.microsoft.com/office/drawing/2014/main" id="{337D036C-A78A-4D73-D1F1-28CE00D42DD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056776" y="681719"/>
            <a:ext cx="587667" cy="597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Rectangle 3">
            <a:extLst>
              <a:ext uri="{FF2B5EF4-FFF2-40B4-BE49-F238E27FC236}">
                <a16:creationId xmlns:a16="http://schemas.microsoft.com/office/drawing/2014/main" id="{3ECC2149-3FFE-3AF7-D3B0-8090425221FE}"/>
              </a:ext>
            </a:extLst>
          </p:cNvPr>
          <p:cNvSpPr txBox="1">
            <a:spLocks noChangeArrowheads="1"/>
          </p:cNvSpPr>
          <p:nvPr/>
        </p:nvSpPr>
        <p:spPr>
          <a:xfrm>
            <a:off x="8486451" y="1170993"/>
            <a:ext cx="3494088" cy="549275"/>
          </a:xfrm>
          <a:prstGeom prst="rect">
            <a:avLst/>
          </a:prstGeom>
        </p:spPr>
        <p:txBody>
          <a:bodyPr anchor="b">
            <a:normAutofit fontScale="97500" lnSpcReduction="10000"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40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>
              <a:defRPr/>
            </a:pPr>
            <a:r>
              <a:rPr lang="fi-FI" altLang="fi-FI" sz="1600" dirty="0">
                <a:solidFill>
                  <a:schemeClr val="bg1"/>
                </a:solidFill>
              </a:rPr>
              <a:t>Suomen Ajokoirajärjestö -</a:t>
            </a:r>
            <a:br>
              <a:rPr lang="fi-FI" altLang="fi-FI" sz="1600" dirty="0">
                <a:solidFill>
                  <a:schemeClr val="bg1"/>
                </a:solidFill>
              </a:rPr>
            </a:br>
            <a:r>
              <a:rPr lang="fi-FI" altLang="fi-FI" sz="1600" dirty="0">
                <a:solidFill>
                  <a:schemeClr val="bg1"/>
                </a:solidFill>
              </a:rPr>
              <a:t> </a:t>
            </a:r>
            <a:r>
              <a:rPr lang="fi-FI" altLang="fi-FI" sz="1600" dirty="0" err="1">
                <a:solidFill>
                  <a:schemeClr val="bg1"/>
                </a:solidFill>
              </a:rPr>
              <a:t>Finska</a:t>
            </a:r>
            <a:r>
              <a:rPr lang="fi-FI" altLang="fi-FI" sz="1600" dirty="0">
                <a:solidFill>
                  <a:schemeClr val="bg1"/>
                </a:solidFill>
              </a:rPr>
              <a:t> </a:t>
            </a:r>
            <a:r>
              <a:rPr lang="fi-FI" altLang="fi-FI" sz="1600" dirty="0" err="1">
                <a:solidFill>
                  <a:schemeClr val="bg1"/>
                </a:solidFill>
              </a:rPr>
              <a:t>Stövarklubben</a:t>
            </a:r>
            <a:r>
              <a:rPr lang="fi-FI" altLang="fi-FI" sz="1600" dirty="0">
                <a:solidFill>
                  <a:schemeClr val="bg1"/>
                </a:solidFill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89047480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9280C2B-7AA0-6F2E-7841-04A6B0B4CB5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Rectangle 2">
            <a:extLst>
              <a:ext uri="{FF2B5EF4-FFF2-40B4-BE49-F238E27FC236}">
                <a16:creationId xmlns:a16="http://schemas.microsoft.com/office/drawing/2014/main" id="{0A09119B-8904-6BCC-695C-2F8209421F5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7359" y="549276"/>
            <a:ext cx="4537445" cy="1143000"/>
          </a:xfrm>
        </p:spPr>
        <p:txBody>
          <a:bodyPr/>
          <a:lstStyle/>
          <a:p>
            <a:pPr algn="ctr" eaLnBrk="1" hangingPunct="1"/>
            <a:r>
              <a:rPr lang="fi-FI" altLang="fi-FI" dirty="0"/>
              <a:t>Haun arvostelusta</a:t>
            </a:r>
          </a:p>
        </p:txBody>
      </p:sp>
      <p:sp>
        <p:nvSpPr>
          <p:cNvPr id="41987" name="Rectangle 3">
            <a:extLst>
              <a:ext uri="{FF2B5EF4-FFF2-40B4-BE49-F238E27FC236}">
                <a16:creationId xmlns:a16="http://schemas.microsoft.com/office/drawing/2014/main" id="{82653EB5-82F7-44CE-975B-23BE2E1D838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91885" y="1989138"/>
            <a:ext cx="11364685" cy="4114800"/>
          </a:xfrm>
        </p:spPr>
        <p:txBody>
          <a:bodyPr>
            <a:normAutofit/>
          </a:bodyPr>
          <a:lstStyle/>
          <a:p>
            <a:pPr eaLnBrk="1" hangingPunct="1"/>
            <a:r>
              <a:rPr lang="fi-FI" altLang="fi-FI" sz="2400" dirty="0"/>
              <a:t>Tuoreimman mahdollisen jäljen hakeminen, näköketulle tai </a:t>
            </a:r>
            <a:r>
              <a:rPr lang="fi-FI" altLang="fi-FI" sz="2400" dirty="0" err="1"/>
              <a:t>kamerasssa</a:t>
            </a:r>
            <a:r>
              <a:rPr lang="fi-FI" altLang="fi-FI" sz="2400" dirty="0"/>
              <a:t> olleelle ketulle  jäljelle laskeminen ei kaikilta osilta välttämättä palvele kokeen päätarkoitusta .Eli </a:t>
            </a:r>
            <a:r>
              <a:rPr lang="fi-FI" altLang="fi-FI" sz="2400" b="1" dirty="0"/>
              <a:t>jalostustiedon hakemista.</a:t>
            </a:r>
          </a:p>
          <a:p>
            <a:pPr eaLnBrk="1" hangingPunct="1"/>
            <a:endParaRPr lang="fi-FI" altLang="fi-FI" sz="2400" dirty="0"/>
          </a:p>
          <a:p>
            <a:pPr eaLnBrk="1" hangingPunct="1"/>
            <a:r>
              <a:rPr lang="fi-FI" altLang="fi-FI" sz="2400" dirty="0"/>
              <a:t>Voiko edellisenkaltaisissa tapauksissa käydä niin että koira ei todellisuudessa </a:t>
            </a:r>
            <a:r>
              <a:rPr lang="fi-FI" altLang="fi-FI" sz="2400" dirty="0" err="1"/>
              <a:t>haekkaan</a:t>
            </a:r>
            <a:r>
              <a:rPr lang="fi-FI" altLang="fi-FI" sz="2400" dirty="0"/>
              <a:t> kettua vaan seuraa sitä huonolla ajolla ?????</a:t>
            </a:r>
          </a:p>
          <a:p>
            <a:pPr eaLnBrk="1" hangingPunct="1"/>
            <a:endParaRPr lang="fi-FI" altLang="fi-FI" sz="2400" dirty="0"/>
          </a:p>
          <a:p>
            <a:pPr eaLnBrk="1" hangingPunct="1"/>
            <a:r>
              <a:rPr lang="fi-FI" altLang="fi-FI" sz="2400" dirty="0"/>
              <a:t>Annettaessa korkeita pisteitä tuomarien on vakuututtava että koiran suoritus on riittävä niiden ansaitsemiseksi.</a:t>
            </a:r>
          </a:p>
          <a:p>
            <a:pPr marL="0" indent="0" eaLnBrk="1" hangingPunct="1">
              <a:buNone/>
            </a:pPr>
            <a:endParaRPr lang="fi-FI" altLang="fi-FI" sz="2400" dirty="0"/>
          </a:p>
        </p:txBody>
      </p:sp>
      <p:pic>
        <p:nvPicPr>
          <p:cNvPr id="47108" name="Picture 4" descr="SAJ">
            <a:extLst>
              <a:ext uri="{FF2B5EF4-FFF2-40B4-BE49-F238E27FC236}">
                <a16:creationId xmlns:a16="http://schemas.microsoft.com/office/drawing/2014/main" id="{1E6D1FB2-B9B6-4DFE-2B5D-AE35E189174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056776" y="681719"/>
            <a:ext cx="587667" cy="597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Rectangle 3">
            <a:extLst>
              <a:ext uri="{FF2B5EF4-FFF2-40B4-BE49-F238E27FC236}">
                <a16:creationId xmlns:a16="http://schemas.microsoft.com/office/drawing/2014/main" id="{F33F9DAE-D942-1980-F48D-13041C6825F5}"/>
              </a:ext>
            </a:extLst>
          </p:cNvPr>
          <p:cNvSpPr txBox="1">
            <a:spLocks noChangeArrowheads="1"/>
          </p:cNvSpPr>
          <p:nvPr/>
        </p:nvSpPr>
        <p:spPr>
          <a:xfrm>
            <a:off x="8486451" y="1170993"/>
            <a:ext cx="3494088" cy="549275"/>
          </a:xfrm>
          <a:prstGeom prst="rect">
            <a:avLst/>
          </a:prstGeom>
        </p:spPr>
        <p:txBody>
          <a:bodyPr anchor="b">
            <a:normAutofit fontScale="97500" lnSpcReduction="10000"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40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>
              <a:defRPr/>
            </a:pPr>
            <a:r>
              <a:rPr lang="fi-FI" altLang="fi-FI" sz="1600" dirty="0">
                <a:solidFill>
                  <a:schemeClr val="bg1"/>
                </a:solidFill>
              </a:rPr>
              <a:t>Suomen Ajokoirajärjestö -</a:t>
            </a:r>
            <a:br>
              <a:rPr lang="fi-FI" altLang="fi-FI" sz="1600" dirty="0">
                <a:solidFill>
                  <a:schemeClr val="bg1"/>
                </a:solidFill>
              </a:rPr>
            </a:br>
            <a:r>
              <a:rPr lang="fi-FI" altLang="fi-FI" sz="1600" dirty="0">
                <a:solidFill>
                  <a:schemeClr val="bg1"/>
                </a:solidFill>
              </a:rPr>
              <a:t> </a:t>
            </a:r>
            <a:r>
              <a:rPr lang="fi-FI" altLang="fi-FI" sz="1600" dirty="0" err="1">
                <a:solidFill>
                  <a:schemeClr val="bg1"/>
                </a:solidFill>
              </a:rPr>
              <a:t>Finska</a:t>
            </a:r>
            <a:r>
              <a:rPr lang="fi-FI" altLang="fi-FI" sz="1600" dirty="0">
                <a:solidFill>
                  <a:schemeClr val="bg1"/>
                </a:solidFill>
              </a:rPr>
              <a:t> </a:t>
            </a:r>
            <a:r>
              <a:rPr lang="fi-FI" altLang="fi-FI" sz="1600" dirty="0" err="1">
                <a:solidFill>
                  <a:schemeClr val="bg1"/>
                </a:solidFill>
              </a:rPr>
              <a:t>Stövarklubben</a:t>
            </a:r>
            <a:r>
              <a:rPr lang="fi-FI" altLang="fi-FI" sz="1600" dirty="0">
                <a:solidFill>
                  <a:schemeClr val="bg1"/>
                </a:solidFill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21590194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D4EAE4A-A9FA-671C-FD6B-EF5BA2384E4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Rectangle 2">
            <a:extLst>
              <a:ext uri="{FF2B5EF4-FFF2-40B4-BE49-F238E27FC236}">
                <a16:creationId xmlns:a16="http://schemas.microsoft.com/office/drawing/2014/main" id="{4E30891E-7F99-FC94-B950-AB7185F90D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1885" y="549276"/>
            <a:ext cx="4612920" cy="1143000"/>
          </a:xfrm>
        </p:spPr>
        <p:txBody>
          <a:bodyPr/>
          <a:lstStyle/>
          <a:p>
            <a:pPr algn="ctr" eaLnBrk="1" hangingPunct="1"/>
            <a:r>
              <a:rPr lang="fi-FI" altLang="fi-FI" dirty="0"/>
              <a:t>Muistettavaa </a:t>
            </a:r>
          </a:p>
        </p:txBody>
      </p:sp>
      <p:sp>
        <p:nvSpPr>
          <p:cNvPr id="41987" name="Rectangle 3">
            <a:extLst>
              <a:ext uri="{FF2B5EF4-FFF2-40B4-BE49-F238E27FC236}">
                <a16:creationId xmlns:a16="http://schemas.microsoft.com/office/drawing/2014/main" id="{B2389403-50C1-B012-4268-F98331447DF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91885" y="1989138"/>
            <a:ext cx="11364685" cy="4114800"/>
          </a:xfrm>
        </p:spPr>
        <p:txBody>
          <a:bodyPr>
            <a:normAutofit/>
          </a:bodyPr>
          <a:lstStyle/>
          <a:p>
            <a:pPr eaLnBrk="1" hangingPunct="1"/>
            <a:r>
              <a:rPr lang="fi-FI" altLang="fi-FI" sz="2400" dirty="0"/>
              <a:t>Mikäli koira herättelee muistettava merkitä LT34 ja LT35</a:t>
            </a:r>
          </a:p>
          <a:p>
            <a:pPr eaLnBrk="1" hangingPunct="1"/>
            <a:r>
              <a:rPr lang="fi-FI" altLang="fi-FI" sz="2400" dirty="0" err="1"/>
              <a:t>Yöjäljellä</a:t>
            </a:r>
            <a:r>
              <a:rPr lang="fi-FI" altLang="fi-FI" sz="2400" dirty="0"/>
              <a:t> seurattu matka LT37 ja ominaisuuspiste oltava suhteessa toisiinsa</a:t>
            </a:r>
          </a:p>
          <a:p>
            <a:pPr eaLnBrk="1" hangingPunct="1"/>
            <a:r>
              <a:rPr lang="fi-FI" altLang="fi-FI" sz="2400" dirty="0"/>
              <a:t>LT72 muiden eläinten ajo jos merkintä on 3 tai pienempi niin ominaisuusnumerossa huomioitava sääntöjen mukainen </a:t>
            </a:r>
            <a:r>
              <a:rPr lang="fi-FI" altLang="fi-FI" sz="2400" dirty="0" err="1"/>
              <a:t>max</a:t>
            </a:r>
            <a:r>
              <a:rPr lang="fi-FI" altLang="fi-FI" sz="2400" dirty="0"/>
              <a:t> piste sorkka/jänis</a:t>
            </a:r>
          </a:p>
          <a:p>
            <a:pPr marL="0" indent="0" eaLnBrk="1" hangingPunct="1">
              <a:buNone/>
            </a:pPr>
            <a:endParaRPr lang="fi-FI" altLang="fi-FI" sz="2400" dirty="0"/>
          </a:p>
        </p:txBody>
      </p:sp>
      <p:pic>
        <p:nvPicPr>
          <p:cNvPr id="47108" name="Picture 4" descr="SAJ">
            <a:extLst>
              <a:ext uri="{FF2B5EF4-FFF2-40B4-BE49-F238E27FC236}">
                <a16:creationId xmlns:a16="http://schemas.microsoft.com/office/drawing/2014/main" id="{261C3255-412B-EB5D-D8E0-DBE709CA2B6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056776" y="681719"/>
            <a:ext cx="587667" cy="597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Rectangle 3">
            <a:extLst>
              <a:ext uri="{FF2B5EF4-FFF2-40B4-BE49-F238E27FC236}">
                <a16:creationId xmlns:a16="http://schemas.microsoft.com/office/drawing/2014/main" id="{0510E4CA-B24C-2713-5536-210C6B765F5C}"/>
              </a:ext>
            </a:extLst>
          </p:cNvPr>
          <p:cNvSpPr txBox="1">
            <a:spLocks noChangeArrowheads="1"/>
          </p:cNvSpPr>
          <p:nvPr/>
        </p:nvSpPr>
        <p:spPr>
          <a:xfrm>
            <a:off x="8486451" y="1170993"/>
            <a:ext cx="3494088" cy="549275"/>
          </a:xfrm>
          <a:prstGeom prst="rect">
            <a:avLst/>
          </a:prstGeom>
        </p:spPr>
        <p:txBody>
          <a:bodyPr anchor="b">
            <a:normAutofit fontScale="97500" lnSpcReduction="10000"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40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>
              <a:defRPr/>
            </a:pPr>
            <a:r>
              <a:rPr lang="fi-FI" altLang="fi-FI" sz="1600" dirty="0">
                <a:solidFill>
                  <a:schemeClr val="bg1"/>
                </a:solidFill>
              </a:rPr>
              <a:t>Suomen Ajokoirajärjestö -</a:t>
            </a:r>
            <a:br>
              <a:rPr lang="fi-FI" altLang="fi-FI" sz="1600" dirty="0">
                <a:solidFill>
                  <a:schemeClr val="bg1"/>
                </a:solidFill>
              </a:rPr>
            </a:br>
            <a:r>
              <a:rPr lang="fi-FI" altLang="fi-FI" sz="1600" dirty="0">
                <a:solidFill>
                  <a:schemeClr val="bg1"/>
                </a:solidFill>
              </a:rPr>
              <a:t> </a:t>
            </a:r>
            <a:r>
              <a:rPr lang="fi-FI" altLang="fi-FI" sz="1600" dirty="0" err="1">
                <a:solidFill>
                  <a:schemeClr val="bg1"/>
                </a:solidFill>
              </a:rPr>
              <a:t>Finska</a:t>
            </a:r>
            <a:r>
              <a:rPr lang="fi-FI" altLang="fi-FI" sz="1600" dirty="0">
                <a:solidFill>
                  <a:schemeClr val="bg1"/>
                </a:solidFill>
              </a:rPr>
              <a:t> </a:t>
            </a:r>
            <a:r>
              <a:rPr lang="fi-FI" altLang="fi-FI" sz="1600" dirty="0" err="1">
                <a:solidFill>
                  <a:schemeClr val="bg1"/>
                </a:solidFill>
              </a:rPr>
              <a:t>Stövarklubben</a:t>
            </a:r>
            <a:r>
              <a:rPr lang="fi-FI" altLang="fi-FI" sz="1600" dirty="0">
                <a:solidFill>
                  <a:schemeClr val="bg1"/>
                </a:solidFill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14171032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4D272F8-C362-A40A-CA4A-A26B0849307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2A3F529-A6B2-A05D-55BB-8E35740519D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Huomautus</a:t>
            </a:r>
            <a:r>
              <a:rPr lang="en-US" dirty="0"/>
              <a:t> </a:t>
            </a:r>
            <a:r>
              <a:rPr lang="en-US" dirty="0" err="1"/>
              <a:t>merkinnät</a:t>
            </a:r>
            <a:endParaRPr lang="en-FI" dirty="0"/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804D6290-6B68-1C7E-708A-792FF77DB4C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81025" y="1974714"/>
            <a:ext cx="11029950" cy="4591455"/>
          </a:xfrm>
        </p:spPr>
        <p:txBody>
          <a:bodyPr>
            <a:norm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  <a:buNone/>
            </a:pPr>
            <a:r>
              <a:rPr lang="fi-FI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 </a:t>
            </a:r>
            <a:endParaRPr lang="en-FI" sz="18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</a:pPr>
            <a:endParaRPr lang="fi-FI" sz="26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</a:pPr>
            <a:r>
              <a:rPr lang="fi-FI" sz="2600" kern="100" dirty="0"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72= eläin mainittava </a:t>
            </a:r>
            <a:endParaRPr lang="fi-FI" sz="26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lvl="1">
              <a:lnSpc>
                <a:spcPct val="107000"/>
              </a:lnSpc>
            </a:pPr>
            <a:r>
              <a:rPr lang="fi-FI" sz="2600" kern="100" dirty="0"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Kohtuuttoman häiriön syy mainittava</a:t>
            </a:r>
            <a:r>
              <a:rPr lang="fi-FI" sz="26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 </a:t>
            </a:r>
            <a:endParaRPr lang="en-US" sz="2600" kern="100" dirty="0"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lvl="1">
              <a:lnSpc>
                <a:spcPct val="107000"/>
              </a:lnSpc>
            </a:pPr>
            <a:r>
              <a:rPr lang="en-US" sz="2600" kern="100" dirty="0" err="1"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Louhen</a:t>
            </a:r>
            <a:r>
              <a:rPr lang="en-US" sz="2600" kern="100" dirty="0"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2600" kern="100" dirty="0" err="1"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laatu</a:t>
            </a:r>
            <a:r>
              <a:rPr lang="en-US" sz="2600" kern="100" dirty="0"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2600" kern="100" dirty="0" err="1"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mainittava</a:t>
            </a:r>
            <a:endParaRPr lang="en-US" sz="2600" kern="100" dirty="0"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</a:pPr>
            <a:r>
              <a:rPr lang="en-US" sz="2600" kern="100" dirty="0"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Haun </a:t>
            </a:r>
            <a:r>
              <a:rPr lang="en-US" sz="2600" kern="100" dirty="0" err="1"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johtaminen</a:t>
            </a:r>
            <a:r>
              <a:rPr lang="en-US" sz="2600" kern="100" dirty="0"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2600" kern="100" dirty="0" err="1"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ajoon</a:t>
            </a:r>
            <a:r>
              <a:rPr lang="en-US" sz="2600" kern="100" dirty="0"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tai </a:t>
            </a:r>
            <a:r>
              <a:rPr lang="en-US" sz="2600" kern="100" dirty="0" err="1"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tulokseen</a:t>
            </a:r>
            <a:r>
              <a:rPr lang="en-US" sz="2600" kern="100" dirty="0"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2600" kern="100" dirty="0" err="1"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mainittava</a:t>
            </a:r>
            <a:r>
              <a:rPr lang="en-US" sz="2600" kern="100" dirty="0"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2600" kern="100" dirty="0" err="1"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mikäli</a:t>
            </a:r>
            <a:r>
              <a:rPr lang="en-US" sz="2600" kern="100" dirty="0"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se </a:t>
            </a:r>
            <a:r>
              <a:rPr lang="en-US" sz="2600" kern="100" dirty="0" err="1"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ei</a:t>
            </a:r>
            <a:r>
              <a:rPr lang="en-US" sz="2600" kern="100" dirty="0"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2600" kern="100" dirty="0" err="1"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ilmene</a:t>
            </a:r>
            <a:r>
              <a:rPr lang="en-US" sz="2600" kern="100" dirty="0"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2600" kern="100" dirty="0" err="1"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minuuttitaulukosta</a:t>
            </a:r>
            <a:endParaRPr lang="en-US" sz="26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</a:pPr>
            <a:r>
              <a:rPr lang="en-US" sz="2600" kern="100" dirty="0" err="1"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Mikäli</a:t>
            </a:r>
            <a:r>
              <a:rPr lang="en-US" sz="2600" kern="100" dirty="0"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2600" kern="100" dirty="0" err="1"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koira</a:t>
            </a:r>
            <a:r>
              <a:rPr lang="en-US" sz="2600" kern="100" dirty="0"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on </a:t>
            </a:r>
            <a:r>
              <a:rPr lang="en-US" sz="2600" kern="100" dirty="0" err="1"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välillä</a:t>
            </a:r>
            <a:r>
              <a:rPr lang="en-US" sz="2600" kern="100" dirty="0"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2600" kern="100" dirty="0" err="1"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kytkettynä</a:t>
            </a:r>
            <a:r>
              <a:rPr lang="en-US" sz="2600" kern="100" dirty="0"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ja </a:t>
            </a:r>
            <a:r>
              <a:rPr lang="en-US" sz="2600" kern="100" dirty="0" err="1"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sama</a:t>
            </a:r>
            <a:r>
              <a:rPr lang="en-US" sz="2600" kern="100" dirty="0"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2600" kern="100" dirty="0" err="1"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haku</a:t>
            </a:r>
            <a:r>
              <a:rPr lang="en-US" sz="2600" kern="100" dirty="0"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2600" kern="100" dirty="0" err="1"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jatkuu</a:t>
            </a:r>
            <a:r>
              <a:rPr lang="en-US" sz="2600" kern="100" dirty="0"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se on </a:t>
            </a:r>
            <a:r>
              <a:rPr lang="en-US" sz="2600" kern="100" dirty="0" err="1"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mainittava</a:t>
            </a:r>
            <a:endParaRPr lang="en-FI" sz="26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324000" lvl="1" indent="0">
              <a:buNone/>
            </a:pPr>
            <a:endParaRPr lang="en-US" sz="8000" dirty="0"/>
          </a:p>
        </p:txBody>
      </p:sp>
      <p:pic>
        <p:nvPicPr>
          <p:cNvPr id="6" name="Picture 4" descr="SAJ">
            <a:extLst>
              <a:ext uri="{FF2B5EF4-FFF2-40B4-BE49-F238E27FC236}">
                <a16:creationId xmlns:a16="http://schemas.microsoft.com/office/drawing/2014/main" id="{E2B132AC-A567-AF3E-0E35-FC2CE7E0B7D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056776" y="681719"/>
            <a:ext cx="587667" cy="597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Rectangle 3">
            <a:extLst>
              <a:ext uri="{FF2B5EF4-FFF2-40B4-BE49-F238E27FC236}">
                <a16:creationId xmlns:a16="http://schemas.microsoft.com/office/drawing/2014/main" id="{ECD4DE34-0E09-A6D0-B507-A77BB0BC1AA4}"/>
              </a:ext>
            </a:extLst>
          </p:cNvPr>
          <p:cNvSpPr txBox="1">
            <a:spLocks noChangeArrowheads="1"/>
          </p:cNvSpPr>
          <p:nvPr/>
        </p:nvSpPr>
        <p:spPr>
          <a:xfrm>
            <a:off x="8486451" y="1170993"/>
            <a:ext cx="3494088" cy="549275"/>
          </a:xfrm>
          <a:prstGeom prst="rect">
            <a:avLst/>
          </a:prstGeom>
        </p:spPr>
        <p:txBody>
          <a:bodyPr anchor="b">
            <a:normAutofit fontScale="97500" lnSpcReduction="10000"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40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>
              <a:defRPr/>
            </a:pPr>
            <a:r>
              <a:rPr lang="fi-FI" altLang="fi-FI" sz="1600" dirty="0">
                <a:solidFill>
                  <a:schemeClr val="bg1"/>
                </a:solidFill>
              </a:rPr>
              <a:t>Suomen Ajokoirajärjestö -</a:t>
            </a:r>
            <a:br>
              <a:rPr lang="fi-FI" altLang="fi-FI" sz="1600" dirty="0">
                <a:solidFill>
                  <a:schemeClr val="bg1"/>
                </a:solidFill>
              </a:rPr>
            </a:br>
            <a:r>
              <a:rPr lang="fi-FI" altLang="fi-FI" sz="1600" dirty="0">
                <a:solidFill>
                  <a:schemeClr val="bg1"/>
                </a:solidFill>
              </a:rPr>
              <a:t> </a:t>
            </a:r>
            <a:r>
              <a:rPr lang="fi-FI" altLang="fi-FI" sz="1600" dirty="0" err="1">
                <a:solidFill>
                  <a:schemeClr val="bg1"/>
                </a:solidFill>
              </a:rPr>
              <a:t>Finska</a:t>
            </a:r>
            <a:r>
              <a:rPr lang="fi-FI" altLang="fi-FI" sz="1600" dirty="0">
                <a:solidFill>
                  <a:schemeClr val="bg1"/>
                </a:solidFill>
              </a:rPr>
              <a:t> </a:t>
            </a:r>
            <a:r>
              <a:rPr lang="fi-FI" altLang="fi-FI" sz="1600" dirty="0" err="1">
                <a:solidFill>
                  <a:schemeClr val="bg1"/>
                </a:solidFill>
              </a:rPr>
              <a:t>Stövarklubben</a:t>
            </a:r>
            <a:r>
              <a:rPr lang="fi-FI" altLang="fi-FI" sz="1600" dirty="0">
                <a:solidFill>
                  <a:schemeClr val="bg1"/>
                </a:solidFill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12429012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4F6E0401-F0E1-0509-E5B4-92ED60EFCC6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i-FI" dirty="0"/>
              <a:t>Kortin täyttö</a:t>
            </a:r>
          </a:p>
        </p:txBody>
      </p:sp>
      <p:pic>
        <p:nvPicPr>
          <p:cNvPr id="5" name="Sisällön paikkamerkki 4">
            <a:extLst>
              <a:ext uri="{FF2B5EF4-FFF2-40B4-BE49-F238E27FC236}">
                <a16:creationId xmlns:a16="http://schemas.microsoft.com/office/drawing/2014/main" id="{A0D15797-5CDF-12EE-760B-7A03EFBF852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1192" y="1913860"/>
            <a:ext cx="11610808" cy="49441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9394111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A1C6D663-0F5F-BA51-2DDD-24F20E01F67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/>
              <a:t>Kortin täyttö</a:t>
            </a:r>
          </a:p>
        </p:txBody>
      </p:sp>
      <p:pic>
        <p:nvPicPr>
          <p:cNvPr id="5" name="Sisällön paikkamerkki 4">
            <a:extLst>
              <a:ext uri="{FF2B5EF4-FFF2-40B4-BE49-F238E27FC236}">
                <a16:creationId xmlns:a16="http://schemas.microsoft.com/office/drawing/2014/main" id="{9EAE92EA-6A74-0F76-E66A-D51BD7C2554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6240" y="1715956"/>
            <a:ext cx="11612880" cy="50607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7928707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3C0D9B4-4AB2-8CA5-5FD1-5336744ED38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2430E1F-DA3C-E926-FD63-676EA39D20B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Tallennusohjelma</a:t>
            </a:r>
            <a:endParaRPr lang="en-FI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6772799-69F3-1FBE-4E97-2F80D13DC95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02738" y="2047787"/>
            <a:ext cx="5449423" cy="523255"/>
          </a:xfrm>
        </p:spPr>
        <p:txBody>
          <a:bodyPr>
            <a:normAutofit/>
          </a:bodyPr>
          <a:lstStyle/>
          <a:p>
            <a:r>
              <a:rPr lang="en-US" b="1" dirty="0" err="1">
                <a:highlight>
                  <a:srgbClr val="FFFF00"/>
                </a:highlight>
              </a:rPr>
              <a:t>Tulospäivitys</a:t>
            </a:r>
            <a:r>
              <a:rPr lang="en-US" b="1" dirty="0">
                <a:highlight>
                  <a:srgbClr val="FFFF00"/>
                </a:highlight>
              </a:rPr>
              <a:t> on </a:t>
            </a:r>
            <a:r>
              <a:rPr lang="en-US" b="1" dirty="0" err="1">
                <a:highlight>
                  <a:srgbClr val="FFFF00"/>
                </a:highlight>
              </a:rPr>
              <a:t>vasta</a:t>
            </a:r>
            <a:r>
              <a:rPr lang="en-US" b="1" dirty="0">
                <a:highlight>
                  <a:srgbClr val="FFFF00"/>
                </a:highlight>
              </a:rPr>
              <a:t> </a:t>
            </a:r>
            <a:r>
              <a:rPr lang="en-US" b="1" dirty="0" err="1">
                <a:highlight>
                  <a:srgbClr val="FFFF00"/>
                </a:highlight>
              </a:rPr>
              <a:t>puoliksi</a:t>
            </a:r>
            <a:r>
              <a:rPr lang="en-US" b="1" dirty="0">
                <a:highlight>
                  <a:srgbClr val="FFFF00"/>
                </a:highlight>
              </a:rPr>
              <a:t> </a:t>
            </a:r>
            <a:r>
              <a:rPr lang="en-US" b="1" dirty="0" err="1">
                <a:highlight>
                  <a:srgbClr val="FFFF00"/>
                </a:highlight>
              </a:rPr>
              <a:t>tehty</a:t>
            </a:r>
            <a:endParaRPr lang="en-US" b="1" dirty="0">
              <a:highlight>
                <a:srgbClr val="FFFF00"/>
              </a:highlight>
            </a:endParaRPr>
          </a:p>
        </p:txBody>
      </p:sp>
      <p:pic>
        <p:nvPicPr>
          <p:cNvPr id="19" name="Picture 18">
            <a:extLst>
              <a:ext uri="{FF2B5EF4-FFF2-40B4-BE49-F238E27FC236}">
                <a16:creationId xmlns:a16="http://schemas.microsoft.com/office/drawing/2014/main" id="{E045B667-C2A9-F64D-4ED7-00A19EF7808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02739" y="2652410"/>
            <a:ext cx="8912940" cy="1244875"/>
          </a:xfrm>
          <a:prstGeom prst="rect">
            <a:avLst/>
          </a:prstGeom>
        </p:spPr>
      </p:pic>
      <p:pic>
        <p:nvPicPr>
          <p:cNvPr id="21" name="Picture 20">
            <a:extLst>
              <a:ext uri="{FF2B5EF4-FFF2-40B4-BE49-F238E27FC236}">
                <a16:creationId xmlns:a16="http://schemas.microsoft.com/office/drawing/2014/main" id="{8D60AFB9-9C90-FAFB-3AF6-5DBD9D57BEC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48664" y="4921607"/>
            <a:ext cx="10111991" cy="967604"/>
          </a:xfrm>
          <a:prstGeom prst="rect">
            <a:avLst/>
          </a:prstGeom>
        </p:spPr>
      </p:pic>
      <p:sp>
        <p:nvSpPr>
          <p:cNvPr id="22" name="Content Placeholder 2">
            <a:extLst>
              <a:ext uri="{FF2B5EF4-FFF2-40B4-BE49-F238E27FC236}">
                <a16:creationId xmlns:a16="http://schemas.microsoft.com/office/drawing/2014/main" id="{58DFDC93-DCB3-7812-B414-56D4DDA9AB9D}"/>
              </a:ext>
            </a:extLst>
          </p:cNvPr>
          <p:cNvSpPr txBox="1">
            <a:spLocks/>
          </p:cNvSpPr>
          <p:nvPr/>
        </p:nvSpPr>
        <p:spPr>
          <a:xfrm>
            <a:off x="983127" y="3757589"/>
            <a:ext cx="4000536" cy="133642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marL="306000" indent="-3060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630000" indent="-3060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900000" indent="-2700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242000" indent="-2340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1602000" indent="-2340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1900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2200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2500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2800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b="1" dirty="0" err="1">
                <a:solidFill>
                  <a:schemeClr val="tx1"/>
                </a:solidFill>
              </a:rPr>
              <a:t>Muista</a:t>
            </a:r>
            <a:r>
              <a:rPr lang="en-US" b="1" dirty="0">
                <a:solidFill>
                  <a:schemeClr val="tx1"/>
                </a:solidFill>
              </a:rPr>
              <a:t> ! </a:t>
            </a:r>
            <a:r>
              <a:rPr lang="en-US" b="1" dirty="0" err="1"/>
              <a:t>Tulosten</a:t>
            </a:r>
            <a:r>
              <a:rPr lang="en-US" b="1" dirty="0"/>
              <a:t> </a:t>
            </a:r>
            <a:r>
              <a:rPr lang="en-US" b="1" dirty="0" err="1"/>
              <a:t>julkaisu</a:t>
            </a:r>
            <a:endParaRPr lang="en-US" b="1" dirty="0"/>
          </a:p>
          <a:p>
            <a:pPr lvl="1"/>
            <a:r>
              <a:rPr lang="en-US" dirty="0" err="1">
                <a:highlight>
                  <a:srgbClr val="00FF00"/>
                </a:highlight>
              </a:rPr>
              <a:t>Pisteet</a:t>
            </a:r>
            <a:r>
              <a:rPr lang="en-US" dirty="0"/>
              <a:t> Ja </a:t>
            </a:r>
            <a:r>
              <a:rPr lang="en-US" dirty="0" err="1">
                <a:highlight>
                  <a:srgbClr val="00FF00"/>
                </a:highlight>
              </a:rPr>
              <a:t>sijoitus</a:t>
            </a:r>
            <a:endParaRPr lang="en-US" dirty="0">
              <a:highlight>
                <a:srgbClr val="00FF00"/>
              </a:highlight>
            </a:endParaRPr>
          </a:p>
        </p:txBody>
      </p:sp>
      <p:sp>
        <p:nvSpPr>
          <p:cNvPr id="24" name="Oval 23">
            <a:extLst>
              <a:ext uri="{FF2B5EF4-FFF2-40B4-BE49-F238E27FC236}">
                <a16:creationId xmlns:a16="http://schemas.microsoft.com/office/drawing/2014/main" id="{50D17C25-24A6-004A-FC97-5A0593AC6689}"/>
              </a:ext>
            </a:extLst>
          </p:cNvPr>
          <p:cNvSpPr/>
          <p:nvPr/>
        </p:nvSpPr>
        <p:spPr>
          <a:xfrm>
            <a:off x="6131580" y="4466705"/>
            <a:ext cx="4330925" cy="1934155"/>
          </a:xfrm>
          <a:prstGeom prst="ellipse">
            <a:avLst/>
          </a:prstGeom>
          <a:noFill/>
          <a:ln w="38100">
            <a:solidFill>
              <a:srgbClr val="00B05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FI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3EF2CD03-ADF3-4894-7E1E-F74171A6A117}"/>
              </a:ext>
            </a:extLst>
          </p:cNvPr>
          <p:cNvSpPr/>
          <p:nvPr/>
        </p:nvSpPr>
        <p:spPr>
          <a:xfrm>
            <a:off x="849398" y="2707639"/>
            <a:ext cx="4791075" cy="1172143"/>
          </a:xfrm>
          <a:prstGeom prst="rect">
            <a:avLst/>
          </a:prstGeom>
          <a:solidFill>
            <a:schemeClr val="dk1">
              <a:alpha val="82000"/>
            </a:schemeClr>
          </a:solidFill>
          <a:ln>
            <a:noFill/>
          </a:ln>
          <a:effectLst>
            <a:outerShdw blurRad="1270000" dist="50800" dir="5400000" algn="ctr" rotWithShape="0">
              <a:schemeClr val="accent2">
                <a:alpha val="44000"/>
              </a:schemeClr>
            </a:outerShdw>
            <a:softEdge rad="139700"/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FI"/>
          </a:p>
        </p:txBody>
      </p:sp>
      <p:sp>
        <p:nvSpPr>
          <p:cNvPr id="25" name="Oval 24">
            <a:extLst>
              <a:ext uri="{FF2B5EF4-FFF2-40B4-BE49-F238E27FC236}">
                <a16:creationId xmlns:a16="http://schemas.microsoft.com/office/drawing/2014/main" id="{EF092B57-769F-5152-139E-FB51522B3162}"/>
              </a:ext>
            </a:extLst>
          </p:cNvPr>
          <p:cNvSpPr/>
          <p:nvPr/>
        </p:nvSpPr>
        <p:spPr>
          <a:xfrm>
            <a:off x="10462505" y="4438331"/>
            <a:ext cx="569219" cy="1934155"/>
          </a:xfrm>
          <a:prstGeom prst="ellipse">
            <a:avLst/>
          </a:prstGeom>
          <a:noFill/>
          <a:ln w="38100">
            <a:solidFill>
              <a:srgbClr val="00B05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FI"/>
          </a:p>
        </p:txBody>
      </p:sp>
      <p:sp>
        <p:nvSpPr>
          <p:cNvPr id="23" name="Oval 22">
            <a:extLst>
              <a:ext uri="{FF2B5EF4-FFF2-40B4-BE49-F238E27FC236}">
                <a16:creationId xmlns:a16="http://schemas.microsoft.com/office/drawing/2014/main" id="{D65FFBBD-6F27-7E58-F581-E204B24C3881}"/>
              </a:ext>
            </a:extLst>
          </p:cNvPr>
          <p:cNvSpPr/>
          <p:nvPr/>
        </p:nvSpPr>
        <p:spPr>
          <a:xfrm>
            <a:off x="4983663" y="2087240"/>
            <a:ext cx="5066479" cy="1979281"/>
          </a:xfrm>
          <a:prstGeom prst="ellipse">
            <a:avLst/>
          </a:prstGeom>
          <a:noFill/>
          <a:ln w="38100">
            <a:solidFill>
              <a:srgbClr val="FFFF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FI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E998E287-78BC-FE4B-E612-C994D3C8C5D7}"/>
              </a:ext>
            </a:extLst>
          </p:cNvPr>
          <p:cNvSpPr/>
          <p:nvPr/>
        </p:nvSpPr>
        <p:spPr>
          <a:xfrm>
            <a:off x="300758" y="4819336"/>
            <a:ext cx="4791075" cy="1172143"/>
          </a:xfrm>
          <a:prstGeom prst="rect">
            <a:avLst/>
          </a:prstGeom>
          <a:solidFill>
            <a:schemeClr val="dk1">
              <a:alpha val="82000"/>
            </a:schemeClr>
          </a:solidFill>
          <a:ln>
            <a:noFill/>
          </a:ln>
          <a:effectLst>
            <a:outerShdw blurRad="1270000" dist="50800" dir="5400000" algn="ctr" rotWithShape="0">
              <a:schemeClr val="accent2">
                <a:alpha val="44000"/>
              </a:schemeClr>
            </a:outerShdw>
            <a:softEdge rad="139700"/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FI"/>
          </a:p>
        </p:txBody>
      </p:sp>
      <p:pic>
        <p:nvPicPr>
          <p:cNvPr id="6" name="Picture 4" descr="SAJ">
            <a:extLst>
              <a:ext uri="{FF2B5EF4-FFF2-40B4-BE49-F238E27FC236}">
                <a16:creationId xmlns:a16="http://schemas.microsoft.com/office/drawing/2014/main" id="{624454A7-CFC0-9534-117D-E0B39894678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591767" y="737105"/>
            <a:ext cx="904908" cy="91974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Rectangle 3">
            <a:extLst>
              <a:ext uri="{FF2B5EF4-FFF2-40B4-BE49-F238E27FC236}">
                <a16:creationId xmlns:a16="http://schemas.microsoft.com/office/drawing/2014/main" id="{DD02420F-5E91-A0C8-2DD5-3B88AA1F2881}"/>
              </a:ext>
            </a:extLst>
          </p:cNvPr>
          <p:cNvSpPr txBox="1">
            <a:spLocks noChangeArrowheads="1"/>
          </p:cNvSpPr>
          <p:nvPr/>
        </p:nvSpPr>
        <p:spPr>
          <a:xfrm>
            <a:off x="7301464" y="1107572"/>
            <a:ext cx="3494088" cy="549275"/>
          </a:xfrm>
          <a:prstGeom prst="rect">
            <a:avLst/>
          </a:prstGeom>
        </p:spPr>
        <p:txBody>
          <a:bodyPr anchor="b">
            <a:normAutofit fontScale="97500" lnSpcReduction="10000"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40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>
              <a:defRPr/>
            </a:pPr>
            <a:r>
              <a:rPr lang="fi-FI" altLang="fi-FI" sz="1600" dirty="0">
                <a:solidFill>
                  <a:schemeClr val="bg1"/>
                </a:solidFill>
              </a:rPr>
              <a:t>Suomen Ajokoirajärjestö -</a:t>
            </a:r>
            <a:br>
              <a:rPr lang="fi-FI" altLang="fi-FI" sz="1600" dirty="0">
                <a:solidFill>
                  <a:schemeClr val="bg1"/>
                </a:solidFill>
              </a:rPr>
            </a:br>
            <a:r>
              <a:rPr lang="fi-FI" altLang="fi-FI" sz="1600" dirty="0">
                <a:solidFill>
                  <a:schemeClr val="bg1"/>
                </a:solidFill>
              </a:rPr>
              <a:t> </a:t>
            </a:r>
            <a:r>
              <a:rPr lang="fi-FI" altLang="fi-FI" sz="1600" dirty="0" err="1">
                <a:solidFill>
                  <a:schemeClr val="bg1"/>
                </a:solidFill>
              </a:rPr>
              <a:t>Finska</a:t>
            </a:r>
            <a:r>
              <a:rPr lang="fi-FI" altLang="fi-FI" sz="1600" dirty="0">
                <a:solidFill>
                  <a:schemeClr val="bg1"/>
                </a:solidFill>
              </a:rPr>
              <a:t> </a:t>
            </a:r>
            <a:r>
              <a:rPr lang="fi-FI" altLang="fi-FI" sz="1600" dirty="0" err="1">
                <a:solidFill>
                  <a:schemeClr val="bg1"/>
                </a:solidFill>
              </a:rPr>
              <a:t>Stövarklubben</a:t>
            </a:r>
            <a:r>
              <a:rPr lang="fi-FI" altLang="fi-FI" sz="1600" dirty="0">
                <a:solidFill>
                  <a:schemeClr val="bg1"/>
                </a:solidFill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78488083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BF89643-A1E1-363E-43F8-F3D2C385897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1E1A577-C55C-0B91-EF83-125AE474A97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Tallennusohjelma </a:t>
            </a:r>
            <a:r>
              <a:rPr lang="en-US" sz="1400" dirty="0" err="1">
                <a:solidFill>
                  <a:srgbClr val="FFFF00"/>
                </a:solidFill>
              </a:rPr>
              <a:t>katso</a:t>
            </a:r>
            <a:r>
              <a:rPr lang="en-US" sz="1400" dirty="0">
                <a:solidFill>
                  <a:srgbClr val="FFFF00"/>
                </a:solidFill>
              </a:rPr>
              <a:t> </a:t>
            </a:r>
            <a:r>
              <a:rPr lang="en-US" sz="1400" dirty="0" err="1">
                <a:solidFill>
                  <a:srgbClr val="FFFF00"/>
                </a:solidFill>
              </a:rPr>
              <a:t>esitystilassa</a:t>
            </a:r>
            <a:endParaRPr lang="en-FI" dirty="0">
              <a:solidFill>
                <a:srgbClr val="FFFF00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51C0633-937A-C223-3170-5BE7D5AF200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32020" y="1923838"/>
            <a:ext cx="4698674" cy="2434153"/>
          </a:xfrm>
        </p:spPr>
        <p:txBody>
          <a:bodyPr>
            <a:normAutofit fontScale="92500" lnSpcReduction="20000"/>
          </a:bodyPr>
          <a:lstStyle/>
          <a:p>
            <a:r>
              <a:rPr lang="en-US" dirty="0"/>
              <a:t>Kun </a:t>
            </a:r>
            <a:r>
              <a:rPr lang="en-US" dirty="0" err="1"/>
              <a:t>koe</a:t>
            </a:r>
            <a:r>
              <a:rPr lang="en-US" dirty="0"/>
              <a:t> on </a:t>
            </a:r>
            <a:r>
              <a:rPr lang="en-US" dirty="0" err="1"/>
              <a:t>päätetty</a:t>
            </a:r>
            <a:r>
              <a:rPr lang="en-US" dirty="0"/>
              <a:t> ja </a:t>
            </a:r>
            <a:r>
              <a:rPr lang="en-US" dirty="0" err="1"/>
              <a:t>tulokset</a:t>
            </a:r>
            <a:r>
              <a:rPr lang="en-US" dirty="0"/>
              <a:t> </a:t>
            </a:r>
            <a:r>
              <a:rPr lang="en-US" dirty="0" err="1"/>
              <a:t>julkaistu</a:t>
            </a:r>
            <a:r>
              <a:rPr lang="en-US" dirty="0"/>
              <a:t> </a:t>
            </a:r>
            <a:r>
              <a:rPr lang="en-US" dirty="0" err="1"/>
              <a:t>koepaikalla</a:t>
            </a:r>
            <a:r>
              <a:rPr lang="en-US" dirty="0"/>
              <a:t>, </a:t>
            </a:r>
            <a:r>
              <a:rPr lang="en-US" b="1" dirty="0" err="1">
                <a:solidFill>
                  <a:srgbClr val="FF0000"/>
                </a:solidFill>
              </a:rPr>
              <a:t>muista</a:t>
            </a:r>
            <a:r>
              <a:rPr lang="en-US" b="1" dirty="0">
                <a:solidFill>
                  <a:srgbClr val="FF0000"/>
                </a:solidFill>
              </a:rPr>
              <a:t> </a:t>
            </a:r>
            <a:r>
              <a:rPr lang="en-US" b="1" dirty="0" err="1">
                <a:solidFill>
                  <a:srgbClr val="FF0000"/>
                </a:solidFill>
              </a:rPr>
              <a:t>vielä</a:t>
            </a:r>
            <a:r>
              <a:rPr lang="en-US" b="1" dirty="0">
                <a:solidFill>
                  <a:srgbClr val="FF0000"/>
                </a:solidFill>
              </a:rPr>
              <a:t> </a:t>
            </a:r>
            <a:r>
              <a:rPr lang="en-US" b="1" dirty="0" err="1">
                <a:solidFill>
                  <a:srgbClr val="FF0000"/>
                </a:solidFill>
              </a:rPr>
              <a:t>päivittää</a:t>
            </a:r>
            <a:r>
              <a:rPr lang="en-US" b="1" dirty="0">
                <a:solidFill>
                  <a:srgbClr val="FF0000"/>
                </a:solidFill>
              </a:rPr>
              <a:t> </a:t>
            </a:r>
            <a:r>
              <a:rPr lang="en-US" b="1" dirty="0" err="1">
                <a:solidFill>
                  <a:srgbClr val="FF0000"/>
                </a:solidFill>
              </a:rPr>
              <a:t>tulospalvelu</a:t>
            </a:r>
            <a:r>
              <a:rPr lang="en-US" b="1" dirty="0">
                <a:solidFill>
                  <a:srgbClr val="FF0000"/>
                </a:solidFill>
              </a:rPr>
              <a:t>!!</a:t>
            </a:r>
          </a:p>
          <a:p>
            <a:pPr marL="666900" lvl="1" indent="-342900">
              <a:buFont typeface="+mj-lt"/>
              <a:buAutoNum type="arabicPeriod"/>
            </a:pPr>
            <a:r>
              <a:rPr lang="en-US" dirty="0"/>
              <a:t>Laske </a:t>
            </a:r>
            <a:r>
              <a:rPr lang="en-US" dirty="0" err="1"/>
              <a:t>sijoitukset</a:t>
            </a:r>
            <a:r>
              <a:rPr lang="en-US" dirty="0"/>
              <a:t> &gt; </a:t>
            </a:r>
            <a:r>
              <a:rPr lang="en-US" dirty="0" err="1"/>
              <a:t>koirat</a:t>
            </a:r>
            <a:r>
              <a:rPr lang="en-US" dirty="0"/>
              <a:t> </a:t>
            </a:r>
            <a:r>
              <a:rPr lang="en-US" dirty="0" err="1"/>
              <a:t>tulosjärjestykseen</a:t>
            </a:r>
            <a:endParaRPr lang="en-US" dirty="0"/>
          </a:p>
          <a:p>
            <a:pPr marL="666900" lvl="1" indent="-342900">
              <a:buFont typeface="+mj-lt"/>
              <a:buAutoNum type="arabicPeriod"/>
            </a:pPr>
            <a:r>
              <a:rPr lang="en-US" dirty="0" err="1"/>
              <a:t>Ruksi</a:t>
            </a:r>
            <a:r>
              <a:rPr lang="en-US" dirty="0"/>
              <a:t> &gt; </a:t>
            </a:r>
            <a:r>
              <a:rPr lang="en-US" dirty="0" err="1"/>
              <a:t>näytä</a:t>
            </a:r>
            <a:r>
              <a:rPr lang="en-US" dirty="0"/>
              <a:t> </a:t>
            </a:r>
            <a:r>
              <a:rPr lang="en-US" dirty="0" err="1"/>
              <a:t>pisteet</a:t>
            </a:r>
            <a:endParaRPr lang="en-US" dirty="0"/>
          </a:p>
          <a:p>
            <a:pPr marL="666900" lvl="1" indent="-342900">
              <a:buFont typeface="+mj-lt"/>
              <a:buAutoNum type="arabicPeriod"/>
            </a:pPr>
            <a:r>
              <a:rPr lang="en-US" dirty="0" err="1"/>
              <a:t>Lähetä</a:t>
            </a:r>
            <a:r>
              <a:rPr lang="en-US" dirty="0"/>
              <a:t> </a:t>
            </a:r>
            <a:r>
              <a:rPr lang="en-US" dirty="0" err="1"/>
              <a:t>tulospäivitys</a:t>
            </a:r>
            <a:endParaRPr lang="en-US" dirty="0"/>
          </a:p>
          <a:p>
            <a:pPr marL="666900" lvl="1" indent="-342900">
              <a:buFont typeface="+mj-lt"/>
              <a:buAutoNum type="arabicPeriod"/>
            </a:pPr>
            <a:r>
              <a:rPr lang="en-US" dirty="0" err="1"/>
              <a:t>Kyllä</a:t>
            </a:r>
            <a:r>
              <a:rPr lang="en-US" dirty="0"/>
              <a:t>, </a:t>
            </a:r>
            <a:r>
              <a:rPr lang="en-US" dirty="0" err="1"/>
              <a:t>tulokset</a:t>
            </a:r>
            <a:r>
              <a:rPr lang="en-US" dirty="0"/>
              <a:t> </a:t>
            </a:r>
            <a:r>
              <a:rPr lang="en-US" dirty="0" err="1"/>
              <a:t>saa</a:t>
            </a:r>
            <a:r>
              <a:rPr lang="en-US" dirty="0"/>
              <a:t> </a:t>
            </a:r>
            <a:r>
              <a:rPr lang="en-US" dirty="0" err="1"/>
              <a:t>julkaista</a:t>
            </a:r>
            <a:endParaRPr lang="en-US" dirty="0"/>
          </a:p>
          <a:p>
            <a:pPr marL="666900" lvl="1" indent="-342900">
              <a:buFont typeface="+mj-lt"/>
              <a:buAutoNum type="arabicPeriod"/>
            </a:pPr>
            <a:r>
              <a:rPr lang="en-US" dirty="0" err="1"/>
              <a:t>Tulospalvelussa</a:t>
            </a:r>
            <a:r>
              <a:rPr lang="en-US" dirty="0"/>
              <a:t> </a:t>
            </a:r>
            <a:r>
              <a:rPr lang="en-US" dirty="0" err="1"/>
              <a:t>koirat</a:t>
            </a:r>
            <a:r>
              <a:rPr lang="en-US" dirty="0"/>
              <a:t> </a:t>
            </a:r>
            <a:r>
              <a:rPr lang="en-US" dirty="0" err="1"/>
              <a:t>oikeassa</a:t>
            </a:r>
            <a:r>
              <a:rPr lang="en-US" dirty="0"/>
              <a:t> </a:t>
            </a:r>
            <a:r>
              <a:rPr lang="en-US" dirty="0" err="1"/>
              <a:t>järjestyksessä</a:t>
            </a:r>
            <a:r>
              <a:rPr lang="en-US" dirty="0"/>
              <a:t> ja </a:t>
            </a:r>
            <a:r>
              <a:rPr lang="en-US" dirty="0" err="1"/>
              <a:t>pisteet</a:t>
            </a:r>
            <a:r>
              <a:rPr lang="en-US" dirty="0"/>
              <a:t> </a:t>
            </a:r>
            <a:r>
              <a:rPr lang="en-US" dirty="0" err="1"/>
              <a:t>näkyvillä</a:t>
            </a:r>
            <a:endParaRPr lang="en-US" dirty="0"/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73DB4A46-1050-E38D-DF0F-75C39C26DD7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9978" y="1963863"/>
            <a:ext cx="5230004" cy="2869932"/>
          </a:xfrm>
          <a:prstGeom prst="rect">
            <a:avLst/>
          </a:prstGeom>
        </p:spPr>
      </p:pic>
      <p:sp>
        <p:nvSpPr>
          <p:cNvPr id="4" name="Oval 3">
            <a:extLst>
              <a:ext uri="{FF2B5EF4-FFF2-40B4-BE49-F238E27FC236}">
                <a16:creationId xmlns:a16="http://schemas.microsoft.com/office/drawing/2014/main" id="{C59F13C6-5DF2-E858-CFE9-1F3CA240ABC9}"/>
              </a:ext>
            </a:extLst>
          </p:cNvPr>
          <p:cNvSpPr/>
          <p:nvPr/>
        </p:nvSpPr>
        <p:spPr>
          <a:xfrm>
            <a:off x="2379209" y="4153883"/>
            <a:ext cx="739516" cy="1028758"/>
          </a:xfrm>
          <a:prstGeom prst="ellipse">
            <a:avLst/>
          </a:prstGeom>
          <a:noFill/>
          <a:ln w="38100">
            <a:solidFill>
              <a:srgbClr val="00B05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FI"/>
          </a:p>
        </p:txBody>
      </p:sp>
      <p:sp>
        <p:nvSpPr>
          <p:cNvPr id="12" name="Oval 11">
            <a:extLst>
              <a:ext uri="{FF2B5EF4-FFF2-40B4-BE49-F238E27FC236}">
                <a16:creationId xmlns:a16="http://schemas.microsoft.com/office/drawing/2014/main" id="{4FE37BB7-F76F-439A-9230-39016FC0CB75}"/>
              </a:ext>
            </a:extLst>
          </p:cNvPr>
          <p:cNvSpPr/>
          <p:nvPr/>
        </p:nvSpPr>
        <p:spPr>
          <a:xfrm>
            <a:off x="314182" y="4153883"/>
            <a:ext cx="1032723" cy="1097705"/>
          </a:xfrm>
          <a:prstGeom prst="ellipse">
            <a:avLst/>
          </a:prstGeom>
          <a:noFill/>
          <a:ln w="38100">
            <a:solidFill>
              <a:srgbClr val="00B05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FI"/>
          </a:p>
        </p:txBody>
      </p:sp>
      <p:sp>
        <p:nvSpPr>
          <p:cNvPr id="13" name="Flowchart: Connector 12">
            <a:extLst>
              <a:ext uri="{FF2B5EF4-FFF2-40B4-BE49-F238E27FC236}">
                <a16:creationId xmlns:a16="http://schemas.microsoft.com/office/drawing/2014/main" id="{33244F9F-68D9-6E48-7526-FB70F3EE615C}"/>
              </a:ext>
            </a:extLst>
          </p:cNvPr>
          <p:cNvSpPr/>
          <p:nvPr/>
        </p:nvSpPr>
        <p:spPr>
          <a:xfrm>
            <a:off x="3118725" y="4853102"/>
            <a:ext cx="457200" cy="457200"/>
          </a:xfrm>
          <a:prstGeom prst="flowChartConnector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1</a:t>
            </a:r>
            <a:endParaRPr lang="en-FI" dirty="0"/>
          </a:p>
        </p:txBody>
      </p:sp>
      <p:sp>
        <p:nvSpPr>
          <p:cNvPr id="14" name="Flowchart: Connector 13">
            <a:extLst>
              <a:ext uri="{FF2B5EF4-FFF2-40B4-BE49-F238E27FC236}">
                <a16:creationId xmlns:a16="http://schemas.microsoft.com/office/drawing/2014/main" id="{EABF6C70-CCE3-162C-D075-4E4449F38561}"/>
              </a:ext>
            </a:extLst>
          </p:cNvPr>
          <p:cNvSpPr/>
          <p:nvPr/>
        </p:nvSpPr>
        <p:spPr>
          <a:xfrm>
            <a:off x="166792" y="5182641"/>
            <a:ext cx="457200" cy="457200"/>
          </a:xfrm>
          <a:prstGeom prst="flowChartConnector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2</a:t>
            </a:r>
            <a:endParaRPr lang="en-FI" dirty="0"/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1BC09F97-7A84-4D35-F336-DB93368E935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569545" y="5639841"/>
            <a:ext cx="2750891" cy="1080193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8" name="Oval 17">
            <a:extLst>
              <a:ext uri="{FF2B5EF4-FFF2-40B4-BE49-F238E27FC236}">
                <a16:creationId xmlns:a16="http://schemas.microsoft.com/office/drawing/2014/main" id="{22FEB55F-72E6-02F9-B7EA-86843D1302D6}"/>
              </a:ext>
            </a:extLst>
          </p:cNvPr>
          <p:cNvSpPr/>
          <p:nvPr/>
        </p:nvSpPr>
        <p:spPr>
          <a:xfrm>
            <a:off x="1400585" y="4153883"/>
            <a:ext cx="580484" cy="1097705"/>
          </a:xfrm>
          <a:prstGeom prst="ellipse">
            <a:avLst/>
          </a:prstGeom>
          <a:noFill/>
          <a:ln w="38100">
            <a:solidFill>
              <a:srgbClr val="00B05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FI"/>
          </a:p>
        </p:txBody>
      </p:sp>
      <p:sp>
        <p:nvSpPr>
          <p:cNvPr id="21" name="Flowchart: Connector 20">
            <a:extLst>
              <a:ext uri="{FF2B5EF4-FFF2-40B4-BE49-F238E27FC236}">
                <a16:creationId xmlns:a16="http://schemas.microsoft.com/office/drawing/2014/main" id="{66CFC9B2-DF00-4425-796F-E62B093DD24D}"/>
              </a:ext>
            </a:extLst>
          </p:cNvPr>
          <p:cNvSpPr/>
          <p:nvPr/>
        </p:nvSpPr>
        <p:spPr>
          <a:xfrm>
            <a:off x="1547015" y="5310302"/>
            <a:ext cx="457200" cy="457200"/>
          </a:xfrm>
          <a:prstGeom prst="flowChartConnector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3</a:t>
            </a:r>
            <a:endParaRPr lang="en-FI" dirty="0"/>
          </a:p>
        </p:txBody>
      </p:sp>
      <p:sp>
        <p:nvSpPr>
          <p:cNvPr id="22" name="Flowchart: Connector 21">
            <a:extLst>
              <a:ext uri="{FF2B5EF4-FFF2-40B4-BE49-F238E27FC236}">
                <a16:creationId xmlns:a16="http://schemas.microsoft.com/office/drawing/2014/main" id="{F976B2E3-6BF6-C1D0-91A9-F08B9E86437C}"/>
              </a:ext>
            </a:extLst>
          </p:cNvPr>
          <p:cNvSpPr/>
          <p:nvPr/>
        </p:nvSpPr>
        <p:spPr>
          <a:xfrm>
            <a:off x="2453741" y="6179938"/>
            <a:ext cx="457200" cy="457200"/>
          </a:xfrm>
          <a:prstGeom prst="flowChartConnector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4</a:t>
            </a:r>
            <a:endParaRPr lang="en-FI" dirty="0"/>
          </a:p>
        </p:txBody>
      </p:sp>
      <p:pic>
        <p:nvPicPr>
          <p:cNvPr id="29" name="Picture 28">
            <a:extLst>
              <a:ext uri="{FF2B5EF4-FFF2-40B4-BE49-F238E27FC236}">
                <a16:creationId xmlns:a16="http://schemas.microsoft.com/office/drawing/2014/main" id="{927F704B-8D2C-170E-D81C-37E7F650451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764858" y="4432159"/>
            <a:ext cx="4616838" cy="2240838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292929"/>
            </a:solidFill>
            <a:miter lim="800000"/>
          </a:ln>
          <a:effectLst>
            <a:reflection blurRad="12700" stA="28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>
            <a:bevelT h="38100"/>
            <a:contourClr>
              <a:srgbClr val="C0C0C0"/>
            </a:contourClr>
          </a:sp3d>
        </p:spPr>
      </p:pic>
      <p:sp>
        <p:nvSpPr>
          <p:cNvPr id="23" name="Flowchart: Connector 22">
            <a:extLst>
              <a:ext uri="{FF2B5EF4-FFF2-40B4-BE49-F238E27FC236}">
                <a16:creationId xmlns:a16="http://schemas.microsoft.com/office/drawing/2014/main" id="{E7AD6379-5107-D08C-A118-42599B1EBD4B}"/>
              </a:ext>
            </a:extLst>
          </p:cNvPr>
          <p:cNvSpPr/>
          <p:nvPr/>
        </p:nvSpPr>
        <p:spPr>
          <a:xfrm>
            <a:off x="11169939" y="4357991"/>
            <a:ext cx="457200" cy="457200"/>
          </a:xfrm>
          <a:prstGeom prst="flowChartConnector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5</a:t>
            </a:r>
            <a:endParaRPr lang="en-FI" dirty="0"/>
          </a:p>
        </p:txBody>
      </p:sp>
      <p:pic>
        <p:nvPicPr>
          <p:cNvPr id="8" name="Picture 4" descr="SAJ">
            <a:extLst>
              <a:ext uri="{FF2B5EF4-FFF2-40B4-BE49-F238E27FC236}">
                <a16:creationId xmlns:a16="http://schemas.microsoft.com/office/drawing/2014/main" id="{2795AEAA-3526-02A4-0401-ABA1CA8AEE9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056776" y="681719"/>
            <a:ext cx="587667" cy="597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Rectangle 3">
            <a:extLst>
              <a:ext uri="{FF2B5EF4-FFF2-40B4-BE49-F238E27FC236}">
                <a16:creationId xmlns:a16="http://schemas.microsoft.com/office/drawing/2014/main" id="{E00B9284-76D0-F6A6-6451-921B0AF1C7E2}"/>
              </a:ext>
            </a:extLst>
          </p:cNvPr>
          <p:cNvSpPr txBox="1">
            <a:spLocks noChangeArrowheads="1"/>
          </p:cNvSpPr>
          <p:nvPr/>
        </p:nvSpPr>
        <p:spPr>
          <a:xfrm>
            <a:off x="8486451" y="1170993"/>
            <a:ext cx="3494088" cy="549275"/>
          </a:xfrm>
          <a:prstGeom prst="rect">
            <a:avLst/>
          </a:prstGeom>
        </p:spPr>
        <p:txBody>
          <a:bodyPr anchor="b">
            <a:normAutofit fontScale="97500" lnSpcReduction="10000"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40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>
              <a:defRPr/>
            </a:pPr>
            <a:r>
              <a:rPr lang="fi-FI" altLang="fi-FI" sz="1600" dirty="0">
                <a:solidFill>
                  <a:schemeClr val="bg1"/>
                </a:solidFill>
              </a:rPr>
              <a:t>Suomen Ajokoirajärjestö -</a:t>
            </a:r>
            <a:br>
              <a:rPr lang="fi-FI" altLang="fi-FI" sz="1600" dirty="0">
                <a:solidFill>
                  <a:schemeClr val="bg1"/>
                </a:solidFill>
              </a:rPr>
            </a:br>
            <a:r>
              <a:rPr lang="fi-FI" altLang="fi-FI" sz="1600" dirty="0">
                <a:solidFill>
                  <a:schemeClr val="bg1"/>
                </a:solidFill>
              </a:rPr>
              <a:t> </a:t>
            </a:r>
            <a:r>
              <a:rPr lang="fi-FI" altLang="fi-FI" sz="1600" dirty="0" err="1">
                <a:solidFill>
                  <a:schemeClr val="bg1"/>
                </a:solidFill>
              </a:rPr>
              <a:t>Finska</a:t>
            </a:r>
            <a:r>
              <a:rPr lang="fi-FI" altLang="fi-FI" sz="1600" dirty="0">
                <a:solidFill>
                  <a:schemeClr val="bg1"/>
                </a:solidFill>
              </a:rPr>
              <a:t> </a:t>
            </a:r>
            <a:r>
              <a:rPr lang="fi-FI" altLang="fi-FI" sz="1600" dirty="0" err="1">
                <a:solidFill>
                  <a:schemeClr val="bg1"/>
                </a:solidFill>
              </a:rPr>
              <a:t>Stövarklubben</a:t>
            </a:r>
            <a:r>
              <a:rPr lang="fi-FI" altLang="fi-FI" sz="1600" dirty="0">
                <a:solidFill>
                  <a:schemeClr val="bg1"/>
                </a:solidFill>
              </a:rPr>
              <a:t> </a:t>
            </a:r>
          </a:p>
        </p:txBody>
      </p:sp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0B9D327F-4487-3916-21FC-2047D12E9794}"/>
              </a:ext>
            </a:extLst>
          </p:cNvPr>
          <p:cNvSpPr/>
          <p:nvPr/>
        </p:nvSpPr>
        <p:spPr>
          <a:xfrm rot="564707">
            <a:off x="6724966" y="403529"/>
            <a:ext cx="5359942" cy="1750978"/>
          </a:xfrm>
          <a:prstGeom prst="roundRect">
            <a:avLst/>
          </a:prstGeom>
          <a:solidFill>
            <a:srgbClr val="FFFF00">
              <a:alpha val="50000"/>
            </a:srgb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>
                <a:solidFill>
                  <a:schemeClr val="tx1"/>
                </a:solidFill>
              </a:rPr>
              <a:t>HUOM ! Jos </a:t>
            </a:r>
            <a:r>
              <a:rPr lang="en-US" sz="2400" b="1" dirty="0" err="1">
                <a:solidFill>
                  <a:schemeClr val="tx1"/>
                </a:solidFill>
              </a:rPr>
              <a:t>joudut</a:t>
            </a:r>
            <a:r>
              <a:rPr lang="en-US" sz="2400" b="1" dirty="0">
                <a:solidFill>
                  <a:schemeClr val="tx1"/>
                </a:solidFill>
              </a:rPr>
              <a:t> </a:t>
            </a:r>
            <a:r>
              <a:rPr lang="en-US" sz="2400" b="1" dirty="0" err="1">
                <a:solidFill>
                  <a:schemeClr val="tx1"/>
                </a:solidFill>
              </a:rPr>
              <a:t>lähettämään</a:t>
            </a:r>
            <a:r>
              <a:rPr lang="en-US" sz="2400" b="1" dirty="0">
                <a:solidFill>
                  <a:schemeClr val="tx1"/>
                </a:solidFill>
              </a:rPr>
              <a:t> </a:t>
            </a:r>
            <a:r>
              <a:rPr lang="en-US" sz="2400" b="1" dirty="0" err="1">
                <a:solidFill>
                  <a:schemeClr val="tx1"/>
                </a:solidFill>
              </a:rPr>
              <a:t>kokeen</a:t>
            </a:r>
            <a:r>
              <a:rPr lang="en-US" sz="2400" b="1" dirty="0">
                <a:solidFill>
                  <a:schemeClr val="tx1"/>
                </a:solidFill>
              </a:rPr>
              <a:t> </a:t>
            </a:r>
            <a:r>
              <a:rPr lang="en-US" sz="2400" b="1" dirty="0" err="1">
                <a:solidFill>
                  <a:schemeClr val="tx1"/>
                </a:solidFill>
              </a:rPr>
              <a:t>uudestaan</a:t>
            </a:r>
            <a:r>
              <a:rPr lang="en-US" sz="2400" b="1" dirty="0">
                <a:solidFill>
                  <a:schemeClr val="tx1"/>
                </a:solidFill>
              </a:rPr>
              <a:t>/</a:t>
            </a:r>
            <a:r>
              <a:rPr lang="en-US" sz="2400" b="1" dirty="0" err="1">
                <a:solidFill>
                  <a:schemeClr val="tx1"/>
                </a:solidFill>
              </a:rPr>
              <a:t>korjattuna</a:t>
            </a:r>
            <a:r>
              <a:rPr lang="en-US" sz="2400" b="1" dirty="0">
                <a:solidFill>
                  <a:schemeClr val="tx1"/>
                </a:solidFill>
              </a:rPr>
              <a:t>. </a:t>
            </a:r>
            <a:r>
              <a:rPr lang="en-US" sz="2400" b="1" dirty="0" err="1">
                <a:solidFill>
                  <a:schemeClr val="tx1"/>
                </a:solidFill>
              </a:rPr>
              <a:t>Toista</a:t>
            </a:r>
            <a:r>
              <a:rPr lang="en-US" sz="2400" b="1" dirty="0">
                <a:solidFill>
                  <a:schemeClr val="tx1"/>
                </a:solidFill>
              </a:rPr>
              <a:t> </a:t>
            </a:r>
            <a:r>
              <a:rPr lang="en-US" sz="2400" b="1" dirty="0" err="1">
                <a:solidFill>
                  <a:schemeClr val="tx1"/>
                </a:solidFill>
              </a:rPr>
              <a:t>kohdat</a:t>
            </a:r>
            <a:r>
              <a:rPr lang="en-US" sz="2400" b="1" dirty="0">
                <a:solidFill>
                  <a:schemeClr val="tx1"/>
                </a:solidFill>
              </a:rPr>
              <a:t> 1-5 </a:t>
            </a:r>
            <a:r>
              <a:rPr lang="en-US" sz="2400" b="1" dirty="0" err="1">
                <a:solidFill>
                  <a:schemeClr val="tx1"/>
                </a:solidFill>
              </a:rPr>
              <a:t>ennen</a:t>
            </a:r>
            <a:r>
              <a:rPr lang="en-US" sz="2400" b="1" dirty="0">
                <a:solidFill>
                  <a:schemeClr val="tx1"/>
                </a:solidFill>
              </a:rPr>
              <a:t> </a:t>
            </a:r>
            <a:r>
              <a:rPr lang="en-US" sz="2400" b="1" dirty="0" err="1">
                <a:solidFill>
                  <a:schemeClr val="tx1"/>
                </a:solidFill>
              </a:rPr>
              <a:t>uudelleen</a:t>
            </a:r>
            <a:r>
              <a:rPr lang="en-US" sz="2400" b="1" dirty="0">
                <a:solidFill>
                  <a:schemeClr val="tx1"/>
                </a:solidFill>
              </a:rPr>
              <a:t> </a:t>
            </a:r>
            <a:r>
              <a:rPr lang="en-US" sz="2400" b="1" dirty="0" err="1">
                <a:solidFill>
                  <a:schemeClr val="tx1"/>
                </a:solidFill>
              </a:rPr>
              <a:t>lähetystä</a:t>
            </a:r>
            <a:r>
              <a:rPr lang="en-US" sz="2400" b="1" dirty="0">
                <a:solidFill>
                  <a:schemeClr val="tx1"/>
                </a:solidFill>
              </a:rPr>
              <a:t>.</a:t>
            </a:r>
            <a:endParaRPr lang="en-FI" sz="2400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297191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4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9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0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1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1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4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6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8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9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12" grpId="0" animBg="1"/>
      <p:bldP spid="13" grpId="0" animBg="1"/>
      <p:bldP spid="14" grpId="0" animBg="1"/>
      <p:bldP spid="18" grpId="0" animBg="1"/>
      <p:bldP spid="21" grpId="0" animBg="1"/>
      <p:bldP spid="22" grpId="0" animBg="1"/>
      <p:bldP spid="23" grpId="0" animBg="1"/>
      <p:bldP spid="5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618235-280D-749B-3845-1160C609367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KOKEEN SIIRTO/ PERUUTUS</a:t>
            </a:r>
            <a:endParaRPr lang="en-FI" dirty="0"/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BE7CE054-68E7-FFBA-4FA2-6D166075D9C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81192" y="2180496"/>
            <a:ext cx="11029615" cy="3975348"/>
          </a:xfrm>
        </p:spPr>
        <p:txBody>
          <a:bodyPr/>
          <a:lstStyle/>
          <a:p>
            <a:r>
              <a:rPr lang="en-US" sz="2000" b="1" dirty="0" err="1"/>
              <a:t>Ylituomari</a:t>
            </a:r>
            <a:r>
              <a:rPr lang="en-US" sz="2000" b="1" dirty="0"/>
              <a:t> </a:t>
            </a:r>
            <a:r>
              <a:rPr lang="en-US" sz="2000" b="1" dirty="0" err="1"/>
              <a:t>vastaa</a:t>
            </a:r>
            <a:r>
              <a:rPr lang="en-US" sz="2000" b="1" dirty="0"/>
              <a:t> </a:t>
            </a:r>
            <a:endParaRPr lang="en-US" sz="2000" dirty="0"/>
          </a:p>
          <a:p>
            <a:pPr lvl="1"/>
            <a:r>
              <a:rPr lang="en-US" sz="2000" dirty="0" err="1"/>
              <a:t>ilmoitus</a:t>
            </a:r>
            <a:r>
              <a:rPr lang="en-US" sz="2000" dirty="0"/>
              <a:t> </a:t>
            </a:r>
            <a:r>
              <a:rPr lang="en-US" sz="2000" dirty="0" err="1"/>
              <a:t>kokeen</a:t>
            </a:r>
            <a:r>
              <a:rPr lang="en-US" sz="2000" dirty="0"/>
              <a:t> </a:t>
            </a:r>
            <a:r>
              <a:rPr lang="en-US" sz="2000" dirty="0" err="1"/>
              <a:t>siirrosta</a:t>
            </a:r>
            <a:r>
              <a:rPr lang="en-US" sz="2000" dirty="0"/>
              <a:t>/</a:t>
            </a:r>
            <a:r>
              <a:rPr lang="en-US" sz="2000" dirty="0" err="1"/>
              <a:t>peruutuksesta</a:t>
            </a:r>
            <a:r>
              <a:rPr lang="en-US" sz="2000" dirty="0"/>
              <a:t> </a:t>
            </a:r>
            <a:r>
              <a:rPr lang="en-US" sz="2000" dirty="0" err="1"/>
              <a:t>tehdään</a:t>
            </a:r>
            <a:endParaRPr lang="en-US" sz="2000" dirty="0"/>
          </a:p>
          <a:p>
            <a:pPr lvl="1"/>
            <a:r>
              <a:rPr lang="en-US" sz="2000" dirty="0" err="1"/>
              <a:t>Ilmoitus</a:t>
            </a:r>
            <a:r>
              <a:rPr lang="en-US" sz="2000" dirty="0"/>
              <a:t> </a:t>
            </a:r>
            <a:r>
              <a:rPr lang="en-US" sz="2000" dirty="0" err="1"/>
              <a:t>tehdään</a:t>
            </a:r>
            <a:r>
              <a:rPr lang="en-US" sz="2000" dirty="0"/>
              <a:t> </a:t>
            </a:r>
            <a:r>
              <a:rPr lang="en-US" sz="2000" dirty="0" err="1"/>
              <a:t>tallennusohjelmassa</a:t>
            </a:r>
            <a:endParaRPr lang="en-US" sz="2000" dirty="0"/>
          </a:p>
          <a:p>
            <a:pPr lvl="1"/>
            <a:r>
              <a:rPr lang="en-US" sz="2000" dirty="0" err="1"/>
              <a:t>Siirto</a:t>
            </a:r>
            <a:r>
              <a:rPr lang="en-US" sz="2000" dirty="0"/>
              <a:t> ja </a:t>
            </a:r>
            <a:r>
              <a:rPr lang="en-US" sz="2000" dirty="0" err="1"/>
              <a:t>peruutus</a:t>
            </a:r>
            <a:r>
              <a:rPr lang="en-US" sz="2000" dirty="0"/>
              <a:t> vain </a:t>
            </a:r>
            <a:r>
              <a:rPr lang="en-US" sz="2000" dirty="0" err="1"/>
              <a:t>kennelliiton</a:t>
            </a:r>
            <a:r>
              <a:rPr lang="en-US" sz="2000" dirty="0"/>
              <a:t> </a:t>
            </a:r>
            <a:r>
              <a:rPr lang="en-US" sz="2000" dirty="0" err="1"/>
              <a:t>sääntöjen</a:t>
            </a:r>
            <a:r>
              <a:rPr lang="en-US" sz="2000" dirty="0"/>
              <a:t> </a:t>
            </a:r>
            <a:r>
              <a:rPr lang="en-US" sz="2000" dirty="0" err="1"/>
              <a:t>mukaan</a:t>
            </a:r>
            <a:endParaRPr lang="en-US" sz="2000" dirty="0"/>
          </a:p>
          <a:p>
            <a:pPr lvl="1"/>
            <a:r>
              <a:rPr lang="en-US" sz="2000" dirty="0"/>
              <a:t>KV ja SM </a:t>
            </a:r>
            <a:r>
              <a:rPr lang="en-US" sz="2000" dirty="0" err="1"/>
              <a:t>koetta</a:t>
            </a:r>
            <a:r>
              <a:rPr lang="en-US" sz="2000" dirty="0"/>
              <a:t> </a:t>
            </a:r>
            <a:r>
              <a:rPr lang="en-US" sz="2000" dirty="0" err="1"/>
              <a:t>ei</a:t>
            </a:r>
            <a:r>
              <a:rPr lang="en-US" sz="2000" dirty="0"/>
              <a:t> </a:t>
            </a:r>
            <a:r>
              <a:rPr lang="en-US" sz="2000" dirty="0" err="1"/>
              <a:t>voi</a:t>
            </a:r>
            <a:r>
              <a:rPr lang="en-US" sz="2000" dirty="0"/>
              <a:t> </a:t>
            </a:r>
            <a:r>
              <a:rPr lang="en-US" sz="2000" dirty="0" err="1"/>
              <a:t>siirtää</a:t>
            </a:r>
            <a:r>
              <a:rPr lang="en-US" sz="2000" dirty="0"/>
              <a:t> tai </a:t>
            </a:r>
            <a:r>
              <a:rPr lang="en-US" sz="2000" dirty="0" err="1"/>
              <a:t>peruuttaa</a:t>
            </a:r>
            <a:r>
              <a:rPr lang="en-US" sz="2000" dirty="0"/>
              <a:t> </a:t>
            </a:r>
            <a:r>
              <a:rPr lang="en-US" sz="2000" dirty="0" err="1"/>
              <a:t>tallennusohjelman</a:t>
            </a:r>
            <a:r>
              <a:rPr lang="en-US" sz="2000" dirty="0"/>
              <a:t> </a:t>
            </a:r>
            <a:r>
              <a:rPr lang="en-US" sz="2000" dirty="0" err="1"/>
              <a:t>kautta</a:t>
            </a:r>
            <a:endParaRPr lang="en-US" sz="2000" dirty="0"/>
          </a:p>
          <a:p>
            <a:pPr lvl="1"/>
            <a:r>
              <a:rPr lang="en-US" sz="2000" dirty="0" err="1"/>
              <a:t>Myös</a:t>
            </a:r>
            <a:r>
              <a:rPr lang="en-US" sz="2000" dirty="0"/>
              <a:t> PM </a:t>
            </a:r>
            <a:r>
              <a:rPr lang="en-US" sz="2000" dirty="0" err="1"/>
              <a:t>kokeen</a:t>
            </a:r>
            <a:r>
              <a:rPr lang="en-US" sz="2000" dirty="0"/>
              <a:t> </a:t>
            </a:r>
            <a:r>
              <a:rPr lang="en-US" sz="2000" dirty="0" err="1"/>
              <a:t>siirto</a:t>
            </a:r>
            <a:r>
              <a:rPr lang="en-US" sz="2000" dirty="0"/>
              <a:t>/</a:t>
            </a:r>
            <a:r>
              <a:rPr lang="en-US" sz="2000" dirty="0" err="1"/>
              <a:t>peruutus</a:t>
            </a:r>
            <a:r>
              <a:rPr lang="en-US" sz="2000" dirty="0"/>
              <a:t> </a:t>
            </a:r>
            <a:r>
              <a:rPr lang="en-US" sz="2000" dirty="0" err="1"/>
              <a:t>menee</a:t>
            </a:r>
            <a:r>
              <a:rPr lang="en-US" sz="2000" dirty="0"/>
              <a:t> </a:t>
            </a:r>
            <a:r>
              <a:rPr lang="en-US" sz="2000" dirty="0" err="1"/>
              <a:t>piirin</a:t>
            </a:r>
            <a:r>
              <a:rPr lang="en-US" sz="2000" dirty="0"/>
              <a:t> </a:t>
            </a:r>
            <a:r>
              <a:rPr lang="en-US" sz="2000" dirty="0" err="1"/>
              <a:t>sihteerin</a:t>
            </a:r>
            <a:r>
              <a:rPr lang="en-US" sz="2000" dirty="0"/>
              <a:t> </a:t>
            </a:r>
            <a:r>
              <a:rPr lang="en-US" sz="2000" dirty="0" err="1"/>
              <a:t>kautta</a:t>
            </a:r>
            <a:endParaRPr lang="en-FI" sz="2000" dirty="0"/>
          </a:p>
        </p:txBody>
      </p:sp>
      <p:pic>
        <p:nvPicPr>
          <p:cNvPr id="6" name="Picture 4" descr="SAJ">
            <a:extLst>
              <a:ext uri="{FF2B5EF4-FFF2-40B4-BE49-F238E27FC236}">
                <a16:creationId xmlns:a16="http://schemas.microsoft.com/office/drawing/2014/main" id="{313DE2F2-26E3-21F0-4B32-9FEC2604824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056776" y="681719"/>
            <a:ext cx="587667" cy="597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Rectangle 3">
            <a:extLst>
              <a:ext uri="{FF2B5EF4-FFF2-40B4-BE49-F238E27FC236}">
                <a16:creationId xmlns:a16="http://schemas.microsoft.com/office/drawing/2014/main" id="{909F4231-5F91-F93B-08DF-8506A2916349}"/>
              </a:ext>
            </a:extLst>
          </p:cNvPr>
          <p:cNvSpPr txBox="1">
            <a:spLocks noChangeArrowheads="1"/>
          </p:cNvSpPr>
          <p:nvPr/>
        </p:nvSpPr>
        <p:spPr>
          <a:xfrm>
            <a:off x="8486451" y="1170993"/>
            <a:ext cx="3494088" cy="549275"/>
          </a:xfrm>
          <a:prstGeom prst="rect">
            <a:avLst/>
          </a:prstGeom>
        </p:spPr>
        <p:txBody>
          <a:bodyPr anchor="b">
            <a:normAutofit fontScale="97500" lnSpcReduction="10000"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40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>
              <a:defRPr/>
            </a:pPr>
            <a:r>
              <a:rPr lang="fi-FI" altLang="fi-FI" sz="1600" dirty="0">
                <a:solidFill>
                  <a:schemeClr val="bg1"/>
                </a:solidFill>
              </a:rPr>
              <a:t>Suomen Ajokoirajärjestö -</a:t>
            </a:r>
            <a:br>
              <a:rPr lang="fi-FI" altLang="fi-FI" sz="1600" dirty="0">
                <a:solidFill>
                  <a:schemeClr val="bg1"/>
                </a:solidFill>
              </a:rPr>
            </a:br>
            <a:r>
              <a:rPr lang="fi-FI" altLang="fi-FI" sz="1600" dirty="0">
                <a:solidFill>
                  <a:schemeClr val="bg1"/>
                </a:solidFill>
              </a:rPr>
              <a:t> </a:t>
            </a:r>
            <a:r>
              <a:rPr lang="fi-FI" altLang="fi-FI" sz="1600" dirty="0" err="1">
                <a:solidFill>
                  <a:schemeClr val="bg1"/>
                </a:solidFill>
              </a:rPr>
              <a:t>Finska</a:t>
            </a:r>
            <a:r>
              <a:rPr lang="fi-FI" altLang="fi-FI" sz="1600" dirty="0">
                <a:solidFill>
                  <a:schemeClr val="bg1"/>
                </a:solidFill>
              </a:rPr>
              <a:t> </a:t>
            </a:r>
            <a:r>
              <a:rPr lang="fi-FI" altLang="fi-FI" sz="1600" dirty="0" err="1">
                <a:solidFill>
                  <a:schemeClr val="bg1"/>
                </a:solidFill>
              </a:rPr>
              <a:t>Stövarklubben</a:t>
            </a:r>
            <a:r>
              <a:rPr lang="fi-FI" altLang="fi-FI" sz="1600" dirty="0">
                <a:solidFill>
                  <a:schemeClr val="bg1"/>
                </a:solidFill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608025771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Rectangle 2">
            <a:extLst>
              <a:ext uri="{FF2B5EF4-FFF2-40B4-BE49-F238E27FC236}">
                <a16:creationId xmlns:a16="http://schemas.microsoft.com/office/drawing/2014/main" id="{BD764E1D-A297-63AE-EEA6-F78AE8A42D5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607546" y="2372633"/>
            <a:ext cx="7777162" cy="3057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>
              <a:spcBef>
                <a:spcPct val="20000"/>
              </a:spcBef>
              <a:buClr>
                <a:schemeClr val="accent1"/>
              </a:buClr>
              <a:buSzPct val="76000"/>
              <a:buFont typeface="Wingdings 2" panose="05020102010507070707" pitchFamily="18" charset="2"/>
              <a:buChar char=""/>
              <a:defRPr sz="2400">
                <a:solidFill>
                  <a:schemeClr val="tx2"/>
                </a:solidFill>
                <a:latin typeface="Century Gothic" panose="020B0502020202020204" pitchFamily="34" charset="0"/>
              </a:defRPr>
            </a:lvl1pPr>
            <a:lvl2pPr marL="639763" indent="-273050">
              <a:spcBef>
                <a:spcPct val="20000"/>
              </a:spcBef>
              <a:buClr>
                <a:schemeClr val="accent1"/>
              </a:buClr>
              <a:buSzPct val="76000"/>
              <a:buFont typeface="Wingdings 2" panose="05020102010507070707" pitchFamily="18" charset="2"/>
              <a:buChar char=""/>
              <a:defRPr sz="2200">
                <a:solidFill>
                  <a:schemeClr val="tx2"/>
                </a:solidFill>
                <a:latin typeface="Century Gothic" panose="020B0502020202020204" pitchFamily="34" charset="0"/>
              </a:defRPr>
            </a:lvl2pPr>
            <a:lvl3pPr indent="-228600">
              <a:spcBef>
                <a:spcPct val="20000"/>
              </a:spcBef>
              <a:buClr>
                <a:schemeClr val="accent1"/>
              </a:buClr>
              <a:buSzPct val="76000"/>
              <a:buFont typeface="Wingdings 2" panose="05020102010507070707" pitchFamily="18" charset="2"/>
              <a:buChar char=""/>
              <a:defRPr sz="2000">
                <a:solidFill>
                  <a:schemeClr val="tx2"/>
                </a:solidFill>
                <a:latin typeface="Century Gothic" panose="020B0502020202020204" pitchFamily="34" charset="0"/>
              </a:defRPr>
            </a:lvl3pPr>
            <a:lvl4pPr marL="1123950" indent="-228600">
              <a:spcBef>
                <a:spcPct val="20000"/>
              </a:spcBef>
              <a:buClr>
                <a:schemeClr val="accent1"/>
              </a:buClr>
              <a:buSzPct val="76000"/>
              <a:buFont typeface="Wingdings 2" panose="05020102010507070707" pitchFamily="18" charset="2"/>
              <a:buChar char=""/>
              <a:defRPr>
                <a:solidFill>
                  <a:schemeClr val="tx2"/>
                </a:solidFill>
                <a:latin typeface="Century Gothic" panose="020B0502020202020204" pitchFamily="34" charset="0"/>
              </a:defRPr>
            </a:lvl4pPr>
            <a:lvl5pPr marL="1325563" indent="-228600">
              <a:spcBef>
                <a:spcPct val="20000"/>
              </a:spcBef>
              <a:buClr>
                <a:schemeClr val="accent1"/>
              </a:buClr>
              <a:buSzPct val="76000"/>
              <a:buFont typeface="Wingdings 2" panose="05020102010507070707" pitchFamily="18" charset="2"/>
              <a:buChar char=""/>
              <a:defRPr sz="1600">
                <a:solidFill>
                  <a:schemeClr val="tx2"/>
                </a:solidFill>
                <a:latin typeface="Century Gothic" panose="020B0502020202020204" pitchFamily="34" charset="0"/>
              </a:defRPr>
            </a:lvl5pPr>
            <a:lvl6pPr marL="1782763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6000"/>
              <a:buFont typeface="Wingdings 2" panose="05020102010507070707" pitchFamily="18" charset="2"/>
              <a:buChar char=""/>
              <a:defRPr sz="1600">
                <a:solidFill>
                  <a:schemeClr val="tx2"/>
                </a:solidFill>
                <a:latin typeface="Century Gothic" panose="020B0502020202020204" pitchFamily="34" charset="0"/>
              </a:defRPr>
            </a:lvl6pPr>
            <a:lvl7pPr marL="2239963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6000"/>
              <a:buFont typeface="Wingdings 2" panose="05020102010507070707" pitchFamily="18" charset="2"/>
              <a:buChar char=""/>
              <a:defRPr sz="1600">
                <a:solidFill>
                  <a:schemeClr val="tx2"/>
                </a:solidFill>
                <a:latin typeface="Century Gothic" panose="020B0502020202020204" pitchFamily="34" charset="0"/>
              </a:defRPr>
            </a:lvl7pPr>
            <a:lvl8pPr marL="2697163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6000"/>
              <a:buFont typeface="Wingdings 2" panose="05020102010507070707" pitchFamily="18" charset="2"/>
              <a:buChar char=""/>
              <a:defRPr sz="1600">
                <a:solidFill>
                  <a:schemeClr val="tx2"/>
                </a:solidFill>
                <a:latin typeface="Century Gothic" panose="020B0502020202020204" pitchFamily="34" charset="0"/>
              </a:defRPr>
            </a:lvl8pPr>
            <a:lvl9pPr marL="3154363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6000"/>
              <a:buFont typeface="Wingdings 2" panose="05020102010507070707" pitchFamily="18" charset="2"/>
              <a:buChar char=""/>
              <a:defRPr sz="1600">
                <a:solidFill>
                  <a:schemeClr val="tx2"/>
                </a:solidFill>
                <a:latin typeface="Century Gothic" panose="020B0502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fi-FI" altLang="fi-FI" sz="11500" dirty="0">
                <a:solidFill>
                  <a:schemeClr val="accent1"/>
                </a:solidFill>
              </a:rPr>
              <a:t>KIITOS !</a:t>
            </a:r>
          </a:p>
        </p:txBody>
      </p:sp>
      <p:pic>
        <p:nvPicPr>
          <p:cNvPr id="2" name="Picture 4" descr="SAJ">
            <a:extLst>
              <a:ext uri="{FF2B5EF4-FFF2-40B4-BE49-F238E27FC236}">
                <a16:creationId xmlns:a16="http://schemas.microsoft.com/office/drawing/2014/main" id="{04D38B24-B5E8-27C6-8239-7462A49C732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056776" y="681719"/>
            <a:ext cx="587667" cy="597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Rectangle 3">
            <a:extLst>
              <a:ext uri="{FF2B5EF4-FFF2-40B4-BE49-F238E27FC236}">
                <a16:creationId xmlns:a16="http://schemas.microsoft.com/office/drawing/2014/main" id="{FF1B5E70-8795-5AD8-9CA9-F7A502ECD009}"/>
              </a:ext>
            </a:extLst>
          </p:cNvPr>
          <p:cNvSpPr txBox="1">
            <a:spLocks noChangeArrowheads="1"/>
          </p:cNvSpPr>
          <p:nvPr/>
        </p:nvSpPr>
        <p:spPr>
          <a:xfrm>
            <a:off x="8486451" y="1170993"/>
            <a:ext cx="3494088" cy="549275"/>
          </a:xfrm>
          <a:prstGeom prst="rect">
            <a:avLst/>
          </a:prstGeom>
        </p:spPr>
        <p:txBody>
          <a:bodyPr anchor="b">
            <a:normAutofit fontScale="97500" lnSpcReduction="10000"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40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>
              <a:defRPr/>
            </a:pPr>
            <a:r>
              <a:rPr lang="fi-FI" altLang="fi-FI" sz="1600" dirty="0">
                <a:solidFill>
                  <a:schemeClr val="bg1"/>
                </a:solidFill>
              </a:rPr>
              <a:t>Suomen Ajokoirajärjestö -</a:t>
            </a:r>
            <a:br>
              <a:rPr lang="fi-FI" altLang="fi-FI" sz="1600" dirty="0">
                <a:solidFill>
                  <a:schemeClr val="bg1"/>
                </a:solidFill>
              </a:rPr>
            </a:br>
            <a:r>
              <a:rPr lang="fi-FI" altLang="fi-FI" sz="1600" dirty="0">
                <a:solidFill>
                  <a:schemeClr val="bg1"/>
                </a:solidFill>
              </a:rPr>
              <a:t> </a:t>
            </a:r>
            <a:r>
              <a:rPr lang="fi-FI" altLang="fi-FI" sz="1600" dirty="0" err="1">
                <a:solidFill>
                  <a:schemeClr val="bg1"/>
                </a:solidFill>
              </a:rPr>
              <a:t>Finska</a:t>
            </a:r>
            <a:r>
              <a:rPr lang="fi-FI" altLang="fi-FI" sz="1600" dirty="0">
                <a:solidFill>
                  <a:schemeClr val="bg1"/>
                </a:solidFill>
              </a:rPr>
              <a:t> </a:t>
            </a:r>
            <a:r>
              <a:rPr lang="fi-FI" altLang="fi-FI" sz="1600" dirty="0" err="1">
                <a:solidFill>
                  <a:schemeClr val="bg1"/>
                </a:solidFill>
              </a:rPr>
              <a:t>Stövarklubben</a:t>
            </a:r>
            <a:r>
              <a:rPr lang="fi-FI" altLang="fi-FI" sz="1600" dirty="0">
                <a:solidFill>
                  <a:schemeClr val="bg1"/>
                </a:solidFill>
              </a:rPr>
              <a:t> 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Dividend">
  <a:themeElements>
    <a:clrScheme name="Dividend">
      <a:dk1>
        <a:sysClr val="windowText" lastClr="000000"/>
      </a:dk1>
      <a:lt1>
        <a:sysClr val="window" lastClr="FFFFFF"/>
      </a:lt1>
      <a:dk2>
        <a:srgbClr val="3D3D3D"/>
      </a:dk2>
      <a:lt2>
        <a:srgbClr val="EBEBEB"/>
      </a:lt2>
      <a:accent1>
        <a:srgbClr val="366658"/>
      </a:accent1>
      <a:accent2>
        <a:srgbClr val="8CB64A"/>
      </a:accent2>
      <a:accent3>
        <a:srgbClr val="88D5A9"/>
      </a:accent3>
      <a:accent4>
        <a:srgbClr val="969FA7"/>
      </a:accent4>
      <a:accent5>
        <a:srgbClr val="E8A844"/>
      </a:accent5>
      <a:accent6>
        <a:srgbClr val="A1561F"/>
      </a:accent6>
      <a:hlink>
        <a:srgbClr val="828282"/>
      </a:hlink>
      <a:folHlink>
        <a:srgbClr val="A5A5A5"/>
      </a:folHlink>
    </a:clrScheme>
    <a:fontScheme name="Dividend">
      <a:majorFont>
        <a:latin typeface="Gill Sans MT" panose="020B0502020104020203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Gill Sans MT" panose="020B0502020104020203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Dividend">
      <a:fillStyleLst>
        <a:solidFill>
          <a:schemeClr val="phClr"/>
        </a:solidFill>
        <a:gradFill rotWithShape="1">
          <a:gsLst>
            <a:gs pos="0">
              <a:schemeClr val="phClr">
                <a:tint val="68000"/>
                <a:alpha val="90000"/>
                <a:lumMod val="100000"/>
              </a:schemeClr>
            </a:gs>
            <a:gs pos="100000">
              <a:schemeClr val="phClr">
                <a:tint val="90000"/>
                <a:lumMod val="95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98000"/>
                <a:lumMod val="110000"/>
              </a:schemeClr>
            </a:gs>
            <a:gs pos="84000">
              <a:schemeClr val="phClr">
                <a:shade val="90000"/>
                <a:lumMod val="88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>
              <a:lumMod val="90000"/>
            </a:schemeClr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55000"/>
              </a:srgbClr>
            </a:outerShdw>
          </a:effectLst>
        </a:effectStyle>
        <a:effectStyle>
          <a:effectLst>
            <a:outerShdw blurRad="88900" dist="38100" dir="504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1200000"/>
            </a:lightRig>
          </a:scene3d>
          <a:sp3d>
            <a:bevelT w="38100"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88000">
              <a:schemeClr val="phClr">
                <a:shade val="94000"/>
                <a:satMod val="110000"/>
                <a:lumMod val="8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8000"/>
                <a:satMod val="110000"/>
                <a:lumMod val="8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Dividend" id="{9697A71B-4AB7-4A1A-BD5B-BB2D22835B57}" vid="{4BEC0EAF-CF86-4D49-B83B-56CC62D3CFF1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1191</TotalTime>
  <Words>914</Words>
  <Application>Microsoft Office PowerPoint</Application>
  <PresentationFormat>Laajakuva</PresentationFormat>
  <Paragraphs>157</Paragraphs>
  <Slides>21</Slides>
  <Notes>2</Notes>
  <HiddenSlides>0</HiddenSlides>
  <MMClips>0</MMClips>
  <ScaleCrop>false</ScaleCrop>
  <HeadingPairs>
    <vt:vector size="6" baseType="variant">
      <vt:variant>
        <vt:lpstr>Käytetyt fontit</vt:lpstr>
      </vt:variant>
      <vt:variant>
        <vt:i4>5</vt:i4>
      </vt:variant>
      <vt:variant>
        <vt:lpstr>Teema</vt:lpstr>
      </vt:variant>
      <vt:variant>
        <vt:i4>1</vt:i4>
      </vt:variant>
      <vt:variant>
        <vt:lpstr>Dian otsikot</vt:lpstr>
      </vt:variant>
      <vt:variant>
        <vt:i4>21</vt:i4>
      </vt:variant>
    </vt:vector>
  </HeadingPairs>
  <TitlesOfParts>
    <vt:vector size="27" baseType="lpstr">
      <vt:lpstr>Aptos</vt:lpstr>
      <vt:lpstr>Gill Sans MT</vt:lpstr>
      <vt:lpstr>Times New Roman</vt:lpstr>
      <vt:lpstr>Wingdings</vt:lpstr>
      <vt:lpstr>Wingdings 2</vt:lpstr>
      <vt:lpstr>Dividend</vt:lpstr>
      <vt:lpstr>KETUNAJOKOKEIDEN  KOULUTUSPAKETTI 2026 </vt:lpstr>
      <vt:lpstr>AJOAIKA</vt:lpstr>
      <vt:lpstr>AJETTAVAN VAIHTUMINEN</vt:lpstr>
      <vt:lpstr>AJON PISTEYTYS</vt:lpstr>
      <vt:lpstr>AJOLÖYSYYS</vt:lpstr>
      <vt:lpstr>Esimerkit alla &gt; EI AJOLÖYSYYTTÄ</vt:lpstr>
      <vt:lpstr>Kiitettävä ajosuoritus &gt; Yleistä</vt:lpstr>
      <vt:lpstr>AJON SUJUVUUS ja nopeus</vt:lpstr>
      <vt:lpstr>METSÄSTYSINTO JA AJON MUUT OMINAISUUDET</vt:lpstr>
      <vt:lpstr>Haukku</vt:lpstr>
      <vt:lpstr>Haun arvostelusta</vt:lpstr>
      <vt:lpstr>Haun arvostelusta</vt:lpstr>
      <vt:lpstr>Haun arvostelusta</vt:lpstr>
      <vt:lpstr>Muistettavaa </vt:lpstr>
      <vt:lpstr>Huomautus merkinnät</vt:lpstr>
      <vt:lpstr>Kortin täyttö</vt:lpstr>
      <vt:lpstr>Kortin täyttö</vt:lpstr>
      <vt:lpstr>Tallennusohjelma</vt:lpstr>
      <vt:lpstr>Tallennusohjelma katso esitystilassa</vt:lpstr>
      <vt:lpstr>KOKEEN SIIRTO/ PERUUTUS</vt:lpstr>
      <vt:lpstr>PowerPoint-esitys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Jarkko Ylesmäki</dc:creator>
  <cp:lastModifiedBy>Martti Toivola</cp:lastModifiedBy>
  <cp:revision>61</cp:revision>
  <dcterms:created xsi:type="dcterms:W3CDTF">2025-02-26T15:26:09Z</dcterms:created>
  <dcterms:modified xsi:type="dcterms:W3CDTF">2026-03-23T13:28:36Z</dcterms:modified>
</cp:coreProperties>
</file>