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90" r:id="rId5"/>
    <p:sldId id="300" r:id="rId6"/>
    <p:sldId id="271" r:id="rId7"/>
    <p:sldId id="313" r:id="rId8"/>
    <p:sldId id="301" r:id="rId9"/>
    <p:sldId id="314" r:id="rId10"/>
    <p:sldId id="315" r:id="rId11"/>
    <p:sldId id="316" r:id="rId12"/>
    <p:sldId id="317" r:id="rId13"/>
    <p:sldId id="309" r:id="rId14"/>
    <p:sldId id="308" r:id="rId15"/>
    <p:sldId id="303" r:id="rId16"/>
    <p:sldId id="2012" r:id="rId17"/>
    <p:sldId id="299" r:id="rId1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4BEB44-DC06-449C-F80C-49814E2FFF06}" name="Höglund Henna" initials="HH" userId="S::henna.hoglund@metsakeskus.fi::dbd2d624-f598-4181-8b3d-43e0fee548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B9BC0-E816-4C53-B6EC-07B2F0BF85F3}" v="11" dt="2026-04-13T10:28:46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aytona" panose="020B0604030500040204" pitchFamily="34" charset="0"/>
              </a:defRPr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aytona" panose="020B0604030500040204" pitchFamily="34" charset="0"/>
              </a:defRPr>
            </a:lvl1pPr>
          </a:lstStyle>
          <a:p>
            <a:fld id="{25017249-92F2-6A4B-B598-CA07C1562D89}" type="datetimeFigureOut">
              <a:rPr lang="en-FI"/>
              <a:pPr/>
              <a:t>04/20/2026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aytona" panose="020B060403050004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aytona" panose="020B0604030500040204" pitchFamily="34" charset="0"/>
              </a:defRPr>
            </a:lvl1pPr>
          </a:lstStyle>
          <a:p>
            <a:fld id="{B8769983-1F1A-254C-83E9-6CD9985743E8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4433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Daytona" panose="020B060403050004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035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0983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34679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971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69983-1F1A-254C-83E9-6CD9985743E8}" type="slidenum">
              <a:rPr lang="en-FI"/>
              <a:pPr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7491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 väri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5967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2B478-EAB7-5644-AC4D-0D6E57DE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-1" y="0"/>
            <a:ext cx="12192001" cy="60403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11384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67C8-E9B4-0344-9020-17106FA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A4131E-65D3-CC40-AAB9-1957AD30A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A73C63D-F03E-AB45-A079-990A16BA6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5521" y="5671064"/>
            <a:ext cx="1873568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bg1"/>
                </a:solidFill>
                <a:latin typeface="Daytona" panose="020B0604030500040204" pitchFamily="34" charset="0"/>
              </a:defRPr>
            </a:lvl1pPr>
          </a:lstStyle>
          <a:p>
            <a:fld id="{ED3DF413-2E26-444F-80E4-8776A8DD4115}" type="datetime1">
              <a:rPr lang="fi-FI" smtClean="0"/>
              <a:t>20.4.2026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328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ankko 2 teksti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B9761-9C10-6440-90C0-5FFDE263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D214-5287-9E43-BDAB-D8426C48E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6C98DA-1D66-1943-A64E-40899E03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974" y="1825625"/>
            <a:ext cx="54000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CBC6FA-F6D8-D140-8EA8-A2ACE766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6E99883-503A-C941-A743-C86E3259A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3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k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465EA-B7EC-E04D-BDB6-643A89AF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87077-A168-F94B-8FF8-CDFE1508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8430E6-DF16-B74E-99D6-DDE75515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0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2E613-3979-494C-8508-678DC77F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00D9645-ECC2-5544-9F78-AAF17263C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2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ankko teksti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BC6C-EEAB-094A-8E3C-9E33C5F42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990600"/>
            <a:ext cx="3932237" cy="88860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22361-CA50-D041-B535-5A7214AF0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65900" cy="5249863"/>
          </a:xfrm>
        </p:spPr>
        <p:txBody>
          <a:bodyPr/>
          <a:lstStyle>
            <a:lvl1pPr>
              <a:buClr>
                <a:schemeClr val="accent1"/>
              </a:buClr>
              <a:defRPr sz="3200"/>
            </a:lvl1pPr>
            <a:lvl2pPr>
              <a:buClr>
                <a:schemeClr val="accent1"/>
              </a:buClr>
              <a:defRPr sz="2800"/>
            </a:lvl2pPr>
            <a:lvl3pPr>
              <a:buClr>
                <a:schemeClr val="accent1"/>
              </a:buClr>
              <a:defRPr sz="2400"/>
            </a:lvl3pPr>
            <a:lvl4pPr>
              <a:buClr>
                <a:schemeClr val="accent1"/>
              </a:buClr>
              <a:defRPr sz="2000"/>
            </a:lvl4pPr>
            <a:lvl5pPr>
              <a:buClr>
                <a:schemeClr val="accent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6AE31-B42F-BD47-A9C1-F5478D56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798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764A0A-66A6-8C43-B3AC-A465A7923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0581D7-78A1-C942-8D57-EF79CD060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511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32B478-EAB7-5644-AC4D-0D6E57DE4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14456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67C8-E9B4-0344-9020-17106FA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2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657113-9C4E-E14D-BD5A-71A6A69023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96F9-C704-1C4F-BB49-BDCD6E24D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B0E82-0076-5147-8A61-4CF17ECC7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BF25AA-D9A0-424B-B794-D93DFDD3A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BD7398-5884-B244-9F1F-A395BFC2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51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hreä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A7AED-DBA9-7C43-8F13-F250D7F1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F267C8-E9B4-0344-9020-17106FA0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A4131E-65D3-CC40-AAB9-1957AD30A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umu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D0C32-EEE1-6949-A816-939C464AC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</a:blip>
          <a:srcRect l="7427" t="16780" r="10577" b="1853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523313-CF3F-AD40-A624-B2E07BB6C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0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60656-9ADC-444C-B42F-0C43E5D91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4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88EBE-9B18-3B49-B52F-6E8909007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1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B876A-4F03-F647-947D-0861E7339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B01EA6-2A0F-4047-84B1-86D126EEB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8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mma oranss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FF8D42-4C56-FC4B-A94C-057A49C6C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CD5BA0-F7C3-9E4C-9376-8E9667271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801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2DDC21-4F91-2F4E-AC3A-D1AF6EBA7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5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lea vihreä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721187-24E1-3E4C-9947-1F6FB9FD1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08DBC-F04C-1E46-8723-FBFACB7DB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9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404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404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E0927-110C-6941-9A7E-10882C43C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si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515083-E31B-5247-9740-B98CB1D6B476}"/>
              </a:ext>
            </a:extLst>
          </p:cNvPr>
          <p:cNvSpPr/>
          <p:nvPr userDrawn="1"/>
        </p:nvSpPr>
        <p:spPr>
          <a:xfrm>
            <a:off x="0" y="73025"/>
            <a:ext cx="12192000" cy="6784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9932E8-B2D3-FA42-81AB-44F2D4136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l="7427" t="16780" r="10577" b="1853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CAC83-E71D-FC42-B045-BB9350597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2328311"/>
            <a:ext cx="10837863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99F3BE-9BA7-5849-B861-31542E3D3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4807986"/>
            <a:ext cx="10837863" cy="142930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80481F-0962-7B4B-B9ED-68C14F755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80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D230E-FE85-DC40-A13F-E4857C14E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04" y="296863"/>
            <a:ext cx="1966756" cy="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ko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984F-83DB-0D4F-B1BD-01A03EE2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1709738"/>
            <a:ext cx="10837863" cy="2852737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9908-1C9A-BD4D-9F43-DF71E592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4" y="4589463"/>
            <a:ext cx="1083786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C9740-BBBE-2942-A6B0-C2BE35575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83" y="301762"/>
            <a:ext cx="1969468" cy="5487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1A9C85-3F49-FE41-8323-9C2B0F3B4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03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A309471D-0C78-0F48-AE1E-5BE5ECEA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2" y="1000124"/>
            <a:ext cx="10930996" cy="710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EE9B-EF33-0047-BD6C-5621FB491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6" y="1901821"/>
            <a:ext cx="1090877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5357F-0727-DA4C-B61C-42EEA5DCD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13579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64842365-B1FA-4D47-9247-AB1CC52C45F8}" type="datetime1">
              <a:rPr lang="fi-FI" smtClean="0"/>
              <a:t>20.4.2026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D53F2E-AACF-B74A-AD10-E80A58E69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4998" y="6356350"/>
            <a:ext cx="65107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pPr algn="l"/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230C4-D25A-C14B-8D9C-5A3A15CAF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582" y="6356350"/>
            <a:ext cx="684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>
                    <a:lumMod val="10000"/>
                  </a:schemeClr>
                </a:solidFill>
                <a:latin typeface="Daytona" panose="020B0604030500040204" pitchFamily="34" charset="0"/>
              </a:defRPr>
            </a:lvl1pPr>
          </a:lstStyle>
          <a:p>
            <a:fld id="{92A2DBBF-504B-5743-A268-80A4BECCAE2A}" type="slidenum">
              <a:rPr lang="en-FI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4017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78" r:id="rId3"/>
    <p:sldLayoutId id="2147483668" r:id="rId4"/>
    <p:sldLayoutId id="2147483662" r:id="rId5"/>
    <p:sldLayoutId id="2147483664" r:id="rId6"/>
    <p:sldLayoutId id="2147483665" r:id="rId7"/>
    <p:sldLayoutId id="2147483667" r:id="rId8"/>
    <p:sldLayoutId id="2147483651" r:id="rId9"/>
    <p:sldLayoutId id="2147483652" r:id="rId10"/>
    <p:sldLayoutId id="2147483654" r:id="rId11"/>
    <p:sldLayoutId id="2147483655" r:id="rId12"/>
    <p:sldLayoutId id="2147483656" r:id="rId13"/>
    <p:sldLayoutId id="2147483672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Daytona" panose="020B0604030500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–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–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400" b="0" i="0" kern="1200">
          <a:solidFill>
            <a:schemeClr val="bg2">
              <a:lumMod val="10000"/>
            </a:schemeClr>
          </a:solidFill>
          <a:latin typeface="Daytona" panose="020B0604030500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401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orient="horz" pos="187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pos="574" userDrawn="1">
          <p15:clr>
            <a:srgbClr val="F26B43"/>
          </p15:clr>
        </p15:guide>
        <p15:guide id="8" orient="horz" pos="663" userDrawn="1">
          <p15:clr>
            <a:srgbClr val="F26B43"/>
          </p15:clr>
        </p15:guide>
        <p15:guide id="9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keskus.fi/fi/hankkeet/kaakon-vesiosaaj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tsanhoidonsuositukset.fi/fi/metsan-hakkuutav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tsanhoidonsuositukset.fi/fi/vesien-ja-vesielinymparistojen-turvaamine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mparisto.fi/fi/ympariston-tila/ilmastonmuutos/ilmastonmuutos-etenee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tsanhoidonsuositukset.fi/fi/toimenpiteet/vesiensuojelurakenteet-ja-ratkaisut" TargetMode="External"/><Relationship Id="rId3" Type="http://schemas.openxmlformats.org/officeDocument/2006/relationships/hyperlink" Target="https://metsanhoidonsuositukset.fi/fi/kategoriat/vesiensuojelu" TargetMode="External"/><Relationship Id="rId7" Type="http://schemas.openxmlformats.org/officeDocument/2006/relationships/hyperlink" Target="https://metsanhoidonsuositukset.fi/fi/toimenpiteet/vesiensuojelu-metsankasittelyssa" TargetMode="External"/><Relationship Id="rId12" Type="http://schemas.openxmlformats.org/officeDocument/2006/relationships/image" Target="../media/image14.jpeg"/><Relationship Id="rId2" Type="http://schemas.openxmlformats.org/officeDocument/2006/relationships/hyperlink" Target="https://www.metsakeskus.fi/fi/hankkeet/kaakon-vesiosaaj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sanhoidonsuositukset.fi/fi/vesien-ja-vesielinymparistojen-turvaaminen" TargetMode="External"/><Relationship Id="rId11" Type="http://schemas.openxmlformats.org/officeDocument/2006/relationships/hyperlink" Target="https://www.metsakeskus.fi/fi/metsatalouden-tuet/metka-tuet/tietoa-ymparistotuesta" TargetMode="External"/><Relationship Id="rId5" Type="http://schemas.openxmlformats.org/officeDocument/2006/relationships/hyperlink" Target="https://metsakeskus.maps.arcgis.com/apps/webappviewer/index.html?id=645cb868e3b545beb9a9a27a0bfcc731" TargetMode="External"/><Relationship Id="rId10" Type="http://schemas.openxmlformats.org/officeDocument/2006/relationships/hyperlink" Target="https://www.metsakeskus.fi/fi/metsatalouden-tuet/metka-tuet/tietoa-luonnonhoidon-tuesta/luonnonhoidon-tuki-pienvesien-kunnostukseen" TargetMode="External"/><Relationship Id="rId4" Type="http://schemas.openxmlformats.org/officeDocument/2006/relationships/hyperlink" Target="https://www.metsakeskus.fi/fi/metsan-kaytto-ja-omistus/metsanhoito-ja-hakkuut/talousmetsien-luonnonhoidon-keinot" TargetMode="External"/><Relationship Id="rId9" Type="http://schemas.openxmlformats.org/officeDocument/2006/relationships/hyperlink" Target="https://www.metsakeskus.fi/fi/metsatalouden-tuet/metka-tuet/tietoa-luonnonhoidon-tuesta/luonnonhoidon-tuki-vesiensuojeluu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tsakeskus.fi/fi/hankkeet/kaakon-vesiosaaj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4A51-FB3A-C144-AC22-6201D3FCE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068" y="1640925"/>
            <a:ext cx="10837863" cy="2387600"/>
          </a:xfrm>
        </p:spPr>
        <p:txBody>
          <a:bodyPr/>
          <a:lstStyle/>
          <a:p>
            <a:r>
              <a:rPr lang="fi-FI" dirty="0">
                <a:latin typeface="Daytona"/>
              </a:rPr>
              <a:t>Vesiensuojeluvinkit metsänhoitoon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8C263-EB46-D54E-A791-9FF6FF754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161" y="4265259"/>
            <a:ext cx="10837863" cy="11138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Juho Kokkonen, Metsäkeskus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FB8BFA8-DF96-EE20-6261-04C04B05F0E6}"/>
              </a:ext>
            </a:extLst>
          </p:cNvPr>
          <p:cNvSpPr txBox="1"/>
          <p:nvPr/>
        </p:nvSpPr>
        <p:spPr>
          <a:xfrm>
            <a:off x="331161" y="6131694"/>
            <a:ext cx="670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3"/>
              </a:rPr>
              <a:t>Kaakon vesiosaaja </a:t>
            </a:r>
            <a:r>
              <a:rPr lang="fi-FI" dirty="0"/>
              <a:t>–talousmetsien- ja luonnonhoidon keinoja vesien tilan parantamiseksi</a:t>
            </a:r>
          </a:p>
        </p:txBody>
      </p:sp>
      <p:pic>
        <p:nvPicPr>
          <p:cNvPr id="6" name="Kuva 5" descr="Kuva, joka sisältää kohteen teksti, Fontti, Sähkönsininen, logo&#10;&#10;Tekoälyllä luotu sisältö voi olla virheellistä.">
            <a:extLst>
              <a:ext uri="{FF2B5EF4-FFF2-40B4-BE49-F238E27FC236}">
                <a16:creationId xmlns:a16="http://schemas.microsoft.com/office/drawing/2014/main" id="{CDB33223-81D2-2543-EBFE-ADB6AEAA5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772" y="6234701"/>
            <a:ext cx="2102628" cy="440315"/>
          </a:xfrm>
          <a:prstGeom prst="rect">
            <a:avLst/>
          </a:prstGeom>
        </p:spPr>
      </p:pic>
      <p:pic>
        <p:nvPicPr>
          <p:cNvPr id="9" name="Kuva 8" descr="Kuva, joka sisältää kohteen Grafiikka, kuvakaappaus, Font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1230111E-B49E-A8C1-F176-57768A1C8C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342" y="6102412"/>
            <a:ext cx="2271829" cy="7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A81A-8C4A-DD44-8138-22129730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Kasvatus- ja hakkuutapojen valinnat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8ED3-18B6-384F-B870-83426E12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64" y="1901821"/>
            <a:ext cx="3962955" cy="4351338"/>
          </a:xfrm>
        </p:spPr>
        <p:txBody>
          <a:bodyPr/>
          <a:lstStyle/>
          <a:p>
            <a:r>
              <a:rPr lang="fi-FI" sz="1600" dirty="0"/>
              <a:t>Kasvatus- ja hakkuutavat valitaan:</a:t>
            </a:r>
          </a:p>
          <a:p>
            <a:pPr lvl="1"/>
            <a:r>
              <a:rPr lang="fi-FI" sz="1600" dirty="0"/>
              <a:t>Kohteen ominaisuuksien mukaan</a:t>
            </a:r>
          </a:p>
          <a:p>
            <a:pPr lvl="1"/>
            <a:r>
              <a:rPr lang="fi-FI" sz="1600" dirty="0"/>
              <a:t>Metsänomistajan tavoitteiden mukaan</a:t>
            </a:r>
          </a:p>
          <a:p>
            <a:pPr lvl="1"/>
            <a:endParaRPr lang="fi-FI" sz="1600" dirty="0"/>
          </a:p>
          <a:p>
            <a:r>
              <a:rPr lang="fi-FI" sz="1600" dirty="0"/>
              <a:t>Valinnoissa olisi huomioitava:</a:t>
            </a:r>
          </a:p>
          <a:p>
            <a:pPr lvl="1"/>
            <a:r>
              <a:rPr lang="fi-FI" sz="1600" dirty="0"/>
              <a:t>Lyhyen ja pitkän ajan tavoitteet</a:t>
            </a:r>
          </a:p>
          <a:p>
            <a:pPr lvl="1"/>
            <a:r>
              <a:rPr lang="fi-FI" sz="1600" dirty="0"/>
              <a:t>Lyhyen ja pitkän ajan vaikutukset:</a:t>
            </a:r>
          </a:p>
          <a:p>
            <a:pPr lvl="2"/>
            <a:r>
              <a:rPr lang="fi-FI" sz="1600" dirty="0"/>
              <a:t>Vesistöihin</a:t>
            </a:r>
          </a:p>
          <a:p>
            <a:pPr lvl="2"/>
            <a:r>
              <a:rPr lang="fi-FI" sz="1600" dirty="0"/>
              <a:t>Puustoon</a:t>
            </a:r>
          </a:p>
          <a:p>
            <a:pPr lvl="1"/>
            <a:endParaRPr lang="fi-FI" sz="1600" dirty="0"/>
          </a:p>
          <a:p>
            <a:pPr>
              <a:buFont typeface="Wingdings" panose="05000000000000000000" pitchFamily="2" charset="2"/>
              <a:buChar char="à"/>
            </a:pPr>
            <a:r>
              <a:rPr lang="fi-FI" sz="1600" dirty="0"/>
              <a:t>Hakkuu- ja kasvatustapoja on mahdollista yhdistää kohdekohtaisuus, vesistöriskit ja muut tavoitteet huomioiden</a:t>
            </a:r>
          </a:p>
          <a:p>
            <a:pPr>
              <a:buFont typeface="Wingdings" panose="05000000000000000000" pitchFamily="2" charset="2"/>
              <a:buChar char="à"/>
            </a:pPr>
            <a:endParaRPr lang="fi-FI" sz="1400" dirty="0"/>
          </a:p>
          <a:p>
            <a:pPr lvl="1">
              <a:buFont typeface="Wingdings" panose="05000000000000000000" pitchFamily="2" charset="2"/>
              <a:buChar char="à"/>
            </a:pPr>
            <a:endParaRPr lang="fi-FI" sz="1400" dirty="0"/>
          </a:p>
          <a:p>
            <a:pPr lvl="1"/>
            <a:endParaRPr lang="fi-FI" sz="1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6DB1FBC-A409-E28B-C969-2E599BA60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724" y="1850111"/>
            <a:ext cx="7432224" cy="4511145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74262DD-53EE-7F19-FF02-B393E09ED854}"/>
              </a:ext>
            </a:extLst>
          </p:cNvPr>
          <p:cNvSpPr txBox="1"/>
          <p:nvPr/>
        </p:nvSpPr>
        <p:spPr>
          <a:xfrm>
            <a:off x="4578724" y="6361256"/>
            <a:ext cx="65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Daytona" panose="020B0604030500040204" pitchFamily="34" charset="0"/>
              </a:rPr>
              <a:t>Lähde: </a:t>
            </a:r>
            <a:r>
              <a:rPr lang="fi-FI" sz="1200" dirty="0">
                <a:latin typeface="Daytona" panose="020B0604030500040204" pitchFamily="34" charset="0"/>
                <a:hlinkClick r:id="rId4"/>
              </a:rPr>
              <a:t>Metsän hakkuutavat | Metsänhoidon suositukset</a:t>
            </a:r>
            <a:endParaRPr lang="fi-FI" sz="1200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76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A81A-8C4A-DD44-8138-221297300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54" y="292202"/>
            <a:ext cx="9608646" cy="710144"/>
          </a:xfrm>
        </p:spPr>
        <p:txBody>
          <a:bodyPr/>
          <a:lstStyle/>
          <a:p>
            <a:r>
              <a:rPr lang="fi-FI" sz="2400" dirty="0"/>
              <a:t>Metsätalouden toimenpiteistä aiheutuva </a:t>
            </a:r>
            <a:br>
              <a:rPr lang="fi-FI" sz="2400" dirty="0"/>
            </a:br>
            <a:r>
              <a:rPr lang="fi-FI" sz="2400" dirty="0"/>
              <a:t>riski vesistökuormitukselle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8ED3-18B6-384F-B870-83426E12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31" y="1516546"/>
            <a:ext cx="5064682" cy="5148413"/>
          </a:xfrm>
        </p:spPr>
        <p:txBody>
          <a:bodyPr/>
          <a:lstStyle/>
          <a:p>
            <a:r>
              <a:rPr lang="fi-FI" sz="2000" b="1" dirty="0"/>
              <a:t>Vesistökuormitusriski korkeampi:</a:t>
            </a:r>
          </a:p>
          <a:p>
            <a:pPr lvl="1"/>
            <a:r>
              <a:rPr lang="fi-FI" sz="2000" dirty="0"/>
              <a:t>Ojitetuilla turvemailla</a:t>
            </a:r>
          </a:p>
          <a:p>
            <a:pPr lvl="1"/>
            <a:r>
              <a:rPr lang="fi-FI" sz="2000" dirty="0"/>
              <a:t>Eroosioherkillä alueilla</a:t>
            </a:r>
          </a:p>
          <a:p>
            <a:pPr lvl="1"/>
            <a:r>
              <a:rPr lang="fi-FI" sz="2000" dirty="0"/>
              <a:t>Vesistöjen läheisyydessä</a:t>
            </a:r>
          </a:p>
          <a:p>
            <a:pPr marL="457200" lvl="1" indent="0">
              <a:buNone/>
            </a:pPr>
            <a:endParaRPr lang="fi-FI" sz="2000" dirty="0"/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sz="2000" b="1" dirty="0"/>
              <a:t>Vesistökuormitusta voidaan vähentää toimenpiteiden:</a:t>
            </a:r>
          </a:p>
          <a:p>
            <a:pPr lvl="1"/>
            <a:r>
              <a:rPr lang="fi-FI" sz="2000" dirty="0"/>
              <a:t>Suunnittelulla</a:t>
            </a:r>
          </a:p>
          <a:p>
            <a:pPr lvl="1"/>
            <a:r>
              <a:rPr lang="fi-FI" sz="2000" dirty="0"/>
              <a:t>Tarveharkinnalla</a:t>
            </a:r>
          </a:p>
          <a:p>
            <a:pPr lvl="1"/>
            <a:r>
              <a:rPr lang="fi-FI" sz="2000" dirty="0"/>
              <a:t>Suojavyöhykkeillä</a:t>
            </a:r>
          </a:p>
          <a:p>
            <a:pPr lvl="1"/>
            <a:r>
              <a:rPr lang="fi-FI" sz="2000" dirty="0"/>
              <a:t>Vesiensuojelurakenteilla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8830E1F-DFCC-455C-CE05-05E11FDF2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262" y="1239174"/>
            <a:ext cx="6301815" cy="5296662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0B1AB22-A0FF-6E03-EA85-619F56662C07}"/>
              </a:ext>
            </a:extLst>
          </p:cNvPr>
          <p:cNvSpPr/>
          <p:nvPr/>
        </p:nvSpPr>
        <p:spPr>
          <a:xfrm>
            <a:off x="8738048" y="2204173"/>
            <a:ext cx="731520" cy="2641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47123E3-7419-8E08-15DA-89FB216F9CBB}"/>
              </a:ext>
            </a:extLst>
          </p:cNvPr>
          <p:cNvSpPr/>
          <p:nvPr/>
        </p:nvSpPr>
        <p:spPr>
          <a:xfrm>
            <a:off x="8789595" y="3164840"/>
            <a:ext cx="731520" cy="2641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29D5701-9AD8-0CA9-EF76-CFDD51890BCE}"/>
              </a:ext>
            </a:extLst>
          </p:cNvPr>
          <p:cNvSpPr/>
          <p:nvPr/>
        </p:nvSpPr>
        <p:spPr>
          <a:xfrm>
            <a:off x="10463754" y="3164840"/>
            <a:ext cx="731520" cy="2641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139FFB7-123B-E1D9-ACD0-F0F6C2D1BB85}"/>
              </a:ext>
            </a:extLst>
          </p:cNvPr>
          <p:cNvSpPr/>
          <p:nvPr/>
        </p:nvSpPr>
        <p:spPr>
          <a:xfrm>
            <a:off x="10463753" y="5354666"/>
            <a:ext cx="811605" cy="2641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0071EFB-021C-7113-39B7-A5D49F0D78CF}"/>
              </a:ext>
            </a:extLst>
          </p:cNvPr>
          <p:cNvSpPr/>
          <p:nvPr/>
        </p:nvSpPr>
        <p:spPr>
          <a:xfrm>
            <a:off x="8796916" y="5684720"/>
            <a:ext cx="731520" cy="2641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C6D8FF4-EA5E-CAA4-6165-10692F904253}"/>
              </a:ext>
            </a:extLst>
          </p:cNvPr>
          <p:cNvSpPr/>
          <p:nvPr/>
        </p:nvSpPr>
        <p:spPr>
          <a:xfrm>
            <a:off x="10463754" y="5684720"/>
            <a:ext cx="731520" cy="2641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46009EB-400E-FFF0-0CBC-100DCB45870B}"/>
              </a:ext>
            </a:extLst>
          </p:cNvPr>
          <p:cNvSpPr/>
          <p:nvPr/>
        </p:nvSpPr>
        <p:spPr>
          <a:xfrm>
            <a:off x="8675295" y="4377017"/>
            <a:ext cx="731520" cy="264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5EEF52F0-EAB1-3416-028B-5A1B9C12C57D}"/>
              </a:ext>
            </a:extLst>
          </p:cNvPr>
          <p:cNvSpPr/>
          <p:nvPr/>
        </p:nvSpPr>
        <p:spPr>
          <a:xfrm>
            <a:off x="10463753" y="4367902"/>
            <a:ext cx="731520" cy="264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4E0846B9-DD4A-36DD-86CA-E9980F1C59F6}"/>
              </a:ext>
            </a:extLst>
          </p:cNvPr>
          <p:cNvSpPr/>
          <p:nvPr/>
        </p:nvSpPr>
        <p:spPr>
          <a:xfrm>
            <a:off x="8675295" y="5028477"/>
            <a:ext cx="731520" cy="264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F84EB8D-94FF-D45D-8270-2B752BE5BE52}"/>
              </a:ext>
            </a:extLst>
          </p:cNvPr>
          <p:cNvSpPr/>
          <p:nvPr/>
        </p:nvSpPr>
        <p:spPr>
          <a:xfrm>
            <a:off x="10453145" y="5028477"/>
            <a:ext cx="731520" cy="264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F4FC3C5C-4A0D-FA5F-5B9C-8F46C998BD6F}"/>
              </a:ext>
            </a:extLst>
          </p:cNvPr>
          <p:cNvSpPr/>
          <p:nvPr/>
        </p:nvSpPr>
        <p:spPr>
          <a:xfrm>
            <a:off x="8675295" y="6031006"/>
            <a:ext cx="731520" cy="211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99D4B09F-4ADC-B0C8-06F5-62C2AECD4EB9}"/>
              </a:ext>
            </a:extLst>
          </p:cNvPr>
          <p:cNvSpPr/>
          <p:nvPr/>
        </p:nvSpPr>
        <p:spPr>
          <a:xfrm>
            <a:off x="10355686" y="6031006"/>
            <a:ext cx="731520" cy="211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DC0FFE5F-66C3-D1CB-8266-7737C1629377}"/>
              </a:ext>
            </a:extLst>
          </p:cNvPr>
          <p:cNvSpPr txBox="1"/>
          <p:nvPr/>
        </p:nvSpPr>
        <p:spPr>
          <a:xfrm>
            <a:off x="5734262" y="6557728"/>
            <a:ext cx="6521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Daytona" panose="020B0604030500040204" pitchFamily="34" charset="0"/>
              </a:rPr>
              <a:t>Lähde: </a:t>
            </a:r>
            <a:r>
              <a:rPr lang="fi-FI" sz="1200" dirty="0">
                <a:latin typeface="Daytona" panose="020B0604030500040204" pitchFamily="34" charset="0"/>
                <a:hlinkClick r:id="rId4"/>
              </a:rPr>
              <a:t>Vesien ja vesielinympäristöjen turvaaminen | Metsänhoidon suositukset</a:t>
            </a:r>
            <a:endParaRPr lang="fi-FI" sz="1200" dirty="0">
              <a:latin typeface="Daytona" panose="020B0604030500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28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F3C405-D645-D379-A18D-8AE7DBA35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400" dirty="0"/>
              <a:t>Ilmastonmuutoksen vaikutukset maa- ja metsätalouden vesienhoitoon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68031A-85A3-B1A1-79FD-A3FB590E7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383" y="2247807"/>
            <a:ext cx="5257800" cy="2353139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Kesäisin: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Kesäisin kuivuutta – yleistyvät ja paikalliset rankkasateet eivät tuo helpotusta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Vesistöt lämpenevät, lajien elinolot muuttuvat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Pohjavesiolot muuttuvat, pohjaveden saatavuus ja laatu voivat paikoin heiketä</a:t>
            </a:r>
          </a:p>
          <a:p>
            <a:pPr marL="0" indent="0">
              <a:buNone/>
            </a:pPr>
            <a:endParaRPr lang="fi-FI" sz="2000" dirty="0"/>
          </a:p>
          <a:p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4AD6AF-27A8-5653-FF10-0C13C0D01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8283" y="2210376"/>
            <a:ext cx="6262007" cy="4102762"/>
          </a:xfrm>
        </p:spPr>
        <p:txBody>
          <a:bodyPr/>
          <a:lstStyle/>
          <a:p>
            <a:pPr marL="0" indent="0">
              <a:buNone/>
            </a:pPr>
            <a:r>
              <a:rPr lang="fi-FI" sz="1800" dirty="0"/>
              <a:t>Talvisin: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Talvet ( ja kevät ja kesä) muuttuvat sateisemmiksi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Lumen ja sateiden määrä vaihtelee paljon lisäten vesistökuormitusta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1800" dirty="0"/>
              <a:t>Jääpeite vähenee, vesiluonto on uuden edessä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0A5DE33-DFA0-2EFE-7CE2-2FC9A93E68F7}"/>
              </a:ext>
            </a:extLst>
          </p:cNvPr>
          <p:cNvSpPr txBox="1"/>
          <p:nvPr/>
        </p:nvSpPr>
        <p:spPr>
          <a:xfrm>
            <a:off x="885825" y="6519446"/>
            <a:ext cx="9772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Daytona" panose="020B0604030500040204" pitchFamily="34" charset="0"/>
              </a:rPr>
              <a:t>Lähde: </a:t>
            </a:r>
            <a:r>
              <a:rPr lang="fi-FI" sz="1600" dirty="0">
                <a:latin typeface="Daytona" panose="020B0604030500040204" pitchFamily="34" charset="0"/>
                <a:hlinkClick r:id="rId2"/>
              </a:rPr>
              <a:t>https://www.ymparisto.fi/fi/ympariston-tila/ilmastonmuutos/ilmastonmuutos-etenee</a:t>
            </a:r>
            <a:r>
              <a:rPr lang="fi-FI" sz="1600" dirty="0">
                <a:latin typeface="Daytona" panose="020B0604030500040204" pitchFamily="34" charset="0"/>
              </a:rPr>
              <a:t> 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A62844B-220D-BD89-AEFA-4FF1D8B89151}"/>
              </a:ext>
            </a:extLst>
          </p:cNvPr>
          <p:cNvSpPr/>
          <p:nvPr/>
        </p:nvSpPr>
        <p:spPr>
          <a:xfrm>
            <a:off x="530679" y="5004489"/>
            <a:ext cx="1983921" cy="5796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8644A9C-82D0-AB63-4C74-657BEFF89081}"/>
              </a:ext>
            </a:extLst>
          </p:cNvPr>
          <p:cNvSpPr txBox="1"/>
          <p:nvPr/>
        </p:nvSpPr>
        <p:spPr>
          <a:xfrm>
            <a:off x="7568935" y="5066126"/>
            <a:ext cx="203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Daytona" panose="020B0604030500040204" pitchFamily="34" charset="0"/>
              </a:rPr>
              <a:t>Rankkasateet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0A4F2135-BBC0-66F0-3B31-1FAD7331ADCD}"/>
              </a:ext>
            </a:extLst>
          </p:cNvPr>
          <p:cNvSpPr/>
          <p:nvPr/>
        </p:nvSpPr>
        <p:spPr>
          <a:xfrm>
            <a:off x="7366268" y="4987288"/>
            <a:ext cx="2253342" cy="579664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7B2D183-F9DA-859A-A75A-43BFD9FC12FD}"/>
              </a:ext>
            </a:extLst>
          </p:cNvPr>
          <p:cNvSpPr txBox="1"/>
          <p:nvPr/>
        </p:nvSpPr>
        <p:spPr>
          <a:xfrm>
            <a:off x="610081" y="5078772"/>
            <a:ext cx="190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Daytona" panose="020B0604030500040204" pitchFamily="34" charset="0"/>
              </a:rPr>
              <a:t>Kuivuuskaudet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E377109-CAAC-D892-6BF1-A8C14BCC340F}"/>
              </a:ext>
            </a:extLst>
          </p:cNvPr>
          <p:cNvSpPr txBox="1"/>
          <p:nvPr/>
        </p:nvSpPr>
        <p:spPr>
          <a:xfrm>
            <a:off x="10159093" y="5081390"/>
            <a:ext cx="2032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Daytona" panose="020B0604030500040204" pitchFamily="34" charset="0"/>
              </a:rPr>
              <a:t>Tulvat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8C6E6ABF-9A1B-73CE-B123-C8CB9FD0EEC6}"/>
              </a:ext>
            </a:extLst>
          </p:cNvPr>
          <p:cNvSpPr/>
          <p:nvPr/>
        </p:nvSpPr>
        <p:spPr>
          <a:xfrm>
            <a:off x="9993565" y="4992826"/>
            <a:ext cx="1179822" cy="5796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45E0B753-EE2A-126A-72E6-4921BDA488FA}"/>
              </a:ext>
            </a:extLst>
          </p:cNvPr>
          <p:cNvSpPr txBox="1"/>
          <p:nvPr/>
        </p:nvSpPr>
        <p:spPr>
          <a:xfrm>
            <a:off x="3500166" y="5101054"/>
            <a:ext cx="383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Daytona" panose="020B0604030500040204" pitchFamily="34" charset="0"/>
              </a:rPr>
              <a:t>Vaihtelevat sääolosuhteet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5FD5D61D-F9C9-7AE6-19D9-9CBCF6682620}"/>
              </a:ext>
            </a:extLst>
          </p:cNvPr>
          <p:cNvSpPr/>
          <p:nvPr/>
        </p:nvSpPr>
        <p:spPr>
          <a:xfrm>
            <a:off x="2794029" y="5004489"/>
            <a:ext cx="4249085" cy="562463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D27DC5-3952-DDEB-6EBD-227929F61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11" y="731183"/>
            <a:ext cx="10930996" cy="710144"/>
          </a:xfrm>
        </p:spPr>
        <p:txBody>
          <a:bodyPr/>
          <a:lstStyle/>
          <a:p>
            <a:br>
              <a:rPr lang="fi-FI" dirty="0"/>
            </a:br>
            <a:r>
              <a:rPr lang="fi-FI" sz="2000" dirty="0"/>
              <a:t>Lisätietoa: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36C8AE-2EEE-299E-AC2F-1D39A33B6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3" y="1775479"/>
            <a:ext cx="7536225" cy="4351338"/>
          </a:xfrm>
        </p:spPr>
        <p:txBody>
          <a:bodyPr/>
          <a:lstStyle/>
          <a:p>
            <a:r>
              <a:rPr lang="fi-FI" sz="1600" dirty="0">
                <a:hlinkClick r:id="rId2"/>
              </a:rPr>
              <a:t>Kaakon vesiosaaja </a:t>
            </a:r>
            <a:r>
              <a:rPr lang="fi-FI" sz="1600" dirty="0"/>
              <a:t>, Metsäkeskus</a:t>
            </a:r>
            <a:endParaRPr lang="fi-FI" sz="1600" dirty="0">
              <a:hlinkClick r:id="rId3"/>
            </a:endParaRPr>
          </a:p>
          <a:p>
            <a:pPr fontAlgn="base"/>
            <a:r>
              <a:rPr lang="fi-FI" sz="1600" u="sng" dirty="0">
                <a:hlinkClick r:id="rId4"/>
              </a:rPr>
              <a:t>Talousmetsien luonnonhoidon keinot-sivusto</a:t>
            </a:r>
            <a:r>
              <a:rPr lang="fi-FI" sz="1600" dirty="0"/>
              <a:t>, Metsäkeskus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dirty="0"/>
              <a:t>Luonnonhoidon suunnittelu-</a:t>
            </a:r>
            <a:r>
              <a:rPr lang="fi-FI" sz="1600" u="sng" dirty="0">
                <a:hlinkClick r:id="rId5"/>
              </a:rPr>
              <a:t>paikkatietotyökalu</a:t>
            </a:r>
            <a:r>
              <a:rPr lang="fi-FI" sz="1600" dirty="0"/>
              <a:t>​</a:t>
            </a:r>
            <a:endParaRPr lang="en-US" sz="1600" dirty="0"/>
          </a:p>
          <a:p>
            <a:pPr marL="0" indent="0" fontAlgn="base">
              <a:buNone/>
            </a:pPr>
            <a:endParaRPr lang="fi-FI" sz="1600" dirty="0"/>
          </a:p>
          <a:p>
            <a:pPr marL="0" indent="0" fontAlgn="base">
              <a:buNone/>
            </a:pPr>
            <a:r>
              <a:rPr lang="fi-FI" sz="1600" b="1" dirty="0"/>
              <a:t>Vesiensuojeluun liittyvät aineistot</a:t>
            </a:r>
            <a:r>
              <a:rPr lang="en-US" sz="1600" b="1" dirty="0"/>
              <a:t>​</a:t>
            </a:r>
          </a:p>
          <a:p>
            <a:pPr fontAlgn="base"/>
            <a:r>
              <a:rPr lang="fi-FI" sz="1600" u="sng" dirty="0">
                <a:hlinkClick r:id="rId6"/>
              </a:rPr>
              <a:t>Vesien ja vesielinympäristöjen turvaaminen | Metsänhoidon suositukset</a:t>
            </a:r>
            <a:r>
              <a:rPr lang="fi-FI" sz="1600" dirty="0"/>
              <a:t>​</a:t>
            </a:r>
          </a:p>
          <a:p>
            <a:pPr fontAlgn="base"/>
            <a:r>
              <a:rPr lang="fi-FI" sz="1600" u="sng" dirty="0">
                <a:hlinkClick r:id="rId7"/>
              </a:rPr>
              <a:t>Vesiensuojelu metsänkäsittelyssä - Kuvaus | Metsänhoidon suositukset</a:t>
            </a:r>
            <a:r>
              <a:rPr lang="fi-FI" sz="1600" dirty="0"/>
              <a:t>​</a:t>
            </a:r>
          </a:p>
          <a:p>
            <a:pPr fontAlgn="base"/>
            <a:r>
              <a:rPr lang="fi-FI" sz="1600" u="sng" dirty="0">
                <a:hlinkClick r:id="rId8"/>
              </a:rPr>
              <a:t>Vesiensuojelurakenteet ja -ratkaisut - Kuvaus | Metsänhoidon suositukset</a:t>
            </a:r>
            <a:r>
              <a:rPr lang="fi-FI" sz="1600" dirty="0"/>
              <a:t>​</a:t>
            </a:r>
          </a:p>
          <a:p>
            <a:pPr marL="0" indent="0" fontAlgn="base">
              <a:buNone/>
            </a:pPr>
            <a:endParaRPr lang="fi-FI" sz="1600" b="1" dirty="0"/>
          </a:p>
          <a:p>
            <a:pPr marL="0" indent="0" fontAlgn="base">
              <a:buNone/>
            </a:pPr>
            <a:r>
              <a:rPr lang="fi-FI" sz="1600" b="1" dirty="0"/>
              <a:t>Tutustu myös: 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u="sng" dirty="0">
                <a:hlinkClick r:id="rId9"/>
              </a:rPr>
              <a:t>Metka-luonnonhoidon tuki vesiensuojeluun</a:t>
            </a:r>
            <a:r>
              <a:rPr lang="fi-FI" sz="1600" dirty="0"/>
              <a:t>, Metsäkeskus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u="sng" dirty="0">
                <a:hlinkClick r:id="rId10"/>
              </a:rPr>
              <a:t>Metka luonnonhoidon tuki pienvesien kunnostuksiin</a:t>
            </a:r>
            <a:r>
              <a:rPr lang="fi-FI" sz="1600" dirty="0"/>
              <a:t>, Metsäkeskus</a:t>
            </a:r>
            <a:r>
              <a:rPr lang="en-US" sz="1600" dirty="0"/>
              <a:t>​</a:t>
            </a:r>
          </a:p>
          <a:p>
            <a:pPr fontAlgn="base"/>
            <a:r>
              <a:rPr lang="fi-FI" sz="1600" u="sng" dirty="0">
                <a:hlinkClick r:id="rId11"/>
              </a:rPr>
              <a:t>Metkan määräaikainen ympäristötuki</a:t>
            </a:r>
            <a:r>
              <a:rPr lang="fi-FI" sz="1600" dirty="0"/>
              <a:t>, Metsäkeskus</a:t>
            </a:r>
            <a:endParaRPr lang="en-US" sz="1600" dirty="0"/>
          </a:p>
          <a:p>
            <a:endParaRPr lang="fi-FI" sz="1800" dirty="0"/>
          </a:p>
        </p:txBody>
      </p:sp>
      <p:sp>
        <p:nvSpPr>
          <p:cNvPr id="6" name="Tekstiruutu 7">
            <a:extLst>
              <a:ext uri="{FF2B5EF4-FFF2-40B4-BE49-F238E27FC236}">
                <a16:creationId xmlns:a16="http://schemas.microsoft.com/office/drawing/2014/main" id="{8FA0F1B3-2BF1-5754-E925-5042F30E8592}"/>
              </a:ext>
            </a:extLst>
          </p:cNvPr>
          <p:cNvSpPr txBox="1"/>
          <p:nvPr/>
        </p:nvSpPr>
        <p:spPr>
          <a:xfrm>
            <a:off x="9631432" y="4915631"/>
            <a:ext cx="2479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latin typeface="Daytona" panose="020B0604030500040204" pitchFamily="34" charset="0"/>
              </a:rPr>
              <a:t>Kuva: Juho Kokkonen, Metsäkeskus</a:t>
            </a:r>
          </a:p>
        </p:txBody>
      </p:sp>
      <p:pic>
        <p:nvPicPr>
          <p:cNvPr id="7" name="Kuva 6" descr="Kuva, joka sisältää kohteen piha-, vesi, puu, Luonnonmaisema&#10;&#10;Tekoälyllä luotu sisältö voi olla virheellistä.">
            <a:extLst>
              <a:ext uri="{FF2B5EF4-FFF2-40B4-BE49-F238E27FC236}">
                <a16:creationId xmlns:a16="http://schemas.microsoft.com/office/drawing/2014/main" id="{9A8B3103-F436-B83B-AF93-04DCE77A965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637" y="1775479"/>
            <a:ext cx="4090147" cy="30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70BD-2D03-8943-A89B-6AAE24D73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068" y="1027831"/>
            <a:ext cx="10837863" cy="3305202"/>
          </a:xfrm>
        </p:spPr>
        <p:txBody>
          <a:bodyPr/>
          <a:lstStyle/>
          <a:p>
            <a:r>
              <a:rPr lang="fi-FI" dirty="0">
                <a:latin typeface="Daytona"/>
              </a:rPr>
              <a:t>Kiitos mielenkiinnosta!</a:t>
            </a:r>
            <a:br>
              <a:rPr lang="fi-FI" dirty="0">
                <a:latin typeface="Daytona"/>
              </a:rPr>
            </a:br>
            <a:br>
              <a:rPr lang="fi-FI" dirty="0">
                <a:latin typeface="Daytona"/>
              </a:rPr>
            </a:br>
            <a:r>
              <a:rPr lang="fi-FI" sz="2800" dirty="0">
                <a:latin typeface="Daytona"/>
              </a:rPr>
              <a:t>Projektipäällikkönä Kaakon vesiosaajassa jatkaa 4.5.2026 </a:t>
            </a:r>
            <a:r>
              <a:rPr lang="fi-FI" sz="2800" dirty="0">
                <a:latin typeface="Daytona"/>
                <a:sym typeface="Wingdings" panose="05000000000000000000" pitchFamily="2" charset="2"/>
              </a:rPr>
              <a:t></a:t>
            </a:r>
            <a:r>
              <a:rPr lang="fi-FI" sz="2800" dirty="0">
                <a:latin typeface="Daytona"/>
              </a:rPr>
              <a:t> Saara Wilhelms</a:t>
            </a:r>
            <a:br>
              <a:rPr lang="fi-FI" sz="3600" dirty="0">
                <a:latin typeface="Daytona"/>
              </a:rPr>
            </a:br>
            <a:br>
              <a:rPr lang="fi-FI" sz="3600" dirty="0">
                <a:latin typeface="Daytona"/>
              </a:rPr>
            </a:br>
            <a:r>
              <a:rPr lang="fi-FI" sz="3200" dirty="0">
                <a:hlinkClick r:id="rId3"/>
              </a:rPr>
              <a:t>Kaakon vesiosaaja | Metsäkeskus</a:t>
            </a:r>
            <a:endParaRPr lang="fi-FI" dirty="0">
              <a:latin typeface="Daytona"/>
            </a:endParaRPr>
          </a:p>
        </p:txBody>
      </p:sp>
      <p:pic>
        <p:nvPicPr>
          <p:cNvPr id="6" name="Kuva 5" descr="Kuva, joka sisältää kohteen Grafiikka, kuvakaappaus, Fontti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CCFEF548-72F1-767E-3A0C-2C060EE8C1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494" y="5042452"/>
            <a:ext cx="3095402" cy="960425"/>
          </a:xfrm>
          <a:prstGeom prst="rect">
            <a:avLst/>
          </a:prstGeom>
        </p:spPr>
      </p:pic>
      <p:pic>
        <p:nvPicPr>
          <p:cNvPr id="10" name="Kuva 9" descr="Kuva, joka sisältää kohteen kuvakaappaus, Fontti, Sähkönsininen, Grafiikka&#10;&#10;Tekoälyllä luotu sisältö voi olla virheellistä.">
            <a:extLst>
              <a:ext uri="{FF2B5EF4-FFF2-40B4-BE49-F238E27FC236}">
                <a16:creationId xmlns:a16="http://schemas.microsoft.com/office/drawing/2014/main" id="{202ED92B-1811-4968-FC15-8B7A2AA5D8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106" y="5133580"/>
            <a:ext cx="3709179" cy="7781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589187-225A-B39D-0436-681FA6F5B35F}"/>
              </a:ext>
            </a:extLst>
          </p:cNvPr>
          <p:cNvSpPr txBox="1">
            <a:spLocks/>
          </p:cNvSpPr>
          <p:nvPr/>
        </p:nvSpPr>
        <p:spPr>
          <a:xfrm>
            <a:off x="88490" y="5751871"/>
            <a:ext cx="12103510" cy="778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Daytona" panose="020B0604030500040204" pitchFamily="34" charset="0"/>
                <a:ea typeface="+mj-ea"/>
                <a:cs typeface="+mj-cs"/>
              </a:defRPr>
            </a:lvl1pPr>
          </a:lstStyle>
          <a:p>
            <a:endParaRPr lang="fi-FI" sz="2400" dirty="0">
              <a:latin typeface="Daytona"/>
            </a:endParaRPr>
          </a:p>
        </p:txBody>
      </p:sp>
    </p:spTree>
    <p:extLst>
      <p:ext uri="{BB962C8B-B14F-4D97-AF65-F5344CB8AC3E}">
        <p14:creationId xmlns:p14="http://schemas.microsoft.com/office/powerpoint/2010/main" val="263705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2CF3F7-7565-9A94-367F-57A78D0E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Vesiensuojelu on osa metsien käsittelyä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2ECF81-276B-6091-FCEB-08305B663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50768" cy="4351338"/>
          </a:xfrm>
        </p:spPr>
        <p:txBody>
          <a:bodyPr/>
          <a:lstStyle/>
          <a:p>
            <a:r>
              <a:rPr lang="fi-FI" dirty="0"/>
              <a:t>Metsätalouden vaikutus vesistöihin</a:t>
            </a:r>
          </a:p>
          <a:p>
            <a:r>
              <a:rPr lang="fi-FI" dirty="0"/>
              <a:t>Vesiensuojelua metsien käsittelyssä</a:t>
            </a:r>
          </a:p>
          <a:p>
            <a:pPr lvl="1"/>
            <a:r>
              <a:rPr lang="fi-FI" dirty="0"/>
              <a:t>Vältetään turhaa maanpinnan rikkoutumista</a:t>
            </a:r>
          </a:p>
          <a:p>
            <a:pPr lvl="1"/>
            <a:r>
              <a:rPr lang="fi-FI" dirty="0"/>
              <a:t>Jätetään suojavyöhykkeet</a:t>
            </a:r>
          </a:p>
          <a:p>
            <a:pPr lvl="1"/>
            <a:r>
              <a:rPr lang="fi-FI" dirty="0"/>
              <a:t>Harkitaan kunnostusojitusten tarve</a:t>
            </a:r>
          </a:p>
          <a:p>
            <a:pPr lvl="1"/>
            <a:r>
              <a:rPr lang="fi-FI" dirty="0"/>
              <a:t>Tarkastellaan jatkuvapeitteisen kasvatuksen mahdollisuudet turvemailla</a:t>
            </a:r>
          </a:p>
        </p:txBody>
      </p:sp>
      <p:pic>
        <p:nvPicPr>
          <p:cNvPr id="6" name="Sisällön paikkamerkki 5" descr="Kuva, joka sisältää kohteen piirros, luonnos, kuvitus&#10;&#10;Tekoälyn generoima sisältö voi olla virheellistä.">
            <a:extLst>
              <a:ext uri="{FF2B5EF4-FFF2-40B4-BE49-F238E27FC236}">
                <a16:creationId xmlns:a16="http://schemas.microsoft.com/office/drawing/2014/main" id="{8FF1FA54-9450-6E15-B132-1738DA480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827980" cy="3606062"/>
          </a:xfrm>
        </p:spPr>
      </p:pic>
    </p:spTree>
    <p:extLst>
      <p:ext uri="{BB962C8B-B14F-4D97-AF65-F5344CB8AC3E}">
        <p14:creationId xmlns:p14="http://schemas.microsoft.com/office/powerpoint/2010/main" val="148162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A81A-8C4A-DD44-8138-22129730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Metsätalouden vaikutus vesistöihin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8ED3-18B6-384F-B870-83426E129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b="0" i="0" dirty="0">
                <a:solidFill>
                  <a:srgbClr val="000000"/>
                </a:solidFill>
                <a:effectLst/>
              </a:rPr>
              <a:t>Vesistöjämme kuormittavat muun muassa maa- ja </a:t>
            </a:r>
            <a:r>
              <a:rPr lang="fi-FI" b="1" i="0" dirty="0">
                <a:solidFill>
                  <a:srgbClr val="000000"/>
                </a:solidFill>
                <a:effectLst/>
              </a:rPr>
              <a:t>metsätalous</a:t>
            </a:r>
            <a:r>
              <a:rPr lang="fi-FI" b="0" i="0" dirty="0">
                <a:solidFill>
                  <a:srgbClr val="000000"/>
                </a:solidFill>
                <a:effectLst/>
              </a:rPr>
              <a:t>, yhdyskunnat, haja-asutus sekä turvetuotanto. 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</a:rPr>
              <a:t>Suomen vesistöjen merkittävin ongelma on rehevöityminen ja tummuminen, jota aiheuttaa erityisesti vesistöön päätyvä typpi ja fosfori sekä kiintoainekuormitus. 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</a:rPr>
              <a:t>Metsätalouden vesistöhaitoissa </a:t>
            </a:r>
          </a:p>
          <a:p>
            <a:pPr lvl="1"/>
            <a:r>
              <a:rPr lang="fi-FI" b="0" i="0" dirty="0">
                <a:solidFill>
                  <a:srgbClr val="000000"/>
                </a:solidFill>
                <a:effectLst/>
              </a:rPr>
              <a:t>merkittävin vesistöhaitta johtuu kunnostusojitusten aiheuttamasta kiintoainekuormituksesta sekä vanhoilta ojitusalueilta tulevasta pitkäaikaisesta typpi- ja fosforikuormasta. </a:t>
            </a:r>
          </a:p>
          <a:p>
            <a:pPr lvl="1"/>
            <a:r>
              <a:rPr lang="fi-FI" dirty="0">
                <a:solidFill>
                  <a:srgbClr val="000000"/>
                </a:solidFill>
              </a:rPr>
              <a:t>myös metsienhakkuut ja maanmuokkaus voivat aiheuttaa vesistöhaittoja.</a:t>
            </a:r>
            <a:endParaRPr lang="fi-FI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0190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506FBB-FD5B-8344-541A-C9F0AFAE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Metsätalouden vesistöhaittojen vähentäminen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851F64-56B2-BF8F-0625-0C949DF5C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16" y="1914525"/>
            <a:ext cx="10908771" cy="4338633"/>
          </a:xfrm>
        </p:spPr>
        <p:txBody>
          <a:bodyPr/>
          <a:lstStyle/>
          <a:p>
            <a:r>
              <a:rPr lang="fi-FI" sz="2800" dirty="0"/>
              <a:t>Ennakoivat toimenpiteet ovat tehokkaampia kuin jo heikentyneen vesistön tilan parantamiseen tähtäävät toimet</a:t>
            </a:r>
          </a:p>
          <a:p>
            <a:r>
              <a:rPr lang="fi-FI" sz="2800" dirty="0"/>
              <a:t>Vesiensuojelutoimet on tärkeää suunnitella erityisen huolellisesti, kun toimitaan </a:t>
            </a:r>
          </a:p>
          <a:p>
            <a:pPr lvl="1"/>
            <a:r>
              <a:rPr lang="fi-FI" sz="2800" dirty="0"/>
              <a:t>kasvupaikaltaan viljavilla ja kosteilla, maalajiltaan hienojakoisilla ja eroosioherkillä sekä </a:t>
            </a:r>
          </a:p>
          <a:p>
            <a:pPr lvl="1"/>
            <a:r>
              <a:rPr lang="fi-FI" sz="2800" dirty="0"/>
              <a:t>lähellä vesistöjä tai pienvesiä olevilla kohteilla tai herkkien vesistöjen vaikutusalueella.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04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825DF1-0602-33B1-95A5-15DF2A44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2" y="1000124"/>
            <a:ext cx="10930996" cy="710144"/>
          </a:xfrm>
        </p:spPr>
        <p:txBody>
          <a:bodyPr anchor="t">
            <a:normAutofit/>
          </a:bodyPr>
          <a:lstStyle/>
          <a:p>
            <a:r>
              <a:rPr lang="fi-FI" dirty="0"/>
              <a:t>Vältetään turhaa maanpinnan rikkoutumista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0346C3-5E38-D352-572D-E2A103D57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fi-FI" sz="1700" dirty="0"/>
              <a:t>Maanpinnan rikkoutuminen aiheuttaa eroosiota ja vesistökuormitusriskiä</a:t>
            </a:r>
          </a:p>
          <a:p>
            <a:r>
              <a:rPr lang="fi-FI" sz="1700" dirty="0"/>
              <a:t>Maanpinnan turhaa rikkoutumista voidaan välttää valitsemalla maanmuokkausmenetelmäksi kevyin mahdollinen tekniikka silloin kun toimitaan vesistöjen läheisyydessä. </a:t>
            </a:r>
          </a:p>
          <a:p>
            <a:r>
              <a:rPr lang="fi-FI" sz="1700" dirty="0"/>
              <a:t>Myös urapainaumat voivat lisätä vesistökuormitusta muuttaen pintavesien luontaisia kulkusuuntia ja pahimmillaan muodostaen suoria reittejä vesistöihin </a:t>
            </a:r>
          </a:p>
          <a:p>
            <a:r>
              <a:rPr lang="fi-FI" sz="1700" dirty="0"/>
              <a:t>Riskikohteiden tunnistaminen: paikkatietoaineistot ja –työkalut apuna</a:t>
            </a:r>
          </a:p>
          <a:p>
            <a:pPr lvl="1"/>
            <a:r>
              <a:rPr lang="fi-FI" sz="1700" dirty="0"/>
              <a:t>RUSLE Eroosiomalli</a:t>
            </a:r>
          </a:p>
          <a:p>
            <a:pPr lvl="1"/>
            <a:r>
              <a:rPr lang="fi-FI" sz="1700" dirty="0"/>
              <a:t>DTW Kosteusindeksi </a:t>
            </a:r>
          </a:p>
        </p:txBody>
      </p:sp>
      <p:pic>
        <p:nvPicPr>
          <p:cNvPr id="4" name="Kuva 3" descr="Kuva, joka sisältää kohteen kartta, teksti&#10;&#10;Tekoälyn generoima sisältö voi olla virheellistä.">
            <a:extLst>
              <a:ext uri="{FF2B5EF4-FFF2-40B4-BE49-F238E27FC236}">
                <a16:creationId xmlns:a16="http://schemas.microsoft.com/office/drawing/2014/main" id="{12EF8E1F-C280-21AA-5570-305D7B520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7519" y="1825625"/>
            <a:ext cx="5722620" cy="4260215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3AD1E45-E616-728B-66CB-5EB0E650D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1274" y="4525283"/>
            <a:ext cx="1954530" cy="1441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27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FEB0CB-5445-EC6D-E73F-E489517B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092" y="1000124"/>
            <a:ext cx="10930996" cy="710144"/>
          </a:xfrm>
        </p:spPr>
        <p:txBody>
          <a:bodyPr anchor="t">
            <a:normAutofit/>
          </a:bodyPr>
          <a:lstStyle/>
          <a:p>
            <a:r>
              <a:rPr lang="fi-FI" dirty="0"/>
              <a:t>Rantametsien suojakaistat ovat tärkeitä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B99430-1AC8-F514-31A2-7A9F3BE8F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fi-FI" sz="1900"/>
              <a:t>Suojavyöhykkeen kasvillisuus sitoo hakkuualueelta valuvia ravinteita ja maa-ainesta, mikä vähentää vesistön rehevöitymistä </a:t>
            </a:r>
          </a:p>
          <a:p>
            <a:r>
              <a:rPr lang="fi-FI" sz="1900"/>
              <a:t>Lisää monimuotoisuutta</a:t>
            </a:r>
          </a:p>
          <a:p>
            <a:r>
              <a:rPr lang="fi-FI" sz="1900"/>
              <a:t>Maisema- ja virkistysarvot, taloudellinen näkökulma</a:t>
            </a:r>
          </a:p>
          <a:p>
            <a:r>
              <a:rPr lang="fi-FI" sz="1900"/>
              <a:t>Joissain tapauksissa voi olla hyödyllistä rajata suojavyöhyke vaihtelevan levyiseksi</a:t>
            </a:r>
          </a:p>
          <a:p>
            <a:pPr lvl="1"/>
            <a:r>
              <a:rPr lang="fi-FI" sz="1900"/>
              <a:t>Alueen maalaji on hienojakoinen</a:t>
            </a:r>
          </a:p>
          <a:p>
            <a:pPr lvl="1"/>
            <a:r>
              <a:rPr lang="fi-FI" sz="1900"/>
              <a:t>Hakkuualan maasto on viettävää</a:t>
            </a:r>
          </a:p>
          <a:p>
            <a:pPr lvl="1"/>
            <a:r>
              <a:rPr lang="fi-FI" sz="1900"/>
              <a:t>Käsittelyalueen valuma-alue on suuri</a:t>
            </a:r>
          </a:p>
          <a:p>
            <a:endParaRPr lang="fi-FI" sz="190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A881C50-66D9-08FA-499B-C2BB1E805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90" y="1825625"/>
            <a:ext cx="5400000" cy="4036500"/>
          </a:xfrm>
          <a:prstGeom prst="rect">
            <a:avLst/>
          </a:prstGeom>
          <a:noFill/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39DAF15F-B90B-B47E-E090-43EC6571E114}"/>
              </a:ext>
            </a:extLst>
          </p:cNvPr>
          <p:cNvSpPr txBox="1"/>
          <p:nvPr/>
        </p:nvSpPr>
        <p:spPr>
          <a:xfrm>
            <a:off x="10017669" y="5596266"/>
            <a:ext cx="1853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b="0" i="0" dirty="0">
                <a:effectLst/>
                <a:latin typeface="Lato" panose="020F0502020204030203" pitchFamily="34" charset="0"/>
              </a:rPr>
              <a:t>Kuva: Johanna Virtanen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1984888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70706B-5DA5-CFD7-48DF-F5A3E2B3E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Kunnostusojitusten tarveharkinta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DF66D5-CE98-F4C9-E250-4AB37136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17" y="1710269"/>
            <a:ext cx="5027084" cy="4147608"/>
          </a:xfrm>
        </p:spPr>
        <p:txBody>
          <a:bodyPr/>
          <a:lstStyle/>
          <a:p>
            <a:r>
              <a:rPr lang="fi-FI" sz="1800" dirty="0"/>
              <a:t>Ojituksista aiheutuu vesistöihin aina kiintoaine-, ravinne ja humuskuormitusta </a:t>
            </a:r>
          </a:p>
          <a:p>
            <a:pPr marL="0" indent="0">
              <a:buNone/>
            </a:pPr>
            <a:r>
              <a:rPr lang="fi-FI" sz="1800" dirty="0">
                <a:sym typeface="Wingdings" panose="05000000000000000000" pitchFamily="2" charset="2"/>
              </a:rPr>
              <a:t>	 kunnostetaan vain siinä laajuudessa kuin se on välttämätöntä 	ja taloudellisesti kannattavaa</a:t>
            </a:r>
            <a:endParaRPr lang="fi-FI" sz="1800" dirty="0"/>
          </a:p>
          <a:p>
            <a:r>
              <a:rPr lang="fi-FI" sz="1800" dirty="0"/>
              <a:t>Perkaus- ja kaivukatkot ennaltaehkäisevät eroosiota ja suodattavat kiintoainesta</a:t>
            </a:r>
          </a:p>
          <a:p>
            <a:r>
              <a:rPr lang="fi-FI" sz="1800" dirty="0"/>
              <a:t>Vältetään tarpeettoman syvien ojien kaivamista</a:t>
            </a:r>
          </a:p>
          <a:p>
            <a:r>
              <a:rPr lang="fi-FI" sz="1800" dirty="0"/>
              <a:t>Turvemailla ojien kunnostusta voidaan vähentää tuhkalannoituksella  tai siirtymällä jatkuvaan kasvatukseen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5D2BF79-705C-3EDA-04AE-ED2FDED0B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3294"/>
            <a:ext cx="5633192" cy="376155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47437AC2-8E9D-7418-4E4B-A847A81B1E8C}"/>
              </a:ext>
            </a:extLst>
          </p:cNvPr>
          <p:cNvSpPr txBox="1"/>
          <p:nvPr/>
        </p:nvSpPr>
        <p:spPr>
          <a:xfrm>
            <a:off x="9615385" y="5252156"/>
            <a:ext cx="211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Daytona" panose="020B0604030500040204" pitchFamily="34" charset="0"/>
              </a:rPr>
              <a:t>Kuva: Henna Höglund</a:t>
            </a:r>
          </a:p>
        </p:txBody>
      </p:sp>
    </p:spTree>
    <p:extLst>
      <p:ext uri="{BB962C8B-B14F-4D97-AF65-F5344CB8AC3E}">
        <p14:creationId xmlns:p14="http://schemas.microsoft.com/office/powerpoint/2010/main" val="156808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32DBD4-911F-9807-316C-5DDE00FF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Jatkuvapeitteinen kasvatus turvemailla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27738D-6E9B-8193-48A4-4C9E6A1DE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16" y="2028305"/>
            <a:ext cx="10722688" cy="4224854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=Jatkuva kasvatus on metsänkasvatustapa, jossa metsän puusto säilytetään yleensä peitteisenä eikä avohakkuita tehdä. Metsän uudistuminen perustuu olemassa olevaan alikasvostaimikkoon tai hakkuun jälkeen luontaisesti syntyviin taimiin ja niiden kasvattamiseen.</a:t>
            </a:r>
          </a:p>
          <a:p>
            <a:r>
              <a:rPr lang="cs-CZ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Turvemailla jatkuva kasvatus voi olla vesiensuojelun näkökulmasta jaksollista kasvatusta parempi metsänkasvatusmenetelmä</a:t>
            </a:r>
            <a:endParaRPr lang="fi-FI" sz="2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/>
            <a:r>
              <a:rPr lang="fi-FI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haihduttavan puuston säilyttäminen pienentää suon vedenpinnan korkeusvaihtelua ja siten vähentää myös vesistökuormituksen syntymistä</a:t>
            </a:r>
          </a:p>
          <a:p>
            <a:pPr lvl="1"/>
            <a:r>
              <a:rPr lang="cs-CZ" sz="20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voidaan myös pienentää metsän uudistamiskustannuksia</a:t>
            </a:r>
            <a:endParaRPr lang="fi-FI" sz="2000" dirty="0"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fi-FI" sz="2000" dirty="0">
                <a:ea typeface="DengXian" panose="02010600030101010101" pitchFamily="2" charset="-122"/>
                <a:cs typeface="Times New Roman" panose="02020603050405020304" pitchFamily="18" charset="0"/>
              </a:rPr>
              <a:t>Kohteen soveltuvuutta jatkuvaan kasvatukseen voi selvittää metsäalan toimijoilta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179820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5C5E87-4B76-C883-12B5-80DFCE7E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Vesistökuormitukseen voidaan vaikuttaa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C4BEFC-EA01-BDFF-E137-E33569B81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>
                <a:sym typeface="Wingdings" panose="05000000000000000000" pitchFamily="2" charset="2"/>
              </a:rPr>
              <a:t>Vesistökuormituksen ennaltaehkäisy on tehokkain tapa parantaa ja ylläpitää vesien hyvää tilaa</a:t>
            </a:r>
            <a:endParaRPr lang="fi-FI" dirty="0"/>
          </a:p>
          <a:p>
            <a:r>
              <a:rPr lang="fi-FI" dirty="0"/>
              <a:t>Edistämällä vesiensuojelua saavutetaan myös muita hyötyjä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taloudellinen, monimuotoisuus, maisema- ja virkistysarvot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ym typeface="Wingdings" panose="05000000000000000000" pitchFamily="2" charset="2"/>
              </a:rPr>
              <a:t>Vesiensuojelu- ja hallinta osa ilmastokestävää metsänhoitoa</a:t>
            </a:r>
          </a:p>
          <a:p>
            <a:r>
              <a:rPr lang="fi-FI" dirty="0">
                <a:sym typeface="Wingdings" panose="05000000000000000000" pitchFamily="2" charset="2"/>
              </a:rPr>
              <a:t>Apua vesiensuojeluun omalta metsäasiantuntijalta</a:t>
            </a:r>
            <a:endParaRPr lang="fi-FI" dirty="0"/>
          </a:p>
        </p:txBody>
      </p:sp>
      <p:pic>
        <p:nvPicPr>
          <p:cNvPr id="5" name="Sisällön paikkamerkki 5" descr="Kuva, joka sisältää kohteen piirros, luonnos, kuvitus&#10;&#10;Tekoälyn generoima sisältö voi olla virheellistä.">
            <a:extLst>
              <a:ext uri="{FF2B5EF4-FFF2-40B4-BE49-F238E27FC236}">
                <a16:creationId xmlns:a16="http://schemas.microsoft.com/office/drawing/2014/main" id="{0FF87169-99D9-60AB-A94B-79E1060A0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827980" cy="36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35873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pohja">
  <a:themeElements>
    <a:clrScheme name="mk_värit_031120 1">
      <a:dk1>
        <a:srgbClr val="1A1918"/>
      </a:dk1>
      <a:lt1>
        <a:srgbClr val="FFFFFF"/>
      </a:lt1>
      <a:dk2>
        <a:srgbClr val="611244"/>
      </a:dk2>
      <a:lt2>
        <a:srgbClr val="E7E6E6"/>
      </a:lt2>
      <a:accent1>
        <a:srgbClr val="167D3F"/>
      </a:accent1>
      <a:accent2>
        <a:srgbClr val="BE531C"/>
      </a:accent2>
      <a:accent3>
        <a:srgbClr val="A3D233"/>
      </a:accent3>
      <a:accent4>
        <a:srgbClr val="EEDC00"/>
      </a:accent4>
      <a:accent5>
        <a:srgbClr val="E10098"/>
      </a:accent5>
      <a:accent6>
        <a:srgbClr val="F68D2E"/>
      </a:accent6>
      <a:hlink>
        <a:srgbClr val="1E5193"/>
      </a:hlink>
      <a:folHlink>
        <a:srgbClr val="EC99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A184DE58-BEE0-484E-8749-78FB462C74AF}" vid="{F8040D6A-54B9-47A6-91EA-0979AEFDFC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e069b8-5f42-4575-b6cd-c73f5df47ff5">
      <Terms xmlns="http://schemas.microsoft.com/office/infopath/2007/PartnerControls"/>
    </lcf76f155ced4ddcb4097134ff3c332f>
    <TaxCatchAll xmlns="320e3d0a-1ea3-45a4-aa2d-e2a7c359df5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3F4245335445644B8370EAFBF8803B3" ma:contentTypeVersion="13" ma:contentTypeDescription="Luo uusi asiakirja." ma:contentTypeScope="" ma:versionID="c39bcd612548bce263cd75e53540256e">
  <xsd:schema xmlns:xsd="http://www.w3.org/2001/XMLSchema" xmlns:xs="http://www.w3.org/2001/XMLSchema" xmlns:p="http://schemas.microsoft.com/office/2006/metadata/properties" xmlns:ns2="c8e069b8-5f42-4575-b6cd-c73f5df47ff5" xmlns:ns3="320e3d0a-1ea3-45a4-aa2d-e2a7c359df55" targetNamespace="http://schemas.microsoft.com/office/2006/metadata/properties" ma:root="true" ma:fieldsID="8830c4f0edeecdb6f503515e2e26095a" ns2:_="" ns3:_="">
    <xsd:import namespace="c8e069b8-5f42-4575-b6cd-c73f5df47ff5"/>
    <xsd:import namespace="320e3d0a-1ea3-45a4-aa2d-e2a7c359df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069b8-5f42-4575-b6cd-c73f5df47f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Kuvien tunnisteet" ma:readOnly="false" ma:fieldId="{5cf76f15-5ced-4ddc-b409-7134ff3c332f}" ma:taxonomyMulti="true" ma:sspId="3c856941-9498-4ee4-90d5-af6c9038c3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e3d0a-1ea3-45a4-aa2d-e2a7c359df5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88c8cca-ca7c-4d40-8d5a-7d4058010368}" ma:internalName="TaxCatchAll" ma:showField="CatchAllData" ma:web="320e3d0a-1ea3-45a4-aa2d-e2a7c359d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871165-4C10-4D11-9C40-87BD0BCDBC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49E119-7641-4055-9FBC-35E6741D453C}">
  <ds:schemaRefs>
    <ds:schemaRef ds:uri="c8e069b8-5f42-4575-b6cd-c73f5df47ff5"/>
    <ds:schemaRef ds:uri="http://purl.org/dc/terms/"/>
    <ds:schemaRef ds:uri="320e3d0a-1ea3-45a4-aa2d-e2a7c359df55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2F1D425-48FA-415D-A4C1-DCD79F886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e069b8-5f42-4575-b6cd-c73f5df47ff5"/>
    <ds:schemaRef ds:uri="320e3d0a-1ea3-45a4-aa2d-e2a7c359df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4-metsakeskuksen-powerpoint-hankepohja-tekstikansilehti</Template>
  <TotalTime>619</TotalTime>
  <Words>678</Words>
  <Application>Microsoft Office PowerPoint</Application>
  <PresentationFormat>Laajakuva</PresentationFormat>
  <Paragraphs>120</Paragraphs>
  <Slides>14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1" baseType="lpstr">
      <vt:lpstr>DengXian</vt:lpstr>
      <vt:lpstr>Arial</vt:lpstr>
      <vt:lpstr>Daytona</vt:lpstr>
      <vt:lpstr>Lato</vt:lpstr>
      <vt:lpstr>System Font Regular</vt:lpstr>
      <vt:lpstr>Wingdings</vt:lpstr>
      <vt:lpstr>oletuspohja</vt:lpstr>
      <vt:lpstr>Vesiensuojeluvinkit metsänhoitoon</vt:lpstr>
      <vt:lpstr>Vesiensuojelu on osa metsien käsittelyä</vt:lpstr>
      <vt:lpstr>Metsätalouden vaikutus vesistöihin</vt:lpstr>
      <vt:lpstr>Metsätalouden vesistöhaittojen vähentäminen</vt:lpstr>
      <vt:lpstr>Vältetään turhaa maanpinnan rikkoutumista</vt:lpstr>
      <vt:lpstr>Rantametsien suojakaistat ovat tärkeitä</vt:lpstr>
      <vt:lpstr>Kunnostusojitusten tarveharkinta</vt:lpstr>
      <vt:lpstr>Jatkuvapeitteinen kasvatus turvemailla</vt:lpstr>
      <vt:lpstr>Vesistökuormitukseen voidaan vaikuttaa</vt:lpstr>
      <vt:lpstr>Kasvatus- ja hakkuutapojen valinnat</vt:lpstr>
      <vt:lpstr>Metsätalouden toimenpiteistä aiheutuva  riski vesistökuormitukselle</vt:lpstr>
      <vt:lpstr>Ilmastonmuutoksen vaikutukset maa- ja metsätalouden vesienhoitoon</vt:lpstr>
      <vt:lpstr> Lisätietoa:</vt:lpstr>
      <vt:lpstr>Kiitos mielenkiinnosta!  Projektipäällikkönä Kaakon vesiosaajassa jatkaa 4.5.2026  Saara Wilhelms  Kaakon vesiosaaja | Metsäkeskus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Kaakon vesiosaaja</dc:title>
  <dc:subject/>
  <dc:creator>Silvennoinen Sara</dc:creator>
  <cp:keywords/>
  <dc:description/>
  <cp:lastModifiedBy>Mirja Ulmanen</cp:lastModifiedBy>
  <cp:revision>70</cp:revision>
  <dcterms:created xsi:type="dcterms:W3CDTF">2024-08-14T06:50:16Z</dcterms:created>
  <dcterms:modified xsi:type="dcterms:W3CDTF">2026-04-20T11:44:11Z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0x010100A3F4245335445644B8370EAFBF8803B3</vt:lpwstr>
  </property>
</Properties>
</file>