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6858000" cx="12192000"/>
  <p:notesSz cx="6858000" cy="9144000"/>
  <p:embeddedFontLst>
    <p:embeddedFont>
      <p:font typeface="Abril Fatface"/>
      <p:regular r:id="rId21"/>
    </p:embeddedFont>
    <p:embeddedFont>
      <p:font typeface="Century Gothic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672">
          <p15:clr>
            <a:srgbClr val="A4A3A4"/>
          </p15:clr>
        </p15:guide>
        <p15:guide id="3" pos="7008">
          <p15:clr>
            <a:srgbClr val="A4A3A4"/>
          </p15:clr>
        </p15:guide>
        <p15:guide id="4" orient="horz" pos="1824">
          <p15:clr>
            <a:srgbClr val="A4A3A4"/>
          </p15:clr>
        </p15:guide>
      </p15:sldGuideLst>
    </p:ext>
    <p:ext uri="GoogleSlidesCustomDataVersion2">
      <go:slidesCustomData xmlns:go="http://customooxmlschemas.google.com/" r:id="rId26" roundtripDataSignature="AMtx7miMIzuEAJaBBtHQs/rJMGKnVM4Kj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A5DCDCE-FB5F-466B-9EE1-DB8E87489574}">
  <a:tblStyle styleId="{9A5DCDCE-FB5F-466B-9EE1-DB8E87489574}" styleName="Table_0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CECEF"/>
          </a:solidFill>
        </a:fill>
      </a:tcStyle>
    </a:wholeTbl>
    <a:band1H>
      <a:tcTxStyle/>
      <a:tcStyle>
        <a:fill>
          <a:solidFill>
            <a:srgbClr val="F9D6DD"/>
          </a:solidFill>
        </a:fill>
      </a:tcStyle>
    </a:band1H>
    <a:band2H>
      <a:tcTxStyle/>
    </a:band2H>
    <a:band1V>
      <a:tcTxStyle/>
      <a:tcStyle>
        <a:fill>
          <a:solidFill>
            <a:srgbClr val="F9D6DD"/>
          </a:solidFill>
        </a:fill>
      </a:tcStyle>
    </a:band1V>
    <a:band2V>
      <a:tcTxStyle/>
    </a:band2V>
    <a:la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672"/>
        <p:guide pos="7008"/>
        <p:guide pos="182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font" Target="fonts/CenturyGothic-regular.fntdata"/><Relationship Id="rId21" Type="http://schemas.openxmlformats.org/officeDocument/2006/relationships/font" Target="fonts/AbrilFatface-regular.fntdata"/><Relationship Id="rId24" Type="http://schemas.openxmlformats.org/officeDocument/2006/relationships/font" Target="fonts/CenturyGothic-italic.fntdata"/><Relationship Id="rId23" Type="http://schemas.openxmlformats.org/officeDocument/2006/relationships/font" Target="fonts/CenturyGothic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customschemas.google.com/relationships/presentationmetadata" Target="metadata"/><Relationship Id="rId25" Type="http://schemas.openxmlformats.org/officeDocument/2006/relationships/font" Target="fonts/CenturyGothic-bold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i-FI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6" name="Google Shape;14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0" name="Google Shape;330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g39c2908fac5_0_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1" name="Google Shape;371;g39c2908fac5_0_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g39c2908fac5_0_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9" name="Google Shape;219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dia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Tag=AccentColor&#10;Flavor=Light&#10;Target=Fill" id="16" name="Google Shape;16;p19"/>
          <p:cNvSpPr/>
          <p:nvPr/>
        </p:nvSpPr>
        <p:spPr>
          <a:xfrm>
            <a:off x="-1" y="0"/>
            <a:ext cx="7824084" cy="6858000"/>
          </a:xfrm>
          <a:custGeom>
            <a:rect b="b" l="l" r="r" t="t"/>
            <a:pathLst>
              <a:path extrusionOk="0" h="6858000" w="7534656">
                <a:moveTo>
                  <a:pt x="0" y="0"/>
                </a:moveTo>
                <a:lnTo>
                  <a:pt x="234679" y="0"/>
                </a:lnTo>
                <a:lnTo>
                  <a:pt x="2022952" y="0"/>
                </a:lnTo>
                <a:lnTo>
                  <a:pt x="2238233" y="0"/>
                </a:lnTo>
                <a:lnTo>
                  <a:pt x="3114003" y="0"/>
                </a:lnTo>
                <a:lnTo>
                  <a:pt x="6526057" y="0"/>
                </a:lnTo>
                <a:cubicBezTo>
                  <a:pt x="6424296" y="35571"/>
                  <a:pt x="6325442" y="78255"/>
                  <a:pt x="6223681" y="110269"/>
                </a:cubicBezTo>
                <a:cubicBezTo>
                  <a:pt x="6238219" y="145839"/>
                  <a:pt x="6252756" y="138725"/>
                  <a:pt x="6267294" y="135168"/>
                </a:cubicBezTo>
                <a:cubicBezTo>
                  <a:pt x="6354517" y="120941"/>
                  <a:pt x="6444648" y="110269"/>
                  <a:pt x="6528964" y="71141"/>
                </a:cubicBezTo>
                <a:cubicBezTo>
                  <a:pt x="6549317" y="64027"/>
                  <a:pt x="6572576" y="64027"/>
                  <a:pt x="6581298" y="88927"/>
                </a:cubicBezTo>
                <a:cubicBezTo>
                  <a:pt x="6595836" y="124497"/>
                  <a:pt x="6575484" y="145839"/>
                  <a:pt x="6555131" y="163625"/>
                </a:cubicBezTo>
                <a:cubicBezTo>
                  <a:pt x="6520242" y="195638"/>
                  <a:pt x="6479538" y="188525"/>
                  <a:pt x="6441741" y="192082"/>
                </a:cubicBezTo>
                <a:cubicBezTo>
                  <a:pt x="6337073" y="209867"/>
                  <a:pt x="6287645" y="259665"/>
                  <a:pt x="6264386" y="373491"/>
                </a:cubicBezTo>
                <a:cubicBezTo>
                  <a:pt x="6354517" y="327250"/>
                  <a:pt x="6444648" y="384162"/>
                  <a:pt x="6531872" y="352148"/>
                </a:cubicBezTo>
                <a:cubicBezTo>
                  <a:pt x="6555131" y="345034"/>
                  <a:pt x="6590021" y="355706"/>
                  <a:pt x="6578391" y="394834"/>
                </a:cubicBezTo>
                <a:cubicBezTo>
                  <a:pt x="6566762" y="430405"/>
                  <a:pt x="6528964" y="458860"/>
                  <a:pt x="6595836" y="451747"/>
                </a:cubicBezTo>
                <a:cubicBezTo>
                  <a:pt x="6645263" y="448189"/>
                  <a:pt x="6659800" y="405504"/>
                  <a:pt x="6674337" y="359262"/>
                </a:cubicBezTo>
                <a:cubicBezTo>
                  <a:pt x="6685967" y="334364"/>
                  <a:pt x="6717949" y="320135"/>
                  <a:pt x="6741209" y="334364"/>
                </a:cubicBezTo>
                <a:cubicBezTo>
                  <a:pt x="6770283" y="348592"/>
                  <a:pt x="6761561" y="387720"/>
                  <a:pt x="6761561" y="416176"/>
                </a:cubicBezTo>
                <a:cubicBezTo>
                  <a:pt x="6764469" y="469532"/>
                  <a:pt x="6741209" y="494431"/>
                  <a:pt x="6700505" y="505101"/>
                </a:cubicBezTo>
                <a:cubicBezTo>
                  <a:pt x="6651077" y="519330"/>
                  <a:pt x="6601651" y="537116"/>
                  <a:pt x="6537687" y="558458"/>
                </a:cubicBezTo>
                <a:cubicBezTo>
                  <a:pt x="6607466" y="594028"/>
                  <a:pt x="6659800" y="586915"/>
                  <a:pt x="6712134" y="558458"/>
                </a:cubicBezTo>
                <a:cubicBezTo>
                  <a:pt x="6776098" y="526444"/>
                  <a:pt x="6860414" y="483759"/>
                  <a:pt x="6912748" y="522887"/>
                </a:cubicBezTo>
                <a:cubicBezTo>
                  <a:pt x="6991249" y="579800"/>
                  <a:pt x="7055213" y="544229"/>
                  <a:pt x="7124992" y="533558"/>
                </a:cubicBezTo>
                <a:cubicBezTo>
                  <a:pt x="7270366" y="512216"/>
                  <a:pt x="7180234" y="480203"/>
                  <a:pt x="7325607" y="462417"/>
                </a:cubicBezTo>
                <a:cubicBezTo>
                  <a:pt x="7383756" y="455303"/>
                  <a:pt x="7444813" y="426847"/>
                  <a:pt x="7529129" y="465975"/>
                </a:cubicBezTo>
                <a:cubicBezTo>
                  <a:pt x="7148252" y="672284"/>
                  <a:pt x="6967990" y="658055"/>
                  <a:pt x="6627818" y="910606"/>
                </a:cubicBezTo>
                <a:cubicBezTo>
                  <a:pt x="6642355" y="935506"/>
                  <a:pt x="6656892" y="924835"/>
                  <a:pt x="6671430" y="921277"/>
                </a:cubicBezTo>
                <a:cubicBezTo>
                  <a:pt x="6694689" y="917720"/>
                  <a:pt x="6723764" y="903491"/>
                  <a:pt x="6729579" y="949734"/>
                </a:cubicBezTo>
                <a:cubicBezTo>
                  <a:pt x="6732487" y="985305"/>
                  <a:pt x="6715041" y="1003089"/>
                  <a:pt x="6685967" y="1006647"/>
                </a:cubicBezTo>
                <a:cubicBezTo>
                  <a:pt x="6601651" y="1020875"/>
                  <a:pt x="6526057" y="1070674"/>
                  <a:pt x="6450463" y="1113358"/>
                </a:cubicBezTo>
                <a:cubicBezTo>
                  <a:pt x="6415574" y="1131144"/>
                  <a:pt x="6377777" y="1156043"/>
                  <a:pt x="6392314" y="1220069"/>
                </a:cubicBezTo>
                <a:cubicBezTo>
                  <a:pt x="6421388" y="1237855"/>
                  <a:pt x="6441741" y="1212955"/>
                  <a:pt x="6465001" y="1209399"/>
                </a:cubicBezTo>
                <a:cubicBezTo>
                  <a:pt x="6488260" y="1205842"/>
                  <a:pt x="6543502" y="1220069"/>
                  <a:pt x="6528964" y="1230741"/>
                </a:cubicBezTo>
                <a:cubicBezTo>
                  <a:pt x="6462093" y="1269868"/>
                  <a:pt x="6584206" y="1365909"/>
                  <a:pt x="6502798" y="1365909"/>
                </a:cubicBezTo>
                <a:cubicBezTo>
                  <a:pt x="6369055" y="1365909"/>
                  <a:pt x="6296368" y="1536647"/>
                  <a:pt x="6168440" y="1540204"/>
                </a:cubicBezTo>
                <a:cubicBezTo>
                  <a:pt x="6148088" y="1540204"/>
                  <a:pt x="6139366" y="1572219"/>
                  <a:pt x="6139366" y="1597117"/>
                </a:cubicBezTo>
                <a:cubicBezTo>
                  <a:pt x="6139366" y="1629132"/>
                  <a:pt x="6159717" y="1632688"/>
                  <a:pt x="6180070" y="1636245"/>
                </a:cubicBezTo>
                <a:cubicBezTo>
                  <a:pt x="6212052" y="1639802"/>
                  <a:pt x="6246941" y="1597117"/>
                  <a:pt x="6287645" y="1657587"/>
                </a:cubicBezTo>
                <a:cubicBezTo>
                  <a:pt x="6212052" y="1693158"/>
                  <a:pt x="6133551" y="1728729"/>
                  <a:pt x="6136458" y="1849668"/>
                </a:cubicBezTo>
                <a:cubicBezTo>
                  <a:pt x="6136458" y="1881683"/>
                  <a:pt x="6104476" y="1895910"/>
                  <a:pt x="6081216" y="1903025"/>
                </a:cubicBezTo>
                <a:cubicBezTo>
                  <a:pt x="6040512" y="1917252"/>
                  <a:pt x="6008530" y="1938595"/>
                  <a:pt x="5985270" y="1984836"/>
                </a:cubicBezTo>
                <a:cubicBezTo>
                  <a:pt x="5985270" y="1995507"/>
                  <a:pt x="5985270" y="2002622"/>
                  <a:pt x="5985270" y="2013292"/>
                </a:cubicBezTo>
                <a:cubicBezTo>
                  <a:pt x="5991085" y="2123562"/>
                  <a:pt x="6049234" y="2120004"/>
                  <a:pt x="6113198" y="2102219"/>
                </a:cubicBezTo>
                <a:cubicBezTo>
                  <a:pt x="6188792" y="2080877"/>
                  <a:pt x="6264386" y="2038192"/>
                  <a:pt x="6345795" y="2077320"/>
                </a:cubicBezTo>
                <a:cubicBezTo>
                  <a:pt x="6232404" y="2130676"/>
                  <a:pt x="6107384" y="2134233"/>
                  <a:pt x="6002715" y="2208931"/>
                </a:cubicBezTo>
                <a:cubicBezTo>
                  <a:pt x="6392314" y="2223159"/>
                  <a:pt x="6735394" y="1984836"/>
                  <a:pt x="7113363" y="1892353"/>
                </a:cubicBezTo>
                <a:cubicBezTo>
                  <a:pt x="7101733" y="1952823"/>
                  <a:pt x="7069751" y="1967051"/>
                  <a:pt x="7043584" y="1974165"/>
                </a:cubicBezTo>
                <a:cubicBezTo>
                  <a:pt x="6904026" y="2020407"/>
                  <a:pt x="6781913" y="2112891"/>
                  <a:pt x="6653985" y="2191146"/>
                </a:cubicBezTo>
                <a:cubicBezTo>
                  <a:pt x="6601651" y="2223159"/>
                  <a:pt x="6563854" y="2258731"/>
                  <a:pt x="6543502" y="2326314"/>
                </a:cubicBezTo>
                <a:cubicBezTo>
                  <a:pt x="6526057" y="2390340"/>
                  <a:pt x="6491167" y="2418796"/>
                  <a:pt x="6427203" y="2401012"/>
                </a:cubicBezTo>
                <a:cubicBezTo>
                  <a:pt x="6374869" y="2386784"/>
                  <a:pt x="6319627" y="2393898"/>
                  <a:pt x="6264386" y="2401012"/>
                </a:cubicBezTo>
                <a:cubicBezTo>
                  <a:pt x="6203330" y="2408126"/>
                  <a:pt x="6133551" y="2479267"/>
                  <a:pt x="6148088" y="2518395"/>
                </a:cubicBezTo>
                <a:cubicBezTo>
                  <a:pt x="6177162" y="2582422"/>
                  <a:pt x="6226589" y="2550408"/>
                  <a:pt x="6267294" y="2543294"/>
                </a:cubicBezTo>
                <a:cubicBezTo>
                  <a:pt x="6316720" y="2536181"/>
                  <a:pt x="6406851" y="2518395"/>
                  <a:pt x="6406851" y="2525509"/>
                </a:cubicBezTo>
                <a:cubicBezTo>
                  <a:pt x="6438834" y="2685576"/>
                  <a:pt x="6511520" y="2564636"/>
                  <a:pt x="6563854" y="2564636"/>
                </a:cubicBezTo>
                <a:cubicBezTo>
                  <a:pt x="6613281" y="2564636"/>
                  <a:pt x="6662707" y="2546851"/>
                  <a:pt x="6709227" y="2532623"/>
                </a:cubicBezTo>
                <a:cubicBezTo>
                  <a:pt x="6770283" y="2514837"/>
                  <a:pt x="6825524" y="2546851"/>
                  <a:pt x="6883674" y="2553965"/>
                </a:cubicBezTo>
                <a:cubicBezTo>
                  <a:pt x="6936008" y="2561080"/>
                  <a:pt x="6906934" y="2653563"/>
                  <a:pt x="6938916" y="2692689"/>
                </a:cubicBezTo>
                <a:cubicBezTo>
                  <a:pt x="6944730" y="2703362"/>
                  <a:pt x="6950545" y="2703362"/>
                  <a:pt x="6956360" y="2703362"/>
                </a:cubicBezTo>
                <a:cubicBezTo>
                  <a:pt x="6973805" y="2980812"/>
                  <a:pt x="7279088" y="2913227"/>
                  <a:pt x="7279088" y="2923898"/>
                </a:cubicBezTo>
                <a:cubicBezTo>
                  <a:pt x="7305255" y="2941684"/>
                  <a:pt x="7337237" y="2899000"/>
                  <a:pt x="7369219" y="2941684"/>
                </a:cubicBezTo>
                <a:cubicBezTo>
                  <a:pt x="7232569" y="3137322"/>
                  <a:pt x="7023231" y="3183563"/>
                  <a:pt x="6837155" y="3329402"/>
                </a:cubicBezTo>
                <a:cubicBezTo>
                  <a:pt x="6991249" y="3379202"/>
                  <a:pt x="7081381" y="3208463"/>
                  <a:pt x="7194772" y="3229805"/>
                </a:cubicBezTo>
                <a:cubicBezTo>
                  <a:pt x="7250013" y="3283162"/>
                  <a:pt x="7084288" y="3368530"/>
                  <a:pt x="7244198" y="3393429"/>
                </a:cubicBezTo>
                <a:cubicBezTo>
                  <a:pt x="7174420" y="3439672"/>
                  <a:pt x="7124992" y="3485914"/>
                  <a:pt x="7075566" y="3539269"/>
                </a:cubicBezTo>
                <a:cubicBezTo>
                  <a:pt x="6991249" y="3635309"/>
                  <a:pt x="6973805" y="3699337"/>
                  <a:pt x="7014509" y="3827390"/>
                </a:cubicBezTo>
                <a:cubicBezTo>
                  <a:pt x="7040677" y="3912759"/>
                  <a:pt x="7078473" y="3991015"/>
                  <a:pt x="7043584" y="4090612"/>
                </a:cubicBezTo>
                <a:cubicBezTo>
                  <a:pt x="7020324" y="4158196"/>
                  <a:pt x="7029047" y="4204438"/>
                  <a:pt x="7116270" y="4172424"/>
                </a:cubicBezTo>
                <a:cubicBezTo>
                  <a:pt x="7209309" y="4140411"/>
                  <a:pt x="7244198" y="4200882"/>
                  <a:pt x="7220938" y="4321821"/>
                </a:cubicBezTo>
                <a:cubicBezTo>
                  <a:pt x="7206402" y="4400076"/>
                  <a:pt x="7220938" y="4424975"/>
                  <a:pt x="7284903" y="4414305"/>
                </a:cubicBezTo>
                <a:cubicBezTo>
                  <a:pt x="7354681" y="4403633"/>
                  <a:pt x="7421553" y="4353835"/>
                  <a:pt x="7508777" y="4378734"/>
                </a:cubicBezTo>
                <a:cubicBezTo>
                  <a:pt x="7438998" y="4521016"/>
                  <a:pt x="7290717" y="4478331"/>
                  <a:pt x="7209309" y="4613499"/>
                </a:cubicBezTo>
                <a:cubicBezTo>
                  <a:pt x="7305255" y="4613499"/>
                  <a:pt x="7380849" y="4613499"/>
                  <a:pt x="7450627" y="4585042"/>
                </a:cubicBezTo>
                <a:cubicBezTo>
                  <a:pt x="7479702" y="4574373"/>
                  <a:pt x="7511684" y="4560144"/>
                  <a:pt x="7529129" y="4602828"/>
                </a:cubicBezTo>
                <a:cubicBezTo>
                  <a:pt x="7549482" y="4652628"/>
                  <a:pt x="7508777" y="4670412"/>
                  <a:pt x="7485517" y="4677526"/>
                </a:cubicBezTo>
                <a:cubicBezTo>
                  <a:pt x="7418645" y="4702425"/>
                  <a:pt x="7366312" y="4759339"/>
                  <a:pt x="7308162" y="4805580"/>
                </a:cubicBezTo>
                <a:cubicBezTo>
                  <a:pt x="7183142" y="4905177"/>
                  <a:pt x="7046491" y="4990547"/>
                  <a:pt x="6941823" y="5154171"/>
                </a:cubicBezTo>
                <a:cubicBezTo>
                  <a:pt x="7072659" y="5111487"/>
                  <a:pt x="7171512" y="5011889"/>
                  <a:pt x="7296533" y="4994104"/>
                </a:cubicBezTo>
                <a:cubicBezTo>
                  <a:pt x="7188956" y="5143500"/>
                  <a:pt x="7052306" y="5243097"/>
                  <a:pt x="6924378" y="5353367"/>
                </a:cubicBezTo>
                <a:cubicBezTo>
                  <a:pt x="6886581" y="5385379"/>
                  <a:pt x="6848784" y="5406721"/>
                  <a:pt x="6842970" y="5474306"/>
                </a:cubicBezTo>
                <a:cubicBezTo>
                  <a:pt x="6825524" y="5605917"/>
                  <a:pt x="6779006" y="5712629"/>
                  <a:pt x="6674337" y="5769542"/>
                </a:cubicBezTo>
                <a:cubicBezTo>
                  <a:pt x="6674337" y="5769542"/>
                  <a:pt x="6680152" y="5790884"/>
                  <a:pt x="6683059" y="5801555"/>
                </a:cubicBezTo>
                <a:cubicBezTo>
                  <a:pt x="6747024" y="5805112"/>
                  <a:pt x="6796450" y="5726858"/>
                  <a:pt x="6874952" y="5755314"/>
                </a:cubicBezTo>
                <a:cubicBezTo>
                  <a:pt x="6796450" y="5862025"/>
                  <a:pt x="6732487" y="5954508"/>
                  <a:pt x="6624910" y="6004307"/>
                </a:cubicBezTo>
                <a:cubicBezTo>
                  <a:pt x="6537687" y="6043434"/>
                  <a:pt x="6430111" y="6068335"/>
                  <a:pt x="6366147" y="6196388"/>
                </a:cubicBezTo>
                <a:cubicBezTo>
                  <a:pt x="6438834" y="6221287"/>
                  <a:pt x="6494075" y="6189274"/>
                  <a:pt x="6549317" y="6167932"/>
                </a:cubicBezTo>
                <a:cubicBezTo>
                  <a:pt x="6633633" y="6132361"/>
                  <a:pt x="6717949" y="6093234"/>
                  <a:pt x="6802265" y="6057663"/>
                </a:cubicBezTo>
                <a:cubicBezTo>
                  <a:pt x="6834248" y="6043434"/>
                  <a:pt x="6869137" y="6036320"/>
                  <a:pt x="6889489" y="6100347"/>
                </a:cubicBezTo>
                <a:cubicBezTo>
                  <a:pt x="6781913" y="6114575"/>
                  <a:pt x="6717949" y="6199945"/>
                  <a:pt x="6651077" y="6281757"/>
                </a:cubicBezTo>
                <a:cubicBezTo>
                  <a:pt x="6613281" y="6327999"/>
                  <a:pt x="6581298" y="6388469"/>
                  <a:pt x="6514427" y="6367127"/>
                </a:cubicBezTo>
                <a:cubicBezTo>
                  <a:pt x="6479538" y="6356456"/>
                  <a:pt x="6456278" y="6388469"/>
                  <a:pt x="6459185" y="6431153"/>
                </a:cubicBezTo>
                <a:cubicBezTo>
                  <a:pt x="6473723" y="6580550"/>
                  <a:pt x="6389406" y="6630349"/>
                  <a:pt x="6302183" y="6658805"/>
                </a:cubicBezTo>
                <a:cubicBezTo>
                  <a:pt x="6174255" y="6701489"/>
                  <a:pt x="6060864" y="6786859"/>
                  <a:pt x="5941659" y="6858000"/>
                </a:cubicBezTo>
                <a:lnTo>
                  <a:pt x="3114003" y="6858000"/>
                </a:lnTo>
                <a:lnTo>
                  <a:pt x="2238233" y="6858000"/>
                </a:lnTo>
                <a:lnTo>
                  <a:pt x="2022952" y="6858000"/>
                </a:lnTo>
                <a:lnTo>
                  <a:pt x="234679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" name="Google Shape;17;p19"/>
          <p:cNvSpPr txBox="1"/>
          <p:nvPr>
            <p:ph type="ctrTitle"/>
          </p:nvPr>
        </p:nvSpPr>
        <p:spPr>
          <a:xfrm>
            <a:off x="932688" y="1673352"/>
            <a:ext cx="5596128" cy="35112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9"/>
          <p:cNvSpPr txBox="1"/>
          <p:nvPr>
            <p:ph idx="1" type="subTitle"/>
          </p:nvPr>
        </p:nvSpPr>
        <p:spPr>
          <a:xfrm>
            <a:off x="8110728" y="1674546"/>
            <a:ext cx="3401568" cy="35089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cap="none"/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ailu">
  <p:cSld name="Vertailu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Tag=AccentColor&#10;Flavor=Light&#10;Target=Fill" id="94" name="Google Shape;94;p28"/>
          <p:cNvSpPr/>
          <p:nvPr/>
        </p:nvSpPr>
        <p:spPr>
          <a:xfrm flipH="1">
            <a:off x="1" y="315111"/>
            <a:ext cx="3021543" cy="1435442"/>
          </a:xfrm>
          <a:custGeom>
            <a:rect b="b" l="l" r="r" t="t"/>
            <a:pathLst>
              <a:path extrusionOk="0" h="1435442" w="3021543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5" name="Google Shape;95;p2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8"/>
          <p:cNvSpPr txBox="1"/>
          <p:nvPr>
            <p:ph idx="1" type="body"/>
          </p:nvPr>
        </p:nvSpPr>
        <p:spPr>
          <a:xfrm>
            <a:off x="839788" y="2011680"/>
            <a:ext cx="4937760" cy="95097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/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7" name="Google Shape;97;p28"/>
          <p:cNvSpPr txBox="1"/>
          <p:nvPr>
            <p:ph idx="2" type="body"/>
          </p:nvPr>
        </p:nvSpPr>
        <p:spPr>
          <a:xfrm>
            <a:off x="839788" y="3127248"/>
            <a:ext cx="4937760" cy="3063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8" name="Google Shape;98;p28"/>
          <p:cNvSpPr txBox="1"/>
          <p:nvPr>
            <p:ph idx="3" type="body"/>
          </p:nvPr>
        </p:nvSpPr>
        <p:spPr>
          <a:xfrm>
            <a:off x="6419088" y="2011680"/>
            <a:ext cx="4937760" cy="95097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/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9" name="Google Shape;99;p28"/>
          <p:cNvSpPr txBox="1"/>
          <p:nvPr>
            <p:ph idx="4" type="body"/>
          </p:nvPr>
        </p:nvSpPr>
        <p:spPr>
          <a:xfrm>
            <a:off x="6419088" y="3127248"/>
            <a:ext cx="4937760" cy="3063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sisältö sekä 2 kuvaa">
  <p:cSld name="Otsikko ja sisältö sekä 2 kuvaa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9"/>
          <p:cNvSpPr/>
          <p:nvPr>
            <p:ph idx="2" type="pic"/>
          </p:nvPr>
        </p:nvSpPr>
        <p:spPr>
          <a:xfrm>
            <a:off x="0" y="0"/>
            <a:ext cx="6105136" cy="4191000"/>
          </a:xfrm>
          <a:prstGeom prst="rect">
            <a:avLst/>
          </a:prstGeom>
          <a:noFill/>
          <a:ln>
            <a:noFill/>
          </a:ln>
        </p:spPr>
      </p:sp>
      <p:sp>
        <p:nvSpPr>
          <p:cNvPr id="105" name="Google Shape;105;p29"/>
          <p:cNvSpPr/>
          <p:nvPr>
            <p:ph idx="3" type="pic"/>
          </p:nvPr>
        </p:nvSpPr>
        <p:spPr>
          <a:xfrm>
            <a:off x="462420" y="4304418"/>
            <a:ext cx="5414116" cy="2553582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9"/>
          <p:cNvSpPr txBox="1"/>
          <p:nvPr>
            <p:ph type="title"/>
          </p:nvPr>
        </p:nvSpPr>
        <p:spPr>
          <a:xfrm>
            <a:off x="6739128" y="365760"/>
            <a:ext cx="4617720" cy="257860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9"/>
          <p:cNvSpPr txBox="1"/>
          <p:nvPr>
            <p:ph idx="1" type="body"/>
          </p:nvPr>
        </p:nvSpPr>
        <p:spPr>
          <a:xfrm>
            <a:off x="6739128" y="3127248"/>
            <a:ext cx="4617720" cy="30540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p29"/>
          <p:cNvSpPr txBox="1"/>
          <p:nvPr>
            <p:ph idx="11" type="ftr"/>
          </p:nvPr>
        </p:nvSpPr>
        <p:spPr>
          <a:xfrm>
            <a:off x="6739128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opetus">
  <p:cSld name="Lopetus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0"/>
          <p:cNvSpPr/>
          <p:nvPr>
            <p:ph idx="2" type="pic"/>
          </p:nvPr>
        </p:nvSpPr>
        <p:spPr>
          <a:xfrm>
            <a:off x="5710842" y="1"/>
            <a:ext cx="6481158" cy="4216186"/>
          </a:xfrm>
          <a:prstGeom prst="rect">
            <a:avLst/>
          </a:prstGeom>
          <a:noFill/>
          <a:ln>
            <a:noFill/>
          </a:ln>
        </p:spPr>
      </p:sp>
      <p:sp>
        <p:nvSpPr>
          <p:cNvPr id="112" name="Google Shape;112;p30"/>
          <p:cNvSpPr/>
          <p:nvPr>
            <p:ph idx="3" type="pic"/>
          </p:nvPr>
        </p:nvSpPr>
        <p:spPr>
          <a:xfrm>
            <a:off x="5078134" y="4323899"/>
            <a:ext cx="7113866" cy="2534101"/>
          </a:xfrm>
          <a:prstGeom prst="rect">
            <a:avLst/>
          </a:prstGeom>
          <a:noFill/>
          <a:ln>
            <a:noFill/>
          </a:ln>
        </p:spPr>
      </p:sp>
      <p:sp>
        <p:nvSpPr>
          <p:cNvPr id="113" name="Google Shape;113;p30"/>
          <p:cNvSpPr txBox="1"/>
          <p:nvPr>
            <p:ph type="title"/>
          </p:nvPr>
        </p:nvSpPr>
        <p:spPr>
          <a:xfrm>
            <a:off x="838200" y="365124"/>
            <a:ext cx="4443984" cy="213969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30"/>
          <p:cNvSpPr txBox="1"/>
          <p:nvPr>
            <p:ph idx="1" type="body"/>
          </p:nvPr>
        </p:nvSpPr>
        <p:spPr>
          <a:xfrm>
            <a:off x="838199" y="2898648"/>
            <a:ext cx="4443984" cy="594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5" name="Google Shape;115;p30"/>
          <p:cNvSpPr txBox="1"/>
          <p:nvPr>
            <p:ph idx="4" type="body"/>
          </p:nvPr>
        </p:nvSpPr>
        <p:spPr>
          <a:xfrm>
            <a:off x="838199" y="3639312"/>
            <a:ext cx="4443984" cy="594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6" name="Google Shape;116;p30"/>
          <p:cNvSpPr txBox="1"/>
          <p:nvPr>
            <p:ph idx="5" type="body"/>
          </p:nvPr>
        </p:nvSpPr>
        <p:spPr>
          <a:xfrm>
            <a:off x="838199" y="4389120"/>
            <a:ext cx="4443984" cy="594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san otsikko" type="secHead">
  <p:cSld name="SECTION_HEADER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Tag=AccentColor&#10;Flavor=Light&#10;Target=Fill" id="118" name="Google Shape;118;p31"/>
          <p:cNvSpPr/>
          <p:nvPr/>
        </p:nvSpPr>
        <p:spPr>
          <a:xfrm>
            <a:off x="7209816" y="0"/>
            <a:ext cx="4143984" cy="5747660"/>
          </a:xfrm>
          <a:custGeom>
            <a:rect b="b" l="l" r="r" t="t"/>
            <a:pathLst>
              <a:path extrusionOk="0" h="5956080" w="384375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9" name="Google Shape;119;p31"/>
          <p:cNvSpPr txBox="1"/>
          <p:nvPr>
            <p:ph type="title"/>
          </p:nvPr>
        </p:nvSpPr>
        <p:spPr>
          <a:xfrm>
            <a:off x="831850" y="1078991"/>
            <a:ext cx="5266944" cy="313639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bril Fatface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31"/>
          <p:cNvSpPr txBox="1"/>
          <p:nvPr>
            <p:ph idx="1" type="body"/>
          </p:nvPr>
        </p:nvSpPr>
        <p:spPr>
          <a:xfrm>
            <a:off x="831850" y="4279392"/>
            <a:ext cx="5266944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cap="none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1" name="Google Shape;121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hjä" type="blank">
  <p:cSld name="BLANK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ollinen sisältö" type="objTx">
  <p:cSld name="OBJECT_WITH_CAPTION_TEXT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Tag=AccentColor&#10;Flavor=Light&#10;Target=Fill" id="129" name="Google Shape;129;p33"/>
          <p:cNvSpPr/>
          <p:nvPr/>
        </p:nvSpPr>
        <p:spPr>
          <a:xfrm>
            <a:off x="4726728" y="0"/>
            <a:ext cx="7472381" cy="6858000"/>
          </a:xfrm>
          <a:custGeom>
            <a:rect b="b" l="l" r="r" t="t"/>
            <a:pathLst>
              <a:path extrusionOk="0" h="6886575" w="7472381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0" name="Google Shape;130;p33"/>
          <p:cNvSpPr txBox="1"/>
          <p:nvPr>
            <p:ph type="title"/>
          </p:nvPr>
        </p:nvSpPr>
        <p:spPr>
          <a:xfrm>
            <a:off x="839788" y="640080"/>
            <a:ext cx="3886200" cy="29535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bril Fatface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33"/>
          <p:cNvSpPr txBox="1"/>
          <p:nvPr>
            <p:ph idx="1" type="body"/>
          </p:nvPr>
        </p:nvSpPr>
        <p:spPr>
          <a:xfrm>
            <a:off x="7059168" y="640080"/>
            <a:ext cx="4489704" cy="55961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>
                <a:solidFill>
                  <a:schemeClr val="dk1"/>
                </a:solidFill>
              </a:defRPr>
            </a:lvl1pPr>
            <a:lvl2pPr indent="-4064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>
                <a:solidFill>
                  <a:schemeClr val="dk1"/>
                </a:solidFill>
              </a:defRPr>
            </a:lvl2pPr>
            <a:lvl3pPr indent="-3810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solidFill>
                  <a:schemeClr val="dk1"/>
                </a:solidFill>
              </a:defRPr>
            </a:lvl3pPr>
            <a:lvl4pPr indent="-355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solidFill>
                  <a:schemeClr val="dk1"/>
                </a:solidFill>
              </a:defRPr>
            </a:lvl4pPr>
            <a:lvl5pPr indent="-355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solidFill>
                  <a:schemeClr val="dk1"/>
                </a:solidFill>
              </a:defRPr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2" name="Google Shape;132;p33"/>
          <p:cNvSpPr txBox="1"/>
          <p:nvPr>
            <p:ph idx="2" type="body"/>
          </p:nvPr>
        </p:nvSpPr>
        <p:spPr>
          <a:xfrm>
            <a:off x="839788" y="3776472"/>
            <a:ext cx="3886200" cy="2468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3" name="Google Shape;133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uva ja kuvateksti" type="picTx">
  <p:cSld name="PICTURE_WITH_CAPTION_TEXT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Tag=AccentColor&#10;Flavor=Light&#10;Target=Fill" id="137" name="Google Shape;137;p34"/>
          <p:cNvSpPr/>
          <p:nvPr/>
        </p:nvSpPr>
        <p:spPr>
          <a:xfrm>
            <a:off x="684965" y="1332237"/>
            <a:ext cx="5263732" cy="3841102"/>
          </a:xfrm>
          <a:custGeom>
            <a:rect b="b" l="l" r="r" t="t"/>
            <a:pathLst>
              <a:path extrusionOk="0" h="5025119" w="6886274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38" name="Google Shape;138;p34"/>
          <p:cNvSpPr txBox="1"/>
          <p:nvPr>
            <p:ph type="title"/>
          </p:nvPr>
        </p:nvSpPr>
        <p:spPr>
          <a:xfrm>
            <a:off x="1399032" y="2523744"/>
            <a:ext cx="3831336" cy="145389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bril Fatface"/>
              <a:buNone/>
              <a:defRPr sz="3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34"/>
          <p:cNvSpPr/>
          <p:nvPr>
            <p:ph idx="2" type="pic"/>
          </p:nvPr>
        </p:nvSpPr>
        <p:spPr>
          <a:xfrm>
            <a:off x="6711696" y="640079"/>
            <a:ext cx="4837176" cy="5568696"/>
          </a:xfrm>
          <a:prstGeom prst="rect">
            <a:avLst/>
          </a:prstGeom>
          <a:noFill/>
          <a:ln>
            <a:noFill/>
          </a:ln>
        </p:spPr>
      </p:sp>
      <p:sp>
        <p:nvSpPr>
          <p:cNvPr id="140" name="Google Shape;140;p34"/>
          <p:cNvSpPr txBox="1"/>
          <p:nvPr>
            <p:ph idx="1" type="body"/>
          </p:nvPr>
        </p:nvSpPr>
        <p:spPr>
          <a:xfrm>
            <a:off x="1655064" y="4087368"/>
            <a:ext cx="3319272" cy="649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cap="none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1" name="Google Shape;141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imi">
  <p:cSld name="Tiimi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0"/>
          <p:cNvSpPr/>
          <p:nvPr>
            <p:ph idx="2" type="pic"/>
          </p:nvPr>
        </p:nvSpPr>
        <p:spPr>
          <a:xfrm>
            <a:off x="328398" y="2204789"/>
            <a:ext cx="2053232" cy="1662194"/>
          </a:xfrm>
          <a:prstGeom prst="rect">
            <a:avLst/>
          </a:prstGeom>
          <a:noFill/>
          <a:ln>
            <a:noFill/>
          </a:ln>
        </p:spPr>
      </p:sp>
      <p:sp>
        <p:nvSpPr>
          <p:cNvPr id="21" name="Google Shape;21;p20"/>
          <p:cNvSpPr/>
          <p:nvPr>
            <p:ph idx="3" type="pic"/>
          </p:nvPr>
        </p:nvSpPr>
        <p:spPr>
          <a:xfrm>
            <a:off x="2698894" y="2211836"/>
            <a:ext cx="2053231" cy="1662194"/>
          </a:xfrm>
          <a:prstGeom prst="rect">
            <a:avLst/>
          </a:prstGeom>
          <a:noFill/>
          <a:ln>
            <a:noFill/>
          </a:ln>
        </p:spPr>
      </p:sp>
      <p:sp>
        <p:nvSpPr>
          <p:cNvPr id="22" name="Google Shape;22;p20"/>
          <p:cNvSpPr/>
          <p:nvPr>
            <p:ph idx="4" type="pic"/>
          </p:nvPr>
        </p:nvSpPr>
        <p:spPr>
          <a:xfrm>
            <a:off x="5069387" y="2139888"/>
            <a:ext cx="2053231" cy="1662194"/>
          </a:xfrm>
          <a:prstGeom prst="rect">
            <a:avLst/>
          </a:prstGeom>
          <a:noFill/>
          <a:ln>
            <a:noFill/>
          </a:ln>
        </p:spPr>
      </p:sp>
      <p:sp>
        <p:nvSpPr>
          <p:cNvPr id="23" name="Google Shape;23;p20"/>
          <p:cNvSpPr/>
          <p:nvPr>
            <p:ph idx="5" type="pic"/>
          </p:nvPr>
        </p:nvSpPr>
        <p:spPr>
          <a:xfrm>
            <a:off x="7439880" y="2176535"/>
            <a:ext cx="2053231" cy="1662194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20"/>
          <p:cNvSpPr/>
          <p:nvPr>
            <p:ph idx="6" type="pic"/>
          </p:nvPr>
        </p:nvSpPr>
        <p:spPr>
          <a:xfrm>
            <a:off x="9810369" y="2139888"/>
            <a:ext cx="2053232" cy="1662194"/>
          </a:xfrm>
          <a:prstGeom prst="rect">
            <a:avLst/>
          </a:prstGeom>
          <a:noFill/>
          <a:ln>
            <a:noFill/>
          </a:ln>
        </p:spPr>
      </p:sp>
      <p:sp>
        <p:nvSpPr>
          <p:cNvPr id="25" name="Google Shape;25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8" name="Google Shape;28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bril Fatfac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0"/>
          <p:cNvSpPr txBox="1"/>
          <p:nvPr>
            <p:ph idx="1" type="body"/>
          </p:nvPr>
        </p:nvSpPr>
        <p:spPr>
          <a:xfrm>
            <a:off x="329184" y="4242815"/>
            <a:ext cx="20574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0" sz="2000">
                <a:latin typeface="Abril Fatface"/>
                <a:ea typeface="Abril Fatface"/>
                <a:cs typeface="Abril Fatface"/>
                <a:sym typeface="Abril Fatface"/>
              </a:defRPr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20"/>
          <p:cNvSpPr txBox="1"/>
          <p:nvPr>
            <p:ph idx="7" type="body"/>
          </p:nvPr>
        </p:nvSpPr>
        <p:spPr>
          <a:xfrm>
            <a:off x="329184" y="4782312"/>
            <a:ext cx="2057400" cy="644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0" sz="20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20"/>
          <p:cNvSpPr txBox="1"/>
          <p:nvPr>
            <p:ph idx="8" type="body"/>
          </p:nvPr>
        </p:nvSpPr>
        <p:spPr>
          <a:xfrm>
            <a:off x="9810369" y="4242815"/>
            <a:ext cx="20574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0" sz="2000">
                <a:latin typeface="Abril Fatface"/>
                <a:ea typeface="Abril Fatface"/>
                <a:cs typeface="Abril Fatface"/>
                <a:sym typeface="Abril Fatface"/>
              </a:defRPr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20"/>
          <p:cNvSpPr txBox="1"/>
          <p:nvPr>
            <p:ph idx="9" type="body"/>
          </p:nvPr>
        </p:nvSpPr>
        <p:spPr>
          <a:xfrm>
            <a:off x="9810369" y="4782312"/>
            <a:ext cx="2057400" cy="644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0" sz="20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20"/>
          <p:cNvSpPr txBox="1"/>
          <p:nvPr>
            <p:ph idx="13" type="body"/>
          </p:nvPr>
        </p:nvSpPr>
        <p:spPr>
          <a:xfrm>
            <a:off x="7439880" y="4242815"/>
            <a:ext cx="20574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0" sz="2000">
                <a:latin typeface="Abril Fatface"/>
                <a:ea typeface="Abril Fatface"/>
                <a:cs typeface="Abril Fatface"/>
                <a:sym typeface="Abril Fatface"/>
              </a:defRPr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20"/>
          <p:cNvSpPr txBox="1"/>
          <p:nvPr>
            <p:ph idx="14" type="body"/>
          </p:nvPr>
        </p:nvSpPr>
        <p:spPr>
          <a:xfrm>
            <a:off x="7439880" y="4782312"/>
            <a:ext cx="2057400" cy="644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0" sz="20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20"/>
          <p:cNvSpPr txBox="1"/>
          <p:nvPr>
            <p:ph idx="15" type="body"/>
          </p:nvPr>
        </p:nvSpPr>
        <p:spPr>
          <a:xfrm>
            <a:off x="5065218" y="4242815"/>
            <a:ext cx="20574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0" sz="2000">
                <a:latin typeface="Abril Fatface"/>
                <a:ea typeface="Abril Fatface"/>
                <a:cs typeface="Abril Fatface"/>
                <a:sym typeface="Abril Fatface"/>
              </a:defRPr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0"/>
          <p:cNvSpPr txBox="1"/>
          <p:nvPr>
            <p:ph idx="16" type="body"/>
          </p:nvPr>
        </p:nvSpPr>
        <p:spPr>
          <a:xfrm>
            <a:off x="5065218" y="4782312"/>
            <a:ext cx="2057400" cy="644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0" sz="20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0"/>
          <p:cNvSpPr txBox="1"/>
          <p:nvPr>
            <p:ph idx="17" type="body"/>
          </p:nvPr>
        </p:nvSpPr>
        <p:spPr>
          <a:xfrm>
            <a:off x="2703846" y="4242815"/>
            <a:ext cx="20574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0" sz="2000">
                <a:latin typeface="Abril Fatface"/>
                <a:ea typeface="Abril Fatface"/>
                <a:cs typeface="Abril Fatface"/>
                <a:sym typeface="Abril Fatface"/>
              </a:defRPr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20"/>
          <p:cNvSpPr txBox="1"/>
          <p:nvPr>
            <p:ph idx="18" type="body"/>
          </p:nvPr>
        </p:nvSpPr>
        <p:spPr>
          <a:xfrm>
            <a:off x="2703846" y="4782312"/>
            <a:ext cx="2057400" cy="644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0" sz="20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ailu 3 saraketta" type="twoTxTwoObj">
  <p:cSld name="TWO_OBJECTS_WITH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Tag=AccentColor&#10;Flavor=Light&#10;Target=Fill" id="40" name="Google Shape;40;p21"/>
          <p:cNvSpPr/>
          <p:nvPr/>
        </p:nvSpPr>
        <p:spPr>
          <a:xfrm flipH="1">
            <a:off x="1" y="315111"/>
            <a:ext cx="3021543" cy="1435442"/>
          </a:xfrm>
          <a:custGeom>
            <a:rect b="b" l="l" r="r" t="t"/>
            <a:pathLst>
              <a:path extrusionOk="0" h="1435442" w="3021543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41" name="Google Shape;41;p2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1"/>
          <p:cNvSpPr txBox="1"/>
          <p:nvPr>
            <p:ph idx="1" type="body"/>
          </p:nvPr>
        </p:nvSpPr>
        <p:spPr>
          <a:xfrm>
            <a:off x="839788" y="2011680"/>
            <a:ext cx="3108960" cy="95097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/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1"/>
          <p:cNvSpPr txBox="1"/>
          <p:nvPr>
            <p:ph idx="2" type="body"/>
          </p:nvPr>
        </p:nvSpPr>
        <p:spPr>
          <a:xfrm>
            <a:off x="839788" y="3127248"/>
            <a:ext cx="3108960" cy="3063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3" type="body"/>
          </p:nvPr>
        </p:nvSpPr>
        <p:spPr>
          <a:xfrm>
            <a:off x="4541520" y="2011680"/>
            <a:ext cx="3108960" cy="95097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/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1"/>
          <p:cNvSpPr txBox="1"/>
          <p:nvPr>
            <p:ph idx="4" type="body"/>
          </p:nvPr>
        </p:nvSpPr>
        <p:spPr>
          <a:xfrm>
            <a:off x="4541520" y="3127248"/>
            <a:ext cx="3108960" cy="3063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21"/>
          <p:cNvSpPr txBox="1"/>
          <p:nvPr>
            <p:ph idx="5" type="body"/>
          </p:nvPr>
        </p:nvSpPr>
        <p:spPr>
          <a:xfrm>
            <a:off x="8243252" y="2011680"/>
            <a:ext cx="3108960" cy="95097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b="1" sz="2800"/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21"/>
          <p:cNvSpPr txBox="1"/>
          <p:nvPr>
            <p:ph idx="6" type="body"/>
          </p:nvPr>
        </p:nvSpPr>
        <p:spPr>
          <a:xfrm>
            <a:off x="8243252" y="3127248"/>
            <a:ext cx="3108960" cy="3063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sisältö" type="obj">
  <p:cSld name="OBJEC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Tag=AccentColor&#10;Flavor=Light&#10;Target=Fill" id="52" name="Google Shape;52;p22"/>
          <p:cNvSpPr/>
          <p:nvPr/>
        </p:nvSpPr>
        <p:spPr>
          <a:xfrm flipH="1">
            <a:off x="1" y="315111"/>
            <a:ext cx="3021543" cy="1435442"/>
          </a:xfrm>
          <a:custGeom>
            <a:rect b="b" l="l" r="r" t="t"/>
            <a:pathLst>
              <a:path extrusionOk="0" h="1435442" w="3021543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3" name="Google Shape;53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2"/>
          <p:cNvSpPr txBox="1"/>
          <p:nvPr>
            <p:ph idx="1" type="body"/>
          </p:nvPr>
        </p:nvSpPr>
        <p:spPr>
          <a:xfrm>
            <a:off x="838200" y="2011680"/>
            <a:ext cx="10515600" cy="4160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iirtymä">
  <p:cSld name="Siirtymä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Tag=AccentColor&#10;Flavor=Light&#10;Target=Fill" id="59" name="Google Shape;59;p23"/>
          <p:cNvSpPr/>
          <p:nvPr/>
        </p:nvSpPr>
        <p:spPr>
          <a:xfrm>
            <a:off x="380990" y="1327050"/>
            <a:ext cx="6079676" cy="4114233"/>
          </a:xfrm>
          <a:custGeom>
            <a:rect b="b" l="l" r="r" t="t"/>
            <a:pathLst>
              <a:path extrusionOk="0" h="5835507" w="7323233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" name="Google Shape;60;p23"/>
          <p:cNvSpPr txBox="1"/>
          <p:nvPr>
            <p:ph type="title"/>
          </p:nvPr>
        </p:nvSpPr>
        <p:spPr>
          <a:xfrm>
            <a:off x="1768928" y="2242457"/>
            <a:ext cx="3731849" cy="23730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bril Fatface"/>
              <a:buNone/>
              <a:defRPr sz="4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4" name="Google Shape;64;p23"/>
          <p:cNvSpPr txBox="1"/>
          <p:nvPr>
            <p:ph idx="1" type="body"/>
          </p:nvPr>
        </p:nvSpPr>
        <p:spPr>
          <a:xfrm>
            <a:off x="6735763" y="712788"/>
            <a:ext cx="4618037" cy="54324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sisältö sekä 4 kuvaa">
  <p:cSld name="Otsikko ja sisältö sekä 4 kuvaa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4"/>
          <p:cNvSpPr/>
          <p:nvPr>
            <p:ph idx="2" type="pic"/>
          </p:nvPr>
        </p:nvSpPr>
        <p:spPr>
          <a:xfrm>
            <a:off x="4726728" y="3802958"/>
            <a:ext cx="4228282" cy="3055043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24"/>
          <p:cNvSpPr/>
          <p:nvPr>
            <p:ph idx="3" type="pic"/>
          </p:nvPr>
        </p:nvSpPr>
        <p:spPr>
          <a:xfrm>
            <a:off x="4726375" y="0"/>
            <a:ext cx="4228635" cy="36943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4"/>
          <p:cNvSpPr txBox="1"/>
          <p:nvPr>
            <p:ph type="title"/>
          </p:nvPr>
        </p:nvSpPr>
        <p:spPr>
          <a:xfrm>
            <a:off x="838200" y="365125"/>
            <a:ext cx="3200400" cy="21034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4"/>
          <p:cNvSpPr txBox="1"/>
          <p:nvPr>
            <p:ph idx="1" type="body"/>
          </p:nvPr>
        </p:nvSpPr>
        <p:spPr>
          <a:xfrm>
            <a:off x="838200" y="2643186"/>
            <a:ext cx="3816096" cy="35290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3810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indent="-355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0" name="Google Shape;70;p24"/>
          <p:cNvSpPr txBox="1"/>
          <p:nvPr>
            <p:ph idx="11" type="ftr"/>
          </p:nvPr>
        </p:nvSpPr>
        <p:spPr>
          <a:xfrm>
            <a:off x="8382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4"/>
          <p:cNvSpPr/>
          <p:nvPr>
            <p:ph idx="4" type="pic"/>
          </p:nvPr>
        </p:nvSpPr>
        <p:spPr>
          <a:xfrm>
            <a:off x="9082087" y="0"/>
            <a:ext cx="3109415" cy="3694372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24"/>
          <p:cNvSpPr/>
          <p:nvPr>
            <p:ph idx="5" type="pic"/>
          </p:nvPr>
        </p:nvSpPr>
        <p:spPr>
          <a:xfrm>
            <a:off x="9081588" y="3802957"/>
            <a:ext cx="3109415" cy="3055044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2 kuvaa">
  <p:cSld name="Otsikko ja 2 kuvaa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5"/>
          <p:cNvSpPr/>
          <p:nvPr>
            <p:ph idx="2" type="pic"/>
          </p:nvPr>
        </p:nvSpPr>
        <p:spPr>
          <a:xfrm>
            <a:off x="-9153" y="0"/>
            <a:ext cx="6105136" cy="6240787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25"/>
          <p:cNvSpPr/>
          <p:nvPr>
            <p:ph idx="3" type="pic"/>
          </p:nvPr>
        </p:nvSpPr>
        <p:spPr>
          <a:xfrm>
            <a:off x="6355502" y="211465"/>
            <a:ext cx="4941484" cy="3877363"/>
          </a:xfrm>
          <a:prstGeom prst="rect">
            <a:avLst/>
          </a:prstGeom>
          <a:noFill/>
          <a:ln>
            <a:noFill/>
          </a:ln>
        </p:spPr>
      </p:sp>
      <p:sp>
        <p:nvSpPr>
          <p:cNvPr id="76" name="Google Shape;76;p25"/>
          <p:cNvSpPr txBox="1"/>
          <p:nvPr>
            <p:ph type="title"/>
          </p:nvPr>
        </p:nvSpPr>
        <p:spPr>
          <a:xfrm>
            <a:off x="5248656" y="4224528"/>
            <a:ext cx="6108192" cy="14630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bril Fatface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5"/>
          <p:cNvSpPr txBox="1"/>
          <p:nvPr>
            <p:ph idx="1" type="subTitle"/>
          </p:nvPr>
        </p:nvSpPr>
        <p:spPr>
          <a:xfrm>
            <a:off x="5065776" y="5724144"/>
            <a:ext cx="6291072" cy="649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cap="none"/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inaus">
  <p:cSld name="Lainaus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Tag=AccentColor&#10;Flavor=Light&#10;Target=Fill" id="79" name="Google Shape;79;p26"/>
          <p:cNvSpPr/>
          <p:nvPr/>
        </p:nvSpPr>
        <p:spPr>
          <a:xfrm flipH="1">
            <a:off x="1969639" y="181596"/>
            <a:ext cx="8252722" cy="6022258"/>
          </a:xfrm>
          <a:custGeom>
            <a:rect b="b" l="l" r="r" t="t"/>
            <a:pathLst>
              <a:path extrusionOk="0" h="5025119" w="6886274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0" name="Google Shape;80;p26"/>
          <p:cNvSpPr txBox="1"/>
          <p:nvPr>
            <p:ph type="title"/>
          </p:nvPr>
        </p:nvSpPr>
        <p:spPr>
          <a:xfrm>
            <a:off x="3328416" y="2002536"/>
            <a:ext cx="5541264" cy="21488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  <a:defRPr sz="3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4" name="Google Shape;84;p26"/>
          <p:cNvSpPr txBox="1"/>
          <p:nvPr>
            <p:ph idx="1" type="body"/>
          </p:nvPr>
        </p:nvSpPr>
        <p:spPr>
          <a:xfrm>
            <a:off x="3877056" y="4297680"/>
            <a:ext cx="4434840" cy="1188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aksi sisältöä" type="twoObj">
  <p:cSld name="TWO_OBJECTS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Tag=AccentColor&#10;Flavor=Light&#10;Target=Fill" id="86" name="Google Shape;86;p27"/>
          <p:cNvSpPr/>
          <p:nvPr/>
        </p:nvSpPr>
        <p:spPr>
          <a:xfrm flipH="1">
            <a:off x="1" y="315111"/>
            <a:ext cx="3021543" cy="1435442"/>
          </a:xfrm>
          <a:custGeom>
            <a:rect b="b" l="l" r="r" t="t"/>
            <a:pathLst>
              <a:path extrusionOk="0" h="1435442" w="3021543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7" name="Google Shape;87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7"/>
          <p:cNvSpPr txBox="1"/>
          <p:nvPr>
            <p:ph idx="1" type="body"/>
          </p:nvPr>
        </p:nvSpPr>
        <p:spPr>
          <a:xfrm>
            <a:off x="838200" y="2011680"/>
            <a:ext cx="4937760" cy="4160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27"/>
          <p:cNvSpPr txBox="1"/>
          <p:nvPr>
            <p:ph idx="2" type="body"/>
          </p:nvPr>
        </p:nvSpPr>
        <p:spPr>
          <a:xfrm>
            <a:off x="6419088" y="2011680"/>
            <a:ext cx="4937760" cy="4160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bril Fatface"/>
              <a:buNone/>
              <a:defRPr b="0" i="1" sz="4400" u="none" cap="none" strike="noStrike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2" name="Google Shape;12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" name="Google Shape;13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4" name="Google Shape;14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"/>
          <p:cNvSpPr txBox="1"/>
          <p:nvPr>
            <p:ph type="ctrTitle"/>
          </p:nvPr>
        </p:nvSpPr>
        <p:spPr>
          <a:xfrm>
            <a:off x="932700" y="1673350"/>
            <a:ext cx="5596200" cy="394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bril Fatface"/>
              <a:buNone/>
            </a:pPr>
            <a:r>
              <a:rPr lang="fi-FI"/>
              <a:t>Siilinkuvis</a:t>
            </a:r>
            <a:br>
              <a:rPr lang="fi-FI"/>
            </a:br>
            <a:br>
              <a:rPr lang="fi-FI"/>
            </a:br>
            <a:r>
              <a:rPr lang="fi-FI"/>
              <a:t>Strategia 2026 - 2030</a:t>
            </a:r>
            <a:endParaRPr/>
          </a:p>
        </p:txBody>
      </p:sp>
      <p:sp>
        <p:nvSpPr>
          <p:cNvPr id="150" name="Google Shape;150;p1"/>
          <p:cNvSpPr txBox="1"/>
          <p:nvPr>
            <p:ph idx="1" type="subTitle"/>
          </p:nvPr>
        </p:nvSpPr>
        <p:spPr>
          <a:xfrm>
            <a:off x="8110728" y="1674546"/>
            <a:ext cx="3401568" cy="35089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/>
              <a:t>Siilinjärven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/>
              <a:t>Kuvataideyhdistys Ry</a:t>
            </a:r>
            <a:endParaRPr/>
          </a:p>
        </p:txBody>
      </p:sp>
      <p:pic>
        <p:nvPicPr>
          <p:cNvPr id="151" name="Google Shape;151;p1" title="siilinkuvis_logo_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568246" y="4183700"/>
            <a:ext cx="2792199" cy="2340701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1"/>
          <p:cNvSpPr txBox="1"/>
          <p:nvPr/>
        </p:nvSpPr>
        <p:spPr>
          <a:xfrm>
            <a:off x="7125975" y="6147050"/>
            <a:ext cx="4643100" cy="45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Laadittu hallituksen työryhmässä 7.10.2025</a:t>
            </a:r>
            <a:endParaRPr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2"/>
          <p:cNvSpPr/>
          <p:nvPr/>
        </p:nvSpPr>
        <p:spPr>
          <a:xfrm>
            <a:off x="655782" y="1302327"/>
            <a:ext cx="11111345" cy="1140358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6534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77" name="Google Shape;277;p12"/>
          <p:cNvSpPr txBox="1"/>
          <p:nvPr>
            <p:ph type="title"/>
          </p:nvPr>
        </p:nvSpPr>
        <p:spPr>
          <a:xfrm>
            <a:off x="838200" y="37436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</a:pPr>
            <a:r>
              <a:rPr lang="fi-FI"/>
              <a:t>2026 </a:t>
            </a:r>
            <a:endParaRPr/>
          </a:p>
        </p:txBody>
      </p:sp>
      <p:sp>
        <p:nvSpPr>
          <p:cNvPr id="278" name="Google Shape;278;p12"/>
          <p:cNvSpPr txBox="1"/>
          <p:nvPr>
            <p:ph idx="1" type="body"/>
          </p:nvPr>
        </p:nvSpPr>
        <p:spPr>
          <a:xfrm>
            <a:off x="4848369" y="1377469"/>
            <a:ext cx="3108960" cy="3990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i-FI" sz="2000"/>
              <a:t>Painopiste</a:t>
            </a:r>
            <a:endParaRPr/>
          </a:p>
        </p:txBody>
      </p:sp>
      <p:sp>
        <p:nvSpPr>
          <p:cNvPr id="279" name="Google Shape;279;p12"/>
          <p:cNvSpPr txBox="1"/>
          <p:nvPr>
            <p:ph idx="2" type="body"/>
          </p:nvPr>
        </p:nvSpPr>
        <p:spPr>
          <a:xfrm>
            <a:off x="2705691" y="1830457"/>
            <a:ext cx="11379921" cy="7028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fi-FI"/>
              <a:t>Strategian jalkauttaminen toimintasuunnitelmalla</a:t>
            </a:r>
            <a:endParaRPr/>
          </a:p>
        </p:txBody>
      </p:sp>
      <p:sp>
        <p:nvSpPr>
          <p:cNvPr id="280" name="Google Shape;280;p12"/>
          <p:cNvSpPr txBox="1"/>
          <p:nvPr>
            <p:ph idx="3" type="body"/>
          </p:nvPr>
        </p:nvSpPr>
        <p:spPr>
          <a:xfrm>
            <a:off x="655782" y="2569153"/>
            <a:ext cx="2691938" cy="3820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i-FI" sz="2000"/>
              <a:t>Ydintoiminta</a:t>
            </a:r>
            <a:endParaRPr/>
          </a:p>
        </p:txBody>
      </p:sp>
      <p:sp>
        <p:nvSpPr>
          <p:cNvPr id="281" name="Google Shape;281;p12"/>
          <p:cNvSpPr txBox="1"/>
          <p:nvPr>
            <p:ph idx="4" type="body"/>
          </p:nvPr>
        </p:nvSpPr>
        <p:spPr>
          <a:xfrm>
            <a:off x="3293889" y="3037692"/>
            <a:ext cx="2743200" cy="33918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Vuosinäyttely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Lapinlahden kesänäyttely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Näyttelytoiminnan kehittäminen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282" name="Google Shape;28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3.9.20XX</a:t>
            </a:r>
            <a:endParaRPr/>
          </a:p>
        </p:txBody>
      </p:sp>
      <p:sp>
        <p:nvSpPr>
          <p:cNvPr id="283" name="Google Shape;28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Esityksen otsikko</a:t>
            </a:r>
            <a:endParaRPr/>
          </a:p>
        </p:txBody>
      </p:sp>
      <p:sp>
        <p:nvSpPr>
          <p:cNvPr id="284" name="Google Shape;28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85" name="Google Shape;285;p12"/>
          <p:cNvSpPr txBox="1"/>
          <p:nvPr>
            <p:ph idx="5" type="body"/>
          </p:nvPr>
        </p:nvSpPr>
        <p:spPr>
          <a:xfrm>
            <a:off x="3293889" y="2482674"/>
            <a:ext cx="3108960" cy="4688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i-FI" sz="2000"/>
              <a:t>Näyttelytoiminta</a:t>
            </a:r>
            <a:endParaRPr/>
          </a:p>
        </p:txBody>
      </p:sp>
      <p:sp>
        <p:nvSpPr>
          <p:cNvPr id="286" name="Google Shape;286;p12"/>
          <p:cNvSpPr txBox="1"/>
          <p:nvPr>
            <p:ph idx="6" type="body"/>
          </p:nvPr>
        </p:nvSpPr>
        <p:spPr>
          <a:xfrm>
            <a:off x="9040956" y="2940881"/>
            <a:ext cx="2941062" cy="33918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Päätetään toimintasuunnitelmaa laadittaessa</a:t>
            </a:r>
            <a:endParaRPr/>
          </a:p>
        </p:txBody>
      </p:sp>
      <p:sp>
        <p:nvSpPr>
          <p:cNvPr id="287" name="Google Shape;287;p12"/>
          <p:cNvSpPr txBox="1"/>
          <p:nvPr/>
        </p:nvSpPr>
        <p:spPr>
          <a:xfrm>
            <a:off x="8395652" y="4222048"/>
            <a:ext cx="3108960" cy="4688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88" name="Google Shape;288;p12"/>
          <p:cNvSpPr txBox="1"/>
          <p:nvPr/>
        </p:nvSpPr>
        <p:spPr>
          <a:xfrm>
            <a:off x="5932239" y="2979865"/>
            <a:ext cx="2941062" cy="9857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Keramiikan perusteet ja jatkokurssi</a:t>
            </a:r>
            <a:endParaRPr/>
          </a:p>
          <a:p>
            <a:pPr indent="-228600" lvl="0" marL="22860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Erikoiskurssit (Vaihtuva taiteilija tai luennoitsija)</a:t>
            </a:r>
            <a:endParaRPr/>
          </a:p>
          <a:p>
            <a:pPr indent="-228600" lvl="0" marL="22860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Verkkoluentojen ja kurssien kehittäminen</a:t>
            </a:r>
            <a:endParaRPr/>
          </a:p>
        </p:txBody>
      </p:sp>
      <p:sp>
        <p:nvSpPr>
          <p:cNvPr id="289" name="Google Shape;289;p12"/>
          <p:cNvSpPr txBox="1"/>
          <p:nvPr/>
        </p:nvSpPr>
        <p:spPr>
          <a:xfrm>
            <a:off x="6037089" y="2482623"/>
            <a:ext cx="3108960" cy="4688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fi-FI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Pajat ja lyhytkurssit</a:t>
            </a:r>
            <a:endParaRPr/>
          </a:p>
        </p:txBody>
      </p:sp>
      <p:sp>
        <p:nvSpPr>
          <p:cNvPr id="290" name="Google Shape;290;p12"/>
          <p:cNvSpPr txBox="1"/>
          <p:nvPr/>
        </p:nvSpPr>
        <p:spPr>
          <a:xfrm>
            <a:off x="9485745" y="2475644"/>
            <a:ext cx="2189018" cy="4688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fi-FI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Kurssit ja ryhmät</a:t>
            </a:r>
            <a:endParaRPr/>
          </a:p>
        </p:txBody>
      </p:sp>
      <p:sp>
        <p:nvSpPr>
          <p:cNvPr id="291" name="Google Shape;291;p12"/>
          <p:cNvSpPr txBox="1"/>
          <p:nvPr/>
        </p:nvSpPr>
        <p:spPr>
          <a:xfrm>
            <a:off x="694445" y="2979865"/>
            <a:ext cx="2525959" cy="33918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14300" lvl="0" marL="228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92" name="Google Shape;292;p12"/>
          <p:cNvSpPr txBox="1"/>
          <p:nvPr/>
        </p:nvSpPr>
        <p:spPr>
          <a:xfrm>
            <a:off x="550688" y="2994950"/>
            <a:ext cx="2941061" cy="33918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Jäsenhankinta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Nuorisotoiminnan kehittäminen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Toimiva hallinto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Jäsenillat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Nettisivujen uudistaminen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28600" lvl="0" marL="228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Tilojen viihtyvyys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3"/>
          <p:cNvSpPr/>
          <p:nvPr/>
        </p:nvSpPr>
        <p:spPr>
          <a:xfrm>
            <a:off x="655782" y="1302327"/>
            <a:ext cx="11111345" cy="1140358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6534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98" name="Google Shape;298;p13"/>
          <p:cNvSpPr txBox="1"/>
          <p:nvPr>
            <p:ph type="title"/>
          </p:nvPr>
        </p:nvSpPr>
        <p:spPr>
          <a:xfrm>
            <a:off x="838200" y="37436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</a:pPr>
            <a:r>
              <a:rPr lang="fi-FI"/>
              <a:t>2027 </a:t>
            </a:r>
            <a:r>
              <a:rPr b="1" lang="fi-FI"/>
              <a:t>-</a:t>
            </a:r>
            <a:r>
              <a:rPr lang="fi-FI"/>
              <a:t>2030</a:t>
            </a:r>
            <a:endParaRPr/>
          </a:p>
        </p:txBody>
      </p:sp>
      <p:sp>
        <p:nvSpPr>
          <p:cNvPr id="299" name="Google Shape;299;p13"/>
          <p:cNvSpPr txBox="1"/>
          <p:nvPr>
            <p:ph idx="1" type="body"/>
          </p:nvPr>
        </p:nvSpPr>
        <p:spPr>
          <a:xfrm>
            <a:off x="4848369" y="1377469"/>
            <a:ext cx="3108960" cy="3990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i-FI" sz="2000"/>
              <a:t>Painopiste</a:t>
            </a:r>
            <a:endParaRPr/>
          </a:p>
        </p:txBody>
      </p:sp>
      <p:sp>
        <p:nvSpPr>
          <p:cNvPr id="300" name="Google Shape;300;p13"/>
          <p:cNvSpPr txBox="1"/>
          <p:nvPr>
            <p:ph idx="2" type="body"/>
          </p:nvPr>
        </p:nvSpPr>
        <p:spPr>
          <a:xfrm>
            <a:off x="2705692" y="1830457"/>
            <a:ext cx="7999254" cy="7028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fi-FI"/>
              <a:t>1. Uudistunut kuvataideyhdistys</a:t>
            </a:r>
            <a:endParaRPr/>
          </a:p>
        </p:txBody>
      </p:sp>
      <p:sp>
        <p:nvSpPr>
          <p:cNvPr id="301" name="Google Shape;301;p13"/>
          <p:cNvSpPr txBox="1"/>
          <p:nvPr>
            <p:ph idx="3" type="body"/>
          </p:nvPr>
        </p:nvSpPr>
        <p:spPr>
          <a:xfrm>
            <a:off x="655782" y="2569153"/>
            <a:ext cx="2691938" cy="3820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i-FI" sz="2000"/>
              <a:t>Ydintoiminta</a:t>
            </a:r>
            <a:endParaRPr/>
          </a:p>
        </p:txBody>
      </p:sp>
      <p:sp>
        <p:nvSpPr>
          <p:cNvPr id="302" name="Google Shape;302;p13"/>
          <p:cNvSpPr txBox="1"/>
          <p:nvPr>
            <p:ph idx="4" type="body"/>
          </p:nvPr>
        </p:nvSpPr>
        <p:spPr>
          <a:xfrm>
            <a:off x="3293889" y="3037692"/>
            <a:ext cx="2743200" cy="33918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Näyttelytoiminnan kehittäminen</a:t>
            </a:r>
            <a:endParaRPr/>
          </a:p>
        </p:txBody>
      </p:sp>
      <p:sp>
        <p:nvSpPr>
          <p:cNvPr id="303" name="Google Shape;30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3.9.20XX</a:t>
            </a:r>
            <a:endParaRPr/>
          </a:p>
        </p:txBody>
      </p:sp>
      <p:sp>
        <p:nvSpPr>
          <p:cNvPr id="304" name="Google Shape;30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Esityksen otsikko</a:t>
            </a:r>
            <a:endParaRPr/>
          </a:p>
        </p:txBody>
      </p:sp>
      <p:sp>
        <p:nvSpPr>
          <p:cNvPr id="305" name="Google Shape;30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06" name="Google Shape;306;p13"/>
          <p:cNvSpPr txBox="1"/>
          <p:nvPr>
            <p:ph idx="5" type="body"/>
          </p:nvPr>
        </p:nvSpPr>
        <p:spPr>
          <a:xfrm>
            <a:off x="3293889" y="2482674"/>
            <a:ext cx="3108960" cy="4688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i-FI" sz="2000"/>
              <a:t>Näyttelytoiminta</a:t>
            </a:r>
            <a:endParaRPr/>
          </a:p>
        </p:txBody>
      </p:sp>
      <p:sp>
        <p:nvSpPr>
          <p:cNvPr id="307" name="Google Shape;307;p13"/>
          <p:cNvSpPr txBox="1"/>
          <p:nvPr>
            <p:ph idx="6" type="body"/>
          </p:nvPr>
        </p:nvSpPr>
        <p:spPr>
          <a:xfrm>
            <a:off x="9040956" y="2940881"/>
            <a:ext cx="2941062" cy="33918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Päätetään toimintasuunnitelmaa laadittaessa</a:t>
            </a:r>
            <a:endParaRPr/>
          </a:p>
        </p:txBody>
      </p:sp>
      <p:sp>
        <p:nvSpPr>
          <p:cNvPr id="308" name="Google Shape;308;p13"/>
          <p:cNvSpPr txBox="1"/>
          <p:nvPr/>
        </p:nvSpPr>
        <p:spPr>
          <a:xfrm>
            <a:off x="8395652" y="4222048"/>
            <a:ext cx="3108960" cy="4688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09" name="Google Shape;309;p13"/>
          <p:cNvSpPr txBox="1"/>
          <p:nvPr/>
        </p:nvSpPr>
        <p:spPr>
          <a:xfrm>
            <a:off x="5932239" y="2979865"/>
            <a:ext cx="2941062" cy="9857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Keramiikan kurssit</a:t>
            </a:r>
            <a:endParaRPr/>
          </a:p>
          <a:p>
            <a:pPr indent="-228600" lvl="0" marL="22860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Erikoiskurssit lähi –ja verkkokursseina. (Vaihtuvat taiteilijat tai luennoitsijat) </a:t>
            </a:r>
            <a:endParaRPr/>
          </a:p>
        </p:txBody>
      </p:sp>
      <p:sp>
        <p:nvSpPr>
          <p:cNvPr id="310" name="Google Shape;310;p13"/>
          <p:cNvSpPr txBox="1"/>
          <p:nvPr/>
        </p:nvSpPr>
        <p:spPr>
          <a:xfrm>
            <a:off x="6037089" y="2482623"/>
            <a:ext cx="3108960" cy="4688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fi-FI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Pajat ja lyhytkurssit</a:t>
            </a:r>
            <a:endParaRPr/>
          </a:p>
        </p:txBody>
      </p:sp>
      <p:sp>
        <p:nvSpPr>
          <p:cNvPr id="311" name="Google Shape;311;p13"/>
          <p:cNvSpPr txBox="1"/>
          <p:nvPr/>
        </p:nvSpPr>
        <p:spPr>
          <a:xfrm>
            <a:off x="9485745" y="2475644"/>
            <a:ext cx="2189018" cy="4688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fi-FI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Kurssit ja ryhmät</a:t>
            </a:r>
            <a:endParaRPr/>
          </a:p>
        </p:txBody>
      </p:sp>
      <p:sp>
        <p:nvSpPr>
          <p:cNvPr id="312" name="Google Shape;312;p13"/>
          <p:cNvSpPr txBox="1"/>
          <p:nvPr/>
        </p:nvSpPr>
        <p:spPr>
          <a:xfrm>
            <a:off x="694445" y="2979865"/>
            <a:ext cx="2525959" cy="33918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14300" lvl="0" marL="228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313" name="Google Shape;313;p13"/>
          <p:cNvSpPr txBox="1"/>
          <p:nvPr/>
        </p:nvSpPr>
        <p:spPr>
          <a:xfrm>
            <a:off x="550689" y="2994950"/>
            <a:ext cx="2743200" cy="33918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Jäsenillat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Jäsenretki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28600" lvl="0" marL="228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Tilojen toimivuus ja viihtyvyys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</a:pPr>
            <a:r>
              <a:rPr lang="fi-FI"/>
              <a:t>Arvot</a:t>
            </a:r>
            <a:endParaRPr/>
          </a:p>
        </p:txBody>
      </p:sp>
      <p:sp>
        <p:nvSpPr>
          <p:cNvPr id="319" name="Google Shape;319;p14"/>
          <p:cNvSpPr txBox="1"/>
          <p:nvPr>
            <p:ph idx="1" type="body"/>
          </p:nvPr>
        </p:nvSpPr>
        <p:spPr>
          <a:xfrm>
            <a:off x="836612" y="1625969"/>
            <a:ext cx="3108960" cy="3857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fi-FI" sz="1800"/>
              <a:t>Työrauha</a:t>
            </a:r>
            <a:endParaRPr/>
          </a:p>
        </p:txBody>
      </p:sp>
      <p:sp>
        <p:nvSpPr>
          <p:cNvPr id="320" name="Google Shape;320;p14"/>
          <p:cNvSpPr txBox="1"/>
          <p:nvPr>
            <p:ph idx="2" type="body"/>
          </p:nvPr>
        </p:nvSpPr>
        <p:spPr>
          <a:xfrm>
            <a:off x="839788" y="2281382"/>
            <a:ext cx="3108960" cy="39091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Siilinkuviksen tiloissa, kursseilla ja tapahtumissa annetaan jokaiselle työrauha oman taiteen työstämiseen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Jutustellaan ja tutustutaan, mutta huomioidaan muut.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Sosiaalisuus on sallittua, mutta ei pakollista</a:t>
            </a:r>
            <a:endParaRPr/>
          </a:p>
        </p:txBody>
      </p:sp>
      <p:sp>
        <p:nvSpPr>
          <p:cNvPr id="321" name="Google Shape;321;p14"/>
          <p:cNvSpPr txBox="1"/>
          <p:nvPr>
            <p:ph idx="3" type="body"/>
          </p:nvPr>
        </p:nvSpPr>
        <p:spPr>
          <a:xfrm>
            <a:off x="4541520" y="1557673"/>
            <a:ext cx="3108960" cy="43189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fi-FI" sz="1800"/>
              <a:t>Kannustaminen</a:t>
            </a:r>
            <a:endParaRPr/>
          </a:p>
        </p:txBody>
      </p:sp>
      <p:sp>
        <p:nvSpPr>
          <p:cNvPr id="322" name="Google Shape;322;p14"/>
          <p:cNvSpPr txBox="1"/>
          <p:nvPr>
            <p:ph idx="4" type="body"/>
          </p:nvPr>
        </p:nvSpPr>
        <p:spPr>
          <a:xfrm>
            <a:off x="4541520" y="2281382"/>
            <a:ext cx="3108960" cy="39091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Kannustetaan kokeilemaan uutta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Rohkaistaan oman taiteen esille tuomiseen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Edistetään hyvää ilmapiiriä</a:t>
            </a:r>
            <a:endParaRPr/>
          </a:p>
        </p:txBody>
      </p:sp>
      <p:sp>
        <p:nvSpPr>
          <p:cNvPr id="323" name="Google Shape;323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3.9.20XX</a:t>
            </a:r>
            <a:endParaRPr/>
          </a:p>
        </p:txBody>
      </p:sp>
      <p:sp>
        <p:nvSpPr>
          <p:cNvPr id="324" name="Google Shape;324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Esityksen otsikko</a:t>
            </a:r>
            <a:endParaRPr/>
          </a:p>
        </p:txBody>
      </p:sp>
      <p:sp>
        <p:nvSpPr>
          <p:cNvPr id="325" name="Google Shape;325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26" name="Google Shape;326;p14"/>
          <p:cNvSpPr txBox="1"/>
          <p:nvPr>
            <p:ph idx="5" type="body"/>
          </p:nvPr>
        </p:nvSpPr>
        <p:spPr>
          <a:xfrm>
            <a:off x="8249604" y="1667532"/>
            <a:ext cx="3108960" cy="30258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1800"/>
              <a:t>Vapaus</a:t>
            </a:r>
            <a:endParaRPr/>
          </a:p>
        </p:txBody>
      </p:sp>
      <p:sp>
        <p:nvSpPr>
          <p:cNvPr id="327" name="Google Shape;327;p14"/>
          <p:cNvSpPr txBox="1"/>
          <p:nvPr>
            <p:ph idx="6" type="body"/>
          </p:nvPr>
        </p:nvSpPr>
        <p:spPr>
          <a:xfrm>
            <a:off x="8243252" y="2281382"/>
            <a:ext cx="3108960" cy="39091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Jokaisella on vapaus olla oma itsensä ja tehdä omanlaistaan taidetta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</a:pPr>
            <a:r>
              <a:rPr lang="fi-FI"/>
              <a:t>Aikajana</a:t>
            </a:r>
            <a:endParaRPr/>
          </a:p>
        </p:txBody>
      </p:sp>
      <p:grpSp>
        <p:nvGrpSpPr>
          <p:cNvPr id="334" name="Google Shape;334;p15"/>
          <p:cNvGrpSpPr/>
          <p:nvPr/>
        </p:nvGrpSpPr>
        <p:grpSpPr>
          <a:xfrm>
            <a:off x="517236" y="2628379"/>
            <a:ext cx="10607964" cy="2766596"/>
            <a:chOff x="0" y="383943"/>
            <a:chExt cx="10607964" cy="2766596"/>
          </a:xfrm>
        </p:grpSpPr>
        <p:sp>
          <p:nvSpPr>
            <p:cNvPr id="335" name="Google Shape;335;p15"/>
            <p:cNvSpPr/>
            <p:nvPr/>
          </p:nvSpPr>
          <p:spPr>
            <a:xfrm>
              <a:off x="0" y="1784376"/>
              <a:ext cx="10607964" cy="148698"/>
            </a:xfrm>
            <a:prstGeom prst="rect">
              <a:avLst/>
            </a:prstGeom>
            <a:solidFill>
              <a:srgbClr val="EE7B96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336" name="Google Shape;336;p15"/>
            <p:cNvCxnSpPr/>
            <p:nvPr/>
          </p:nvCxnSpPr>
          <p:spPr>
            <a:xfrm>
              <a:off x="1771447" y="1117094"/>
              <a:ext cx="0" cy="776947"/>
            </a:xfrm>
            <a:prstGeom prst="straightConnector1">
              <a:avLst/>
            </a:prstGeom>
            <a:solidFill>
              <a:srgbClr val="EE7B96"/>
            </a:solidFill>
            <a:ln cap="flat" cmpd="sng" w="12700">
              <a:solidFill>
                <a:srgbClr val="EE7B96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sp>
          <p:nvSpPr>
            <p:cNvPr id="337" name="Google Shape;337;p15"/>
            <p:cNvSpPr/>
            <p:nvPr/>
          </p:nvSpPr>
          <p:spPr>
            <a:xfrm>
              <a:off x="61700" y="383943"/>
              <a:ext cx="3419493" cy="80506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EE7B9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8" name="Google Shape;338;p15"/>
            <p:cNvSpPr txBox="1"/>
            <p:nvPr/>
          </p:nvSpPr>
          <p:spPr>
            <a:xfrm>
              <a:off x="61700" y="383943"/>
              <a:ext cx="3419493" cy="8050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3875" lIns="153525" spcFirstLastPara="1" rIns="153525" wrap="square" tIns="438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entury Gothic"/>
                <a:buNone/>
              </a:pPr>
              <a:r>
                <a:rPr lang="fi-FI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2025 strategian käyttöönotto</a:t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entury Gothic"/>
                <a:buNone/>
              </a:pPr>
              <a:r>
                <a:rPr lang="fi-FI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- Toiminnan vakauttaminen</a:t>
              </a:r>
              <a:r>
                <a:rPr b="0" i="0" lang="fi-FI" sz="1200" u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.</a:t>
              </a:r>
              <a:endParaRPr/>
            </a:p>
            <a:p>
              <a:pPr indent="0" lvl="0" marL="0" marR="0" rtl="0" algn="l">
                <a:lnSpc>
                  <a:spcPct val="90000"/>
                </a:lnSpc>
                <a:spcBef>
                  <a:spcPts val="42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entury Gothic"/>
                <a:buNone/>
              </a:pPr>
              <a:r>
                <a:rPr lang="fi-FI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- Strategian jalkauttaminen</a:t>
              </a:r>
              <a:endParaRPr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39" name="Google Shape;339;p15"/>
            <p:cNvSpPr/>
            <p:nvPr/>
          </p:nvSpPr>
          <p:spPr>
            <a:xfrm>
              <a:off x="358433" y="1996271"/>
              <a:ext cx="2826027" cy="4200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0" name="Google Shape;340;p15"/>
            <p:cNvSpPr txBox="1"/>
            <p:nvPr/>
          </p:nvSpPr>
          <p:spPr>
            <a:xfrm>
              <a:off x="358433" y="1996271"/>
              <a:ext cx="2826027" cy="420072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entury Gothic"/>
                <a:buNone/>
              </a:pPr>
              <a:r>
                <a:rPr lang="fi-FI"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2025</a:t>
              </a:r>
              <a:endParaRPr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1" name="Google Shape;341;p15"/>
            <p:cNvSpPr/>
            <p:nvPr/>
          </p:nvSpPr>
          <p:spPr>
            <a:xfrm>
              <a:off x="1720332" y="1807611"/>
              <a:ext cx="102229" cy="102229"/>
            </a:xfrm>
            <a:prstGeom prst="ellipse">
              <a:avLst/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EE7B9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342" name="Google Shape;342;p15"/>
            <p:cNvCxnSpPr/>
            <p:nvPr/>
          </p:nvCxnSpPr>
          <p:spPr>
            <a:xfrm>
              <a:off x="3537714" y="1823410"/>
              <a:ext cx="0" cy="776947"/>
            </a:xfrm>
            <a:prstGeom prst="straightConnector1">
              <a:avLst/>
            </a:prstGeom>
            <a:solidFill>
              <a:srgbClr val="EE7B96"/>
            </a:solidFill>
            <a:ln cap="flat" cmpd="sng" w="12700">
              <a:solidFill>
                <a:srgbClr val="EE7B96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sp>
          <p:nvSpPr>
            <p:cNvPr id="343" name="Google Shape;343;p15"/>
            <p:cNvSpPr/>
            <p:nvPr/>
          </p:nvSpPr>
          <p:spPr>
            <a:xfrm>
              <a:off x="1827967" y="2537160"/>
              <a:ext cx="3419493" cy="613379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EE7B9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4" name="Google Shape;344;p15"/>
            <p:cNvSpPr txBox="1"/>
            <p:nvPr/>
          </p:nvSpPr>
          <p:spPr>
            <a:xfrm>
              <a:off x="1827967" y="2537160"/>
              <a:ext cx="3419493" cy="6133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3425" lIns="153525" spcFirstLastPara="1" rIns="153525" wrap="square" tIns="334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entury Gothic"/>
                <a:buNone/>
              </a:pPr>
              <a:r>
                <a:rPr lang="fi-FI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2025 Strategian jalkauttaminen toimintasuunnitelmalla</a:t>
              </a:r>
              <a:endParaRPr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5" name="Google Shape;345;p15"/>
            <p:cNvSpPr/>
            <p:nvPr/>
          </p:nvSpPr>
          <p:spPr>
            <a:xfrm>
              <a:off x="2124700" y="1301108"/>
              <a:ext cx="2826027" cy="4200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6" name="Google Shape;346;p15"/>
            <p:cNvSpPr txBox="1"/>
            <p:nvPr/>
          </p:nvSpPr>
          <p:spPr>
            <a:xfrm>
              <a:off x="2124700" y="1301108"/>
              <a:ext cx="2826027" cy="420072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b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entury Gothic"/>
                <a:buNone/>
              </a:pPr>
              <a:r>
                <a:rPr lang="fi-FI"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2026</a:t>
              </a:r>
              <a:endParaRPr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47" name="Google Shape;347;p15"/>
            <p:cNvSpPr/>
            <p:nvPr/>
          </p:nvSpPr>
          <p:spPr>
            <a:xfrm>
              <a:off x="3486599" y="1807611"/>
              <a:ext cx="102229" cy="102229"/>
            </a:xfrm>
            <a:prstGeom prst="ellipse">
              <a:avLst/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EE7B9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348" name="Google Shape;348;p15"/>
            <p:cNvCxnSpPr/>
            <p:nvPr/>
          </p:nvCxnSpPr>
          <p:spPr>
            <a:xfrm>
              <a:off x="5303982" y="1117094"/>
              <a:ext cx="0" cy="776947"/>
            </a:xfrm>
            <a:prstGeom prst="straightConnector1">
              <a:avLst/>
            </a:prstGeom>
            <a:solidFill>
              <a:srgbClr val="EE7B96"/>
            </a:solidFill>
            <a:ln cap="flat" cmpd="sng" w="12700">
              <a:solidFill>
                <a:srgbClr val="EE7B96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sp>
          <p:nvSpPr>
            <p:cNvPr id="349" name="Google Shape;349;p15"/>
            <p:cNvSpPr/>
            <p:nvPr/>
          </p:nvSpPr>
          <p:spPr>
            <a:xfrm>
              <a:off x="3594235" y="566911"/>
              <a:ext cx="3419493" cy="613379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EE7B9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0" name="Google Shape;350;p15"/>
            <p:cNvSpPr txBox="1"/>
            <p:nvPr/>
          </p:nvSpPr>
          <p:spPr>
            <a:xfrm>
              <a:off x="3594235" y="566911"/>
              <a:ext cx="3419493" cy="6133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3425" lIns="153525" spcFirstLastPara="1" rIns="153525" wrap="square" tIns="334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entury Gothic"/>
                <a:buNone/>
              </a:pPr>
              <a:r>
                <a:rPr lang="fi-FI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Uudistunut kuvataideyhdistys</a:t>
              </a:r>
              <a:endParaRPr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1" name="Google Shape;351;p15"/>
            <p:cNvSpPr/>
            <p:nvPr/>
          </p:nvSpPr>
          <p:spPr>
            <a:xfrm>
              <a:off x="3890968" y="1996271"/>
              <a:ext cx="2826027" cy="4200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2" name="Google Shape;352;p15"/>
            <p:cNvSpPr txBox="1"/>
            <p:nvPr/>
          </p:nvSpPr>
          <p:spPr>
            <a:xfrm>
              <a:off x="3890968" y="1996271"/>
              <a:ext cx="2826027" cy="420072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entury Gothic"/>
                <a:buNone/>
              </a:pPr>
              <a:r>
                <a:rPr lang="fi-FI"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2027</a:t>
              </a:r>
              <a:endParaRPr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3" name="Google Shape;353;p15"/>
            <p:cNvSpPr/>
            <p:nvPr/>
          </p:nvSpPr>
          <p:spPr>
            <a:xfrm>
              <a:off x="5252867" y="1807611"/>
              <a:ext cx="102229" cy="102229"/>
            </a:xfrm>
            <a:prstGeom prst="ellipse">
              <a:avLst/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EE7B9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354" name="Google Shape;354;p15"/>
            <p:cNvCxnSpPr/>
            <p:nvPr/>
          </p:nvCxnSpPr>
          <p:spPr>
            <a:xfrm>
              <a:off x="7070249" y="1823410"/>
              <a:ext cx="0" cy="776947"/>
            </a:xfrm>
            <a:prstGeom prst="straightConnector1">
              <a:avLst/>
            </a:prstGeom>
            <a:solidFill>
              <a:srgbClr val="EE7B96"/>
            </a:solidFill>
            <a:ln cap="flat" cmpd="sng" w="12700">
              <a:solidFill>
                <a:srgbClr val="EE7B96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sp>
          <p:nvSpPr>
            <p:cNvPr id="355" name="Google Shape;355;p15"/>
            <p:cNvSpPr/>
            <p:nvPr/>
          </p:nvSpPr>
          <p:spPr>
            <a:xfrm>
              <a:off x="5360502" y="2537160"/>
              <a:ext cx="3419493" cy="613379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EE7B9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6" name="Google Shape;356;p15"/>
            <p:cNvSpPr txBox="1"/>
            <p:nvPr/>
          </p:nvSpPr>
          <p:spPr>
            <a:xfrm>
              <a:off x="5360502" y="2537160"/>
              <a:ext cx="3419493" cy="6133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3425" lIns="153525" spcFirstLastPara="1" rIns="153525" wrap="square" tIns="334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entury Gothic"/>
                <a:buNone/>
              </a:pPr>
              <a:r>
                <a:rPr b="0" i="0" lang="fi-FI" sz="1200" u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Strategian päivittäminen </a:t>
              </a:r>
              <a:endParaRPr sz="1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357" name="Google Shape;357;p15"/>
            <p:cNvSpPr/>
            <p:nvPr/>
          </p:nvSpPr>
          <p:spPr>
            <a:xfrm>
              <a:off x="5657235" y="1301108"/>
              <a:ext cx="2826027" cy="4200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8" name="Google Shape;358;p15"/>
            <p:cNvSpPr txBox="1"/>
            <p:nvPr/>
          </p:nvSpPr>
          <p:spPr>
            <a:xfrm>
              <a:off x="5657235" y="1301108"/>
              <a:ext cx="2826027" cy="420072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b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entury Gothic"/>
                <a:buNone/>
              </a:pPr>
              <a:r>
                <a:rPr lang="fi-FI"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2028</a:t>
              </a:r>
              <a:endParaRPr/>
            </a:p>
          </p:txBody>
        </p:sp>
        <p:sp>
          <p:nvSpPr>
            <p:cNvPr id="359" name="Google Shape;359;p15"/>
            <p:cNvSpPr/>
            <p:nvPr/>
          </p:nvSpPr>
          <p:spPr>
            <a:xfrm>
              <a:off x="7019134" y="1807611"/>
              <a:ext cx="102229" cy="102229"/>
            </a:xfrm>
            <a:prstGeom prst="ellipse">
              <a:avLst/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EE7B9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360" name="Google Shape;360;p15"/>
            <p:cNvCxnSpPr/>
            <p:nvPr/>
          </p:nvCxnSpPr>
          <p:spPr>
            <a:xfrm>
              <a:off x="8836516" y="1152410"/>
              <a:ext cx="0" cy="706315"/>
            </a:xfrm>
            <a:prstGeom prst="straightConnector1">
              <a:avLst/>
            </a:prstGeom>
            <a:solidFill>
              <a:srgbClr val="EE7B96"/>
            </a:solidFill>
            <a:ln cap="flat" cmpd="sng" w="12700">
              <a:solidFill>
                <a:srgbClr val="EE7B96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sp>
          <p:nvSpPr>
            <p:cNvPr id="361" name="Google Shape;361;p15"/>
            <p:cNvSpPr/>
            <p:nvPr/>
          </p:nvSpPr>
          <p:spPr>
            <a:xfrm>
              <a:off x="7282201" y="594792"/>
              <a:ext cx="3108630" cy="557617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EE7B9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2" name="Google Shape;362;p15"/>
            <p:cNvSpPr txBox="1"/>
            <p:nvPr/>
          </p:nvSpPr>
          <p:spPr>
            <a:xfrm>
              <a:off x="7282201" y="594792"/>
              <a:ext cx="3108630" cy="55761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3425" lIns="153525" spcFirstLastPara="1" rIns="153525" wrap="square" tIns="3342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entury Gothic"/>
                <a:buNone/>
              </a:pPr>
              <a:r>
                <a:rPr lang="fi-FI" sz="12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2028 Strategian toimeenpano</a:t>
              </a:r>
              <a:endParaRPr/>
            </a:p>
          </p:txBody>
        </p:sp>
        <p:sp>
          <p:nvSpPr>
            <p:cNvPr id="363" name="Google Shape;363;p15"/>
            <p:cNvSpPr/>
            <p:nvPr/>
          </p:nvSpPr>
          <p:spPr>
            <a:xfrm>
              <a:off x="7423502" y="1996271"/>
              <a:ext cx="2826027" cy="4200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4" name="Google Shape;364;p15"/>
            <p:cNvSpPr txBox="1"/>
            <p:nvPr/>
          </p:nvSpPr>
          <p:spPr>
            <a:xfrm>
              <a:off x="7423502" y="1996271"/>
              <a:ext cx="2826027" cy="420072"/>
            </a:xfrm>
            <a:prstGeom prst="rect">
              <a:avLst/>
            </a:prstGeom>
            <a:noFill/>
            <a:ln>
              <a:noFill/>
            </a:ln>
          </p:spPr>
          <p:txBody>
            <a:bodyPr anchorCtr="1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entury Gothic"/>
                <a:buNone/>
              </a:pPr>
              <a:r>
                <a:rPr lang="fi-FI" sz="1800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2029</a:t>
              </a:r>
              <a:endParaRPr/>
            </a:p>
          </p:txBody>
        </p:sp>
        <p:sp>
          <p:nvSpPr>
            <p:cNvPr id="365" name="Google Shape;365;p15"/>
            <p:cNvSpPr/>
            <p:nvPr/>
          </p:nvSpPr>
          <p:spPr>
            <a:xfrm>
              <a:off x="8790048" y="1812257"/>
              <a:ext cx="92936" cy="92936"/>
            </a:xfrm>
            <a:prstGeom prst="ellipse">
              <a:avLst/>
            </a:prstGeom>
            <a:solidFill>
              <a:schemeClr val="lt1">
                <a:alpha val="89803"/>
              </a:schemeClr>
            </a:solidFill>
            <a:ln cap="flat" cmpd="sng" w="12700">
              <a:solidFill>
                <a:srgbClr val="EE7B96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6" name="Google Shape;36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3.9.20XX</a:t>
            </a:r>
            <a:endParaRPr/>
          </a:p>
        </p:txBody>
      </p:sp>
      <p:sp>
        <p:nvSpPr>
          <p:cNvPr id="367" name="Google Shape;36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Esityksen otsikko</a:t>
            </a:r>
            <a:endParaRPr/>
          </a:p>
        </p:txBody>
      </p:sp>
      <p:sp>
        <p:nvSpPr>
          <p:cNvPr id="368" name="Google Shape;36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39c2908fac5_0_9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Jäsenmäärätilasto</a:t>
            </a:r>
            <a:endParaRPr/>
          </a:p>
        </p:txBody>
      </p:sp>
      <p:sp>
        <p:nvSpPr>
          <p:cNvPr id="375" name="Google Shape;375;g39c2908fac5_0_9"/>
          <p:cNvSpPr txBox="1"/>
          <p:nvPr>
            <p:ph idx="1" type="body"/>
          </p:nvPr>
        </p:nvSpPr>
        <p:spPr>
          <a:xfrm>
            <a:off x="838200" y="2011680"/>
            <a:ext cx="10515600" cy="4160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" name="Google Shape;376;g39c2908fac5_0_9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377" name="Google Shape;377;g39c2908fac5_0_9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09750" y="1493600"/>
            <a:ext cx="7416276" cy="4585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4"/>
          <p:cNvSpPr txBox="1"/>
          <p:nvPr>
            <p:ph type="title"/>
          </p:nvPr>
        </p:nvSpPr>
        <p:spPr>
          <a:xfrm>
            <a:off x="434108" y="111"/>
            <a:ext cx="11430184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</a:pPr>
            <a:r>
              <a:rPr lang="fi-FI"/>
              <a:t>Analyysi 2020-2025 Strategian tuloksista</a:t>
            </a:r>
            <a:endParaRPr/>
          </a:p>
        </p:txBody>
      </p:sp>
      <p:sp>
        <p:nvSpPr>
          <p:cNvPr id="158" name="Google Shape;15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3.9.20XX</a:t>
            </a:r>
            <a:endParaRPr/>
          </a:p>
        </p:txBody>
      </p:sp>
      <p:sp>
        <p:nvSpPr>
          <p:cNvPr id="159" name="Google Shape;15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Esityksen otsikko</a:t>
            </a:r>
            <a:endParaRPr/>
          </a:p>
        </p:txBody>
      </p:sp>
      <p:sp>
        <p:nvSpPr>
          <p:cNvPr id="160" name="Google Shape;16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graphicFrame>
        <p:nvGraphicFramePr>
          <p:cNvPr id="161" name="Google Shape;161;p4"/>
          <p:cNvGraphicFramePr/>
          <p:nvPr/>
        </p:nvGraphicFramePr>
        <p:xfrm>
          <a:off x="0" y="98882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{9A5DCDCE-FB5F-466B-9EE1-DB8E87489574}</a:tableStyleId>
              </a:tblPr>
              <a:tblGrid>
                <a:gridCol w="4064000"/>
                <a:gridCol w="4064000"/>
                <a:gridCol w="4064000"/>
              </a:tblGrid>
              <a:tr h="456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800" u="none" cap="none" strike="noStrike"/>
                        <a:t>Havainto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800"/>
                        <a:t>Vaikutus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800"/>
                        <a:t>Johtopäätös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51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Yhdistyksen pääoma on supistunut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Toiminnan taloudellinen kannattavuus on heikkoa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Kulu- ja tuottorakennetta on järjesteltävä uudelleen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456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Yhdistyksen jäsenmäärä on laskenut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Toiminnan jatkuvuus voi vaarantua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Jäsenyyden kiinnostavuutta tulee parantaa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6049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Nuorten ja työikäisten jäsentenmäärä ei ole kasvanut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entury Gothic"/>
                        <a:buNone/>
                      </a:pPr>
                      <a:r>
                        <a:rPr lang="fi-FI" sz="1200"/>
                        <a:t>Toiminnan jatkuvuus voi vaarantua. 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Toiminnan sisältöä, ajankohtia ja näkyvyyttä tulee kehittää. 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7201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Aktiivisien jäsentenmäärä on kriittisellä tasolla (hallitustoiminta ja ohjaajat)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entury Gothic"/>
                        <a:buNone/>
                      </a:pPr>
                      <a:r>
                        <a:rPr lang="fi-FI" sz="1200"/>
                        <a:t>Toiminnan jatkuvuus voi vaarantua. 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entury Gothic"/>
                        <a:buNone/>
                      </a:pPr>
                      <a:r>
                        <a:rPr lang="fi-FI" sz="1200"/>
                        <a:t>Jäsenyyden kiinnostavuutta ja vaikutusmahdollisuuksia tulee kehittää.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51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Yhdistyksen tilat ovat uudistuneet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Toimintaedellytykset ovat parantuneet ml. keramiikka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Toimivat tilat tulee hyödyntää toiminnan kehittämisessä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456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Yhdistys on hankkinut keramiikkauunin 2024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Keramiikkakurssit ovat olleet suosittuja ja tuottavia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Toiminta tulee ylläpitää ja kehittää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7201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Yhdistyksen toiminta on ollut aktiivista myös muualla kuin kuvataiteenalueella (yleiset tilaisuudet, kahvilatoiminta)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Tapahtumiin sitoutuu henkilöresurssia. Tapahtumat eivät ole tuottaneet positiivista kassavirtaa, eikä lisänneet jäsenmäärää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Toiminta tulee järjestää resurssitietoisemmin ja ydintekeminen edellä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514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Kerho-ohjaajia on rajallisesti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kerhotoiminta kyetään ylläpitämään niin kauan kuin nykyiset ohjaajat jatkavat tehtävissään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Kerho-ohjaajia tulee sitouttaa toimintaan. Uusia ohjaajia tulee rekrytoida ja perehdyttää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456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Vuosinäyttelyt ovat toteutuneet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Näyttelyissä kattavasti teoksia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Näyttelyt ovat osa ydintoimintaa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4562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Jäsenyys on kannatusluonteista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Jäsenyydestä ei ole konkreettista hyötyä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Jäsenetuja ja -toimintaa on kehitettävä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</a:pPr>
            <a:r>
              <a:rPr lang="fi-FI"/>
              <a:t>SWOT</a:t>
            </a:r>
            <a:endParaRPr/>
          </a:p>
        </p:txBody>
      </p:sp>
      <p:sp>
        <p:nvSpPr>
          <p:cNvPr id="167" name="Google Shape;167;p5"/>
          <p:cNvSpPr txBox="1"/>
          <p:nvPr>
            <p:ph idx="1" type="body"/>
          </p:nvPr>
        </p:nvSpPr>
        <p:spPr>
          <a:xfrm>
            <a:off x="836612" y="1625969"/>
            <a:ext cx="3108960" cy="3857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fi-FI" sz="1800"/>
              <a:t>Vahvuudet</a:t>
            </a:r>
            <a:endParaRPr/>
          </a:p>
        </p:txBody>
      </p:sp>
      <p:sp>
        <p:nvSpPr>
          <p:cNvPr id="168" name="Google Shape;168;p5"/>
          <p:cNvSpPr txBox="1"/>
          <p:nvPr>
            <p:ph idx="2" type="body"/>
          </p:nvPr>
        </p:nvSpPr>
        <p:spPr>
          <a:xfrm>
            <a:off x="839787" y="2281382"/>
            <a:ext cx="4948453" cy="39091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Toimivat tilat, jossa kehityspotentiaalia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Vakiintunut yhteistyöverkosto (Artsi, Seurakunnat, Ingman)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Yli 90 Jäsentä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Vetovoimaisia lyhytkursseja (Keramiikka)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Osaavia jäseniä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Aktiivisia kerho-ohjaajia</a:t>
            </a:r>
            <a:endParaRPr/>
          </a:p>
        </p:txBody>
      </p:sp>
      <p:sp>
        <p:nvSpPr>
          <p:cNvPr id="169" name="Google Shape;169;p5"/>
          <p:cNvSpPr txBox="1"/>
          <p:nvPr>
            <p:ph idx="3" type="body"/>
          </p:nvPr>
        </p:nvSpPr>
        <p:spPr>
          <a:xfrm>
            <a:off x="7133800" y="1602011"/>
            <a:ext cx="3108960" cy="43189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fi-FI" sz="1800"/>
              <a:t>Heikkoudet</a:t>
            </a:r>
            <a:endParaRPr/>
          </a:p>
        </p:txBody>
      </p:sp>
      <p:sp>
        <p:nvSpPr>
          <p:cNvPr id="170" name="Google Shape;170;p5"/>
          <p:cNvSpPr txBox="1"/>
          <p:nvPr>
            <p:ph idx="4" type="body"/>
          </p:nvPr>
        </p:nvSpPr>
        <p:spPr>
          <a:xfrm>
            <a:off x="7056119" y="2281382"/>
            <a:ext cx="4582505" cy="42379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Laskeva jäsenmäärä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Jäsenten korkea keski-ikä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Toiminnan järjestämiseen sitoutuneiden jäsenten vähäisyys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71" name="Google Shape;171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3.9.20XX</a:t>
            </a:r>
            <a:endParaRPr/>
          </a:p>
        </p:txBody>
      </p:sp>
      <p:sp>
        <p:nvSpPr>
          <p:cNvPr id="172" name="Google Shape;172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Esityksen otsikko</a:t>
            </a:r>
            <a:endParaRPr/>
          </a:p>
        </p:txBody>
      </p:sp>
      <p:sp>
        <p:nvSpPr>
          <p:cNvPr id="173" name="Google Shape;173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</a:pPr>
            <a:r>
              <a:rPr lang="fi-FI"/>
              <a:t>SWOT</a:t>
            </a:r>
            <a:endParaRPr/>
          </a:p>
        </p:txBody>
      </p:sp>
      <p:sp>
        <p:nvSpPr>
          <p:cNvPr id="179" name="Google Shape;179;p6"/>
          <p:cNvSpPr txBox="1"/>
          <p:nvPr>
            <p:ph idx="1" type="body"/>
          </p:nvPr>
        </p:nvSpPr>
        <p:spPr>
          <a:xfrm>
            <a:off x="836612" y="1625969"/>
            <a:ext cx="3108960" cy="3857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fi-FI" sz="1800"/>
              <a:t>Mahdollisuudet</a:t>
            </a:r>
            <a:endParaRPr/>
          </a:p>
        </p:txBody>
      </p:sp>
      <p:sp>
        <p:nvSpPr>
          <p:cNvPr id="180" name="Google Shape;180;p6"/>
          <p:cNvSpPr txBox="1"/>
          <p:nvPr>
            <p:ph idx="2" type="body"/>
          </p:nvPr>
        </p:nvSpPr>
        <p:spPr>
          <a:xfrm>
            <a:off x="839788" y="2281382"/>
            <a:ext cx="4593346" cy="39091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Tilat ja tilavuorot mahdollistavat uusien toimintamuotojen järjestämisen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Nuorisotoiminnan aktivointi (esim nuorten illat, uudet yhteistyötahot esim lukio)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Työharjoittelijoiden hyödyntäminen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Nuorten palkkaaminen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Joustavuus ja innovatiivisuus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Taloudellisesti kannattavat tapahtumat (lyhytkurssit, taidemyynti)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Jäsenetuuksien parantaminen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Uusien yt-kumppaneiden hankinta esim yritykset, Oppilaitokset, Semppis, 4H-kerho</a:t>
            </a:r>
            <a:endParaRPr/>
          </a:p>
        </p:txBody>
      </p:sp>
      <p:sp>
        <p:nvSpPr>
          <p:cNvPr id="181" name="Google Shape;181;p6"/>
          <p:cNvSpPr txBox="1"/>
          <p:nvPr>
            <p:ph idx="3" type="body"/>
          </p:nvPr>
        </p:nvSpPr>
        <p:spPr>
          <a:xfrm>
            <a:off x="7133800" y="1602011"/>
            <a:ext cx="3108960" cy="43189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fi-FI" sz="1800"/>
              <a:t>Uhat</a:t>
            </a:r>
            <a:endParaRPr/>
          </a:p>
        </p:txBody>
      </p:sp>
      <p:sp>
        <p:nvSpPr>
          <p:cNvPr id="182" name="Google Shape;182;p6"/>
          <p:cNvSpPr txBox="1"/>
          <p:nvPr>
            <p:ph idx="4" type="body"/>
          </p:nvPr>
        </p:nvSpPr>
        <p:spPr>
          <a:xfrm>
            <a:off x="7056120" y="2281382"/>
            <a:ext cx="4768936" cy="42379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Jäsenmäärän lasku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Kustannusten kasvaminen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Hallitukseen ei riittävästi halukkaita jäseniä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Resurssien sitoutuminen kannattamattomaan toimintaan, joka ei lisää jäsenmäärää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183" name="Google Shape;18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3.9.20XX</a:t>
            </a:r>
            <a:endParaRPr/>
          </a:p>
        </p:txBody>
      </p:sp>
      <p:sp>
        <p:nvSpPr>
          <p:cNvPr id="184" name="Google Shape;18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Esityksen otsikko</a:t>
            </a:r>
            <a:endParaRPr/>
          </a:p>
        </p:txBody>
      </p:sp>
      <p:sp>
        <p:nvSpPr>
          <p:cNvPr id="185" name="Google Shape;18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</a:pPr>
            <a:r>
              <a:rPr lang="fi-FI"/>
              <a:t>Visio 2030</a:t>
            </a:r>
            <a:endParaRPr/>
          </a:p>
        </p:txBody>
      </p:sp>
      <p:sp>
        <p:nvSpPr>
          <p:cNvPr id="191" name="Google Shape;191;p7"/>
          <p:cNvSpPr txBox="1"/>
          <p:nvPr>
            <p:ph idx="2" type="body"/>
          </p:nvPr>
        </p:nvSpPr>
        <p:spPr>
          <a:xfrm>
            <a:off x="839788" y="2281382"/>
            <a:ext cx="10514012" cy="39091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Yhdistys on elävä ja uusiutuva.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Yhdistykseen liittyy vuosittain uusia aktiivisia jäseniä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Yhdistyksen jäsenistössä eri ikäryhmät ovat kattavasti edustettuna 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Yhdistyksen toiminta näkyy Siilinjärvellä ja Pohjois-Savossa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Yhdistys tuottaa hyvinvointia taiteentekemisen, -oppimisen ja esittämisen keinoin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Yhdistyksen toiminta on taloudellisesti kannattavaa</a:t>
            </a:r>
            <a:endParaRPr/>
          </a:p>
        </p:txBody>
      </p:sp>
      <p:sp>
        <p:nvSpPr>
          <p:cNvPr id="192" name="Google Shape;192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Esityksen otsikko</a:t>
            </a:r>
            <a:endParaRPr/>
          </a:p>
        </p:txBody>
      </p:sp>
      <p:sp>
        <p:nvSpPr>
          <p:cNvPr id="193" name="Google Shape;193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</a:pPr>
            <a:r>
              <a:rPr lang="fi-FI"/>
              <a:t>Strategia</a:t>
            </a:r>
            <a:r>
              <a:rPr lang="fi-FI" sz="3200"/>
              <a:t>  </a:t>
            </a:r>
            <a:r>
              <a:rPr lang="fi-FI"/>
              <a:t>Periaatteet</a:t>
            </a:r>
            <a:endParaRPr/>
          </a:p>
        </p:txBody>
      </p:sp>
      <p:sp>
        <p:nvSpPr>
          <p:cNvPr id="199" name="Google Shape;199;p8"/>
          <p:cNvSpPr txBox="1"/>
          <p:nvPr>
            <p:ph idx="1" type="body"/>
          </p:nvPr>
        </p:nvSpPr>
        <p:spPr>
          <a:xfrm>
            <a:off x="839788" y="1986312"/>
            <a:ext cx="3108960" cy="4226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i-FI" sz="2000"/>
              <a:t>Taide edellä</a:t>
            </a:r>
            <a:endParaRPr/>
          </a:p>
        </p:txBody>
      </p:sp>
      <p:sp>
        <p:nvSpPr>
          <p:cNvPr id="200" name="Google Shape;200;p8"/>
          <p:cNvSpPr txBox="1"/>
          <p:nvPr>
            <p:ph idx="2" type="body"/>
          </p:nvPr>
        </p:nvSpPr>
        <p:spPr>
          <a:xfrm>
            <a:off x="839788" y="2576945"/>
            <a:ext cx="3108960" cy="3613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Toiminnan järjestämisessä keskeistä on taideharrastuksen edistäminen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Parannetaan mahdollisuuksia harrastaa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Edistetään taiteellista kehitystä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Tuodaan taidetta näkyville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Toiminta on suunnatta taiteenharrastajille ja siitä kiinnostuneille</a:t>
            </a:r>
            <a:endParaRPr/>
          </a:p>
        </p:txBody>
      </p:sp>
      <p:sp>
        <p:nvSpPr>
          <p:cNvPr id="201" name="Google Shape;201;p8"/>
          <p:cNvSpPr txBox="1"/>
          <p:nvPr>
            <p:ph idx="3" type="body"/>
          </p:nvPr>
        </p:nvSpPr>
        <p:spPr>
          <a:xfrm>
            <a:off x="4541520" y="1986312"/>
            <a:ext cx="3108960" cy="4226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i-FI" sz="2000"/>
              <a:t>Resurssitietoisesti</a:t>
            </a:r>
            <a:endParaRPr/>
          </a:p>
        </p:txBody>
      </p:sp>
      <p:sp>
        <p:nvSpPr>
          <p:cNvPr id="202" name="Google Shape;202;p8"/>
          <p:cNvSpPr txBox="1"/>
          <p:nvPr>
            <p:ph idx="4" type="body"/>
          </p:nvPr>
        </p:nvSpPr>
        <p:spPr>
          <a:xfrm>
            <a:off x="4541520" y="2576945"/>
            <a:ext cx="3108960" cy="3613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Toiminnan tulee olla taloudellisesti vakaalla pohjalla. 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Yhdistys pyrkii kasvattamaan varallisuuttaan toimintansa edistämiseksi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Toiminnan tulee olla harrastusluonteista ja yhteistöllistä. Toimihenkilöiden työmäärän tulee olla kohtuullista ja jakautua tasaisesti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/>
              <a:t>Toiminnan järjestämisessä tulee varmistaa vapaaehtoisten toimihenkilöiden riittävyys</a:t>
            </a:r>
            <a:endParaRPr/>
          </a:p>
        </p:txBody>
      </p:sp>
      <p:sp>
        <p:nvSpPr>
          <p:cNvPr id="203" name="Google Shape;203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Siilinkuvis strategia 2026-2030</a:t>
            </a:r>
            <a:endParaRPr/>
          </a:p>
        </p:txBody>
      </p:sp>
      <p:sp>
        <p:nvSpPr>
          <p:cNvPr id="205" name="Google Shape;205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06" name="Google Shape;206;p8"/>
          <p:cNvSpPr txBox="1"/>
          <p:nvPr>
            <p:ph idx="5" type="body"/>
          </p:nvPr>
        </p:nvSpPr>
        <p:spPr>
          <a:xfrm>
            <a:off x="8243252" y="2043843"/>
            <a:ext cx="33206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i-FI" sz="2000"/>
              <a:t>Matalalla kynnyksellä</a:t>
            </a:r>
            <a:endParaRPr/>
          </a:p>
        </p:txBody>
      </p:sp>
      <p:sp>
        <p:nvSpPr>
          <p:cNvPr id="207" name="Google Shape;207;p8"/>
          <p:cNvSpPr txBox="1"/>
          <p:nvPr>
            <p:ph idx="6" type="body"/>
          </p:nvPr>
        </p:nvSpPr>
        <p:spPr>
          <a:xfrm>
            <a:off x="8243252" y="2576945"/>
            <a:ext cx="3108960" cy="3613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fi-FI" sz="1500"/>
              <a:t>Osallistujalta tai jäseneltä ei edellytetä aikaisempaa harrastuneisuutta tai osaamista.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fi-FI" sz="1500"/>
              <a:t>Rohkaistaan oman taiteen esille tuomiseen, mutta ei painosteta.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9"/>
          <p:cNvSpPr txBox="1"/>
          <p:nvPr>
            <p:ph type="title"/>
          </p:nvPr>
        </p:nvSpPr>
        <p:spPr>
          <a:xfrm>
            <a:off x="838200" y="-209033"/>
            <a:ext cx="11430184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</a:pPr>
            <a:r>
              <a:rPr lang="fi-FI"/>
              <a:t>Parantamissuunnitelma</a:t>
            </a:r>
            <a:endParaRPr/>
          </a:p>
        </p:txBody>
      </p:sp>
      <p:sp>
        <p:nvSpPr>
          <p:cNvPr id="213" name="Google Shape;213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3.9.20XX</a:t>
            </a:r>
            <a:endParaRPr/>
          </a:p>
        </p:txBody>
      </p:sp>
      <p:sp>
        <p:nvSpPr>
          <p:cNvPr id="214" name="Google Shape;214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Esityksen otsikko</a:t>
            </a:r>
            <a:endParaRPr/>
          </a:p>
        </p:txBody>
      </p:sp>
      <p:sp>
        <p:nvSpPr>
          <p:cNvPr id="215" name="Google Shape;215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graphicFrame>
        <p:nvGraphicFramePr>
          <p:cNvPr id="216" name="Google Shape;216;p9"/>
          <p:cNvGraphicFramePr/>
          <p:nvPr/>
        </p:nvGraphicFramePr>
        <p:xfrm>
          <a:off x="-1" y="61815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{9A5DCDCE-FB5F-466B-9EE1-DB8E87489574}</a:tableStyleId>
              </a:tblPr>
              <a:tblGrid>
                <a:gridCol w="2525225"/>
                <a:gridCol w="5602800"/>
                <a:gridCol w="4064000"/>
              </a:tblGrid>
              <a:tr h="297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800"/>
                        <a:t>Aihe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800"/>
                        <a:t>Toteutus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800"/>
                        <a:t>Jatkototeutus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6252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Talouden tasapainotus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Tappiollisen toiminnan oltava aktiivijäsenille suunnattua ydintoimintaa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Panostettava tuottaviin kursseihin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Turhat kulut leikattava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Tavoitteena positiivinen tulos.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Tulos lisätään yhdistyksen pääomaan, säästetään, sijoitetaan tai kohdennetaan toiminnan parantamiseen esim hankinnat ja luentopallkkiot</a:t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51860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Jäsenmäärän kasvattaminen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Lisätään jäsenetuja (alennukset kumppaneille, erillinen kurssihinnoittelu)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Kehitetään jäsenille suunnattua toimintaa ja kurssisisältöjä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Luodaan jäsenkortti tms vastaava menettely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518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Nuorten aktivointi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Suunnataan jäsenrekrytointia oppilaitoksiin ja nuorisotyöhön ”semppis”. Osallistetaan nuoria suunnittelemaan omannäköistä toimintaa esim nuorten illat, graffitit, digitaide.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Nuorten perehdyttäminen ja sitouttaminen toimintaan esim. palkkaaminen kerho tai kurssiohjaajaksi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8149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Toimitilojen hyödyntäminen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Laaditaan tilojen kehittämissuunnitelma,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Kehitetään tilavuorojen varausmenettelyä,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Kehitetään kulunvalvontaa (sähköinen avain, käyttäjäloki tms)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Tarkastellaan mahdollisuus tilojen kehittämiseen avustuksista saatavilla varoilla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Luodaan toimivat ja viihtyisät monikäyttöiset toimitilat.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9631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Lyhytkurssit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Lähtökohtana positiivinen kassavirta ja osaamisen kehittäminen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Parannetaan laatua ja monipuolisuutta, vaihtuvilla vierasopettajilla ja luennoitsijoilla.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/>
                        <a:t> Kehitetään etäkursseja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entury Gothic"/>
                        <a:buNone/>
                      </a:pPr>
                      <a:r>
                        <a:rPr lang="fi-FI" sz="1200"/>
                        <a:t>Yksittäisillä työpajoilla kartoitetaan sisällön kiinnostavuutta lyhytkursseille ja ryhmille.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entury Gothic"/>
                        <a:buNone/>
                      </a:pPr>
                      <a:r>
                        <a:rPr lang="fi-FI" sz="1200"/>
                        <a:t>Lisätään jäsenten osaamista ja hyödynnetään hankittu osaaminen 🡪 Ohjaajakoulutus</a:t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518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Ryhmät ja pitkät kurssit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Toteutetaan resurssien puitteissa.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Etusijalla jäsenille suunnatut ja taloudellisesti kannattavat kurssit.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Kursseilla markkinoitava jäsenyyttä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Osana jäsenhankintaa rytmitetään avustusperusteisia ja omarahoitteisia kursseja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518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Henkilöstön sitouttaminen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Kehitetään ja yhtenäistetään palkitsemiskäytäntöjä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Parannetaan vaikutusmahdollisuuksia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Kehitetään yhteisöllisyyttä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Kehitetään toimikuntien käyttöä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518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Näyttelytoiminta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Kehitetään näyttelytiloja ja järjestelyjä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Hyödynnetään yhteistyökumppaneita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Kehitetään diginäyttelyitä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Verkkosivujen kehittäminen.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SOME:n kehittiäminen.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200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Määritetään näyttelyvastaava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0"/>
          <p:cNvSpPr/>
          <p:nvPr/>
        </p:nvSpPr>
        <p:spPr>
          <a:xfrm>
            <a:off x="97654" y="6213751"/>
            <a:ext cx="11983510" cy="386669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6534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23" name="Google Shape;223;p10"/>
          <p:cNvSpPr txBox="1"/>
          <p:nvPr>
            <p:ph type="title"/>
          </p:nvPr>
        </p:nvSpPr>
        <p:spPr>
          <a:xfrm>
            <a:off x="839787" y="365126"/>
            <a:ext cx="9538209" cy="9390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</a:pPr>
            <a:r>
              <a:rPr lang="fi-FI"/>
              <a:t>Strategia 2025 Toiminta-ajatus </a:t>
            </a:r>
            <a:endParaRPr/>
          </a:p>
        </p:txBody>
      </p:sp>
      <p:sp>
        <p:nvSpPr>
          <p:cNvPr id="224" name="Google Shape;224;p10"/>
          <p:cNvSpPr txBox="1"/>
          <p:nvPr>
            <p:ph idx="4" type="body"/>
          </p:nvPr>
        </p:nvSpPr>
        <p:spPr>
          <a:xfrm>
            <a:off x="4437976" y="3874310"/>
            <a:ext cx="3263693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1" lang="fi-FI"/>
              <a:t>Lisätään taiteen näkyvyyttä</a:t>
            </a:r>
            <a:endParaRPr/>
          </a:p>
        </p:txBody>
      </p:sp>
      <p:sp>
        <p:nvSpPr>
          <p:cNvPr id="225" name="Google Shape;225;p10"/>
          <p:cNvSpPr txBox="1"/>
          <p:nvPr>
            <p:ph idx="6" type="body"/>
          </p:nvPr>
        </p:nvSpPr>
        <p:spPr>
          <a:xfrm>
            <a:off x="4829226" y="4940699"/>
            <a:ext cx="4006852" cy="6548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b="1" lang="fi-FI"/>
              <a:t>Edistää jäsenten taideharrastusta</a:t>
            </a:r>
            <a:endParaRPr/>
          </a:p>
          <a:p>
            <a:pPr indent="-1143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1"/>
          </a:p>
        </p:txBody>
      </p:sp>
      <p:sp>
        <p:nvSpPr>
          <p:cNvPr id="226" name="Google Shape;22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grpSp>
        <p:nvGrpSpPr>
          <p:cNvPr id="227" name="Google Shape;227;p10"/>
          <p:cNvGrpSpPr/>
          <p:nvPr/>
        </p:nvGrpSpPr>
        <p:grpSpPr>
          <a:xfrm>
            <a:off x="268704" y="1690688"/>
            <a:ext cx="4864767" cy="4192118"/>
            <a:chOff x="0" y="0"/>
            <a:chExt cx="4864767" cy="4192118"/>
          </a:xfrm>
        </p:grpSpPr>
        <p:sp>
          <p:nvSpPr>
            <p:cNvPr id="228" name="Google Shape;228;p10"/>
            <p:cNvSpPr/>
            <p:nvPr/>
          </p:nvSpPr>
          <p:spPr>
            <a:xfrm>
              <a:off x="1824287" y="0"/>
              <a:ext cx="1216191" cy="1048029"/>
            </a:xfrm>
            <a:prstGeom prst="trapezoid">
              <a:avLst>
                <a:gd fmla="val 58023" name="adj"/>
              </a:avLst>
            </a:prstGeom>
            <a:solidFill>
              <a:srgbClr val="F3E3E8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10"/>
            <p:cNvSpPr txBox="1"/>
            <p:nvPr/>
          </p:nvSpPr>
          <p:spPr>
            <a:xfrm>
              <a:off x="1824287" y="0"/>
              <a:ext cx="1216191" cy="10480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entury Gothic"/>
                <a:buNone/>
              </a:pPr>
              <a:r>
                <a:rPr b="1" i="0" lang="fi-FI" sz="180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Kurssit ja ryhmät</a:t>
              </a:r>
              <a:endParaRPr/>
            </a:p>
          </p:txBody>
        </p:sp>
        <p:sp>
          <p:nvSpPr>
            <p:cNvPr id="230" name="Google Shape;230;p10"/>
            <p:cNvSpPr/>
            <p:nvPr/>
          </p:nvSpPr>
          <p:spPr>
            <a:xfrm>
              <a:off x="1216191" y="1048029"/>
              <a:ext cx="2432383" cy="1048029"/>
            </a:xfrm>
            <a:prstGeom prst="trapezoid">
              <a:avLst>
                <a:gd fmla="val 58023" name="adj"/>
              </a:avLst>
            </a:prstGeom>
            <a:solidFill>
              <a:srgbClr val="FCE3E9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1" name="Google Shape;231;p10"/>
            <p:cNvSpPr txBox="1"/>
            <p:nvPr/>
          </p:nvSpPr>
          <p:spPr>
            <a:xfrm>
              <a:off x="1641858" y="1048029"/>
              <a:ext cx="1581049" cy="10480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entury Gothic"/>
                <a:buNone/>
              </a:pPr>
              <a:r>
                <a:rPr b="1" i="0" lang="fi-FI" sz="180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Pajat ja lyhytkurssit</a:t>
              </a:r>
              <a:endParaRPr/>
            </a:p>
          </p:txBody>
        </p:sp>
        <p:sp>
          <p:nvSpPr>
            <p:cNvPr id="232" name="Google Shape;232;p10"/>
            <p:cNvSpPr/>
            <p:nvPr/>
          </p:nvSpPr>
          <p:spPr>
            <a:xfrm>
              <a:off x="608095" y="2096059"/>
              <a:ext cx="3648575" cy="1048029"/>
            </a:xfrm>
            <a:prstGeom prst="trapezoid">
              <a:avLst>
                <a:gd fmla="val 58023" name="adj"/>
              </a:avLst>
            </a:prstGeom>
            <a:solidFill>
              <a:srgbClr val="F9C8D4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10"/>
            <p:cNvSpPr txBox="1"/>
            <p:nvPr/>
          </p:nvSpPr>
          <p:spPr>
            <a:xfrm>
              <a:off x="1246596" y="2096059"/>
              <a:ext cx="2371573" cy="10480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entury Gothic"/>
                <a:buNone/>
              </a:pPr>
              <a:r>
                <a:rPr b="1" i="0" lang="fi-FI" sz="180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Näyttelytoiminta</a:t>
              </a:r>
              <a:endParaRPr/>
            </a:p>
          </p:txBody>
        </p:sp>
        <p:sp>
          <p:nvSpPr>
            <p:cNvPr id="234" name="Google Shape;234;p10"/>
            <p:cNvSpPr/>
            <p:nvPr/>
          </p:nvSpPr>
          <p:spPr>
            <a:xfrm>
              <a:off x="0" y="3144089"/>
              <a:ext cx="4864767" cy="1048029"/>
            </a:xfrm>
            <a:prstGeom prst="trapezoid">
              <a:avLst>
                <a:gd fmla="val 58023" name="adj"/>
              </a:avLst>
            </a:prstGeom>
            <a:solidFill>
              <a:srgbClr val="F5AFC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5" name="Google Shape;235;p10"/>
            <p:cNvSpPr txBox="1"/>
            <p:nvPr/>
          </p:nvSpPr>
          <p:spPr>
            <a:xfrm>
              <a:off x="851334" y="3144089"/>
              <a:ext cx="3162098" cy="10480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850" lIns="22850" spcFirstLastPara="1" rIns="22850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entury Gothic"/>
                <a:buNone/>
              </a:pPr>
              <a:r>
                <a:rPr b="1" i="0" lang="fi-FI" sz="1800" u="none" cap="none" strike="noStrik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Ydintoiminta</a:t>
              </a:r>
              <a:endParaRPr/>
            </a:p>
          </p:txBody>
        </p:sp>
      </p:grpSp>
      <p:sp>
        <p:nvSpPr>
          <p:cNvPr id="236" name="Google Shape;236;p10"/>
          <p:cNvSpPr txBox="1"/>
          <p:nvPr/>
        </p:nvSpPr>
        <p:spPr>
          <a:xfrm>
            <a:off x="3742481" y="2854436"/>
            <a:ext cx="3263693" cy="473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b="1" i="0" lang="fi-FI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Näkyvyys ja varainhankinta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37" name="Google Shape;237;p10"/>
          <p:cNvSpPr txBox="1"/>
          <p:nvPr/>
        </p:nvSpPr>
        <p:spPr>
          <a:xfrm>
            <a:off x="3324286" y="1936888"/>
            <a:ext cx="3263693" cy="452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fi-FI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Näkyvyys ja rekrytointi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38" name="Google Shape;238;p10"/>
          <p:cNvSpPr txBox="1"/>
          <p:nvPr/>
        </p:nvSpPr>
        <p:spPr>
          <a:xfrm>
            <a:off x="5242897" y="5271644"/>
            <a:ext cx="352655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-FI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🡪 Tilat, välineet, jäsenedut,  yhdistys, jäsenillat, retket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39" name="Google Shape;239;p10"/>
          <p:cNvSpPr txBox="1"/>
          <p:nvPr/>
        </p:nvSpPr>
        <p:spPr>
          <a:xfrm>
            <a:off x="4657671" y="4148270"/>
            <a:ext cx="400685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🡪 Näyttelytilat, vuosinäyttelyt, diginäyttelyt, Taidemyynti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0" name="Google Shape;240;p10"/>
          <p:cNvSpPr txBox="1"/>
          <p:nvPr/>
        </p:nvSpPr>
        <p:spPr>
          <a:xfrm>
            <a:off x="4038600" y="3169270"/>
            <a:ext cx="449323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🡪 Koulutus ja osaaminen, tulonhankinta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1" name="Google Shape;241;p10"/>
          <p:cNvSpPr txBox="1"/>
          <p:nvPr/>
        </p:nvSpPr>
        <p:spPr>
          <a:xfrm>
            <a:off x="3324286" y="2317687"/>
            <a:ext cx="495103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🡪 Lisätään innostusta taideharrastukseen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2" name="Google Shape;242;p10"/>
          <p:cNvSpPr txBox="1"/>
          <p:nvPr/>
        </p:nvSpPr>
        <p:spPr>
          <a:xfrm>
            <a:off x="8396743" y="2167981"/>
            <a:ext cx="352655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🡪 Rahoitetaan avustuksilla ja kurssimaksuilla. 0 - tulos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3" name="Google Shape;243;p10"/>
          <p:cNvSpPr txBox="1"/>
          <p:nvPr/>
        </p:nvSpPr>
        <p:spPr>
          <a:xfrm>
            <a:off x="8396743" y="2982967"/>
            <a:ext cx="369134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fi-FI" sz="1400" u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🡪 Rahoitetaan kurssimaksuilla. Positiivinen tulos</a:t>
            </a:r>
            <a:endParaRPr b="0" sz="1400" u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4" name="Google Shape;244;p10"/>
          <p:cNvSpPr txBox="1"/>
          <p:nvPr/>
        </p:nvSpPr>
        <p:spPr>
          <a:xfrm>
            <a:off x="8387507" y="3889769"/>
            <a:ext cx="3693657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🡪"/>
            </a:pPr>
            <a:r>
              <a:rPr lang="fi-FI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Yhdistelmärahoitus. Jäsenmaksut, osallistumismaksut, yhdistyksen katteesta</a:t>
            </a:r>
            <a:endParaRPr sz="1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5" name="Google Shape;245;p10"/>
          <p:cNvSpPr txBox="1"/>
          <p:nvPr/>
        </p:nvSpPr>
        <p:spPr>
          <a:xfrm>
            <a:off x="8469756" y="5280202"/>
            <a:ext cx="3691348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</a:pPr>
            <a:r>
              <a:rPr b="0" lang="fi-FI" sz="1400" u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🡪  Rahoitetaan jäsenmaksuilla. Yhdistyksen positiivinen tulos voi alentaa maksuja, parantaa toimintaedellytyksiä tai lisätä yhdistyksen pääomaa.</a:t>
            </a:r>
            <a:endParaRPr b="0" sz="1400" u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6" name="Google Shape;246;p10"/>
          <p:cNvSpPr txBox="1"/>
          <p:nvPr/>
        </p:nvSpPr>
        <p:spPr>
          <a:xfrm>
            <a:off x="1242355" y="6248919"/>
            <a:ext cx="2994213" cy="6548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lang="fi-FI" sz="1800" u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Toiminnan osa-alueet</a:t>
            </a:r>
            <a:endParaRPr/>
          </a:p>
          <a:p>
            <a:pPr indent="-114300" lvl="0" marL="228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sz="1800" u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7" name="Google Shape;247;p10"/>
          <p:cNvSpPr txBox="1"/>
          <p:nvPr/>
        </p:nvSpPr>
        <p:spPr>
          <a:xfrm>
            <a:off x="5662667" y="6248920"/>
            <a:ext cx="1646954" cy="6548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lang="fi-FI" sz="1800" u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Päämäärä</a:t>
            </a:r>
            <a:endParaRPr/>
          </a:p>
          <a:p>
            <a:pPr indent="-114300" lvl="0" marL="228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sz="1800" u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8" name="Google Shape;248;p10"/>
          <p:cNvSpPr txBox="1"/>
          <p:nvPr/>
        </p:nvSpPr>
        <p:spPr>
          <a:xfrm>
            <a:off x="9320178" y="6199680"/>
            <a:ext cx="1646954" cy="6548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lang="fi-FI" sz="1800" u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Talous</a:t>
            </a:r>
            <a:endParaRPr/>
          </a:p>
          <a:p>
            <a:pPr indent="-114300" lvl="0" marL="228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sz="1800" u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cxnSp>
        <p:nvCxnSpPr>
          <p:cNvPr id="249" name="Google Shape;249;p10"/>
          <p:cNvCxnSpPr/>
          <p:nvPr/>
        </p:nvCxnSpPr>
        <p:spPr>
          <a:xfrm>
            <a:off x="5133471" y="5919629"/>
            <a:ext cx="0" cy="87344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ash"/>
            <a:miter lim="800000"/>
            <a:headEnd len="sm" w="sm" type="none"/>
            <a:tailEnd len="sm" w="sm" type="none"/>
          </a:ln>
        </p:spPr>
      </p:cxnSp>
      <p:cxnSp>
        <p:nvCxnSpPr>
          <p:cNvPr id="250" name="Google Shape;250;p10"/>
          <p:cNvCxnSpPr/>
          <p:nvPr/>
        </p:nvCxnSpPr>
        <p:spPr>
          <a:xfrm>
            <a:off x="8491169" y="5933053"/>
            <a:ext cx="0" cy="87344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ash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1"/>
          <p:cNvSpPr/>
          <p:nvPr/>
        </p:nvSpPr>
        <p:spPr>
          <a:xfrm>
            <a:off x="655782" y="1302327"/>
            <a:ext cx="11111345" cy="1140358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65344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56" name="Google Shape;256;p11"/>
          <p:cNvSpPr txBox="1"/>
          <p:nvPr>
            <p:ph type="title"/>
          </p:nvPr>
        </p:nvSpPr>
        <p:spPr>
          <a:xfrm>
            <a:off x="838200" y="37436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</a:pPr>
            <a:r>
              <a:rPr lang="fi-FI"/>
              <a:t>2025</a:t>
            </a:r>
            <a:endParaRPr/>
          </a:p>
        </p:txBody>
      </p:sp>
      <p:sp>
        <p:nvSpPr>
          <p:cNvPr id="257" name="Google Shape;257;p11"/>
          <p:cNvSpPr txBox="1"/>
          <p:nvPr>
            <p:ph idx="1" type="body"/>
          </p:nvPr>
        </p:nvSpPr>
        <p:spPr>
          <a:xfrm>
            <a:off x="4848369" y="1377469"/>
            <a:ext cx="3108960" cy="3990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i-FI" sz="2000"/>
              <a:t>Painopiste</a:t>
            </a:r>
            <a:endParaRPr/>
          </a:p>
        </p:txBody>
      </p:sp>
      <p:sp>
        <p:nvSpPr>
          <p:cNvPr id="258" name="Google Shape;258;p11"/>
          <p:cNvSpPr txBox="1"/>
          <p:nvPr>
            <p:ph idx="2" type="body"/>
          </p:nvPr>
        </p:nvSpPr>
        <p:spPr>
          <a:xfrm>
            <a:off x="-26121" y="1739862"/>
            <a:ext cx="11379921" cy="7028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fi-FI"/>
              <a:t>Toiminnan vakauttaminen 				2. Strategian jalkauttaminen</a:t>
            </a:r>
            <a:endParaRPr/>
          </a:p>
          <a:p>
            <a:pPr indent="0" lvl="1" marL="457200" rtl="0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fi-FI"/>
              <a:t>Ydintoiminnat edellä  -  Less is more</a:t>
            </a:r>
            <a:endParaRPr/>
          </a:p>
        </p:txBody>
      </p:sp>
      <p:sp>
        <p:nvSpPr>
          <p:cNvPr id="259" name="Google Shape;259;p11"/>
          <p:cNvSpPr txBox="1"/>
          <p:nvPr>
            <p:ph idx="3" type="body"/>
          </p:nvPr>
        </p:nvSpPr>
        <p:spPr>
          <a:xfrm>
            <a:off x="655782" y="2569153"/>
            <a:ext cx="2691938" cy="3820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i-FI" sz="2000"/>
              <a:t>Ydintoiminta</a:t>
            </a:r>
            <a:endParaRPr/>
          </a:p>
        </p:txBody>
      </p:sp>
      <p:sp>
        <p:nvSpPr>
          <p:cNvPr id="260" name="Google Shape;260;p11"/>
          <p:cNvSpPr txBox="1"/>
          <p:nvPr>
            <p:ph idx="4" type="body"/>
          </p:nvPr>
        </p:nvSpPr>
        <p:spPr>
          <a:xfrm>
            <a:off x="3293889" y="3037692"/>
            <a:ext cx="2743200" cy="33918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Kuvis kohtaa Siilinjärven 100 –näyttely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Vuosinäyttely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Lapinlahden kesänäyttely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261" name="Google Shape;26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3.9.20XX</a:t>
            </a:r>
            <a:endParaRPr/>
          </a:p>
        </p:txBody>
      </p:sp>
      <p:sp>
        <p:nvSpPr>
          <p:cNvPr id="262" name="Google Shape;26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Esityksen otsikko</a:t>
            </a:r>
            <a:endParaRPr/>
          </a:p>
        </p:txBody>
      </p:sp>
      <p:sp>
        <p:nvSpPr>
          <p:cNvPr id="263" name="Google Shape;26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64" name="Google Shape;264;p11"/>
          <p:cNvSpPr txBox="1"/>
          <p:nvPr>
            <p:ph idx="5" type="body"/>
          </p:nvPr>
        </p:nvSpPr>
        <p:spPr>
          <a:xfrm>
            <a:off x="3293889" y="2482674"/>
            <a:ext cx="3108960" cy="4688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fi-FI" sz="2000"/>
              <a:t>Näyttelytoiminta</a:t>
            </a:r>
            <a:endParaRPr/>
          </a:p>
        </p:txBody>
      </p:sp>
      <p:sp>
        <p:nvSpPr>
          <p:cNvPr id="265" name="Google Shape;265;p11"/>
          <p:cNvSpPr txBox="1"/>
          <p:nvPr>
            <p:ph idx="6" type="body"/>
          </p:nvPr>
        </p:nvSpPr>
        <p:spPr>
          <a:xfrm>
            <a:off x="9040956" y="2940881"/>
            <a:ext cx="2941062" cy="33918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Lasten kurssit, Vuorela, (Olvi-avustus, AVI-rahoitus)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Kulttuurikahvila, Siilinjärvi, (Olvi-avustus)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fi-FI"/>
              <a:t>Ikäihmisten kuvisryhmä (mahdollisesti Olvi-avustus)</a:t>
            </a:r>
            <a:endParaRPr/>
          </a:p>
        </p:txBody>
      </p:sp>
      <p:sp>
        <p:nvSpPr>
          <p:cNvPr id="266" name="Google Shape;266;p11"/>
          <p:cNvSpPr txBox="1"/>
          <p:nvPr/>
        </p:nvSpPr>
        <p:spPr>
          <a:xfrm>
            <a:off x="8395652" y="4222048"/>
            <a:ext cx="3108960" cy="4688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67" name="Google Shape;267;p11"/>
          <p:cNvSpPr txBox="1"/>
          <p:nvPr/>
        </p:nvSpPr>
        <p:spPr>
          <a:xfrm>
            <a:off x="5932239" y="2979865"/>
            <a:ext cx="2941062" cy="9857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Keramiikan perusteet ja jatkokurssi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Erikoiskurssit (Vitali Aho)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Piirtäjät päivä- ja iltaryhmä (mikäli riittävästi osallistujia)</a:t>
            </a:r>
            <a:endParaRPr/>
          </a:p>
        </p:txBody>
      </p:sp>
      <p:sp>
        <p:nvSpPr>
          <p:cNvPr id="268" name="Google Shape;268;p11"/>
          <p:cNvSpPr txBox="1"/>
          <p:nvPr/>
        </p:nvSpPr>
        <p:spPr>
          <a:xfrm>
            <a:off x="6037089" y="2482623"/>
            <a:ext cx="3108960" cy="4688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fi-FI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Pajat ja lyhytkurssit</a:t>
            </a:r>
            <a:endParaRPr/>
          </a:p>
        </p:txBody>
      </p:sp>
      <p:sp>
        <p:nvSpPr>
          <p:cNvPr id="269" name="Google Shape;269;p11"/>
          <p:cNvSpPr txBox="1"/>
          <p:nvPr/>
        </p:nvSpPr>
        <p:spPr>
          <a:xfrm>
            <a:off x="9485745" y="2475644"/>
            <a:ext cx="2189018" cy="4688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fi-FI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Kurssit ja ryhmät</a:t>
            </a:r>
            <a:endParaRPr/>
          </a:p>
        </p:txBody>
      </p:sp>
      <p:sp>
        <p:nvSpPr>
          <p:cNvPr id="270" name="Google Shape;270;p11"/>
          <p:cNvSpPr txBox="1"/>
          <p:nvPr/>
        </p:nvSpPr>
        <p:spPr>
          <a:xfrm>
            <a:off x="694445" y="2979865"/>
            <a:ext cx="2525959" cy="33918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14300" lvl="0" marL="228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71" name="Google Shape;271;p11"/>
          <p:cNvSpPr txBox="1"/>
          <p:nvPr/>
        </p:nvSpPr>
        <p:spPr>
          <a:xfrm>
            <a:off x="550689" y="2994950"/>
            <a:ext cx="2743200" cy="33918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Tilojen kehittäminen (Arttuuri)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Jäsenetujen kehittäminen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Jäsenhankinta</a:t>
            </a:r>
            <a:endParaRPr/>
          </a:p>
          <a:p>
            <a:pPr indent="-228600" lvl="0" marL="228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fi-FI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Hallinnon kehittäminen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vellin">
  <a:themeElements>
    <a:clrScheme name="Custom 17">
      <a:dk1>
        <a:srgbClr val="000000"/>
      </a:dk1>
      <a:lt1>
        <a:srgbClr val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2025-01-12T13:08:15Z</dcterms:created>
  <dc:creator>Elina Simonen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