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49"/>
  </p:notesMasterIdLst>
  <p:handoutMasterIdLst>
    <p:handoutMasterId r:id="rId50"/>
  </p:handoutMasterIdLst>
  <p:sldIdLst>
    <p:sldId id="256" r:id="rId2"/>
    <p:sldId id="257" r:id="rId3"/>
    <p:sldId id="258" r:id="rId4"/>
    <p:sldId id="271" r:id="rId5"/>
    <p:sldId id="272" r:id="rId6"/>
    <p:sldId id="259" r:id="rId7"/>
    <p:sldId id="273" r:id="rId8"/>
    <p:sldId id="274" r:id="rId9"/>
    <p:sldId id="275" r:id="rId10"/>
    <p:sldId id="276" r:id="rId11"/>
    <p:sldId id="277" r:id="rId12"/>
    <p:sldId id="278" r:id="rId13"/>
    <p:sldId id="279" r:id="rId14"/>
    <p:sldId id="306" r:id="rId15"/>
    <p:sldId id="280" r:id="rId16"/>
    <p:sldId id="281" r:id="rId17"/>
    <p:sldId id="282" r:id="rId18"/>
    <p:sldId id="283" r:id="rId19"/>
    <p:sldId id="284" r:id="rId20"/>
    <p:sldId id="285" r:id="rId21"/>
    <p:sldId id="286" r:id="rId22"/>
    <p:sldId id="287" r:id="rId23"/>
    <p:sldId id="308" r:id="rId24"/>
    <p:sldId id="307" r:id="rId25"/>
    <p:sldId id="309" r:id="rId26"/>
    <p:sldId id="310" r:id="rId27"/>
    <p:sldId id="311" r:id="rId28"/>
    <p:sldId id="312" r:id="rId29"/>
    <p:sldId id="313"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3" r:id="rId45"/>
    <p:sldId id="421" r:id="rId46"/>
    <p:sldId id="422" r:id="rId47"/>
    <p:sldId id="304" r:id="rId48"/>
  </p:sldIdLst>
  <p:sldSz cx="12192000" cy="6858000"/>
  <p:notesSz cx="6858000" cy="9144000"/>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4" d="100"/>
          <a:sy n="84" d="100"/>
        </p:scale>
        <p:origin x="643" y="31"/>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02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E:\Johanna\VTS\VTS%202024\VTSjasenmaara1919-2024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Johanna\VTS\VTS%202024\VTSjasenmaara1919-2024v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Johanna\VTS\VTS%202024\VTSjasenmaara1919-2024v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baseline="0">
                <a:solidFill>
                  <a:schemeClr val="dk1">
                    <a:lumMod val="75000"/>
                    <a:lumOff val="25000"/>
                  </a:schemeClr>
                </a:solidFill>
                <a:latin typeface="Century Gothic" panose="020B0502020202020204" pitchFamily="34" charset="0"/>
                <a:ea typeface="+mn-ea"/>
                <a:cs typeface="+mn-cs"/>
              </a:defRPr>
            </a:pPr>
            <a:r>
              <a:rPr lang="fi-FI" sz="1600" dirty="0"/>
              <a:t>VTS:N JÄSENMÄÄRÄT 17.5.1919-1.10.2024</a:t>
            </a:r>
          </a:p>
        </c:rich>
      </c:tx>
      <c:layout>
        <c:manualLayout>
          <c:xMode val="edge"/>
          <c:yMode val="edge"/>
          <c:x val="0.32968064226941424"/>
          <c:y val="9.2747153714764045E-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Century Gothic" panose="020B0502020202020204" pitchFamily="34" charset="0"/>
              <a:ea typeface="+mn-ea"/>
              <a:cs typeface="+mn-cs"/>
            </a:defRPr>
          </a:pPr>
          <a:endParaRPr lang="fi-FI"/>
        </a:p>
      </c:txPr>
    </c:title>
    <c:autoTitleDeleted val="0"/>
    <c:plotArea>
      <c:layout/>
      <c:lineChart>
        <c:grouping val="standard"/>
        <c:varyColors val="0"/>
        <c:ser>
          <c:idx val="0"/>
          <c:order val="0"/>
          <c:tx>
            <c:strRef>
              <c:f>Taul2!$B$1</c:f>
              <c:strCache>
                <c:ptCount val="1"/>
                <c:pt idx="0">
                  <c:v>jäsenmäärä</c:v>
                </c:pt>
              </c:strCache>
            </c:strRef>
          </c:tx>
          <c:spPr>
            <a:ln w="31750" cap="rnd">
              <a:solidFill>
                <a:schemeClr val="accent6"/>
              </a:solidFill>
              <a:round/>
            </a:ln>
            <a:effectLst/>
          </c:spPr>
          <c:marker>
            <c:symbol val="circle"/>
            <c:size val="17"/>
            <c:spPr>
              <a:solidFill>
                <a:schemeClr val="accent6"/>
              </a:solidFill>
              <a:ln>
                <a:noFill/>
              </a:ln>
              <a:effectLst/>
            </c:spPr>
          </c:marker>
          <c:dLbls>
            <c:spPr>
              <a:noFill/>
              <a:ln>
                <a:noFill/>
              </a:ln>
              <a:effectLst/>
            </c:spPr>
            <c:txPr>
              <a:bodyPr rot="0" spcFirstLastPara="1" vertOverflow="ellipsis" vert="horz" wrap="square" anchor="ctr" anchorCtr="1"/>
              <a:lstStyle/>
              <a:p>
                <a:pPr>
                  <a:defRPr sz="500" b="0" i="0" u="none" strike="noStrike" kern="1200" baseline="0">
                    <a:solidFill>
                      <a:schemeClr val="lt1"/>
                    </a:solidFill>
                    <a:latin typeface="Century Gothic" panose="020B0502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Taul2!$A$2:$A$107</c:f>
              <c:strCache>
                <c:ptCount val="106"/>
                <c:pt idx="0">
                  <c:v>*1919</c:v>
                </c:pt>
                <c:pt idx="1">
                  <c:v>*1920</c:v>
                </c:pt>
                <c:pt idx="2">
                  <c:v>*1921</c:v>
                </c:pt>
                <c:pt idx="3">
                  <c:v>*1922</c:v>
                </c:pt>
                <c:pt idx="4">
                  <c:v>*1923</c:v>
                </c:pt>
                <c:pt idx="5">
                  <c:v>*1924</c:v>
                </c:pt>
                <c:pt idx="6">
                  <c:v>*1925</c:v>
                </c:pt>
                <c:pt idx="7">
                  <c:v>*1926</c:v>
                </c:pt>
                <c:pt idx="8">
                  <c:v>*1927</c:v>
                </c:pt>
                <c:pt idx="9">
                  <c:v>*1928</c:v>
                </c:pt>
                <c:pt idx="10">
                  <c:v>*1929</c:v>
                </c:pt>
                <c:pt idx="11">
                  <c:v>*1930</c:v>
                </c:pt>
                <c:pt idx="12">
                  <c:v>*1931</c:v>
                </c:pt>
                <c:pt idx="13">
                  <c:v>*1932</c:v>
                </c:pt>
                <c:pt idx="14">
                  <c:v>*1933</c:v>
                </c:pt>
                <c:pt idx="15">
                  <c:v>*1934</c:v>
                </c:pt>
                <c:pt idx="16">
                  <c:v>*1935</c:v>
                </c:pt>
                <c:pt idx="17">
                  <c:v>*1936</c:v>
                </c:pt>
                <c:pt idx="18">
                  <c:v>*1937</c:v>
                </c:pt>
                <c:pt idx="19">
                  <c:v>*1938</c:v>
                </c:pt>
                <c:pt idx="20">
                  <c:v>*1939</c:v>
                </c:pt>
                <c:pt idx="21">
                  <c:v>*1940</c:v>
                </c:pt>
                <c:pt idx="22">
                  <c:v>*1941</c:v>
                </c:pt>
                <c:pt idx="23">
                  <c:v>*1942</c:v>
                </c:pt>
                <c:pt idx="24">
                  <c:v>*1943</c:v>
                </c:pt>
                <c:pt idx="25">
                  <c:v>*1944</c:v>
                </c:pt>
                <c:pt idx="26">
                  <c:v>*1945</c:v>
                </c:pt>
                <c:pt idx="27">
                  <c:v>*1946</c:v>
                </c:pt>
                <c:pt idx="28">
                  <c:v>*1947</c:v>
                </c:pt>
                <c:pt idx="29">
                  <c:v>*1948</c:v>
                </c:pt>
                <c:pt idx="30">
                  <c:v>*1949</c:v>
                </c:pt>
                <c:pt idx="31">
                  <c:v>*1950</c:v>
                </c:pt>
                <c:pt idx="32">
                  <c:v>*1951</c:v>
                </c:pt>
                <c:pt idx="33">
                  <c:v>*1952</c:v>
                </c:pt>
                <c:pt idx="34">
                  <c:v>*1953</c:v>
                </c:pt>
                <c:pt idx="35">
                  <c:v>*1954</c:v>
                </c:pt>
                <c:pt idx="36">
                  <c:v>*1955</c:v>
                </c:pt>
                <c:pt idx="37">
                  <c:v>*1956</c:v>
                </c:pt>
                <c:pt idx="38">
                  <c:v>*1957</c:v>
                </c:pt>
                <c:pt idx="39">
                  <c:v>*1958</c:v>
                </c:pt>
                <c:pt idx="40">
                  <c:v>*1959</c:v>
                </c:pt>
                <c:pt idx="41">
                  <c:v>*1960</c:v>
                </c:pt>
                <c:pt idx="42">
                  <c:v>*1961</c:v>
                </c:pt>
                <c:pt idx="43">
                  <c:v>*1962</c:v>
                </c:pt>
                <c:pt idx="44">
                  <c:v>*1963</c:v>
                </c:pt>
                <c:pt idx="45">
                  <c:v>*1964</c:v>
                </c:pt>
                <c:pt idx="46">
                  <c:v>*1965</c:v>
                </c:pt>
                <c:pt idx="47">
                  <c:v>*1966</c:v>
                </c:pt>
                <c:pt idx="48">
                  <c:v>*1967</c:v>
                </c:pt>
                <c:pt idx="49">
                  <c:v>*1968</c:v>
                </c:pt>
                <c:pt idx="50">
                  <c:v>*1969</c:v>
                </c:pt>
                <c:pt idx="51">
                  <c:v>*1970</c:v>
                </c:pt>
                <c:pt idx="52">
                  <c:v>*1971</c:v>
                </c:pt>
                <c:pt idx="53">
                  <c:v>*1972</c:v>
                </c:pt>
                <c:pt idx="54">
                  <c:v>*1973</c:v>
                </c:pt>
                <c:pt idx="55">
                  <c:v>*1974</c:v>
                </c:pt>
                <c:pt idx="56">
                  <c:v>*1975</c:v>
                </c:pt>
                <c:pt idx="57">
                  <c:v>*1976</c:v>
                </c:pt>
                <c:pt idx="58">
                  <c:v>*1977</c:v>
                </c:pt>
                <c:pt idx="59">
                  <c:v>*1978</c:v>
                </c:pt>
                <c:pt idx="60">
                  <c:v>*1979</c:v>
                </c:pt>
                <c:pt idx="61">
                  <c:v>*1980</c:v>
                </c:pt>
                <c:pt idx="62">
                  <c:v>*1981</c:v>
                </c:pt>
                <c:pt idx="63">
                  <c:v>*1982</c:v>
                </c:pt>
                <c:pt idx="64">
                  <c:v>*1983</c:v>
                </c:pt>
                <c:pt idx="65">
                  <c:v>*1984</c:v>
                </c:pt>
                <c:pt idx="66">
                  <c:v>*1985</c:v>
                </c:pt>
                <c:pt idx="67">
                  <c:v>*1986</c:v>
                </c:pt>
                <c:pt idx="68">
                  <c:v>*1987</c:v>
                </c:pt>
                <c:pt idx="69">
                  <c:v>*1988</c:v>
                </c:pt>
                <c:pt idx="70">
                  <c:v>*1989</c:v>
                </c:pt>
                <c:pt idx="71">
                  <c:v>*1990</c:v>
                </c:pt>
                <c:pt idx="72">
                  <c:v>*1991</c:v>
                </c:pt>
                <c:pt idx="73">
                  <c:v>*1992</c:v>
                </c:pt>
                <c:pt idx="74">
                  <c:v>*1993</c:v>
                </c:pt>
                <c:pt idx="75">
                  <c:v>*1994</c:v>
                </c:pt>
                <c:pt idx="76">
                  <c:v>*1995</c:v>
                </c:pt>
                <c:pt idx="77">
                  <c:v>*1996</c:v>
                </c:pt>
                <c:pt idx="78">
                  <c:v>*1997</c:v>
                </c:pt>
                <c:pt idx="79">
                  <c:v>*1998</c:v>
                </c:pt>
                <c:pt idx="80">
                  <c:v>*1999</c:v>
                </c:pt>
                <c:pt idx="81">
                  <c:v>*2000</c:v>
                </c:pt>
                <c:pt idx="82">
                  <c:v>*2001</c:v>
                </c:pt>
                <c:pt idx="83">
                  <c:v>*2002</c:v>
                </c:pt>
                <c:pt idx="84">
                  <c:v>*2003</c:v>
                </c:pt>
                <c:pt idx="85">
                  <c:v>*2004</c:v>
                </c:pt>
                <c:pt idx="86">
                  <c:v>*2005</c:v>
                </c:pt>
                <c:pt idx="87">
                  <c:v>*2006</c:v>
                </c:pt>
                <c:pt idx="88">
                  <c:v>*2007</c:v>
                </c:pt>
                <c:pt idx="89">
                  <c:v>*2008</c:v>
                </c:pt>
                <c:pt idx="90">
                  <c:v>*2009</c:v>
                </c:pt>
                <c:pt idx="91">
                  <c:v>*2010</c:v>
                </c:pt>
                <c:pt idx="92">
                  <c:v>*2011</c:v>
                </c:pt>
                <c:pt idx="93">
                  <c:v>*2012</c:v>
                </c:pt>
                <c:pt idx="94">
                  <c:v>*2013</c:v>
                </c:pt>
                <c:pt idx="95">
                  <c:v>*2014</c:v>
                </c:pt>
                <c:pt idx="96">
                  <c:v>*2015</c:v>
                </c:pt>
                <c:pt idx="97">
                  <c:v>*2016</c:v>
                </c:pt>
                <c:pt idx="98">
                  <c:v>*2017</c:v>
                </c:pt>
                <c:pt idx="99">
                  <c:v>*2018</c:v>
                </c:pt>
                <c:pt idx="100">
                  <c:v>*2019</c:v>
                </c:pt>
                <c:pt idx="101">
                  <c:v>*2020</c:v>
                </c:pt>
                <c:pt idx="102">
                  <c:v>*2021</c:v>
                </c:pt>
                <c:pt idx="103">
                  <c:v>*2022</c:v>
                </c:pt>
                <c:pt idx="104">
                  <c:v>*2023</c:v>
                </c:pt>
                <c:pt idx="105">
                  <c:v>*2024</c:v>
                </c:pt>
              </c:strCache>
            </c:strRef>
          </c:cat>
          <c:val>
            <c:numRef>
              <c:f>Taul2!$B$2:$B$107</c:f>
              <c:numCache>
                <c:formatCode>0</c:formatCode>
                <c:ptCount val="106"/>
                <c:pt idx="0">
                  <c:v>29</c:v>
                </c:pt>
                <c:pt idx="1">
                  <c:v>30</c:v>
                </c:pt>
                <c:pt idx="2">
                  <c:v>40</c:v>
                </c:pt>
                <c:pt idx="3" formatCode="General">
                  <c:v>38</c:v>
                </c:pt>
                <c:pt idx="4">
                  <c:v>45</c:v>
                </c:pt>
                <c:pt idx="5">
                  <c:v>45</c:v>
                </c:pt>
                <c:pt idx="6" formatCode="General">
                  <c:v>40</c:v>
                </c:pt>
                <c:pt idx="7">
                  <c:v>45</c:v>
                </c:pt>
                <c:pt idx="8">
                  <c:v>47</c:v>
                </c:pt>
                <c:pt idx="9">
                  <c:v>40</c:v>
                </c:pt>
                <c:pt idx="10">
                  <c:v>40</c:v>
                </c:pt>
                <c:pt idx="11">
                  <c:v>40</c:v>
                </c:pt>
                <c:pt idx="12" formatCode="General">
                  <c:v>40</c:v>
                </c:pt>
                <c:pt idx="13">
                  <c:v>40</c:v>
                </c:pt>
                <c:pt idx="14">
                  <c:v>39</c:v>
                </c:pt>
                <c:pt idx="15">
                  <c:v>40</c:v>
                </c:pt>
                <c:pt idx="16">
                  <c:v>43</c:v>
                </c:pt>
                <c:pt idx="17">
                  <c:v>39</c:v>
                </c:pt>
                <c:pt idx="18">
                  <c:v>43</c:v>
                </c:pt>
                <c:pt idx="19">
                  <c:v>37</c:v>
                </c:pt>
                <c:pt idx="20">
                  <c:v>30</c:v>
                </c:pt>
                <c:pt idx="21" formatCode="General">
                  <c:v>31</c:v>
                </c:pt>
                <c:pt idx="22">
                  <c:v>39</c:v>
                </c:pt>
                <c:pt idx="23">
                  <c:v>43</c:v>
                </c:pt>
                <c:pt idx="24">
                  <c:v>50</c:v>
                </c:pt>
                <c:pt idx="25">
                  <c:v>53</c:v>
                </c:pt>
                <c:pt idx="26">
                  <c:v>62</c:v>
                </c:pt>
                <c:pt idx="27">
                  <c:v>62</c:v>
                </c:pt>
                <c:pt idx="28">
                  <c:v>60</c:v>
                </c:pt>
                <c:pt idx="29">
                  <c:v>71</c:v>
                </c:pt>
                <c:pt idx="30">
                  <c:v>77</c:v>
                </c:pt>
                <c:pt idx="31">
                  <c:v>89</c:v>
                </c:pt>
                <c:pt idx="32">
                  <c:v>118</c:v>
                </c:pt>
                <c:pt idx="33">
                  <c:v>119</c:v>
                </c:pt>
                <c:pt idx="34">
                  <c:v>148</c:v>
                </c:pt>
                <c:pt idx="35">
                  <c:v>155</c:v>
                </c:pt>
                <c:pt idx="36">
                  <c:v>170</c:v>
                </c:pt>
                <c:pt idx="37">
                  <c:v>185</c:v>
                </c:pt>
                <c:pt idx="38">
                  <c:v>194</c:v>
                </c:pt>
                <c:pt idx="39">
                  <c:v>185</c:v>
                </c:pt>
                <c:pt idx="40" formatCode="General">
                  <c:v>184</c:v>
                </c:pt>
                <c:pt idx="41">
                  <c:v>176</c:v>
                </c:pt>
                <c:pt idx="42" formatCode="General">
                  <c:v>182</c:v>
                </c:pt>
                <c:pt idx="43" formatCode="General">
                  <c:v>175</c:v>
                </c:pt>
                <c:pt idx="44">
                  <c:v>201</c:v>
                </c:pt>
                <c:pt idx="45">
                  <c:v>203</c:v>
                </c:pt>
                <c:pt idx="46">
                  <c:v>237</c:v>
                </c:pt>
                <c:pt idx="47">
                  <c:v>251</c:v>
                </c:pt>
                <c:pt idx="48">
                  <c:v>275</c:v>
                </c:pt>
                <c:pt idx="49">
                  <c:v>290</c:v>
                </c:pt>
                <c:pt idx="50">
                  <c:v>319</c:v>
                </c:pt>
                <c:pt idx="51">
                  <c:v>332</c:v>
                </c:pt>
                <c:pt idx="52">
                  <c:v>365</c:v>
                </c:pt>
                <c:pt idx="53">
                  <c:v>387</c:v>
                </c:pt>
                <c:pt idx="54">
                  <c:v>405</c:v>
                </c:pt>
                <c:pt idx="55">
                  <c:v>405</c:v>
                </c:pt>
                <c:pt idx="56">
                  <c:v>405</c:v>
                </c:pt>
                <c:pt idx="57">
                  <c:v>430</c:v>
                </c:pt>
                <c:pt idx="58">
                  <c:v>430</c:v>
                </c:pt>
                <c:pt idx="59">
                  <c:v>448</c:v>
                </c:pt>
                <c:pt idx="60">
                  <c:v>428</c:v>
                </c:pt>
                <c:pt idx="61">
                  <c:v>428</c:v>
                </c:pt>
                <c:pt idx="62">
                  <c:v>428</c:v>
                </c:pt>
                <c:pt idx="63">
                  <c:v>418</c:v>
                </c:pt>
                <c:pt idx="64">
                  <c:v>455</c:v>
                </c:pt>
                <c:pt idx="65">
                  <c:v>468</c:v>
                </c:pt>
                <c:pt idx="66">
                  <c:v>492</c:v>
                </c:pt>
                <c:pt idx="67">
                  <c:v>491</c:v>
                </c:pt>
                <c:pt idx="68">
                  <c:v>502</c:v>
                </c:pt>
                <c:pt idx="69">
                  <c:v>487</c:v>
                </c:pt>
                <c:pt idx="70" formatCode="General">
                  <c:v>485</c:v>
                </c:pt>
                <c:pt idx="71">
                  <c:v>484</c:v>
                </c:pt>
                <c:pt idx="72">
                  <c:v>471</c:v>
                </c:pt>
                <c:pt idx="73">
                  <c:v>461</c:v>
                </c:pt>
                <c:pt idx="74">
                  <c:v>459</c:v>
                </c:pt>
                <c:pt idx="75">
                  <c:v>437</c:v>
                </c:pt>
                <c:pt idx="76">
                  <c:v>417</c:v>
                </c:pt>
                <c:pt idx="77">
                  <c:v>412</c:v>
                </c:pt>
                <c:pt idx="78">
                  <c:v>412</c:v>
                </c:pt>
                <c:pt idx="79">
                  <c:v>415</c:v>
                </c:pt>
                <c:pt idx="80">
                  <c:v>433</c:v>
                </c:pt>
                <c:pt idx="81">
                  <c:v>386</c:v>
                </c:pt>
                <c:pt idx="82">
                  <c:v>399</c:v>
                </c:pt>
                <c:pt idx="83">
                  <c:v>426</c:v>
                </c:pt>
                <c:pt idx="84">
                  <c:v>423</c:v>
                </c:pt>
                <c:pt idx="85">
                  <c:v>423</c:v>
                </c:pt>
                <c:pt idx="86">
                  <c:v>408</c:v>
                </c:pt>
                <c:pt idx="87">
                  <c:v>348</c:v>
                </c:pt>
                <c:pt idx="88">
                  <c:v>365</c:v>
                </c:pt>
                <c:pt idx="89">
                  <c:v>356</c:v>
                </c:pt>
                <c:pt idx="90">
                  <c:v>360</c:v>
                </c:pt>
                <c:pt idx="91">
                  <c:v>361</c:v>
                </c:pt>
                <c:pt idx="92">
                  <c:v>348</c:v>
                </c:pt>
                <c:pt idx="93">
                  <c:v>368</c:v>
                </c:pt>
                <c:pt idx="94">
                  <c:v>354</c:v>
                </c:pt>
                <c:pt idx="95">
                  <c:v>361</c:v>
                </c:pt>
                <c:pt idx="96">
                  <c:v>347</c:v>
                </c:pt>
                <c:pt idx="97">
                  <c:v>321</c:v>
                </c:pt>
                <c:pt idx="98">
                  <c:v>319</c:v>
                </c:pt>
                <c:pt idx="99">
                  <c:v>312</c:v>
                </c:pt>
                <c:pt idx="100">
                  <c:v>302</c:v>
                </c:pt>
                <c:pt idx="101">
                  <c:v>296</c:v>
                </c:pt>
                <c:pt idx="102">
                  <c:v>297</c:v>
                </c:pt>
                <c:pt idx="103">
                  <c:v>310</c:v>
                </c:pt>
                <c:pt idx="104">
                  <c:v>315</c:v>
                </c:pt>
                <c:pt idx="105">
                  <c:v>311</c:v>
                </c:pt>
              </c:numCache>
            </c:numRef>
          </c:val>
          <c:smooth val="0"/>
          <c:extLst>
            <c:ext xmlns:c16="http://schemas.microsoft.com/office/drawing/2014/chart" uri="{C3380CC4-5D6E-409C-BE32-E72D297353CC}">
              <c16:uniqueId val="{00000000-2522-44D7-B85D-3869E1C14B8A}"/>
            </c:ext>
          </c:extLst>
        </c:ser>
        <c:ser>
          <c:idx val="1"/>
          <c:order val="1"/>
          <c:tx>
            <c:strRef>
              <c:f>Taul2!$C$1</c:f>
              <c:strCache>
                <c:ptCount val="1"/>
                <c:pt idx="0">
                  <c:v>vuosijäsenet</c:v>
                </c:pt>
              </c:strCache>
            </c:strRef>
          </c:tx>
          <c:spPr>
            <a:ln w="31750" cap="rnd">
              <a:solidFill>
                <a:schemeClr val="accent5"/>
              </a:solidFill>
              <a:round/>
            </a:ln>
            <a:effectLst/>
          </c:spPr>
          <c:marker>
            <c:symbol val="circle"/>
            <c:size val="17"/>
            <c:spPr>
              <a:solidFill>
                <a:schemeClr val="accent5"/>
              </a:solidFill>
              <a:ln>
                <a:noFill/>
              </a:ln>
              <a:effectLst/>
            </c:spPr>
          </c:marker>
          <c:dLbls>
            <c:spPr>
              <a:noFill/>
              <a:ln>
                <a:noFill/>
              </a:ln>
              <a:effectLst/>
            </c:spPr>
            <c:txPr>
              <a:bodyPr rot="0" spcFirstLastPara="1" vertOverflow="ellipsis" vert="horz" wrap="square" anchor="ctr" anchorCtr="1"/>
              <a:lstStyle/>
              <a:p>
                <a:pPr>
                  <a:defRPr sz="500" b="0" i="0" u="none" strike="noStrike" kern="1200" baseline="0">
                    <a:solidFill>
                      <a:schemeClr val="lt1"/>
                    </a:solidFill>
                    <a:latin typeface="Century Gothic" panose="020B0502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Taul2!$A$2:$A$107</c:f>
              <c:strCache>
                <c:ptCount val="106"/>
                <c:pt idx="0">
                  <c:v>*1919</c:v>
                </c:pt>
                <c:pt idx="1">
                  <c:v>*1920</c:v>
                </c:pt>
                <c:pt idx="2">
                  <c:v>*1921</c:v>
                </c:pt>
                <c:pt idx="3">
                  <c:v>*1922</c:v>
                </c:pt>
                <c:pt idx="4">
                  <c:v>*1923</c:v>
                </c:pt>
                <c:pt idx="5">
                  <c:v>*1924</c:v>
                </c:pt>
                <c:pt idx="6">
                  <c:v>*1925</c:v>
                </c:pt>
                <c:pt idx="7">
                  <c:v>*1926</c:v>
                </c:pt>
                <c:pt idx="8">
                  <c:v>*1927</c:v>
                </c:pt>
                <c:pt idx="9">
                  <c:v>*1928</c:v>
                </c:pt>
                <c:pt idx="10">
                  <c:v>*1929</c:v>
                </c:pt>
                <c:pt idx="11">
                  <c:v>*1930</c:v>
                </c:pt>
                <c:pt idx="12">
                  <c:v>*1931</c:v>
                </c:pt>
                <c:pt idx="13">
                  <c:v>*1932</c:v>
                </c:pt>
                <c:pt idx="14">
                  <c:v>*1933</c:v>
                </c:pt>
                <c:pt idx="15">
                  <c:v>*1934</c:v>
                </c:pt>
                <c:pt idx="16">
                  <c:v>*1935</c:v>
                </c:pt>
                <c:pt idx="17">
                  <c:v>*1936</c:v>
                </c:pt>
                <c:pt idx="18">
                  <c:v>*1937</c:v>
                </c:pt>
                <c:pt idx="19">
                  <c:v>*1938</c:v>
                </c:pt>
                <c:pt idx="20">
                  <c:v>*1939</c:v>
                </c:pt>
                <c:pt idx="21">
                  <c:v>*1940</c:v>
                </c:pt>
                <c:pt idx="22">
                  <c:v>*1941</c:v>
                </c:pt>
                <c:pt idx="23">
                  <c:v>*1942</c:v>
                </c:pt>
                <c:pt idx="24">
                  <c:v>*1943</c:v>
                </c:pt>
                <c:pt idx="25">
                  <c:v>*1944</c:v>
                </c:pt>
                <c:pt idx="26">
                  <c:v>*1945</c:v>
                </c:pt>
                <c:pt idx="27">
                  <c:v>*1946</c:v>
                </c:pt>
                <c:pt idx="28">
                  <c:v>*1947</c:v>
                </c:pt>
                <c:pt idx="29">
                  <c:v>*1948</c:v>
                </c:pt>
                <c:pt idx="30">
                  <c:v>*1949</c:v>
                </c:pt>
                <c:pt idx="31">
                  <c:v>*1950</c:v>
                </c:pt>
                <c:pt idx="32">
                  <c:v>*1951</c:v>
                </c:pt>
                <c:pt idx="33">
                  <c:v>*1952</c:v>
                </c:pt>
                <c:pt idx="34">
                  <c:v>*1953</c:v>
                </c:pt>
                <c:pt idx="35">
                  <c:v>*1954</c:v>
                </c:pt>
                <c:pt idx="36">
                  <c:v>*1955</c:v>
                </c:pt>
                <c:pt idx="37">
                  <c:v>*1956</c:v>
                </c:pt>
                <c:pt idx="38">
                  <c:v>*1957</c:v>
                </c:pt>
                <c:pt idx="39">
                  <c:v>*1958</c:v>
                </c:pt>
                <c:pt idx="40">
                  <c:v>*1959</c:v>
                </c:pt>
                <c:pt idx="41">
                  <c:v>*1960</c:v>
                </c:pt>
                <c:pt idx="42">
                  <c:v>*1961</c:v>
                </c:pt>
                <c:pt idx="43">
                  <c:v>*1962</c:v>
                </c:pt>
                <c:pt idx="44">
                  <c:v>*1963</c:v>
                </c:pt>
                <c:pt idx="45">
                  <c:v>*1964</c:v>
                </c:pt>
                <c:pt idx="46">
                  <c:v>*1965</c:v>
                </c:pt>
                <c:pt idx="47">
                  <c:v>*1966</c:v>
                </c:pt>
                <c:pt idx="48">
                  <c:v>*1967</c:v>
                </c:pt>
                <c:pt idx="49">
                  <c:v>*1968</c:v>
                </c:pt>
                <c:pt idx="50">
                  <c:v>*1969</c:v>
                </c:pt>
                <c:pt idx="51">
                  <c:v>*1970</c:v>
                </c:pt>
                <c:pt idx="52">
                  <c:v>*1971</c:v>
                </c:pt>
                <c:pt idx="53">
                  <c:v>*1972</c:v>
                </c:pt>
                <c:pt idx="54">
                  <c:v>*1973</c:v>
                </c:pt>
                <c:pt idx="55">
                  <c:v>*1974</c:v>
                </c:pt>
                <c:pt idx="56">
                  <c:v>*1975</c:v>
                </c:pt>
                <c:pt idx="57">
                  <c:v>*1976</c:v>
                </c:pt>
                <c:pt idx="58">
                  <c:v>*1977</c:v>
                </c:pt>
                <c:pt idx="59">
                  <c:v>*1978</c:v>
                </c:pt>
                <c:pt idx="60">
                  <c:v>*1979</c:v>
                </c:pt>
                <c:pt idx="61">
                  <c:v>*1980</c:v>
                </c:pt>
                <c:pt idx="62">
                  <c:v>*1981</c:v>
                </c:pt>
                <c:pt idx="63">
                  <c:v>*1982</c:v>
                </c:pt>
                <c:pt idx="64">
                  <c:v>*1983</c:v>
                </c:pt>
                <c:pt idx="65">
                  <c:v>*1984</c:v>
                </c:pt>
                <c:pt idx="66">
                  <c:v>*1985</c:v>
                </c:pt>
                <c:pt idx="67">
                  <c:v>*1986</c:v>
                </c:pt>
                <c:pt idx="68">
                  <c:v>*1987</c:v>
                </c:pt>
                <c:pt idx="69">
                  <c:v>*1988</c:v>
                </c:pt>
                <c:pt idx="70">
                  <c:v>*1989</c:v>
                </c:pt>
                <c:pt idx="71">
                  <c:v>*1990</c:v>
                </c:pt>
                <c:pt idx="72">
                  <c:v>*1991</c:v>
                </c:pt>
                <c:pt idx="73">
                  <c:v>*1992</c:v>
                </c:pt>
                <c:pt idx="74">
                  <c:v>*1993</c:v>
                </c:pt>
                <c:pt idx="75">
                  <c:v>*1994</c:v>
                </c:pt>
                <c:pt idx="76">
                  <c:v>*1995</c:v>
                </c:pt>
                <c:pt idx="77">
                  <c:v>*1996</c:v>
                </c:pt>
                <c:pt idx="78">
                  <c:v>*1997</c:v>
                </c:pt>
                <c:pt idx="79">
                  <c:v>*1998</c:v>
                </c:pt>
                <c:pt idx="80">
                  <c:v>*1999</c:v>
                </c:pt>
                <c:pt idx="81">
                  <c:v>*2000</c:v>
                </c:pt>
                <c:pt idx="82">
                  <c:v>*2001</c:v>
                </c:pt>
                <c:pt idx="83">
                  <c:v>*2002</c:v>
                </c:pt>
                <c:pt idx="84">
                  <c:v>*2003</c:v>
                </c:pt>
                <c:pt idx="85">
                  <c:v>*2004</c:v>
                </c:pt>
                <c:pt idx="86">
                  <c:v>*2005</c:v>
                </c:pt>
                <c:pt idx="87">
                  <c:v>*2006</c:v>
                </c:pt>
                <c:pt idx="88">
                  <c:v>*2007</c:v>
                </c:pt>
                <c:pt idx="89">
                  <c:v>*2008</c:v>
                </c:pt>
                <c:pt idx="90">
                  <c:v>*2009</c:v>
                </c:pt>
                <c:pt idx="91">
                  <c:v>*2010</c:v>
                </c:pt>
                <c:pt idx="92">
                  <c:v>*2011</c:v>
                </c:pt>
                <c:pt idx="93">
                  <c:v>*2012</c:v>
                </c:pt>
                <c:pt idx="94">
                  <c:v>*2013</c:v>
                </c:pt>
                <c:pt idx="95">
                  <c:v>*2014</c:v>
                </c:pt>
                <c:pt idx="96">
                  <c:v>*2015</c:v>
                </c:pt>
                <c:pt idx="97">
                  <c:v>*2016</c:v>
                </c:pt>
                <c:pt idx="98">
                  <c:v>*2017</c:v>
                </c:pt>
                <c:pt idx="99">
                  <c:v>*2018</c:v>
                </c:pt>
                <c:pt idx="100">
                  <c:v>*2019</c:v>
                </c:pt>
                <c:pt idx="101">
                  <c:v>*2020</c:v>
                </c:pt>
                <c:pt idx="102">
                  <c:v>*2021</c:v>
                </c:pt>
                <c:pt idx="103">
                  <c:v>*2022</c:v>
                </c:pt>
                <c:pt idx="104">
                  <c:v>*2023</c:v>
                </c:pt>
                <c:pt idx="105">
                  <c:v>*2024</c:v>
                </c:pt>
              </c:strCache>
            </c:strRef>
          </c:cat>
          <c:val>
            <c:numRef>
              <c:f>Taul2!$C$2:$C$107</c:f>
              <c:numCache>
                <c:formatCode>0</c:formatCode>
                <c:ptCount val="106"/>
                <c:pt idx="0">
                  <c:v>29</c:v>
                </c:pt>
                <c:pt idx="1">
                  <c:v>30</c:v>
                </c:pt>
                <c:pt idx="2">
                  <c:v>40</c:v>
                </c:pt>
                <c:pt idx="3">
                  <c:v>38</c:v>
                </c:pt>
                <c:pt idx="4">
                  <c:v>45</c:v>
                </c:pt>
                <c:pt idx="5">
                  <c:v>45</c:v>
                </c:pt>
                <c:pt idx="6">
                  <c:v>40</c:v>
                </c:pt>
                <c:pt idx="7">
                  <c:v>45</c:v>
                </c:pt>
                <c:pt idx="8">
                  <c:v>47</c:v>
                </c:pt>
                <c:pt idx="9">
                  <c:v>40</c:v>
                </c:pt>
                <c:pt idx="10">
                  <c:v>40</c:v>
                </c:pt>
                <c:pt idx="11">
                  <c:v>40</c:v>
                </c:pt>
                <c:pt idx="12">
                  <c:v>40</c:v>
                </c:pt>
                <c:pt idx="13">
                  <c:v>40</c:v>
                </c:pt>
                <c:pt idx="14">
                  <c:v>39</c:v>
                </c:pt>
                <c:pt idx="15">
                  <c:v>40</c:v>
                </c:pt>
                <c:pt idx="16">
                  <c:v>43</c:v>
                </c:pt>
                <c:pt idx="17">
                  <c:v>39</c:v>
                </c:pt>
                <c:pt idx="18">
                  <c:v>43</c:v>
                </c:pt>
                <c:pt idx="19">
                  <c:v>37</c:v>
                </c:pt>
                <c:pt idx="20">
                  <c:v>30</c:v>
                </c:pt>
                <c:pt idx="21">
                  <c:v>31</c:v>
                </c:pt>
                <c:pt idx="22">
                  <c:v>39</c:v>
                </c:pt>
                <c:pt idx="23">
                  <c:v>43</c:v>
                </c:pt>
                <c:pt idx="24">
                  <c:v>50</c:v>
                </c:pt>
                <c:pt idx="25">
                  <c:v>53</c:v>
                </c:pt>
                <c:pt idx="26">
                  <c:v>62</c:v>
                </c:pt>
                <c:pt idx="27">
                  <c:v>62</c:v>
                </c:pt>
                <c:pt idx="28">
                  <c:v>60</c:v>
                </c:pt>
                <c:pt idx="29">
                  <c:v>71</c:v>
                </c:pt>
                <c:pt idx="30">
                  <c:v>77</c:v>
                </c:pt>
                <c:pt idx="31">
                  <c:v>89</c:v>
                </c:pt>
                <c:pt idx="32">
                  <c:v>118</c:v>
                </c:pt>
                <c:pt idx="33">
                  <c:v>119</c:v>
                </c:pt>
                <c:pt idx="34">
                  <c:v>138</c:v>
                </c:pt>
                <c:pt idx="35">
                  <c:v>145</c:v>
                </c:pt>
                <c:pt idx="36">
                  <c:v>160</c:v>
                </c:pt>
                <c:pt idx="37">
                  <c:v>175</c:v>
                </c:pt>
                <c:pt idx="38">
                  <c:v>183</c:v>
                </c:pt>
                <c:pt idx="39">
                  <c:v>174</c:v>
                </c:pt>
                <c:pt idx="40">
                  <c:v>173</c:v>
                </c:pt>
                <c:pt idx="41">
                  <c:v>165</c:v>
                </c:pt>
                <c:pt idx="42">
                  <c:v>166</c:v>
                </c:pt>
                <c:pt idx="43">
                  <c:v>162</c:v>
                </c:pt>
                <c:pt idx="44">
                  <c:v>187</c:v>
                </c:pt>
                <c:pt idx="45">
                  <c:v>187</c:v>
                </c:pt>
                <c:pt idx="46">
                  <c:v>217</c:v>
                </c:pt>
                <c:pt idx="47">
                  <c:v>229</c:v>
                </c:pt>
                <c:pt idx="48">
                  <c:v>252</c:v>
                </c:pt>
                <c:pt idx="49">
                  <c:v>268</c:v>
                </c:pt>
                <c:pt idx="50">
                  <c:v>291</c:v>
                </c:pt>
                <c:pt idx="51">
                  <c:v>296</c:v>
                </c:pt>
                <c:pt idx="52">
                  <c:v>318</c:v>
                </c:pt>
                <c:pt idx="53">
                  <c:v>336</c:v>
                </c:pt>
                <c:pt idx="54">
                  <c:v>341</c:v>
                </c:pt>
                <c:pt idx="55">
                  <c:v>337</c:v>
                </c:pt>
                <c:pt idx="56">
                  <c:v>335</c:v>
                </c:pt>
                <c:pt idx="57">
                  <c:v>355</c:v>
                </c:pt>
                <c:pt idx="58">
                  <c:v>355</c:v>
                </c:pt>
                <c:pt idx="59">
                  <c:v>373</c:v>
                </c:pt>
                <c:pt idx="60">
                  <c:v>353</c:v>
                </c:pt>
                <c:pt idx="61">
                  <c:v>353</c:v>
                </c:pt>
                <c:pt idx="62">
                  <c:v>353</c:v>
                </c:pt>
                <c:pt idx="63">
                  <c:v>343</c:v>
                </c:pt>
                <c:pt idx="64">
                  <c:v>346</c:v>
                </c:pt>
                <c:pt idx="65">
                  <c:v>359</c:v>
                </c:pt>
                <c:pt idx="66">
                  <c:v>383</c:v>
                </c:pt>
                <c:pt idx="67">
                  <c:v>379</c:v>
                </c:pt>
                <c:pt idx="68">
                  <c:v>365</c:v>
                </c:pt>
                <c:pt idx="69">
                  <c:v>318</c:v>
                </c:pt>
                <c:pt idx="70">
                  <c:v>296</c:v>
                </c:pt>
                <c:pt idx="71">
                  <c:v>278</c:v>
                </c:pt>
                <c:pt idx="72" formatCode="General">
                  <c:v>233</c:v>
                </c:pt>
                <c:pt idx="73">
                  <c:v>210</c:v>
                </c:pt>
                <c:pt idx="74" formatCode="General">
                  <c:v>210</c:v>
                </c:pt>
                <c:pt idx="75" formatCode="General">
                  <c:v>191</c:v>
                </c:pt>
                <c:pt idx="76">
                  <c:v>153</c:v>
                </c:pt>
                <c:pt idx="77" formatCode="General">
                  <c:v>155</c:v>
                </c:pt>
                <c:pt idx="78" formatCode="General">
                  <c:v>161</c:v>
                </c:pt>
                <c:pt idx="79">
                  <c:v>167</c:v>
                </c:pt>
                <c:pt idx="80">
                  <c:v>187</c:v>
                </c:pt>
                <c:pt idx="81">
                  <c:v>146</c:v>
                </c:pt>
                <c:pt idx="82">
                  <c:v>169</c:v>
                </c:pt>
                <c:pt idx="83">
                  <c:v>199</c:v>
                </c:pt>
                <c:pt idx="84">
                  <c:v>199</c:v>
                </c:pt>
                <c:pt idx="85">
                  <c:v>205</c:v>
                </c:pt>
                <c:pt idx="86">
                  <c:v>206</c:v>
                </c:pt>
                <c:pt idx="87">
                  <c:v>154</c:v>
                </c:pt>
                <c:pt idx="88">
                  <c:v>171</c:v>
                </c:pt>
                <c:pt idx="89">
                  <c:v>166</c:v>
                </c:pt>
                <c:pt idx="90">
                  <c:v>170</c:v>
                </c:pt>
                <c:pt idx="91" formatCode="General">
                  <c:v>181</c:v>
                </c:pt>
                <c:pt idx="92" formatCode="General">
                  <c:v>170</c:v>
                </c:pt>
                <c:pt idx="93" formatCode="General">
                  <c:v>189</c:v>
                </c:pt>
                <c:pt idx="94" formatCode="General">
                  <c:v>180</c:v>
                </c:pt>
                <c:pt idx="95" formatCode="General">
                  <c:v>192</c:v>
                </c:pt>
                <c:pt idx="96" formatCode="General">
                  <c:v>180</c:v>
                </c:pt>
                <c:pt idx="97" formatCode="General">
                  <c:v>163</c:v>
                </c:pt>
                <c:pt idx="98" formatCode="General">
                  <c:v>168</c:v>
                </c:pt>
                <c:pt idx="99" formatCode="General">
                  <c:v>166</c:v>
                </c:pt>
                <c:pt idx="100">
                  <c:v>160</c:v>
                </c:pt>
                <c:pt idx="101" formatCode="General">
                  <c:v>162</c:v>
                </c:pt>
                <c:pt idx="102" formatCode="General">
                  <c:v>166</c:v>
                </c:pt>
                <c:pt idx="103" formatCode="General">
                  <c:v>181</c:v>
                </c:pt>
                <c:pt idx="104" formatCode="General">
                  <c:v>192</c:v>
                </c:pt>
                <c:pt idx="105" formatCode="General">
                  <c:v>191</c:v>
                </c:pt>
              </c:numCache>
            </c:numRef>
          </c:val>
          <c:smooth val="0"/>
          <c:extLst>
            <c:ext xmlns:c16="http://schemas.microsoft.com/office/drawing/2014/chart" uri="{C3380CC4-5D6E-409C-BE32-E72D297353CC}">
              <c16:uniqueId val="{00000001-2522-44D7-B85D-3869E1C14B8A}"/>
            </c:ext>
          </c:extLst>
        </c:ser>
        <c:ser>
          <c:idx val="2"/>
          <c:order val="2"/>
          <c:tx>
            <c:strRef>
              <c:f>Taul2!$D$1</c:f>
              <c:strCache>
                <c:ptCount val="1"/>
                <c:pt idx="0">
                  <c:v>ainaisjäsenet</c:v>
                </c:pt>
              </c:strCache>
            </c:strRef>
          </c:tx>
          <c:spPr>
            <a:ln w="31750" cap="rnd">
              <a:solidFill>
                <a:schemeClr val="accent4"/>
              </a:solidFill>
              <a:round/>
            </a:ln>
            <a:effectLst/>
          </c:spPr>
          <c:marker>
            <c:symbol val="circle"/>
            <c:size val="17"/>
            <c:spPr>
              <a:solidFill>
                <a:schemeClr val="accent4"/>
              </a:solidFill>
              <a:ln>
                <a:noFill/>
              </a:ln>
              <a:effectLst/>
            </c:spPr>
          </c:marker>
          <c:dLbls>
            <c:spPr>
              <a:noFill/>
              <a:ln>
                <a:noFill/>
              </a:ln>
              <a:effectLst/>
            </c:spPr>
            <c:txPr>
              <a:bodyPr rot="0" spcFirstLastPara="1" vertOverflow="ellipsis" vert="horz" wrap="square" anchor="ctr" anchorCtr="1"/>
              <a:lstStyle/>
              <a:p>
                <a:pPr>
                  <a:defRPr sz="500" b="0" i="0" u="none" strike="noStrike" kern="1200" baseline="0">
                    <a:solidFill>
                      <a:schemeClr val="lt1"/>
                    </a:solidFill>
                    <a:latin typeface="Century Gothic" panose="020B0502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Taul2!$A$2:$A$107</c:f>
              <c:strCache>
                <c:ptCount val="106"/>
                <c:pt idx="0">
                  <c:v>*1919</c:v>
                </c:pt>
                <c:pt idx="1">
                  <c:v>*1920</c:v>
                </c:pt>
                <c:pt idx="2">
                  <c:v>*1921</c:v>
                </c:pt>
                <c:pt idx="3">
                  <c:v>*1922</c:v>
                </c:pt>
                <c:pt idx="4">
                  <c:v>*1923</c:v>
                </c:pt>
                <c:pt idx="5">
                  <c:v>*1924</c:v>
                </c:pt>
                <c:pt idx="6">
                  <c:v>*1925</c:v>
                </c:pt>
                <c:pt idx="7">
                  <c:v>*1926</c:v>
                </c:pt>
                <c:pt idx="8">
                  <c:v>*1927</c:v>
                </c:pt>
                <c:pt idx="9">
                  <c:v>*1928</c:v>
                </c:pt>
                <c:pt idx="10">
                  <c:v>*1929</c:v>
                </c:pt>
                <c:pt idx="11">
                  <c:v>*1930</c:v>
                </c:pt>
                <c:pt idx="12">
                  <c:v>*1931</c:v>
                </c:pt>
                <c:pt idx="13">
                  <c:v>*1932</c:v>
                </c:pt>
                <c:pt idx="14">
                  <c:v>*1933</c:v>
                </c:pt>
                <c:pt idx="15">
                  <c:v>*1934</c:v>
                </c:pt>
                <c:pt idx="16">
                  <c:v>*1935</c:v>
                </c:pt>
                <c:pt idx="17">
                  <c:v>*1936</c:v>
                </c:pt>
                <c:pt idx="18">
                  <c:v>*1937</c:v>
                </c:pt>
                <c:pt idx="19">
                  <c:v>*1938</c:v>
                </c:pt>
                <c:pt idx="20">
                  <c:v>*1939</c:v>
                </c:pt>
                <c:pt idx="21">
                  <c:v>*1940</c:v>
                </c:pt>
                <c:pt idx="22">
                  <c:v>*1941</c:v>
                </c:pt>
                <c:pt idx="23">
                  <c:v>*1942</c:v>
                </c:pt>
                <c:pt idx="24">
                  <c:v>*1943</c:v>
                </c:pt>
                <c:pt idx="25">
                  <c:v>*1944</c:v>
                </c:pt>
                <c:pt idx="26">
                  <c:v>*1945</c:v>
                </c:pt>
                <c:pt idx="27">
                  <c:v>*1946</c:v>
                </c:pt>
                <c:pt idx="28">
                  <c:v>*1947</c:v>
                </c:pt>
                <c:pt idx="29">
                  <c:v>*1948</c:v>
                </c:pt>
                <c:pt idx="30">
                  <c:v>*1949</c:v>
                </c:pt>
                <c:pt idx="31">
                  <c:v>*1950</c:v>
                </c:pt>
                <c:pt idx="32">
                  <c:v>*1951</c:v>
                </c:pt>
                <c:pt idx="33">
                  <c:v>*1952</c:v>
                </c:pt>
                <c:pt idx="34">
                  <c:v>*1953</c:v>
                </c:pt>
                <c:pt idx="35">
                  <c:v>*1954</c:v>
                </c:pt>
                <c:pt idx="36">
                  <c:v>*1955</c:v>
                </c:pt>
                <c:pt idx="37">
                  <c:v>*1956</c:v>
                </c:pt>
                <c:pt idx="38">
                  <c:v>*1957</c:v>
                </c:pt>
                <c:pt idx="39">
                  <c:v>*1958</c:v>
                </c:pt>
                <c:pt idx="40">
                  <c:v>*1959</c:v>
                </c:pt>
                <c:pt idx="41">
                  <c:v>*1960</c:v>
                </c:pt>
                <c:pt idx="42">
                  <c:v>*1961</c:v>
                </c:pt>
                <c:pt idx="43">
                  <c:v>*1962</c:v>
                </c:pt>
                <c:pt idx="44">
                  <c:v>*1963</c:v>
                </c:pt>
                <c:pt idx="45">
                  <c:v>*1964</c:v>
                </c:pt>
                <c:pt idx="46">
                  <c:v>*1965</c:v>
                </c:pt>
                <c:pt idx="47">
                  <c:v>*1966</c:v>
                </c:pt>
                <c:pt idx="48">
                  <c:v>*1967</c:v>
                </c:pt>
                <c:pt idx="49">
                  <c:v>*1968</c:v>
                </c:pt>
                <c:pt idx="50">
                  <c:v>*1969</c:v>
                </c:pt>
                <c:pt idx="51">
                  <c:v>*1970</c:v>
                </c:pt>
                <c:pt idx="52">
                  <c:v>*1971</c:v>
                </c:pt>
                <c:pt idx="53">
                  <c:v>*1972</c:v>
                </c:pt>
                <c:pt idx="54">
                  <c:v>*1973</c:v>
                </c:pt>
                <c:pt idx="55">
                  <c:v>*1974</c:v>
                </c:pt>
                <c:pt idx="56">
                  <c:v>*1975</c:v>
                </c:pt>
                <c:pt idx="57">
                  <c:v>*1976</c:v>
                </c:pt>
                <c:pt idx="58">
                  <c:v>*1977</c:v>
                </c:pt>
                <c:pt idx="59">
                  <c:v>*1978</c:v>
                </c:pt>
                <c:pt idx="60">
                  <c:v>*1979</c:v>
                </c:pt>
                <c:pt idx="61">
                  <c:v>*1980</c:v>
                </c:pt>
                <c:pt idx="62">
                  <c:v>*1981</c:v>
                </c:pt>
                <c:pt idx="63">
                  <c:v>*1982</c:v>
                </c:pt>
                <c:pt idx="64">
                  <c:v>*1983</c:v>
                </c:pt>
                <c:pt idx="65">
                  <c:v>*1984</c:v>
                </c:pt>
                <c:pt idx="66">
                  <c:v>*1985</c:v>
                </c:pt>
                <c:pt idx="67">
                  <c:v>*1986</c:v>
                </c:pt>
                <c:pt idx="68">
                  <c:v>*1987</c:v>
                </c:pt>
                <c:pt idx="69">
                  <c:v>*1988</c:v>
                </c:pt>
                <c:pt idx="70">
                  <c:v>*1989</c:v>
                </c:pt>
                <c:pt idx="71">
                  <c:v>*1990</c:v>
                </c:pt>
                <c:pt idx="72">
                  <c:v>*1991</c:v>
                </c:pt>
                <c:pt idx="73">
                  <c:v>*1992</c:v>
                </c:pt>
                <c:pt idx="74">
                  <c:v>*1993</c:v>
                </c:pt>
                <c:pt idx="75">
                  <c:v>*1994</c:v>
                </c:pt>
                <c:pt idx="76">
                  <c:v>*1995</c:v>
                </c:pt>
                <c:pt idx="77">
                  <c:v>*1996</c:v>
                </c:pt>
                <c:pt idx="78">
                  <c:v>*1997</c:v>
                </c:pt>
                <c:pt idx="79">
                  <c:v>*1998</c:v>
                </c:pt>
                <c:pt idx="80">
                  <c:v>*1999</c:v>
                </c:pt>
                <c:pt idx="81">
                  <c:v>*2000</c:v>
                </c:pt>
                <c:pt idx="82">
                  <c:v>*2001</c:v>
                </c:pt>
                <c:pt idx="83">
                  <c:v>*2002</c:v>
                </c:pt>
                <c:pt idx="84">
                  <c:v>*2003</c:v>
                </c:pt>
                <c:pt idx="85">
                  <c:v>*2004</c:v>
                </c:pt>
                <c:pt idx="86">
                  <c:v>*2005</c:v>
                </c:pt>
                <c:pt idx="87">
                  <c:v>*2006</c:v>
                </c:pt>
                <c:pt idx="88">
                  <c:v>*2007</c:v>
                </c:pt>
                <c:pt idx="89">
                  <c:v>*2008</c:v>
                </c:pt>
                <c:pt idx="90">
                  <c:v>*2009</c:v>
                </c:pt>
                <c:pt idx="91">
                  <c:v>*2010</c:v>
                </c:pt>
                <c:pt idx="92">
                  <c:v>*2011</c:v>
                </c:pt>
                <c:pt idx="93">
                  <c:v>*2012</c:v>
                </c:pt>
                <c:pt idx="94">
                  <c:v>*2013</c:v>
                </c:pt>
                <c:pt idx="95">
                  <c:v>*2014</c:v>
                </c:pt>
                <c:pt idx="96">
                  <c:v>*2015</c:v>
                </c:pt>
                <c:pt idx="97">
                  <c:v>*2016</c:v>
                </c:pt>
                <c:pt idx="98">
                  <c:v>*2017</c:v>
                </c:pt>
                <c:pt idx="99">
                  <c:v>*2018</c:v>
                </c:pt>
                <c:pt idx="100">
                  <c:v>*2019</c:v>
                </c:pt>
                <c:pt idx="101">
                  <c:v>*2020</c:v>
                </c:pt>
                <c:pt idx="102">
                  <c:v>*2021</c:v>
                </c:pt>
                <c:pt idx="103">
                  <c:v>*2022</c:v>
                </c:pt>
                <c:pt idx="104">
                  <c:v>*2023</c:v>
                </c:pt>
                <c:pt idx="105">
                  <c:v>*2024</c:v>
                </c:pt>
              </c:strCache>
            </c:strRef>
          </c:cat>
          <c:val>
            <c:numRef>
              <c:f>Taul2!$D$2:$D$107</c:f>
              <c:numCache>
                <c:formatCode>General</c:formatCode>
                <c:ptCount val="106"/>
                <c:pt idx="34">
                  <c:v>10</c:v>
                </c:pt>
                <c:pt idx="35">
                  <c:v>10</c:v>
                </c:pt>
                <c:pt idx="36">
                  <c:v>10</c:v>
                </c:pt>
                <c:pt idx="37">
                  <c:v>10</c:v>
                </c:pt>
                <c:pt idx="38">
                  <c:v>11</c:v>
                </c:pt>
                <c:pt idx="39">
                  <c:v>11</c:v>
                </c:pt>
                <c:pt idx="40">
                  <c:v>11</c:v>
                </c:pt>
                <c:pt idx="41">
                  <c:v>11</c:v>
                </c:pt>
                <c:pt idx="42">
                  <c:v>16</c:v>
                </c:pt>
                <c:pt idx="43">
                  <c:v>13</c:v>
                </c:pt>
                <c:pt idx="44">
                  <c:v>14</c:v>
                </c:pt>
                <c:pt idx="45">
                  <c:v>16</c:v>
                </c:pt>
                <c:pt idx="46">
                  <c:v>20</c:v>
                </c:pt>
                <c:pt idx="47">
                  <c:v>22</c:v>
                </c:pt>
                <c:pt idx="48">
                  <c:v>23</c:v>
                </c:pt>
                <c:pt idx="49">
                  <c:v>22</c:v>
                </c:pt>
                <c:pt idx="50">
                  <c:v>28</c:v>
                </c:pt>
                <c:pt idx="51">
                  <c:v>36</c:v>
                </c:pt>
                <c:pt idx="52">
                  <c:v>47</c:v>
                </c:pt>
                <c:pt idx="53">
                  <c:v>51</c:v>
                </c:pt>
                <c:pt idx="54" formatCode="0">
                  <c:v>64</c:v>
                </c:pt>
                <c:pt idx="55">
                  <c:v>68</c:v>
                </c:pt>
                <c:pt idx="56">
                  <c:v>70</c:v>
                </c:pt>
                <c:pt idx="57">
                  <c:v>75</c:v>
                </c:pt>
                <c:pt idx="58">
                  <c:v>75</c:v>
                </c:pt>
                <c:pt idx="59">
                  <c:v>75</c:v>
                </c:pt>
                <c:pt idx="60">
                  <c:v>75</c:v>
                </c:pt>
                <c:pt idx="61">
                  <c:v>75</c:v>
                </c:pt>
                <c:pt idx="62">
                  <c:v>75</c:v>
                </c:pt>
                <c:pt idx="63">
                  <c:v>75</c:v>
                </c:pt>
                <c:pt idx="64">
                  <c:v>109</c:v>
                </c:pt>
                <c:pt idx="65">
                  <c:v>109</c:v>
                </c:pt>
                <c:pt idx="66">
                  <c:v>109</c:v>
                </c:pt>
                <c:pt idx="67">
                  <c:v>109</c:v>
                </c:pt>
                <c:pt idx="68" formatCode="0">
                  <c:v>134</c:v>
                </c:pt>
                <c:pt idx="69">
                  <c:v>169</c:v>
                </c:pt>
                <c:pt idx="70">
                  <c:v>186</c:v>
                </c:pt>
                <c:pt idx="71">
                  <c:v>202</c:v>
                </c:pt>
                <c:pt idx="72">
                  <c:v>238</c:v>
                </c:pt>
                <c:pt idx="73">
                  <c:v>251</c:v>
                </c:pt>
                <c:pt idx="74">
                  <c:v>249</c:v>
                </c:pt>
                <c:pt idx="75">
                  <c:v>246</c:v>
                </c:pt>
                <c:pt idx="76" formatCode="0">
                  <c:v>264</c:v>
                </c:pt>
                <c:pt idx="77">
                  <c:v>257</c:v>
                </c:pt>
                <c:pt idx="78">
                  <c:v>251</c:v>
                </c:pt>
                <c:pt idx="79">
                  <c:v>248</c:v>
                </c:pt>
                <c:pt idx="80">
                  <c:v>246</c:v>
                </c:pt>
                <c:pt idx="81">
                  <c:v>240</c:v>
                </c:pt>
                <c:pt idx="82">
                  <c:v>230</c:v>
                </c:pt>
                <c:pt idx="83">
                  <c:v>227</c:v>
                </c:pt>
                <c:pt idx="84">
                  <c:v>224</c:v>
                </c:pt>
                <c:pt idx="85">
                  <c:v>218</c:v>
                </c:pt>
                <c:pt idx="86">
                  <c:v>202</c:v>
                </c:pt>
                <c:pt idx="87">
                  <c:v>194</c:v>
                </c:pt>
                <c:pt idx="88">
                  <c:v>194</c:v>
                </c:pt>
                <c:pt idx="89">
                  <c:v>190</c:v>
                </c:pt>
                <c:pt idx="90">
                  <c:v>190</c:v>
                </c:pt>
                <c:pt idx="91">
                  <c:v>180</c:v>
                </c:pt>
                <c:pt idx="92">
                  <c:v>178</c:v>
                </c:pt>
                <c:pt idx="93">
                  <c:v>179</c:v>
                </c:pt>
                <c:pt idx="94">
                  <c:v>174</c:v>
                </c:pt>
                <c:pt idx="95">
                  <c:v>169</c:v>
                </c:pt>
                <c:pt idx="96">
                  <c:v>159</c:v>
                </c:pt>
                <c:pt idx="97">
                  <c:v>150</c:v>
                </c:pt>
                <c:pt idx="98">
                  <c:v>146</c:v>
                </c:pt>
                <c:pt idx="99">
                  <c:v>141</c:v>
                </c:pt>
                <c:pt idx="100">
                  <c:v>140</c:v>
                </c:pt>
                <c:pt idx="101">
                  <c:v>132</c:v>
                </c:pt>
                <c:pt idx="102">
                  <c:v>129</c:v>
                </c:pt>
                <c:pt idx="103">
                  <c:v>127</c:v>
                </c:pt>
                <c:pt idx="104">
                  <c:v>121</c:v>
                </c:pt>
                <c:pt idx="105">
                  <c:v>120</c:v>
                </c:pt>
              </c:numCache>
            </c:numRef>
          </c:val>
          <c:smooth val="0"/>
          <c:extLst>
            <c:ext xmlns:c16="http://schemas.microsoft.com/office/drawing/2014/chart" uri="{C3380CC4-5D6E-409C-BE32-E72D297353CC}">
              <c16:uniqueId val="{00000002-2522-44D7-B85D-3869E1C14B8A}"/>
            </c:ext>
          </c:extLst>
        </c:ser>
        <c:ser>
          <c:idx val="3"/>
          <c:order val="3"/>
          <c:tx>
            <c:strRef>
              <c:f>Taul2!$E$1</c:f>
              <c:strCache>
                <c:ptCount val="1"/>
                <c:pt idx="0">
                  <c:v>kannatusjäsenet</c:v>
                </c:pt>
              </c:strCache>
            </c:strRef>
          </c:tx>
          <c:spPr>
            <a:ln w="31750" cap="rnd">
              <a:solidFill>
                <a:schemeClr val="accent6">
                  <a:lumMod val="60000"/>
                </a:schemeClr>
              </a:solidFill>
              <a:round/>
            </a:ln>
            <a:effectLst/>
          </c:spPr>
          <c:marker>
            <c:symbol val="circle"/>
            <c:size val="17"/>
            <c:spPr>
              <a:solidFill>
                <a:schemeClr val="accent6">
                  <a:lumMod val="60000"/>
                </a:schemeClr>
              </a:solidFill>
              <a:ln>
                <a:noFill/>
              </a:ln>
              <a:effectLst/>
            </c:spPr>
          </c:marker>
          <c:dLbls>
            <c:spPr>
              <a:noFill/>
              <a:ln>
                <a:noFill/>
              </a:ln>
              <a:effectLst/>
            </c:spPr>
            <c:txPr>
              <a:bodyPr rot="0" spcFirstLastPara="1" vertOverflow="ellipsis" vert="horz" wrap="square" anchor="ctr" anchorCtr="1"/>
              <a:lstStyle/>
              <a:p>
                <a:pPr>
                  <a:defRPr sz="500" b="0" i="0" u="none" strike="noStrike" kern="1200" baseline="0">
                    <a:solidFill>
                      <a:schemeClr val="lt1"/>
                    </a:solidFill>
                    <a:latin typeface="Century Gothic" panose="020B0502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Taul2!$A$2:$A$107</c:f>
              <c:strCache>
                <c:ptCount val="106"/>
                <c:pt idx="0">
                  <c:v>*1919</c:v>
                </c:pt>
                <c:pt idx="1">
                  <c:v>*1920</c:v>
                </c:pt>
                <c:pt idx="2">
                  <c:v>*1921</c:v>
                </c:pt>
                <c:pt idx="3">
                  <c:v>*1922</c:v>
                </c:pt>
                <c:pt idx="4">
                  <c:v>*1923</c:v>
                </c:pt>
                <c:pt idx="5">
                  <c:v>*1924</c:v>
                </c:pt>
                <c:pt idx="6">
                  <c:v>*1925</c:v>
                </c:pt>
                <c:pt idx="7">
                  <c:v>*1926</c:v>
                </c:pt>
                <c:pt idx="8">
                  <c:v>*1927</c:v>
                </c:pt>
                <c:pt idx="9">
                  <c:v>*1928</c:v>
                </c:pt>
                <c:pt idx="10">
                  <c:v>*1929</c:v>
                </c:pt>
                <c:pt idx="11">
                  <c:v>*1930</c:v>
                </c:pt>
                <c:pt idx="12">
                  <c:v>*1931</c:v>
                </c:pt>
                <c:pt idx="13">
                  <c:v>*1932</c:v>
                </c:pt>
                <c:pt idx="14">
                  <c:v>*1933</c:v>
                </c:pt>
                <c:pt idx="15">
                  <c:v>*1934</c:v>
                </c:pt>
                <c:pt idx="16">
                  <c:v>*1935</c:v>
                </c:pt>
                <c:pt idx="17">
                  <c:v>*1936</c:v>
                </c:pt>
                <c:pt idx="18">
                  <c:v>*1937</c:v>
                </c:pt>
                <c:pt idx="19">
                  <c:v>*1938</c:v>
                </c:pt>
                <c:pt idx="20">
                  <c:v>*1939</c:v>
                </c:pt>
                <c:pt idx="21">
                  <c:v>*1940</c:v>
                </c:pt>
                <c:pt idx="22">
                  <c:v>*1941</c:v>
                </c:pt>
                <c:pt idx="23">
                  <c:v>*1942</c:v>
                </c:pt>
                <c:pt idx="24">
                  <c:v>*1943</c:v>
                </c:pt>
                <c:pt idx="25">
                  <c:v>*1944</c:v>
                </c:pt>
                <c:pt idx="26">
                  <c:v>*1945</c:v>
                </c:pt>
                <c:pt idx="27">
                  <c:v>*1946</c:v>
                </c:pt>
                <c:pt idx="28">
                  <c:v>*1947</c:v>
                </c:pt>
                <c:pt idx="29">
                  <c:v>*1948</c:v>
                </c:pt>
                <c:pt idx="30">
                  <c:v>*1949</c:v>
                </c:pt>
                <c:pt idx="31">
                  <c:v>*1950</c:v>
                </c:pt>
                <c:pt idx="32">
                  <c:v>*1951</c:v>
                </c:pt>
                <c:pt idx="33">
                  <c:v>*1952</c:v>
                </c:pt>
                <c:pt idx="34">
                  <c:v>*1953</c:v>
                </c:pt>
                <c:pt idx="35">
                  <c:v>*1954</c:v>
                </c:pt>
                <c:pt idx="36">
                  <c:v>*1955</c:v>
                </c:pt>
                <c:pt idx="37">
                  <c:v>*1956</c:v>
                </c:pt>
                <c:pt idx="38">
                  <c:v>*1957</c:v>
                </c:pt>
                <c:pt idx="39">
                  <c:v>*1958</c:v>
                </c:pt>
                <c:pt idx="40">
                  <c:v>*1959</c:v>
                </c:pt>
                <c:pt idx="41">
                  <c:v>*1960</c:v>
                </c:pt>
                <c:pt idx="42">
                  <c:v>*1961</c:v>
                </c:pt>
                <c:pt idx="43">
                  <c:v>*1962</c:v>
                </c:pt>
                <c:pt idx="44">
                  <c:v>*1963</c:v>
                </c:pt>
                <c:pt idx="45">
                  <c:v>*1964</c:v>
                </c:pt>
                <c:pt idx="46">
                  <c:v>*1965</c:v>
                </c:pt>
                <c:pt idx="47">
                  <c:v>*1966</c:v>
                </c:pt>
                <c:pt idx="48">
                  <c:v>*1967</c:v>
                </c:pt>
                <c:pt idx="49">
                  <c:v>*1968</c:v>
                </c:pt>
                <c:pt idx="50">
                  <c:v>*1969</c:v>
                </c:pt>
                <c:pt idx="51">
                  <c:v>*1970</c:v>
                </c:pt>
                <c:pt idx="52">
                  <c:v>*1971</c:v>
                </c:pt>
                <c:pt idx="53">
                  <c:v>*1972</c:v>
                </c:pt>
                <c:pt idx="54">
                  <c:v>*1973</c:v>
                </c:pt>
                <c:pt idx="55">
                  <c:v>*1974</c:v>
                </c:pt>
                <c:pt idx="56">
                  <c:v>*1975</c:v>
                </c:pt>
                <c:pt idx="57">
                  <c:v>*1976</c:v>
                </c:pt>
                <c:pt idx="58">
                  <c:v>*1977</c:v>
                </c:pt>
                <c:pt idx="59">
                  <c:v>*1978</c:v>
                </c:pt>
                <c:pt idx="60">
                  <c:v>*1979</c:v>
                </c:pt>
                <c:pt idx="61">
                  <c:v>*1980</c:v>
                </c:pt>
                <c:pt idx="62">
                  <c:v>*1981</c:v>
                </c:pt>
                <c:pt idx="63">
                  <c:v>*1982</c:v>
                </c:pt>
                <c:pt idx="64">
                  <c:v>*1983</c:v>
                </c:pt>
                <c:pt idx="65">
                  <c:v>*1984</c:v>
                </c:pt>
                <c:pt idx="66">
                  <c:v>*1985</c:v>
                </c:pt>
                <c:pt idx="67">
                  <c:v>*1986</c:v>
                </c:pt>
                <c:pt idx="68">
                  <c:v>*1987</c:v>
                </c:pt>
                <c:pt idx="69">
                  <c:v>*1988</c:v>
                </c:pt>
                <c:pt idx="70">
                  <c:v>*1989</c:v>
                </c:pt>
                <c:pt idx="71">
                  <c:v>*1990</c:v>
                </c:pt>
                <c:pt idx="72">
                  <c:v>*1991</c:v>
                </c:pt>
                <c:pt idx="73">
                  <c:v>*1992</c:v>
                </c:pt>
                <c:pt idx="74">
                  <c:v>*1993</c:v>
                </c:pt>
                <c:pt idx="75">
                  <c:v>*1994</c:v>
                </c:pt>
                <c:pt idx="76">
                  <c:v>*1995</c:v>
                </c:pt>
                <c:pt idx="77">
                  <c:v>*1996</c:v>
                </c:pt>
                <c:pt idx="78">
                  <c:v>*1997</c:v>
                </c:pt>
                <c:pt idx="79">
                  <c:v>*1998</c:v>
                </c:pt>
                <c:pt idx="80">
                  <c:v>*1999</c:v>
                </c:pt>
                <c:pt idx="81">
                  <c:v>*2000</c:v>
                </c:pt>
                <c:pt idx="82">
                  <c:v>*2001</c:v>
                </c:pt>
                <c:pt idx="83">
                  <c:v>*2002</c:v>
                </c:pt>
                <c:pt idx="84">
                  <c:v>*2003</c:v>
                </c:pt>
                <c:pt idx="85">
                  <c:v>*2004</c:v>
                </c:pt>
                <c:pt idx="86">
                  <c:v>*2005</c:v>
                </c:pt>
                <c:pt idx="87">
                  <c:v>*2006</c:v>
                </c:pt>
                <c:pt idx="88">
                  <c:v>*2007</c:v>
                </c:pt>
                <c:pt idx="89">
                  <c:v>*2008</c:v>
                </c:pt>
                <c:pt idx="90">
                  <c:v>*2009</c:v>
                </c:pt>
                <c:pt idx="91">
                  <c:v>*2010</c:v>
                </c:pt>
                <c:pt idx="92">
                  <c:v>*2011</c:v>
                </c:pt>
                <c:pt idx="93">
                  <c:v>*2012</c:v>
                </c:pt>
                <c:pt idx="94">
                  <c:v>*2013</c:v>
                </c:pt>
                <c:pt idx="95">
                  <c:v>*2014</c:v>
                </c:pt>
                <c:pt idx="96">
                  <c:v>*2015</c:v>
                </c:pt>
                <c:pt idx="97">
                  <c:v>*2016</c:v>
                </c:pt>
                <c:pt idx="98">
                  <c:v>*2017</c:v>
                </c:pt>
                <c:pt idx="99">
                  <c:v>*2018</c:v>
                </c:pt>
                <c:pt idx="100">
                  <c:v>*2019</c:v>
                </c:pt>
                <c:pt idx="101">
                  <c:v>*2020</c:v>
                </c:pt>
                <c:pt idx="102">
                  <c:v>*2021</c:v>
                </c:pt>
                <c:pt idx="103">
                  <c:v>*2022</c:v>
                </c:pt>
                <c:pt idx="104">
                  <c:v>*2023</c:v>
                </c:pt>
                <c:pt idx="105">
                  <c:v>*2024</c:v>
                </c:pt>
              </c:strCache>
            </c:strRef>
          </c:cat>
          <c:val>
            <c:numRef>
              <c:f>Taul2!$E$2:$E$107</c:f>
              <c:numCache>
                <c:formatCode>General</c:formatCode>
                <c:ptCount val="106"/>
                <c:pt idx="95">
                  <c:v>6</c:v>
                </c:pt>
                <c:pt idx="96">
                  <c:v>5</c:v>
                </c:pt>
                <c:pt idx="97">
                  <c:v>4</c:v>
                </c:pt>
                <c:pt idx="98">
                  <c:v>3</c:v>
                </c:pt>
                <c:pt idx="99">
                  <c:v>2</c:v>
                </c:pt>
                <c:pt idx="100">
                  <c:v>2</c:v>
                </c:pt>
                <c:pt idx="101">
                  <c:v>2</c:v>
                </c:pt>
                <c:pt idx="102">
                  <c:v>2</c:v>
                </c:pt>
                <c:pt idx="103">
                  <c:v>2</c:v>
                </c:pt>
                <c:pt idx="104">
                  <c:v>2</c:v>
                </c:pt>
                <c:pt idx="105">
                  <c:v>2</c:v>
                </c:pt>
              </c:numCache>
            </c:numRef>
          </c:val>
          <c:smooth val="0"/>
          <c:extLst>
            <c:ext xmlns:c16="http://schemas.microsoft.com/office/drawing/2014/chart" uri="{C3380CC4-5D6E-409C-BE32-E72D297353CC}">
              <c16:uniqueId val="{00000003-2522-44D7-B85D-3869E1C14B8A}"/>
            </c:ext>
          </c:extLst>
        </c:ser>
        <c:ser>
          <c:idx val="4"/>
          <c:order val="4"/>
          <c:tx>
            <c:strRef>
              <c:f>Taul2!$F$1</c:f>
              <c:strCache>
                <c:ptCount val="1"/>
                <c:pt idx="0">
                  <c:v>kunniajäsenet</c:v>
                </c:pt>
              </c:strCache>
            </c:strRef>
          </c:tx>
          <c:spPr>
            <a:ln w="31750" cap="rnd">
              <a:solidFill>
                <a:schemeClr val="accent5">
                  <a:lumMod val="60000"/>
                </a:schemeClr>
              </a:solidFill>
              <a:round/>
            </a:ln>
            <a:effectLst/>
          </c:spPr>
          <c:marker>
            <c:symbol val="circle"/>
            <c:size val="17"/>
            <c:spPr>
              <a:solidFill>
                <a:schemeClr val="accent5">
                  <a:lumMod val="60000"/>
                </a:schemeClr>
              </a:solidFill>
              <a:ln>
                <a:noFill/>
              </a:ln>
              <a:effectLst/>
            </c:spPr>
          </c:marker>
          <c:dLbls>
            <c:spPr>
              <a:noFill/>
              <a:ln>
                <a:noFill/>
              </a:ln>
              <a:effectLst/>
            </c:spPr>
            <c:txPr>
              <a:bodyPr rot="0" spcFirstLastPara="1" vertOverflow="ellipsis" vert="horz" wrap="square" anchor="ctr" anchorCtr="1"/>
              <a:lstStyle/>
              <a:p>
                <a:pPr>
                  <a:defRPr sz="500" b="0" i="0" u="none" strike="noStrike" kern="1200" baseline="0">
                    <a:solidFill>
                      <a:schemeClr val="lt1"/>
                    </a:solidFill>
                    <a:latin typeface="Century Gothic" panose="020B0502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Taul2!$A$2:$A$107</c:f>
              <c:strCache>
                <c:ptCount val="106"/>
                <c:pt idx="0">
                  <c:v>*1919</c:v>
                </c:pt>
                <c:pt idx="1">
                  <c:v>*1920</c:v>
                </c:pt>
                <c:pt idx="2">
                  <c:v>*1921</c:v>
                </c:pt>
                <c:pt idx="3">
                  <c:v>*1922</c:v>
                </c:pt>
                <c:pt idx="4">
                  <c:v>*1923</c:v>
                </c:pt>
                <c:pt idx="5">
                  <c:v>*1924</c:v>
                </c:pt>
                <c:pt idx="6">
                  <c:v>*1925</c:v>
                </c:pt>
                <c:pt idx="7">
                  <c:v>*1926</c:v>
                </c:pt>
                <c:pt idx="8">
                  <c:v>*1927</c:v>
                </c:pt>
                <c:pt idx="9">
                  <c:v>*1928</c:v>
                </c:pt>
                <c:pt idx="10">
                  <c:v>*1929</c:v>
                </c:pt>
                <c:pt idx="11">
                  <c:v>*1930</c:v>
                </c:pt>
                <c:pt idx="12">
                  <c:v>*1931</c:v>
                </c:pt>
                <c:pt idx="13">
                  <c:v>*1932</c:v>
                </c:pt>
                <c:pt idx="14">
                  <c:v>*1933</c:v>
                </c:pt>
                <c:pt idx="15">
                  <c:v>*1934</c:v>
                </c:pt>
                <c:pt idx="16">
                  <c:v>*1935</c:v>
                </c:pt>
                <c:pt idx="17">
                  <c:v>*1936</c:v>
                </c:pt>
                <c:pt idx="18">
                  <c:v>*1937</c:v>
                </c:pt>
                <c:pt idx="19">
                  <c:v>*1938</c:v>
                </c:pt>
                <c:pt idx="20">
                  <c:v>*1939</c:v>
                </c:pt>
                <c:pt idx="21">
                  <c:v>*1940</c:v>
                </c:pt>
                <c:pt idx="22">
                  <c:v>*1941</c:v>
                </c:pt>
                <c:pt idx="23">
                  <c:v>*1942</c:v>
                </c:pt>
                <c:pt idx="24">
                  <c:v>*1943</c:v>
                </c:pt>
                <c:pt idx="25">
                  <c:v>*1944</c:v>
                </c:pt>
                <c:pt idx="26">
                  <c:v>*1945</c:v>
                </c:pt>
                <c:pt idx="27">
                  <c:v>*1946</c:v>
                </c:pt>
                <c:pt idx="28">
                  <c:v>*1947</c:v>
                </c:pt>
                <c:pt idx="29">
                  <c:v>*1948</c:v>
                </c:pt>
                <c:pt idx="30">
                  <c:v>*1949</c:v>
                </c:pt>
                <c:pt idx="31">
                  <c:v>*1950</c:v>
                </c:pt>
                <c:pt idx="32">
                  <c:v>*1951</c:v>
                </c:pt>
                <c:pt idx="33">
                  <c:v>*1952</c:v>
                </c:pt>
                <c:pt idx="34">
                  <c:v>*1953</c:v>
                </c:pt>
                <c:pt idx="35">
                  <c:v>*1954</c:v>
                </c:pt>
                <c:pt idx="36">
                  <c:v>*1955</c:v>
                </c:pt>
                <c:pt idx="37">
                  <c:v>*1956</c:v>
                </c:pt>
                <c:pt idx="38">
                  <c:v>*1957</c:v>
                </c:pt>
                <c:pt idx="39">
                  <c:v>*1958</c:v>
                </c:pt>
                <c:pt idx="40">
                  <c:v>*1959</c:v>
                </c:pt>
                <c:pt idx="41">
                  <c:v>*1960</c:v>
                </c:pt>
                <c:pt idx="42">
                  <c:v>*1961</c:v>
                </c:pt>
                <c:pt idx="43">
                  <c:v>*1962</c:v>
                </c:pt>
                <c:pt idx="44">
                  <c:v>*1963</c:v>
                </c:pt>
                <c:pt idx="45">
                  <c:v>*1964</c:v>
                </c:pt>
                <c:pt idx="46">
                  <c:v>*1965</c:v>
                </c:pt>
                <c:pt idx="47">
                  <c:v>*1966</c:v>
                </c:pt>
                <c:pt idx="48">
                  <c:v>*1967</c:v>
                </c:pt>
                <c:pt idx="49">
                  <c:v>*1968</c:v>
                </c:pt>
                <c:pt idx="50">
                  <c:v>*1969</c:v>
                </c:pt>
                <c:pt idx="51">
                  <c:v>*1970</c:v>
                </c:pt>
                <c:pt idx="52">
                  <c:v>*1971</c:v>
                </c:pt>
                <c:pt idx="53">
                  <c:v>*1972</c:v>
                </c:pt>
                <c:pt idx="54">
                  <c:v>*1973</c:v>
                </c:pt>
                <c:pt idx="55">
                  <c:v>*1974</c:v>
                </c:pt>
                <c:pt idx="56">
                  <c:v>*1975</c:v>
                </c:pt>
                <c:pt idx="57">
                  <c:v>*1976</c:v>
                </c:pt>
                <c:pt idx="58">
                  <c:v>*1977</c:v>
                </c:pt>
                <c:pt idx="59">
                  <c:v>*1978</c:v>
                </c:pt>
                <c:pt idx="60">
                  <c:v>*1979</c:v>
                </c:pt>
                <c:pt idx="61">
                  <c:v>*1980</c:v>
                </c:pt>
                <c:pt idx="62">
                  <c:v>*1981</c:v>
                </c:pt>
                <c:pt idx="63">
                  <c:v>*1982</c:v>
                </c:pt>
                <c:pt idx="64">
                  <c:v>*1983</c:v>
                </c:pt>
                <c:pt idx="65">
                  <c:v>*1984</c:v>
                </c:pt>
                <c:pt idx="66">
                  <c:v>*1985</c:v>
                </c:pt>
                <c:pt idx="67">
                  <c:v>*1986</c:v>
                </c:pt>
                <c:pt idx="68">
                  <c:v>*1987</c:v>
                </c:pt>
                <c:pt idx="69">
                  <c:v>*1988</c:v>
                </c:pt>
                <c:pt idx="70">
                  <c:v>*1989</c:v>
                </c:pt>
                <c:pt idx="71">
                  <c:v>*1990</c:v>
                </c:pt>
                <c:pt idx="72">
                  <c:v>*1991</c:v>
                </c:pt>
                <c:pt idx="73">
                  <c:v>*1992</c:v>
                </c:pt>
                <c:pt idx="74">
                  <c:v>*1993</c:v>
                </c:pt>
                <c:pt idx="75">
                  <c:v>*1994</c:v>
                </c:pt>
                <c:pt idx="76">
                  <c:v>*1995</c:v>
                </c:pt>
                <c:pt idx="77">
                  <c:v>*1996</c:v>
                </c:pt>
                <c:pt idx="78">
                  <c:v>*1997</c:v>
                </c:pt>
                <c:pt idx="79">
                  <c:v>*1998</c:v>
                </c:pt>
                <c:pt idx="80">
                  <c:v>*1999</c:v>
                </c:pt>
                <c:pt idx="81">
                  <c:v>*2000</c:v>
                </c:pt>
                <c:pt idx="82">
                  <c:v>*2001</c:v>
                </c:pt>
                <c:pt idx="83">
                  <c:v>*2002</c:v>
                </c:pt>
                <c:pt idx="84">
                  <c:v>*2003</c:v>
                </c:pt>
                <c:pt idx="85">
                  <c:v>*2004</c:v>
                </c:pt>
                <c:pt idx="86">
                  <c:v>*2005</c:v>
                </c:pt>
                <c:pt idx="87">
                  <c:v>*2006</c:v>
                </c:pt>
                <c:pt idx="88">
                  <c:v>*2007</c:v>
                </c:pt>
                <c:pt idx="89">
                  <c:v>*2008</c:v>
                </c:pt>
                <c:pt idx="90">
                  <c:v>*2009</c:v>
                </c:pt>
                <c:pt idx="91">
                  <c:v>*2010</c:v>
                </c:pt>
                <c:pt idx="92">
                  <c:v>*2011</c:v>
                </c:pt>
                <c:pt idx="93">
                  <c:v>*2012</c:v>
                </c:pt>
                <c:pt idx="94">
                  <c:v>*2013</c:v>
                </c:pt>
                <c:pt idx="95">
                  <c:v>*2014</c:v>
                </c:pt>
                <c:pt idx="96">
                  <c:v>*2015</c:v>
                </c:pt>
                <c:pt idx="97">
                  <c:v>*2016</c:v>
                </c:pt>
                <c:pt idx="98">
                  <c:v>*2017</c:v>
                </c:pt>
                <c:pt idx="99">
                  <c:v>*2018</c:v>
                </c:pt>
                <c:pt idx="100">
                  <c:v>*2019</c:v>
                </c:pt>
                <c:pt idx="101">
                  <c:v>*2020</c:v>
                </c:pt>
                <c:pt idx="102">
                  <c:v>*2021</c:v>
                </c:pt>
                <c:pt idx="103">
                  <c:v>*2022</c:v>
                </c:pt>
                <c:pt idx="104">
                  <c:v>*2023</c:v>
                </c:pt>
                <c:pt idx="105">
                  <c:v>*2024</c:v>
                </c:pt>
              </c:strCache>
            </c:strRef>
          </c:cat>
          <c:val>
            <c:numRef>
              <c:f>Taul2!$F$2:$F$107</c:f>
              <c:numCache>
                <c:formatCode>General</c:formatCode>
                <c:ptCount val="106"/>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44">
                  <c:v>1</c:v>
                </c:pt>
                <c:pt idx="45">
                  <c:v>2</c:v>
                </c:pt>
                <c:pt idx="46">
                  <c:v>2</c:v>
                </c:pt>
                <c:pt idx="47">
                  <c:v>2</c:v>
                </c:pt>
                <c:pt idx="48">
                  <c:v>2</c:v>
                </c:pt>
                <c:pt idx="49">
                  <c:v>2</c:v>
                </c:pt>
                <c:pt idx="50">
                  <c:v>2</c:v>
                </c:pt>
                <c:pt idx="51">
                  <c:v>2</c:v>
                </c:pt>
                <c:pt idx="52">
                  <c:v>2</c:v>
                </c:pt>
                <c:pt idx="53">
                  <c:v>2</c:v>
                </c:pt>
                <c:pt idx="54">
                  <c:v>3</c:v>
                </c:pt>
                <c:pt idx="55">
                  <c:v>3</c:v>
                </c:pt>
                <c:pt idx="56">
                  <c:v>3</c:v>
                </c:pt>
                <c:pt idx="57">
                  <c:v>4</c:v>
                </c:pt>
                <c:pt idx="58">
                  <c:v>4</c:v>
                </c:pt>
                <c:pt idx="59">
                  <c:v>4</c:v>
                </c:pt>
                <c:pt idx="60">
                  <c:v>4</c:v>
                </c:pt>
                <c:pt idx="61">
                  <c:v>4</c:v>
                </c:pt>
                <c:pt idx="62">
                  <c:v>4</c:v>
                </c:pt>
                <c:pt idx="63">
                  <c:v>4</c:v>
                </c:pt>
                <c:pt idx="64">
                  <c:v>3</c:v>
                </c:pt>
                <c:pt idx="65">
                  <c:v>3</c:v>
                </c:pt>
                <c:pt idx="66">
                  <c:v>3</c:v>
                </c:pt>
                <c:pt idx="67">
                  <c:v>3</c:v>
                </c:pt>
                <c:pt idx="68">
                  <c:v>3</c:v>
                </c:pt>
                <c:pt idx="69">
                  <c:v>3</c:v>
                </c:pt>
                <c:pt idx="70">
                  <c:v>3</c:v>
                </c:pt>
                <c:pt idx="71">
                  <c:v>4</c:v>
                </c:pt>
                <c:pt idx="72">
                  <c:v>4</c:v>
                </c:pt>
                <c:pt idx="73">
                  <c:v>4</c:v>
                </c:pt>
                <c:pt idx="74">
                  <c:v>4</c:v>
                </c:pt>
                <c:pt idx="75">
                  <c:v>4</c:v>
                </c:pt>
                <c:pt idx="76">
                  <c:v>4</c:v>
                </c:pt>
                <c:pt idx="77">
                  <c:v>3</c:v>
                </c:pt>
                <c:pt idx="78">
                  <c:v>3</c:v>
                </c:pt>
                <c:pt idx="79">
                  <c:v>3</c:v>
                </c:pt>
                <c:pt idx="80">
                  <c:v>2</c:v>
                </c:pt>
                <c:pt idx="81">
                  <c:v>3</c:v>
                </c:pt>
                <c:pt idx="82">
                  <c:v>5</c:v>
                </c:pt>
                <c:pt idx="83">
                  <c:v>4</c:v>
                </c:pt>
                <c:pt idx="84">
                  <c:v>4</c:v>
                </c:pt>
                <c:pt idx="85">
                  <c:v>4</c:v>
                </c:pt>
                <c:pt idx="86">
                  <c:v>4</c:v>
                </c:pt>
                <c:pt idx="87">
                  <c:v>4</c:v>
                </c:pt>
                <c:pt idx="88">
                  <c:v>4</c:v>
                </c:pt>
                <c:pt idx="89">
                  <c:v>4</c:v>
                </c:pt>
                <c:pt idx="90">
                  <c:v>4</c:v>
                </c:pt>
                <c:pt idx="91">
                  <c:v>2</c:v>
                </c:pt>
                <c:pt idx="92">
                  <c:v>2</c:v>
                </c:pt>
                <c:pt idx="93">
                  <c:v>2</c:v>
                </c:pt>
                <c:pt idx="94">
                  <c:v>2</c:v>
                </c:pt>
                <c:pt idx="95">
                  <c:v>2</c:v>
                </c:pt>
                <c:pt idx="96">
                  <c:v>2</c:v>
                </c:pt>
                <c:pt idx="97">
                  <c:v>2</c:v>
                </c:pt>
                <c:pt idx="98">
                  <c:v>1</c:v>
                </c:pt>
                <c:pt idx="105">
                  <c:v>1</c:v>
                </c:pt>
              </c:numCache>
            </c:numRef>
          </c:val>
          <c:smooth val="0"/>
          <c:extLst>
            <c:ext xmlns:c16="http://schemas.microsoft.com/office/drawing/2014/chart" uri="{C3380CC4-5D6E-409C-BE32-E72D297353CC}">
              <c16:uniqueId val="{00000004-2522-44D7-B85D-3869E1C14B8A}"/>
            </c:ext>
          </c:extLst>
        </c:ser>
        <c:dLbls>
          <c:dLblPos val="ctr"/>
          <c:showLegendKey val="0"/>
          <c:showVal val="1"/>
          <c:showCatName val="0"/>
          <c:showSerName val="0"/>
          <c:showPercent val="0"/>
          <c:showBubbleSize val="0"/>
        </c:dLbls>
        <c:marker val="1"/>
        <c:smooth val="0"/>
        <c:axId val="212804639"/>
        <c:axId val="212819039"/>
      </c:lineChart>
      <c:catAx>
        <c:axId val="21280463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500" b="0" i="0" u="none" strike="noStrike" kern="1200" cap="all" baseline="0">
                <a:solidFill>
                  <a:schemeClr val="dk1">
                    <a:lumMod val="75000"/>
                    <a:lumOff val="25000"/>
                  </a:schemeClr>
                </a:solidFill>
                <a:latin typeface="Century Gothic" panose="020B0502020202020204" pitchFamily="34" charset="0"/>
                <a:ea typeface="+mn-ea"/>
                <a:cs typeface="+mn-cs"/>
              </a:defRPr>
            </a:pPr>
            <a:endParaRPr lang="fi-FI"/>
          </a:p>
        </c:txPr>
        <c:crossAx val="212819039"/>
        <c:crosses val="autoZero"/>
        <c:auto val="1"/>
        <c:lblAlgn val="ctr"/>
        <c:lblOffset val="100"/>
        <c:noMultiLvlLbl val="0"/>
      </c:catAx>
      <c:valAx>
        <c:axId val="212819039"/>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Century Gothic" panose="020B0502020202020204" pitchFamily="34" charset="0"/>
                <a:ea typeface="+mn-ea"/>
                <a:cs typeface="+mn-cs"/>
              </a:defRPr>
            </a:pPr>
            <a:endParaRPr lang="fi-FI"/>
          </a:p>
        </c:txPr>
        <c:crossAx val="212804639"/>
        <c:crosses val="autoZero"/>
        <c:crossBetween val="between"/>
      </c:valAx>
      <c:spPr>
        <a:noFill/>
        <a:ln>
          <a:noFill/>
        </a:ln>
        <a:effectLst/>
      </c:spPr>
    </c:plotArea>
    <c:legend>
      <c:legendPos val="b"/>
      <c:layout>
        <c:manualLayout>
          <c:xMode val="edge"/>
          <c:yMode val="edge"/>
          <c:x val="4.0194245557761382E-2"/>
          <c:y val="4.2296073983325223E-2"/>
          <c:w val="0.34241189638352726"/>
          <c:h val="0.3876790037339460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Century Gothic" panose="020B0502020202020204" pitchFamily="34" charset="0"/>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500" b="0">
          <a:latin typeface="Century Gothic" panose="020B0502020202020204"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dk1">
                    <a:lumMod val="75000"/>
                    <a:lumOff val="25000"/>
                  </a:schemeClr>
                </a:solidFill>
                <a:latin typeface="Century Gothic" panose="020B0502020202020204" pitchFamily="34" charset="0"/>
                <a:ea typeface="+mn-ea"/>
                <a:cs typeface="+mn-cs"/>
              </a:defRPr>
            </a:pPr>
            <a:r>
              <a:rPr lang="fi-FI" sz="2400"/>
              <a:t>VTS:n jäsenmäärät 1919-1969</a:t>
            </a:r>
          </a:p>
        </c:rich>
      </c:tx>
      <c:layout>
        <c:manualLayout>
          <c:xMode val="edge"/>
          <c:yMode val="edge"/>
          <c:x val="3.5619937459970621E-2"/>
          <c:y val="8.8733067849277467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Century Gothic" panose="020B0502020202020204" pitchFamily="34" charset="0"/>
              <a:ea typeface="+mn-ea"/>
              <a:cs typeface="+mn-cs"/>
            </a:defRPr>
          </a:pPr>
          <a:endParaRPr lang="fi-FI"/>
        </a:p>
      </c:txPr>
    </c:title>
    <c:autoTitleDeleted val="0"/>
    <c:plotArea>
      <c:layout/>
      <c:lineChart>
        <c:grouping val="standard"/>
        <c:varyColors val="0"/>
        <c:ser>
          <c:idx val="0"/>
          <c:order val="0"/>
          <c:tx>
            <c:strRef>
              <c:f>'VTS1919-1969'!$B$1</c:f>
              <c:strCache>
                <c:ptCount val="1"/>
                <c:pt idx="0">
                  <c:v>jäsenmäärä</c:v>
                </c:pt>
              </c:strCache>
            </c:strRef>
          </c:tx>
          <c:spPr>
            <a:ln w="31750" cap="rnd">
              <a:solidFill>
                <a:schemeClr val="accent6"/>
              </a:solidFill>
              <a:round/>
            </a:ln>
            <a:effectLst/>
          </c:spPr>
          <c:marker>
            <c:symbol val="circle"/>
            <c:size val="17"/>
            <c:spPr>
              <a:solidFill>
                <a:schemeClr val="accent6"/>
              </a:solidFill>
              <a:ln>
                <a:no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lt1"/>
                    </a:solidFill>
                    <a:latin typeface="Century Gothic" panose="020B0502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'VTS1919-1969'!$A$2:$A$52</c:f>
              <c:strCache>
                <c:ptCount val="51"/>
                <c:pt idx="0">
                  <c:v>*1919</c:v>
                </c:pt>
                <c:pt idx="1">
                  <c:v>*1920</c:v>
                </c:pt>
                <c:pt idx="2">
                  <c:v>*1921</c:v>
                </c:pt>
                <c:pt idx="3">
                  <c:v>*1922</c:v>
                </c:pt>
                <c:pt idx="4">
                  <c:v>*1923</c:v>
                </c:pt>
                <c:pt idx="5">
                  <c:v>*1924</c:v>
                </c:pt>
                <c:pt idx="6">
                  <c:v>*1925</c:v>
                </c:pt>
                <c:pt idx="7">
                  <c:v>*1926</c:v>
                </c:pt>
                <c:pt idx="8">
                  <c:v>*1927</c:v>
                </c:pt>
                <c:pt idx="9">
                  <c:v>*1928</c:v>
                </c:pt>
                <c:pt idx="10">
                  <c:v>*1929</c:v>
                </c:pt>
                <c:pt idx="11">
                  <c:v>*1930</c:v>
                </c:pt>
                <c:pt idx="12">
                  <c:v>*1931</c:v>
                </c:pt>
                <c:pt idx="13">
                  <c:v>*1932</c:v>
                </c:pt>
                <c:pt idx="14">
                  <c:v>*1933</c:v>
                </c:pt>
                <c:pt idx="15">
                  <c:v>*1934</c:v>
                </c:pt>
                <c:pt idx="16">
                  <c:v>*1935</c:v>
                </c:pt>
                <c:pt idx="17">
                  <c:v>*1936</c:v>
                </c:pt>
                <c:pt idx="18">
                  <c:v>*1937</c:v>
                </c:pt>
                <c:pt idx="19">
                  <c:v>*1938</c:v>
                </c:pt>
                <c:pt idx="20">
                  <c:v>*1939</c:v>
                </c:pt>
                <c:pt idx="21">
                  <c:v>*1940</c:v>
                </c:pt>
                <c:pt idx="22">
                  <c:v>*1941</c:v>
                </c:pt>
                <c:pt idx="23">
                  <c:v>*1942</c:v>
                </c:pt>
                <c:pt idx="24">
                  <c:v>*1943</c:v>
                </c:pt>
                <c:pt idx="25">
                  <c:v>*1944</c:v>
                </c:pt>
                <c:pt idx="26">
                  <c:v>*1945</c:v>
                </c:pt>
                <c:pt idx="27">
                  <c:v>*1946</c:v>
                </c:pt>
                <c:pt idx="28">
                  <c:v>*1947</c:v>
                </c:pt>
                <c:pt idx="29">
                  <c:v>*1948</c:v>
                </c:pt>
                <c:pt idx="30">
                  <c:v>*1949</c:v>
                </c:pt>
                <c:pt idx="31">
                  <c:v>*1950</c:v>
                </c:pt>
                <c:pt idx="32">
                  <c:v>*1951</c:v>
                </c:pt>
                <c:pt idx="33">
                  <c:v>*1952</c:v>
                </c:pt>
                <c:pt idx="34">
                  <c:v>*1953</c:v>
                </c:pt>
                <c:pt idx="35">
                  <c:v>*1954</c:v>
                </c:pt>
                <c:pt idx="36">
                  <c:v>*1955</c:v>
                </c:pt>
                <c:pt idx="37">
                  <c:v>*1956</c:v>
                </c:pt>
                <c:pt idx="38">
                  <c:v>*1957</c:v>
                </c:pt>
                <c:pt idx="39">
                  <c:v>*1958</c:v>
                </c:pt>
                <c:pt idx="40">
                  <c:v>*1959</c:v>
                </c:pt>
                <c:pt idx="41">
                  <c:v>*1960</c:v>
                </c:pt>
                <c:pt idx="42">
                  <c:v>*1961</c:v>
                </c:pt>
                <c:pt idx="43">
                  <c:v>*1962</c:v>
                </c:pt>
                <c:pt idx="44">
                  <c:v>*1963</c:v>
                </c:pt>
                <c:pt idx="45">
                  <c:v>*1964</c:v>
                </c:pt>
                <c:pt idx="46">
                  <c:v>*1965</c:v>
                </c:pt>
                <c:pt idx="47">
                  <c:v>*1966</c:v>
                </c:pt>
                <c:pt idx="48">
                  <c:v>*1967</c:v>
                </c:pt>
                <c:pt idx="49">
                  <c:v>*1968</c:v>
                </c:pt>
                <c:pt idx="50">
                  <c:v>*1969</c:v>
                </c:pt>
              </c:strCache>
            </c:strRef>
          </c:cat>
          <c:val>
            <c:numRef>
              <c:f>'VTS1919-1969'!$B$2:$B$52</c:f>
              <c:numCache>
                <c:formatCode>0</c:formatCode>
                <c:ptCount val="51"/>
                <c:pt idx="0">
                  <c:v>29</c:v>
                </c:pt>
                <c:pt idx="1">
                  <c:v>30</c:v>
                </c:pt>
                <c:pt idx="2">
                  <c:v>40</c:v>
                </c:pt>
                <c:pt idx="3" formatCode="General">
                  <c:v>38</c:v>
                </c:pt>
                <c:pt idx="4">
                  <c:v>45</c:v>
                </c:pt>
                <c:pt idx="5">
                  <c:v>45</c:v>
                </c:pt>
                <c:pt idx="6" formatCode="General">
                  <c:v>40</c:v>
                </c:pt>
                <c:pt idx="7">
                  <c:v>45</c:v>
                </c:pt>
                <c:pt idx="8">
                  <c:v>47</c:v>
                </c:pt>
                <c:pt idx="9">
                  <c:v>40</c:v>
                </c:pt>
                <c:pt idx="10">
                  <c:v>40</c:v>
                </c:pt>
                <c:pt idx="11">
                  <c:v>40</c:v>
                </c:pt>
                <c:pt idx="12" formatCode="General">
                  <c:v>40</c:v>
                </c:pt>
                <c:pt idx="13">
                  <c:v>40</c:v>
                </c:pt>
                <c:pt idx="14">
                  <c:v>39</c:v>
                </c:pt>
                <c:pt idx="15">
                  <c:v>40</c:v>
                </c:pt>
                <c:pt idx="16">
                  <c:v>43</c:v>
                </c:pt>
                <c:pt idx="17">
                  <c:v>39</c:v>
                </c:pt>
                <c:pt idx="18">
                  <c:v>43</c:v>
                </c:pt>
                <c:pt idx="19">
                  <c:v>37</c:v>
                </c:pt>
                <c:pt idx="20">
                  <c:v>30</c:v>
                </c:pt>
                <c:pt idx="21" formatCode="General">
                  <c:v>31</c:v>
                </c:pt>
                <c:pt idx="22">
                  <c:v>39</c:v>
                </c:pt>
                <c:pt idx="23">
                  <c:v>43</c:v>
                </c:pt>
                <c:pt idx="24">
                  <c:v>50</c:v>
                </c:pt>
                <c:pt idx="25">
                  <c:v>53</c:v>
                </c:pt>
                <c:pt idx="26">
                  <c:v>62</c:v>
                </c:pt>
                <c:pt idx="27">
                  <c:v>62</c:v>
                </c:pt>
                <c:pt idx="28">
                  <c:v>60</c:v>
                </c:pt>
                <c:pt idx="29">
                  <c:v>71</c:v>
                </c:pt>
                <c:pt idx="30">
                  <c:v>77</c:v>
                </c:pt>
                <c:pt idx="31">
                  <c:v>89</c:v>
                </c:pt>
                <c:pt idx="32">
                  <c:v>118</c:v>
                </c:pt>
                <c:pt idx="33">
                  <c:v>119</c:v>
                </c:pt>
                <c:pt idx="34">
                  <c:v>148</c:v>
                </c:pt>
                <c:pt idx="35">
                  <c:v>155</c:v>
                </c:pt>
                <c:pt idx="36">
                  <c:v>170</c:v>
                </c:pt>
                <c:pt idx="37">
                  <c:v>185</c:v>
                </c:pt>
                <c:pt idx="38">
                  <c:v>194</c:v>
                </c:pt>
                <c:pt idx="39">
                  <c:v>185</c:v>
                </c:pt>
                <c:pt idx="40" formatCode="General">
                  <c:v>184</c:v>
                </c:pt>
                <c:pt idx="41">
                  <c:v>176</c:v>
                </c:pt>
                <c:pt idx="42" formatCode="General">
                  <c:v>182</c:v>
                </c:pt>
                <c:pt idx="43" formatCode="General">
                  <c:v>175</c:v>
                </c:pt>
                <c:pt idx="44">
                  <c:v>201</c:v>
                </c:pt>
                <c:pt idx="45">
                  <c:v>203</c:v>
                </c:pt>
                <c:pt idx="46">
                  <c:v>237</c:v>
                </c:pt>
                <c:pt idx="47">
                  <c:v>251</c:v>
                </c:pt>
                <c:pt idx="48">
                  <c:v>275</c:v>
                </c:pt>
                <c:pt idx="49">
                  <c:v>290</c:v>
                </c:pt>
                <c:pt idx="50">
                  <c:v>319</c:v>
                </c:pt>
              </c:numCache>
            </c:numRef>
          </c:val>
          <c:smooth val="0"/>
          <c:extLst>
            <c:ext xmlns:c16="http://schemas.microsoft.com/office/drawing/2014/chart" uri="{C3380CC4-5D6E-409C-BE32-E72D297353CC}">
              <c16:uniqueId val="{00000000-9446-4CF6-AA10-89C2E38BCF8A}"/>
            </c:ext>
          </c:extLst>
        </c:ser>
        <c:ser>
          <c:idx val="1"/>
          <c:order val="1"/>
          <c:tx>
            <c:strRef>
              <c:f>'VTS1919-1969'!$C$1</c:f>
              <c:strCache>
                <c:ptCount val="1"/>
                <c:pt idx="0">
                  <c:v>vuosijäsenet</c:v>
                </c:pt>
              </c:strCache>
            </c:strRef>
          </c:tx>
          <c:spPr>
            <a:ln w="31750" cap="rnd">
              <a:solidFill>
                <a:schemeClr val="accent5"/>
              </a:solidFill>
              <a:round/>
            </a:ln>
            <a:effectLst/>
          </c:spPr>
          <c:marker>
            <c:symbol val="circle"/>
            <c:size val="17"/>
            <c:spPr>
              <a:solidFill>
                <a:schemeClr val="accent5"/>
              </a:solidFill>
              <a:ln>
                <a:no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lt1"/>
                    </a:solidFill>
                    <a:latin typeface="Century Gothic" panose="020B0502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'VTS1919-1969'!$A$2:$A$52</c:f>
              <c:strCache>
                <c:ptCount val="51"/>
                <c:pt idx="0">
                  <c:v>*1919</c:v>
                </c:pt>
                <c:pt idx="1">
                  <c:v>*1920</c:v>
                </c:pt>
                <c:pt idx="2">
                  <c:v>*1921</c:v>
                </c:pt>
                <c:pt idx="3">
                  <c:v>*1922</c:v>
                </c:pt>
                <c:pt idx="4">
                  <c:v>*1923</c:v>
                </c:pt>
                <c:pt idx="5">
                  <c:v>*1924</c:v>
                </c:pt>
                <c:pt idx="6">
                  <c:v>*1925</c:v>
                </c:pt>
                <c:pt idx="7">
                  <c:v>*1926</c:v>
                </c:pt>
                <c:pt idx="8">
                  <c:v>*1927</c:v>
                </c:pt>
                <c:pt idx="9">
                  <c:v>*1928</c:v>
                </c:pt>
                <c:pt idx="10">
                  <c:v>*1929</c:v>
                </c:pt>
                <c:pt idx="11">
                  <c:v>*1930</c:v>
                </c:pt>
                <c:pt idx="12">
                  <c:v>*1931</c:v>
                </c:pt>
                <c:pt idx="13">
                  <c:v>*1932</c:v>
                </c:pt>
                <c:pt idx="14">
                  <c:v>*1933</c:v>
                </c:pt>
                <c:pt idx="15">
                  <c:v>*1934</c:v>
                </c:pt>
                <c:pt idx="16">
                  <c:v>*1935</c:v>
                </c:pt>
                <c:pt idx="17">
                  <c:v>*1936</c:v>
                </c:pt>
                <c:pt idx="18">
                  <c:v>*1937</c:v>
                </c:pt>
                <c:pt idx="19">
                  <c:v>*1938</c:v>
                </c:pt>
                <c:pt idx="20">
                  <c:v>*1939</c:v>
                </c:pt>
                <c:pt idx="21">
                  <c:v>*1940</c:v>
                </c:pt>
                <c:pt idx="22">
                  <c:v>*1941</c:v>
                </c:pt>
                <c:pt idx="23">
                  <c:v>*1942</c:v>
                </c:pt>
                <c:pt idx="24">
                  <c:v>*1943</c:v>
                </c:pt>
                <c:pt idx="25">
                  <c:v>*1944</c:v>
                </c:pt>
                <c:pt idx="26">
                  <c:v>*1945</c:v>
                </c:pt>
                <c:pt idx="27">
                  <c:v>*1946</c:v>
                </c:pt>
                <c:pt idx="28">
                  <c:v>*1947</c:v>
                </c:pt>
                <c:pt idx="29">
                  <c:v>*1948</c:v>
                </c:pt>
                <c:pt idx="30">
                  <c:v>*1949</c:v>
                </c:pt>
                <c:pt idx="31">
                  <c:v>*1950</c:v>
                </c:pt>
                <c:pt idx="32">
                  <c:v>*1951</c:v>
                </c:pt>
                <c:pt idx="33">
                  <c:v>*1952</c:v>
                </c:pt>
                <c:pt idx="34">
                  <c:v>*1953</c:v>
                </c:pt>
                <c:pt idx="35">
                  <c:v>*1954</c:v>
                </c:pt>
                <c:pt idx="36">
                  <c:v>*1955</c:v>
                </c:pt>
                <c:pt idx="37">
                  <c:v>*1956</c:v>
                </c:pt>
                <c:pt idx="38">
                  <c:v>*1957</c:v>
                </c:pt>
                <c:pt idx="39">
                  <c:v>*1958</c:v>
                </c:pt>
                <c:pt idx="40">
                  <c:v>*1959</c:v>
                </c:pt>
                <c:pt idx="41">
                  <c:v>*1960</c:v>
                </c:pt>
                <c:pt idx="42">
                  <c:v>*1961</c:v>
                </c:pt>
                <c:pt idx="43">
                  <c:v>*1962</c:v>
                </c:pt>
                <c:pt idx="44">
                  <c:v>*1963</c:v>
                </c:pt>
                <c:pt idx="45">
                  <c:v>*1964</c:v>
                </c:pt>
                <c:pt idx="46">
                  <c:v>*1965</c:v>
                </c:pt>
                <c:pt idx="47">
                  <c:v>*1966</c:v>
                </c:pt>
                <c:pt idx="48">
                  <c:v>*1967</c:v>
                </c:pt>
                <c:pt idx="49">
                  <c:v>*1968</c:v>
                </c:pt>
                <c:pt idx="50">
                  <c:v>*1969</c:v>
                </c:pt>
              </c:strCache>
            </c:strRef>
          </c:cat>
          <c:val>
            <c:numRef>
              <c:f>'VTS1919-1969'!$C$2:$C$52</c:f>
              <c:numCache>
                <c:formatCode>0</c:formatCode>
                <c:ptCount val="51"/>
                <c:pt idx="0">
                  <c:v>29</c:v>
                </c:pt>
                <c:pt idx="1">
                  <c:v>30</c:v>
                </c:pt>
                <c:pt idx="2">
                  <c:v>40</c:v>
                </c:pt>
                <c:pt idx="3">
                  <c:v>38</c:v>
                </c:pt>
                <c:pt idx="4">
                  <c:v>45</c:v>
                </c:pt>
                <c:pt idx="5">
                  <c:v>45</c:v>
                </c:pt>
                <c:pt idx="6">
                  <c:v>40</c:v>
                </c:pt>
                <c:pt idx="7">
                  <c:v>45</c:v>
                </c:pt>
                <c:pt idx="8">
                  <c:v>47</c:v>
                </c:pt>
                <c:pt idx="9">
                  <c:v>40</c:v>
                </c:pt>
                <c:pt idx="10">
                  <c:v>40</c:v>
                </c:pt>
                <c:pt idx="11">
                  <c:v>40</c:v>
                </c:pt>
                <c:pt idx="12">
                  <c:v>40</c:v>
                </c:pt>
                <c:pt idx="13">
                  <c:v>40</c:v>
                </c:pt>
                <c:pt idx="14">
                  <c:v>39</c:v>
                </c:pt>
                <c:pt idx="15">
                  <c:v>40</c:v>
                </c:pt>
                <c:pt idx="16">
                  <c:v>43</c:v>
                </c:pt>
                <c:pt idx="17">
                  <c:v>39</c:v>
                </c:pt>
                <c:pt idx="18">
                  <c:v>43</c:v>
                </c:pt>
                <c:pt idx="19">
                  <c:v>37</c:v>
                </c:pt>
                <c:pt idx="20">
                  <c:v>30</c:v>
                </c:pt>
                <c:pt idx="21">
                  <c:v>31</c:v>
                </c:pt>
                <c:pt idx="22">
                  <c:v>39</c:v>
                </c:pt>
                <c:pt idx="23">
                  <c:v>43</c:v>
                </c:pt>
                <c:pt idx="24">
                  <c:v>50</c:v>
                </c:pt>
                <c:pt idx="25">
                  <c:v>53</c:v>
                </c:pt>
                <c:pt idx="26">
                  <c:v>62</c:v>
                </c:pt>
                <c:pt idx="27">
                  <c:v>62</c:v>
                </c:pt>
                <c:pt idx="28">
                  <c:v>60</c:v>
                </c:pt>
                <c:pt idx="29">
                  <c:v>71</c:v>
                </c:pt>
                <c:pt idx="30">
                  <c:v>77</c:v>
                </c:pt>
                <c:pt idx="31">
                  <c:v>89</c:v>
                </c:pt>
                <c:pt idx="32">
                  <c:v>118</c:v>
                </c:pt>
                <c:pt idx="33">
                  <c:v>119</c:v>
                </c:pt>
                <c:pt idx="34">
                  <c:v>138</c:v>
                </c:pt>
                <c:pt idx="35">
                  <c:v>145</c:v>
                </c:pt>
                <c:pt idx="36">
                  <c:v>160</c:v>
                </c:pt>
                <c:pt idx="37">
                  <c:v>175</c:v>
                </c:pt>
                <c:pt idx="38">
                  <c:v>183</c:v>
                </c:pt>
                <c:pt idx="39">
                  <c:v>174</c:v>
                </c:pt>
                <c:pt idx="40">
                  <c:v>173</c:v>
                </c:pt>
                <c:pt idx="41">
                  <c:v>165</c:v>
                </c:pt>
                <c:pt idx="42">
                  <c:v>166</c:v>
                </c:pt>
                <c:pt idx="43">
                  <c:v>162</c:v>
                </c:pt>
                <c:pt idx="44">
                  <c:v>187</c:v>
                </c:pt>
                <c:pt idx="45">
                  <c:v>187</c:v>
                </c:pt>
                <c:pt idx="46">
                  <c:v>217</c:v>
                </c:pt>
                <c:pt idx="47">
                  <c:v>229</c:v>
                </c:pt>
                <c:pt idx="48">
                  <c:v>252</c:v>
                </c:pt>
                <c:pt idx="49">
                  <c:v>268</c:v>
                </c:pt>
                <c:pt idx="50">
                  <c:v>291</c:v>
                </c:pt>
              </c:numCache>
            </c:numRef>
          </c:val>
          <c:smooth val="0"/>
          <c:extLst>
            <c:ext xmlns:c16="http://schemas.microsoft.com/office/drawing/2014/chart" uri="{C3380CC4-5D6E-409C-BE32-E72D297353CC}">
              <c16:uniqueId val="{00000001-9446-4CF6-AA10-89C2E38BCF8A}"/>
            </c:ext>
          </c:extLst>
        </c:ser>
        <c:ser>
          <c:idx val="2"/>
          <c:order val="2"/>
          <c:tx>
            <c:strRef>
              <c:f>'VTS1919-1969'!$D$1</c:f>
              <c:strCache>
                <c:ptCount val="1"/>
                <c:pt idx="0">
                  <c:v>ainaisjäsenet</c:v>
                </c:pt>
              </c:strCache>
            </c:strRef>
          </c:tx>
          <c:spPr>
            <a:ln w="31750" cap="rnd">
              <a:solidFill>
                <a:schemeClr val="accent4"/>
              </a:solidFill>
              <a:round/>
            </a:ln>
            <a:effectLst/>
          </c:spPr>
          <c:marker>
            <c:symbol val="circle"/>
            <c:size val="17"/>
            <c:spPr>
              <a:solidFill>
                <a:schemeClr val="accent4"/>
              </a:solidFill>
              <a:ln>
                <a:no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lt1"/>
                    </a:solidFill>
                    <a:latin typeface="Century Gothic" panose="020B0502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'VTS1919-1969'!$A$2:$A$52</c:f>
              <c:strCache>
                <c:ptCount val="51"/>
                <c:pt idx="0">
                  <c:v>*1919</c:v>
                </c:pt>
                <c:pt idx="1">
                  <c:v>*1920</c:v>
                </c:pt>
                <c:pt idx="2">
                  <c:v>*1921</c:v>
                </c:pt>
                <c:pt idx="3">
                  <c:v>*1922</c:v>
                </c:pt>
                <c:pt idx="4">
                  <c:v>*1923</c:v>
                </c:pt>
                <c:pt idx="5">
                  <c:v>*1924</c:v>
                </c:pt>
                <c:pt idx="6">
                  <c:v>*1925</c:v>
                </c:pt>
                <c:pt idx="7">
                  <c:v>*1926</c:v>
                </c:pt>
                <c:pt idx="8">
                  <c:v>*1927</c:v>
                </c:pt>
                <c:pt idx="9">
                  <c:v>*1928</c:v>
                </c:pt>
                <c:pt idx="10">
                  <c:v>*1929</c:v>
                </c:pt>
                <c:pt idx="11">
                  <c:v>*1930</c:v>
                </c:pt>
                <c:pt idx="12">
                  <c:v>*1931</c:v>
                </c:pt>
                <c:pt idx="13">
                  <c:v>*1932</c:v>
                </c:pt>
                <c:pt idx="14">
                  <c:v>*1933</c:v>
                </c:pt>
                <c:pt idx="15">
                  <c:v>*1934</c:v>
                </c:pt>
                <c:pt idx="16">
                  <c:v>*1935</c:v>
                </c:pt>
                <c:pt idx="17">
                  <c:v>*1936</c:v>
                </c:pt>
                <c:pt idx="18">
                  <c:v>*1937</c:v>
                </c:pt>
                <c:pt idx="19">
                  <c:v>*1938</c:v>
                </c:pt>
                <c:pt idx="20">
                  <c:v>*1939</c:v>
                </c:pt>
                <c:pt idx="21">
                  <c:v>*1940</c:v>
                </c:pt>
                <c:pt idx="22">
                  <c:v>*1941</c:v>
                </c:pt>
                <c:pt idx="23">
                  <c:v>*1942</c:v>
                </c:pt>
                <c:pt idx="24">
                  <c:v>*1943</c:v>
                </c:pt>
                <c:pt idx="25">
                  <c:v>*1944</c:v>
                </c:pt>
                <c:pt idx="26">
                  <c:v>*1945</c:v>
                </c:pt>
                <c:pt idx="27">
                  <c:v>*1946</c:v>
                </c:pt>
                <c:pt idx="28">
                  <c:v>*1947</c:v>
                </c:pt>
                <c:pt idx="29">
                  <c:v>*1948</c:v>
                </c:pt>
                <c:pt idx="30">
                  <c:v>*1949</c:v>
                </c:pt>
                <c:pt idx="31">
                  <c:v>*1950</c:v>
                </c:pt>
                <c:pt idx="32">
                  <c:v>*1951</c:v>
                </c:pt>
                <c:pt idx="33">
                  <c:v>*1952</c:v>
                </c:pt>
                <c:pt idx="34">
                  <c:v>*1953</c:v>
                </c:pt>
                <c:pt idx="35">
                  <c:v>*1954</c:v>
                </c:pt>
                <c:pt idx="36">
                  <c:v>*1955</c:v>
                </c:pt>
                <c:pt idx="37">
                  <c:v>*1956</c:v>
                </c:pt>
                <c:pt idx="38">
                  <c:v>*1957</c:v>
                </c:pt>
                <c:pt idx="39">
                  <c:v>*1958</c:v>
                </c:pt>
                <c:pt idx="40">
                  <c:v>*1959</c:v>
                </c:pt>
                <c:pt idx="41">
                  <c:v>*1960</c:v>
                </c:pt>
                <c:pt idx="42">
                  <c:v>*1961</c:v>
                </c:pt>
                <c:pt idx="43">
                  <c:v>*1962</c:v>
                </c:pt>
                <c:pt idx="44">
                  <c:v>*1963</c:v>
                </c:pt>
                <c:pt idx="45">
                  <c:v>*1964</c:v>
                </c:pt>
                <c:pt idx="46">
                  <c:v>*1965</c:v>
                </c:pt>
                <c:pt idx="47">
                  <c:v>*1966</c:v>
                </c:pt>
                <c:pt idx="48">
                  <c:v>*1967</c:v>
                </c:pt>
                <c:pt idx="49">
                  <c:v>*1968</c:v>
                </c:pt>
                <c:pt idx="50">
                  <c:v>*1969</c:v>
                </c:pt>
              </c:strCache>
            </c:strRef>
          </c:cat>
          <c:val>
            <c:numRef>
              <c:f>'VTS1919-1969'!$D$2:$D$52</c:f>
              <c:numCache>
                <c:formatCode>General</c:formatCode>
                <c:ptCount val="51"/>
                <c:pt idx="34">
                  <c:v>10</c:v>
                </c:pt>
                <c:pt idx="35">
                  <c:v>10</c:v>
                </c:pt>
                <c:pt idx="36">
                  <c:v>10</c:v>
                </c:pt>
                <c:pt idx="37">
                  <c:v>10</c:v>
                </c:pt>
                <c:pt idx="38">
                  <c:v>11</c:v>
                </c:pt>
                <c:pt idx="39">
                  <c:v>11</c:v>
                </c:pt>
                <c:pt idx="40">
                  <c:v>11</c:v>
                </c:pt>
                <c:pt idx="41">
                  <c:v>11</c:v>
                </c:pt>
                <c:pt idx="42">
                  <c:v>16</c:v>
                </c:pt>
                <c:pt idx="43">
                  <c:v>13</c:v>
                </c:pt>
                <c:pt idx="44">
                  <c:v>14</c:v>
                </c:pt>
                <c:pt idx="45">
                  <c:v>16</c:v>
                </c:pt>
                <c:pt idx="46">
                  <c:v>20</c:v>
                </c:pt>
                <c:pt idx="47">
                  <c:v>22</c:v>
                </c:pt>
                <c:pt idx="48">
                  <c:v>23</c:v>
                </c:pt>
                <c:pt idx="49">
                  <c:v>22</c:v>
                </c:pt>
                <c:pt idx="50">
                  <c:v>28</c:v>
                </c:pt>
              </c:numCache>
            </c:numRef>
          </c:val>
          <c:smooth val="0"/>
          <c:extLst>
            <c:ext xmlns:c16="http://schemas.microsoft.com/office/drawing/2014/chart" uri="{C3380CC4-5D6E-409C-BE32-E72D297353CC}">
              <c16:uniqueId val="{00000002-9446-4CF6-AA10-89C2E38BCF8A}"/>
            </c:ext>
          </c:extLst>
        </c:ser>
        <c:ser>
          <c:idx val="3"/>
          <c:order val="3"/>
          <c:tx>
            <c:strRef>
              <c:f>'VTS1919-1969'!$E$1</c:f>
              <c:strCache>
                <c:ptCount val="1"/>
                <c:pt idx="0">
                  <c:v>kannatusjäsenet</c:v>
                </c:pt>
              </c:strCache>
            </c:strRef>
          </c:tx>
          <c:spPr>
            <a:ln w="31750" cap="rnd">
              <a:solidFill>
                <a:schemeClr val="accent6">
                  <a:lumMod val="60000"/>
                </a:schemeClr>
              </a:solidFill>
              <a:round/>
            </a:ln>
            <a:effectLst/>
          </c:spPr>
          <c:marker>
            <c:symbol val="circle"/>
            <c:size val="17"/>
            <c:spPr>
              <a:solidFill>
                <a:schemeClr val="accent6">
                  <a:lumMod val="60000"/>
                </a:schemeClr>
              </a:solidFill>
              <a:ln>
                <a:no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lt1"/>
                    </a:solidFill>
                    <a:latin typeface="Century Gothic" panose="020B0502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'VTS1919-1969'!$A$2:$A$52</c:f>
              <c:strCache>
                <c:ptCount val="51"/>
                <c:pt idx="0">
                  <c:v>*1919</c:v>
                </c:pt>
                <c:pt idx="1">
                  <c:v>*1920</c:v>
                </c:pt>
                <c:pt idx="2">
                  <c:v>*1921</c:v>
                </c:pt>
                <c:pt idx="3">
                  <c:v>*1922</c:v>
                </c:pt>
                <c:pt idx="4">
                  <c:v>*1923</c:v>
                </c:pt>
                <c:pt idx="5">
                  <c:v>*1924</c:v>
                </c:pt>
                <c:pt idx="6">
                  <c:v>*1925</c:v>
                </c:pt>
                <c:pt idx="7">
                  <c:v>*1926</c:v>
                </c:pt>
                <c:pt idx="8">
                  <c:v>*1927</c:v>
                </c:pt>
                <c:pt idx="9">
                  <c:v>*1928</c:v>
                </c:pt>
                <c:pt idx="10">
                  <c:v>*1929</c:v>
                </c:pt>
                <c:pt idx="11">
                  <c:v>*1930</c:v>
                </c:pt>
                <c:pt idx="12">
                  <c:v>*1931</c:v>
                </c:pt>
                <c:pt idx="13">
                  <c:v>*1932</c:v>
                </c:pt>
                <c:pt idx="14">
                  <c:v>*1933</c:v>
                </c:pt>
                <c:pt idx="15">
                  <c:v>*1934</c:v>
                </c:pt>
                <c:pt idx="16">
                  <c:v>*1935</c:v>
                </c:pt>
                <c:pt idx="17">
                  <c:v>*1936</c:v>
                </c:pt>
                <c:pt idx="18">
                  <c:v>*1937</c:v>
                </c:pt>
                <c:pt idx="19">
                  <c:v>*1938</c:v>
                </c:pt>
                <c:pt idx="20">
                  <c:v>*1939</c:v>
                </c:pt>
                <c:pt idx="21">
                  <c:v>*1940</c:v>
                </c:pt>
                <c:pt idx="22">
                  <c:v>*1941</c:v>
                </c:pt>
                <c:pt idx="23">
                  <c:v>*1942</c:v>
                </c:pt>
                <c:pt idx="24">
                  <c:v>*1943</c:v>
                </c:pt>
                <c:pt idx="25">
                  <c:v>*1944</c:v>
                </c:pt>
                <c:pt idx="26">
                  <c:v>*1945</c:v>
                </c:pt>
                <c:pt idx="27">
                  <c:v>*1946</c:v>
                </c:pt>
                <c:pt idx="28">
                  <c:v>*1947</c:v>
                </c:pt>
                <c:pt idx="29">
                  <c:v>*1948</c:v>
                </c:pt>
                <c:pt idx="30">
                  <c:v>*1949</c:v>
                </c:pt>
                <c:pt idx="31">
                  <c:v>*1950</c:v>
                </c:pt>
                <c:pt idx="32">
                  <c:v>*1951</c:v>
                </c:pt>
                <c:pt idx="33">
                  <c:v>*1952</c:v>
                </c:pt>
                <c:pt idx="34">
                  <c:v>*1953</c:v>
                </c:pt>
                <c:pt idx="35">
                  <c:v>*1954</c:v>
                </c:pt>
                <c:pt idx="36">
                  <c:v>*1955</c:v>
                </c:pt>
                <c:pt idx="37">
                  <c:v>*1956</c:v>
                </c:pt>
                <c:pt idx="38">
                  <c:v>*1957</c:v>
                </c:pt>
                <c:pt idx="39">
                  <c:v>*1958</c:v>
                </c:pt>
                <c:pt idx="40">
                  <c:v>*1959</c:v>
                </c:pt>
                <c:pt idx="41">
                  <c:v>*1960</c:v>
                </c:pt>
                <c:pt idx="42">
                  <c:v>*1961</c:v>
                </c:pt>
                <c:pt idx="43">
                  <c:v>*1962</c:v>
                </c:pt>
                <c:pt idx="44">
                  <c:v>*1963</c:v>
                </c:pt>
                <c:pt idx="45">
                  <c:v>*1964</c:v>
                </c:pt>
                <c:pt idx="46">
                  <c:v>*1965</c:v>
                </c:pt>
                <c:pt idx="47">
                  <c:v>*1966</c:v>
                </c:pt>
                <c:pt idx="48">
                  <c:v>*1967</c:v>
                </c:pt>
                <c:pt idx="49">
                  <c:v>*1968</c:v>
                </c:pt>
                <c:pt idx="50">
                  <c:v>*1969</c:v>
                </c:pt>
              </c:strCache>
            </c:strRef>
          </c:cat>
          <c:val>
            <c:numRef>
              <c:f>'VTS1919-1969'!$E$2:$E$52</c:f>
              <c:numCache>
                <c:formatCode>General</c:formatCode>
                <c:ptCount val="51"/>
              </c:numCache>
            </c:numRef>
          </c:val>
          <c:smooth val="0"/>
          <c:extLst>
            <c:ext xmlns:c16="http://schemas.microsoft.com/office/drawing/2014/chart" uri="{C3380CC4-5D6E-409C-BE32-E72D297353CC}">
              <c16:uniqueId val="{00000003-9446-4CF6-AA10-89C2E38BCF8A}"/>
            </c:ext>
          </c:extLst>
        </c:ser>
        <c:ser>
          <c:idx val="4"/>
          <c:order val="4"/>
          <c:tx>
            <c:strRef>
              <c:f>'VTS1919-1969'!$F$1</c:f>
              <c:strCache>
                <c:ptCount val="1"/>
                <c:pt idx="0">
                  <c:v>kunniajäsenet</c:v>
                </c:pt>
              </c:strCache>
            </c:strRef>
          </c:tx>
          <c:spPr>
            <a:ln w="31750" cap="rnd">
              <a:solidFill>
                <a:schemeClr val="accent5">
                  <a:lumMod val="60000"/>
                </a:schemeClr>
              </a:solidFill>
              <a:round/>
            </a:ln>
            <a:effectLst/>
          </c:spPr>
          <c:marker>
            <c:symbol val="circle"/>
            <c:size val="17"/>
            <c:spPr>
              <a:solidFill>
                <a:schemeClr val="accent5">
                  <a:lumMod val="60000"/>
                </a:schemeClr>
              </a:solidFill>
              <a:ln>
                <a:no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lt1"/>
                    </a:solidFill>
                    <a:latin typeface="Century Gothic" panose="020B0502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'VTS1919-1969'!$A$2:$A$52</c:f>
              <c:strCache>
                <c:ptCount val="51"/>
                <c:pt idx="0">
                  <c:v>*1919</c:v>
                </c:pt>
                <c:pt idx="1">
                  <c:v>*1920</c:v>
                </c:pt>
                <c:pt idx="2">
                  <c:v>*1921</c:v>
                </c:pt>
                <c:pt idx="3">
                  <c:v>*1922</c:v>
                </c:pt>
                <c:pt idx="4">
                  <c:v>*1923</c:v>
                </c:pt>
                <c:pt idx="5">
                  <c:v>*1924</c:v>
                </c:pt>
                <c:pt idx="6">
                  <c:v>*1925</c:v>
                </c:pt>
                <c:pt idx="7">
                  <c:v>*1926</c:v>
                </c:pt>
                <c:pt idx="8">
                  <c:v>*1927</c:v>
                </c:pt>
                <c:pt idx="9">
                  <c:v>*1928</c:v>
                </c:pt>
                <c:pt idx="10">
                  <c:v>*1929</c:v>
                </c:pt>
                <c:pt idx="11">
                  <c:v>*1930</c:v>
                </c:pt>
                <c:pt idx="12">
                  <c:v>*1931</c:v>
                </c:pt>
                <c:pt idx="13">
                  <c:v>*1932</c:v>
                </c:pt>
                <c:pt idx="14">
                  <c:v>*1933</c:v>
                </c:pt>
                <c:pt idx="15">
                  <c:v>*1934</c:v>
                </c:pt>
                <c:pt idx="16">
                  <c:v>*1935</c:v>
                </c:pt>
                <c:pt idx="17">
                  <c:v>*1936</c:v>
                </c:pt>
                <c:pt idx="18">
                  <c:v>*1937</c:v>
                </c:pt>
                <c:pt idx="19">
                  <c:v>*1938</c:v>
                </c:pt>
                <c:pt idx="20">
                  <c:v>*1939</c:v>
                </c:pt>
                <c:pt idx="21">
                  <c:v>*1940</c:v>
                </c:pt>
                <c:pt idx="22">
                  <c:v>*1941</c:v>
                </c:pt>
                <c:pt idx="23">
                  <c:v>*1942</c:v>
                </c:pt>
                <c:pt idx="24">
                  <c:v>*1943</c:v>
                </c:pt>
                <c:pt idx="25">
                  <c:v>*1944</c:v>
                </c:pt>
                <c:pt idx="26">
                  <c:v>*1945</c:v>
                </c:pt>
                <c:pt idx="27">
                  <c:v>*1946</c:v>
                </c:pt>
                <c:pt idx="28">
                  <c:v>*1947</c:v>
                </c:pt>
                <c:pt idx="29">
                  <c:v>*1948</c:v>
                </c:pt>
                <c:pt idx="30">
                  <c:v>*1949</c:v>
                </c:pt>
                <c:pt idx="31">
                  <c:v>*1950</c:v>
                </c:pt>
                <c:pt idx="32">
                  <c:v>*1951</c:v>
                </c:pt>
                <c:pt idx="33">
                  <c:v>*1952</c:v>
                </c:pt>
                <c:pt idx="34">
                  <c:v>*1953</c:v>
                </c:pt>
                <c:pt idx="35">
                  <c:v>*1954</c:v>
                </c:pt>
                <c:pt idx="36">
                  <c:v>*1955</c:v>
                </c:pt>
                <c:pt idx="37">
                  <c:v>*1956</c:v>
                </c:pt>
                <c:pt idx="38">
                  <c:v>*1957</c:v>
                </c:pt>
                <c:pt idx="39">
                  <c:v>*1958</c:v>
                </c:pt>
                <c:pt idx="40">
                  <c:v>*1959</c:v>
                </c:pt>
                <c:pt idx="41">
                  <c:v>*1960</c:v>
                </c:pt>
                <c:pt idx="42">
                  <c:v>*1961</c:v>
                </c:pt>
                <c:pt idx="43">
                  <c:v>*1962</c:v>
                </c:pt>
                <c:pt idx="44">
                  <c:v>*1963</c:v>
                </c:pt>
                <c:pt idx="45">
                  <c:v>*1964</c:v>
                </c:pt>
                <c:pt idx="46">
                  <c:v>*1965</c:v>
                </c:pt>
                <c:pt idx="47">
                  <c:v>*1966</c:v>
                </c:pt>
                <c:pt idx="48">
                  <c:v>*1967</c:v>
                </c:pt>
                <c:pt idx="49">
                  <c:v>*1968</c:v>
                </c:pt>
                <c:pt idx="50">
                  <c:v>*1969</c:v>
                </c:pt>
              </c:strCache>
            </c:strRef>
          </c:cat>
          <c:val>
            <c:numRef>
              <c:f>'VTS1919-1969'!$F$2:$F$52</c:f>
              <c:numCache>
                <c:formatCode>General</c:formatCode>
                <c:ptCount val="51"/>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44">
                  <c:v>1</c:v>
                </c:pt>
                <c:pt idx="45">
                  <c:v>2</c:v>
                </c:pt>
                <c:pt idx="46">
                  <c:v>2</c:v>
                </c:pt>
                <c:pt idx="47">
                  <c:v>2</c:v>
                </c:pt>
                <c:pt idx="48">
                  <c:v>2</c:v>
                </c:pt>
                <c:pt idx="49">
                  <c:v>2</c:v>
                </c:pt>
                <c:pt idx="50">
                  <c:v>2</c:v>
                </c:pt>
              </c:numCache>
            </c:numRef>
          </c:val>
          <c:smooth val="0"/>
          <c:extLst>
            <c:ext xmlns:c16="http://schemas.microsoft.com/office/drawing/2014/chart" uri="{C3380CC4-5D6E-409C-BE32-E72D297353CC}">
              <c16:uniqueId val="{00000004-9446-4CF6-AA10-89C2E38BCF8A}"/>
            </c:ext>
          </c:extLst>
        </c:ser>
        <c:dLbls>
          <c:dLblPos val="ctr"/>
          <c:showLegendKey val="0"/>
          <c:showVal val="1"/>
          <c:showCatName val="0"/>
          <c:showSerName val="0"/>
          <c:showPercent val="0"/>
          <c:showBubbleSize val="0"/>
        </c:dLbls>
        <c:marker val="1"/>
        <c:smooth val="0"/>
        <c:axId val="699145871"/>
        <c:axId val="699159311"/>
      </c:lineChart>
      <c:catAx>
        <c:axId val="69914587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Century Gothic" panose="020B0502020202020204" pitchFamily="34" charset="0"/>
                <a:ea typeface="+mn-ea"/>
                <a:cs typeface="+mn-cs"/>
              </a:defRPr>
            </a:pPr>
            <a:endParaRPr lang="fi-FI"/>
          </a:p>
        </c:txPr>
        <c:crossAx val="699159311"/>
        <c:crosses val="autoZero"/>
        <c:auto val="1"/>
        <c:lblAlgn val="ctr"/>
        <c:lblOffset val="100"/>
        <c:noMultiLvlLbl val="0"/>
      </c:catAx>
      <c:valAx>
        <c:axId val="699159311"/>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Century Gothic" panose="020B0502020202020204" pitchFamily="34" charset="0"/>
                <a:ea typeface="+mn-ea"/>
                <a:cs typeface="+mn-cs"/>
              </a:defRPr>
            </a:pPr>
            <a:endParaRPr lang="fi-FI"/>
          </a:p>
        </c:txPr>
        <c:crossAx val="699145871"/>
        <c:crosses val="autoZero"/>
        <c:crossBetween val="between"/>
      </c:valAx>
      <c:spPr>
        <a:noFill/>
        <a:ln>
          <a:noFill/>
        </a:ln>
        <a:effectLst/>
      </c:spPr>
    </c:plotArea>
    <c:legend>
      <c:legendPos val="b"/>
      <c:layout>
        <c:manualLayout>
          <c:xMode val="edge"/>
          <c:yMode val="edge"/>
          <c:x val="3.5674272773319596E-2"/>
          <c:y val="0.20883187015416174"/>
          <c:w val="0.41215501168299085"/>
          <c:h val="0.3271876791263161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Century Gothic" panose="020B0502020202020204" pitchFamily="34" charset="0"/>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b="0">
          <a:latin typeface="Century Gothic" panose="020B0502020202020204" pitchFamily="34" charset="0"/>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dk1">
                    <a:lumMod val="75000"/>
                    <a:lumOff val="25000"/>
                  </a:schemeClr>
                </a:solidFill>
                <a:latin typeface="Century Gothic" panose="020B0502020202020204" pitchFamily="34" charset="0"/>
                <a:ea typeface="+mn-ea"/>
                <a:cs typeface="+mn-cs"/>
              </a:defRPr>
            </a:pPr>
            <a:r>
              <a:rPr lang="fi-FI" sz="2400" dirty="0"/>
              <a:t>VTS:n jäsenmäärät 1970-2024</a:t>
            </a:r>
          </a:p>
        </c:rich>
      </c:tx>
      <c:layout>
        <c:manualLayout>
          <c:xMode val="edge"/>
          <c:yMode val="edge"/>
          <c:x val="2.031767077566456E-2"/>
          <c:y val="9.7560975609756101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Century Gothic" panose="020B0502020202020204" pitchFamily="34" charset="0"/>
              <a:ea typeface="+mn-ea"/>
              <a:cs typeface="+mn-cs"/>
            </a:defRPr>
          </a:pPr>
          <a:endParaRPr lang="fi-FI"/>
        </a:p>
      </c:txPr>
    </c:title>
    <c:autoTitleDeleted val="0"/>
    <c:plotArea>
      <c:layout>
        <c:manualLayout>
          <c:layoutTarget val="inner"/>
          <c:xMode val="edge"/>
          <c:yMode val="edge"/>
          <c:x val="1.7289228838452384E-2"/>
          <c:y val="9.6461098747161633E-2"/>
          <c:w val="0.96788418921820629"/>
          <c:h val="0.79152136829381259"/>
        </c:manualLayout>
      </c:layout>
      <c:lineChart>
        <c:grouping val="standard"/>
        <c:varyColors val="0"/>
        <c:ser>
          <c:idx val="0"/>
          <c:order val="0"/>
          <c:tx>
            <c:strRef>
              <c:f>'VTS1970-2024'!$B$1</c:f>
              <c:strCache>
                <c:ptCount val="1"/>
                <c:pt idx="0">
                  <c:v>jäsenmäärä</c:v>
                </c:pt>
              </c:strCache>
            </c:strRef>
          </c:tx>
          <c:spPr>
            <a:ln w="31750" cap="rnd">
              <a:solidFill>
                <a:schemeClr val="accent6"/>
              </a:solidFill>
              <a:round/>
            </a:ln>
            <a:effectLst/>
          </c:spPr>
          <c:marker>
            <c:symbol val="circle"/>
            <c:size val="17"/>
            <c:spPr>
              <a:solidFill>
                <a:schemeClr val="accent6"/>
              </a:solidFill>
              <a:ln>
                <a:no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lt1"/>
                    </a:solidFill>
                    <a:latin typeface="Century Gothic" panose="020B0502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'VTS1970-2024'!$A$2:$A$56</c:f>
              <c:strCache>
                <c:ptCount val="5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strCache>
            </c:strRef>
          </c:cat>
          <c:val>
            <c:numRef>
              <c:f>'VTS1970-2024'!$B$2:$B$56</c:f>
              <c:numCache>
                <c:formatCode>0</c:formatCode>
                <c:ptCount val="55"/>
                <c:pt idx="0">
                  <c:v>332</c:v>
                </c:pt>
                <c:pt idx="1">
                  <c:v>365</c:v>
                </c:pt>
                <c:pt idx="2">
                  <c:v>387</c:v>
                </c:pt>
                <c:pt idx="3">
                  <c:v>405</c:v>
                </c:pt>
                <c:pt idx="4">
                  <c:v>405</c:v>
                </c:pt>
                <c:pt idx="5">
                  <c:v>405</c:v>
                </c:pt>
                <c:pt idx="6">
                  <c:v>430</c:v>
                </c:pt>
                <c:pt idx="7">
                  <c:v>430</c:v>
                </c:pt>
                <c:pt idx="8">
                  <c:v>448</c:v>
                </c:pt>
                <c:pt idx="9">
                  <c:v>428</c:v>
                </c:pt>
                <c:pt idx="10">
                  <c:v>428</c:v>
                </c:pt>
                <c:pt idx="11">
                  <c:v>428</c:v>
                </c:pt>
                <c:pt idx="12">
                  <c:v>418</c:v>
                </c:pt>
                <c:pt idx="13">
                  <c:v>455</c:v>
                </c:pt>
                <c:pt idx="14">
                  <c:v>468</c:v>
                </c:pt>
                <c:pt idx="15">
                  <c:v>492</c:v>
                </c:pt>
                <c:pt idx="16">
                  <c:v>491</c:v>
                </c:pt>
                <c:pt idx="17">
                  <c:v>502</c:v>
                </c:pt>
                <c:pt idx="18">
                  <c:v>487</c:v>
                </c:pt>
                <c:pt idx="19" formatCode="General">
                  <c:v>485</c:v>
                </c:pt>
                <c:pt idx="20">
                  <c:v>484</c:v>
                </c:pt>
                <c:pt idx="21">
                  <c:v>471</c:v>
                </c:pt>
                <c:pt idx="22">
                  <c:v>461</c:v>
                </c:pt>
                <c:pt idx="23">
                  <c:v>459</c:v>
                </c:pt>
                <c:pt idx="24">
                  <c:v>437</c:v>
                </c:pt>
                <c:pt idx="25">
                  <c:v>417</c:v>
                </c:pt>
                <c:pt idx="26">
                  <c:v>412</c:v>
                </c:pt>
                <c:pt idx="27">
                  <c:v>412</c:v>
                </c:pt>
                <c:pt idx="28">
                  <c:v>415</c:v>
                </c:pt>
                <c:pt idx="29">
                  <c:v>433</c:v>
                </c:pt>
                <c:pt idx="30">
                  <c:v>386</c:v>
                </c:pt>
                <c:pt idx="31">
                  <c:v>399</c:v>
                </c:pt>
                <c:pt idx="32">
                  <c:v>426</c:v>
                </c:pt>
                <c:pt idx="33">
                  <c:v>423</c:v>
                </c:pt>
                <c:pt idx="34">
                  <c:v>423</c:v>
                </c:pt>
                <c:pt idx="35">
                  <c:v>408</c:v>
                </c:pt>
                <c:pt idx="36">
                  <c:v>348</c:v>
                </c:pt>
                <c:pt idx="37">
                  <c:v>365</c:v>
                </c:pt>
                <c:pt idx="38">
                  <c:v>356</c:v>
                </c:pt>
                <c:pt idx="39">
                  <c:v>360</c:v>
                </c:pt>
                <c:pt idx="40">
                  <c:v>361</c:v>
                </c:pt>
                <c:pt idx="41">
                  <c:v>348</c:v>
                </c:pt>
                <c:pt idx="42">
                  <c:v>368</c:v>
                </c:pt>
                <c:pt idx="43">
                  <c:v>354</c:v>
                </c:pt>
                <c:pt idx="44">
                  <c:v>361</c:v>
                </c:pt>
                <c:pt idx="45">
                  <c:v>347</c:v>
                </c:pt>
                <c:pt idx="46">
                  <c:v>321</c:v>
                </c:pt>
                <c:pt idx="47">
                  <c:v>319</c:v>
                </c:pt>
                <c:pt idx="48">
                  <c:v>312</c:v>
                </c:pt>
                <c:pt idx="49">
                  <c:v>302</c:v>
                </c:pt>
                <c:pt idx="50">
                  <c:v>296</c:v>
                </c:pt>
                <c:pt idx="51">
                  <c:v>297</c:v>
                </c:pt>
                <c:pt idx="52">
                  <c:v>310</c:v>
                </c:pt>
                <c:pt idx="53">
                  <c:v>315</c:v>
                </c:pt>
                <c:pt idx="54">
                  <c:v>311</c:v>
                </c:pt>
              </c:numCache>
            </c:numRef>
          </c:val>
          <c:smooth val="0"/>
          <c:extLst>
            <c:ext xmlns:c16="http://schemas.microsoft.com/office/drawing/2014/chart" uri="{C3380CC4-5D6E-409C-BE32-E72D297353CC}">
              <c16:uniqueId val="{00000000-93A4-4BCA-BAFE-B65778684BD3}"/>
            </c:ext>
          </c:extLst>
        </c:ser>
        <c:ser>
          <c:idx val="1"/>
          <c:order val="1"/>
          <c:tx>
            <c:strRef>
              <c:f>'VTS1970-2024'!$C$1</c:f>
              <c:strCache>
                <c:ptCount val="1"/>
                <c:pt idx="0">
                  <c:v>vuosijäsenet</c:v>
                </c:pt>
              </c:strCache>
            </c:strRef>
          </c:tx>
          <c:spPr>
            <a:ln w="31750" cap="rnd">
              <a:solidFill>
                <a:schemeClr val="accent5"/>
              </a:solidFill>
              <a:round/>
            </a:ln>
            <a:effectLst/>
          </c:spPr>
          <c:marker>
            <c:symbol val="circle"/>
            <c:size val="17"/>
            <c:spPr>
              <a:solidFill>
                <a:schemeClr val="accent5"/>
              </a:solidFill>
              <a:ln>
                <a:no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lt1"/>
                    </a:solidFill>
                    <a:latin typeface="Century Gothic" panose="020B0502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'VTS1970-2024'!$A$2:$A$56</c:f>
              <c:strCache>
                <c:ptCount val="5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strCache>
            </c:strRef>
          </c:cat>
          <c:val>
            <c:numRef>
              <c:f>'VTS1970-2024'!$C$2:$C$56</c:f>
              <c:numCache>
                <c:formatCode>0</c:formatCode>
                <c:ptCount val="55"/>
                <c:pt idx="0">
                  <c:v>296</c:v>
                </c:pt>
                <c:pt idx="1">
                  <c:v>318</c:v>
                </c:pt>
                <c:pt idx="2">
                  <c:v>336</c:v>
                </c:pt>
                <c:pt idx="3">
                  <c:v>341</c:v>
                </c:pt>
                <c:pt idx="4">
                  <c:v>337</c:v>
                </c:pt>
                <c:pt idx="5">
                  <c:v>335</c:v>
                </c:pt>
                <c:pt idx="6">
                  <c:v>355</c:v>
                </c:pt>
                <c:pt idx="7">
                  <c:v>355</c:v>
                </c:pt>
                <c:pt idx="8">
                  <c:v>373</c:v>
                </c:pt>
                <c:pt idx="9">
                  <c:v>353</c:v>
                </c:pt>
                <c:pt idx="10">
                  <c:v>353</c:v>
                </c:pt>
                <c:pt idx="11">
                  <c:v>353</c:v>
                </c:pt>
                <c:pt idx="12">
                  <c:v>343</c:v>
                </c:pt>
                <c:pt idx="13">
                  <c:v>346</c:v>
                </c:pt>
                <c:pt idx="14">
                  <c:v>359</c:v>
                </c:pt>
                <c:pt idx="15">
                  <c:v>383</c:v>
                </c:pt>
                <c:pt idx="16">
                  <c:v>379</c:v>
                </c:pt>
                <c:pt idx="17">
                  <c:v>365</c:v>
                </c:pt>
                <c:pt idx="18">
                  <c:v>318</c:v>
                </c:pt>
                <c:pt idx="19">
                  <c:v>296</c:v>
                </c:pt>
                <c:pt idx="20">
                  <c:v>278</c:v>
                </c:pt>
                <c:pt idx="21" formatCode="General">
                  <c:v>233</c:v>
                </c:pt>
                <c:pt idx="22">
                  <c:v>210</c:v>
                </c:pt>
                <c:pt idx="23" formatCode="General">
                  <c:v>210</c:v>
                </c:pt>
                <c:pt idx="24" formatCode="General">
                  <c:v>191</c:v>
                </c:pt>
                <c:pt idx="25">
                  <c:v>153</c:v>
                </c:pt>
                <c:pt idx="26" formatCode="General">
                  <c:v>155</c:v>
                </c:pt>
                <c:pt idx="27" formatCode="General">
                  <c:v>161</c:v>
                </c:pt>
                <c:pt idx="28">
                  <c:v>167</c:v>
                </c:pt>
                <c:pt idx="29">
                  <c:v>187</c:v>
                </c:pt>
                <c:pt idx="30">
                  <c:v>146</c:v>
                </c:pt>
                <c:pt idx="31">
                  <c:v>169</c:v>
                </c:pt>
                <c:pt idx="32">
                  <c:v>199</c:v>
                </c:pt>
                <c:pt idx="33">
                  <c:v>199</c:v>
                </c:pt>
                <c:pt idx="34">
                  <c:v>205</c:v>
                </c:pt>
                <c:pt idx="35">
                  <c:v>206</c:v>
                </c:pt>
                <c:pt idx="36">
                  <c:v>154</c:v>
                </c:pt>
                <c:pt idx="37">
                  <c:v>171</c:v>
                </c:pt>
                <c:pt idx="38">
                  <c:v>166</c:v>
                </c:pt>
                <c:pt idx="39">
                  <c:v>170</c:v>
                </c:pt>
                <c:pt idx="40" formatCode="General">
                  <c:v>181</c:v>
                </c:pt>
                <c:pt idx="41" formatCode="General">
                  <c:v>170</c:v>
                </c:pt>
                <c:pt idx="42" formatCode="General">
                  <c:v>189</c:v>
                </c:pt>
                <c:pt idx="43" formatCode="General">
                  <c:v>180</c:v>
                </c:pt>
                <c:pt idx="44" formatCode="General">
                  <c:v>192</c:v>
                </c:pt>
                <c:pt idx="45" formatCode="General">
                  <c:v>180</c:v>
                </c:pt>
                <c:pt idx="46" formatCode="General">
                  <c:v>163</c:v>
                </c:pt>
                <c:pt idx="47" formatCode="General">
                  <c:v>168</c:v>
                </c:pt>
                <c:pt idx="48" formatCode="General">
                  <c:v>166</c:v>
                </c:pt>
                <c:pt idx="49">
                  <c:v>160</c:v>
                </c:pt>
                <c:pt idx="50" formatCode="General">
                  <c:v>162</c:v>
                </c:pt>
                <c:pt idx="51" formatCode="General">
                  <c:v>166</c:v>
                </c:pt>
                <c:pt idx="52" formatCode="General">
                  <c:v>181</c:v>
                </c:pt>
                <c:pt idx="53" formatCode="General">
                  <c:v>192</c:v>
                </c:pt>
                <c:pt idx="54" formatCode="General">
                  <c:v>191</c:v>
                </c:pt>
              </c:numCache>
            </c:numRef>
          </c:val>
          <c:smooth val="0"/>
          <c:extLst>
            <c:ext xmlns:c16="http://schemas.microsoft.com/office/drawing/2014/chart" uri="{C3380CC4-5D6E-409C-BE32-E72D297353CC}">
              <c16:uniqueId val="{00000001-93A4-4BCA-BAFE-B65778684BD3}"/>
            </c:ext>
          </c:extLst>
        </c:ser>
        <c:ser>
          <c:idx val="2"/>
          <c:order val="2"/>
          <c:tx>
            <c:strRef>
              <c:f>'VTS1970-2024'!$D$1</c:f>
              <c:strCache>
                <c:ptCount val="1"/>
                <c:pt idx="0">
                  <c:v>ainaisjäsenet</c:v>
                </c:pt>
              </c:strCache>
            </c:strRef>
          </c:tx>
          <c:spPr>
            <a:ln w="31750" cap="rnd">
              <a:solidFill>
                <a:schemeClr val="accent4"/>
              </a:solidFill>
              <a:round/>
            </a:ln>
            <a:effectLst/>
          </c:spPr>
          <c:marker>
            <c:symbol val="circle"/>
            <c:size val="17"/>
            <c:spPr>
              <a:solidFill>
                <a:schemeClr val="accent4"/>
              </a:solidFill>
              <a:ln>
                <a:no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lt1"/>
                    </a:solidFill>
                    <a:latin typeface="Century Gothic" panose="020B0502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'VTS1970-2024'!$A$2:$A$56</c:f>
              <c:strCache>
                <c:ptCount val="5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strCache>
            </c:strRef>
          </c:cat>
          <c:val>
            <c:numRef>
              <c:f>'VTS1970-2024'!$D$2:$D$56</c:f>
              <c:numCache>
                <c:formatCode>General</c:formatCode>
                <c:ptCount val="55"/>
                <c:pt idx="0">
                  <c:v>36</c:v>
                </c:pt>
                <c:pt idx="1">
                  <c:v>47</c:v>
                </c:pt>
                <c:pt idx="2">
                  <c:v>51</c:v>
                </c:pt>
                <c:pt idx="3" formatCode="0">
                  <c:v>64</c:v>
                </c:pt>
                <c:pt idx="4">
                  <c:v>68</c:v>
                </c:pt>
                <c:pt idx="5">
                  <c:v>70</c:v>
                </c:pt>
                <c:pt idx="6">
                  <c:v>75</c:v>
                </c:pt>
                <c:pt idx="7">
                  <c:v>75</c:v>
                </c:pt>
                <c:pt idx="8">
                  <c:v>75</c:v>
                </c:pt>
                <c:pt idx="9">
                  <c:v>75</c:v>
                </c:pt>
                <c:pt idx="10">
                  <c:v>75</c:v>
                </c:pt>
                <c:pt idx="11">
                  <c:v>75</c:v>
                </c:pt>
                <c:pt idx="12">
                  <c:v>75</c:v>
                </c:pt>
                <c:pt idx="13">
                  <c:v>109</c:v>
                </c:pt>
                <c:pt idx="14">
                  <c:v>109</c:v>
                </c:pt>
                <c:pt idx="15">
                  <c:v>109</c:v>
                </c:pt>
                <c:pt idx="16">
                  <c:v>109</c:v>
                </c:pt>
                <c:pt idx="17" formatCode="0">
                  <c:v>134</c:v>
                </c:pt>
                <c:pt idx="18">
                  <c:v>169</c:v>
                </c:pt>
                <c:pt idx="19">
                  <c:v>186</c:v>
                </c:pt>
                <c:pt idx="20">
                  <c:v>202</c:v>
                </c:pt>
                <c:pt idx="21">
                  <c:v>238</c:v>
                </c:pt>
                <c:pt idx="22">
                  <c:v>251</c:v>
                </c:pt>
                <c:pt idx="23">
                  <c:v>249</c:v>
                </c:pt>
                <c:pt idx="24">
                  <c:v>246</c:v>
                </c:pt>
                <c:pt idx="25" formatCode="0">
                  <c:v>264</c:v>
                </c:pt>
                <c:pt idx="26">
                  <c:v>257</c:v>
                </c:pt>
                <c:pt idx="27">
                  <c:v>251</c:v>
                </c:pt>
                <c:pt idx="28">
                  <c:v>248</c:v>
                </c:pt>
                <c:pt idx="29">
                  <c:v>246</c:v>
                </c:pt>
                <c:pt idx="30">
                  <c:v>240</c:v>
                </c:pt>
                <c:pt idx="31">
                  <c:v>230</c:v>
                </c:pt>
                <c:pt idx="32">
                  <c:v>227</c:v>
                </c:pt>
                <c:pt idx="33">
                  <c:v>224</c:v>
                </c:pt>
                <c:pt idx="34">
                  <c:v>218</c:v>
                </c:pt>
                <c:pt idx="35">
                  <c:v>202</c:v>
                </c:pt>
                <c:pt idx="36">
                  <c:v>194</c:v>
                </c:pt>
                <c:pt idx="37">
                  <c:v>194</c:v>
                </c:pt>
                <c:pt idx="38">
                  <c:v>190</c:v>
                </c:pt>
                <c:pt idx="39">
                  <c:v>190</c:v>
                </c:pt>
                <c:pt idx="40">
                  <c:v>180</c:v>
                </c:pt>
                <c:pt idx="41">
                  <c:v>178</c:v>
                </c:pt>
                <c:pt idx="42">
                  <c:v>179</c:v>
                </c:pt>
                <c:pt idx="43">
                  <c:v>174</c:v>
                </c:pt>
                <c:pt idx="44">
                  <c:v>169</c:v>
                </c:pt>
                <c:pt idx="45">
                  <c:v>159</c:v>
                </c:pt>
                <c:pt idx="46">
                  <c:v>150</c:v>
                </c:pt>
                <c:pt idx="47">
                  <c:v>146</c:v>
                </c:pt>
                <c:pt idx="48">
                  <c:v>141</c:v>
                </c:pt>
                <c:pt idx="49">
                  <c:v>140</c:v>
                </c:pt>
                <c:pt idx="50">
                  <c:v>132</c:v>
                </c:pt>
                <c:pt idx="51">
                  <c:v>129</c:v>
                </c:pt>
                <c:pt idx="52">
                  <c:v>127</c:v>
                </c:pt>
                <c:pt idx="53">
                  <c:v>121</c:v>
                </c:pt>
                <c:pt idx="54">
                  <c:v>120</c:v>
                </c:pt>
              </c:numCache>
            </c:numRef>
          </c:val>
          <c:smooth val="0"/>
          <c:extLst>
            <c:ext xmlns:c16="http://schemas.microsoft.com/office/drawing/2014/chart" uri="{C3380CC4-5D6E-409C-BE32-E72D297353CC}">
              <c16:uniqueId val="{00000002-93A4-4BCA-BAFE-B65778684BD3}"/>
            </c:ext>
          </c:extLst>
        </c:ser>
        <c:ser>
          <c:idx val="3"/>
          <c:order val="3"/>
          <c:tx>
            <c:strRef>
              <c:f>'VTS1970-2024'!$E$1</c:f>
              <c:strCache>
                <c:ptCount val="1"/>
                <c:pt idx="0">
                  <c:v>kannatusjäsenet</c:v>
                </c:pt>
              </c:strCache>
            </c:strRef>
          </c:tx>
          <c:spPr>
            <a:ln w="31750" cap="rnd">
              <a:solidFill>
                <a:schemeClr val="accent6">
                  <a:lumMod val="60000"/>
                </a:schemeClr>
              </a:solidFill>
              <a:round/>
            </a:ln>
            <a:effectLst/>
          </c:spPr>
          <c:marker>
            <c:symbol val="circle"/>
            <c:size val="17"/>
            <c:spPr>
              <a:solidFill>
                <a:schemeClr val="accent6">
                  <a:lumMod val="60000"/>
                </a:schemeClr>
              </a:solidFill>
              <a:ln>
                <a:no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lt1"/>
                    </a:solidFill>
                    <a:latin typeface="Century Gothic" panose="020B0502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'VTS1970-2024'!$A$2:$A$56</c:f>
              <c:strCache>
                <c:ptCount val="5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strCache>
            </c:strRef>
          </c:cat>
          <c:val>
            <c:numRef>
              <c:f>'VTS1970-2024'!$E$2:$E$56</c:f>
              <c:numCache>
                <c:formatCode>General</c:formatCode>
                <c:ptCount val="55"/>
                <c:pt idx="44">
                  <c:v>6</c:v>
                </c:pt>
                <c:pt idx="45">
                  <c:v>5</c:v>
                </c:pt>
                <c:pt idx="46">
                  <c:v>4</c:v>
                </c:pt>
                <c:pt idx="47">
                  <c:v>3</c:v>
                </c:pt>
                <c:pt idx="48">
                  <c:v>2</c:v>
                </c:pt>
                <c:pt idx="49">
                  <c:v>2</c:v>
                </c:pt>
                <c:pt idx="50">
                  <c:v>2</c:v>
                </c:pt>
                <c:pt idx="51">
                  <c:v>2</c:v>
                </c:pt>
                <c:pt idx="52">
                  <c:v>2</c:v>
                </c:pt>
                <c:pt idx="53">
                  <c:v>2</c:v>
                </c:pt>
                <c:pt idx="54">
                  <c:v>2</c:v>
                </c:pt>
              </c:numCache>
            </c:numRef>
          </c:val>
          <c:smooth val="0"/>
          <c:extLst>
            <c:ext xmlns:c16="http://schemas.microsoft.com/office/drawing/2014/chart" uri="{C3380CC4-5D6E-409C-BE32-E72D297353CC}">
              <c16:uniqueId val="{00000003-93A4-4BCA-BAFE-B65778684BD3}"/>
            </c:ext>
          </c:extLst>
        </c:ser>
        <c:ser>
          <c:idx val="4"/>
          <c:order val="4"/>
          <c:tx>
            <c:strRef>
              <c:f>'VTS1970-2024'!$F$1</c:f>
              <c:strCache>
                <c:ptCount val="1"/>
                <c:pt idx="0">
                  <c:v>kunniajäsenet</c:v>
                </c:pt>
              </c:strCache>
            </c:strRef>
          </c:tx>
          <c:spPr>
            <a:ln w="31750" cap="rnd">
              <a:solidFill>
                <a:schemeClr val="accent5">
                  <a:lumMod val="60000"/>
                </a:schemeClr>
              </a:solidFill>
              <a:round/>
            </a:ln>
            <a:effectLst/>
          </c:spPr>
          <c:marker>
            <c:symbol val="circle"/>
            <c:size val="17"/>
            <c:spPr>
              <a:solidFill>
                <a:schemeClr val="accent5">
                  <a:lumMod val="60000"/>
                </a:schemeClr>
              </a:solidFill>
              <a:ln>
                <a:no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lt1"/>
                    </a:solidFill>
                    <a:latin typeface="Century Gothic" panose="020B0502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'VTS1970-2024'!$A$2:$A$56</c:f>
              <c:strCache>
                <c:ptCount val="5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strCache>
            </c:strRef>
          </c:cat>
          <c:val>
            <c:numRef>
              <c:f>'VTS1970-2024'!$F$2:$F$56</c:f>
              <c:numCache>
                <c:formatCode>General</c:formatCode>
                <c:ptCount val="55"/>
                <c:pt idx="0">
                  <c:v>2</c:v>
                </c:pt>
                <c:pt idx="1">
                  <c:v>2</c:v>
                </c:pt>
                <c:pt idx="2">
                  <c:v>2</c:v>
                </c:pt>
                <c:pt idx="3">
                  <c:v>3</c:v>
                </c:pt>
                <c:pt idx="4">
                  <c:v>3</c:v>
                </c:pt>
                <c:pt idx="5">
                  <c:v>3</c:v>
                </c:pt>
                <c:pt idx="6">
                  <c:v>4</c:v>
                </c:pt>
                <c:pt idx="7">
                  <c:v>4</c:v>
                </c:pt>
                <c:pt idx="8">
                  <c:v>4</c:v>
                </c:pt>
                <c:pt idx="9">
                  <c:v>4</c:v>
                </c:pt>
                <c:pt idx="10">
                  <c:v>4</c:v>
                </c:pt>
                <c:pt idx="11">
                  <c:v>4</c:v>
                </c:pt>
                <c:pt idx="12">
                  <c:v>4</c:v>
                </c:pt>
                <c:pt idx="13">
                  <c:v>3</c:v>
                </c:pt>
                <c:pt idx="14">
                  <c:v>3</c:v>
                </c:pt>
                <c:pt idx="15">
                  <c:v>3</c:v>
                </c:pt>
                <c:pt idx="16">
                  <c:v>3</c:v>
                </c:pt>
                <c:pt idx="17">
                  <c:v>3</c:v>
                </c:pt>
                <c:pt idx="18">
                  <c:v>3</c:v>
                </c:pt>
                <c:pt idx="19">
                  <c:v>3</c:v>
                </c:pt>
                <c:pt idx="20">
                  <c:v>4</c:v>
                </c:pt>
                <c:pt idx="21">
                  <c:v>4</c:v>
                </c:pt>
                <c:pt idx="22">
                  <c:v>4</c:v>
                </c:pt>
                <c:pt idx="23">
                  <c:v>4</c:v>
                </c:pt>
                <c:pt idx="24">
                  <c:v>4</c:v>
                </c:pt>
                <c:pt idx="25">
                  <c:v>4</c:v>
                </c:pt>
                <c:pt idx="26">
                  <c:v>3</c:v>
                </c:pt>
                <c:pt idx="27">
                  <c:v>3</c:v>
                </c:pt>
                <c:pt idx="28">
                  <c:v>3</c:v>
                </c:pt>
                <c:pt idx="29">
                  <c:v>2</c:v>
                </c:pt>
                <c:pt idx="30">
                  <c:v>3</c:v>
                </c:pt>
                <c:pt idx="31">
                  <c:v>5</c:v>
                </c:pt>
                <c:pt idx="32">
                  <c:v>4</c:v>
                </c:pt>
                <c:pt idx="33">
                  <c:v>4</c:v>
                </c:pt>
                <c:pt idx="34">
                  <c:v>4</c:v>
                </c:pt>
                <c:pt idx="35">
                  <c:v>4</c:v>
                </c:pt>
                <c:pt idx="36">
                  <c:v>4</c:v>
                </c:pt>
                <c:pt idx="37">
                  <c:v>4</c:v>
                </c:pt>
                <c:pt idx="38">
                  <c:v>4</c:v>
                </c:pt>
                <c:pt idx="39">
                  <c:v>4</c:v>
                </c:pt>
                <c:pt idx="40">
                  <c:v>2</c:v>
                </c:pt>
                <c:pt idx="41">
                  <c:v>2</c:v>
                </c:pt>
                <c:pt idx="42">
                  <c:v>2</c:v>
                </c:pt>
                <c:pt idx="43">
                  <c:v>2</c:v>
                </c:pt>
                <c:pt idx="44">
                  <c:v>2</c:v>
                </c:pt>
                <c:pt idx="45">
                  <c:v>2</c:v>
                </c:pt>
                <c:pt idx="46">
                  <c:v>2</c:v>
                </c:pt>
                <c:pt idx="47">
                  <c:v>1</c:v>
                </c:pt>
                <c:pt idx="54">
                  <c:v>1</c:v>
                </c:pt>
              </c:numCache>
            </c:numRef>
          </c:val>
          <c:smooth val="0"/>
          <c:extLst>
            <c:ext xmlns:c16="http://schemas.microsoft.com/office/drawing/2014/chart" uri="{C3380CC4-5D6E-409C-BE32-E72D297353CC}">
              <c16:uniqueId val="{00000004-93A4-4BCA-BAFE-B65778684BD3}"/>
            </c:ext>
          </c:extLst>
        </c:ser>
        <c:dLbls>
          <c:dLblPos val="ctr"/>
          <c:showLegendKey val="0"/>
          <c:showVal val="1"/>
          <c:showCatName val="0"/>
          <c:showSerName val="0"/>
          <c:showPercent val="0"/>
          <c:showBubbleSize val="0"/>
        </c:dLbls>
        <c:marker val="1"/>
        <c:smooth val="0"/>
        <c:axId val="699143471"/>
        <c:axId val="699162191"/>
      </c:lineChart>
      <c:catAx>
        <c:axId val="69914347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Century Gothic" panose="020B0502020202020204" pitchFamily="34" charset="0"/>
                <a:ea typeface="+mn-ea"/>
                <a:cs typeface="+mn-cs"/>
              </a:defRPr>
            </a:pPr>
            <a:endParaRPr lang="fi-FI"/>
          </a:p>
        </c:txPr>
        <c:crossAx val="699162191"/>
        <c:crosses val="autoZero"/>
        <c:auto val="1"/>
        <c:lblAlgn val="ctr"/>
        <c:lblOffset val="100"/>
        <c:noMultiLvlLbl val="0"/>
      </c:catAx>
      <c:valAx>
        <c:axId val="699162191"/>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Century Gothic" panose="020B0502020202020204" pitchFamily="34" charset="0"/>
                <a:ea typeface="+mn-ea"/>
                <a:cs typeface="+mn-cs"/>
              </a:defRPr>
            </a:pPr>
            <a:endParaRPr lang="fi-FI"/>
          </a:p>
        </c:txPr>
        <c:crossAx val="699143471"/>
        <c:crosses val="autoZero"/>
        <c:crossBetween val="between"/>
      </c:valAx>
      <c:spPr>
        <a:noFill/>
        <a:ln>
          <a:noFill/>
        </a:ln>
        <a:effectLst/>
      </c:spPr>
    </c:plotArea>
    <c:legend>
      <c:legendPos val="b"/>
      <c:layout>
        <c:manualLayout>
          <c:xMode val="edge"/>
          <c:yMode val="edge"/>
          <c:x val="0.61360951803185038"/>
          <c:y val="4.043485955934132E-2"/>
          <c:w val="0.36796232480471314"/>
          <c:h val="0.2383791050508930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Century Gothic" panose="020B0502020202020204" pitchFamily="34" charset="0"/>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b="0">
          <a:latin typeface="Century Gothic" panose="020B0502020202020204" pitchFamily="34" charset="0"/>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C4F333-67C4-4876-A283-484B29FAD48C}" type="doc">
      <dgm:prSet loTypeId="urn:microsoft.com/office/officeart/2005/8/layout/cycle2" loCatId="cycle" qsTypeId="urn:microsoft.com/office/officeart/2005/8/quickstyle/3d1" qsCatId="3D" csTypeId="urn:microsoft.com/office/officeart/2005/8/colors/accent2_4" csCatId="accent2" phldr="1"/>
      <dgm:spPr/>
      <dgm:t>
        <a:bodyPr/>
        <a:lstStyle/>
        <a:p>
          <a:endParaRPr lang="fi-FI"/>
        </a:p>
      </dgm:t>
    </dgm:pt>
    <dgm:pt modelId="{28B81A0E-2B85-4863-A8DB-6A5450D004CE}">
      <dgm:prSet phldrT="[Teksti]" custT="1"/>
      <dgm:spPr/>
      <dgm:t>
        <a:bodyPr/>
        <a:lstStyle/>
        <a:p>
          <a:pPr algn="ctr"/>
          <a:r>
            <a:rPr lang="fi-FI" sz="700" b="1" dirty="0">
              <a:effectLst>
                <a:outerShdw blurRad="38100" dist="38100" dir="2700000" algn="tl">
                  <a:srgbClr val="000000">
                    <a:alpha val="43137"/>
                  </a:srgbClr>
                </a:outerShdw>
              </a:effectLst>
              <a:latin typeface="+mj-lt"/>
            </a:rPr>
            <a:t>Joulukuu</a:t>
          </a:r>
        </a:p>
      </dgm:t>
    </dgm:pt>
    <dgm:pt modelId="{F41BB5AD-1293-4D53-BEE5-D4F4863703D9}" type="parTrans" cxnId="{1AD51F10-C802-4867-916E-C5CFE1A9A2D8}">
      <dgm:prSet/>
      <dgm:spPr/>
      <dgm:t>
        <a:bodyPr/>
        <a:lstStyle/>
        <a:p>
          <a:pPr algn="ctr"/>
          <a:endParaRPr lang="fi-FI" sz="1100" b="1">
            <a:effectLst>
              <a:outerShdw blurRad="38100" dist="38100" dir="2700000" algn="tl">
                <a:srgbClr val="000000">
                  <a:alpha val="43137"/>
                </a:srgbClr>
              </a:outerShdw>
            </a:effectLst>
            <a:latin typeface="+mj-lt"/>
          </a:endParaRPr>
        </a:p>
      </dgm:t>
    </dgm:pt>
    <dgm:pt modelId="{737874FF-5B91-4CC1-94BB-63396F560301}" type="sibTrans" cxnId="{1AD51F10-C802-4867-916E-C5CFE1A9A2D8}">
      <dgm:prSet custT="1"/>
      <dgm:spPr/>
      <dgm:t>
        <a:bodyPr/>
        <a:lstStyle/>
        <a:p>
          <a:pPr algn="ctr"/>
          <a:endParaRPr lang="fi-FI" sz="1100" b="1">
            <a:effectLst>
              <a:outerShdw blurRad="38100" dist="38100" dir="2700000" algn="tl">
                <a:srgbClr val="000000">
                  <a:alpha val="43137"/>
                </a:srgbClr>
              </a:outerShdw>
            </a:effectLst>
            <a:latin typeface="+mj-lt"/>
          </a:endParaRPr>
        </a:p>
      </dgm:t>
    </dgm:pt>
    <dgm:pt modelId="{D2F3BEC5-252A-42C6-AA85-A8BB36ADFF12}">
      <dgm:prSet phldrT="[Teksti]" custT="1"/>
      <dgm:spPr/>
      <dgm:t>
        <a:bodyPr/>
        <a:lstStyle/>
        <a:p>
          <a:pPr algn="ctr"/>
          <a:r>
            <a:rPr lang="fi-FI" sz="700" b="1" dirty="0">
              <a:effectLst>
                <a:outerShdw blurRad="38100" dist="38100" dir="2700000" algn="tl">
                  <a:srgbClr val="000000">
                    <a:alpha val="43137"/>
                  </a:srgbClr>
                </a:outerShdw>
              </a:effectLst>
              <a:latin typeface="+mj-lt"/>
            </a:rPr>
            <a:t>Helmi-kuu</a:t>
          </a:r>
        </a:p>
      </dgm:t>
    </dgm:pt>
    <dgm:pt modelId="{80A243FF-2E73-4C1E-A018-794BD16987E9}" type="parTrans" cxnId="{035C5816-DA5D-40FB-B097-2686A520E421}">
      <dgm:prSet/>
      <dgm:spPr/>
      <dgm:t>
        <a:bodyPr/>
        <a:lstStyle/>
        <a:p>
          <a:pPr algn="ctr"/>
          <a:endParaRPr lang="fi-FI" sz="1100" b="1">
            <a:effectLst>
              <a:outerShdw blurRad="38100" dist="38100" dir="2700000" algn="tl">
                <a:srgbClr val="000000">
                  <a:alpha val="43137"/>
                </a:srgbClr>
              </a:outerShdw>
            </a:effectLst>
            <a:latin typeface="+mj-lt"/>
          </a:endParaRPr>
        </a:p>
      </dgm:t>
    </dgm:pt>
    <dgm:pt modelId="{EDE9DB1A-FAFA-4A86-A774-9F42876DED6E}" type="sibTrans" cxnId="{035C5816-DA5D-40FB-B097-2686A520E421}">
      <dgm:prSet custT="1"/>
      <dgm:spPr/>
      <dgm:t>
        <a:bodyPr/>
        <a:lstStyle/>
        <a:p>
          <a:pPr algn="ctr"/>
          <a:endParaRPr lang="fi-FI" sz="1100" b="1">
            <a:effectLst>
              <a:outerShdw blurRad="38100" dist="38100" dir="2700000" algn="tl">
                <a:srgbClr val="000000">
                  <a:alpha val="43137"/>
                </a:srgbClr>
              </a:outerShdw>
            </a:effectLst>
            <a:latin typeface="+mj-lt"/>
          </a:endParaRPr>
        </a:p>
      </dgm:t>
    </dgm:pt>
    <dgm:pt modelId="{69BD199F-78B6-485C-B13B-1BC9AAEFB0FE}">
      <dgm:prSet phldrT="[Teksti]" custT="1"/>
      <dgm:spPr/>
      <dgm:t>
        <a:bodyPr/>
        <a:lstStyle/>
        <a:p>
          <a:pPr algn="ctr"/>
          <a:r>
            <a:rPr lang="fi-FI" sz="700" b="1" dirty="0">
              <a:effectLst>
                <a:outerShdw blurRad="38100" dist="38100" dir="2700000" algn="tl">
                  <a:srgbClr val="000000">
                    <a:alpha val="43137"/>
                  </a:srgbClr>
                </a:outerShdw>
              </a:effectLst>
              <a:latin typeface="+mj-lt"/>
            </a:rPr>
            <a:t>Maalis-kuu</a:t>
          </a:r>
        </a:p>
      </dgm:t>
    </dgm:pt>
    <dgm:pt modelId="{18A3C0B6-BC40-4A97-A42E-36B4CB1A157D}" type="parTrans" cxnId="{199F270E-B3A3-40B2-A649-1741FF2C9D85}">
      <dgm:prSet/>
      <dgm:spPr/>
      <dgm:t>
        <a:bodyPr/>
        <a:lstStyle/>
        <a:p>
          <a:pPr algn="ctr"/>
          <a:endParaRPr lang="fi-FI" sz="1100" b="1">
            <a:effectLst>
              <a:outerShdw blurRad="38100" dist="38100" dir="2700000" algn="tl">
                <a:srgbClr val="000000">
                  <a:alpha val="43137"/>
                </a:srgbClr>
              </a:outerShdw>
            </a:effectLst>
            <a:latin typeface="+mj-lt"/>
          </a:endParaRPr>
        </a:p>
      </dgm:t>
    </dgm:pt>
    <dgm:pt modelId="{84EE857C-C636-4F8B-8504-5013C7729ADE}" type="sibTrans" cxnId="{199F270E-B3A3-40B2-A649-1741FF2C9D85}">
      <dgm:prSet custT="1"/>
      <dgm:spPr/>
      <dgm:t>
        <a:bodyPr/>
        <a:lstStyle/>
        <a:p>
          <a:pPr algn="ctr"/>
          <a:endParaRPr lang="fi-FI" sz="1100" b="1">
            <a:effectLst>
              <a:outerShdw blurRad="38100" dist="38100" dir="2700000" algn="tl">
                <a:srgbClr val="000000">
                  <a:alpha val="43137"/>
                </a:srgbClr>
              </a:outerShdw>
            </a:effectLst>
            <a:latin typeface="+mj-lt"/>
          </a:endParaRPr>
        </a:p>
      </dgm:t>
    </dgm:pt>
    <dgm:pt modelId="{A8CB2290-EE03-48E1-9AC2-0C449FB430A8}">
      <dgm:prSet phldrT="[Teksti]" custT="1"/>
      <dgm:spPr/>
      <dgm:t>
        <a:bodyPr/>
        <a:lstStyle/>
        <a:p>
          <a:pPr algn="ctr"/>
          <a:r>
            <a:rPr lang="fi-FI" sz="700" b="1" dirty="0">
              <a:effectLst>
                <a:outerShdw blurRad="38100" dist="38100" dir="2700000" algn="tl">
                  <a:srgbClr val="000000">
                    <a:alpha val="43137"/>
                  </a:srgbClr>
                </a:outerShdw>
              </a:effectLst>
              <a:latin typeface="+mj-lt"/>
            </a:rPr>
            <a:t>Huhtikuu</a:t>
          </a:r>
        </a:p>
      </dgm:t>
    </dgm:pt>
    <dgm:pt modelId="{ED643403-A09E-460E-AD4B-1664EA2A6024}" type="parTrans" cxnId="{86900783-0F0B-4B2A-8C17-883BA88FF05D}">
      <dgm:prSet/>
      <dgm:spPr/>
      <dgm:t>
        <a:bodyPr/>
        <a:lstStyle/>
        <a:p>
          <a:pPr algn="ctr"/>
          <a:endParaRPr lang="fi-FI" sz="1100" b="1">
            <a:effectLst>
              <a:outerShdw blurRad="38100" dist="38100" dir="2700000" algn="tl">
                <a:srgbClr val="000000">
                  <a:alpha val="43137"/>
                </a:srgbClr>
              </a:outerShdw>
            </a:effectLst>
            <a:latin typeface="+mj-lt"/>
          </a:endParaRPr>
        </a:p>
      </dgm:t>
    </dgm:pt>
    <dgm:pt modelId="{3D9FD8E2-73B8-4E6C-94EA-CF7D6080ECAA}" type="sibTrans" cxnId="{86900783-0F0B-4B2A-8C17-883BA88FF05D}">
      <dgm:prSet custT="1"/>
      <dgm:spPr/>
      <dgm:t>
        <a:bodyPr/>
        <a:lstStyle/>
        <a:p>
          <a:pPr algn="ctr"/>
          <a:endParaRPr lang="fi-FI" sz="1100" b="1">
            <a:effectLst>
              <a:outerShdw blurRad="38100" dist="38100" dir="2700000" algn="tl">
                <a:srgbClr val="000000">
                  <a:alpha val="43137"/>
                </a:srgbClr>
              </a:outerShdw>
            </a:effectLst>
            <a:latin typeface="+mj-lt"/>
          </a:endParaRPr>
        </a:p>
      </dgm:t>
    </dgm:pt>
    <dgm:pt modelId="{24092260-E47B-4535-95B6-30DB7241086A}">
      <dgm:prSet phldrT="[Teksti]" custT="1"/>
      <dgm:spPr/>
      <dgm:t>
        <a:bodyPr/>
        <a:lstStyle/>
        <a:p>
          <a:pPr algn="ctr"/>
          <a:r>
            <a:rPr lang="fi-FI" sz="700" b="1" dirty="0">
              <a:effectLst>
                <a:outerShdw blurRad="38100" dist="38100" dir="2700000" algn="tl">
                  <a:srgbClr val="000000">
                    <a:alpha val="43137"/>
                  </a:srgbClr>
                </a:outerShdw>
              </a:effectLst>
              <a:latin typeface="+mj-lt"/>
            </a:rPr>
            <a:t>Touko-kuu</a:t>
          </a:r>
        </a:p>
      </dgm:t>
    </dgm:pt>
    <dgm:pt modelId="{EB049976-FB13-4076-BC99-D90BB079813E}" type="parTrans" cxnId="{83BAF3C5-BB2E-4F71-88F7-D380F3305DA9}">
      <dgm:prSet/>
      <dgm:spPr/>
      <dgm:t>
        <a:bodyPr/>
        <a:lstStyle/>
        <a:p>
          <a:pPr algn="ctr"/>
          <a:endParaRPr lang="fi-FI" sz="1100" b="1">
            <a:effectLst>
              <a:outerShdw blurRad="38100" dist="38100" dir="2700000" algn="tl">
                <a:srgbClr val="000000">
                  <a:alpha val="43137"/>
                </a:srgbClr>
              </a:outerShdw>
            </a:effectLst>
            <a:latin typeface="+mj-lt"/>
          </a:endParaRPr>
        </a:p>
      </dgm:t>
    </dgm:pt>
    <dgm:pt modelId="{E7A0CB02-302D-4663-B4B0-073B7EB9D24D}" type="sibTrans" cxnId="{83BAF3C5-BB2E-4F71-88F7-D380F3305DA9}">
      <dgm:prSet custT="1"/>
      <dgm:spPr/>
      <dgm:t>
        <a:bodyPr/>
        <a:lstStyle/>
        <a:p>
          <a:pPr algn="ctr"/>
          <a:endParaRPr lang="fi-FI" sz="1100" b="1">
            <a:effectLst>
              <a:outerShdw blurRad="38100" dist="38100" dir="2700000" algn="tl">
                <a:srgbClr val="000000">
                  <a:alpha val="43137"/>
                </a:srgbClr>
              </a:outerShdw>
            </a:effectLst>
            <a:latin typeface="+mj-lt"/>
          </a:endParaRPr>
        </a:p>
      </dgm:t>
    </dgm:pt>
    <dgm:pt modelId="{E85A11DD-8976-4DDF-BA78-A38434D81D0D}">
      <dgm:prSet phldrT="[Teksti]" custT="1"/>
      <dgm:spPr/>
      <dgm:t>
        <a:bodyPr/>
        <a:lstStyle/>
        <a:p>
          <a:pPr algn="ctr"/>
          <a:r>
            <a:rPr lang="fi-FI" sz="700" b="1" dirty="0">
              <a:effectLst>
                <a:outerShdw blurRad="38100" dist="38100" dir="2700000" algn="tl">
                  <a:srgbClr val="000000">
                    <a:alpha val="43137"/>
                  </a:srgbClr>
                </a:outerShdw>
              </a:effectLst>
              <a:latin typeface="+mj-lt"/>
            </a:rPr>
            <a:t>Tammi-kuu</a:t>
          </a:r>
        </a:p>
      </dgm:t>
    </dgm:pt>
    <dgm:pt modelId="{551B3074-567E-4BF3-BE90-6960081FC6FE}" type="parTrans" cxnId="{485BB485-060D-4B06-8B5B-4CAD54752C04}">
      <dgm:prSet/>
      <dgm:spPr/>
      <dgm:t>
        <a:bodyPr/>
        <a:lstStyle/>
        <a:p>
          <a:pPr algn="ctr"/>
          <a:endParaRPr lang="fi-FI" sz="1100" b="1">
            <a:effectLst>
              <a:outerShdw blurRad="38100" dist="38100" dir="2700000" algn="tl">
                <a:srgbClr val="000000">
                  <a:alpha val="43137"/>
                </a:srgbClr>
              </a:outerShdw>
            </a:effectLst>
            <a:latin typeface="+mj-lt"/>
          </a:endParaRPr>
        </a:p>
      </dgm:t>
    </dgm:pt>
    <dgm:pt modelId="{68ED48BE-77EB-459E-BE58-15B053F98DA7}" type="sibTrans" cxnId="{485BB485-060D-4B06-8B5B-4CAD54752C04}">
      <dgm:prSet custT="1"/>
      <dgm:spPr/>
      <dgm:t>
        <a:bodyPr/>
        <a:lstStyle/>
        <a:p>
          <a:pPr algn="ctr"/>
          <a:endParaRPr lang="fi-FI" sz="1100" b="1">
            <a:effectLst>
              <a:outerShdw blurRad="38100" dist="38100" dir="2700000" algn="tl">
                <a:srgbClr val="000000">
                  <a:alpha val="43137"/>
                </a:srgbClr>
              </a:outerShdw>
            </a:effectLst>
            <a:latin typeface="+mj-lt"/>
          </a:endParaRPr>
        </a:p>
      </dgm:t>
    </dgm:pt>
    <dgm:pt modelId="{D4FE2599-0BA2-49F9-BB1B-7C82B3FCAF65}">
      <dgm:prSet phldrT="[Teksti]" custT="1"/>
      <dgm:spPr/>
      <dgm:t>
        <a:bodyPr/>
        <a:lstStyle/>
        <a:p>
          <a:pPr algn="ctr"/>
          <a:r>
            <a:rPr lang="fi-FI" sz="700" b="1" dirty="0">
              <a:effectLst>
                <a:outerShdw blurRad="38100" dist="38100" dir="2700000" algn="tl">
                  <a:srgbClr val="000000">
                    <a:alpha val="43137"/>
                  </a:srgbClr>
                </a:outerShdw>
              </a:effectLst>
              <a:latin typeface="+mj-lt"/>
            </a:rPr>
            <a:t>Kesäkuu</a:t>
          </a:r>
        </a:p>
      </dgm:t>
    </dgm:pt>
    <dgm:pt modelId="{2B215636-46BB-4854-8CB4-0F88B709E5C1}" type="parTrans" cxnId="{5D0871FF-3AE2-4B24-90C4-6AFC9F8D0E53}">
      <dgm:prSet/>
      <dgm:spPr/>
      <dgm:t>
        <a:bodyPr/>
        <a:lstStyle/>
        <a:p>
          <a:pPr algn="ctr"/>
          <a:endParaRPr lang="fi-FI" sz="1100" b="1">
            <a:effectLst>
              <a:outerShdw blurRad="38100" dist="38100" dir="2700000" algn="tl">
                <a:srgbClr val="000000">
                  <a:alpha val="43137"/>
                </a:srgbClr>
              </a:outerShdw>
            </a:effectLst>
            <a:latin typeface="+mj-lt"/>
          </a:endParaRPr>
        </a:p>
      </dgm:t>
    </dgm:pt>
    <dgm:pt modelId="{81D641D3-955C-4284-B60A-F461711C97D4}" type="sibTrans" cxnId="{5D0871FF-3AE2-4B24-90C4-6AFC9F8D0E53}">
      <dgm:prSet custT="1"/>
      <dgm:spPr/>
      <dgm:t>
        <a:bodyPr/>
        <a:lstStyle/>
        <a:p>
          <a:pPr algn="ctr"/>
          <a:endParaRPr lang="fi-FI" sz="1100" b="1">
            <a:effectLst>
              <a:outerShdw blurRad="38100" dist="38100" dir="2700000" algn="tl">
                <a:srgbClr val="000000">
                  <a:alpha val="43137"/>
                </a:srgbClr>
              </a:outerShdw>
            </a:effectLst>
            <a:latin typeface="+mj-lt"/>
          </a:endParaRPr>
        </a:p>
      </dgm:t>
    </dgm:pt>
    <dgm:pt modelId="{8F9251E4-A30A-49D3-929A-744C22294A7F}">
      <dgm:prSet phldrT="[Teksti]" custT="1"/>
      <dgm:spPr/>
      <dgm:t>
        <a:bodyPr/>
        <a:lstStyle/>
        <a:p>
          <a:pPr algn="ctr"/>
          <a:r>
            <a:rPr lang="fi-FI" sz="700" b="1" dirty="0">
              <a:effectLst>
                <a:outerShdw blurRad="38100" dist="38100" dir="2700000" algn="tl">
                  <a:srgbClr val="000000">
                    <a:alpha val="43137"/>
                  </a:srgbClr>
                </a:outerShdw>
              </a:effectLst>
              <a:latin typeface="+mj-lt"/>
            </a:rPr>
            <a:t>Heinä-kuu</a:t>
          </a:r>
        </a:p>
      </dgm:t>
    </dgm:pt>
    <dgm:pt modelId="{AFB18734-F53E-4647-AFC7-394588A5B01D}" type="parTrans" cxnId="{67D9DF33-1E35-4474-94AD-65A81992984C}">
      <dgm:prSet/>
      <dgm:spPr/>
      <dgm:t>
        <a:bodyPr/>
        <a:lstStyle/>
        <a:p>
          <a:pPr algn="ctr"/>
          <a:endParaRPr lang="fi-FI" sz="1100" b="1">
            <a:effectLst>
              <a:outerShdw blurRad="38100" dist="38100" dir="2700000" algn="tl">
                <a:srgbClr val="000000">
                  <a:alpha val="43137"/>
                </a:srgbClr>
              </a:outerShdw>
            </a:effectLst>
            <a:latin typeface="+mj-lt"/>
          </a:endParaRPr>
        </a:p>
      </dgm:t>
    </dgm:pt>
    <dgm:pt modelId="{1BE062FD-D27C-4AB6-97A7-1223CE0804AD}" type="sibTrans" cxnId="{67D9DF33-1E35-4474-94AD-65A81992984C}">
      <dgm:prSet custT="1"/>
      <dgm:spPr/>
      <dgm:t>
        <a:bodyPr/>
        <a:lstStyle/>
        <a:p>
          <a:pPr algn="ctr"/>
          <a:endParaRPr lang="fi-FI" sz="1100" b="1">
            <a:effectLst>
              <a:outerShdw blurRad="38100" dist="38100" dir="2700000" algn="tl">
                <a:srgbClr val="000000">
                  <a:alpha val="43137"/>
                </a:srgbClr>
              </a:outerShdw>
            </a:effectLst>
            <a:latin typeface="+mj-lt"/>
          </a:endParaRPr>
        </a:p>
      </dgm:t>
    </dgm:pt>
    <dgm:pt modelId="{A3A9B698-C6C3-416A-A229-6AA3F7100284}">
      <dgm:prSet phldrT="[Teksti]" custT="1"/>
      <dgm:spPr/>
      <dgm:t>
        <a:bodyPr/>
        <a:lstStyle/>
        <a:p>
          <a:pPr algn="ctr"/>
          <a:r>
            <a:rPr lang="fi-FI" sz="700" b="1" dirty="0">
              <a:effectLst>
                <a:outerShdw blurRad="38100" dist="38100" dir="2700000" algn="tl">
                  <a:srgbClr val="000000">
                    <a:alpha val="43137"/>
                  </a:srgbClr>
                </a:outerShdw>
              </a:effectLst>
              <a:latin typeface="+mj-lt"/>
            </a:rPr>
            <a:t>Elokuu</a:t>
          </a:r>
        </a:p>
      </dgm:t>
    </dgm:pt>
    <dgm:pt modelId="{432C8109-D221-49E1-9933-005A93F0396E}" type="parTrans" cxnId="{B24A9293-ACFD-4E38-9859-11796D838B63}">
      <dgm:prSet/>
      <dgm:spPr/>
      <dgm:t>
        <a:bodyPr/>
        <a:lstStyle/>
        <a:p>
          <a:pPr algn="ctr"/>
          <a:endParaRPr lang="fi-FI" sz="1100" b="1">
            <a:effectLst>
              <a:outerShdw blurRad="38100" dist="38100" dir="2700000" algn="tl">
                <a:srgbClr val="000000">
                  <a:alpha val="43137"/>
                </a:srgbClr>
              </a:outerShdw>
            </a:effectLst>
            <a:latin typeface="+mj-lt"/>
          </a:endParaRPr>
        </a:p>
      </dgm:t>
    </dgm:pt>
    <dgm:pt modelId="{AD51A596-FA49-40A2-B5A5-66C36D4A7E6A}" type="sibTrans" cxnId="{B24A9293-ACFD-4E38-9859-11796D838B63}">
      <dgm:prSet custT="1"/>
      <dgm:spPr/>
      <dgm:t>
        <a:bodyPr/>
        <a:lstStyle/>
        <a:p>
          <a:pPr algn="ctr"/>
          <a:endParaRPr lang="fi-FI" sz="1100" b="1">
            <a:effectLst>
              <a:outerShdw blurRad="38100" dist="38100" dir="2700000" algn="tl">
                <a:srgbClr val="000000">
                  <a:alpha val="43137"/>
                </a:srgbClr>
              </a:outerShdw>
            </a:effectLst>
            <a:latin typeface="+mj-lt"/>
          </a:endParaRPr>
        </a:p>
      </dgm:t>
    </dgm:pt>
    <dgm:pt modelId="{D09E95F4-F994-43CC-8183-A98C2C74D1A0}">
      <dgm:prSet phldrT="[Teksti]" custT="1"/>
      <dgm:spPr/>
      <dgm:t>
        <a:bodyPr/>
        <a:lstStyle/>
        <a:p>
          <a:pPr algn="ctr"/>
          <a:r>
            <a:rPr lang="fi-FI" sz="700" b="1" dirty="0">
              <a:effectLst>
                <a:outerShdw blurRad="38100" dist="38100" dir="2700000" algn="tl">
                  <a:srgbClr val="000000">
                    <a:alpha val="43137"/>
                  </a:srgbClr>
                </a:outerShdw>
              </a:effectLst>
              <a:latin typeface="+mj-lt"/>
            </a:rPr>
            <a:t>Syyskuu</a:t>
          </a:r>
        </a:p>
      </dgm:t>
    </dgm:pt>
    <dgm:pt modelId="{3DDE99F6-C63F-45CF-9C61-37E0B00950FA}" type="parTrans" cxnId="{FA25CB6B-1472-445B-8AFC-D2E7E339C67F}">
      <dgm:prSet/>
      <dgm:spPr/>
      <dgm:t>
        <a:bodyPr/>
        <a:lstStyle/>
        <a:p>
          <a:pPr algn="ctr"/>
          <a:endParaRPr lang="fi-FI" sz="1100" b="1">
            <a:effectLst>
              <a:outerShdw blurRad="38100" dist="38100" dir="2700000" algn="tl">
                <a:srgbClr val="000000">
                  <a:alpha val="43137"/>
                </a:srgbClr>
              </a:outerShdw>
            </a:effectLst>
            <a:latin typeface="+mj-lt"/>
          </a:endParaRPr>
        </a:p>
      </dgm:t>
    </dgm:pt>
    <dgm:pt modelId="{9C5C5241-0A3E-4FFF-9F89-6F92381EEF63}" type="sibTrans" cxnId="{FA25CB6B-1472-445B-8AFC-D2E7E339C67F}">
      <dgm:prSet custT="1"/>
      <dgm:spPr/>
      <dgm:t>
        <a:bodyPr/>
        <a:lstStyle/>
        <a:p>
          <a:pPr algn="ctr"/>
          <a:endParaRPr lang="fi-FI" sz="1100" b="1">
            <a:effectLst>
              <a:outerShdw blurRad="38100" dist="38100" dir="2700000" algn="tl">
                <a:srgbClr val="000000">
                  <a:alpha val="43137"/>
                </a:srgbClr>
              </a:outerShdw>
            </a:effectLst>
            <a:latin typeface="+mj-lt"/>
          </a:endParaRPr>
        </a:p>
      </dgm:t>
    </dgm:pt>
    <dgm:pt modelId="{C280D814-8D6B-46A6-A631-5847B11A839E}">
      <dgm:prSet phldrT="[Teksti]" custT="1"/>
      <dgm:spPr/>
      <dgm:t>
        <a:bodyPr/>
        <a:lstStyle/>
        <a:p>
          <a:pPr algn="ctr"/>
          <a:r>
            <a:rPr lang="fi-FI" sz="700" b="1" dirty="0">
              <a:effectLst>
                <a:outerShdw blurRad="38100" dist="38100" dir="2700000" algn="tl">
                  <a:srgbClr val="000000">
                    <a:alpha val="43137"/>
                  </a:srgbClr>
                </a:outerShdw>
              </a:effectLst>
              <a:latin typeface="+mj-lt"/>
            </a:rPr>
            <a:t>Lokakuu</a:t>
          </a:r>
        </a:p>
      </dgm:t>
    </dgm:pt>
    <dgm:pt modelId="{6AD0361D-1A53-45FE-A1F1-2A13B9185920}" type="parTrans" cxnId="{A46387F8-BF2E-4AE8-87B0-A0B860D943CF}">
      <dgm:prSet/>
      <dgm:spPr/>
      <dgm:t>
        <a:bodyPr/>
        <a:lstStyle/>
        <a:p>
          <a:pPr algn="ctr"/>
          <a:endParaRPr lang="fi-FI" sz="1100" b="1">
            <a:effectLst>
              <a:outerShdw blurRad="38100" dist="38100" dir="2700000" algn="tl">
                <a:srgbClr val="000000">
                  <a:alpha val="43137"/>
                </a:srgbClr>
              </a:outerShdw>
            </a:effectLst>
            <a:latin typeface="+mj-lt"/>
          </a:endParaRPr>
        </a:p>
      </dgm:t>
    </dgm:pt>
    <dgm:pt modelId="{11A20248-308F-48E1-BAF1-48BA6C1B36D7}" type="sibTrans" cxnId="{A46387F8-BF2E-4AE8-87B0-A0B860D943CF}">
      <dgm:prSet custT="1"/>
      <dgm:spPr/>
      <dgm:t>
        <a:bodyPr/>
        <a:lstStyle/>
        <a:p>
          <a:pPr algn="ctr"/>
          <a:endParaRPr lang="fi-FI" sz="1100" b="1">
            <a:effectLst>
              <a:outerShdw blurRad="38100" dist="38100" dir="2700000" algn="tl">
                <a:srgbClr val="000000">
                  <a:alpha val="43137"/>
                </a:srgbClr>
              </a:outerShdw>
            </a:effectLst>
            <a:latin typeface="+mj-lt"/>
          </a:endParaRPr>
        </a:p>
      </dgm:t>
    </dgm:pt>
    <dgm:pt modelId="{F948EB65-5C2A-4ECB-8292-A7BE955AEC55}">
      <dgm:prSet phldrT="[Teksti]" custT="1"/>
      <dgm:spPr/>
      <dgm:t>
        <a:bodyPr/>
        <a:lstStyle/>
        <a:p>
          <a:pPr algn="ctr"/>
          <a:r>
            <a:rPr lang="fi-FI" sz="700" b="1" dirty="0">
              <a:effectLst>
                <a:outerShdw blurRad="38100" dist="38100" dir="2700000" algn="tl">
                  <a:srgbClr val="000000">
                    <a:alpha val="43137"/>
                  </a:srgbClr>
                </a:outerShdw>
              </a:effectLst>
              <a:latin typeface="+mj-lt"/>
            </a:rPr>
            <a:t>Marras-kuu</a:t>
          </a:r>
          <a:endParaRPr lang="fi-FI" sz="1100" b="1" dirty="0">
            <a:effectLst>
              <a:outerShdw blurRad="38100" dist="38100" dir="2700000" algn="tl">
                <a:srgbClr val="000000">
                  <a:alpha val="43137"/>
                </a:srgbClr>
              </a:outerShdw>
            </a:effectLst>
            <a:latin typeface="+mj-lt"/>
          </a:endParaRPr>
        </a:p>
      </dgm:t>
    </dgm:pt>
    <dgm:pt modelId="{C751B1AF-E0D0-4FF0-B3AB-A2899867F960}" type="parTrans" cxnId="{BC554D4E-4F9A-406F-91A2-2C3E56211534}">
      <dgm:prSet/>
      <dgm:spPr/>
      <dgm:t>
        <a:bodyPr/>
        <a:lstStyle/>
        <a:p>
          <a:pPr algn="ctr"/>
          <a:endParaRPr lang="fi-FI" sz="1100" b="1">
            <a:effectLst>
              <a:outerShdw blurRad="38100" dist="38100" dir="2700000" algn="tl">
                <a:srgbClr val="000000">
                  <a:alpha val="43137"/>
                </a:srgbClr>
              </a:outerShdw>
            </a:effectLst>
            <a:latin typeface="+mj-lt"/>
          </a:endParaRPr>
        </a:p>
      </dgm:t>
    </dgm:pt>
    <dgm:pt modelId="{28DE9434-351C-416E-B987-44E061D17E45}" type="sibTrans" cxnId="{BC554D4E-4F9A-406F-91A2-2C3E56211534}">
      <dgm:prSet custT="1"/>
      <dgm:spPr/>
      <dgm:t>
        <a:bodyPr/>
        <a:lstStyle/>
        <a:p>
          <a:pPr algn="ctr"/>
          <a:endParaRPr lang="fi-FI" sz="1100" b="1">
            <a:effectLst>
              <a:outerShdw blurRad="38100" dist="38100" dir="2700000" algn="tl">
                <a:srgbClr val="000000">
                  <a:alpha val="43137"/>
                </a:srgbClr>
              </a:outerShdw>
            </a:effectLst>
            <a:latin typeface="+mj-lt"/>
          </a:endParaRPr>
        </a:p>
      </dgm:t>
    </dgm:pt>
    <dgm:pt modelId="{98525395-623F-46B8-915B-9A8FBC7B6E04}" type="pres">
      <dgm:prSet presAssocID="{87C4F333-67C4-4876-A283-484B29FAD48C}" presName="cycle" presStyleCnt="0">
        <dgm:presLayoutVars>
          <dgm:dir/>
          <dgm:resizeHandles val="exact"/>
        </dgm:presLayoutVars>
      </dgm:prSet>
      <dgm:spPr/>
    </dgm:pt>
    <dgm:pt modelId="{44201E25-02A6-4B8C-8182-E562D9738E25}" type="pres">
      <dgm:prSet presAssocID="{28B81A0E-2B85-4863-A8DB-6A5450D004CE}" presName="node" presStyleLbl="node1" presStyleIdx="0" presStyleCnt="12">
        <dgm:presLayoutVars>
          <dgm:bulletEnabled val="1"/>
        </dgm:presLayoutVars>
      </dgm:prSet>
      <dgm:spPr/>
    </dgm:pt>
    <dgm:pt modelId="{8D5F99F2-BA63-4FDD-8B8A-F6950035A430}" type="pres">
      <dgm:prSet presAssocID="{737874FF-5B91-4CC1-94BB-63396F560301}" presName="sibTrans" presStyleLbl="sibTrans2D1" presStyleIdx="0" presStyleCnt="12"/>
      <dgm:spPr/>
    </dgm:pt>
    <dgm:pt modelId="{AD27CF23-ECF9-44C5-A588-40C1923D93DA}" type="pres">
      <dgm:prSet presAssocID="{737874FF-5B91-4CC1-94BB-63396F560301}" presName="connectorText" presStyleLbl="sibTrans2D1" presStyleIdx="0" presStyleCnt="12"/>
      <dgm:spPr/>
    </dgm:pt>
    <dgm:pt modelId="{9F4AEE71-25D1-4B93-A87A-C5216206823A}" type="pres">
      <dgm:prSet presAssocID="{E85A11DD-8976-4DDF-BA78-A38434D81D0D}" presName="node" presStyleLbl="node1" presStyleIdx="1" presStyleCnt="12" custRadScaleRad="100307" custRadScaleInc="-542">
        <dgm:presLayoutVars>
          <dgm:bulletEnabled val="1"/>
        </dgm:presLayoutVars>
      </dgm:prSet>
      <dgm:spPr/>
    </dgm:pt>
    <dgm:pt modelId="{72D10201-3783-4113-B518-2E10401FF795}" type="pres">
      <dgm:prSet presAssocID="{68ED48BE-77EB-459E-BE58-15B053F98DA7}" presName="sibTrans" presStyleLbl="sibTrans2D1" presStyleIdx="1" presStyleCnt="12"/>
      <dgm:spPr/>
    </dgm:pt>
    <dgm:pt modelId="{95FCE6DC-BEBC-4B55-9C51-2394339B0943}" type="pres">
      <dgm:prSet presAssocID="{68ED48BE-77EB-459E-BE58-15B053F98DA7}" presName="connectorText" presStyleLbl="sibTrans2D1" presStyleIdx="1" presStyleCnt="12"/>
      <dgm:spPr/>
    </dgm:pt>
    <dgm:pt modelId="{1DB4C8B2-D09A-421B-AE14-E22DC277C078}" type="pres">
      <dgm:prSet presAssocID="{D2F3BEC5-252A-42C6-AA85-A8BB36ADFF12}" presName="node" presStyleLbl="node1" presStyleIdx="2" presStyleCnt="12">
        <dgm:presLayoutVars>
          <dgm:bulletEnabled val="1"/>
        </dgm:presLayoutVars>
      </dgm:prSet>
      <dgm:spPr/>
    </dgm:pt>
    <dgm:pt modelId="{7E31BC11-704C-46DF-88DD-10E33094A419}" type="pres">
      <dgm:prSet presAssocID="{EDE9DB1A-FAFA-4A86-A774-9F42876DED6E}" presName="sibTrans" presStyleLbl="sibTrans2D1" presStyleIdx="2" presStyleCnt="12"/>
      <dgm:spPr/>
    </dgm:pt>
    <dgm:pt modelId="{54D8CC38-C107-426A-8958-E9A8C472AB73}" type="pres">
      <dgm:prSet presAssocID="{EDE9DB1A-FAFA-4A86-A774-9F42876DED6E}" presName="connectorText" presStyleLbl="sibTrans2D1" presStyleIdx="2" presStyleCnt="12"/>
      <dgm:spPr/>
    </dgm:pt>
    <dgm:pt modelId="{C2C64EFF-1201-44ED-AF6B-E36964DFC673}" type="pres">
      <dgm:prSet presAssocID="{69BD199F-78B6-485C-B13B-1BC9AAEFB0FE}" presName="node" presStyleLbl="node1" presStyleIdx="3" presStyleCnt="12">
        <dgm:presLayoutVars>
          <dgm:bulletEnabled val="1"/>
        </dgm:presLayoutVars>
      </dgm:prSet>
      <dgm:spPr/>
    </dgm:pt>
    <dgm:pt modelId="{6F18D935-1298-40BB-83F1-C1B3116336FD}" type="pres">
      <dgm:prSet presAssocID="{84EE857C-C636-4F8B-8504-5013C7729ADE}" presName="sibTrans" presStyleLbl="sibTrans2D1" presStyleIdx="3" presStyleCnt="12"/>
      <dgm:spPr/>
    </dgm:pt>
    <dgm:pt modelId="{38B8E039-D1C6-494E-8FBD-7079509FC747}" type="pres">
      <dgm:prSet presAssocID="{84EE857C-C636-4F8B-8504-5013C7729ADE}" presName="connectorText" presStyleLbl="sibTrans2D1" presStyleIdx="3" presStyleCnt="12"/>
      <dgm:spPr/>
    </dgm:pt>
    <dgm:pt modelId="{F282B355-59A2-4F2C-9886-B97B84C80568}" type="pres">
      <dgm:prSet presAssocID="{A8CB2290-EE03-48E1-9AC2-0C449FB430A8}" presName="node" presStyleLbl="node1" presStyleIdx="4" presStyleCnt="12">
        <dgm:presLayoutVars>
          <dgm:bulletEnabled val="1"/>
        </dgm:presLayoutVars>
      </dgm:prSet>
      <dgm:spPr/>
    </dgm:pt>
    <dgm:pt modelId="{E1E75B90-B6B9-4298-A513-C9D3C0A191D2}" type="pres">
      <dgm:prSet presAssocID="{3D9FD8E2-73B8-4E6C-94EA-CF7D6080ECAA}" presName="sibTrans" presStyleLbl="sibTrans2D1" presStyleIdx="4" presStyleCnt="12"/>
      <dgm:spPr/>
    </dgm:pt>
    <dgm:pt modelId="{DB9B83C9-3894-4F27-8270-1F18C085F0AE}" type="pres">
      <dgm:prSet presAssocID="{3D9FD8E2-73B8-4E6C-94EA-CF7D6080ECAA}" presName="connectorText" presStyleLbl="sibTrans2D1" presStyleIdx="4" presStyleCnt="12"/>
      <dgm:spPr/>
    </dgm:pt>
    <dgm:pt modelId="{3346AD9C-2E3B-4009-B7C9-CED40616D01B}" type="pres">
      <dgm:prSet presAssocID="{24092260-E47B-4535-95B6-30DB7241086A}" presName="node" presStyleLbl="node1" presStyleIdx="5" presStyleCnt="12">
        <dgm:presLayoutVars>
          <dgm:bulletEnabled val="1"/>
        </dgm:presLayoutVars>
      </dgm:prSet>
      <dgm:spPr/>
    </dgm:pt>
    <dgm:pt modelId="{34CBC1AD-ACFE-4FCC-BE86-9B7CDC5CAB57}" type="pres">
      <dgm:prSet presAssocID="{E7A0CB02-302D-4663-B4B0-073B7EB9D24D}" presName="sibTrans" presStyleLbl="sibTrans2D1" presStyleIdx="5" presStyleCnt="12"/>
      <dgm:spPr/>
    </dgm:pt>
    <dgm:pt modelId="{238727CD-166A-42D3-893E-08C9BF9FF68E}" type="pres">
      <dgm:prSet presAssocID="{E7A0CB02-302D-4663-B4B0-073B7EB9D24D}" presName="connectorText" presStyleLbl="sibTrans2D1" presStyleIdx="5" presStyleCnt="12"/>
      <dgm:spPr/>
    </dgm:pt>
    <dgm:pt modelId="{AF4E8940-876B-4DF8-A6E6-2E274F70ED31}" type="pres">
      <dgm:prSet presAssocID="{D4FE2599-0BA2-49F9-BB1B-7C82B3FCAF65}" presName="node" presStyleLbl="node1" presStyleIdx="6" presStyleCnt="12">
        <dgm:presLayoutVars>
          <dgm:bulletEnabled val="1"/>
        </dgm:presLayoutVars>
      </dgm:prSet>
      <dgm:spPr/>
    </dgm:pt>
    <dgm:pt modelId="{0DB3C2F4-2950-4561-8C9A-719D41215CBF}" type="pres">
      <dgm:prSet presAssocID="{81D641D3-955C-4284-B60A-F461711C97D4}" presName="sibTrans" presStyleLbl="sibTrans2D1" presStyleIdx="6" presStyleCnt="12"/>
      <dgm:spPr/>
    </dgm:pt>
    <dgm:pt modelId="{4EC27847-87F1-4E40-AA0A-8BFC9894FED0}" type="pres">
      <dgm:prSet presAssocID="{81D641D3-955C-4284-B60A-F461711C97D4}" presName="connectorText" presStyleLbl="sibTrans2D1" presStyleIdx="6" presStyleCnt="12"/>
      <dgm:spPr/>
    </dgm:pt>
    <dgm:pt modelId="{F91524C6-638B-4FBF-A356-1C13AAB45EE3}" type="pres">
      <dgm:prSet presAssocID="{8F9251E4-A30A-49D3-929A-744C22294A7F}" presName="node" presStyleLbl="node1" presStyleIdx="7" presStyleCnt="12">
        <dgm:presLayoutVars>
          <dgm:bulletEnabled val="1"/>
        </dgm:presLayoutVars>
      </dgm:prSet>
      <dgm:spPr/>
    </dgm:pt>
    <dgm:pt modelId="{D48C033E-5A1B-476F-91CB-457D9BD127BC}" type="pres">
      <dgm:prSet presAssocID="{1BE062FD-D27C-4AB6-97A7-1223CE0804AD}" presName="sibTrans" presStyleLbl="sibTrans2D1" presStyleIdx="7" presStyleCnt="12"/>
      <dgm:spPr/>
    </dgm:pt>
    <dgm:pt modelId="{3104B618-D954-400C-B475-C7769B81A088}" type="pres">
      <dgm:prSet presAssocID="{1BE062FD-D27C-4AB6-97A7-1223CE0804AD}" presName="connectorText" presStyleLbl="sibTrans2D1" presStyleIdx="7" presStyleCnt="12"/>
      <dgm:spPr/>
    </dgm:pt>
    <dgm:pt modelId="{EB1FC10C-4B6D-46CB-8D75-21D3EBD3FCD1}" type="pres">
      <dgm:prSet presAssocID="{A3A9B698-C6C3-416A-A229-6AA3F7100284}" presName="node" presStyleLbl="node1" presStyleIdx="8" presStyleCnt="12">
        <dgm:presLayoutVars>
          <dgm:bulletEnabled val="1"/>
        </dgm:presLayoutVars>
      </dgm:prSet>
      <dgm:spPr/>
    </dgm:pt>
    <dgm:pt modelId="{E806C78C-36A0-4A1D-833A-84A2F2AA209D}" type="pres">
      <dgm:prSet presAssocID="{AD51A596-FA49-40A2-B5A5-66C36D4A7E6A}" presName="sibTrans" presStyleLbl="sibTrans2D1" presStyleIdx="8" presStyleCnt="12"/>
      <dgm:spPr/>
    </dgm:pt>
    <dgm:pt modelId="{00C90991-EC13-45DA-82B5-52A4EAFE87F7}" type="pres">
      <dgm:prSet presAssocID="{AD51A596-FA49-40A2-B5A5-66C36D4A7E6A}" presName="connectorText" presStyleLbl="sibTrans2D1" presStyleIdx="8" presStyleCnt="12"/>
      <dgm:spPr/>
    </dgm:pt>
    <dgm:pt modelId="{9F8B89CD-B18D-41F3-8E2C-A39919063B08}" type="pres">
      <dgm:prSet presAssocID="{D09E95F4-F994-43CC-8183-A98C2C74D1A0}" presName="node" presStyleLbl="node1" presStyleIdx="9" presStyleCnt="12">
        <dgm:presLayoutVars>
          <dgm:bulletEnabled val="1"/>
        </dgm:presLayoutVars>
      </dgm:prSet>
      <dgm:spPr/>
    </dgm:pt>
    <dgm:pt modelId="{AB6A1C5D-8095-4016-B634-BA360185828B}" type="pres">
      <dgm:prSet presAssocID="{9C5C5241-0A3E-4FFF-9F89-6F92381EEF63}" presName="sibTrans" presStyleLbl="sibTrans2D1" presStyleIdx="9" presStyleCnt="12"/>
      <dgm:spPr/>
    </dgm:pt>
    <dgm:pt modelId="{76980C33-8765-4C62-9D2D-C91C86199EA9}" type="pres">
      <dgm:prSet presAssocID="{9C5C5241-0A3E-4FFF-9F89-6F92381EEF63}" presName="connectorText" presStyleLbl="sibTrans2D1" presStyleIdx="9" presStyleCnt="12"/>
      <dgm:spPr/>
    </dgm:pt>
    <dgm:pt modelId="{A3D65863-68D3-44D5-AEA2-8F86EDDF5A7B}" type="pres">
      <dgm:prSet presAssocID="{C280D814-8D6B-46A6-A631-5847B11A839E}" presName="node" presStyleLbl="node1" presStyleIdx="10" presStyleCnt="12">
        <dgm:presLayoutVars>
          <dgm:bulletEnabled val="1"/>
        </dgm:presLayoutVars>
      </dgm:prSet>
      <dgm:spPr/>
    </dgm:pt>
    <dgm:pt modelId="{6760F084-622C-4286-8B40-7D2640DF1159}" type="pres">
      <dgm:prSet presAssocID="{11A20248-308F-48E1-BAF1-48BA6C1B36D7}" presName="sibTrans" presStyleLbl="sibTrans2D1" presStyleIdx="10" presStyleCnt="12"/>
      <dgm:spPr/>
    </dgm:pt>
    <dgm:pt modelId="{7271EE37-C482-4278-A2C3-0BF32AAE8804}" type="pres">
      <dgm:prSet presAssocID="{11A20248-308F-48E1-BAF1-48BA6C1B36D7}" presName="connectorText" presStyleLbl="sibTrans2D1" presStyleIdx="10" presStyleCnt="12"/>
      <dgm:spPr/>
    </dgm:pt>
    <dgm:pt modelId="{7057BB09-FC2A-4F97-A94F-2077FAEB8309}" type="pres">
      <dgm:prSet presAssocID="{F948EB65-5C2A-4ECB-8292-A7BE955AEC55}" presName="node" presStyleLbl="node1" presStyleIdx="11" presStyleCnt="12">
        <dgm:presLayoutVars>
          <dgm:bulletEnabled val="1"/>
        </dgm:presLayoutVars>
      </dgm:prSet>
      <dgm:spPr/>
    </dgm:pt>
    <dgm:pt modelId="{F532E830-2391-4FF2-9F0D-AFC22236B7C0}" type="pres">
      <dgm:prSet presAssocID="{28DE9434-351C-416E-B987-44E061D17E45}" presName="sibTrans" presStyleLbl="sibTrans2D1" presStyleIdx="11" presStyleCnt="12"/>
      <dgm:spPr/>
    </dgm:pt>
    <dgm:pt modelId="{2A5D9EE1-3FB3-4ECB-B5C4-24D5205587CD}" type="pres">
      <dgm:prSet presAssocID="{28DE9434-351C-416E-B987-44E061D17E45}" presName="connectorText" presStyleLbl="sibTrans2D1" presStyleIdx="11" presStyleCnt="12"/>
      <dgm:spPr/>
    </dgm:pt>
  </dgm:ptLst>
  <dgm:cxnLst>
    <dgm:cxn modelId="{DB913705-C489-4DFA-9534-16CE3A39627E}" type="presOf" srcId="{E85A11DD-8976-4DDF-BA78-A38434D81D0D}" destId="{9F4AEE71-25D1-4B93-A87A-C5216206823A}" srcOrd="0" destOrd="0" presId="urn:microsoft.com/office/officeart/2005/8/layout/cycle2"/>
    <dgm:cxn modelId="{CE737807-1EDA-4C10-A0B4-A9DE261F8224}" type="presOf" srcId="{A8CB2290-EE03-48E1-9AC2-0C449FB430A8}" destId="{F282B355-59A2-4F2C-9886-B97B84C80568}" srcOrd="0" destOrd="0" presId="urn:microsoft.com/office/officeart/2005/8/layout/cycle2"/>
    <dgm:cxn modelId="{199F270E-B3A3-40B2-A649-1741FF2C9D85}" srcId="{87C4F333-67C4-4876-A283-484B29FAD48C}" destId="{69BD199F-78B6-485C-B13B-1BC9AAEFB0FE}" srcOrd="3" destOrd="0" parTransId="{18A3C0B6-BC40-4A97-A42E-36B4CB1A157D}" sibTransId="{84EE857C-C636-4F8B-8504-5013C7729ADE}"/>
    <dgm:cxn modelId="{1AD51F10-C802-4867-916E-C5CFE1A9A2D8}" srcId="{87C4F333-67C4-4876-A283-484B29FAD48C}" destId="{28B81A0E-2B85-4863-A8DB-6A5450D004CE}" srcOrd="0" destOrd="0" parTransId="{F41BB5AD-1293-4D53-BEE5-D4F4863703D9}" sibTransId="{737874FF-5B91-4CC1-94BB-63396F560301}"/>
    <dgm:cxn modelId="{DA8E6F15-F5A9-4020-BB0D-88F732CFC468}" type="presOf" srcId="{28B81A0E-2B85-4863-A8DB-6A5450D004CE}" destId="{44201E25-02A6-4B8C-8182-E562D9738E25}" srcOrd="0" destOrd="0" presId="urn:microsoft.com/office/officeart/2005/8/layout/cycle2"/>
    <dgm:cxn modelId="{035C5816-DA5D-40FB-B097-2686A520E421}" srcId="{87C4F333-67C4-4876-A283-484B29FAD48C}" destId="{D2F3BEC5-252A-42C6-AA85-A8BB36ADFF12}" srcOrd="2" destOrd="0" parTransId="{80A243FF-2E73-4C1E-A018-794BD16987E9}" sibTransId="{EDE9DB1A-FAFA-4A86-A774-9F42876DED6E}"/>
    <dgm:cxn modelId="{AEFE6617-E1B3-4C6A-AAC1-EF8ABAD885FA}" type="presOf" srcId="{68ED48BE-77EB-459E-BE58-15B053F98DA7}" destId="{72D10201-3783-4113-B518-2E10401FF795}" srcOrd="0" destOrd="0" presId="urn:microsoft.com/office/officeart/2005/8/layout/cycle2"/>
    <dgm:cxn modelId="{87DCD124-5080-47FD-873C-943F4300A53C}" type="presOf" srcId="{28DE9434-351C-416E-B987-44E061D17E45}" destId="{F532E830-2391-4FF2-9F0D-AFC22236B7C0}" srcOrd="0" destOrd="0" presId="urn:microsoft.com/office/officeart/2005/8/layout/cycle2"/>
    <dgm:cxn modelId="{9E788327-E60B-4397-8BB6-D17B0B03AC87}" type="presOf" srcId="{737874FF-5B91-4CC1-94BB-63396F560301}" destId="{8D5F99F2-BA63-4FDD-8B8A-F6950035A430}" srcOrd="0" destOrd="0" presId="urn:microsoft.com/office/officeart/2005/8/layout/cycle2"/>
    <dgm:cxn modelId="{BCCF5A2A-8161-4AA6-9C3D-0A9C9230EB89}" type="presOf" srcId="{C280D814-8D6B-46A6-A631-5847B11A839E}" destId="{A3D65863-68D3-44D5-AEA2-8F86EDDF5A7B}" srcOrd="0" destOrd="0" presId="urn:microsoft.com/office/officeart/2005/8/layout/cycle2"/>
    <dgm:cxn modelId="{DA3CA732-11B0-4FC2-90EE-C85E196B194A}" type="presOf" srcId="{68ED48BE-77EB-459E-BE58-15B053F98DA7}" destId="{95FCE6DC-BEBC-4B55-9C51-2394339B0943}" srcOrd="1" destOrd="0" presId="urn:microsoft.com/office/officeart/2005/8/layout/cycle2"/>
    <dgm:cxn modelId="{67D9DF33-1E35-4474-94AD-65A81992984C}" srcId="{87C4F333-67C4-4876-A283-484B29FAD48C}" destId="{8F9251E4-A30A-49D3-929A-744C22294A7F}" srcOrd="7" destOrd="0" parTransId="{AFB18734-F53E-4647-AFC7-394588A5B01D}" sibTransId="{1BE062FD-D27C-4AB6-97A7-1223CE0804AD}"/>
    <dgm:cxn modelId="{8680E33B-B99A-4DE6-9660-DD5DD0B3FFD8}" type="presOf" srcId="{87C4F333-67C4-4876-A283-484B29FAD48C}" destId="{98525395-623F-46B8-915B-9A8FBC7B6E04}" srcOrd="0" destOrd="0" presId="urn:microsoft.com/office/officeart/2005/8/layout/cycle2"/>
    <dgm:cxn modelId="{4E209540-F24C-4EB8-A05A-33339B8A423E}" type="presOf" srcId="{1BE062FD-D27C-4AB6-97A7-1223CE0804AD}" destId="{D48C033E-5A1B-476F-91CB-457D9BD127BC}" srcOrd="0" destOrd="0" presId="urn:microsoft.com/office/officeart/2005/8/layout/cycle2"/>
    <dgm:cxn modelId="{D577715C-D3D4-4689-9A0F-1F2E911D9AE1}" type="presOf" srcId="{737874FF-5B91-4CC1-94BB-63396F560301}" destId="{AD27CF23-ECF9-44C5-A588-40C1923D93DA}" srcOrd="1" destOrd="0" presId="urn:microsoft.com/office/officeart/2005/8/layout/cycle2"/>
    <dgm:cxn modelId="{BD28C647-B4E9-44B0-B9B6-4166B1C1B2F3}" type="presOf" srcId="{84EE857C-C636-4F8B-8504-5013C7729ADE}" destId="{38B8E039-D1C6-494E-8FBD-7079509FC747}" srcOrd="1" destOrd="0" presId="urn:microsoft.com/office/officeart/2005/8/layout/cycle2"/>
    <dgm:cxn modelId="{17268368-FE7D-48EB-A2AF-38DC2054D833}" type="presOf" srcId="{84EE857C-C636-4F8B-8504-5013C7729ADE}" destId="{6F18D935-1298-40BB-83F1-C1B3116336FD}" srcOrd="0" destOrd="0" presId="urn:microsoft.com/office/officeart/2005/8/layout/cycle2"/>
    <dgm:cxn modelId="{AE01644A-5636-436B-AD38-13DD6FA0DE67}" type="presOf" srcId="{AD51A596-FA49-40A2-B5A5-66C36D4A7E6A}" destId="{E806C78C-36A0-4A1D-833A-84A2F2AA209D}" srcOrd="0" destOrd="0" presId="urn:microsoft.com/office/officeart/2005/8/layout/cycle2"/>
    <dgm:cxn modelId="{FA25CB6B-1472-445B-8AFC-D2E7E339C67F}" srcId="{87C4F333-67C4-4876-A283-484B29FAD48C}" destId="{D09E95F4-F994-43CC-8183-A98C2C74D1A0}" srcOrd="9" destOrd="0" parTransId="{3DDE99F6-C63F-45CF-9C61-37E0B00950FA}" sibTransId="{9C5C5241-0A3E-4FFF-9F89-6F92381EEF63}"/>
    <dgm:cxn modelId="{33EA5C4C-B29E-4A78-8FDE-4B27DB462C4A}" type="presOf" srcId="{81D641D3-955C-4284-B60A-F461711C97D4}" destId="{4EC27847-87F1-4E40-AA0A-8BFC9894FED0}" srcOrd="1" destOrd="0" presId="urn:microsoft.com/office/officeart/2005/8/layout/cycle2"/>
    <dgm:cxn modelId="{F57F904D-A07F-40F3-A16A-D2CF5EE8EBE6}" type="presOf" srcId="{D4FE2599-0BA2-49F9-BB1B-7C82B3FCAF65}" destId="{AF4E8940-876B-4DF8-A6E6-2E274F70ED31}" srcOrd="0" destOrd="0" presId="urn:microsoft.com/office/officeart/2005/8/layout/cycle2"/>
    <dgm:cxn modelId="{BC554D4E-4F9A-406F-91A2-2C3E56211534}" srcId="{87C4F333-67C4-4876-A283-484B29FAD48C}" destId="{F948EB65-5C2A-4ECB-8292-A7BE955AEC55}" srcOrd="11" destOrd="0" parTransId="{C751B1AF-E0D0-4FF0-B3AB-A2899867F960}" sibTransId="{28DE9434-351C-416E-B987-44E061D17E45}"/>
    <dgm:cxn modelId="{84E66B51-1A8E-479C-B825-E50BE9BDF148}" type="presOf" srcId="{9C5C5241-0A3E-4FFF-9F89-6F92381EEF63}" destId="{76980C33-8765-4C62-9D2D-C91C86199EA9}" srcOrd="1" destOrd="0" presId="urn:microsoft.com/office/officeart/2005/8/layout/cycle2"/>
    <dgm:cxn modelId="{23997F54-9C56-491C-BD05-6BC384676BFE}" type="presOf" srcId="{28DE9434-351C-416E-B987-44E061D17E45}" destId="{2A5D9EE1-3FB3-4ECB-B5C4-24D5205587CD}" srcOrd="1" destOrd="0" presId="urn:microsoft.com/office/officeart/2005/8/layout/cycle2"/>
    <dgm:cxn modelId="{58E63D75-9CD4-4727-AE5C-149E1C86BF6B}" type="presOf" srcId="{81D641D3-955C-4284-B60A-F461711C97D4}" destId="{0DB3C2F4-2950-4561-8C9A-719D41215CBF}" srcOrd="0" destOrd="0" presId="urn:microsoft.com/office/officeart/2005/8/layout/cycle2"/>
    <dgm:cxn modelId="{331A7977-039F-4297-9D15-3B6A1833D6F2}" type="presOf" srcId="{8F9251E4-A30A-49D3-929A-744C22294A7F}" destId="{F91524C6-638B-4FBF-A356-1C13AAB45EE3}" srcOrd="0" destOrd="0" presId="urn:microsoft.com/office/officeart/2005/8/layout/cycle2"/>
    <dgm:cxn modelId="{AF29B37F-F4D2-45B5-AB50-5082E7E8791E}" type="presOf" srcId="{D09E95F4-F994-43CC-8183-A98C2C74D1A0}" destId="{9F8B89CD-B18D-41F3-8E2C-A39919063B08}" srcOrd="0" destOrd="0" presId="urn:microsoft.com/office/officeart/2005/8/layout/cycle2"/>
    <dgm:cxn modelId="{86900783-0F0B-4B2A-8C17-883BA88FF05D}" srcId="{87C4F333-67C4-4876-A283-484B29FAD48C}" destId="{A8CB2290-EE03-48E1-9AC2-0C449FB430A8}" srcOrd="4" destOrd="0" parTransId="{ED643403-A09E-460E-AD4B-1664EA2A6024}" sibTransId="{3D9FD8E2-73B8-4E6C-94EA-CF7D6080ECAA}"/>
    <dgm:cxn modelId="{96F11485-A8F9-4FE1-BF06-917F39104D92}" type="presOf" srcId="{3D9FD8E2-73B8-4E6C-94EA-CF7D6080ECAA}" destId="{DB9B83C9-3894-4F27-8270-1F18C085F0AE}" srcOrd="1" destOrd="0" presId="urn:microsoft.com/office/officeart/2005/8/layout/cycle2"/>
    <dgm:cxn modelId="{485BB485-060D-4B06-8B5B-4CAD54752C04}" srcId="{87C4F333-67C4-4876-A283-484B29FAD48C}" destId="{E85A11DD-8976-4DDF-BA78-A38434D81D0D}" srcOrd="1" destOrd="0" parTransId="{551B3074-567E-4BF3-BE90-6960081FC6FE}" sibTransId="{68ED48BE-77EB-459E-BE58-15B053F98DA7}"/>
    <dgm:cxn modelId="{E293008A-06FD-4C31-968D-8A67814FB2D1}" type="presOf" srcId="{E7A0CB02-302D-4663-B4B0-073B7EB9D24D}" destId="{34CBC1AD-ACFE-4FCC-BE86-9B7CDC5CAB57}" srcOrd="0" destOrd="0" presId="urn:microsoft.com/office/officeart/2005/8/layout/cycle2"/>
    <dgm:cxn modelId="{589E2D93-7CEF-45C5-8DF8-25D17779E13A}" type="presOf" srcId="{3D9FD8E2-73B8-4E6C-94EA-CF7D6080ECAA}" destId="{E1E75B90-B6B9-4298-A513-C9D3C0A191D2}" srcOrd="0" destOrd="0" presId="urn:microsoft.com/office/officeart/2005/8/layout/cycle2"/>
    <dgm:cxn modelId="{B24A9293-ACFD-4E38-9859-11796D838B63}" srcId="{87C4F333-67C4-4876-A283-484B29FAD48C}" destId="{A3A9B698-C6C3-416A-A229-6AA3F7100284}" srcOrd="8" destOrd="0" parTransId="{432C8109-D221-49E1-9933-005A93F0396E}" sibTransId="{AD51A596-FA49-40A2-B5A5-66C36D4A7E6A}"/>
    <dgm:cxn modelId="{2A75539A-18A4-4328-A1AF-95A729F1F454}" type="presOf" srcId="{11A20248-308F-48E1-BAF1-48BA6C1B36D7}" destId="{7271EE37-C482-4278-A2C3-0BF32AAE8804}" srcOrd="1" destOrd="0" presId="urn:microsoft.com/office/officeart/2005/8/layout/cycle2"/>
    <dgm:cxn modelId="{B7C6ABC4-12CB-46F9-BC6C-C8AB65FB9738}" type="presOf" srcId="{A3A9B698-C6C3-416A-A229-6AA3F7100284}" destId="{EB1FC10C-4B6D-46CB-8D75-21D3EBD3FCD1}" srcOrd="0" destOrd="0" presId="urn:microsoft.com/office/officeart/2005/8/layout/cycle2"/>
    <dgm:cxn modelId="{83BAF3C5-BB2E-4F71-88F7-D380F3305DA9}" srcId="{87C4F333-67C4-4876-A283-484B29FAD48C}" destId="{24092260-E47B-4535-95B6-30DB7241086A}" srcOrd="5" destOrd="0" parTransId="{EB049976-FB13-4076-BC99-D90BB079813E}" sibTransId="{E7A0CB02-302D-4663-B4B0-073B7EB9D24D}"/>
    <dgm:cxn modelId="{373FCAC6-93A4-4D7B-8B7E-6266057776D8}" type="presOf" srcId="{F948EB65-5C2A-4ECB-8292-A7BE955AEC55}" destId="{7057BB09-FC2A-4F97-A94F-2077FAEB8309}" srcOrd="0" destOrd="0" presId="urn:microsoft.com/office/officeart/2005/8/layout/cycle2"/>
    <dgm:cxn modelId="{F1D2F2C6-8F78-4D07-B28D-8F66E1DE9A2A}" type="presOf" srcId="{1BE062FD-D27C-4AB6-97A7-1223CE0804AD}" destId="{3104B618-D954-400C-B475-C7769B81A088}" srcOrd="1" destOrd="0" presId="urn:microsoft.com/office/officeart/2005/8/layout/cycle2"/>
    <dgm:cxn modelId="{978044CC-A639-4E34-AF3E-553A9CA39591}" type="presOf" srcId="{9C5C5241-0A3E-4FFF-9F89-6F92381EEF63}" destId="{AB6A1C5D-8095-4016-B634-BA360185828B}" srcOrd="0" destOrd="0" presId="urn:microsoft.com/office/officeart/2005/8/layout/cycle2"/>
    <dgm:cxn modelId="{505683D4-05E2-42E9-83E6-F70504605220}" type="presOf" srcId="{69BD199F-78B6-485C-B13B-1BC9AAEFB0FE}" destId="{C2C64EFF-1201-44ED-AF6B-E36964DFC673}" srcOrd="0" destOrd="0" presId="urn:microsoft.com/office/officeart/2005/8/layout/cycle2"/>
    <dgm:cxn modelId="{9E474EDC-D273-47BF-AD91-2DF078BA26CC}" type="presOf" srcId="{EDE9DB1A-FAFA-4A86-A774-9F42876DED6E}" destId="{54D8CC38-C107-426A-8958-E9A8C472AB73}" srcOrd="1" destOrd="0" presId="urn:microsoft.com/office/officeart/2005/8/layout/cycle2"/>
    <dgm:cxn modelId="{DA4790E1-55AA-48E8-A3EC-2C4120959009}" type="presOf" srcId="{EDE9DB1A-FAFA-4A86-A774-9F42876DED6E}" destId="{7E31BC11-704C-46DF-88DD-10E33094A419}" srcOrd="0" destOrd="0" presId="urn:microsoft.com/office/officeart/2005/8/layout/cycle2"/>
    <dgm:cxn modelId="{B9F766E7-0F0D-426D-AB7A-AD4FB19B8A5D}" type="presOf" srcId="{D2F3BEC5-252A-42C6-AA85-A8BB36ADFF12}" destId="{1DB4C8B2-D09A-421B-AE14-E22DC277C078}" srcOrd="0" destOrd="0" presId="urn:microsoft.com/office/officeart/2005/8/layout/cycle2"/>
    <dgm:cxn modelId="{9AF673E9-CFEC-4526-B7AB-7DF08DF96537}" type="presOf" srcId="{AD51A596-FA49-40A2-B5A5-66C36D4A7E6A}" destId="{00C90991-EC13-45DA-82B5-52A4EAFE87F7}" srcOrd="1" destOrd="0" presId="urn:microsoft.com/office/officeart/2005/8/layout/cycle2"/>
    <dgm:cxn modelId="{04965AEF-A7AB-4944-B233-DA94097E864A}" type="presOf" srcId="{E7A0CB02-302D-4663-B4B0-073B7EB9D24D}" destId="{238727CD-166A-42D3-893E-08C9BF9FF68E}" srcOrd="1" destOrd="0" presId="urn:microsoft.com/office/officeart/2005/8/layout/cycle2"/>
    <dgm:cxn modelId="{C09227F5-ADCE-4037-A9B0-80F33AFAB157}" type="presOf" srcId="{11A20248-308F-48E1-BAF1-48BA6C1B36D7}" destId="{6760F084-622C-4286-8B40-7D2640DF1159}" srcOrd="0" destOrd="0" presId="urn:microsoft.com/office/officeart/2005/8/layout/cycle2"/>
    <dgm:cxn modelId="{D40862F5-4D2B-44ED-8F34-FF36851AF147}" type="presOf" srcId="{24092260-E47B-4535-95B6-30DB7241086A}" destId="{3346AD9C-2E3B-4009-B7C9-CED40616D01B}" srcOrd="0" destOrd="0" presId="urn:microsoft.com/office/officeart/2005/8/layout/cycle2"/>
    <dgm:cxn modelId="{A46387F8-BF2E-4AE8-87B0-A0B860D943CF}" srcId="{87C4F333-67C4-4876-A283-484B29FAD48C}" destId="{C280D814-8D6B-46A6-A631-5847B11A839E}" srcOrd="10" destOrd="0" parTransId="{6AD0361D-1A53-45FE-A1F1-2A13B9185920}" sibTransId="{11A20248-308F-48E1-BAF1-48BA6C1B36D7}"/>
    <dgm:cxn modelId="{5D0871FF-3AE2-4B24-90C4-6AFC9F8D0E53}" srcId="{87C4F333-67C4-4876-A283-484B29FAD48C}" destId="{D4FE2599-0BA2-49F9-BB1B-7C82B3FCAF65}" srcOrd="6" destOrd="0" parTransId="{2B215636-46BB-4854-8CB4-0F88B709E5C1}" sibTransId="{81D641D3-955C-4284-B60A-F461711C97D4}"/>
    <dgm:cxn modelId="{7753B278-4D12-4ADE-B43B-4054F3A2FDA3}" type="presParOf" srcId="{98525395-623F-46B8-915B-9A8FBC7B6E04}" destId="{44201E25-02A6-4B8C-8182-E562D9738E25}" srcOrd="0" destOrd="0" presId="urn:microsoft.com/office/officeart/2005/8/layout/cycle2"/>
    <dgm:cxn modelId="{ACAB913B-0D56-4107-81EF-4E5EE7D1A8F1}" type="presParOf" srcId="{98525395-623F-46B8-915B-9A8FBC7B6E04}" destId="{8D5F99F2-BA63-4FDD-8B8A-F6950035A430}" srcOrd="1" destOrd="0" presId="urn:microsoft.com/office/officeart/2005/8/layout/cycle2"/>
    <dgm:cxn modelId="{D5FE2327-E095-42EF-BB01-15748A385FA2}" type="presParOf" srcId="{8D5F99F2-BA63-4FDD-8B8A-F6950035A430}" destId="{AD27CF23-ECF9-44C5-A588-40C1923D93DA}" srcOrd="0" destOrd="0" presId="urn:microsoft.com/office/officeart/2005/8/layout/cycle2"/>
    <dgm:cxn modelId="{07C73F9D-38EB-41B8-89D7-DC05BE137BDA}" type="presParOf" srcId="{98525395-623F-46B8-915B-9A8FBC7B6E04}" destId="{9F4AEE71-25D1-4B93-A87A-C5216206823A}" srcOrd="2" destOrd="0" presId="urn:microsoft.com/office/officeart/2005/8/layout/cycle2"/>
    <dgm:cxn modelId="{E38F87AC-79D9-4DD0-86E0-8FED5B7016C4}" type="presParOf" srcId="{98525395-623F-46B8-915B-9A8FBC7B6E04}" destId="{72D10201-3783-4113-B518-2E10401FF795}" srcOrd="3" destOrd="0" presId="urn:microsoft.com/office/officeart/2005/8/layout/cycle2"/>
    <dgm:cxn modelId="{50513A78-F7F3-44E8-A08D-8C00B6899E6A}" type="presParOf" srcId="{72D10201-3783-4113-B518-2E10401FF795}" destId="{95FCE6DC-BEBC-4B55-9C51-2394339B0943}" srcOrd="0" destOrd="0" presId="urn:microsoft.com/office/officeart/2005/8/layout/cycle2"/>
    <dgm:cxn modelId="{BF6B38E8-6BEA-4B30-85CC-0CB6A08C43A4}" type="presParOf" srcId="{98525395-623F-46B8-915B-9A8FBC7B6E04}" destId="{1DB4C8B2-D09A-421B-AE14-E22DC277C078}" srcOrd="4" destOrd="0" presId="urn:microsoft.com/office/officeart/2005/8/layout/cycle2"/>
    <dgm:cxn modelId="{23037EA7-EE58-4EA1-B958-2A5EE0EB6816}" type="presParOf" srcId="{98525395-623F-46B8-915B-9A8FBC7B6E04}" destId="{7E31BC11-704C-46DF-88DD-10E33094A419}" srcOrd="5" destOrd="0" presId="urn:microsoft.com/office/officeart/2005/8/layout/cycle2"/>
    <dgm:cxn modelId="{B4E2F7AB-175B-4C22-B3D0-020DEB6D8293}" type="presParOf" srcId="{7E31BC11-704C-46DF-88DD-10E33094A419}" destId="{54D8CC38-C107-426A-8958-E9A8C472AB73}" srcOrd="0" destOrd="0" presId="urn:microsoft.com/office/officeart/2005/8/layout/cycle2"/>
    <dgm:cxn modelId="{CD351E52-F081-4910-86AE-6CD944A15A9E}" type="presParOf" srcId="{98525395-623F-46B8-915B-9A8FBC7B6E04}" destId="{C2C64EFF-1201-44ED-AF6B-E36964DFC673}" srcOrd="6" destOrd="0" presId="urn:microsoft.com/office/officeart/2005/8/layout/cycle2"/>
    <dgm:cxn modelId="{43C7092E-0E78-4C9B-AB99-57B56EF78C17}" type="presParOf" srcId="{98525395-623F-46B8-915B-9A8FBC7B6E04}" destId="{6F18D935-1298-40BB-83F1-C1B3116336FD}" srcOrd="7" destOrd="0" presId="urn:microsoft.com/office/officeart/2005/8/layout/cycle2"/>
    <dgm:cxn modelId="{7CE6F226-2252-4967-9FE9-7D3D3BD6BBBA}" type="presParOf" srcId="{6F18D935-1298-40BB-83F1-C1B3116336FD}" destId="{38B8E039-D1C6-494E-8FBD-7079509FC747}" srcOrd="0" destOrd="0" presId="urn:microsoft.com/office/officeart/2005/8/layout/cycle2"/>
    <dgm:cxn modelId="{03E54FB0-5A5D-404C-B30A-AAC91D2E9893}" type="presParOf" srcId="{98525395-623F-46B8-915B-9A8FBC7B6E04}" destId="{F282B355-59A2-4F2C-9886-B97B84C80568}" srcOrd="8" destOrd="0" presId="urn:microsoft.com/office/officeart/2005/8/layout/cycle2"/>
    <dgm:cxn modelId="{9F64AA76-06F5-4041-846E-6C084AEEBD52}" type="presParOf" srcId="{98525395-623F-46B8-915B-9A8FBC7B6E04}" destId="{E1E75B90-B6B9-4298-A513-C9D3C0A191D2}" srcOrd="9" destOrd="0" presId="urn:microsoft.com/office/officeart/2005/8/layout/cycle2"/>
    <dgm:cxn modelId="{7F3F4097-8488-408C-8D4E-828DDA654DB7}" type="presParOf" srcId="{E1E75B90-B6B9-4298-A513-C9D3C0A191D2}" destId="{DB9B83C9-3894-4F27-8270-1F18C085F0AE}" srcOrd="0" destOrd="0" presId="urn:microsoft.com/office/officeart/2005/8/layout/cycle2"/>
    <dgm:cxn modelId="{0DD4E130-9404-4441-AB4D-8BA7C47729A0}" type="presParOf" srcId="{98525395-623F-46B8-915B-9A8FBC7B6E04}" destId="{3346AD9C-2E3B-4009-B7C9-CED40616D01B}" srcOrd="10" destOrd="0" presId="urn:microsoft.com/office/officeart/2005/8/layout/cycle2"/>
    <dgm:cxn modelId="{0F0072BD-883A-4E2F-B42F-685B86D1EC94}" type="presParOf" srcId="{98525395-623F-46B8-915B-9A8FBC7B6E04}" destId="{34CBC1AD-ACFE-4FCC-BE86-9B7CDC5CAB57}" srcOrd="11" destOrd="0" presId="urn:microsoft.com/office/officeart/2005/8/layout/cycle2"/>
    <dgm:cxn modelId="{9476E02B-694C-45BE-9079-9B3A530AC5E0}" type="presParOf" srcId="{34CBC1AD-ACFE-4FCC-BE86-9B7CDC5CAB57}" destId="{238727CD-166A-42D3-893E-08C9BF9FF68E}" srcOrd="0" destOrd="0" presId="urn:microsoft.com/office/officeart/2005/8/layout/cycle2"/>
    <dgm:cxn modelId="{9F4EA7B0-B1AE-4FB9-91CD-6C8427895842}" type="presParOf" srcId="{98525395-623F-46B8-915B-9A8FBC7B6E04}" destId="{AF4E8940-876B-4DF8-A6E6-2E274F70ED31}" srcOrd="12" destOrd="0" presId="urn:microsoft.com/office/officeart/2005/8/layout/cycle2"/>
    <dgm:cxn modelId="{1358EB3F-28CB-4E8C-9B16-C75D39E82731}" type="presParOf" srcId="{98525395-623F-46B8-915B-9A8FBC7B6E04}" destId="{0DB3C2F4-2950-4561-8C9A-719D41215CBF}" srcOrd="13" destOrd="0" presId="urn:microsoft.com/office/officeart/2005/8/layout/cycle2"/>
    <dgm:cxn modelId="{6528237F-F3D3-4740-BECA-857B09DA5B8B}" type="presParOf" srcId="{0DB3C2F4-2950-4561-8C9A-719D41215CBF}" destId="{4EC27847-87F1-4E40-AA0A-8BFC9894FED0}" srcOrd="0" destOrd="0" presId="urn:microsoft.com/office/officeart/2005/8/layout/cycle2"/>
    <dgm:cxn modelId="{D091900B-B212-4C1F-991A-C37E87CE7D27}" type="presParOf" srcId="{98525395-623F-46B8-915B-9A8FBC7B6E04}" destId="{F91524C6-638B-4FBF-A356-1C13AAB45EE3}" srcOrd="14" destOrd="0" presId="urn:microsoft.com/office/officeart/2005/8/layout/cycle2"/>
    <dgm:cxn modelId="{18DC52CF-B208-4B30-93D8-6463930EFF91}" type="presParOf" srcId="{98525395-623F-46B8-915B-9A8FBC7B6E04}" destId="{D48C033E-5A1B-476F-91CB-457D9BD127BC}" srcOrd="15" destOrd="0" presId="urn:microsoft.com/office/officeart/2005/8/layout/cycle2"/>
    <dgm:cxn modelId="{3DDECFBE-51FB-47CA-A71F-CB53E0ADA790}" type="presParOf" srcId="{D48C033E-5A1B-476F-91CB-457D9BD127BC}" destId="{3104B618-D954-400C-B475-C7769B81A088}" srcOrd="0" destOrd="0" presId="urn:microsoft.com/office/officeart/2005/8/layout/cycle2"/>
    <dgm:cxn modelId="{82FA59AE-D4EB-43E2-8F77-80A1F08E44AB}" type="presParOf" srcId="{98525395-623F-46B8-915B-9A8FBC7B6E04}" destId="{EB1FC10C-4B6D-46CB-8D75-21D3EBD3FCD1}" srcOrd="16" destOrd="0" presId="urn:microsoft.com/office/officeart/2005/8/layout/cycle2"/>
    <dgm:cxn modelId="{A8630134-D105-4E3F-96D6-2C7D82ECC019}" type="presParOf" srcId="{98525395-623F-46B8-915B-9A8FBC7B6E04}" destId="{E806C78C-36A0-4A1D-833A-84A2F2AA209D}" srcOrd="17" destOrd="0" presId="urn:microsoft.com/office/officeart/2005/8/layout/cycle2"/>
    <dgm:cxn modelId="{7D39F0DF-A3CA-4A72-A4F2-727AC860317F}" type="presParOf" srcId="{E806C78C-36A0-4A1D-833A-84A2F2AA209D}" destId="{00C90991-EC13-45DA-82B5-52A4EAFE87F7}" srcOrd="0" destOrd="0" presId="urn:microsoft.com/office/officeart/2005/8/layout/cycle2"/>
    <dgm:cxn modelId="{5D214C1D-5BF9-4530-AE70-EE89522AA775}" type="presParOf" srcId="{98525395-623F-46B8-915B-9A8FBC7B6E04}" destId="{9F8B89CD-B18D-41F3-8E2C-A39919063B08}" srcOrd="18" destOrd="0" presId="urn:microsoft.com/office/officeart/2005/8/layout/cycle2"/>
    <dgm:cxn modelId="{B062F821-DF68-4FE1-8FB6-15181DA1A034}" type="presParOf" srcId="{98525395-623F-46B8-915B-9A8FBC7B6E04}" destId="{AB6A1C5D-8095-4016-B634-BA360185828B}" srcOrd="19" destOrd="0" presId="urn:microsoft.com/office/officeart/2005/8/layout/cycle2"/>
    <dgm:cxn modelId="{F3491315-7913-4A1C-874B-A9CC6506E0EC}" type="presParOf" srcId="{AB6A1C5D-8095-4016-B634-BA360185828B}" destId="{76980C33-8765-4C62-9D2D-C91C86199EA9}" srcOrd="0" destOrd="0" presId="urn:microsoft.com/office/officeart/2005/8/layout/cycle2"/>
    <dgm:cxn modelId="{904A0E5D-FB46-4636-A783-9496EC09F1A1}" type="presParOf" srcId="{98525395-623F-46B8-915B-9A8FBC7B6E04}" destId="{A3D65863-68D3-44D5-AEA2-8F86EDDF5A7B}" srcOrd="20" destOrd="0" presId="urn:microsoft.com/office/officeart/2005/8/layout/cycle2"/>
    <dgm:cxn modelId="{E16EC55C-E17B-463C-B035-8BC07E75321C}" type="presParOf" srcId="{98525395-623F-46B8-915B-9A8FBC7B6E04}" destId="{6760F084-622C-4286-8B40-7D2640DF1159}" srcOrd="21" destOrd="0" presId="urn:microsoft.com/office/officeart/2005/8/layout/cycle2"/>
    <dgm:cxn modelId="{4A3D2FFF-33B5-4967-84F5-4EE3405F134B}" type="presParOf" srcId="{6760F084-622C-4286-8B40-7D2640DF1159}" destId="{7271EE37-C482-4278-A2C3-0BF32AAE8804}" srcOrd="0" destOrd="0" presId="urn:microsoft.com/office/officeart/2005/8/layout/cycle2"/>
    <dgm:cxn modelId="{F4618F8C-E47D-4861-AECB-A6ADA78430E1}" type="presParOf" srcId="{98525395-623F-46B8-915B-9A8FBC7B6E04}" destId="{7057BB09-FC2A-4F97-A94F-2077FAEB8309}" srcOrd="22" destOrd="0" presId="urn:microsoft.com/office/officeart/2005/8/layout/cycle2"/>
    <dgm:cxn modelId="{970006F1-7B93-4E31-BB26-F20DABFA1A4A}" type="presParOf" srcId="{98525395-623F-46B8-915B-9A8FBC7B6E04}" destId="{F532E830-2391-4FF2-9F0D-AFC22236B7C0}" srcOrd="23" destOrd="0" presId="urn:microsoft.com/office/officeart/2005/8/layout/cycle2"/>
    <dgm:cxn modelId="{9D9F2AE1-0495-4E92-B7FB-79D4D2FB86B6}" type="presParOf" srcId="{F532E830-2391-4FF2-9F0D-AFC22236B7C0}" destId="{2A5D9EE1-3FB3-4ECB-B5C4-24D5205587C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01E25-02A6-4B8C-8182-E562D9738E25}">
      <dsp:nvSpPr>
        <dsp:cNvPr id="0" name=""/>
        <dsp:cNvSpPr/>
      </dsp:nvSpPr>
      <dsp:spPr>
        <a:xfrm>
          <a:off x="2793885" y="2604"/>
          <a:ext cx="704327" cy="704327"/>
        </a:xfrm>
        <a:prstGeom prst="ellipse">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i-FI" sz="700" b="1" kern="1200" dirty="0">
              <a:effectLst>
                <a:outerShdw blurRad="38100" dist="38100" dir="2700000" algn="tl">
                  <a:srgbClr val="000000">
                    <a:alpha val="43137"/>
                  </a:srgbClr>
                </a:outerShdw>
              </a:effectLst>
              <a:latin typeface="+mj-lt"/>
            </a:rPr>
            <a:t>Joulukuu</a:t>
          </a:r>
        </a:p>
      </dsp:txBody>
      <dsp:txXfrm>
        <a:off x="2897031" y="105750"/>
        <a:ext cx="498035" cy="498035"/>
      </dsp:txXfrm>
    </dsp:sp>
    <dsp:sp modelId="{8D5F99F2-BA63-4FDD-8B8A-F6950035A430}">
      <dsp:nvSpPr>
        <dsp:cNvPr id="0" name=""/>
        <dsp:cNvSpPr/>
      </dsp:nvSpPr>
      <dsp:spPr>
        <a:xfrm rot="877842">
          <a:off x="3558649" y="367958"/>
          <a:ext cx="186433" cy="237710"/>
        </a:xfrm>
        <a:prstGeom prst="rightArrow">
          <a:avLst>
            <a:gd name="adj1" fmla="val 60000"/>
            <a:gd name="adj2" fmla="val 50000"/>
          </a:avLst>
        </a:prstGeom>
        <a:gradFill rotWithShape="0">
          <a:gsLst>
            <a:gs pos="0">
              <a:schemeClr val="accent2">
                <a:shade val="90000"/>
                <a:hueOff val="0"/>
                <a:satOff val="0"/>
                <a:lumOff val="0"/>
                <a:alphaOff val="0"/>
                <a:satMod val="103000"/>
                <a:lumMod val="102000"/>
                <a:tint val="94000"/>
              </a:schemeClr>
            </a:gs>
            <a:gs pos="50000">
              <a:schemeClr val="accent2">
                <a:shade val="90000"/>
                <a:hueOff val="0"/>
                <a:satOff val="0"/>
                <a:lumOff val="0"/>
                <a:alphaOff val="0"/>
                <a:satMod val="110000"/>
                <a:lumMod val="100000"/>
                <a:shade val="100000"/>
              </a:schemeClr>
            </a:gs>
            <a:gs pos="100000">
              <a:schemeClr val="accent2">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b="1" kern="1200">
            <a:effectLst>
              <a:outerShdw blurRad="38100" dist="38100" dir="2700000" algn="tl">
                <a:srgbClr val="000000">
                  <a:alpha val="43137"/>
                </a:srgbClr>
              </a:outerShdw>
            </a:effectLst>
            <a:latin typeface="+mj-lt"/>
          </a:endParaRPr>
        </a:p>
      </dsp:txBody>
      <dsp:txXfrm>
        <a:off x="3559556" y="408436"/>
        <a:ext cx="130503" cy="142626"/>
      </dsp:txXfrm>
    </dsp:sp>
    <dsp:sp modelId="{9F4AEE71-25D1-4B93-A87A-C5216206823A}">
      <dsp:nvSpPr>
        <dsp:cNvPr id="0" name=""/>
        <dsp:cNvSpPr/>
      </dsp:nvSpPr>
      <dsp:spPr>
        <a:xfrm>
          <a:off x="3815730" y="269360"/>
          <a:ext cx="704327" cy="704327"/>
        </a:xfrm>
        <a:prstGeom prst="ellipse">
          <a:avLst/>
        </a:prstGeom>
        <a:gradFill rotWithShape="0">
          <a:gsLst>
            <a:gs pos="0">
              <a:schemeClr val="accent2">
                <a:shade val="50000"/>
                <a:hueOff val="56408"/>
                <a:satOff val="-4590"/>
                <a:lumOff val="8483"/>
                <a:alphaOff val="0"/>
                <a:satMod val="103000"/>
                <a:lumMod val="102000"/>
                <a:tint val="94000"/>
              </a:schemeClr>
            </a:gs>
            <a:gs pos="50000">
              <a:schemeClr val="accent2">
                <a:shade val="50000"/>
                <a:hueOff val="56408"/>
                <a:satOff val="-4590"/>
                <a:lumOff val="8483"/>
                <a:alphaOff val="0"/>
                <a:satMod val="110000"/>
                <a:lumMod val="100000"/>
                <a:shade val="100000"/>
              </a:schemeClr>
            </a:gs>
            <a:gs pos="100000">
              <a:schemeClr val="accent2">
                <a:shade val="50000"/>
                <a:hueOff val="56408"/>
                <a:satOff val="-4590"/>
                <a:lumOff val="84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i-FI" sz="700" b="1" kern="1200" dirty="0">
              <a:effectLst>
                <a:outerShdw blurRad="38100" dist="38100" dir="2700000" algn="tl">
                  <a:srgbClr val="000000">
                    <a:alpha val="43137"/>
                  </a:srgbClr>
                </a:outerShdw>
              </a:effectLst>
              <a:latin typeface="+mj-lt"/>
            </a:rPr>
            <a:t>Tammi-kuu</a:t>
          </a:r>
        </a:p>
      </dsp:txBody>
      <dsp:txXfrm>
        <a:off x="3918876" y="372506"/>
        <a:ext cx="498035" cy="498035"/>
      </dsp:txXfrm>
    </dsp:sp>
    <dsp:sp modelId="{72D10201-3783-4113-B518-2E10401FF795}">
      <dsp:nvSpPr>
        <dsp:cNvPr id="0" name=""/>
        <dsp:cNvSpPr/>
      </dsp:nvSpPr>
      <dsp:spPr>
        <a:xfrm rot="2717169">
          <a:off x="4442907" y="876096"/>
          <a:ext cx="189405" cy="237710"/>
        </a:xfrm>
        <a:prstGeom prst="rightArrow">
          <a:avLst>
            <a:gd name="adj1" fmla="val 60000"/>
            <a:gd name="adj2" fmla="val 50000"/>
          </a:avLst>
        </a:prstGeom>
        <a:gradFill rotWithShape="0">
          <a:gsLst>
            <a:gs pos="0">
              <a:schemeClr val="accent2">
                <a:shade val="90000"/>
                <a:hueOff val="54753"/>
                <a:satOff val="-4177"/>
                <a:lumOff val="6385"/>
                <a:alphaOff val="0"/>
                <a:satMod val="103000"/>
                <a:lumMod val="102000"/>
                <a:tint val="94000"/>
              </a:schemeClr>
            </a:gs>
            <a:gs pos="50000">
              <a:schemeClr val="accent2">
                <a:shade val="90000"/>
                <a:hueOff val="54753"/>
                <a:satOff val="-4177"/>
                <a:lumOff val="6385"/>
                <a:alphaOff val="0"/>
                <a:satMod val="110000"/>
                <a:lumMod val="100000"/>
                <a:shade val="100000"/>
              </a:schemeClr>
            </a:gs>
            <a:gs pos="100000">
              <a:schemeClr val="accent2">
                <a:shade val="90000"/>
                <a:hueOff val="54753"/>
                <a:satOff val="-4177"/>
                <a:lumOff val="638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b="1" kern="1200">
            <a:effectLst>
              <a:outerShdw blurRad="38100" dist="38100" dir="2700000" algn="tl">
                <a:srgbClr val="000000">
                  <a:alpha val="43137"/>
                </a:srgbClr>
              </a:outerShdw>
            </a:effectLst>
            <a:latin typeface="+mj-lt"/>
          </a:endParaRPr>
        </a:p>
      </dsp:txBody>
      <dsp:txXfrm>
        <a:off x="4451329" y="903449"/>
        <a:ext cx="132584" cy="142626"/>
      </dsp:txXfrm>
    </dsp:sp>
    <dsp:sp modelId="{1DB4C8B2-D09A-421B-AE14-E22DC277C078}">
      <dsp:nvSpPr>
        <dsp:cNvPr id="0" name=""/>
        <dsp:cNvSpPr/>
      </dsp:nvSpPr>
      <dsp:spPr>
        <a:xfrm>
          <a:off x="4562705" y="1023833"/>
          <a:ext cx="704327" cy="704327"/>
        </a:xfrm>
        <a:prstGeom prst="ellipse">
          <a:avLst/>
        </a:prstGeom>
        <a:gradFill rotWithShape="0">
          <a:gsLst>
            <a:gs pos="0">
              <a:schemeClr val="accent2">
                <a:shade val="50000"/>
                <a:hueOff val="112816"/>
                <a:satOff val="-9180"/>
                <a:lumOff val="16965"/>
                <a:alphaOff val="0"/>
                <a:satMod val="103000"/>
                <a:lumMod val="102000"/>
                <a:tint val="94000"/>
              </a:schemeClr>
            </a:gs>
            <a:gs pos="50000">
              <a:schemeClr val="accent2">
                <a:shade val="50000"/>
                <a:hueOff val="112816"/>
                <a:satOff val="-9180"/>
                <a:lumOff val="16965"/>
                <a:alphaOff val="0"/>
                <a:satMod val="110000"/>
                <a:lumMod val="100000"/>
                <a:shade val="100000"/>
              </a:schemeClr>
            </a:gs>
            <a:gs pos="100000">
              <a:schemeClr val="accent2">
                <a:shade val="50000"/>
                <a:hueOff val="112816"/>
                <a:satOff val="-9180"/>
                <a:lumOff val="169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i-FI" sz="700" b="1" kern="1200" dirty="0">
              <a:effectLst>
                <a:outerShdw blurRad="38100" dist="38100" dir="2700000" algn="tl">
                  <a:srgbClr val="000000">
                    <a:alpha val="43137"/>
                  </a:srgbClr>
                </a:outerShdw>
              </a:effectLst>
              <a:latin typeface="+mj-lt"/>
            </a:rPr>
            <a:t>Helmi-kuu</a:t>
          </a:r>
        </a:p>
      </dsp:txBody>
      <dsp:txXfrm>
        <a:off x="4665851" y="1126979"/>
        <a:ext cx="498035" cy="498035"/>
      </dsp:txXfrm>
    </dsp:sp>
    <dsp:sp modelId="{7E31BC11-704C-46DF-88DD-10E33094A419}">
      <dsp:nvSpPr>
        <dsp:cNvPr id="0" name=""/>
        <dsp:cNvSpPr/>
      </dsp:nvSpPr>
      <dsp:spPr>
        <a:xfrm rot="4500000">
          <a:off x="4956792" y="1762643"/>
          <a:ext cx="187050" cy="237710"/>
        </a:xfrm>
        <a:prstGeom prst="rightArrow">
          <a:avLst>
            <a:gd name="adj1" fmla="val 60000"/>
            <a:gd name="adj2" fmla="val 50000"/>
          </a:avLst>
        </a:prstGeom>
        <a:gradFill rotWithShape="0">
          <a:gsLst>
            <a:gs pos="0">
              <a:schemeClr val="accent2">
                <a:shade val="90000"/>
                <a:hueOff val="109506"/>
                <a:satOff val="-8355"/>
                <a:lumOff val="12771"/>
                <a:alphaOff val="0"/>
                <a:satMod val="103000"/>
                <a:lumMod val="102000"/>
                <a:tint val="94000"/>
              </a:schemeClr>
            </a:gs>
            <a:gs pos="50000">
              <a:schemeClr val="accent2">
                <a:shade val="90000"/>
                <a:hueOff val="109506"/>
                <a:satOff val="-8355"/>
                <a:lumOff val="12771"/>
                <a:alphaOff val="0"/>
                <a:satMod val="110000"/>
                <a:lumMod val="100000"/>
                <a:shade val="100000"/>
              </a:schemeClr>
            </a:gs>
            <a:gs pos="100000">
              <a:schemeClr val="accent2">
                <a:shade val="90000"/>
                <a:hueOff val="109506"/>
                <a:satOff val="-8355"/>
                <a:lumOff val="1277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b="1" kern="1200">
            <a:effectLst>
              <a:outerShdw blurRad="38100" dist="38100" dir="2700000" algn="tl">
                <a:srgbClr val="000000">
                  <a:alpha val="43137"/>
                </a:srgbClr>
              </a:outerShdw>
            </a:effectLst>
            <a:latin typeface="+mj-lt"/>
          </a:endParaRPr>
        </a:p>
      </dsp:txBody>
      <dsp:txXfrm>
        <a:off x="4977588" y="1783084"/>
        <a:ext cx="130935" cy="142626"/>
      </dsp:txXfrm>
    </dsp:sp>
    <dsp:sp modelId="{C2C64EFF-1201-44ED-AF6B-E36964DFC673}">
      <dsp:nvSpPr>
        <dsp:cNvPr id="0" name=""/>
        <dsp:cNvSpPr/>
      </dsp:nvSpPr>
      <dsp:spPr>
        <a:xfrm>
          <a:off x="4836343" y="2045062"/>
          <a:ext cx="704327" cy="704327"/>
        </a:xfrm>
        <a:prstGeom prst="ellipse">
          <a:avLst/>
        </a:prstGeom>
        <a:gradFill rotWithShape="0">
          <a:gsLst>
            <a:gs pos="0">
              <a:schemeClr val="accent2">
                <a:shade val="50000"/>
                <a:hueOff val="169224"/>
                <a:satOff val="-13769"/>
                <a:lumOff val="25448"/>
                <a:alphaOff val="0"/>
                <a:satMod val="103000"/>
                <a:lumMod val="102000"/>
                <a:tint val="94000"/>
              </a:schemeClr>
            </a:gs>
            <a:gs pos="50000">
              <a:schemeClr val="accent2">
                <a:shade val="50000"/>
                <a:hueOff val="169224"/>
                <a:satOff val="-13769"/>
                <a:lumOff val="25448"/>
                <a:alphaOff val="0"/>
                <a:satMod val="110000"/>
                <a:lumMod val="100000"/>
                <a:shade val="100000"/>
              </a:schemeClr>
            </a:gs>
            <a:gs pos="100000">
              <a:schemeClr val="accent2">
                <a:shade val="50000"/>
                <a:hueOff val="169224"/>
                <a:satOff val="-13769"/>
                <a:lumOff val="2544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i-FI" sz="700" b="1" kern="1200" dirty="0">
              <a:effectLst>
                <a:outerShdw blurRad="38100" dist="38100" dir="2700000" algn="tl">
                  <a:srgbClr val="000000">
                    <a:alpha val="43137"/>
                  </a:srgbClr>
                </a:outerShdw>
              </a:effectLst>
              <a:latin typeface="+mj-lt"/>
            </a:rPr>
            <a:t>Maalis-kuu</a:t>
          </a:r>
        </a:p>
      </dsp:txBody>
      <dsp:txXfrm>
        <a:off x="4939489" y="2148208"/>
        <a:ext cx="498035" cy="498035"/>
      </dsp:txXfrm>
    </dsp:sp>
    <dsp:sp modelId="{6F18D935-1298-40BB-83F1-C1B3116336FD}">
      <dsp:nvSpPr>
        <dsp:cNvPr id="0" name=""/>
        <dsp:cNvSpPr/>
      </dsp:nvSpPr>
      <dsp:spPr>
        <a:xfrm rot="6300000">
          <a:off x="4959533" y="2783872"/>
          <a:ext cx="187050" cy="237710"/>
        </a:xfrm>
        <a:prstGeom prst="rightArrow">
          <a:avLst>
            <a:gd name="adj1" fmla="val 60000"/>
            <a:gd name="adj2" fmla="val 50000"/>
          </a:avLst>
        </a:prstGeom>
        <a:gradFill rotWithShape="0">
          <a:gsLst>
            <a:gs pos="0">
              <a:schemeClr val="accent2">
                <a:shade val="90000"/>
                <a:hueOff val="164259"/>
                <a:satOff val="-12532"/>
                <a:lumOff val="19156"/>
                <a:alphaOff val="0"/>
                <a:satMod val="103000"/>
                <a:lumMod val="102000"/>
                <a:tint val="94000"/>
              </a:schemeClr>
            </a:gs>
            <a:gs pos="50000">
              <a:schemeClr val="accent2">
                <a:shade val="90000"/>
                <a:hueOff val="164259"/>
                <a:satOff val="-12532"/>
                <a:lumOff val="19156"/>
                <a:alphaOff val="0"/>
                <a:satMod val="110000"/>
                <a:lumMod val="100000"/>
                <a:shade val="100000"/>
              </a:schemeClr>
            </a:gs>
            <a:gs pos="100000">
              <a:schemeClr val="accent2">
                <a:shade val="90000"/>
                <a:hueOff val="164259"/>
                <a:satOff val="-12532"/>
                <a:lumOff val="1915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b="1" kern="1200">
            <a:effectLst>
              <a:outerShdw blurRad="38100" dist="38100" dir="2700000" algn="tl">
                <a:srgbClr val="000000">
                  <a:alpha val="43137"/>
                </a:srgbClr>
              </a:outerShdw>
            </a:effectLst>
            <a:latin typeface="+mj-lt"/>
          </a:endParaRPr>
        </a:p>
      </dsp:txBody>
      <dsp:txXfrm rot="10800000">
        <a:off x="4994852" y="2804313"/>
        <a:ext cx="130935" cy="142626"/>
      </dsp:txXfrm>
    </dsp:sp>
    <dsp:sp modelId="{F282B355-59A2-4F2C-9886-B97B84C80568}">
      <dsp:nvSpPr>
        <dsp:cNvPr id="0" name=""/>
        <dsp:cNvSpPr/>
      </dsp:nvSpPr>
      <dsp:spPr>
        <a:xfrm>
          <a:off x="4562705" y="3066291"/>
          <a:ext cx="704327" cy="704327"/>
        </a:xfrm>
        <a:prstGeom prst="ellipse">
          <a:avLst/>
        </a:prstGeom>
        <a:gradFill rotWithShape="0">
          <a:gsLst>
            <a:gs pos="0">
              <a:schemeClr val="accent2">
                <a:shade val="50000"/>
                <a:hueOff val="225632"/>
                <a:satOff val="-18359"/>
                <a:lumOff val="33931"/>
                <a:alphaOff val="0"/>
                <a:satMod val="103000"/>
                <a:lumMod val="102000"/>
                <a:tint val="94000"/>
              </a:schemeClr>
            </a:gs>
            <a:gs pos="50000">
              <a:schemeClr val="accent2">
                <a:shade val="50000"/>
                <a:hueOff val="225632"/>
                <a:satOff val="-18359"/>
                <a:lumOff val="33931"/>
                <a:alphaOff val="0"/>
                <a:satMod val="110000"/>
                <a:lumMod val="100000"/>
                <a:shade val="100000"/>
              </a:schemeClr>
            </a:gs>
            <a:gs pos="100000">
              <a:schemeClr val="accent2">
                <a:shade val="50000"/>
                <a:hueOff val="225632"/>
                <a:satOff val="-18359"/>
                <a:lumOff val="3393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i-FI" sz="700" b="1" kern="1200" dirty="0">
              <a:effectLst>
                <a:outerShdw blurRad="38100" dist="38100" dir="2700000" algn="tl">
                  <a:srgbClr val="000000">
                    <a:alpha val="43137"/>
                  </a:srgbClr>
                </a:outerShdw>
              </a:effectLst>
              <a:latin typeface="+mj-lt"/>
            </a:rPr>
            <a:t>Huhtikuu</a:t>
          </a:r>
        </a:p>
      </dsp:txBody>
      <dsp:txXfrm>
        <a:off x="4665851" y="3169437"/>
        <a:ext cx="498035" cy="498035"/>
      </dsp:txXfrm>
    </dsp:sp>
    <dsp:sp modelId="{E1E75B90-B6B9-4298-A513-C9D3C0A191D2}">
      <dsp:nvSpPr>
        <dsp:cNvPr id="0" name=""/>
        <dsp:cNvSpPr/>
      </dsp:nvSpPr>
      <dsp:spPr>
        <a:xfrm rot="8100000">
          <a:off x="4451291" y="3669652"/>
          <a:ext cx="187050" cy="237710"/>
        </a:xfrm>
        <a:prstGeom prst="rightArrow">
          <a:avLst>
            <a:gd name="adj1" fmla="val 60000"/>
            <a:gd name="adj2" fmla="val 50000"/>
          </a:avLst>
        </a:prstGeom>
        <a:gradFill rotWithShape="0">
          <a:gsLst>
            <a:gs pos="0">
              <a:schemeClr val="accent2">
                <a:shade val="90000"/>
                <a:hueOff val="219012"/>
                <a:satOff val="-16709"/>
                <a:lumOff val="25541"/>
                <a:alphaOff val="0"/>
                <a:satMod val="103000"/>
                <a:lumMod val="102000"/>
                <a:tint val="94000"/>
              </a:schemeClr>
            </a:gs>
            <a:gs pos="50000">
              <a:schemeClr val="accent2">
                <a:shade val="90000"/>
                <a:hueOff val="219012"/>
                <a:satOff val="-16709"/>
                <a:lumOff val="25541"/>
                <a:alphaOff val="0"/>
                <a:satMod val="110000"/>
                <a:lumMod val="100000"/>
                <a:shade val="100000"/>
              </a:schemeClr>
            </a:gs>
            <a:gs pos="100000">
              <a:schemeClr val="accent2">
                <a:shade val="90000"/>
                <a:hueOff val="219012"/>
                <a:satOff val="-16709"/>
                <a:lumOff val="2554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b="1" kern="1200">
            <a:effectLst>
              <a:outerShdw blurRad="38100" dist="38100" dir="2700000" algn="tl">
                <a:srgbClr val="000000">
                  <a:alpha val="43137"/>
                </a:srgbClr>
              </a:outerShdw>
            </a:effectLst>
            <a:latin typeface="+mj-lt"/>
          </a:endParaRPr>
        </a:p>
      </dsp:txBody>
      <dsp:txXfrm rot="10800000">
        <a:off x="4499188" y="3697354"/>
        <a:ext cx="130935" cy="142626"/>
      </dsp:txXfrm>
    </dsp:sp>
    <dsp:sp modelId="{3346AD9C-2E3B-4009-B7C9-CED40616D01B}">
      <dsp:nvSpPr>
        <dsp:cNvPr id="0" name=""/>
        <dsp:cNvSpPr/>
      </dsp:nvSpPr>
      <dsp:spPr>
        <a:xfrm>
          <a:off x="3815114" y="3813882"/>
          <a:ext cx="704327" cy="704327"/>
        </a:xfrm>
        <a:prstGeom prst="ellipse">
          <a:avLst/>
        </a:prstGeom>
        <a:gradFill rotWithShape="0">
          <a:gsLst>
            <a:gs pos="0">
              <a:schemeClr val="accent2">
                <a:shade val="50000"/>
                <a:hueOff val="282040"/>
                <a:satOff val="-22949"/>
                <a:lumOff val="42413"/>
                <a:alphaOff val="0"/>
                <a:satMod val="103000"/>
                <a:lumMod val="102000"/>
                <a:tint val="94000"/>
              </a:schemeClr>
            </a:gs>
            <a:gs pos="50000">
              <a:schemeClr val="accent2">
                <a:shade val="50000"/>
                <a:hueOff val="282040"/>
                <a:satOff val="-22949"/>
                <a:lumOff val="42413"/>
                <a:alphaOff val="0"/>
                <a:satMod val="110000"/>
                <a:lumMod val="100000"/>
                <a:shade val="100000"/>
              </a:schemeClr>
            </a:gs>
            <a:gs pos="100000">
              <a:schemeClr val="accent2">
                <a:shade val="50000"/>
                <a:hueOff val="282040"/>
                <a:satOff val="-22949"/>
                <a:lumOff val="4241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i-FI" sz="700" b="1" kern="1200" dirty="0">
              <a:effectLst>
                <a:outerShdw blurRad="38100" dist="38100" dir="2700000" algn="tl">
                  <a:srgbClr val="000000">
                    <a:alpha val="43137"/>
                  </a:srgbClr>
                </a:outerShdw>
              </a:effectLst>
              <a:latin typeface="+mj-lt"/>
            </a:rPr>
            <a:t>Touko-kuu</a:t>
          </a:r>
        </a:p>
      </dsp:txBody>
      <dsp:txXfrm>
        <a:off x="3918260" y="3917028"/>
        <a:ext cx="498035" cy="498035"/>
      </dsp:txXfrm>
    </dsp:sp>
    <dsp:sp modelId="{34CBC1AD-ACFE-4FCC-BE86-9B7CDC5CAB57}">
      <dsp:nvSpPr>
        <dsp:cNvPr id="0" name=""/>
        <dsp:cNvSpPr/>
      </dsp:nvSpPr>
      <dsp:spPr>
        <a:xfrm rot="9900000">
          <a:off x="3568252" y="4182639"/>
          <a:ext cx="187050" cy="237710"/>
        </a:xfrm>
        <a:prstGeom prst="rightArrow">
          <a:avLst>
            <a:gd name="adj1" fmla="val 60000"/>
            <a:gd name="adj2" fmla="val 50000"/>
          </a:avLst>
        </a:prstGeom>
        <a:gradFill rotWithShape="0">
          <a:gsLst>
            <a:gs pos="0">
              <a:schemeClr val="accent2">
                <a:shade val="90000"/>
                <a:hueOff val="273766"/>
                <a:satOff val="-20887"/>
                <a:lumOff val="31927"/>
                <a:alphaOff val="0"/>
                <a:satMod val="103000"/>
                <a:lumMod val="102000"/>
                <a:tint val="94000"/>
              </a:schemeClr>
            </a:gs>
            <a:gs pos="50000">
              <a:schemeClr val="accent2">
                <a:shade val="90000"/>
                <a:hueOff val="273766"/>
                <a:satOff val="-20887"/>
                <a:lumOff val="31927"/>
                <a:alphaOff val="0"/>
                <a:satMod val="110000"/>
                <a:lumMod val="100000"/>
                <a:shade val="100000"/>
              </a:schemeClr>
            </a:gs>
            <a:gs pos="100000">
              <a:schemeClr val="accent2">
                <a:shade val="90000"/>
                <a:hueOff val="273766"/>
                <a:satOff val="-20887"/>
                <a:lumOff val="31927"/>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b="1" kern="1200">
            <a:effectLst>
              <a:outerShdw blurRad="38100" dist="38100" dir="2700000" algn="tl">
                <a:srgbClr val="000000">
                  <a:alpha val="43137"/>
                </a:srgbClr>
              </a:outerShdw>
            </a:effectLst>
            <a:latin typeface="+mj-lt"/>
          </a:endParaRPr>
        </a:p>
      </dsp:txBody>
      <dsp:txXfrm rot="10800000">
        <a:off x="3623411" y="4222919"/>
        <a:ext cx="130935" cy="142626"/>
      </dsp:txXfrm>
    </dsp:sp>
    <dsp:sp modelId="{AF4E8940-876B-4DF8-A6E6-2E274F70ED31}">
      <dsp:nvSpPr>
        <dsp:cNvPr id="0" name=""/>
        <dsp:cNvSpPr/>
      </dsp:nvSpPr>
      <dsp:spPr>
        <a:xfrm>
          <a:off x="2793885" y="4087520"/>
          <a:ext cx="704327" cy="704327"/>
        </a:xfrm>
        <a:prstGeom prst="ellipse">
          <a:avLst/>
        </a:prstGeom>
        <a:gradFill rotWithShape="0">
          <a:gsLst>
            <a:gs pos="0">
              <a:schemeClr val="accent2">
                <a:shade val="50000"/>
                <a:hueOff val="338448"/>
                <a:satOff val="-27539"/>
                <a:lumOff val="50896"/>
                <a:alphaOff val="0"/>
                <a:satMod val="103000"/>
                <a:lumMod val="102000"/>
                <a:tint val="94000"/>
              </a:schemeClr>
            </a:gs>
            <a:gs pos="50000">
              <a:schemeClr val="accent2">
                <a:shade val="50000"/>
                <a:hueOff val="338448"/>
                <a:satOff val="-27539"/>
                <a:lumOff val="50896"/>
                <a:alphaOff val="0"/>
                <a:satMod val="110000"/>
                <a:lumMod val="100000"/>
                <a:shade val="100000"/>
              </a:schemeClr>
            </a:gs>
            <a:gs pos="100000">
              <a:schemeClr val="accent2">
                <a:shade val="50000"/>
                <a:hueOff val="338448"/>
                <a:satOff val="-27539"/>
                <a:lumOff val="5089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i-FI" sz="700" b="1" kern="1200" dirty="0">
              <a:effectLst>
                <a:outerShdw blurRad="38100" dist="38100" dir="2700000" algn="tl">
                  <a:srgbClr val="000000">
                    <a:alpha val="43137"/>
                  </a:srgbClr>
                </a:outerShdw>
              </a:effectLst>
              <a:latin typeface="+mj-lt"/>
            </a:rPr>
            <a:t>Kesäkuu</a:t>
          </a:r>
        </a:p>
      </dsp:txBody>
      <dsp:txXfrm>
        <a:off x="2897031" y="4190666"/>
        <a:ext cx="498035" cy="498035"/>
      </dsp:txXfrm>
    </dsp:sp>
    <dsp:sp modelId="{0DB3C2F4-2950-4561-8C9A-719D41215CBF}">
      <dsp:nvSpPr>
        <dsp:cNvPr id="0" name=""/>
        <dsp:cNvSpPr/>
      </dsp:nvSpPr>
      <dsp:spPr>
        <a:xfrm rot="11700000">
          <a:off x="2547023" y="4185380"/>
          <a:ext cx="187050" cy="237710"/>
        </a:xfrm>
        <a:prstGeom prst="rightArrow">
          <a:avLst>
            <a:gd name="adj1" fmla="val 60000"/>
            <a:gd name="adj2" fmla="val 50000"/>
          </a:avLst>
        </a:prstGeom>
        <a:gradFill rotWithShape="0">
          <a:gsLst>
            <a:gs pos="0">
              <a:schemeClr val="accent2">
                <a:shade val="90000"/>
                <a:hueOff val="328519"/>
                <a:satOff val="-25064"/>
                <a:lumOff val="38312"/>
                <a:alphaOff val="0"/>
                <a:satMod val="103000"/>
                <a:lumMod val="102000"/>
                <a:tint val="94000"/>
              </a:schemeClr>
            </a:gs>
            <a:gs pos="50000">
              <a:schemeClr val="accent2">
                <a:shade val="90000"/>
                <a:hueOff val="328519"/>
                <a:satOff val="-25064"/>
                <a:lumOff val="38312"/>
                <a:alphaOff val="0"/>
                <a:satMod val="110000"/>
                <a:lumMod val="100000"/>
                <a:shade val="100000"/>
              </a:schemeClr>
            </a:gs>
            <a:gs pos="100000">
              <a:schemeClr val="accent2">
                <a:shade val="90000"/>
                <a:hueOff val="328519"/>
                <a:satOff val="-25064"/>
                <a:lumOff val="3831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b="1" kern="1200">
            <a:effectLst>
              <a:outerShdw blurRad="38100" dist="38100" dir="2700000" algn="tl">
                <a:srgbClr val="000000">
                  <a:alpha val="43137"/>
                </a:srgbClr>
              </a:outerShdw>
            </a:effectLst>
            <a:latin typeface="+mj-lt"/>
          </a:endParaRPr>
        </a:p>
      </dsp:txBody>
      <dsp:txXfrm rot="10800000">
        <a:off x="2602182" y="4240184"/>
        <a:ext cx="130935" cy="142626"/>
      </dsp:txXfrm>
    </dsp:sp>
    <dsp:sp modelId="{F91524C6-638B-4FBF-A356-1C13AAB45EE3}">
      <dsp:nvSpPr>
        <dsp:cNvPr id="0" name=""/>
        <dsp:cNvSpPr/>
      </dsp:nvSpPr>
      <dsp:spPr>
        <a:xfrm>
          <a:off x="1772656" y="3813882"/>
          <a:ext cx="704327" cy="704327"/>
        </a:xfrm>
        <a:prstGeom prst="ellipse">
          <a:avLst/>
        </a:prstGeom>
        <a:gradFill rotWithShape="0">
          <a:gsLst>
            <a:gs pos="0">
              <a:schemeClr val="accent2">
                <a:shade val="50000"/>
                <a:hueOff val="282040"/>
                <a:satOff val="-22949"/>
                <a:lumOff val="42413"/>
                <a:alphaOff val="0"/>
                <a:satMod val="103000"/>
                <a:lumMod val="102000"/>
                <a:tint val="94000"/>
              </a:schemeClr>
            </a:gs>
            <a:gs pos="50000">
              <a:schemeClr val="accent2">
                <a:shade val="50000"/>
                <a:hueOff val="282040"/>
                <a:satOff val="-22949"/>
                <a:lumOff val="42413"/>
                <a:alphaOff val="0"/>
                <a:satMod val="110000"/>
                <a:lumMod val="100000"/>
                <a:shade val="100000"/>
              </a:schemeClr>
            </a:gs>
            <a:gs pos="100000">
              <a:schemeClr val="accent2">
                <a:shade val="50000"/>
                <a:hueOff val="282040"/>
                <a:satOff val="-22949"/>
                <a:lumOff val="4241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i-FI" sz="700" b="1" kern="1200" dirty="0">
              <a:effectLst>
                <a:outerShdw blurRad="38100" dist="38100" dir="2700000" algn="tl">
                  <a:srgbClr val="000000">
                    <a:alpha val="43137"/>
                  </a:srgbClr>
                </a:outerShdw>
              </a:effectLst>
              <a:latin typeface="+mj-lt"/>
            </a:rPr>
            <a:t>Heinä-kuu</a:t>
          </a:r>
        </a:p>
      </dsp:txBody>
      <dsp:txXfrm>
        <a:off x="1875802" y="3917028"/>
        <a:ext cx="498035" cy="498035"/>
      </dsp:txXfrm>
    </dsp:sp>
    <dsp:sp modelId="{D48C033E-5A1B-476F-91CB-457D9BD127BC}">
      <dsp:nvSpPr>
        <dsp:cNvPr id="0" name=""/>
        <dsp:cNvSpPr/>
      </dsp:nvSpPr>
      <dsp:spPr>
        <a:xfrm rot="13500000">
          <a:off x="1661243" y="3677138"/>
          <a:ext cx="187050" cy="237710"/>
        </a:xfrm>
        <a:prstGeom prst="rightArrow">
          <a:avLst>
            <a:gd name="adj1" fmla="val 60000"/>
            <a:gd name="adj2" fmla="val 50000"/>
          </a:avLst>
        </a:prstGeom>
        <a:gradFill rotWithShape="0">
          <a:gsLst>
            <a:gs pos="0">
              <a:schemeClr val="accent2">
                <a:shade val="90000"/>
                <a:hueOff val="273766"/>
                <a:satOff val="-20887"/>
                <a:lumOff val="31927"/>
                <a:alphaOff val="0"/>
                <a:satMod val="103000"/>
                <a:lumMod val="102000"/>
                <a:tint val="94000"/>
              </a:schemeClr>
            </a:gs>
            <a:gs pos="50000">
              <a:schemeClr val="accent2">
                <a:shade val="90000"/>
                <a:hueOff val="273766"/>
                <a:satOff val="-20887"/>
                <a:lumOff val="31927"/>
                <a:alphaOff val="0"/>
                <a:satMod val="110000"/>
                <a:lumMod val="100000"/>
                <a:shade val="100000"/>
              </a:schemeClr>
            </a:gs>
            <a:gs pos="100000">
              <a:schemeClr val="accent2">
                <a:shade val="90000"/>
                <a:hueOff val="273766"/>
                <a:satOff val="-20887"/>
                <a:lumOff val="31927"/>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b="1" kern="1200">
            <a:effectLst>
              <a:outerShdw blurRad="38100" dist="38100" dir="2700000" algn="tl">
                <a:srgbClr val="000000">
                  <a:alpha val="43137"/>
                </a:srgbClr>
              </a:outerShdw>
            </a:effectLst>
            <a:latin typeface="+mj-lt"/>
          </a:endParaRPr>
        </a:p>
      </dsp:txBody>
      <dsp:txXfrm rot="10800000">
        <a:off x="1709140" y="3744520"/>
        <a:ext cx="130935" cy="142626"/>
      </dsp:txXfrm>
    </dsp:sp>
    <dsp:sp modelId="{EB1FC10C-4B6D-46CB-8D75-21D3EBD3FCD1}">
      <dsp:nvSpPr>
        <dsp:cNvPr id="0" name=""/>
        <dsp:cNvSpPr/>
      </dsp:nvSpPr>
      <dsp:spPr>
        <a:xfrm>
          <a:off x="1025065" y="3066291"/>
          <a:ext cx="704327" cy="704327"/>
        </a:xfrm>
        <a:prstGeom prst="ellipse">
          <a:avLst/>
        </a:prstGeom>
        <a:gradFill rotWithShape="0">
          <a:gsLst>
            <a:gs pos="0">
              <a:schemeClr val="accent2">
                <a:shade val="50000"/>
                <a:hueOff val="225632"/>
                <a:satOff val="-18359"/>
                <a:lumOff val="33931"/>
                <a:alphaOff val="0"/>
                <a:satMod val="103000"/>
                <a:lumMod val="102000"/>
                <a:tint val="94000"/>
              </a:schemeClr>
            </a:gs>
            <a:gs pos="50000">
              <a:schemeClr val="accent2">
                <a:shade val="50000"/>
                <a:hueOff val="225632"/>
                <a:satOff val="-18359"/>
                <a:lumOff val="33931"/>
                <a:alphaOff val="0"/>
                <a:satMod val="110000"/>
                <a:lumMod val="100000"/>
                <a:shade val="100000"/>
              </a:schemeClr>
            </a:gs>
            <a:gs pos="100000">
              <a:schemeClr val="accent2">
                <a:shade val="50000"/>
                <a:hueOff val="225632"/>
                <a:satOff val="-18359"/>
                <a:lumOff val="3393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i-FI" sz="700" b="1" kern="1200" dirty="0">
              <a:effectLst>
                <a:outerShdw blurRad="38100" dist="38100" dir="2700000" algn="tl">
                  <a:srgbClr val="000000">
                    <a:alpha val="43137"/>
                  </a:srgbClr>
                </a:outerShdw>
              </a:effectLst>
              <a:latin typeface="+mj-lt"/>
            </a:rPr>
            <a:t>Elokuu</a:t>
          </a:r>
        </a:p>
      </dsp:txBody>
      <dsp:txXfrm>
        <a:off x="1128211" y="3169437"/>
        <a:ext cx="498035" cy="498035"/>
      </dsp:txXfrm>
    </dsp:sp>
    <dsp:sp modelId="{E806C78C-36A0-4A1D-833A-84A2F2AA209D}">
      <dsp:nvSpPr>
        <dsp:cNvPr id="0" name=""/>
        <dsp:cNvSpPr/>
      </dsp:nvSpPr>
      <dsp:spPr>
        <a:xfrm rot="15300000">
          <a:off x="1148255" y="2794099"/>
          <a:ext cx="187050" cy="237710"/>
        </a:xfrm>
        <a:prstGeom prst="rightArrow">
          <a:avLst>
            <a:gd name="adj1" fmla="val 60000"/>
            <a:gd name="adj2" fmla="val 50000"/>
          </a:avLst>
        </a:prstGeom>
        <a:gradFill rotWithShape="0">
          <a:gsLst>
            <a:gs pos="0">
              <a:schemeClr val="accent2">
                <a:shade val="90000"/>
                <a:hueOff val="219012"/>
                <a:satOff val="-16709"/>
                <a:lumOff val="25541"/>
                <a:alphaOff val="0"/>
                <a:satMod val="103000"/>
                <a:lumMod val="102000"/>
                <a:tint val="94000"/>
              </a:schemeClr>
            </a:gs>
            <a:gs pos="50000">
              <a:schemeClr val="accent2">
                <a:shade val="90000"/>
                <a:hueOff val="219012"/>
                <a:satOff val="-16709"/>
                <a:lumOff val="25541"/>
                <a:alphaOff val="0"/>
                <a:satMod val="110000"/>
                <a:lumMod val="100000"/>
                <a:shade val="100000"/>
              </a:schemeClr>
            </a:gs>
            <a:gs pos="100000">
              <a:schemeClr val="accent2">
                <a:shade val="90000"/>
                <a:hueOff val="219012"/>
                <a:satOff val="-16709"/>
                <a:lumOff val="2554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b="1" kern="1200">
            <a:effectLst>
              <a:outerShdw blurRad="38100" dist="38100" dir="2700000" algn="tl">
                <a:srgbClr val="000000">
                  <a:alpha val="43137"/>
                </a:srgbClr>
              </a:outerShdw>
            </a:effectLst>
            <a:latin typeface="+mj-lt"/>
          </a:endParaRPr>
        </a:p>
      </dsp:txBody>
      <dsp:txXfrm rot="10800000">
        <a:off x="1183574" y="2868742"/>
        <a:ext cx="130935" cy="142626"/>
      </dsp:txXfrm>
    </dsp:sp>
    <dsp:sp modelId="{9F8B89CD-B18D-41F3-8E2C-A39919063B08}">
      <dsp:nvSpPr>
        <dsp:cNvPr id="0" name=""/>
        <dsp:cNvSpPr/>
      </dsp:nvSpPr>
      <dsp:spPr>
        <a:xfrm>
          <a:off x="751427" y="2045062"/>
          <a:ext cx="704327" cy="704327"/>
        </a:xfrm>
        <a:prstGeom prst="ellipse">
          <a:avLst/>
        </a:prstGeom>
        <a:gradFill rotWithShape="0">
          <a:gsLst>
            <a:gs pos="0">
              <a:schemeClr val="accent2">
                <a:shade val="50000"/>
                <a:hueOff val="169224"/>
                <a:satOff val="-13769"/>
                <a:lumOff val="25448"/>
                <a:alphaOff val="0"/>
                <a:satMod val="103000"/>
                <a:lumMod val="102000"/>
                <a:tint val="94000"/>
              </a:schemeClr>
            </a:gs>
            <a:gs pos="50000">
              <a:schemeClr val="accent2">
                <a:shade val="50000"/>
                <a:hueOff val="169224"/>
                <a:satOff val="-13769"/>
                <a:lumOff val="25448"/>
                <a:alphaOff val="0"/>
                <a:satMod val="110000"/>
                <a:lumMod val="100000"/>
                <a:shade val="100000"/>
              </a:schemeClr>
            </a:gs>
            <a:gs pos="100000">
              <a:schemeClr val="accent2">
                <a:shade val="50000"/>
                <a:hueOff val="169224"/>
                <a:satOff val="-13769"/>
                <a:lumOff val="2544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i-FI" sz="700" b="1" kern="1200" dirty="0">
              <a:effectLst>
                <a:outerShdw blurRad="38100" dist="38100" dir="2700000" algn="tl">
                  <a:srgbClr val="000000">
                    <a:alpha val="43137"/>
                  </a:srgbClr>
                </a:outerShdw>
              </a:effectLst>
              <a:latin typeface="+mj-lt"/>
            </a:rPr>
            <a:t>Syyskuu</a:t>
          </a:r>
        </a:p>
      </dsp:txBody>
      <dsp:txXfrm>
        <a:off x="854573" y="2148208"/>
        <a:ext cx="498035" cy="498035"/>
      </dsp:txXfrm>
    </dsp:sp>
    <dsp:sp modelId="{AB6A1C5D-8095-4016-B634-BA360185828B}">
      <dsp:nvSpPr>
        <dsp:cNvPr id="0" name=""/>
        <dsp:cNvSpPr/>
      </dsp:nvSpPr>
      <dsp:spPr>
        <a:xfrm rot="17100000">
          <a:off x="1145515" y="1772870"/>
          <a:ext cx="187050" cy="237710"/>
        </a:xfrm>
        <a:prstGeom prst="rightArrow">
          <a:avLst>
            <a:gd name="adj1" fmla="val 60000"/>
            <a:gd name="adj2" fmla="val 50000"/>
          </a:avLst>
        </a:prstGeom>
        <a:gradFill rotWithShape="0">
          <a:gsLst>
            <a:gs pos="0">
              <a:schemeClr val="accent2">
                <a:shade val="90000"/>
                <a:hueOff val="164259"/>
                <a:satOff val="-12532"/>
                <a:lumOff val="19156"/>
                <a:alphaOff val="0"/>
                <a:satMod val="103000"/>
                <a:lumMod val="102000"/>
                <a:tint val="94000"/>
              </a:schemeClr>
            </a:gs>
            <a:gs pos="50000">
              <a:schemeClr val="accent2">
                <a:shade val="90000"/>
                <a:hueOff val="164259"/>
                <a:satOff val="-12532"/>
                <a:lumOff val="19156"/>
                <a:alphaOff val="0"/>
                <a:satMod val="110000"/>
                <a:lumMod val="100000"/>
                <a:shade val="100000"/>
              </a:schemeClr>
            </a:gs>
            <a:gs pos="100000">
              <a:schemeClr val="accent2">
                <a:shade val="90000"/>
                <a:hueOff val="164259"/>
                <a:satOff val="-12532"/>
                <a:lumOff val="1915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b="1" kern="1200">
            <a:effectLst>
              <a:outerShdw blurRad="38100" dist="38100" dir="2700000" algn="tl">
                <a:srgbClr val="000000">
                  <a:alpha val="43137"/>
                </a:srgbClr>
              </a:outerShdw>
            </a:effectLst>
            <a:latin typeface="+mj-lt"/>
          </a:endParaRPr>
        </a:p>
      </dsp:txBody>
      <dsp:txXfrm>
        <a:off x="1166311" y="1847513"/>
        <a:ext cx="130935" cy="142626"/>
      </dsp:txXfrm>
    </dsp:sp>
    <dsp:sp modelId="{A3D65863-68D3-44D5-AEA2-8F86EDDF5A7B}">
      <dsp:nvSpPr>
        <dsp:cNvPr id="0" name=""/>
        <dsp:cNvSpPr/>
      </dsp:nvSpPr>
      <dsp:spPr>
        <a:xfrm>
          <a:off x="1025065" y="1023833"/>
          <a:ext cx="704327" cy="704327"/>
        </a:xfrm>
        <a:prstGeom prst="ellipse">
          <a:avLst/>
        </a:prstGeom>
        <a:gradFill rotWithShape="0">
          <a:gsLst>
            <a:gs pos="0">
              <a:schemeClr val="accent2">
                <a:shade val="50000"/>
                <a:hueOff val="112816"/>
                <a:satOff val="-9180"/>
                <a:lumOff val="16965"/>
                <a:alphaOff val="0"/>
                <a:satMod val="103000"/>
                <a:lumMod val="102000"/>
                <a:tint val="94000"/>
              </a:schemeClr>
            </a:gs>
            <a:gs pos="50000">
              <a:schemeClr val="accent2">
                <a:shade val="50000"/>
                <a:hueOff val="112816"/>
                <a:satOff val="-9180"/>
                <a:lumOff val="16965"/>
                <a:alphaOff val="0"/>
                <a:satMod val="110000"/>
                <a:lumMod val="100000"/>
                <a:shade val="100000"/>
              </a:schemeClr>
            </a:gs>
            <a:gs pos="100000">
              <a:schemeClr val="accent2">
                <a:shade val="50000"/>
                <a:hueOff val="112816"/>
                <a:satOff val="-9180"/>
                <a:lumOff val="169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i-FI" sz="700" b="1" kern="1200" dirty="0">
              <a:effectLst>
                <a:outerShdw blurRad="38100" dist="38100" dir="2700000" algn="tl">
                  <a:srgbClr val="000000">
                    <a:alpha val="43137"/>
                  </a:srgbClr>
                </a:outerShdw>
              </a:effectLst>
              <a:latin typeface="+mj-lt"/>
            </a:rPr>
            <a:t>Lokakuu</a:t>
          </a:r>
        </a:p>
      </dsp:txBody>
      <dsp:txXfrm>
        <a:off x="1128211" y="1126979"/>
        <a:ext cx="498035" cy="498035"/>
      </dsp:txXfrm>
    </dsp:sp>
    <dsp:sp modelId="{6760F084-622C-4286-8B40-7D2640DF1159}">
      <dsp:nvSpPr>
        <dsp:cNvPr id="0" name=""/>
        <dsp:cNvSpPr/>
      </dsp:nvSpPr>
      <dsp:spPr>
        <a:xfrm rot="18900000">
          <a:off x="1653756" y="887090"/>
          <a:ext cx="187050" cy="237710"/>
        </a:xfrm>
        <a:prstGeom prst="rightArrow">
          <a:avLst>
            <a:gd name="adj1" fmla="val 60000"/>
            <a:gd name="adj2" fmla="val 50000"/>
          </a:avLst>
        </a:prstGeom>
        <a:gradFill rotWithShape="0">
          <a:gsLst>
            <a:gs pos="0">
              <a:schemeClr val="accent2">
                <a:shade val="90000"/>
                <a:hueOff val="109506"/>
                <a:satOff val="-8355"/>
                <a:lumOff val="12771"/>
                <a:alphaOff val="0"/>
                <a:satMod val="103000"/>
                <a:lumMod val="102000"/>
                <a:tint val="94000"/>
              </a:schemeClr>
            </a:gs>
            <a:gs pos="50000">
              <a:schemeClr val="accent2">
                <a:shade val="90000"/>
                <a:hueOff val="109506"/>
                <a:satOff val="-8355"/>
                <a:lumOff val="12771"/>
                <a:alphaOff val="0"/>
                <a:satMod val="110000"/>
                <a:lumMod val="100000"/>
                <a:shade val="100000"/>
              </a:schemeClr>
            </a:gs>
            <a:gs pos="100000">
              <a:schemeClr val="accent2">
                <a:shade val="90000"/>
                <a:hueOff val="109506"/>
                <a:satOff val="-8355"/>
                <a:lumOff val="1277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b="1" kern="1200">
            <a:effectLst>
              <a:outerShdw blurRad="38100" dist="38100" dir="2700000" algn="tl">
                <a:srgbClr val="000000">
                  <a:alpha val="43137"/>
                </a:srgbClr>
              </a:outerShdw>
            </a:effectLst>
            <a:latin typeface="+mj-lt"/>
          </a:endParaRPr>
        </a:p>
      </dsp:txBody>
      <dsp:txXfrm>
        <a:off x="1661974" y="954472"/>
        <a:ext cx="130935" cy="142626"/>
      </dsp:txXfrm>
    </dsp:sp>
    <dsp:sp modelId="{7057BB09-FC2A-4F97-A94F-2077FAEB8309}">
      <dsp:nvSpPr>
        <dsp:cNvPr id="0" name=""/>
        <dsp:cNvSpPr/>
      </dsp:nvSpPr>
      <dsp:spPr>
        <a:xfrm>
          <a:off x="1772656" y="276242"/>
          <a:ext cx="704327" cy="704327"/>
        </a:xfrm>
        <a:prstGeom prst="ellipse">
          <a:avLst/>
        </a:prstGeom>
        <a:gradFill rotWithShape="0">
          <a:gsLst>
            <a:gs pos="0">
              <a:schemeClr val="accent2">
                <a:shade val="50000"/>
                <a:hueOff val="56408"/>
                <a:satOff val="-4590"/>
                <a:lumOff val="8483"/>
                <a:alphaOff val="0"/>
                <a:satMod val="103000"/>
                <a:lumMod val="102000"/>
                <a:tint val="94000"/>
              </a:schemeClr>
            </a:gs>
            <a:gs pos="50000">
              <a:schemeClr val="accent2">
                <a:shade val="50000"/>
                <a:hueOff val="56408"/>
                <a:satOff val="-4590"/>
                <a:lumOff val="8483"/>
                <a:alphaOff val="0"/>
                <a:satMod val="110000"/>
                <a:lumMod val="100000"/>
                <a:shade val="100000"/>
              </a:schemeClr>
            </a:gs>
            <a:gs pos="100000">
              <a:schemeClr val="accent2">
                <a:shade val="50000"/>
                <a:hueOff val="56408"/>
                <a:satOff val="-4590"/>
                <a:lumOff val="84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i-FI" sz="700" b="1" kern="1200" dirty="0">
              <a:effectLst>
                <a:outerShdw blurRad="38100" dist="38100" dir="2700000" algn="tl">
                  <a:srgbClr val="000000">
                    <a:alpha val="43137"/>
                  </a:srgbClr>
                </a:outerShdw>
              </a:effectLst>
              <a:latin typeface="+mj-lt"/>
            </a:rPr>
            <a:t>Marras-kuu</a:t>
          </a:r>
          <a:endParaRPr lang="fi-FI" sz="1100" b="1" kern="1200" dirty="0">
            <a:effectLst>
              <a:outerShdw blurRad="38100" dist="38100" dir="2700000" algn="tl">
                <a:srgbClr val="000000">
                  <a:alpha val="43137"/>
                </a:srgbClr>
              </a:outerShdw>
            </a:effectLst>
            <a:latin typeface="+mj-lt"/>
          </a:endParaRPr>
        </a:p>
      </dsp:txBody>
      <dsp:txXfrm>
        <a:off x="1875802" y="379388"/>
        <a:ext cx="498035" cy="498035"/>
      </dsp:txXfrm>
    </dsp:sp>
    <dsp:sp modelId="{F532E830-2391-4FF2-9F0D-AFC22236B7C0}">
      <dsp:nvSpPr>
        <dsp:cNvPr id="0" name=""/>
        <dsp:cNvSpPr/>
      </dsp:nvSpPr>
      <dsp:spPr>
        <a:xfrm rot="20700000">
          <a:off x="2536796" y="374102"/>
          <a:ext cx="187050" cy="237710"/>
        </a:xfrm>
        <a:prstGeom prst="rightArrow">
          <a:avLst>
            <a:gd name="adj1" fmla="val 60000"/>
            <a:gd name="adj2" fmla="val 50000"/>
          </a:avLst>
        </a:prstGeom>
        <a:gradFill rotWithShape="0">
          <a:gsLst>
            <a:gs pos="0">
              <a:schemeClr val="accent2">
                <a:shade val="90000"/>
                <a:hueOff val="54753"/>
                <a:satOff val="-4177"/>
                <a:lumOff val="6385"/>
                <a:alphaOff val="0"/>
                <a:satMod val="103000"/>
                <a:lumMod val="102000"/>
                <a:tint val="94000"/>
              </a:schemeClr>
            </a:gs>
            <a:gs pos="50000">
              <a:schemeClr val="accent2">
                <a:shade val="90000"/>
                <a:hueOff val="54753"/>
                <a:satOff val="-4177"/>
                <a:lumOff val="6385"/>
                <a:alphaOff val="0"/>
                <a:satMod val="110000"/>
                <a:lumMod val="100000"/>
                <a:shade val="100000"/>
              </a:schemeClr>
            </a:gs>
            <a:gs pos="100000">
              <a:schemeClr val="accent2">
                <a:shade val="90000"/>
                <a:hueOff val="54753"/>
                <a:satOff val="-4177"/>
                <a:lumOff val="638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b="1" kern="1200">
            <a:effectLst>
              <a:outerShdw blurRad="38100" dist="38100" dir="2700000" algn="tl">
                <a:srgbClr val="000000">
                  <a:alpha val="43137"/>
                </a:srgbClr>
              </a:outerShdw>
            </a:effectLst>
            <a:latin typeface="+mj-lt"/>
          </a:endParaRPr>
        </a:p>
      </dsp:txBody>
      <dsp:txXfrm>
        <a:off x="2537752" y="428906"/>
        <a:ext cx="130935" cy="14262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dirty="0"/>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C57E5B1-92AD-46D9-9A87-F1C6F6890E87}" type="datetime1">
              <a:rPr lang="fi-FI" smtClean="0"/>
              <a:t>26.3.2025</a:t>
            </a:fld>
            <a:endParaRPr lang="fi-FI" dirty="0"/>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dirty="0"/>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02BA2C8-71FC-43D0-BD87-0547616971FA}" type="slidenum">
              <a:rPr lang="fi-FI"/>
              <a:t>‹#›</a:t>
            </a:fld>
            <a:endParaRPr lang="fi-FI" dirty="0"/>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noProof="0"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B837AF0-8701-438B-A4AA-4ADC16FA6F95}" type="datetime1">
              <a:rPr lang="fi-FI" noProof="0" smtClean="0"/>
              <a:t>26.3.2025</a:t>
            </a:fld>
            <a:endParaRPr lang="fi-FI" noProof="0"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dirty="0"/>
          </a:p>
        </p:txBody>
      </p:sp>
      <p:sp>
        <p:nvSpPr>
          <p:cNvPr id="5" name="Huomautusten paikkamerkki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noProof="0"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539446-6953-447E-A4E3-E7CFBF870046}" type="slidenum">
              <a:rPr lang="fi-FI" noProof="0"/>
              <a:t>‹#›</a:t>
            </a:fld>
            <a:endParaRPr lang="fi-FI" noProof="0" dirty="0"/>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C6539446-6953-447E-A4E3-E7CFBF870046}" type="slidenum">
              <a:rPr lang="fi-FI" smtClean="0"/>
              <a:t>1</a:t>
            </a:fld>
            <a:endParaRPr lang="fi-FI" dirty="0"/>
          </a:p>
        </p:txBody>
      </p:sp>
    </p:spTree>
    <p:extLst>
      <p:ext uri="{BB962C8B-B14F-4D97-AF65-F5344CB8AC3E}">
        <p14:creationId xmlns:p14="http://schemas.microsoft.com/office/powerpoint/2010/main" val="2191885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C6539446-6953-447E-A4E3-E7CFBF870046}" type="slidenum">
              <a:rPr lang="fi-FI" smtClean="0"/>
              <a:t>2</a:t>
            </a:fld>
            <a:endParaRPr lang="fi-FI" dirty="0"/>
          </a:p>
        </p:txBody>
      </p:sp>
    </p:spTree>
    <p:extLst>
      <p:ext uri="{BB962C8B-B14F-4D97-AF65-F5344CB8AC3E}">
        <p14:creationId xmlns:p14="http://schemas.microsoft.com/office/powerpoint/2010/main" val="1833891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 name="vesi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5" name="taivas"/>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pic>
        <p:nvPicPr>
          <p:cNvPr id="6" name="vesi2"/>
          <p:cNvPicPr>
            <a:picLocks noChangeAspect="1"/>
          </p:cNvPicPr>
          <p:nvPr/>
        </p:nvPicPr>
        <p:blipFill rotWithShape="1">
          <a:blip r:embed="rId2" cstate="print">
            <a:extLst>
              <a:ext uri="{28A0092B-C50C-407E-A947-70E740481C1C}">
                <a14:useLocalDpi xmlns:a14="http://schemas.microsoft.com/office/drawing/2010/main"/>
              </a:ext>
            </a:extLst>
          </a:blip>
          <a:srcRect l="2674" r="9901"/>
          <a:stretch/>
        </p:blipFill>
        <p:spPr bwMode="ltGray">
          <a:xfrm>
            <a:off x="-1425" y="5497897"/>
            <a:ext cx="12188952" cy="463209"/>
          </a:xfrm>
          <a:prstGeom prst="rect">
            <a:avLst/>
          </a:prstGeom>
          <a:noFill/>
          <a:ln>
            <a:noFill/>
          </a:ln>
        </p:spPr>
      </p:pic>
      <p:pic>
        <p:nvPicPr>
          <p:cNvPr id="7" name="vesi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a:ext>
            </a:extLst>
          </a:blip>
          <a:srcRect l="6218" r="6356"/>
          <a:stretch/>
        </p:blipFill>
        <p:spPr bwMode="gray">
          <a:xfrm flipH="1">
            <a:off x="-1425" y="5221111"/>
            <a:ext cx="12188952" cy="268288"/>
          </a:xfrm>
          <a:prstGeom prst="rect">
            <a:avLst/>
          </a:prstGeom>
          <a:noFill/>
          <a:ln>
            <a:noFill/>
          </a:ln>
        </p:spPr>
      </p:pic>
      <p:sp>
        <p:nvSpPr>
          <p:cNvPr id="8" name="Suorakulmio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2" name="Otsikko 1"/>
          <p:cNvSpPr>
            <a:spLocks noGrp="1"/>
          </p:cNvSpPr>
          <p:nvPr>
            <p:ph type="ctrTitle"/>
          </p:nvPr>
        </p:nvSpPr>
        <p:spPr>
          <a:xfrm>
            <a:off x="1305872" y="1309047"/>
            <a:ext cx="9602789" cy="2667000"/>
          </a:xfrm>
        </p:spPr>
        <p:txBody>
          <a:bodyPr rtlCol="0" anchor="b">
            <a:noAutofit/>
          </a:bodyPr>
          <a:lstStyle>
            <a:lvl1pPr algn="ctr">
              <a:defRPr sz="6000"/>
            </a:lvl1pPr>
          </a:lstStyle>
          <a:p>
            <a:pPr rtl="0"/>
            <a:r>
              <a:rPr lang="fi-FI" noProof="0"/>
              <a:t>Muokkaa ots. perustyyl. napsautt.</a:t>
            </a:r>
            <a:endParaRPr lang="fi-FI" noProof="0" dirty="0"/>
          </a:p>
        </p:txBody>
      </p:sp>
      <p:sp>
        <p:nvSpPr>
          <p:cNvPr id="3" name="Alaotsikko 2"/>
          <p:cNvSpPr>
            <a:spLocks noGrp="1"/>
          </p:cNvSpPr>
          <p:nvPr>
            <p:ph type="subTitle" idx="1"/>
          </p:nvPr>
        </p:nvSpPr>
        <p:spPr>
          <a:xfrm>
            <a:off x="1305872" y="4038600"/>
            <a:ext cx="9601200" cy="990600"/>
          </a:xfrm>
        </p:spPr>
        <p:txBody>
          <a:bodyPr rtlCol="0">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fi-FI" noProof="0"/>
              <a:t>Muokkaa alaotsikon perustyyliä napsautt.</a:t>
            </a:r>
            <a:endParaRPr lang="fi-FI" noProof="0" dirty="0"/>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3" name="Pystysuuntaisen tekstin paikkamerkki 2"/>
          <p:cNvSpPr>
            <a:spLocks noGrp="1"/>
          </p:cNvSpPr>
          <p:nvPr>
            <p:ph type="body" orient="vert" idx="1"/>
          </p:nvPr>
        </p:nvSpPr>
        <p:spPr/>
        <p:txBody>
          <a:bodyPr vert="eaVert"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p>
            <a:pPr rtl="0"/>
            <a:fld id="{517A9CA7-A02A-4D60-B632-1B977C213E40}" type="datetime1">
              <a:rPr lang="fi-FI" noProof="0" smtClean="0"/>
              <a:t>26.3.2025</a:t>
            </a:fld>
            <a:endParaRPr lang="fi-FI" noProof="0" dirty="0"/>
          </a:p>
        </p:txBody>
      </p:sp>
      <p:sp>
        <p:nvSpPr>
          <p:cNvPr id="6" name="Dian numeron paikkamerkki 5"/>
          <p:cNvSpPr>
            <a:spLocks noGrp="1"/>
          </p:cNvSpPr>
          <p:nvPr>
            <p:ph type="sldNum" sz="quarter" idx="12"/>
          </p:nvPr>
        </p:nvSpPr>
        <p:spPr/>
        <p:txBody>
          <a:bodyPr rtlCol="0"/>
          <a:lstStyle/>
          <a:p>
            <a:pPr rtl="0"/>
            <a:fld id="{4FAB73BC-B049-4115-A692-8D63A059BFB8}" type="slidenum">
              <a:rPr lang="fi-FI" noProof="0"/>
              <a:t>‹#›</a:t>
            </a:fld>
            <a:endParaRPr lang="fi-FI" noProof="0" dirty="0"/>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8724900" y="274638"/>
            <a:ext cx="2628900" cy="5440362"/>
          </a:xfrm>
        </p:spPr>
        <p:txBody>
          <a:bodyPr vert="eaVert" rtlCol="0"/>
          <a:lstStyle/>
          <a:p>
            <a:pPr rtl="0"/>
            <a:r>
              <a:rPr lang="fi-FI" noProof="0"/>
              <a:t>Muokkaa ots. perustyyl. napsautt.</a:t>
            </a:r>
            <a:endParaRPr lang="fi-FI" noProof="0" dirty="0"/>
          </a:p>
        </p:txBody>
      </p:sp>
      <p:sp>
        <p:nvSpPr>
          <p:cNvPr id="3" name="Pystysuuntaisen tekstin paikkamerkki 2"/>
          <p:cNvSpPr>
            <a:spLocks noGrp="1"/>
          </p:cNvSpPr>
          <p:nvPr>
            <p:ph type="body" orient="vert" idx="1"/>
          </p:nvPr>
        </p:nvSpPr>
        <p:spPr>
          <a:xfrm>
            <a:off x="838200" y="274638"/>
            <a:ext cx="7734300" cy="5440362"/>
          </a:xfrm>
        </p:spPr>
        <p:txBody>
          <a:bodyPr vert="eaVert"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p>
            <a:pPr rtl="0"/>
            <a:fld id="{8E797E22-D1EB-4C8B-B5E5-A18463F917E7}" type="datetime1">
              <a:rPr lang="fi-FI" noProof="0" smtClean="0"/>
              <a:t>26.3.2025</a:t>
            </a:fld>
            <a:endParaRPr lang="fi-FI" noProof="0" dirty="0"/>
          </a:p>
        </p:txBody>
      </p:sp>
      <p:sp>
        <p:nvSpPr>
          <p:cNvPr id="6" name="Dian numeron paikkamerkki 5"/>
          <p:cNvSpPr>
            <a:spLocks noGrp="1"/>
          </p:cNvSpPr>
          <p:nvPr>
            <p:ph type="sldNum" sz="quarter" idx="12"/>
          </p:nvPr>
        </p:nvSpPr>
        <p:spPr/>
        <p:txBody>
          <a:bodyPr rtlCol="0"/>
          <a:lstStyle/>
          <a:p>
            <a:pPr rtl="0"/>
            <a:fld id="{4FAB73BC-B049-4115-A692-8D63A059BFB8}" type="slidenum">
              <a:rPr lang="fi-FI" noProof="0"/>
              <a:t>‹#›</a:t>
            </a:fld>
            <a:endParaRPr lang="fi-FI" noProof="0" dirty="0"/>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3" name="Sisällön paikkamerkki 2"/>
          <p:cNvSpPr>
            <a:spLocks noGrp="1"/>
          </p:cNvSpPr>
          <p:nvPr>
            <p:ph idx="1"/>
          </p:nvPr>
        </p:nvSpPr>
        <p:spPr/>
        <p:txBody>
          <a:bodyPr rtlCol="0"/>
          <a:lstStyle>
            <a:lvl5pPr>
              <a:defRPr/>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p>
            <a:pPr rtl="0"/>
            <a:fld id="{E049FB9A-ED72-49F7-B39D-C720C463281B}" type="datetime1">
              <a:rPr lang="fi-FI" noProof="0" smtClean="0"/>
              <a:t>26.3.2025</a:t>
            </a:fld>
            <a:endParaRPr lang="fi-FI" noProof="0" dirty="0"/>
          </a:p>
        </p:txBody>
      </p:sp>
      <p:sp>
        <p:nvSpPr>
          <p:cNvPr id="6" name="Dian numeron paikkamerkki 5"/>
          <p:cNvSpPr>
            <a:spLocks noGrp="1"/>
          </p:cNvSpPr>
          <p:nvPr>
            <p:ph type="sldNum" sz="quarter" idx="12"/>
          </p:nvPr>
        </p:nvSpPr>
        <p:spPr/>
        <p:txBody>
          <a:bodyPr rtlCol="0"/>
          <a:lstStyle/>
          <a:p>
            <a:pPr rtl="0"/>
            <a:fld id="{4FAB73BC-B049-4115-A692-8D63A059BFB8}" type="slidenum">
              <a:rPr lang="fi-FI" noProof="0"/>
              <a:t>‹#›</a:t>
            </a:fld>
            <a:endParaRPr lang="fi-FI" noProof="0" dirty="0"/>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otsikko">
    <p:spTree>
      <p:nvGrpSpPr>
        <p:cNvPr id="1" name=""/>
        <p:cNvGrpSpPr/>
        <p:nvPr/>
      </p:nvGrpSpPr>
      <p:grpSpPr>
        <a:xfrm>
          <a:off x="0" y="0"/>
          <a:ext cx="0" cy="0"/>
          <a:chOff x="0" y="0"/>
          <a:chExt cx="0" cy="0"/>
        </a:xfrm>
      </p:grpSpPr>
      <p:sp>
        <p:nvSpPr>
          <p:cNvPr id="7" name="taivas"/>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rtl="0"/>
            <a:endParaRPr lang="fi-FI" noProof="0" dirty="0"/>
          </a:p>
        </p:txBody>
      </p:sp>
      <p:sp>
        <p:nvSpPr>
          <p:cNvPr id="2" name="Otsikko 1"/>
          <p:cNvSpPr>
            <a:spLocks noGrp="1"/>
          </p:cNvSpPr>
          <p:nvPr>
            <p:ph type="title"/>
          </p:nvPr>
        </p:nvSpPr>
        <p:spPr>
          <a:xfrm>
            <a:off x="1293813" y="1309047"/>
            <a:ext cx="9601252" cy="2667000"/>
          </a:xfrm>
        </p:spPr>
        <p:txBody>
          <a:bodyPr rtlCol="0" anchor="b">
            <a:normAutofit/>
          </a:bodyPr>
          <a:lstStyle>
            <a:lvl1pPr algn="ctr">
              <a:defRPr sz="6000" b="0"/>
            </a:lvl1pPr>
          </a:lstStyle>
          <a:p>
            <a:pPr rtl="0"/>
            <a:r>
              <a:rPr lang="fi-FI" noProof="0"/>
              <a:t>Muokkaa ots. perustyyl. napsautt.</a:t>
            </a:r>
            <a:endParaRPr lang="fi-FI" noProof="0" dirty="0"/>
          </a:p>
        </p:txBody>
      </p:sp>
      <p:sp>
        <p:nvSpPr>
          <p:cNvPr id="3" name="Tekstin paikkamerkki 2"/>
          <p:cNvSpPr>
            <a:spLocks noGrp="1"/>
          </p:cNvSpPr>
          <p:nvPr>
            <p:ph type="body" idx="1"/>
          </p:nvPr>
        </p:nvSpPr>
        <p:spPr>
          <a:xfrm>
            <a:off x="1293813" y="4038600"/>
            <a:ext cx="9601200" cy="1143000"/>
          </a:xfrm>
        </p:spPr>
        <p:txBody>
          <a:bodyPr rtlCol="0"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i-FI" noProof="0"/>
              <a:t>Muokkaa tekstin perustyylejä napsauttamalla</a:t>
            </a:r>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p>
            <a:pPr rtl="0"/>
            <a:fld id="{92E9996B-1F65-492F-8F48-3435F4BCBB2E}" type="datetime1">
              <a:rPr lang="fi-FI" noProof="0" smtClean="0"/>
              <a:t>26.3.2025</a:t>
            </a:fld>
            <a:endParaRPr lang="fi-FI" noProof="0" dirty="0"/>
          </a:p>
        </p:txBody>
      </p:sp>
      <p:sp>
        <p:nvSpPr>
          <p:cNvPr id="6" name="Dian numeron paikkamerkki 5"/>
          <p:cNvSpPr>
            <a:spLocks noGrp="1"/>
          </p:cNvSpPr>
          <p:nvPr>
            <p:ph type="sldNum" sz="quarter" idx="12"/>
          </p:nvPr>
        </p:nvSpPr>
        <p:spPr/>
        <p:txBody>
          <a:bodyPr rtlCol="0"/>
          <a:lstStyle/>
          <a:p>
            <a:pPr rtl="0"/>
            <a:fld id="{4FAB73BC-B049-4115-A692-8D63A059BFB8}" type="slidenum">
              <a:rPr lang="fi-FI" noProof="0"/>
              <a:t>‹#›</a:t>
            </a:fld>
            <a:endParaRPr lang="fi-FI" noProof="0" dirty="0"/>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4" name="Sisällön paikkamerkki 3"/>
          <p:cNvSpPr>
            <a:spLocks noGrp="1"/>
          </p:cNvSpPr>
          <p:nvPr>
            <p:ph sz="half" idx="2"/>
          </p:nvPr>
        </p:nvSpPr>
        <p:spPr>
          <a:xfrm>
            <a:off x="6278880" y="1572768"/>
            <a:ext cx="4572000" cy="4142232"/>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3" name="Sisällön paikkamerkki 2"/>
          <p:cNvSpPr>
            <a:spLocks noGrp="1"/>
          </p:cNvSpPr>
          <p:nvPr>
            <p:ph sz="half" idx="1"/>
          </p:nvPr>
        </p:nvSpPr>
        <p:spPr>
          <a:xfrm>
            <a:off x="1341120" y="1572768"/>
            <a:ext cx="4572000" cy="4142232"/>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p>
            <a:pPr rtl="0"/>
            <a:fld id="{91468FD6-25EC-4838-BF68-F5347DEF94CB}" type="datetime1">
              <a:rPr lang="fi-FI" noProof="0" smtClean="0"/>
              <a:t>26.3.2025</a:t>
            </a:fld>
            <a:endParaRPr lang="fi-FI" noProof="0" dirty="0"/>
          </a:p>
        </p:txBody>
      </p:sp>
      <p:sp>
        <p:nvSpPr>
          <p:cNvPr id="7" name="Dian numeron paikkamerkki 6"/>
          <p:cNvSpPr>
            <a:spLocks noGrp="1"/>
          </p:cNvSpPr>
          <p:nvPr>
            <p:ph type="sldNum" sz="quarter" idx="12"/>
          </p:nvPr>
        </p:nvSpPr>
        <p:spPr/>
        <p:txBody>
          <a:bodyPr rtlCol="0"/>
          <a:lstStyle/>
          <a:p>
            <a:pPr rtl="0"/>
            <a:fld id="{4FAB73BC-B049-4115-A692-8D63A059BFB8}" type="slidenum">
              <a:rPr lang="fi-FI" noProof="0"/>
              <a:t>‹#›</a:t>
            </a:fld>
            <a:endParaRPr lang="fi-FI" noProof="0" dirty="0"/>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10" name="Otsikko 9"/>
          <p:cNvSpPr>
            <a:spLocks noGrp="1"/>
          </p:cNvSpPr>
          <p:nvPr>
            <p:ph type="title"/>
          </p:nvPr>
        </p:nvSpPr>
        <p:spPr/>
        <p:txBody>
          <a:bodyPr rtlCol="0"/>
          <a:lstStyle/>
          <a:p>
            <a:pPr rtl="0"/>
            <a:r>
              <a:rPr lang="fi-FI" noProof="0"/>
              <a:t>Muokkaa ots. perustyyl. napsautt.</a:t>
            </a:r>
            <a:endParaRPr lang="fi-FI" noProof="0" dirty="0"/>
          </a:p>
        </p:txBody>
      </p:sp>
      <p:sp>
        <p:nvSpPr>
          <p:cNvPr id="3" name="Tekstin paikkamerkki 2"/>
          <p:cNvSpPr>
            <a:spLocks noGrp="1"/>
          </p:cNvSpPr>
          <p:nvPr>
            <p:ph type="body" idx="1"/>
          </p:nvPr>
        </p:nvSpPr>
        <p:spPr>
          <a:xfrm>
            <a:off x="1341120" y="1572768"/>
            <a:ext cx="4572000" cy="766588"/>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4" name="Sisällön paikkamerkki 3"/>
          <p:cNvSpPr>
            <a:spLocks noGrp="1"/>
          </p:cNvSpPr>
          <p:nvPr>
            <p:ph sz="half" idx="2"/>
          </p:nvPr>
        </p:nvSpPr>
        <p:spPr>
          <a:xfrm>
            <a:off x="1341120" y="2365861"/>
            <a:ext cx="4572000" cy="3349140"/>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Tekstin paikkamerkki 4"/>
          <p:cNvSpPr>
            <a:spLocks noGrp="1"/>
          </p:cNvSpPr>
          <p:nvPr>
            <p:ph type="body" sz="quarter" idx="3"/>
          </p:nvPr>
        </p:nvSpPr>
        <p:spPr>
          <a:xfrm>
            <a:off x="6278880" y="1572768"/>
            <a:ext cx="4572000" cy="766588"/>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6" name="Sisällön paikkamerkki 5"/>
          <p:cNvSpPr>
            <a:spLocks noGrp="1"/>
          </p:cNvSpPr>
          <p:nvPr>
            <p:ph sz="quarter" idx="4"/>
          </p:nvPr>
        </p:nvSpPr>
        <p:spPr>
          <a:xfrm>
            <a:off x="6278880" y="2365861"/>
            <a:ext cx="4572000" cy="3349140"/>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8" name="Alatunnisteen paikkamerkki 7"/>
          <p:cNvSpPr>
            <a:spLocks noGrp="1"/>
          </p:cNvSpPr>
          <p:nvPr>
            <p:ph type="ftr" sz="quarter" idx="11"/>
          </p:nvPr>
        </p:nvSpPr>
        <p:spPr/>
        <p:txBody>
          <a:bodyPr rtlCol="0"/>
          <a:lstStyle/>
          <a:p>
            <a:pPr rtl="0"/>
            <a:r>
              <a:rPr lang="fi-FI" noProof="0" dirty="0"/>
              <a:t>Lisää alatunniste</a:t>
            </a:r>
          </a:p>
        </p:txBody>
      </p:sp>
      <p:sp>
        <p:nvSpPr>
          <p:cNvPr id="7" name="Päivämäärän paikkamerkki 6"/>
          <p:cNvSpPr>
            <a:spLocks noGrp="1"/>
          </p:cNvSpPr>
          <p:nvPr>
            <p:ph type="dt" sz="half" idx="10"/>
          </p:nvPr>
        </p:nvSpPr>
        <p:spPr/>
        <p:txBody>
          <a:bodyPr rtlCol="0"/>
          <a:lstStyle/>
          <a:p>
            <a:pPr rtl="0"/>
            <a:fld id="{1EF6C0BE-8A49-48CE-8840-F6703C64156C}" type="datetime1">
              <a:rPr lang="fi-FI" noProof="0" smtClean="0"/>
              <a:t>26.3.2025</a:t>
            </a:fld>
            <a:endParaRPr lang="fi-FI" noProof="0" dirty="0"/>
          </a:p>
        </p:txBody>
      </p:sp>
      <p:sp>
        <p:nvSpPr>
          <p:cNvPr id="9" name="Dian numeron paikkamerkki 8"/>
          <p:cNvSpPr>
            <a:spLocks noGrp="1"/>
          </p:cNvSpPr>
          <p:nvPr>
            <p:ph type="sldNum" sz="quarter" idx="12"/>
          </p:nvPr>
        </p:nvSpPr>
        <p:spPr/>
        <p:txBody>
          <a:bodyPr rtlCol="0"/>
          <a:lstStyle/>
          <a:p>
            <a:pPr rtl="0"/>
            <a:fld id="{4FAB73BC-B049-4115-A692-8D63A059BFB8}" type="slidenum">
              <a:rPr lang="fi-FI" noProof="0"/>
              <a:t>‹#›</a:t>
            </a:fld>
            <a:endParaRPr lang="fi-FI" noProof="0" dirty="0"/>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6" name="Otsikko 5"/>
          <p:cNvSpPr>
            <a:spLocks noGrp="1"/>
          </p:cNvSpPr>
          <p:nvPr>
            <p:ph type="title"/>
          </p:nvPr>
        </p:nvSpPr>
        <p:spPr/>
        <p:txBody>
          <a:bodyPr rtlCol="0"/>
          <a:lstStyle/>
          <a:p>
            <a:pPr rtl="0"/>
            <a:r>
              <a:rPr lang="fi-FI" noProof="0"/>
              <a:t>Muokkaa ots. perustyyl. napsautt.</a:t>
            </a:r>
            <a:endParaRPr lang="fi-FI" noProof="0" dirty="0"/>
          </a:p>
        </p:txBody>
      </p:sp>
      <p:sp>
        <p:nvSpPr>
          <p:cNvPr id="4" name="Alatunnisteen paikkamerkki 3"/>
          <p:cNvSpPr>
            <a:spLocks noGrp="1"/>
          </p:cNvSpPr>
          <p:nvPr>
            <p:ph type="ftr" sz="quarter" idx="11"/>
          </p:nvPr>
        </p:nvSpPr>
        <p:spPr/>
        <p:txBody>
          <a:bodyPr rtlCol="0"/>
          <a:lstStyle/>
          <a:p>
            <a:pPr rtl="0"/>
            <a:r>
              <a:rPr lang="fi-FI" noProof="0" dirty="0"/>
              <a:t>Lisää alatunniste</a:t>
            </a:r>
          </a:p>
        </p:txBody>
      </p:sp>
      <p:sp>
        <p:nvSpPr>
          <p:cNvPr id="3" name="Päivämäärän paikkamerkki 2"/>
          <p:cNvSpPr>
            <a:spLocks noGrp="1"/>
          </p:cNvSpPr>
          <p:nvPr>
            <p:ph type="dt" sz="half" idx="10"/>
          </p:nvPr>
        </p:nvSpPr>
        <p:spPr/>
        <p:txBody>
          <a:bodyPr rtlCol="0"/>
          <a:lstStyle/>
          <a:p>
            <a:pPr rtl="0"/>
            <a:fld id="{8B42D8C7-6BD4-4CD7-9202-FBD6FE137C61}" type="datetime1">
              <a:rPr lang="fi-FI" noProof="0" smtClean="0"/>
              <a:t>26.3.2025</a:t>
            </a:fld>
            <a:endParaRPr lang="fi-FI" noProof="0" dirty="0"/>
          </a:p>
        </p:txBody>
      </p:sp>
      <p:sp>
        <p:nvSpPr>
          <p:cNvPr id="5" name="Dian numeron paikkamerkki 4"/>
          <p:cNvSpPr>
            <a:spLocks noGrp="1"/>
          </p:cNvSpPr>
          <p:nvPr>
            <p:ph type="sldNum" sz="quarter" idx="12"/>
          </p:nvPr>
        </p:nvSpPr>
        <p:spPr/>
        <p:txBody>
          <a:bodyPr rtlCol="0"/>
          <a:lstStyle/>
          <a:p>
            <a:pPr rtl="0"/>
            <a:fld id="{4FAB73BC-B049-4115-A692-8D63A059BFB8}" type="slidenum">
              <a:rPr lang="fi-FI" noProof="0"/>
              <a:t>‹#›</a:t>
            </a:fld>
            <a:endParaRPr lang="fi-FI" noProof="0" dirty="0"/>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5" name="taivas"/>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rtl="0"/>
            <a:endParaRPr lang="fi-FI" noProof="0" dirty="0"/>
          </a:p>
        </p:txBody>
      </p:sp>
      <p:sp>
        <p:nvSpPr>
          <p:cNvPr id="3" name="Alatunnisteen paikkamerkki 2"/>
          <p:cNvSpPr>
            <a:spLocks noGrp="1"/>
          </p:cNvSpPr>
          <p:nvPr>
            <p:ph type="ftr" sz="quarter" idx="11"/>
          </p:nvPr>
        </p:nvSpPr>
        <p:spPr/>
        <p:txBody>
          <a:bodyPr rtlCol="0"/>
          <a:lstStyle/>
          <a:p>
            <a:pPr rtl="0"/>
            <a:r>
              <a:rPr lang="fi-FI" noProof="0" dirty="0"/>
              <a:t>Lisää alatunniste</a:t>
            </a:r>
          </a:p>
        </p:txBody>
      </p:sp>
      <p:sp>
        <p:nvSpPr>
          <p:cNvPr id="2" name="Päivämäärän paikkamerkki 1"/>
          <p:cNvSpPr>
            <a:spLocks noGrp="1"/>
          </p:cNvSpPr>
          <p:nvPr>
            <p:ph type="dt" sz="half" idx="10"/>
          </p:nvPr>
        </p:nvSpPr>
        <p:spPr/>
        <p:txBody>
          <a:bodyPr rtlCol="0"/>
          <a:lstStyle/>
          <a:p>
            <a:pPr rtl="0"/>
            <a:fld id="{ACE9ABD1-5E83-44BE-890A-F407B7924B09}" type="datetime1">
              <a:rPr lang="fi-FI" noProof="0" smtClean="0"/>
              <a:t>26.3.2025</a:t>
            </a:fld>
            <a:endParaRPr lang="fi-FI" noProof="0" dirty="0"/>
          </a:p>
        </p:txBody>
      </p:sp>
      <p:sp>
        <p:nvSpPr>
          <p:cNvPr id="4" name="Dian numeron paikkamerkki 3"/>
          <p:cNvSpPr>
            <a:spLocks noGrp="1"/>
          </p:cNvSpPr>
          <p:nvPr>
            <p:ph type="sldNum" sz="quarter" idx="12"/>
          </p:nvPr>
        </p:nvSpPr>
        <p:spPr/>
        <p:txBody>
          <a:bodyPr rtlCol="0"/>
          <a:lstStyle/>
          <a:p>
            <a:pPr rtl="0"/>
            <a:fld id="{4FAB73BC-B049-4115-A692-8D63A059BFB8}" type="slidenum">
              <a:rPr lang="fi-FI" noProof="0"/>
              <a:t>‹#›</a:t>
            </a:fld>
            <a:endParaRPr lang="fi-FI" noProof="0" dirty="0"/>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127479" y="762000"/>
            <a:ext cx="3377133" cy="2743200"/>
          </a:xfrm>
        </p:spPr>
        <p:txBody>
          <a:bodyPr rtlCol="0" anchor="b">
            <a:normAutofit/>
          </a:bodyPr>
          <a:lstStyle>
            <a:lvl1pPr>
              <a:defRPr sz="3200" b="0"/>
            </a:lvl1pPr>
          </a:lstStyle>
          <a:p>
            <a:pPr rtl="0"/>
            <a:r>
              <a:rPr lang="fi-FI" noProof="0"/>
              <a:t>Muokkaa ots. perustyyl. napsautt.</a:t>
            </a:r>
            <a:endParaRPr lang="fi-FI" noProof="0" dirty="0"/>
          </a:p>
        </p:txBody>
      </p:sp>
      <p:sp>
        <p:nvSpPr>
          <p:cNvPr id="3" name="Sisällön paikkamerkki 2"/>
          <p:cNvSpPr>
            <a:spLocks noGrp="1"/>
          </p:cNvSpPr>
          <p:nvPr>
            <p:ph idx="1"/>
          </p:nvPr>
        </p:nvSpPr>
        <p:spPr>
          <a:xfrm>
            <a:off x="760413" y="685800"/>
            <a:ext cx="6858000" cy="4572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Tekstin paikkamerkki 3"/>
          <p:cNvSpPr>
            <a:spLocks noGrp="1"/>
          </p:cNvSpPr>
          <p:nvPr>
            <p:ph type="body" sz="half" idx="2"/>
          </p:nvPr>
        </p:nvSpPr>
        <p:spPr>
          <a:xfrm>
            <a:off x="8127479" y="3554104"/>
            <a:ext cx="3377133" cy="1703696"/>
          </a:xfrm>
        </p:spPr>
        <p:txBody>
          <a:bodyPr rtlCol="0">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 napsauttamalla</a:t>
            </a:r>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p>
            <a:pPr rtl="0"/>
            <a:fld id="{9C0E350C-02E9-46C2-A081-0567C96AAF7C}" type="datetime1">
              <a:rPr lang="fi-FI" noProof="0" smtClean="0"/>
              <a:t>26.3.2025</a:t>
            </a:fld>
            <a:endParaRPr lang="fi-FI" noProof="0" dirty="0"/>
          </a:p>
        </p:txBody>
      </p:sp>
      <p:sp>
        <p:nvSpPr>
          <p:cNvPr id="7" name="Dian numeron paikkamerkki 6"/>
          <p:cNvSpPr>
            <a:spLocks noGrp="1"/>
          </p:cNvSpPr>
          <p:nvPr>
            <p:ph type="sldNum" sz="quarter" idx="12"/>
          </p:nvPr>
        </p:nvSpPr>
        <p:spPr/>
        <p:txBody>
          <a:bodyPr rtlCol="0"/>
          <a:lstStyle/>
          <a:p>
            <a:pPr rtl="0"/>
            <a:fld id="{4FAB73BC-B049-4115-A692-8D63A059BFB8}" type="slidenum">
              <a:rPr lang="fi-FI" noProof="0"/>
              <a:t>‹#›</a:t>
            </a:fld>
            <a:endParaRPr lang="fi-FI" noProof="0" dirty="0"/>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8127479" y="762000"/>
            <a:ext cx="3377133" cy="2743200"/>
          </a:xfrm>
        </p:spPr>
        <p:txBody>
          <a:bodyPr rtlCol="0" anchor="b">
            <a:normAutofit/>
          </a:bodyPr>
          <a:lstStyle>
            <a:lvl1pPr>
              <a:defRPr sz="3400" b="0"/>
            </a:lvl1pPr>
          </a:lstStyle>
          <a:p>
            <a:pPr rtl="0"/>
            <a:r>
              <a:rPr lang="fi-FI" noProof="0"/>
              <a:t>Muokkaa ots. perustyyl. napsautt.</a:t>
            </a:r>
            <a:endParaRPr lang="fi-FI" noProof="0" dirty="0"/>
          </a:p>
        </p:txBody>
      </p:sp>
      <p:sp>
        <p:nvSpPr>
          <p:cNvPr id="3" name="Kuvan paikkamerkki 2" descr="Tyhjä paikkamerkki kuvan lisäämistä varten. Napsauta paikkamerkkiä ja valitse kuva, jonka haluat lisätä"/>
          <p:cNvSpPr>
            <a:spLocks noGrp="1"/>
          </p:cNvSpPr>
          <p:nvPr>
            <p:ph type="pic" idx="1"/>
          </p:nvPr>
        </p:nvSpPr>
        <p:spPr>
          <a:xfrm>
            <a:off x="760413" y="685800"/>
            <a:ext cx="6858000" cy="4572000"/>
          </a:xfrm>
          <a:solidFill>
            <a:schemeClr val="bg1">
              <a:lumMod val="95000"/>
            </a:schemeClr>
          </a:solidFill>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noProof="0"/>
              <a:t>Lisää kuva napsauttamalla kuvaketta</a:t>
            </a:r>
            <a:endParaRPr lang="fi-FI" noProof="0" dirty="0"/>
          </a:p>
        </p:txBody>
      </p:sp>
      <p:sp>
        <p:nvSpPr>
          <p:cNvPr id="4" name="Tekstin paikkamerkki 3"/>
          <p:cNvSpPr>
            <a:spLocks noGrp="1"/>
          </p:cNvSpPr>
          <p:nvPr>
            <p:ph type="body" sz="half" idx="2"/>
          </p:nvPr>
        </p:nvSpPr>
        <p:spPr>
          <a:xfrm>
            <a:off x="8127479" y="3554104"/>
            <a:ext cx="3377133" cy="1703696"/>
          </a:xfrm>
        </p:spPr>
        <p:txBody>
          <a:bodyPr rtlCol="0">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 napsauttamalla</a:t>
            </a:r>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p>
            <a:pPr rtl="0"/>
            <a:fld id="{5B76C731-8E8E-4D46-AFB4-D3FD7205BDC3}" type="datetime1">
              <a:rPr lang="fi-FI" noProof="0" smtClean="0"/>
              <a:t>26.3.2025</a:t>
            </a:fld>
            <a:endParaRPr lang="fi-FI" noProof="0" dirty="0"/>
          </a:p>
        </p:txBody>
      </p:sp>
      <p:sp>
        <p:nvSpPr>
          <p:cNvPr id="7" name="Dian numeron paikkamerkki 6"/>
          <p:cNvSpPr>
            <a:spLocks noGrp="1"/>
          </p:cNvSpPr>
          <p:nvPr>
            <p:ph type="sldNum" sz="quarter" idx="12"/>
          </p:nvPr>
        </p:nvSpPr>
        <p:spPr/>
        <p:txBody>
          <a:bodyPr rtlCol="0"/>
          <a:lstStyle/>
          <a:p>
            <a:pPr rtl="0"/>
            <a:fld id="{4FAB73BC-B049-4115-A692-8D63A059BFB8}" type="slidenum">
              <a:rPr lang="fi-FI" noProof="0"/>
              <a:t>‹#›</a:t>
            </a:fld>
            <a:endParaRPr lang="fi-FI" noProof="0" dirty="0"/>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aivas"/>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rtl="0"/>
            <a:endParaRPr lang="fi-FI" noProof="0" dirty="0"/>
          </a:p>
        </p:txBody>
      </p:sp>
      <p:sp>
        <p:nvSpPr>
          <p:cNvPr id="8" name="vesi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pic>
        <p:nvPicPr>
          <p:cNvPr id="9" name="vesi2"/>
          <p:cNvPicPr>
            <a:picLocks noChangeAspect="1"/>
          </p:cNvPicPr>
          <p:nvPr/>
        </p:nvPicPr>
        <p:blipFill rotWithShape="1">
          <a:blip r:embed="rId13" cstate="print">
            <a:extLst>
              <a:ext uri="{28A0092B-C50C-407E-A947-70E740481C1C}">
                <a14:useLocalDpi xmlns:a14="http://schemas.microsoft.com/office/drawing/2010/main"/>
              </a:ext>
            </a:extLst>
          </a:blip>
          <a:srcRect l="2674" r="9901"/>
          <a:stretch/>
        </p:blipFill>
        <p:spPr bwMode="white">
          <a:xfrm>
            <a:off x="-1425" y="6256181"/>
            <a:ext cx="12188952" cy="463209"/>
          </a:xfrm>
          <a:prstGeom prst="rect">
            <a:avLst/>
          </a:prstGeom>
          <a:noFill/>
          <a:ln>
            <a:noFill/>
          </a:ln>
        </p:spPr>
      </p:pic>
      <p:pic>
        <p:nvPicPr>
          <p:cNvPr id="10" name="vesi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a:ext>
            </a:extLst>
          </a:blip>
          <a:srcRect l="6218" r="6356"/>
          <a:stretch/>
        </p:blipFill>
        <p:spPr bwMode="gray">
          <a:xfrm flipH="1">
            <a:off x="-1425" y="5979395"/>
            <a:ext cx="12188952" cy="268288"/>
          </a:xfrm>
          <a:prstGeom prst="rect">
            <a:avLst/>
          </a:prstGeom>
          <a:noFill/>
          <a:ln>
            <a:noFill/>
          </a:ln>
        </p:spPr>
      </p:pic>
      <p:sp>
        <p:nvSpPr>
          <p:cNvPr id="2" name="Otsikon paikkamerkki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pPr rtl="0"/>
            <a:r>
              <a:rPr lang="fi-FI" noProof="0" dirty="0"/>
              <a:t>Muokkaa otsikon perustyyliä napsauttamalla</a:t>
            </a:r>
          </a:p>
        </p:txBody>
      </p:sp>
      <p:sp>
        <p:nvSpPr>
          <p:cNvPr id="3" name="Tekstin paikkamerkki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5" name="Alatunnisteen paikkamerkki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pPr rtl="0"/>
            <a:r>
              <a:rPr lang="fi-FI" noProof="0" dirty="0"/>
              <a:t>Lisää alatunniste</a:t>
            </a:r>
          </a:p>
        </p:txBody>
      </p:sp>
      <p:sp>
        <p:nvSpPr>
          <p:cNvPr id="4" name="Päivämäärän paikkamerkki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pPr rtl="0"/>
            <a:fld id="{457D2654-8B5A-4310-BDEE-DE67690FEFDB}" type="datetime1">
              <a:rPr lang="fi-FI" noProof="0" smtClean="0"/>
              <a:t>26.3.2025</a:t>
            </a:fld>
            <a:endParaRPr lang="fi-FI" noProof="0" dirty="0"/>
          </a:p>
        </p:txBody>
      </p:sp>
      <p:sp>
        <p:nvSpPr>
          <p:cNvPr id="6" name="Dian numeron paikkamerkki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pPr rtl="0"/>
            <a:fld id="{4FAB73BC-B049-4115-A692-8D63A059BFB8}" type="slidenum">
              <a:rPr lang="fi-FI" noProof="0" smtClean="0"/>
              <a:pPr/>
              <a:t>‹#›</a:t>
            </a:fld>
            <a:endParaRPr lang="fi-FI" noProof="0"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image" Target="../media/image43.png"/><Relationship Id="rId16"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47.png"/><Relationship Id="rId5" Type="http://schemas.openxmlformats.org/officeDocument/2006/relationships/diagramQuickStyle" Target="../diagrams/quickStyle1.xml"/><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diagramLayout" Target="../diagrams/layout1.xml"/><Relationship Id="rId9" Type="http://schemas.openxmlformats.org/officeDocument/2006/relationships/image" Target="../media/image45.png"/><Relationship Id="rId1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vaasanteknillinenseura.fi/" TargetMode="Externa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s://www.vaasanteknillinenseura.fi/"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305872" y="1293005"/>
            <a:ext cx="9602789" cy="2350308"/>
          </a:xfrm>
        </p:spPr>
        <p:txBody>
          <a:bodyPr rtlCol="0"/>
          <a:lstStyle/>
          <a:p>
            <a:pPr rtl="0"/>
            <a:r>
              <a:rPr lang="fi-FI" dirty="0">
                <a:latin typeface="Century Gothic" panose="020B0502020202020204" pitchFamily="34" charset="0"/>
              </a:rPr>
              <a:t>VAASAN TEKNILLINEN SEURA RY</a:t>
            </a:r>
          </a:p>
        </p:txBody>
      </p:sp>
      <p:sp>
        <p:nvSpPr>
          <p:cNvPr id="3" name="Alaotsikko 2"/>
          <p:cNvSpPr>
            <a:spLocks noGrp="1"/>
          </p:cNvSpPr>
          <p:nvPr>
            <p:ph type="subTitle" idx="1"/>
          </p:nvPr>
        </p:nvSpPr>
        <p:spPr/>
        <p:txBody>
          <a:bodyPr rtlCol="0">
            <a:normAutofit/>
          </a:bodyPr>
          <a:lstStyle/>
          <a:p>
            <a:pPr rtl="0"/>
            <a:r>
              <a:rPr lang="fi-FI" sz="2400" dirty="0">
                <a:latin typeface="Century Gothic" panose="020B0502020202020204" pitchFamily="34" charset="0"/>
              </a:rPr>
              <a:t>TOIMINTAKERTOMUS VUODELTA 2024</a:t>
            </a:r>
          </a:p>
        </p:txBody>
      </p:sp>
      <p:pic>
        <p:nvPicPr>
          <p:cNvPr id="5" name="Kuva 4">
            <a:extLst>
              <a:ext uri="{FF2B5EF4-FFF2-40B4-BE49-F238E27FC236}">
                <a16:creationId xmlns:a16="http://schemas.microsoft.com/office/drawing/2014/main" id="{FE8FDF28-D169-9BD1-732E-D0A62BF8580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34" b="89404" l="7285" r="92715">
                        <a14:foregroundMark x1="11258" y1="57616" x2="23179" y2="19868"/>
                        <a14:foregroundMark x1="52847" y1="11921" x2="53635" y2="11710"/>
                        <a14:foregroundMark x1="51990" y1="12150" x2="52847" y2="11921"/>
                        <a14:foregroundMark x1="23179" y1="19868" x2="50738" y2="12486"/>
                        <a14:foregroundMark x1="74808" y1="25657" x2="84768" y2="36424"/>
                        <a14:foregroundMark x1="63741" y1="13692" x2="72896" y2="23589"/>
                        <a14:foregroundMark x1="84768" y1="36424" x2="78146" y2="74172"/>
                        <a14:foregroundMark x1="78146" y1="74172" x2="41909" y2="88408"/>
                        <a14:foregroundMark x1="24783" y1="71403" x2="10596" y2="56291"/>
                        <a14:foregroundMark x1="36095" y1="83453" x2="26840" y2="73594"/>
                        <a14:foregroundMark x1="39796" y1="87395" x2="36414" y2="83792"/>
                        <a14:foregroundMark x1="7285" y1="47020" x2="7285" y2="51656"/>
                        <a14:foregroundMark x1="90728" y1="52980" x2="90728" y2="47020"/>
                        <a14:foregroundMark x1="92715" y1="50331" x2="89404" y2="47020"/>
                        <a14:foregroundMark x1="63202" y1="12845" x2="64901" y2="13245"/>
                        <a14:foregroundMark x1="53642" y1="10596" x2="54223" y2="10733"/>
                        <a14:foregroundMark x1="42280" y1="87684" x2="44371" y2="86755"/>
                        <a14:foregroundMark x1="38411" y1="89404" x2="38871" y2="89199"/>
                        <a14:foregroundMark x1="51656" y1="13245" x2="52318" y2="12583"/>
                        <a14:foregroundMark x1="52318" y1="12583" x2="56413" y2="12583"/>
                        <a14:foregroundMark x1="51534" y1="12899" x2="54305" y2="13245"/>
                        <a14:foregroundMark x1="49007" y1="12583" x2="50592" y2="12781"/>
                        <a14:backgroundMark x1="37748" y1="91391" x2="41060" y2="90066"/>
                        <a14:backgroundMark x1="37748" y1="90728" x2="37086" y2="90728"/>
                        <a14:backgroundMark x1="38411" y1="90728" x2="38411" y2="90066"/>
                        <a14:backgroundMark x1="52318" y1="9272" x2="53642" y2="8609"/>
                        <a14:backgroundMark x1="60927" y1="9272" x2="54305" y2="9272"/>
                      </a14:backgroundRemoval>
                    </a14:imgEffect>
                  </a14:imgLayer>
                </a14:imgProps>
              </a:ext>
            </a:extLst>
          </a:blip>
          <a:stretch>
            <a:fillRect/>
          </a:stretch>
        </p:blipFill>
        <p:spPr>
          <a:xfrm>
            <a:off x="431824" y="339701"/>
            <a:ext cx="1409008" cy="1409008"/>
          </a:xfrm>
          <a:prstGeom prst="rect">
            <a:avLst/>
          </a:prstGeom>
        </p:spPr>
      </p:pic>
      <p:sp>
        <p:nvSpPr>
          <p:cNvPr id="4" name="Tekstiruutu 3">
            <a:extLst>
              <a:ext uri="{FF2B5EF4-FFF2-40B4-BE49-F238E27FC236}">
                <a16:creationId xmlns:a16="http://schemas.microsoft.com/office/drawing/2014/main" id="{A595C0CF-A7B6-E8F3-9A31-708706D2F10F}"/>
              </a:ext>
            </a:extLst>
          </p:cNvPr>
          <p:cNvSpPr txBox="1"/>
          <p:nvPr/>
        </p:nvSpPr>
        <p:spPr>
          <a:xfrm>
            <a:off x="3833813" y="6219825"/>
            <a:ext cx="4524375" cy="307777"/>
          </a:xfrm>
          <a:prstGeom prst="rect">
            <a:avLst/>
          </a:prstGeom>
          <a:noFill/>
        </p:spPr>
        <p:txBody>
          <a:bodyPr wrap="square" rtlCol="0">
            <a:spAutoFit/>
          </a:bodyPr>
          <a:lstStyle/>
          <a:p>
            <a:pPr algn="ctr"/>
            <a:r>
              <a:rPr lang="fi-FI" sz="1400" dirty="0">
                <a:solidFill>
                  <a:schemeClr val="accent2"/>
                </a:solidFill>
                <a:latin typeface="Century Gothic" panose="020B0502020202020204" pitchFamily="34" charset="0"/>
              </a:rPr>
              <a:t>Laatineet Vesa Katajisto ja Johanna Ahopelto</a:t>
            </a:r>
          </a:p>
        </p:txBody>
      </p:sp>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939070-C49E-7BCE-58B0-BB59D06FC881}"/>
              </a:ext>
            </a:extLst>
          </p:cNvPr>
          <p:cNvSpPr>
            <a:spLocks noGrp="1"/>
          </p:cNvSpPr>
          <p:nvPr>
            <p:ph type="title"/>
          </p:nvPr>
        </p:nvSpPr>
        <p:spPr>
          <a:xfrm>
            <a:off x="782472" y="265175"/>
            <a:ext cx="10068407" cy="5348604"/>
          </a:xfrm>
        </p:spPr>
        <p:txBody>
          <a:bodyPr>
            <a:normAutofit fontScale="90000"/>
          </a:bodyPr>
          <a:lstStyle/>
          <a:p>
            <a:pPr>
              <a:lnSpc>
                <a:spcPct val="115000"/>
              </a:lnSpc>
              <a:spcBef>
                <a:spcPts val="800"/>
              </a:spcBef>
              <a:spcAft>
                <a:spcPts val="400"/>
              </a:spcAft>
            </a:pPr>
            <a:r>
              <a:rPr lang="fi-FI" sz="3100" b="1" dirty="0">
                <a:solidFill>
                  <a:schemeClr val="tx1"/>
                </a:solidFill>
                <a:effectLst/>
                <a:latin typeface="Arial" panose="020B0604020202020204" pitchFamily="34" charset="0"/>
                <a:ea typeface="Arial" panose="020B0604020202020204" pitchFamily="34" charset="0"/>
              </a:rPr>
              <a:t>Pilkusta asiaa maanantaina 11.3.2024 </a:t>
            </a:r>
            <a:r>
              <a:rPr lang="fi-FI" sz="3100" b="1" dirty="0" err="1">
                <a:solidFill>
                  <a:schemeClr val="tx1"/>
                </a:solidFill>
                <a:effectLst/>
                <a:latin typeface="Arial" panose="020B0604020202020204" pitchFamily="34" charset="0"/>
                <a:ea typeface="Arial" panose="020B0604020202020204" pitchFamily="34" charset="0"/>
              </a:rPr>
              <a:t>Teams</a:t>
            </a:r>
            <a:r>
              <a:rPr lang="fi-FI" sz="3100" b="1" dirty="0">
                <a:solidFill>
                  <a:schemeClr val="tx1"/>
                </a:solidFill>
                <a:effectLst/>
                <a:latin typeface="Arial" panose="020B0604020202020204" pitchFamily="34" charset="0"/>
                <a:ea typeface="Arial" panose="020B0604020202020204" pitchFamily="34" charset="0"/>
              </a:rPr>
              <a:t>/TEK</a:t>
            </a:r>
            <a:br>
              <a:rPr lang="fi-FI" sz="1800" b="1" dirty="0">
                <a:solidFill>
                  <a:srgbClr val="2E74B5"/>
                </a:solidFill>
                <a:effectLst/>
                <a:latin typeface="Arial" panose="020B0604020202020204" pitchFamily="34" charset="0"/>
                <a:ea typeface="Arial" panose="020B0604020202020204" pitchFamily="34" charset="0"/>
              </a:rPr>
            </a:br>
            <a:br>
              <a:rPr lang="fi-FI" sz="2000" b="1" dirty="0">
                <a:solidFill>
                  <a:srgbClr val="2E74B5"/>
                </a:solidFill>
                <a:effectLst/>
                <a:latin typeface="Arial" panose="020B0604020202020204" pitchFamily="34" charset="0"/>
                <a:ea typeface="Arial" panose="020B0604020202020204" pitchFamily="34" charset="0"/>
              </a:rPr>
            </a:br>
            <a:r>
              <a:rPr lang="fi-FI" sz="20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TEKin kerho PILKKU (pilkku.tek.fi) tarjosi Seuran jäsenille mielenkiintoisen keskustelutilaisuuden Pilkusta asiaa 3. Alustajana toimi kielitieteilijä, tietokirjailija Vesa Heikkinen. Illan keskustelun teemana olivat suomen kielen uhkakuvat - onko uhkana englanti, onko se lukemisen väheneminen ja sanavaraston supistuminen, onko se kielen ns. </a:t>
            </a:r>
            <a:r>
              <a:rPr lang="fi-FI" sz="2000" dirty="0" err="1">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höttöistyminen</a:t>
            </a:r>
            <a:r>
              <a:rPr lang="fi-FI" sz="20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 (epätäsmällisyys, abstraktisuus, monitulkintaisuus, väärinymmärtämiset), onko se some, joka suosii nopeaa kuvallista informaatiota, ovatko ne lukuisat erikoiskielet (mm. tekniikan, talouden, juridiikan, harrastusten ym. kielet), jotka valtaavat alaa yhteiseltä yleiskieleltä? </a:t>
            </a:r>
            <a:br>
              <a:rPr lang="fi-FI" sz="20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br>
            <a:br>
              <a:rPr lang="fi-FI" sz="20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Osallistujia oli yhteensä 28, osa Pasilassa </a:t>
            </a:r>
            <a:br>
              <a:rPr lang="fi-FI" sz="20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ja osa </a:t>
            </a:r>
            <a:r>
              <a:rPr lang="fi-FI" sz="2000" dirty="0" err="1">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Teamsin</a:t>
            </a:r>
            <a:r>
              <a:rPr lang="fi-FI" sz="20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 välityksellä.</a:t>
            </a:r>
            <a:br>
              <a:rPr lang="fi-FI" sz="2000" dirty="0">
                <a:effectLst/>
                <a:latin typeface="Arial" panose="020B0604020202020204" pitchFamily="34" charset="0"/>
                <a:ea typeface="Arial" panose="020B0604020202020204" pitchFamily="34" charset="0"/>
                <a:cs typeface="Times New Roman" panose="02020603050405020304" pitchFamily="18" charset="0"/>
              </a:rPr>
            </a:br>
            <a:endParaRPr lang="fi-FI" dirty="0"/>
          </a:p>
        </p:txBody>
      </p:sp>
      <p:pic>
        <p:nvPicPr>
          <p:cNvPr id="4" name="Kuva 3">
            <a:extLst>
              <a:ext uri="{FF2B5EF4-FFF2-40B4-BE49-F238E27FC236}">
                <a16:creationId xmlns:a16="http://schemas.microsoft.com/office/drawing/2014/main" id="{46D3B5CF-F2BB-09F4-690C-E64BFE460DDD}"/>
              </a:ext>
            </a:extLst>
          </p:cNvPr>
          <p:cNvPicPr>
            <a:picLocks noChangeAspect="1"/>
          </p:cNvPicPr>
          <p:nvPr/>
        </p:nvPicPr>
        <p:blipFill>
          <a:blip r:embed="rId2" cstate="screen">
            <a:extLst>
              <a:ext uri="{28A0092B-C50C-407E-A947-70E740481C1C}">
                <a14:useLocalDpi xmlns:a14="http://schemas.microsoft.com/office/drawing/2010/main"/>
              </a:ext>
            </a:extLst>
          </a:blip>
          <a:srcRect t="41857" r="6318" b="3867"/>
          <a:stretch/>
        </p:blipFill>
        <p:spPr>
          <a:xfrm>
            <a:off x="6181890" y="3969332"/>
            <a:ext cx="5564283" cy="2417819"/>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4622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7077A4-DAF3-5751-2698-9FCE5152651E}"/>
              </a:ext>
            </a:extLst>
          </p:cNvPr>
          <p:cNvSpPr>
            <a:spLocks noGrp="1"/>
          </p:cNvSpPr>
          <p:nvPr>
            <p:ph type="title"/>
          </p:nvPr>
        </p:nvSpPr>
        <p:spPr>
          <a:xfrm>
            <a:off x="1045420" y="742848"/>
            <a:ext cx="7379798" cy="3210454"/>
          </a:xfrm>
        </p:spPr>
        <p:txBody>
          <a:bodyPr/>
          <a:lstStyle/>
          <a:p>
            <a:pPr>
              <a:lnSpc>
                <a:spcPct val="115000"/>
              </a:lnSpc>
              <a:spcBef>
                <a:spcPts val="800"/>
              </a:spcBef>
              <a:spcAft>
                <a:spcPts val="400"/>
              </a:spcAft>
            </a:pPr>
            <a:r>
              <a:rPr lang="fi-FI" sz="2800" b="1" dirty="0" err="1">
                <a:solidFill>
                  <a:schemeClr val="tx1"/>
                </a:solidFill>
                <a:effectLst/>
                <a:latin typeface="Arial" panose="020B0604020202020204" pitchFamily="34" charset="0"/>
                <a:ea typeface="Arial" panose="020B0604020202020204" pitchFamily="34" charset="0"/>
              </a:rPr>
              <a:t>TEK:n</a:t>
            </a:r>
            <a:r>
              <a:rPr lang="fi-FI" sz="2800" b="1" dirty="0">
                <a:solidFill>
                  <a:schemeClr val="tx1"/>
                </a:solidFill>
                <a:effectLst/>
                <a:latin typeface="Arial" panose="020B0604020202020204" pitchFamily="34" charset="0"/>
                <a:ea typeface="Arial" panose="020B0604020202020204" pitchFamily="34" charset="0"/>
              </a:rPr>
              <a:t> jäsenilta perjantaina 15.3.2024 Vaasan Kaupunginteatterissa</a:t>
            </a:r>
            <a:br>
              <a:rPr lang="fi-FI" sz="1800" b="1" dirty="0">
                <a:solidFill>
                  <a:srgbClr val="2E74B5"/>
                </a:solidFill>
                <a:effectLst/>
                <a:latin typeface="Arial" panose="020B0604020202020204" pitchFamily="34" charset="0"/>
                <a:ea typeface="Arial" panose="020B0604020202020204" pitchFamily="34" charset="0"/>
              </a:rPr>
            </a:br>
            <a:br>
              <a:rPr lang="fi-FI" sz="1800" b="1" dirty="0">
                <a:solidFill>
                  <a:srgbClr val="2E74B5"/>
                </a:solidFill>
                <a:effectLst/>
                <a:latin typeface="Arial" panose="020B0604020202020204" pitchFamily="34" charset="0"/>
                <a:ea typeface="Arial" panose="020B0604020202020204" pitchFamily="34" charset="0"/>
              </a:rPr>
            </a:br>
            <a: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Tekniikan akateemiset TEK järjesti jälleen jäsenillan Vaasassa. Tällä kertaa vuorossa oli teatterielämys (NOKIA) hyvässä seurassa. Illan TEK-kiintiö oli loppuunmyyty.</a:t>
            </a:r>
            <a:br>
              <a:rPr lang="fi-FI" sz="1800" dirty="0">
                <a:effectLst/>
                <a:latin typeface="Arial" panose="020B0604020202020204" pitchFamily="34" charset="0"/>
                <a:ea typeface="Arial" panose="020B0604020202020204" pitchFamily="34" charset="0"/>
                <a:cs typeface="Times New Roman" panose="02020603050405020304" pitchFamily="18" charset="0"/>
              </a:rPr>
            </a:br>
            <a:endParaRPr lang="fi-FI" dirty="0"/>
          </a:p>
        </p:txBody>
      </p:sp>
      <p:pic>
        <p:nvPicPr>
          <p:cNvPr id="2050" name="Picture 2">
            <a:extLst>
              <a:ext uri="{FF2B5EF4-FFF2-40B4-BE49-F238E27FC236}">
                <a16:creationId xmlns:a16="http://schemas.microsoft.com/office/drawing/2014/main" id="{9598FAE2-2623-75C1-671B-AAEFD889AD1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5577" t="7893" r="20896" b="2946"/>
          <a:stretch/>
        </p:blipFill>
        <p:spPr bwMode="auto">
          <a:xfrm>
            <a:off x="8789158" y="864358"/>
            <a:ext cx="2552131" cy="5577385"/>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8201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A1F5CF-68DB-1F20-28BC-948478C1592E}"/>
              </a:ext>
            </a:extLst>
          </p:cNvPr>
          <p:cNvSpPr>
            <a:spLocks noGrp="1"/>
          </p:cNvSpPr>
          <p:nvPr>
            <p:ph type="title"/>
          </p:nvPr>
        </p:nvSpPr>
        <p:spPr>
          <a:xfrm>
            <a:off x="1341120" y="279464"/>
            <a:ext cx="9509759" cy="1088136"/>
          </a:xfrm>
        </p:spPr>
        <p:txBody>
          <a:bodyPr>
            <a:normAutofit/>
          </a:bodyPr>
          <a:lstStyle/>
          <a:p>
            <a:r>
              <a:rPr lang="fi-FI" sz="2800" b="1" dirty="0">
                <a:solidFill>
                  <a:schemeClr val="tx1"/>
                </a:solidFill>
                <a:effectLst/>
                <a:latin typeface="Century Gothic" panose="020B0502020202020204" pitchFamily="34" charset="0"/>
                <a:ea typeface="Arial" panose="020B0604020202020204" pitchFamily="34" charset="0"/>
              </a:rPr>
              <a:t>Vuosikokous maanantaina 18.3.2024 Ateljeessa</a:t>
            </a:r>
            <a:endParaRPr lang="fi-FI" sz="4800" dirty="0">
              <a:solidFill>
                <a:schemeClr val="tx1"/>
              </a:solidFill>
              <a:latin typeface="Century Gothic" panose="020B0502020202020204" pitchFamily="34" charset="0"/>
            </a:endParaRPr>
          </a:p>
        </p:txBody>
      </p:sp>
      <p:pic>
        <p:nvPicPr>
          <p:cNvPr id="4" name="Kuva 3">
            <a:extLst>
              <a:ext uri="{FF2B5EF4-FFF2-40B4-BE49-F238E27FC236}">
                <a16:creationId xmlns:a16="http://schemas.microsoft.com/office/drawing/2014/main" id="{9755645B-A842-56BF-EAD1-A9483717531C}"/>
              </a:ext>
            </a:extLst>
          </p:cNvPr>
          <p:cNvPicPr>
            <a:picLocks noChangeAspect="1"/>
          </p:cNvPicPr>
          <p:nvPr/>
        </p:nvPicPr>
        <p:blipFill>
          <a:blip r:embed="rId2" cstate="screen">
            <a:extLst>
              <a:ext uri="{28A0092B-C50C-407E-A947-70E740481C1C}">
                <a14:useLocalDpi xmlns:a14="http://schemas.microsoft.com/office/drawing/2010/main"/>
              </a:ext>
            </a:extLst>
          </a:blip>
          <a:srcRect t="12604" b="12438"/>
          <a:stretch/>
        </p:blipFill>
        <p:spPr>
          <a:xfrm>
            <a:off x="3934617" y="1756011"/>
            <a:ext cx="6999611" cy="3935105"/>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kstiruutu 4">
            <a:extLst>
              <a:ext uri="{FF2B5EF4-FFF2-40B4-BE49-F238E27FC236}">
                <a16:creationId xmlns:a16="http://schemas.microsoft.com/office/drawing/2014/main" id="{CB096C83-8B54-534F-EE2D-F13B7CF1FFBF}"/>
              </a:ext>
            </a:extLst>
          </p:cNvPr>
          <p:cNvSpPr txBox="1"/>
          <p:nvPr/>
        </p:nvSpPr>
        <p:spPr>
          <a:xfrm>
            <a:off x="836576" y="4967786"/>
            <a:ext cx="3098041" cy="646331"/>
          </a:xfrm>
          <a:prstGeom prst="rect">
            <a:avLst/>
          </a:prstGeom>
          <a:noFill/>
        </p:spPr>
        <p:txBody>
          <a:bodyPr wrap="square" rtlCol="0">
            <a:spAutoFit/>
          </a:bodyPr>
          <a:lstStyle/>
          <a:p>
            <a:r>
              <a:rPr lang="fi-FI" sz="1800" b="0" i="0" u="none" strike="noStrike" baseline="0" dirty="0">
                <a:solidFill>
                  <a:srgbClr val="000000"/>
                </a:solidFill>
                <a:latin typeface="Century Gothic" panose="020B0502020202020204" pitchFamily="34" charset="0"/>
              </a:rPr>
              <a:t>Läsnä 15 henkilöä, joista 4 etäyhteyden välityksellä.</a:t>
            </a:r>
            <a:endParaRPr lang="fi-FI" dirty="0">
              <a:latin typeface="Century Gothic" panose="020B0502020202020204" pitchFamily="34" charset="0"/>
            </a:endParaRPr>
          </a:p>
        </p:txBody>
      </p:sp>
    </p:spTree>
    <p:extLst>
      <p:ext uri="{BB962C8B-B14F-4D97-AF65-F5344CB8AC3E}">
        <p14:creationId xmlns:p14="http://schemas.microsoft.com/office/powerpoint/2010/main" val="394098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CEEB0A-ECEE-B3F1-436C-B872CDF5312D}"/>
              </a:ext>
            </a:extLst>
          </p:cNvPr>
          <p:cNvSpPr>
            <a:spLocks noGrp="1"/>
          </p:cNvSpPr>
          <p:nvPr>
            <p:ph type="title"/>
          </p:nvPr>
        </p:nvSpPr>
        <p:spPr>
          <a:xfrm>
            <a:off x="441278" y="265175"/>
            <a:ext cx="7806519" cy="4406909"/>
          </a:xfrm>
        </p:spPr>
        <p:txBody>
          <a:bodyPr>
            <a:normAutofit/>
          </a:bodyPr>
          <a:lstStyle/>
          <a:p>
            <a:pPr>
              <a:lnSpc>
                <a:spcPct val="115000"/>
              </a:lnSpc>
              <a:spcBef>
                <a:spcPts val="800"/>
              </a:spcBef>
              <a:spcAft>
                <a:spcPts val="400"/>
              </a:spcAft>
            </a:pPr>
            <a:r>
              <a:rPr lang="fi-FI" sz="2800" b="1" dirty="0">
                <a:solidFill>
                  <a:schemeClr val="tx1"/>
                </a:solidFill>
                <a:effectLst/>
                <a:latin typeface="Century Gothic" panose="020B0502020202020204" pitchFamily="34" charset="0"/>
                <a:ea typeface="Arial" panose="020B0604020202020204" pitchFamily="34" charset="0"/>
              </a:rPr>
              <a:t>Drinkkikurssi torstaina 18.4.2024 Ateljeessa</a:t>
            </a:r>
            <a:br>
              <a:rPr lang="fi-FI" sz="1800" b="1" dirty="0">
                <a:solidFill>
                  <a:srgbClr val="2E74B5"/>
                </a:solidFill>
                <a:effectLst/>
                <a:latin typeface="Arial" panose="020B0604020202020204" pitchFamily="34" charset="0"/>
                <a:ea typeface="Arial" panose="020B0604020202020204" pitchFamily="34" charset="0"/>
              </a:rPr>
            </a:br>
            <a:br>
              <a:rPr lang="fi-FI" sz="1800" b="1" dirty="0">
                <a:solidFill>
                  <a:srgbClr val="2E74B5"/>
                </a:solidFill>
                <a:effectLst/>
                <a:latin typeface="Arial" panose="020B0604020202020204" pitchFamily="34" charset="0"/>
                <a:ea typeface="Arial" panose="020B0604020202020204" pitchFamily="34" charset="0"/>
              </a:rPr>
            </a:br>
            <a: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Tänä vuonna drinkkikurssimme teemana olivat luovat juomaratkaisut. Paikkana toimi Seuramme Ateljee. </a:t>
            </a:r>
            <a:b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br>
            <a:b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Osanottajat saivat tuoda mukaan myös oman </a:t>
            </a:r>
            <a:b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pullon sisältöineen kurssilla sekoiteltavaksi ja niihin </a:t>
            </a:r>
            <a:b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sopivien reseptien etsimiseksi.</a:t>
            </a:r>
            <a:b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br>
            <a:b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b="0" i="0" u="none" strike="noStrike" baseline="0" dirty="0">
                <a:solidFill>
                  <a:srgbClr val="000000"/>
                </a:solidFill>
                <a:latin typeface="Century Gothic" panose="020B0502020202020204" pitchFamily="34" charset="0"/>
              </a:rPr>
              <a:t>Osallistujia oli kahdeksan, joista yksi etäyhteyden </a:t>
            </a:r>
            <a:br>
              <a:rPr lang="fi-FI" sz="1800" b="0" i="0" u="none" strike="noStrike" baseline="0" dirty="0">
                <a:solidFill>
                  <a:srgbClr val="000000"/>
                </a:solidFill>
                <a:latin typeface="Century Gothic" panose="020B0502020202020204" pitchFamily="34" charset="0"/>
              </a:rPr>
            </a:br>
            <a:r>
              <a:rPr lang="fi-FI" sz="1800" b="0" i="0" u="none" strike="noStrike" baseline="0" dirty="0">
                <a:solidFill>
                  <a:srgbClr val="000000"/>
                </a:solidFill>
                <a:latin typeface="Century Gothic" panose="020B0502020202020204" pitchFamily="34" charset="0"/>
              </a:rPr>
              <a:t>välityksellä.</a:t>
            </a:r>
            <a:endParaRPr lang="fi-FI" dirty="0"/>
          </a:p>
        </p:txBody>
      </p:sp>
      <p:pic>
        <p:nvPicPr>
          <p:cNvPr id="4" name="Kuva 3">
            <a:extLst>
              <a:ext uri="{FF2B5EF4-FFF2-40B4-BE49-F238E27FC236}">
                <a16:creationId xmlns:a16="http://schemas.microsoft.com/office/drawing/2014/main" id="{D493812E-09AA-4B96-32E3-508A918433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6373505" y="2270078"/>
            <a:ext cx="5037540" cy="3778155"/>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2826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E5A32B-7B36-B3D1-1842-EE38E93BE377}"/>
              </a:ext>
            </a:extLst>
          </p:cNvPr>
          <p:cNvSpPr>
            <a:spLocks noGrp="1"/>
          </p:cNvSpPr>
          <p:nvPr>
            <p:ph type="title"/>
          </p:nvPr>
        </p:nvSpPr>
        <p:spPr>
          <a:xfrm>
            <a:off x="1341121" y="632346"/>
            <a:ext cx="9094868" cy="2452048"/>
          </a:xfrm>
        </p:spPr>
        <p:txBody>
          <a:bodyPr>
            <a:normAutofit fontScale="90000"/>
          </a:bodyPr>
          <a:lstStyle/>
          <a:p>
            <a:pPr>
              <a:lnSpc>
                <a:spcPct val="120000"/>
              </a:lnSpc>
            </a:pPr>
            <a:r>
              <a:rPr lang="fi-FI" sz="3100" b="1" dirty="0">
                <a:solidFill>
                  <a:schemeClr val="tx1"/>
                </a:solidFill>
                <a:latin typeface="Century Gothic" panose="020B0502020202020204" pitchFamily="34" charset="0"/>
              </a:rPr>
              <a:t>TEKin jäsenilta Vaasassa 22.4.2024</a:t>
            </a:r>
            <a:br>
              <a:rPr lang="fi-FI" sz="4000" dirty="0"/>
            </a:br>
            <a:br>
              <a:rPr lang="fi-FI" sz="2000" dirty="0">
                <a:latin typeface="Century Gothic" panose="020B0502020202020204" pitchFamily="34" charset="0"/>
              </a:rPr>
            </a:br>
            <a:r>
              <a:rPr lang="fi-FI" sz="2000" dirty="0">
                <a:solidFill>
                  <a:srgbClr val="000000"/>
                </a:solidFill>
                <a:effectLst/>
                <a:latin typeface="Century Gothic" panose="020B0502020202020204" pitchFamily="34" charset="0"/>
                <a:ea typeface="Calibri" panose="020F0502020204030204" pitchFamily="34" charset="0"/>
                <a:cs typeface="Tahoma" panose="020B0604030504040204" pitchFamily="34" charset="0"/>
              </a:rPr>
              <a:t>TEKin asiantuntija Daniel Valtakari kertoi teemasta "Tekoälyn käyttäminen työssä" ja TEKin Länsi-Suomen alueasiamies Mia </a:t>
            </a:r>
            <a:r>
              <a:rPr lang="fi-FI" sz="2000" dirty="0" err="1">
                <a:solidFill>
                  <a:srgbClr val="000000"/>
                </a:solidFill>
                <a:effectLst/>
                <a:latin typeface="Century Gothic" panose="020B0502020202020204" pitchFamily="34" charset="0"/>
                <a:ea typeface="Calibri" panose="020F0502020204030204" pitchFamily="34" charset="0"/>
                <a:cs typeface="Tahoma" panose="020B0604030504040204" pitchFamily="34" charset="0"/>
              </a:rPr>
              <a:t>Adolfsson</a:t>
            </a:r>
            <a:r>
              <a:rPr lang="fi-FI" sz="2000" dirty="0">
                <a:solidFill>
                  <a:srgbClr val="000000"/>
                </a:solidFill>
                <a:effectLst/>
                <a:latin typeface="Century Gothic" panose="020B0502020202020204" pitchFamily="34" charset="0"/>
                <a:ea typeface="Calibri" panose="020F0502020204030204" pitchFamily="34" charset="0"/>
                <a:cs typeface="Tahoma" panose="020B0604030504040204" pitchFamily="34" charset="0"/>
              </a:rPr>
              <a:t> kertoi ajankohtaisesta työmarkkinatilanteesta. Tilaisuus järjestettiin uudistetussa </a:t>
            </a:r>
            <a:r>
              <a:rPr lang="fi-FI" sz="2000" dirty="0" err="1">
                <a:solidFill>
                  <a:srgbClr val="000000"/>
                </a:solidFill>
                <a:effectLst/>
                <a:latin typeface="Century Gothic" panose="020B0502020202020204" pitchFamily="34" charset="0"/>
                <a:ea typeface="Calibri" panose="020F0502020204030204" pitchFamily="34" charset="0"/>
                <a:cs typeface="Tahoma" panose="020B0604030504040204" pitchFamily="34" charset="0"/>
              </a:rPr>
              <a:t>Sokoshotel</a:t>
            </a:r>
            <a:r>
              <a:rPr lang="fi-FI" sz="2000" dirty="0">
                <a:solidFill>
                  <a:srgbClr val="000000"/>
                </a:solidFill>
                <a:effectLst/>
                <a:latin typeface="Century Gothic" panose="020B0502020202020204" pitchFamily="34" charset="0"/>
                <a:ea typeface="Calibri" panose="020F0502020204030204" pitchFamily="34" charset="0"/>
                <a:cs typeface="Tahoma" panose="020B0604030504040204" pitchFamily="34" charset="0"/>
              </a:rPr>
              <a:t> Royal Vaasassa.</a:t>
            </a:r>
            <a:br>
              <a:rPr lang="fi-FI" sz="1800" dirty="0">
                <a:effectLst/>
                <a:latin typeface="Century Gothic" panose="020B0502020202020204" pitchFamily="34" charset="0"/>
                <a:ea typeface="Calibri" panose="020F0502020204030204" pitchFamily="34" charset="0"/>
                <a:cs typeface="Aptos" panose="020B0004020202020204" pitchFamily="34" charset="0"/>
              </a:rPr>
            </a:br>
            <a:endParaRPr lang="fi-FI" sz="1800" dirty="0">
              <a:latin typeface="Century Gothic" panose="020B0502020202020204" pitchFamily="34" charset="0"/>
            </a:endParaRPr>
          </a:p>
        </p:txBody>
      </p:sp>
      <p:pic>
        <p:nvPicPr>
          <p:cNvPr id="4" name="Kuva 3">
            <a:extLst>
              <a:ext uri="{FF2B5EF4-FFF2-40B4-BE49-F238E27FC236}">
                <a16:creationId xmlns:a16="http://schemas.microsoft.com/office/drawing/2014/main" id="{0F270DD3-2CDB-A610-CA31-A5A7DEA279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18829" y="2597624"/>
            <a:ext cx="4808559" cy="3606419"/>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7511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64D2E5-A19F-13CB-7879-95D521228423}"/>
              </a:ext>
            </a:extLst>
          </p:cNvPr>
          <p:cNvSpPr>
            <a:spLocks noGrp="1"/>
          </p:cNvSpPr>
          <p:nvPr>
            <p:ph type="title"/>
          </p:nvPr>
        </p:nvSpPr>
        <p:spPr>
          <a:xfrm>
            <a:off x="1341120" y="852984"/>
            <a:ext cx="9509759" cy="2695434"/>
          </a:xfrm>
        </p:spPr>
        <p:txBody>
          <a:bodyPr>
            <a:normAutofit fontScale="90000"/>
          </a:bodyPr>
          <a:lstStyle/>
          <a:p>
            <a:pPr>
              <a:lnSpc>
                <a:spcPct val="115000"/>
              </a:lnSpc>
              <a:spcBef>
                <a:spcPts val="800"/>
              </a:spcBef>
              <a:spcAft>
                <a:spcPts val="400"/>
              </a:spcAft>
            </a:pPr>
            <a:r>
              <a:rPr lang="fi-FI" sz="3100" b="1" dirty="0">
                <a:solidFill>
                  <a:schemeClr val="tx1"/>
                </a:solidFill>
                <a:effectLst/>
                <a:latin typeface="Century Gothic" panose="020B0502020202020204" pitchFamily="34" charset="0"/>
                <a:ea typeface="Arial" panose="020B0604020202020204" pitchFamily="34" charset="0"/>
              </a:rPr>
              <a:t>Klockarsin patsaan lakitus 30.4.2024 Ateljeessa</a:t>
            </a:r>
            <a:br>
              <a:rPr lang="fi-FI" sz="1800" b="1" dirty="0">
                <a:solidFill>
                  <a:srgbClr val="2E74B5"/>
                </a:solidFill>
                <a:effectLst/>
                <a:latin typeface="Century Gothic" panose="020B0502020202020204" pitchFamily="34" charset="0"/>
                <a:ea typeface="Arial" panose="020B0604020202020204" pitchFamily="34" charset="0"/>
              </a:rPr>
            </a:br>
            <a:br>
              <a:rPr lang="fi-FI" sz="1800" b="1" dirty="0">
                <a:solidFill>
                  <a:srgbClr val="2E74B5"/>
                </a:solidFill>
                <a:effectLst/>
                <a:latin typeface="Century Gothic" panose="020B0502020202020204" pitchFamily="34" charset="0"/>
                <a:ea typeface="Arial" panose="020B0604020202020204" pitchFamily="34" charset="0"/>
              </a:rPr>
            </a:br>
            <a:r>
              <a:rPr lang="fi-FI" sz="20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Klockarsin patsaan lakitus oli vuorossa vappuaattona Ateljeessa heti Topeliuksen patsaan lakituksen jälkeen. Seuran jäsenet seuralaisineen olivat tervetulleita nostamaan maljan keväälle.  </a:t>
            </a:r>
            <a:br>
              <a:rPr lang="fi-FI" sz="20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br>
            <a:br>
              <a:rPr lang="fi-FI" sz="20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Osallistujia oli kymmenen.</a:t>
            </a:r>
            <a:br>
              <a:rPr lang="fi-FI" sz="1800" dirty="0">
                <a:effectLst/>
                <a:latin typeface="Century Gothic" panose="020B0502020202020204" pitchFamily="34" charset="0"/>
                <a:ea typeface="Arial" panose="020B0604020202020204" pitchFamily="34" charset="0"/>
                <a:cs typeface="Times New Roman" panose="02020603050405020304" pitchFamily="18" charset="0"/>
              </a:rPr>
            </a:br>
            <a:endParaRPr lang="fi-FI" dirty="0">
              <a:latin typeface="Century Gothic" panose="020B0502020202020204" pitchFamily="34" charset="0"/>
            </a:endParaRPr>
          </a:p>
        </p:txBody>
      </p:sp>
      <p:pic>
        <p:nvPicPr>
          <p:cNvPr id="4" name="Kuva 3">
            <a:extLst>
              <a:ext uri="{FF2B5EF4-FFF2-40B4-BE49-F238E27FC236}">
                <a16:creationId xmlns:a16="http://schemas.microsoft.com/office/drawing/2014/main" id="{864C2B95-091D-B8D6-BC0B-943AD49D8A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6447807" y="2406555"/>
            <a:ext cx="4797946" cy="359846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5062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8FC1F0-CC40-3F75-D6DE-D49B7AA6DD99}"/>
              </a:ext>
            </a:extLst>
          </p:cNvPr>
          <p:cNvSpPr>
            <a:spLocks noGrp="1"/>
          </p:cNvSpPr>
          <p:nvPr>
            <p:ph type="title"/>
          </p:nvPr>
        </p:nvSpPr>
        <p:spPr>
          <a:xfrm>
            <a:off x="1341121" y="265176"/>
            <a:ext cx="9108516" cy="4152150"/>
          </a:xfrm>
        </p:spPr>
        <p:txBody>
          <a:bodyPr>
            <a:normAutofit fontScale="90000"/>
          </a:bodyPr>
          <a:lstStyle/>
          <a:p>
            <a:pPr>
              <a:lnSpc>
                <a:spcPct val="115000"/>
              </a:lnSpc>
              <a:spcBef>
                <a:spcPts val="800"/>
              </a:spcBef>
              <a:spcAft>
                <a:spcPts val="400"/>
              </a:spcAft>
            </a:pPr>
            <a:r>
              <a:rPr lang="fi-FI" sz="3100" b="1" dirty="0">
                <a:solidFill>
                  <a:schemeClr val="tx1"/>
                </a:solidFill>
                <a:effectLst/>
                <a:latin typeface="Arial" panose="020B0604020202020204" pitchFamily="34" charset="0"/>
                <a:ea typeface="Arial" panose="020B0604020202020204" pitchFamily="34" charset="0"/>
              </a:rPr>
              <a:t>Pilkusta asiaa tiistaina 14.5.2024 </a:t>
            </a:r>
            <a:r>
              <a:rPr lang="fi-FI" sz="3100" b="1" dirty="0" err="1">
                <a:solidFill>
                  <a:schemeClr val="tx1"/>
                </a:solidFill>
                <a:effectLst/>
                <a:latin typeface="Arial" panose="020B0604020202020204" pitchFamily="34" charset="0"/>
                <a:ea typeface="Arial" panose="020B0604020202020204" pitchFamily="34" charset="0"/>
              </a:rPr>
              <a:t>Teams</a:t>
            </a:r>
            <a:r>
              <a:rPr lang="fi-FI" sz="3100" b="1" dirty="0">
                <a:solidFill>
                  <a:schemeClr val="tx1"/>
                </a:solidFill>
                <a:effectLst/>
                <a:latin typeface="Arial" panose="020B0604020202020204" pitchFamily="34" charset="0"/>
                <a:ea typeface="Arial" panose="020B0604020202020204" pitchFamily="34" charset="0"/>
              </a:rPr>
              <a:t>/TEK: Vuoden tiedekynä</a:t>
            </a:r>
            <a:br>
              <a:rPr lang="fi-FI" sz="1800" b="1" dirty="0">
                <a:solidFill>
                  <a:srgbClr val="2E74B5"/>
                </a:solidFill>
                <a:effectLst/>
                <a:latin typeface="Arial" panose="020B0604020202020204" pitchFamily="34" charset="0"/>
                <a:ea typeface="Arial" panose="020B0604020202020204" pitchFamily="34" charset="0"/>
              </a:rPr>
            </a:br>
            <a:br>
              <a:rPr lang="fi-FI" sz="1800" b="1" dirty="0">
                <a:solidFill>
                  <a:srgbClr val="2E74B5"/>
                </a:solidFill>
                <a:effectLst/>
                <a:latin typeface="Arial" panose="020B0604020202020204" pitchFamily="34" charset="0"/>
                <a:ea typeface="Arial" panose="020B0604020202020204" pitchFamily="34" charset="0"/>
              </a:rPr>
            </a:br>
            <a:r>
              <a:rPr lang="fi-FI" sz="20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Pilkusta asiaa 4 –tilaisuudessa Koneen Säätiön tiede- ja taiderahoituksen johtaja Kalle Korhonen kertoi osallistujille suomenkielisen Vuoden Tiedekynä -palkinnon syntyhistoriasta ja tavoitteista. Koneen Säätiö myöntää Vuoden Tiedekynä -palkinnon vuosittain tieteellisestä julkaisusta, jossa suomen kieltä on käytetty erityisen ansiokkaasti. Palkinnon tarkoitus on tukea suomenkielistä tieteellistä kirjoittamista ja nostaa sen arvostusta. Tilaisuuteen osallistui yhteensä 11 henkilöä, joista pääosa etäyhteydellä.</a:t>
            </a:r>
            <a:br>
              <a:rPr lang="fi-FI" sz="2000" dirty="0">
                <a:effectLst/>
                <a:latin typeface="Arial" panose="020B0604020202020204" pitchFamily="34" charset="0"/>
                <a:ea typeface="Arial" panose="020B0604020202020204" pitchFamily="34" charset="0"/>
                <a:cs typeface="Times New Roman" panose="02020603050405020304" pitchFamily="18" charset="0"/>
              </a:rPr>
            </a:br>
            <a:endParaRPr lang="fi-FI" dirty="0"/>
          </a:p>
        </p:txBody>
      </p:sp>
      <p:pic>
        <p:nvPicPr>
          <p:cNvPr id="4" name="Kuva 3">
            <a:extLst>
              <a:ext uri="{FF2B5EF4-FFF2-40B4-BE49-F238E27FC236}">
                <a16:creationId xmlns:a16="http://schemas.microsoft.com/office/drawing/2014/main" id="{9FD53B02-95D8-7EF3-DA26-6E8F121F9E6D}"/>
              </a:ext>
            </a:extLst>
          </p:cNvPr>
          <p:cNvPicPr>
            <a:picLocks noChangeAspect="1"/>
          </p:cNvPicPr>
          <p:nvPr/>
        </p:nvPicPr>
        <p:blipFill>
          <a:blip r:embed="rId2" cstate="screen">
            <a:extLst>
              <a:ext uri="{28A0092B-C50C-407E-A947-70E740481C1C}">
                <a14:useLocalDpi xmlns:a14="http://schemas.microsoft.com/office/drawing/2010/main"/>
              </a:ext>
            </a:extLst>
          </a:blip>
          <a:srcRect t="22146" b="14862"/>
          <a:stretch/>
        </p:blipFill>
        <p:spPr>
          <a:xfrm>
            <a:off x="6196084" y="3784980"/>
            <a:ext cx="5199796" cy="245659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9362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39A946-FBB6-0B78-EEA0-05CB7A45959D}"/>
              </a:ext>
            </a:extLst>
          </p:cNvPr>
          <p:cNvSpPr>
            <a:spLocks noGrp="1"/>
          </p:cNvSpPr>
          <p:nvPr>
            <p:ph type="title"/>
          </p:nvPr>
        </p:nvSpPr>
        <p:spPr>
          <a:xfrm>
            <a:off x="832514" y="265176"/>
            <a:ext cx="6860276" cy="5821725"/>
          </a:xfrm>
        </p:spPr>
        <p:txBody>
          <a:bodyPr>
            <a:normAutofit fontScale="90000"/>
          </a:bodyPr>
          <a:lstStyle/>
          <a:p>
            <a:pPr>
              <a:lnSpc>
                <a:spcPct val="115000"/>
              </a:lnSpc>
              <a:spcBef>
                <a:spcPts val="800"/>
              </a:spcBef>
              <a:spcAft>
                <a:spcPts val="400"/>
              </a:spcAft>
            </a:pPr>
            <a:r>
              <a:rPr lang="fi-FI" sz="3100" b="1" dirty="0">
                <a:solidFill>
                  <a:schemeClr val="tx1"/>
                </a:solidFill>
                <a:effectLst/>
                <a:latin typeface="Century Gothic" panose="020B0502020202020204" pitchFamily="34" charset="0"/>
                <a:ea typeface="Arial" panose="020B0604020202020204" pitchFamily="34" charset="0"/>
              </a:rPr>
              <a:t>VTS:n ja </a:t>
            </a:r>
            <a:r>
              <a:rPr lang="fi-FI" sz="3100" b="1" dirty="0" err="1">
                <a:solidFill>
                  <a:schemeClr val="tx1"/>
                </a:solidFill>
                <a:effectLst/>
                <a:latin typeface="Century Gothic" panose="020B0502020202020204" pitchFamily="34" charset="0"/>
                <a:ea typeface="Arial" panose="020B0604020202020204" pitchFamily="34" charset="0"/>
              </a:rPr>
              <a:t>VTSVYTEK:n</a:t>
            </a:r>
            <a:r>
              <a:rPr lang="fi-FI" sz="3100" b="1" dirty="0">
                <a:solidFill>
                  <a:schemeClr val="tx1"/>
                </a:solidFill>
                <a:effectLst/>
                <a:latin typeface="Century Gothic" panose="020B0502020202020204" pitchFamily="34" charset="0"/>
                <a:ea typeface="Arial" panose="020B0604020202020204" pitchFamily="34" charset="0"/>
              </a:rPr>
              <a:t> kesäsynttärit keskiviikkona 5.6.2024 Ateljeessa</a:t>
            </a:r>
            <a:br>
              <a:rPr lang="fi-FI" sz="1800" b="1" dirty="0">
                <a:solidFill>
                  <a:schemeClr val="tx1"/>
                </a:solidFill>
                <a:effectLst/>
                <a:latin typeface="Century Gothic" panose="020B0502020202020204" pitchFamily="34" charset="0"/>
                <a:ea typeface="Arial" panose="020B0604020202020204" pitchFamily="34" charset="0"/>
              </a:rPr>
            </a:br>
            <a:br>
              <a:rPr lang="fi-FI" sz="2000" b="1" dirty="0">
                <a:solidFill>
                  <a:schemeClr val="tx1"/>
                </a:solidFill>
                <a:effectLst/>
                <a:latin typeface="Century Gothic" panose="020B0502020202020204" pitchFamily="34" charset="0"/>
                <a:ea typeface="Arial" panose="020B0604020202020204" pitchFamily="34"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105-vuotiaan Seuraamme epämuodolliset kesäsynttärit järjestettiin Ateljeehen heti alkukesästä, sillä Seuran virallinen 105-vuotissyntymäpäivä oli toukokuun 17. päivänä ja varsinaiset juhlat pidettiin perinteiseen tapaan lokakuussa. Epävirallisia kesäsynttäreitä on vietetty kesäkuussa jo vuosia, usein yhdessä nyt 12-vuotiaan korkeakouluvaliokuntamme </a:t>
            </a:r>
            <a:r>
              <a:rPr lang="fi-FI" sz="2000" dirty="0" err="1">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VTSVYTEKin</a:t>
            </a: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kanssa. </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Ohjelmassa oli keskusteluja ajankohtaisista aiheista hyvässä Seurassa. Puheenjohtaja alusti lyhyesti Seuran 105- ja </a:t>
            </a:r>
            <a:r>
              <a:rPr lang="fi-FI" sz="2000" dirty="0" err="1">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VTSVYTEKin</a:t>
            </a: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12-vuotisesta historiasta ja vastasi osallistujien kysymyksiin. Syntymäpäiviä juhli yhteensä yhdeksän jäsentä. </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endParaRPr lang="fi-FI" dirty="0">
              <a:solidFill>
                <a:schemeClr val="tx1"/>
              </a:solidFill>
              <a:latin typeface="Century Gothic" panose="020B0502020202020204" pitchFamily="34" charset="0"/>
            </a:endParaRPr>
          </a:p>
        </p:txBody>
      </p:sp>
      <p:pic>
        <p:nvPicPr>
          <p:cNvPr id="4" name="Kuva 3">
            <a:extLst>
              <a:ext uri="{FF2B5EF4-FFF2-40B4-BE49-F238E27FC236}">
                <a16:creationId xmlns:a16="http://schemas.microsoft.com/office/drawing/2014/main" id="{B89EF8DD-E861-E357-0662-4EA410A26075}"/>
              </a:ext>
            </a:extLst>
          </p:cNvPr>
          <p:cNvPicPr>
            <a:picLocks noChangeAspect="1"/>
          </p:cNvPicPr>
          <p:nvPr/>
        </p:nvPicPr>
        <p:blipFill>
          <a:blip r:embed="rId2" cstate="screen">
            <a:extLst>
              <a:ext uri="{28A0092B-C50C-407E-A947-70E740481C1C}">
                <a14:useLocalDpi xmlns:a14="http://schemas.microsoft.com/office/drawing/2010/main"/>
              </a:ext>
            </a:extLst>
          </a:blip>
          <a:srcRect l="12288" t="24544" r="12189" b="8922"/>
          <a:stretch/>
        </p:blipFill>
        <p:spPr>
          <a:xfrm>
            <a:off x="7692790" y="3589363"/>
            <a:ext cx="4017715" cy="2654656"/>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Kuva 4">
            <a:extLst>
              <a:ext uri="{FF2B5EF4-FFF2-40B4-BE49-F238E27FC236}">
                <a16:creationId xmlns:a16="http://schemas.microsoft.com/office/drawing/2014/main" id="{BFBC1C97-028D-6F59-6BAC-EFB9EB9D8641}"/>
              </a:ext>
            </a:extLst>
          </p:cNvPr>
          <p:cNvPicPr>
            <a:picLocks noChangeAspect="1"/>
          </p:cNvPicPr>
          <p:nvPr/>
        </p:nvPicPr>
        <p:blipFill>
          <a:blip r:embed="rId3" cstate="screen">
            <a:extLst>
              <a:ext uri="{28A0092B-C50C-407E-A947-70E740481C1C}">
                <a14:useLocalDpi xmlns:a14="http://schemas.microsoft.com/office/drawing/2010/main"/>
              </a:ext>
            </a:extLst>
          </a:blip>
          <a:srcRect t="22620"/>
          <a:stretch/>
        </p:blipFill>
        <p:spPr>
          <a:xfrm>
            <a:off x="7860912" y="859002"/>
            <a:ext cx="3681471" cy="2136535"/>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7719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C804FB-A484-ED5B-2D15-A6DC60307366}"/>
              </a:ext>
            </a:extLst>
          </p:cNvPr>
          <p:cNvSpPr>
            <a:spLocks noGrp="1"/>
          </p:cNvSpPr>
          <p:nvPr>
            <p:ph type="title"/>
          </p:nvPr>
        </p:nvSpPr>
        <p:spPr>
          <a:xfrm>
            <a:off x="878005" y="265175"/>
            <a:ext cx="10012907" cy="2600855"/>
          </a:xfrm>
        </p:spPr>
        <p:txBody>
          <a:bodyPr/>
          <a:lstStyle/>
          <a:p>
            <a:pPr>
              <a:lnSpc>
                <a:spcPct val="115000"/>
              </a:lnSpc>
              <a:spcBef>
                <a:spcPts val="800"/>
              </a:spcBef>
              <a:spcAft>
                <a:spcPts val="400"/>
              </a:spcAft>
            </a:pPr>
            <a:r>
              <a:rPr lang="fi-FI" sz="2800" b="1" dirty="0">
                <a:solidFill>
                  <a:schemeClr val="tx1"/>
                </a:solidFill>
                <a:effectLst/>
                <a:latin typeface="Arial" panose="020B0604020202020204" pitchFamily="34" charset="0"/>
                <a:ea typeface="Arial" panose="020B0604020202020204" pitchFamily="34" charset="0"/>
              </a:rPr>
              <a:t>Tutustuminen Original Sokos Hotel Royal Vaasaan tiistaina 11.6.2024</a:t>
            </a:r>
            <a:br>
              <a:rPr lang="fi-FI" sz="1800" b="1" dirty="0">
                <a:solidFill>
                  <a:srgbClr val="2E74B5"/>
                </a:solidFill>
                <a:effectLst/>
                <a:latin typeface="Arial" panose="020B0604020202020204" pitchFamily="34" charset="0"/>
                <a:ea typeface="Arial" panose="020B0604020202020204" pitchFamily="34" charset="0"/>
              </a:rPr>
            </a:br>
            <a:br>
              <a:rPr lang="fi-FI" sz="1800" b="1" dirty="0">
                <a:solidFill>
                  <a:srgbClr val="2E74B5"/>
                </a:solidFill>
                <a:effectLst/>
                <a:latin typeface="Arial" panose="020B0604020202020204" pitchFamily="34" charset="0"/>
                <a:ea typeface="Arial" panose="020B0604020202020204" pitchFamily="34" charset="0"/>
              </a:rPr>
            </a:br>
            <a: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Kesäkuussa tutustuttiin uudistettuun Sokos Hotel Royaliin (Hovioikeudenpuistikko 18, Vaasa). Osallistujat kokoontuivat hotellin aulassa, josta oppaana toiminut Ann-Marie Hietala johdatti seurueemme esittelykierrokselle. </a:t>
            </a:r>
            <a:endParaRPr lang="fi-FI" dirty="0"/>
          </a:p>
        </p:txBody>
      </p:sp>
      <p:pic>
        <p:nvPicPr>
          <p:cNvPr id="4" name="Kuva 3">
            <a:extLst>
              <a:ext uri="{FF2B5EF4-FFF2-40B4-BE49-F238E27FC236}">
                <a16:creationId xmlns:a16="http://schemas.microsoft.com/office/drawing/2014/main" id="{C664F5E8-06A7-3FB8-D32C-5DC463C40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33016" y="2738649"/>
            <a:ext cx="4358399" cy="3268799"/>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kstiruutu 4">
            <a:extLst>
              <a:ext uri="{FF2B5EF4-FFF2-40B4-BE49-F238E27FC236}">
                <a16:creationId xmlns:a16="http://schemas.microsoft.com/office/drawing/2014/main" id="{5318E362-0C3E-0679-7A46-F5A7571D21A5}"/>
              </a:ext>
            </a:extLst>
          </p:cNvPr>
          <p:cNvSpPr txBox="1"/>
          <p:nvPr/>
        </p:nvSpPr>
        <p:spPr>
          <a:xfrm>
            <a:off x="878006" y="3107140"/>
            <a:ext cx="6305266" cy="2308324"/>
          </a:xfrm>
          <a:prstGeom prst="rect">
            <a:avLst/>
          </a:prstGeom>
          <a:noFill/>
        </p:spPr>
        <p:txBody>
          <a:bodyPr wrap="square" rtlCol="0">
            <a:spAutoFit/>
          </a:bodyPr>
          <a:lstStyle/>
          <a:p>
            <a: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Vierailun aikana saimme erityisesti tietää hotellin edistyksellisestä ja energiatehokkaasta talotekniikasta, kuten hotellin päälämmitysmuotona </a:t>
            </a:r>
            <a:r>
              <a:rPr lang="fi-FI" sz="1800" dirty="0" err="1">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oolevasta</a:t>
            </a:r>
            <a: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 kalliolämmöstä 18 maalämpökaivoineen. Hotellin tornirakennuksen julkisivuun ja toisen kerroksen katolle on myös asennettu yhteensä 342 aurinkopaneelia. Läsnä oli 21 osallistujaa.</a:t>
            </a:r>
            <a:br>
              <a:rPr lang="fi-FI" sz="1800" dirty="0">
                <a:effectLst/>
                <a:latin typeface="Arial" panose="020B0604020202020204" pitchFamily="34" charset="0"/>
                <a:ea typeface="Arial" panose="020B0604020202020204" pitchFamily="34" charset="0"/>
                <a:cs typeface="Times New Roman" panose="02020603050405020304" pitchFamily="18" charset="0"/>
              </a:rPr>
            </a:br>
            <a:endParaRPr lang="fi-FI" dirty="0"/>
          </a:p>
        </p:txBody>
      </p:sp>
    </p:spTree>
    <p:extLst>
      <p:ext uri="{BB962C8B-B14F-4D97-AF65-F5344CB8AC3E}">
        <p14:creationId xmlns:p14="http://schemas.microsoft.com/office/powerpoint/2010/main" val="395813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80B7A-DF67-3BBC-6A1D-B6E2EF53D654}"/>
              </a:ext>
            </a:extLst>
          </p:cNvPr>
          <p:cNvSpPr>
            <a:spLocks noGrp="1"/>
          </p:cNvSpPr>
          <p:nvPr>
            <p:ph type="title"/>
          </p:nvPr>
        </p:nvSpPr>
        <p:spPr>
          <a:xfrm>
            <a:off x="896204" y="265175"/>
            <a:ext cx="4990530" cy="5035487"/>
          </a:xfrm>
        </p:spPr>
        <p:txBody>
          <a:bodyPr/>
          <a:lstStyle/>
          <a:p>
            <a:pPr>
              <a:lnSpc>
                <a:spcPct val="115000"/>
              </a:lnSpc>
              <a:spcBef>
                <a:spcPts val="800"/>
              </a:spcBef>
              <a:spcAft>
                <a:spcPts val="400"/>
              </a:spcAft>
            </a:pPr>
            <a:r>
              <a:rPr lang="fi-FI" sz="2800" b="1" dirty="0">
                <a:solidFill>
                  <a:schemeClr val="tx1"/>
                </a:solidFill>
                <a:effectLst/>
                <a:latin typeface="Century Gothic" panose="020B0502020202020204" pitchFamily="34" charset="0"/>
                <a:ea typeface="Arial" panose="020B0604020202020204" pitchFamily="34" charset="0"/>
              </a:rPr>
              <a:t>Terassi-ilta perjantaina 16.8.2024 </a:t>
            </a:r>
            <a:r>
              <a:rPr lang="fi-FI" sz="2800" b="1" dirty="0" err="1">
                <a:solidFill>
                  <a:schemeClr val="tx1"/>
                </a:solidFill>
                <a:effectLst/>
                <a:latin typeface="Century Gothic" panose="020B0502020202020204" pitchFamily="34" charset="0"/>
                <a:ea typeface="Arial" panose="020B0604020202020204" pitchFamily="34" charset="0"/>
              </a:rPr>
              <a:t>Strampenilla</a:t>
            </a:r>
            <a:br>
              <a:rPr lang="fi-FI" sz="1800" b="1" dirty="0">
                <a:solidFill>
                  <a:srgbClr val="2E74B5"/>
                </a:solidFill>
                <a:effectLst/>
                <a:latin typeface="Arial" panose="020B0604020202020204" pitchFamily="34" charset="0"/>
                <a:ea typeface="Arial" panose="020B0604020202020204" pitchFamily="34" charset="0"/>
              </a:rPr>
            </a:br>
            <a:br>
              <a:rPr lang="fi-FI" sz="1800" b="1" dirty="0">
                <a:solidFill>
                  <a:srgbClr val="2E74B5"/>
                </a:solidFill>
                <a:effectLst/>
                <a:latin typeface="Arial" panose="020B0604020202020204" pitchFamily="34" charset="0"/>
                <a:ea typeface="Arial" panose="020B0604020202020204" pitchFamily="34" charset="0"/>
              </a:rPr>
            </a:br>
            <a: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Seuramme on jo vuosien ajan kokoontunut elokuussa terassi-iltaan. Vuoden 2024 terassi-ilta järjestettiin </a:t>
            </a:r>
            <a:r>
              <a:rPr lang="fi-FI" sz="1800" dirty="0" err="1">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Strampenin</a:t>
            </a:r>
            <a: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 terassilla. Jo säännöksi muodostuneen perinteen mukaisesti Seura tarjosi yhden juoman per jäsen. Kesäillasta hyvässä Seurassa nautti tällä kertaa 12 osallistujaa.</a:t>
            </a:r>
            <a:br>
              <a:rPr lang="fi-FI" sz="1800" dirty="0">
                <a:effectLst/>
                <a:latin typeface="Arial" panose="020B0604020202020204" pitchFamily="34" charset="0"/>
                <a:ea typeface="Arial" panose="020B0604020202020204" pitchFamily="34" charset="0"/>
                <a:cs typeface="Times New Roman" panose="02020603050405020304" pitchFamily="18" charset="0"/>
              </a:rPr>
            </a:br>
            <a:endParaRPr lang="fi-FI" dirty="0"/>
          </a:p>
        </p:txBody>
      </p:sp>
      <p:pic>
        <p:nvPicPr>
          <p:cNvPr id="4" name="Kuva 3">
            <a:extLst>
              <a:ext uri="{FF2B5EF4-FFF2-40B4-BE49-F238E27FC236}">
                <a16:creationId xmlns:a16="http://schemas.microsoft.com/office/drawing/2014/main" id="{290D1EF0-2619-9835-AC11-8A567A6EAB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09564" y="1494431"/>
            <a:ext cx="5459104" cy="4094328"/>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5494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1DAD0939-3002-FEA6-E49B-53938112E486}"/>
              </a:ext>
            </a:extLst>
          </p:cNvPr>
          <p:cNvSpPr>
            <a:spLocks noChangeArrowheads="1"/>
          </p:cNvSpPr>
          <p:nvPr/>
        </p:nvSpPr>
        <p:spPr bwMode="auto">
          <a:xfrm>
            <a:off x="1672199" y="1836400"/>
            <a:ext cx="7754046"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24525" algn="r"/>
              </a:tabLst>
              <a:defRPr>
                <a:solidFill>
                  <a:schemeClr val="tx1"/>
                </a:solidFill>
                <a:latin typeface="Arial" panose="020B0604020202020204" pitchFamily="34" charset="0"/>
              </a:defRPr>
            </a:lvl1pPr>
            <a:lvl2pPr eaLnBrk="0" fontAlgn="base" hangingPunct="0">
              <a:spcBef>
                <a:spcPct val="0"/>
              </a:spcBef>
              <a:spcAft>
                <a:spcPct val="0"/>
              </a:spcAft>
              <a:tabLst>
                <a:tab pos="5724525" algn="r"/>
              </a:tabLst>
              <a:defRPr>
                <a:solidFill>
                  <a:schemeClr val="tx1"/>
                </a:solidFill>
                <a:latin typeface="Arial" panose="020B0604020202020204" pitchFamily="34" charset="0"/>
              </a:defRPr>
            </a:lvl2pPr>
            <a:lvl3pPr eaLnBrk="0" fontAlgn="base" hangingPunct="0">
              <a:spcBef>
                <a:spcPct val="0"/>
              </a:spcBef>
              <a:spcAft>
                <a:spcPct val="0"/>
              </a:spcAft>
              <a:tabLst>
                <a:tab pos="5724525" algn="r"/>
              </a:tabLst>
              <a:defRPr>
                <a:solidFill>
                  <a:schemeClr val="tx1"/>
                </a:solidFill>
                <a:latin typeface="Arial" panose="020B0604020202020204" pitchFamily="34" charset="0"/>
              </a:defRPr>
            </a:lvl3pPr>
            <a:lvl4pPr eaLnBrk="0" fontAlgn="base" hangingPunct="0">
              <a:spcBef>
                <a:spcPct val="0"/>
              </a:spcBef>
              <a:spcAft>
                <a:spcPct val="0"/>
              </a:spcAft>
              <a:tabLst>
                <a:tab pos="5724525" algn="r"/>
              </a:tabLst>
              <a:defRPr>
                <a:solidFill>
                  <a:schemeClr val="tx1"/>
                </a:solidFill>
                <a:latin typeface="Arial" panose="020B0604020202020204" pitchFamily="34" charset="0"/>
              </a:defRPr>
            </a:lvl4pPr>
            <a:lvl5pPr eaLnBrk="0" fontAlgn="base" hangingPunct="0">
              <a:spcBef>
                <a:spcPct val="0"/>
              </a:spcBef>
              <a:spcAft>
                <a:spcPct val="0"/>
              </a:spcAft>
              <a:tabLst>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572452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24525" algn="r"/>
              </a:tabLst>
            </a:pPr>
            <a:r>
              <a:rPr kumimoji="0" lang="fi-FI" altLang="fi-FI" sz="2800" b="1" i="0" u="none" strike="noStrike" cap="none" normalizeH="0" baseline="0" dirty="0">
                <a:ln>
                  <a:noFill/>
                </a:ln>
                <a:solidFill>
                  <a:schemeClr val="tx1"/>
                </a:solidFill>
                <a:effectLst/>
                <a:latin typeface="Century Gothic" panose="020B0502020202020204" pitchFamily="34" charset="0"/>
              </a:rPr>
              <a:t>SISÄLTÖ</a:t>
            </a:r>
            <a:endParaRPr kumimoji="0" lang="fi-FI" altLang="fi-FI" sz="2400"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24525" algn="r"/>
              </a:tabLst>
            </a:pPr>
            <a:endParaRPr kumimoji="0" lang="fi-FI" altLang="fi-FI" sz="2400"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24525" algn="r"/>
              </a:tabLst>
            </a:pPr>
            <a:r>
              <a:rPr kumimoji="0" lang="fi-FI" altLang="fi-FI" sz="2400" b="0" i="0" u="none" strike="noStrike" cap="none" normalizeH="0" baseline="0" dirty="0">
                <a:ln>
                  <a:noFill/>
                </a:ln>
                <a:solidFill>
                  <a:schemeClr val="tx1"/>
                </a:solidFill>
                <a:effectLst/>
                <a:latin typeface="Century Gothic" panose="020B0502020202020204" pitchFamily="34" charset="0"/>
              </a:rPr>
              <a:t>Vaalikokous 2023 ja ylimääräinen jäsenkokous 2024</a:t>
            </a:r>
          </a:p>
          <a:p>
            <a:pPr marL="0" marR="0" lvl="0" indent="0" algn="l" defTabSz="914400" rtl="0" eaLnBrk="0" fontAlgn="base" latinLnBrk="0" hangingPunct="0">
              <a:lnSpc>
                <a:spcPct val="100000"/>
              </a:lnSpc>
              <a:spcBef>
                <a:spcPct val="0"/>
              </a:spcBef>
              <a:spcAft>
                <a:spcPct val="0"/>
              </a:spcAft>
              <a:buClrTx/>
              <a:buSzTx/>
              <a:buFontTx/>
              <a:buNone/>
              <a:tabLst>
                <a:tab pos="5724525" algn="r"/>
              </a:tabLst>
            </a:pPr>
            <a:r>
              <a:rPr kumimoji="0" lang="fi-FI" altLang="fi-FI" sz="2400" b="0" i="0" u="none" strike="noStrike" cap="none" normalizeH="0" baseline="0" dirty="0">
                <a:ln>
                  <a:noFill/>
                </a:ln>
                <a:solidFill>
                  <a:schemeClr val="tx1"/>
                </a:solidFill>
                <a:effectLst/>
                <a:latin typeface="Century Gothic" panose="020B0502020202020204" pitchFamily="34" charset="0"/>
              </a:rPr>
              <a:t>Vuosikokous</a:t>
            </a:r>
          </a:p>
          <a:p>
            <a:pPr marL="0" marR="0" lvl="0" indent="0" algn="l" defTabSz="914400" rtl="0" eaLnBrk="0" fontAlgn="base" latinLnBrk="0" hangingPunct="0">
              <a:lnSpc>
                <a:spcPct val="100000"/>
              </a:lnSpc>
              <a:spcBef>
                <a:spcPct val="0"/>
              </a:spcBef>
              <a:spcAft>
                <a:spcPct val="0"/>
              </a:spcAft>
              <a:buClrTx/>
              <a:buSzTx/>
              <a:buFontTx/>
              <a:buNone/>
              <a:tabLst>
                <a:tab pos="5724525" algn="r"/>
              </a:tabLst>
            </a:pPr>
            <a:r>
              <a:rPr kumimoji="0" lang="fi-FI" altLang="fi-FI" sz="2400" b="0" i="0" u="none" strike="noStrike" cap="none" normalizeH="0" baseline="0" dirty="0">
                <a:ln>
                  <a:noFill/>
                </a:ln>
                <a:solidFill>
                  <a:schemeClr val="tx1"/>
                </a:solidFill>
                <a:effectLst/>
                <a:latin typeface="Century Gothic" panose="020B0502020202020204" pitchFamily="34" charset="0"/>
              </a:rPr>
              <a:t>Vaalikokous 2024</a:t>
            </a:r>
          </a:p>
          <a:p>
            <a:pPr marL="0" marR="0" lvl="0" indent="0" algn="l" defTabSz="914400" rtl="0" eaLnBrk="0" fontAlgn="base" latinLnBrk="0" hangingPunct="0">
              <a:lnSpc>
                <a:spcPct val="100000"/>
              </a:lnSpc>
              <a:spcBef>
                <a:spcPct val="0"/>
              </a:spcBef>
              <a:spcAft>
                <a:spcPct val="0"/>
              </a:spcAft>
              <a:buClrTx/>
              <a:buSzTx/>
              <a:buFontTx/>
              <a:buNone/>
              <a:tabLst>
                <a:tab pos="5724525" algn="r"/>
              </a:tabLst>
            </a:pPr>
            <a:r>
              <a:rPr kumimoji="0" lang="fi-FI" altLang="fi-FI" sz="2400" b="0" i="0" u="none" strike="noStrike" cap="none" normalizeH="0" baseline="0" dirty="0">
                <a:ln>
                  <a:noFill/>
                </a:ln>
                <a:solidFill>
                  <a:schemeClr val="tx1"/>
                </a:solidFill>
                <a:effectLst/>
                <a:latin typeface="Century Gothic" panose="020B0502020202020204" pitchFamily="34" charset="0"/>
              </a:rPr>
              <a:t>Jäsentilaisuudet</a:t>
            </a:r>
          </a:p>
          <a:p>
            <a:pPr marL="0" marR="0" lvl="0" indent="0" algn="l" defTabSz="914400" rtl="0" eaLnBrk="0" fontAlgn="base" latinLnBrk="0" hangingPunct="0">
              <a:lnSpc>
                <a:spcPct val="100000"/>
              </a:lnSpc>
              <a:spcBef>
                <a:spcPct val="0"/>
              </a:spcBef>
              <a:spcAft>
                <a:spcPct val="0"/>
              </a:spcAft>
              <a:buClrTx/>
              <a:buSzTx/>
              <a:buFontTx/>
              <a:buNone/>
              <a:tabLst>
                <a:tab pos="5724525" algn="r"/>
              </a:tabLst>
            </a:pPr>
            <a:r>
              <a:rPr kumimoji="0" lang="fi-FI" altLang="fi-FI" sz="2400" b="0" i="0" u="none" strike="noStrike" cap="none" normalizeH="0" baseline="0" dirty="0">
                <a:ln>
                  <a:noFill/>
                </a:ln>
                <a:solidFill>
                  <a:schemeClr val="tx1"/>
                </a:solidFill>
                <a:effectLst/>
                <a:latin typeface="Century Gothic" panose="020B0502020202020204" pitchFamily="34" charset="0"/>
              </a:rPr>
              <a:t>Johtokunnan toiminta</a:t>
            </a:r>
          </a:p>
          <a:p>
            <a:pPr marL="0" marR="0" lvl="0" indent="0" algn="l" defTabSz="914400" rtl="0" eaLnBrk="0" fontAlgn="base" latinLnBrk="0" hangingPunct="0">
              <a:lnSpc>
                <a:spcPct val="100000"/>
              </a:lnSpc>
              <a:spcBef>
                <a:spcPct val="0"/>
              </a:spcBef>
              <a:spcAft>
                <a:spcPct val="0"/>
              </a:spcAft>
              <a:buClrTx/>
              <a:buSzTx/>
              <a:buFontTx/>
              <a:buNone/>
              <a:tabLst>
                <a:tab pos="5724525" algn="r"/>
              </a:tabLst>
            </a:pPr>
            <a:r>
              <a:rPr kumimoji="0" lang="fi-FI" altLang="fi-FI" sz="2400" b="0" i="0" u="none" strike="noStrike" cap="none" normalizeH="0" baseline="0" dirty="0">
                <a:ln>
                  <a:noFill/>
                </a:ln>
                <a:solidFill>
                  <a:schemeClr val="tx1"/>
                </a:solidFill>
                <a:effectLst/>
                <a:latin typeface="Century Gothic" panose="020B0502020202020204" pitchFamily="34" charset="0"/>
              </a:rPr>
              <a:t>Avustustoiminta ja stipendit</a:t>
            </a:r>
          </a:p>
          <a:p>
            <a:pPr marL="0" marR="0" lvl="0" indent="0" algn="l" defTabSz="914400" rtl="0" eaLnBrk="0" fontAlgn="base" latinLnBrk="0" hangingPunct="0">
              <a:lnSpc>
                <a:spcPct val="100000"/>
              </a:lnSpc>
              <a:spcBef>
                <a:spcPct val="0"/>
              </a:spcBef>
              <a:spcAft>
                <a:spcPct val="0"/>
              </a:spcAft>
              <a:buClrTx/>
              <a:buSzTx/>
              <a:buFontTx/>
              <a:buNone/>
              <a:tabLst>
                <a:tab pos="5724525" algn="r"/>
              </a:tabLst>
            </a:pPr>
            <a:r>
              <a:rPr kumimoji="0" lang="fi-FI" altLang="fi-FI" sz="2400" b="0" i="0" u="none" strike="noStrike" cap="none" normalizeH="0" baseline="0" dirty="0">
                <a:ln>
                  <a:noFill/>
                </a:ln>
                <a:solidFill>
                  <a:schemeClr val="tx1"/>
                </a:solidFill>
                <a:effectLst/>
                <a:latin typeface="Century Gothic" panose="020B0502020202020204" pitchFamily="34" charset="0"/>
              </a:rPr>
              <a:t>Jäsentilasto</a:t>
            </a:r>
          </a:p>
          <a:p>
            <a:pPr marL="0" marR="0" lvl="0" indent="0" algn="l" defTabSz="914400" rtl="0" eaLnBrk="0" fontAlgn="base" latinLnBrk="0" hangingPunct="0">
              <a:lnSpc>
                <a:spcPct val="100000"/>
              </a:lnSpc>
              <a:spcBef>
                <a:spcPct val="0"/>
              </a:spcBef>
              <a:spcAft>
                <a:spcPct val="0"/>
              </a:spcAft>
              <a:buClrTx/>
              <a:buSzTx/>
              <a:buFontTx/>
              <a:buNone/>
              <a:tabLst>
                <a:tab pos="5724525" algn="r"/>
              </a:tabLst>
            </a:pPr>
            <a:r>
              <a:rPr kumimoji="0" lang="fi-FI" altLang="fi-FI" sz="2400" b="0" i="0" u="none" strike="noStrike" cap="none" normalizeH="0" baseline="0" dirty="0">
                <a:ln>
                  <a:noFill/>
                </a:ln>
                <a:solidFill>
                  <a:schemeClr val="tx1"/>
                </a:solidFill>
                <a:effectLst/>
                <a:latin typeface="Century Gothic" panose="020B0502020202020204" pitchFamily="34" charset="0"/>
              </a:rPr>
              <a:t>Linkit ja yhteystiedot</a:t>
            </a:r>
          </a:p>
        </p:txBody>
      </p:sp>
    </p:spTree>
    <p:extLst>
      <p:ext uri="{BB962C8B-B14F-4D97-AF65-F5344CB8AC3E}">
        <p14:creationId xmlns:p14="http://schemas.microsoft.com/office/powerpoint/2010/main" val="33274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8A04CE-F43C-D7AE-512E-86B1A3BB6F48}"/>
              </a:ext>
            </a:extLst>
          </p:cNvPr>
          <p:cNvSpPr>
            <a:spLocks noGrp="1"/>
          </p:cNvSpPr>
          <p:nvPr>
            <p:ph type="title"/>
          </p:nvPr>
        </p:nvSpPr>
        <p:spPr>
          <a:xfrm>
            <a:off x="1341120" y="265175"/>
            <a:ext cx="9727214" cy="4393261"/>
          </a:xfrm>
        </p:spPr>
        <p:txBody>
          <a:bodyPr>
            <a:normAutofit fontScale="90000"/>
          </a:bodyPr>
          <a:lstStyle/>
          <a:p>
            <a:pPr>
              <a:lnSpc>
                <a:spcPct val="115000"/>
              </a:lnSpc>
              <a:spcBef>
                <a:spcPts val="800"/>
              </a:spcBef>
              <a:spcAft>
                <a:spcPts val="400"/>
              </a:spcAft>
            </a:pPr>
            <a:r>
              <a:rPr lang="fi-FI" sz="3100" b="1" dirty="0">
                <a:solidFill>
                  <a:schemeClr val="tx1"/>
                </a:solidFill>
                <a:effectLst/>
                <a:latin typeface="Century Gothic" panose="020B0502020202020204" pitchFamily="34" charset="0"/>
                <a:ea typeface="Arial" panose="020B0604020202020204" pitchFamily="34" charset="0"/>
              </a:rPr>
              <a:t>Pilkusta asiaa torstaina 12.9.2024 </a:t>
            </a:r>
            <a:r>
              <a:rPr lang="fi-FI" sz="3100" b="1" dirty="0" err="1">
                <a:solidFill>
                  <a:schemeClr val="tx1"/>
                </a:solidFill>
                <a:effectLst/>
                <a:latin typeface="Century Gothic" panose="020B0502020202020204" pitchFamily="34" charset="0"/>
                <a:ea typeface="Arial" panose="020B0604020202020204" pitchFamily="34" charset="0"/>
              </a:rPr>
              <a:t>Teams</a:t>
            </a:r>
            <a:r>
              <a:rPr lang="fi-FI" sz="3100" b="1" dirty="0">
                <a:solidFill>
                  <a:schemeClr val="tx1"/>
                </a:solidFill>
                <a:effectLst/>
                <a:latin typeface="Century Gothic" panose="020B0502020202020204" pitchFamily="34" charset="0"/>
                <a:ea typeface="Arial" panose="020B0604020202020204" pitchFamily="34" charset="0"/>
              </a:rPr>
              <a:t>/TEK: Uhanalaiset sanat</a:t>
            </a:r>
            <a:br>
              <a:rPr lang="fi-FI" sz="1800" b="1" dirty="0">
                <a:solidFill>
                  <a:srgbClr val="2E74B5"/>
                </a:solidFill>
                <a:effectLst/>
                <a:latin typeface="Arial" panose="020B0604020202020204" pitchFamily="34" charset="0"/>
                <a:ea typeface="Arial" panose="020B0604020202020204" pitchFamily="34" charset="0"/>
              </a:rPr>
            </a:br>
            <a:br>
              <a:rPr lang="fi-FI" sz="1800" b="1" dirty="0">
                <a:solidFill>
                  <a:srgbClr val="2E74B5"/>
                </a:solidFill>
                <a:effectLst/>
                <a:latin typeface="Arial" panose="020B0604020202020204" pitchFamily="34" charset="0"/>
                <a:ea typeface="Arial" panose="020B0604020202020204" pitchFamily="34" charset="0"/>
              </a:rPr>
            </a:br>
            <a:r>
              <a:rPr lang="fi-FI" sz="20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Pilkusta asiaa 5 -tilaisuudessa alustajana toimi jälleen kielitieteilijä, tietokirjailija Vesa Heikkinen aiheesta ”Uhanalaiset sanat?” Hän on suomen kielen dosentti, tekstintutkija ja tietokirjailija, joka on kirjoittanut useita tiede- ja tietoteoksia muun muassa kielen ja politiikan suhteesta, lehti- ja virkakielestä sekä suomen kielen tulevaisuudesta. Tilaisuudessa pohdittiin mm. sitä, mistä sanat tulevat ja minne ne menevät, katoaako kielestä sanoja ja millaisia nuo sanat ovat sekä miksi ne katoavat. Läsnä- ja etäosallistujia oli yhteensä 15.</a:t>
            </a:r>
            <a:br>
              <a:rPr lang="fi-FI" sz="2000" dirty="0">
                <a:effectLst/>
                <a:latin typeface="Century Gothic" panose="020B0502020202020204" pitchFamily="34" charset="0"/>
                <a:ea typeface="Arial" panose="020B0604020202020204" pitchFamily="34" charset="0"/>
                <a:cs typeface="Times New Roman" panose="02020603050405020304" pitchFamily="18" charset="0"/>
              </a:rPr>
            </a:br>
            <a:endParaRPr lang="fi-FI" dirty="0">
              <a:latin typeface="Century Gothic" panose="020B0502020202020204" pitchFamily="34" charset="0"/>
            </a:endParaRPr>
          </a:p>
        </p:txBody>
      </p:sp>
      <p:pic>
        <p:nvPicPr>
          <p:cNvPr id="4" name="Kuva 3">
            <a:extLst>
              <a:ext uri="{FF2B5EF4-FFF2-40B4-BE49-F238E27FC236}">
                <a16:creationId xmlns:a16="http://schemas.microsoft.com/office/drawing/2014/main" id="{10F43090-B1E4-4B52-5D93-259B56F4DAD2}"/>
              </a:ext>
            </a:extLst>
          </p:cNvPr>
          <p:cNvPicPr>
            <a:picLocks noChangeAspect="1"/>
          </p:cNvPicPr>
          <p:nvPr/>
        </p:nvPicPr>
        <p:blipFill>
          <a:blip r:embed="rId2" cstate="screen">
            <a:extLst>
              <a:ext uri="{28A0092B-C50C-407E-A947-70E740481C1C}">
                <a14:useLocalDpi xmlns:a14="http://schemas.microsoft.com/office/drawing/2010/main"/>
              </a:ext>
            </a:extLst>
          </a:blip>
          <a:srcRect l="6119" t="27986" r="11045" b="30846"/>
          <a:stretch/>
        </p:blipFill>
        <p:spPr>
          <a:xfrm rot="10800000">
            <a:off x="4922292" y="4028085"/>
            <a:ext cx="6446293" cy="240278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499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372707-96F3-75E6-B423-B9828A6839A1}"/>
              </a:ext>
            </a:extLst>
          </p:cNvPr>
          <p:cNvSpPr>
            <a:spLocks noGrp="1"/>
          </p:cNvSpPr>
          <p:nvPr>
            <p:ph type="title"/>
          </p:nvPr>
        </p:nvSpPr>
        <p:spPr>
          <a:xfrm>
            <a:off x="1341120" y="265175"/>
            <a:ext cx="9509759" cy="4256783"/>
          </a:xfrm>
        </p:spPr>
        <p:txBody>
          <a:bodyPr>
            <a:normAutofit/>
          </a:bodyPr>
          <a:lstStyle/>
          <a:p>
            <a:pPr>
              <a:lnSpc>
                <a:spcPct val="115000"/>
              </a:lnSpc>
              <a:spcAft>
                <a:spcPts val="1000"/>
              </a:spcAft>
            </a:pPr>
            <a: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 </a:t>
            </a:r>
            <a:br>
              <a:rPr lang="fi-FI" sz="1800" dirty="0">
                <a:effectLst/>
                <a:latin typeface="Arial" panose="020B0604020202020204" pitchFamily="34" charset="0"/>
                <a:ea typeface="Arial" panose="020B0604020202020204" pitchFamily="34" charset="0"/>
                <a:cs typeface="Times New Roman" panose="02020603050405020304" pitchFamily="18" charset="0"/>
              </a:rPr>
            </a:br>
            <a:r>
              <a:rPr lang="fi-FI" sz="2800" b="1" dirty="0">
                <a:solidFill>
                  <a:schemeClr val="tx1"/>
                </a:solidFill>
                <a:effectLst/>
                <a:latin typeface="Arial" panose="020B0604020202020204" pitchFamily="34" charset="0"/>
                <a:ea typeface="Arial" panose="020B0604020202020204" pitchFamily="34" charset="0"/>
              </a:rPr>
              <a:t>Tutustuminen Vaasan Veteen keskiviikkona 18.9.2024 Pilvilammen toimipiste</a:t>
            </a:r>
            <a:br>
              <a:rPr lang="fi-FI" sz="1800" b="1" dirty="0">
                <a:solidFill>
                  <a:srgbClr val="2E74B5"/>
                </a:solidFill>
                <a:effectLst/>
                <a:latin typeface="Arial" panose="020B0604020202020204" pitchFamily="34" charset="0"/>
                <a:ea typeface="Arial" panose="020B0604020202020204" pitchFamily="34" charset="0"/>
              </a:rPr>
            </a:br>
            <a:br>
              <a:rPr lang="fi-FI" sz="1800" b="1" dirty="0">
                <a:solidFill>
                  <a:srgbClr val="2E74B5"/>
                </a:solidFill>
                <a:effectLst/>
                <a:latin typeface="Arial" panose="020B0604020202020204" pitchFamily="34" charset="0"/>
                <a:ea typeface="Arial" panose="020B0604020202020204" pitchFamily="34" charset="0"/>
              </a:rPr>
            </a:br>
            <a: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Seuran jäsenet tutustuivat Vaasan Veden Pilvilammen toimipisteeseen (Vesilaitoksentie 243, Vaasa) johtaja Pekka Rouhiaisen pitämän yleisesittelyn ja käyttöpäällikkö Markus Aspholmin opastuksen avulla. Edellisen kerran Vaasan Veden toimintaan Pilvilammella oli tutustuttu vuonna 2003, sitä edellisen kerran vuonna 1990, joten paljon uudistuksia oli ehtinyt tapahtua vuosien kuluessa. Osallistujia oli 22.</a:t>
            </a:r>
            <a:br>
              <a:rPr lang="fi-FI" sz="1800" dirty="0">
                <a:effectLst/>
                <a:latin typeface="Arial" panose="020B0604020202020204" pitchFamily="34" charset="0"/>
                <a:ea typeface="Arial" panose="020B0604020202020204" pitchFamily="34" charset="0"/>
                <a:cs typeface="Times New Roman" panose="02020603050405020304" pitchFamily="18" charset="0"/>
              </a:rPr>
            </a:br>
            <a:endParaRPr lang="fi-FI" dirty="0"/>
          </a:p>
        </p:txBody>
      </p:sp>
      <p:pic>
        <p:nvPicPr>
          <p:cNvPr id="4" name="Kuva 3">
            <a:extLst>
              <a:ext uri="{FF2B5EF4-FFF2-40B4-BE49-F238E27FC236}">
                <a16:creationId xmlns:a16="http://schemas.microsoft.com/office/drawing/2014/main" id="{E4E6E794-D429-3914-603F-0B2B10BE5D97}"/>
              </a:ext>
            </a:extLst>
          </p:cNvPr>
          <p:cNvPicPr>
            <a:picLocks noChangeAspect="1"/>
          </p:cNvPicPr>
          <p:nvPr/>
        </p:nvPicPr>
        <p:blipFill>
          <a:blip r:embed="rId2" cstate="screen">
            <a:extLst>
              <a:ext uri="{28A0092B-C50C-407E-A947-70E740481C1C}">
                <a14:useLocalDpi xmlns:a14="http://schemas.microsoft.com/office/drawing/2010/main"/>
              </a:ext>
            </a:extLst>
          </a:blip>
          <a:srcRect t="13266" b="14003"/>
          <a:stretch/>
        </p:blipFill>
        <p:spPr>
          <a:xfrm>
            <a:off x="6518545" y="3776295"/>
            <a:ext cx="4836393" cy="263815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1116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F29F67-DE13-1A76-FAFA-D9B09DD604DE}"/>
              </a:ext>
            </a:extLst>
          </p:cNvPr>
          <p:cNvSpPr>
            <a:spLocks noGrp="1"/>
          </p:cNvSpPr>
          <p:nvPr>
            <p:ph type="title"/>
          </p:nvPr>
        </p:nvSpPr>
        <p:spPr>
          <a:xfrm>
            <a:off x="818866" y="265176"/>
            <a:ext cx="10032013" cy="4547934"/>
          </a:xfrm>
        </p:spPr>
        <p:txBody>
          <a:bodyPr>
            <a:normAutofit/>
          </a:bodyPr>
          <a:lstStyle/>
          <a:p>
            <a:pPr>
              <a:lnSpc>
                <a:spcPct val="115000"/>
              </a:lnSpc>
              <a:spcBef>
                <a:spcPts val="800"/>
              </a:spcBef>
              <a:spcAft>
                <a:spcPts val="400"/>
              </a:spcAft>
            </a:pPr>
            <a:r>
              <a:rPr lang="fi-FI" sz="2800" b="1" dirty="0">
                <a:solidFill>
                  <a:schemeClr val="tx1"/>
                </a:solidFill>
                <a:effectLst/>
                <a:latin typeface="Century Gothic" panose="020B0502020202020204" pitchFamily="34" charset="0"/>
                <a:ea typeface="Arial" panose="020B0604020202020204" pitchFamily="34" charset="0"/>
              </a:rPr>
              <a:t>Vaasan Teknillisen Seuran 105-vuotisjuhlat lauantaina 19.10.2024 </a:t>
            </a:r>
            <a:r>
              <a:rPr lang="fi-FI" sz="2800" b="1" dirty="0" err="1">
                <a:solidFill>
                  <a:schemeClr val="tx1"/>
                </a:solidFill>
                <a:effectLst/>
                <a:latin typeface="Century Gothic" panose="020B0502020202020204" pitchFamily="34" charset="0"/>
                <a:ea typeface="Arial" panose="020B0604020202020204" pitchFamily="34" charset="0"/>
              </a:rPr>
              <a:t>Bacchus</a:t>
            </a:r>
            <a:r>
              <a:rPr lang="fi-FI" sz="2800" b="1" dirty="0">
                <a:solidFill>
                  <a:schemeClr val="tx1"/>
                </a:solidFill>
                <a:effectLst/>
                <a:latin typeface="Century Gothic" panose="020B0502020202020204" pitchFamily="34" charset="0"/>
                <a:ea typeface="Arial" panose="020B0604020202020204" pitchFamily="34" charset="0"/>
              </a:rPr>
              <a:t> &amp; Svenska </a:t>
            </a:r>
            <a:r>
              <a:rPr lang="fi-FI" sz="2800" b="1" dirty="0" err="1">
                <a:solidFill>
                  <a:schemeClr val="tx1"/>
                </a:solidFill>
                <a:effectLst/>
                <a:latin typeface="Century Gothic" panose="020B0502020202020204" pitchFamily="34" charset="0"/>
                <a:ea typeface="Arial" panose="020B0604020202020204" pitchFamily="34" charset="0"/>
              </a:rPr>
              <a:t>Klubbenilla</a:t>
            </a:r>
            <a:br>
              <a:rPr lang="fi-FI" sz="1800" b="1" dirty="0">
                <a:solidFill>
                  <a:srgbClr val="2E74B5"/>
                </a:solidFill>
                <a:effectLst/>
                <a:latin typeface="Arial" panose="020B0604020202020204" pitchFamily="34" charset="0"/>
                <a:ea typeface="Arial" panose="020B0604020202020204" pitchFamily="34" charset="0"/>
              </a:rPr>
            </a:br>
            <a:br>
              <a:rPr lang="fi-FI" sz="1800" b="1" dirty="0">
                <a:solidFill>
                  <a:srgbClr val="2E74B5"/>
                </a:solidFill>
                <a:effectLst/>
                <a:latin typeface="Arial" panose="020B0604020202020204" pitchFamily="34" charset="0"/>
                <a:ea typeface="Arial" panose="020B0604020202020204" pitchFamily="34" charset="0"/>
              </a:rPr>
            </a:br>
            <a: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Vaasan Teknillisen Seuran 105-vuotisjuhlat (VTS105) järjestettiin päivälleen viisi vuotta satavuotisjuhliemme jälkeen. Juhlapaikkanamme oli tällä kertaa </a:t>
            </a:r>
            <a:r>
              <a:rPr lang="fi-FI" sz="1800" dirty="0" err="1">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Bacchus</a:t>
            </a:r>
            <a: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 &amp; Svenska Klubben, ja siellä upeasti koristeltu ja katettu Svenska </a:t>
            </a:r>
            <a:r>
              <a:rPr lang="fi-FI" sz="1800" dirty="0" err="1">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Klubbenin</a:t>
            </a:r>
            <a: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 juhlasali. Juhlan ohjelmassa oli katsaus Seuran 105-vuotiseen historiaan, ansiomerkkien jako, juhlapuheita, laulua, naurua, loistava illallinen hyvien juomien kera ja etenkin hyvää Seuraa </a:t>
            </a:r>
            <a:b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Mimmiä unohtamatta! </a:t>
            </a:r>
            <a:b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br>
            <a:b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br>
            <a:br>
              <a:rPr lang="fi-FI" sz="1800" dirty="0">
                <a:effectLst/>
                <a:latin typeface="Arial" panose="020B0604020202020204" pitchFamily="34" charset="0"/>
                <a:ea typeface="Arial" panose="020B0604020202020204" pitchFamily="34" charset="0"/>
                <a:cs typeface="Times New Roman" panose="02020603050405020304" pitchFamily="18" charset="0"/>
              </a:rPr>
            </a:br>
            <a:endParaRPr lang="fi-FI" dirty="0"/>
          </a:p>
        </p:txBody>
      </p:sp>
      <p:pic>
        <p:nvPicPr>
          <p:cNvPr id="4" name="Kuva 3">
            <a:extLst>
              <a:ext uri="{FF2B5EF4-FFF2-40B4-BE49-F238E27FC236}">
                <a16:creationId xmlns:a16="http://schemas.microsoft.com/office/drawing/2014/main" id="{E22E7E55-EAAB-D574-993E-773F46E6E9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03456" y="3487902"/>
            <a:ext cx="4461561" cy="2974114"/>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Kuva 4">
            <a:extLst>
              <a:ext uri="{FF2B5EF4-FFF2-40B4-BE49-F238E27FC236}">
                <a16:creationId xmlns:a16="http://schemas.microsoft.com/office/drawing/2014/main" id="{C1C89147-E31A-B17E-A8BB-681691CEEF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4270" y="3554101"/>
            <a:ext cx="3877220" cy="2907915"/>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Kuva 6">
            <a:extLst>
              <a:ext uri="{FF2B5EF4-FFF2-40B4-BE49-F238E27FC236}">
                <a16:creationId xmlns:a16="http://schemas.microsoft.com/office/drawing/2014/main" id="{AECB3DA5-8FD5-F171-6618-79B1CCB8D5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192" y="3706508"/>
            <a:ext cx="2096112" cy="2795318"/>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1626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99D9E-381D-C7E8-C462-CFD68DE7E28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4D42EEC-8B92-14EF-3EAC-873431F306EE}"/>
              </a:ext>
            </a:extLst>
          </p:cNvPr>
          <p:cNvSpPr>
            <a:spLocks noGrp="1"/>
          </p:cNvSpPr>
          <p:nvPr>
            <p:ph type="title"/>
          </p:nvPr>
        </p:nvSpPr>
        <p:spPr>
          <a:xfrm>
            <a:off x="1341120" y="265176"/>
            <a:ext cx="9509759" cy="3333284"/>
          </a:xfrm>
        </p:spPr>
        <p:txBody>
          <a:bodyPr>
            <a:normAutofit/>
          </a:bodyPr>
          <a:lstStyle/>
          <a:p>
            <a:pPr>
              <a:lnSpc>
                <a:spcPct val="115000"/>
              </a:lnSpc>
              <a:spcBef>
                <a:spcPts val="800"/>
              </a:spcBef>
              <a:spcAft>
                <a:spcPts val="400"/>
              </a:spcAft>
            </a:pPr>
            <a:r>
              <a:rPr lang="fi-FI" sz="2800" b="1" dirty="0">
                <a:solidFill>
                  <a:schemeClr val="tx1"/>
                </a:solidFill>
                <a:effectLst/>
                <a:latin typeface="Century Gothic" panose="020B0502020202020204" pitchFamily="34" charset="0"/>
                <a:ea typeface="Arial" panose="020B0604020202020204" pitchFamily="34" charset="0"/>
              </a:rPr>
              <a:t>Vaasan Teknillisen Seuran 105-vuotisjuhlat lauantaina 19.10.2024 </a:t>
            </a:r>
            <a:r>
              <a:rPr lang="fi-FI" sz="2800" b="1" dirty="0" err="1">
                <a:solidFill>
                  <a:schemeClr val="tx1"/>
                </a:solidFill>
                <a:effectLst/>
                <a:latin typeface="Century Gothic" panose="020B0502020202020204" pitchFamily="34" charset="0"/>
                <a:ea typeface="Arial" panose="020B0604020202020204" pitchFamily="34" charset="0"/>
              </a:rPr>
              <a:t>Bacchus</a:t>
            </a:r>
            <a:r>
              <a:rPr lang="fi-FI" sz="2800" b="1" dirty="0">
                <a:solidFill>
                  <a:schemeClr val="tx1"/>
                </a:solidFill>
                <a:effectLst/>
                <a:latin typeface="Century Gothic" panose="020B0502020202020204" pitchFamily="34" charset="0"/>
                <a:ea typeface="Arial" panose="020B0604020202020204" pitchFamily="34" charset="0"/>
              </a:rPr>
              <a:t> &amp; Svenska </a:t>
            </a:r>
            <a:r>
              <a:rPr lang="fi-FI" sz="2800" b="1" dirty="0" err="1">
                <a:solidFill>
                  <a:schemeClr val="tx1"/>
                </a:solidFill>
                <a:effectLst/>
                <a:latin typeface="Century Gothic" panose="020B0502020202020204" pitchFamily="34" charset="0"/>
                <a:ea typeface="Arial" panose="020B0604020202020204" pitchFamily="34" charset="0"/>
              </a:rPr>
              <a:t>Klubbenilla</a:t>
            </a:r>
            <a:br>
              <a:rPr lang="fi-FI" sz="1800" b="1" dirty="0">
                <a:solidFill>
                  <a:srgbClr val="2E74B5"/>
                </a:solidFill>
                <a:effectLst/>
                <a:latin typeface="Arial" panose="020B0604020202020204" pitchFamily="34" charset="0"/>
                <a:ea typeface="Arial" panose="020B0604020202020204" pitchFamily="34" charset="0"/>
              </a:rPr>
            </a:br>
            <a:br>
              <a:rPr lang="fi-FI" sz="1800" b="1" dirty="0">
                <a:solidFill>
                  <a:srgbClr val="2E74B5"/>
                </a:solidFill>
                <a:effectLst/>
                <a:latin typeface="Arial" panose="020B0604020202020204" pitchFamily="34" charset="0"/>
                <a:ea typeface="Arial" panose="020B0604020202020204" pitchFamily="34" charset="0"/>
              </a:rPr>
            </a:br>
            <a: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Juhlapuhujanamme oli </a:t>
            </a:r>
            <a:r>
              <a:rPr lang="fi-FI" sz="1800" dirty="0" err="1">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Eurooppa-</a:t>
            </a:r>
            <a: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 ja omistajaohjausministeri Joakim Strand. </a:t>
            </a:r>
            <a:b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br>
            <a:b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br>
            <a:br>
              <a:rPr lang="fi-FI" sz="1800" dirty="0">
                <a:effectLst/>
                <a:latin typeface="Arial" panose="020B0604020202020204" pitchFamily="34" charset="0"/>
                <a:ea typeface="Arial" panose="020B0604020202020204" pitchFamily="34" charset="0"/>
                <a:cs typeface="Times New Roman" panose="02020603050405020304" pitchFamily="18" charset="0"/>
              </a:rPr>
            </a:br>
            <a:endParaRPr lang="fi-FI" dirty="0"/>
          </a:p>
        </p:txBody>
      </p:sp>
      <p:pic>
        <p:nvPicPr>
          <p:cNvPr id="5" name="Kuva 4">
            <a:extLst>
              <a:ext uri="{FF2B5EF4-FFF2-40B4-BE49-F238E27FC236}">
                <a16:creationId xmlns:a16="http://schemas.microsoft.com/office/drawing/2014/main" id="{CF08616F-D232-BF80-F39B-C7A3D52299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5638220" y="2697709"/>
            <a:ext cx="4904095" cy="367807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Kuva 6">
            <a:extLst>
              <a:ext uri="{FF2B5EF4-FFF2-40B4-BE49-F238E27FC236}">
                <a16:creationId xmlns:a16="http://schemas.microsoft.com/office/drawing/2014/main" id="{7A32C119-9FD1-8FD8-81F5-33C31D4EE0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8298" y="3107139"/>
            <a:ext cx="3921095" cy="294109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6078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0E661-AEBB-63ED-3F1A-03E6F70E506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86810D8-539F-AA9D-1A79-1F61B1166A3A}"/>
              </a:ext>
            </a:extLst>
          </p:cNvPr>
          <p:cNvSpPr>
            <a:spLocks noGrp="1"/>
          </p:cNvSpPr>
          <p:nvPr>
            <p:ph type="title"/>
          </p:nvPr>
        </p:nvSpPr>
        <p:spPr>
          <a:xfrm>
            <a:off x="1341120" y="265176"/>
            <a:ext cx="9509759" cy="3387876"/>
          </a:xfrm>
        </p:spPr>
        <p:txBody>
          <a:bodyPr>
            <a:normAutofit fontScale="90000"/>
          </a:bodyPr>
          <a:lstStyle/>
          <a:p>
            <a:pPr>
              <a:lnSpc>
                <a:spcPct val="115000"/>
              </a:lnSpc>
              <a:spcBef>
                <a:spcPts val="800"/>
              </a:spcBef>
              <a:spcAft>
                <a:spcPts val="400"/>
              </a:spcAft>
            </a:pPr>
            <a:r>
              <a:rPr lang="fi-FI" sz="3100" b="1" dirty="0">
                <a:solidFill>
                  <a:schemeClr val="tx1"/>
                </a:solidFill>
                <a:effectLst/>
                <a:latin typeface="Century Gothic" panose="020B0502020202020204" pitchFamily="34" charset="0"/>
                <a:ea typeface="Arial" panose="020B0604020202020204" pitchFamily="34" charset="0"/>
              </a:rPr>
              <a:t>Vaasan Teknillisen Seuran 105-vuotisjuhlat lauantaina 19.10.2024 </a:t>
            </a:r>
            <a:r>
              <a:rPr lang="fi-FI" sz="3100" b="1" dirty="0" err="1">
                <a:solidFill>
                  <a:schemeClr val="tx1"/>
                </a:solidFill>
                <a:effectLst/>
                <a:latin typeface="Century Gothic" panose="020B0502020202020204" pitchFamily="34" charset="0"/>
                <a:ea typeface="Arial" panose="020B0604020202020204" pitchFamily="34" charset="0"/>
              </a:rPr>
              <a:t>Bacchus</a:t>
            </a:r>
            <a:r>
              <a:rPr lang="fi-FI" sz="3100" b="1" dirty="0">
                <a:solidFill>
                  <a:schemeClr val="tx1"/>
                </a:solidFill>
                <a:effectLst/>
                <a:latin typeface="Century Gothic" panose="020B0502020202020204" pitchFamily="34" charset="0"/>
                <a:ea typeface="Arial" panose="020B0604020202020204" pitchFamily="34" charset="0"/>
              </a:rPr>
              <a:t> &amp; Svenska </a:t>
            </a:r>
            <a:r>
              <a:rPr lang="fi-FI" sz="3100" b="1" dirty="0" err="1">
                <a:solidFill>
                  <a:schemeClr val="tx1"/>
                </a:solidFill>
                <a:effectLst/>
                <a:latin typeface="Century Gothic" panose="020B0502020202020204" pitchFamily="34" charset="0"/>
                <a:ea typeface="Arial" panose="020B0604020202020204" pitchFamily="34" charset="0"/>
              </a:rPr>
              <a:t>Klubbenilla</a:t>
            </a:r>
            <a:br>
              <a:rPr lang="fi-FI" sz="3100" b="1" dirty="0">
                <a:solidFill>
                  <a:srgbClr val="2E74B5"/>
                </a:solidFill>
                <a:effectLst/>
                <a:latin typeface="Arial" panose="020B0604020202020204" pitchFamily="34" charset="0"/>
                <a:ea typeface="Arial" panose="020B0604020202020204" pitchFamily="34" charset="0"/>
              </a:rPr>
            </a:br>
            <a:b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Juhlassa saivat kuparisen ansiomerkin Jouko Suvanto, Pasi Lähde, Esko Ala-Myllymäki, Viljo Jaakkola, Ilkka Raatikainen ja Johanna Ahopelto sekä teräksisen Timo Mantere ja Teemu Ovaska (etäyhteydellä Texasista). Seuran pöytästandaarit luovutettiin aiemmille puheenjohtajille: </a:t>
            </a:r>
            <a:r>
              <a:rPr lang="fi-FI" sz="2000" b="0" i="0" dirty="0">
                <a:solidFill>
                  <a:schemeClr val="tx1"/>
                </a:solidFill>
                <a:effectLst/>
                <a:latin typeface="Century Gothic" panose="020B0502020202020204" pitchFamily="34" charset="0"/>
              </a:rPr>
              <a:t>Miika Pietilä 2020 (poissaolevana), Olli Lamminen 2021-2022, Petra Hakoniemi 2023 ja Johanna Ahopelto 2003-2019, 2024.</a:t>
            </a:r>
            <a:br>
              <a:rPr lang="fi-FI" sz="1800" dirty="0">
                <a:effectLst/>
                <a:latin typeface="Arial" panose="020B0604020202020204" pitchFamily="34" charset="0"/>
                <a:ea typeface="Arial" panose="020B0604020202020204" pitchFamily="34" charset="0"/>
                <a:cs typeface="Times New Roman" panose="02020603050405020304" pitchFamily="18" charset="0"/>
              </a:rPr>
            </a:br>
            <a:endParaRPr lang="fi-FI" sz="3600" dirty="0"/>
          </a:p>
        </p:txBody>
      </p:sp>
      <p:pic>
        <p:nvPicPr>
          <p:cNvPr id="4" name="Kuva 3">
            <a:extLst>
              <a:ext uri="{FF2B5EF4-FFF2-40B4-BE49-F238E27FC236}">
                <a16:creationId xmlns:a16="http://schemas.microsoft.com/office/drawing/2014/main" id="{50D08A85-FC6C-C442-31F5-46A6184E51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96503" y="3362114"/>
            <a:ext cx="4216053" cy="3162256"/>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Kuva 5">
            <a:extLst>
              <a:ext uri="{FF2B5EF4-FFF2-40B4-BE49-F238E27FC236}">
                <a16:creationId xmlns:a16="http://schemas.microsoft.com/office/drawing/2014/main" id="{ADC2FA34-4EF7-FE81-25ED-7EE8222573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294" y="3362114"/>
            <a:ext cx="4743906" cy="3162256"/>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2934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6761096B-D81E-D5B3-DB2E-9ACEA7FAEF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88640" y="973541"/>
            <a:ext cx="5832279" cy="4716674"/>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6501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A0B21F6E-B461-1E0D-25C2-094C4F316E77}"/>
              </a:ext>
            </a:extLst>
          </p:cNvPr>
          <p:cNvPicPr>
            <a:picLocks noChangeAspect="1"/>
          </p:cNvPicPr>
          <p:nvPr/>
        </p:nvPicPr>
        <p:blipFill>
          <a:blip r:embed="rId2" cstate="screen">
            <a:extLst>
              <a:ext uri="{28A0092B-C50C-407E-A947-70E740481C1C}">
                <a14:useLocalDpi xmlns:a14="http://schemas.microsoft.com/office/drawing/2010/main"/>
              </a:ext>
            </a:extLst>
          </a:blip>
          <a:srcRect l="44142" t="9421" r="25709" b="10860"/>
          <a:stretch/>
        </p:blipFill>
        <p:spPr>
          <a:xfrm>
            <a:off x="327547" y="218365"/>
            <a:ext cx="3675798" cy="5163403"/>
          </a:xfrm>
          <a:prstGeom prst="rect">
            <a:avLst/>
          </a:prstGeom>
        </p:spPr>
      </p:pic>
      <p:pic>
        <p:nvPicPr>
          <p:cNvPr id="6" name="Kuva 5">
            <a:extLst>
              <a:ext uri="{FF2B5EF4-FFF2-40B4-BE49-F238E27FC236}">
                <a16:creationId xmlns:a16="http://schemas.microsoft.com/office/drawing/2014/main" id="{DBE507CE-68DF-CFE2-CA36-2995ABDA6553}"/>
              </a:ext>
            </a:extLst>
          </p:cNvPr>
          <p:cNvPicPr>
            <a:picLocks noChangeAspect="1"/>
          </p:cNvPicPr>
          <p:nvPr/>
        </p:nvPicPr>
        <p:blipFill>
          <a:blip r:embed="rId3" cstate="screen">
            <a:extLst>
              <a:ext uri="{28A0092B-C50C-407E-A947-70E740481C1C}">
                <a14:useLocalDpi xmlns:a14="http://schemas.microsoft.com/office/drawing/2010/main"/>
              </a:ext>
            </a:extLst>
          </a:blip>
          <a:srcRect l="44179" t="12652" r="25671" b="7630"/>
          <a:stretch/>
        </p:blipFill>
        <p:spPr>
          <a:xfrm>
            <a:off x="4258101" y="1567218"/>
            <a:ext cx="3675798" cy="5163403"/>
          </a:xfrm>
          <a:prstGeom prst="rect">
            <a:avLst/>
          </a:prstGeom>
        </p:spPr>
      </p:pic>
      <p:pic>
        <p:nvPicPr>
          <p:cNvPr id="8" name="Kuva 7">
            <a:extLst>
              <a:ext uri="{FF2B5EF4-FFF2-40B4-BE49-F238E27FC236}">
                <a16:creationId xmlns:a16="http://schemas.microsoft.com/office/drawing/2014/main" id="{C63B21A5-9F6B-FF03-D0B1-1B644D1E2195}"/>
              </a:ext>
            </a:extLst>
          </p:cNvPr>
          <p:cNvPicPr>
            <a:picLocks noChangeAspect="1"/>
          </p:cNvPicPr>
          <p:nvPr/>
        </p:nvPicPr>
        <p:blipFill>
          <a:blip r:embed="rId4" cstate="screen">
            <a:extLst>
              <a:ext uri="{28A0092B-C50C-407E-A947-70E740481C1C}">
                <a14:useLocalDpi xmlns:a14="http://schemas.microsoft.com/office/drawing/2010/main"/>
              </a:ext>
            </a:extLst>
          </a:blip>
          <a:srcRect l="43993" t="16655" r="25261" b="3626"/>
          <a:stretch/>
        </p:blipFill>
        <p:spPr>
          <a:xfrm>
            <a:off x="8079474" y="322997"/>
            <a:ext cx="3748585" cy="5163403"/>
          </a:xfrm>
          <a:prstGeom prst="rect">
            <a:avLst/>
          </a:prstGeom>
        </p:spPr>
      </p:pic>
    </p:spTree>
    <p:extLst>
      <p:ext uri="{BB962C8B-B14F-4D97-AF65-F5344CB8AC3E}">
        <p14:creationId xmlns:p14="http://schemas.microsoft.com/office/powerpoint/2010/main" val="26979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DFDEFD-7624-959B-25AA-A8CBC5D9B46A}"/>
              </a:ext>
            </a:extLst>
          </p:cNvPr>
          <p:cNvSpPr>
            <a:spLocks noGrp="1"/>
          </p:cNvSpPr>
          <p:nvPr>
            <p:ph type="title"/>
          </p:nvPr>
        </p:nvSpPr>
        <p:spPr>
          <a:xfrm>
            <a:off x="1128216" y="96672"/>
            <a:ext cx="9722664" cy="6664656"/>
          </a:xfrm>
        </p:spPr>
        <p:txBody>
          <a:bodyPr>
            <a:noAutofit/>
          </a:bodyPr>
          <a:lstStyle/>
          <a:p>
            <a:pPr>
              <a:spcBef>
                <a:spcPts val="1200"/>
              </a:spcBef>
              <a:spcAft>
                <a:spcPts val="300"/>
              </a:spcAft>
            </a:pPr>
            <a:r>
              <a:rPr lang="fi-FI" sz="2000" b="1" kern="1600" dirty="0" err="1">
                <a:solidFill>
                  <a:schemeClr val="tx1"/>
                </a:solidFill>
                <a:effectLst/>
                <a:uFill>
                  <a:solidFill>
                    <a:srgbClr val="000000"/>
                  </a:solidFill>
                </a:uFill>
                <a:latin typeface="Century Gothic" panose="020B0502020202020204" pitchFamily="34" charset="0"/>
                <a:cs typeface="Arial Unicode MS"/>
              </a:rPr>
              <a:t>Copilotin</a:t>
            </a:r>
            <a:r>
              <a:rPr lang="fi-FI" sz="2000" b="1" kern="1600" dirty="0">
                <a:solidFill>
                  <a:schemeClr val="tx1"/>
                </a:solidFill>
                <a:effectLst/>
                <a:uFill>
                  <a:solidFill>
                    <a:srgbClr val="000000"/>
                  </a:solidFill>
                </a:uFill>
                <a:latin typeface="Century Gothic" panose="020B0502020202020204" pitchFamily="34" charset="0"/>
                <a:cs typeface="Arial Unicode MS"/>
              </a:rPr>
              <a:t> suosiollisella avustuksella laadittu AI-VERSIO PUHEESTA VTS:LÄISILLE</a:t>
            </a:r>
            <a:br>
              <a:rPr lang="fi-FI" sz="1600" b="1" kern="1600" dirty="0">
                <a:solidFill>
                  <a:schemeClr val="tx1"/>
                </a:solidFill>
                <a:effectLst/>
                <a:uFill>
                  <a:solidFill>
                    <a:srgbClr val="000000"/>
                  </a:solidFill>
                </a:uFill>
                <a:latin typeface="Century Gothic" panose="020B0502020202020204" pitchFamily="34" charset="0"/>
                <a:cs typeface="Arial Unicode MS"/>
              </a:rPr>
            </a:br>
            <a:r>
              <a:rPr lang="fi-FI" sz="1600" i="1" kern="1600" dirty="0">
                <a:solidFill>
                  <a:schemeClr val="tx1"/>
                </a:solidFill>
                <a:effectLst/>
                <a:uFill>
                  <a:solidFill>
                    <a:srgbClr val="000000"/>
                  </a:solidFill>
                </a:uFill>
                <a:latin typeface="Century Gothic" panose="020B0502020202020204" pitchFamily="34" charset="0"/>
                <a:cs typeface="Arial Unicode MS"/>
              </a:rPr>
              <a:t>(</a:t>
            </a:r>
            <a:r>
              <a:rPr lang="fi-FI" sz="1600" i="1" kern="1600" dirty="0" err="1">
                <a:solidFill>
                  <a:schemeClr val="tx1"/>
                </a:solidFill>
                <a:effectLst/>
                <a:uFill>
                  <a:solidFill>
                    <a:srgbClr val="000000"/>
                  </a:solidFill>
                </a:uFill>
                <a:latin typeface="Century Gothic" panose="020B0502020202020204" pitchFamily="34" charset="0"/>
                <a:cs typeface="Arial Unicode MS"/>
              </a:rPr>
              <a:t>promptit</a:t>
            </a:r>
            <a:r>
              <a:rPr lang="fi-FI" sz="1600" i="1" kern="1600" dirty="0">
                <a:solidFill>
                  <a:schemeClr val="tx1"/>
                </a:solidFill>
                <a:effectLst/>
                <a:uFill>
                  <a:solidFill>
                    <a:srgbClr val="000000"/>
                  </a:solidFill>
                </a:uFill>
                <a:latin typeface="Century Gothic" panose="020B0502020202020204" pitchFamily="34" charset="0"/>
                <a:cs typeface="Arial Unicode MS"/>
              </a:rPr>
              <a:t> laati puheenjohtaja ja puheen esitti koko johtokunta)</a:t>
            </a:r>
            <a:br>
              <a:rPr lang="fi-FI" sz="1600" b="1" kern="1600" dirty="0">
                <a:solidFill>
                  <a:srgbClr val="000000"/>
                </a:solidFill>
                <a:effectLst/>
                <a:uFill>
                  <a:solidFill>
                    <a:srgbClr val="000000"/>
                  </a:solidFill>
                </a:uFill>
                <a:latin typeface="Century Gothic" panose="020B0502020202020204" pitchFamily="34" charset="0"/>
                <a:cs typeface="Arial Unicode MS"/>
              </a:rPr>
            </a:br>
            <a: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t> </a:t>
            </a:r>
            <a:b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br>
            <a:b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br>
            <a: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t>Hyvät Vaasan Teknillisen Seuran jäsenet ja heidän puolisonsa,</a:t>
            </a:r>
            <a:b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br>
            <a:b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br>
            <a: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t>Tervetuloa juhlimaan seuran 105-vuotista taivalta! On ilo nähdä teidät kaikki täällä Svenska </a:t>
            </a:r>
            <a:r>
              <a:rPr lang="fi-FI" sz="1600" dirty="0" err="1">
                <a:solidFill>
                  <a:srgbClr val="000000"/>
                </a:solidFill>
                <a:effectLst/>
                <a:uFill>
                  <a:solidFill>
                    <a:srgbClr val="000000"/>
                  </a:solidFill>
                </a:uFill>
                <a:latin typeface="Century Gothic" panose="020B0502020202020204" pitchFamily="34" charset="0"/>
                <a:ea typeface="Times New Roman" panose="02020603050405020304" pitchFamily="18" charset="0"/>
              </a:rPr>
              <a:t>Klubbenilla</a:t>
            </a:r>
            <a: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t>, vaikka seura perustettiinkin aikoinaan kielisyistä Vaasan Suomalaisella Klubilla. Tämä on selvä osoitus siitä, että teknillinen kehitys ei tunne rajoja – ei edes kielirajoja!</a:t>
            </a:r>
            <a:b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br>
            <a:b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br>
            <a: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t>Kun seura perustettiin, maailma oli hyvin erilainen paikka. Silloin suurin teknologinen innovaatio oli ehkä sähkövalo, ja nyt meillä on taskuissamme laitteita, joilla voimme tilata pizzaa, katsoa kissavideoita ja osallistua etäkokouksiin – kaikki samaan aikaan!</a:t>
            </a:r>
            <a:b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br>
            <a:b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br>
            <a: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t>Tänään juhlimme paitsi seuran pitkää historiaa, myös sen jäsenten kekseliäisyyttä ja sitoutumista. Ilman teitä emme olisi tässä. Teidän ansiostanne Vaasan Teknillinen Seura on edelleen elinvoimainen ja merkityksellinen yhteisö.</a:t>
            </a:r>
            <a:b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br>
            <a:b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br>
            <a: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t>Seuran saavutukset ovat olleet merkittäviä. Olemme olleet mukana kehittämässä paikallista teollisuutta, tukeneet teknillistä koulutusta ja edistäneet innovaatioita, jotka ovat parantaneet elämänlaatua täällä Vaasassa ja sen ympäristössä sekä eri puolilla maailmaa. Olemme järjestäneet lukuisia seminaareja, koulutusta ja yritysvierailuja, jotka ovat rikastuttaneet jäsentemme osaamista ja verkostoja.</a:t>
            </a:r>
            <a:b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br>
            <a:b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br>
            <a:endParaRPr lang="fi-FI" sz="3600" dirty="0">
              <a:latin typeface="Century Gothic" panose="020B0502020202020204" pitchFamily="34" charset="0"/>
            </a:endParaRPr>
          </a:p>
        </p:txBody>
      </p:sp>
      <p:sp>
        <p:nvSpPr>
          <p:cNvPr id="3" name="Tekstiruutu 2">
            <a:extLst>
              <a:ext uri="{FF2B5EF4-FFF2-40B4-BE49-F238E27FC236}">
                <a16:creationId xmlns:a16="http://schemas.microsoft.com/office/drawing/2014/main" id="{3B2BACFE-3540-AF42-47CC-A07B130DEB04}"/>
              </a:ext>
            </a:extLst>
          </p:cNvPr>
          <p:cNvSpPr txBox="1"/>
          <p:nvPr/>
        </p:nvSpPr>
        <p:spPr>
          <a:xfrm>
            <a:off x="11186615" y="6305266"/>
            <a:ext cx="559558" cy="307777"/>
          </a:xfrm>
          <a:prstGeom prst="rect">
            <a:avLst/>
          </a:prstGeom>
          <a:noFill/>
        </p:spPr>
        <p:txBody>
          <a:bodyPr wrap="square" rtlCol="0">
            <a:spAutoFit/>
          </a:bodyPr>
          <a:lstStyle/>
          <a:p>
            <a:r>
              <a:rPr lang="fi-FI" sz="1400" dirty="0">
                <a:latin typeface="Century Gothic" panose="020B0502020202020204" pitchFamily="34" charset="0"/>
              </a:rPr>
              <a:t>1(2)</a:t>
            </a:r>
          </a:p>
        </p:txBody>
      </p:sp>
    </p:spTree>
    <p:extLst>
      <p:ext uri="{BB962C8B-B14F-4D97-AF65-F5344CB8AC3E}">
        <p14:creationId xmlns:p14="http://schemas.microsoft.com/office/powerpoint/2010/main" val="407694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a:extLst>
              <a:ext uri="{FF2B5EF4-FFF2-40B4-BE49-F238E27FC236}">
                <a16:creationId xmlns:a16="http://schemas.microsoft.com/office/drawing/2014/main" id="{D35CD122-0B46-ED4E-F7F7-4632D411D6AA}"/>
              </a:ext>
            </a:extLst>
          </p:cNvPr>
          <p:cNvSpPr txBox="1"/>
          <p:nvPr/>
        </p:nvSpPr>
        <p:spPr>
          <a:xfrm>
            <a:off x="691486" y="886432"/>
            <a:ext cx="11086531" cy="5016758"/>
          </a:xfrm>
          <a:prstGeom prst="rect">
            <a:avLst/>
          </a:prstGeom>
          <a:noFill/>
        </p:spPr>
        <p:txBody>
          <a:bodyPr wrap="square">
            <a:spAutoFit/>
          </a:bodyPr>
          <a:lstStyle/>
          <a:p>
            <a: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t>Teknologian saralla olemme nähneet valtavia harppauksia. Olemme olleet mukana projekteissa, jotka ovat tuoneet älykkäitä ratkaisuja energiatehokkuuteen, digitalisaatioon ja kestävään kehitykseen. Seuramme jäsenet ovat olleet eturintamassa kehittämässä innovaatioita, jotka eivät ainoastaan paranna teollisuuden prosesseja, vaan myös tekevät arjestamme sujuvampaa ja ympäristöystävällisempää.</a:t>
            </a:r>
            <a:b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br>
            <a:b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br>
            <a: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t>Erityisen ylpeitä olemme Tehtaanjohtaja, diplomi-insinööri Reino Ignatiuksen stipendirahastosta, joka on tukenut lukuisia alamme nuoria heidän opinnoissaan ja alku-urallaan. Tämä rahasto on ollut merkittävä osa Seuramme toimintaa jo lähes puolen vuosisadan ajan.</a:t>
            </a:r>
            <a:b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br>
            <a:b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br>
            <a: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t>Ja nyt, pieni anekdootti seuran alkuvuosilta: Kerran, aivan seuran alkuaikoina, jäsenet kokoontuivat keskustelemaan uusista teknologisista innovaatioista. Keskustelu kävi kiivaana, kunnes joku ehdotti, että he voisivat kokeilla uutta keksintöä – puhelinta – kommunikoidakseen keskenään. Tämä aiheutti suurta hilpeyttä, sillä vain harvalla oli tuolloin puhelin, ja vielä harvempi osasi sitä käyttää! Tämä pieni hetki muistuttaa meitä siitä, kuinka pitkälle olemme tulleet ja kuinka teknologia on aina ollut osa seuran ydintä.</a:t>
            </a:r>
            <a:b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br>
            <a:b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br>
            <a: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t>Ja erityiskiitos puolisoille, jotka ovat tukeneet meitä näinä vuosina. Ilman teidän kärsivällisyyttänne ja ymmärrystänne, monet meistä olisivat eksyneet teknologian syövereihin jo aikoja sitten!</a:t>
            </a:r>
            <a:b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br>
            <a:b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br>
            <a: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t>Nostakaamme malja menneille vuosille ja tuleville innovaatioille. Kiitos ja nauttikaa illasta!</a:t>
            </a:r>
            <a:b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br>
            <a:r>
              <a:rPr lang="fi-FI" sz="1600" dirty="0" err="1">
                <a:solidFill>
                  <a:srgbClr val="000000"/>
                </a:solidFill>
                <a:effectLst/>
                <a:uFill>
                  <a:solidFill>
                    <a:srgbClr val="000000"/>
                  </a:solidFill>
                </a:uFill>
                <a:latin typeface="Century Gothic" panose="020B0502020202020204" pitchFamily="34" charset="0"/>
                <a:ea typeface="Times New Roman" panose="02020603050405020304" pitchFamily="18" charset="0"/>
              </a:rPr>
              <a:t>Skål</a:t>
            </a:r>
            <a:r>
              <a:rPr lang="fi-FI" sz="1600" dirty="0">
                <a:solidFill>
                  <a:srgbClr val="000000"/>
                </a:solidFill>
                <a:effectLst/>
                <a:uFill>
                  <a:solidFill>
                    <a:srgbClr val="000000"/>
                  </a:solidFill>
                </a:uFill>
                <a:latin typeface="Century Gothic" panose="020B0502020202020204" pitchFamily="34" charset="0"/>
                <a:ea typeface="Times New Roman" panose="02020603050405020304" pitchFamily="18" charset="0"/>
              </a:rPr>
              <a:t>! </a:t>
            </a:r>
            <a:endParaRPr lang="fi-FI" sz="1600" dirty="0"/>
          </a:p>
        </p:txBody>
      </p:sp>
      <p:sp>
        <p:nvSpPr>
          <p:cNvPr id="2" name="Tekstiruutu 1">
            <a:extLst>
              <a:ext uri="{FF2B5EF4-FFF2-40B4-BE49-F238E27FC236}">
                <a16:creationId xmlns:a16="http://schemas.microsoft.com/office/drawing/2014/main" id="{69B483B9-D82C-321A-2C22-A9BD9239F426}"/>
              </a:ext>
            </a:extLst>
          </p:cNvPr>
          <p:cNvSpPr txBox="1"/>
          <p:nvPr/>
        </p:nvSpPr>
        <p:spPr>
          <a:xfrm>
            <a:off x="11186615" y="6305266"/>
            <a:ext cx="559558" cy="307777"/>
          </a:xfrm>
          <a:prstGeom prst="rect">
            <a:avLst/>
          </a:prstGeom>
          <a:noFill/>
        </p:spPr>
        <p:txBody>
          <a:bodyPr wrap="square" rtlCol="0">
            <a:spAutoFit/>
          </a:bodyPr>
          <a:lstStyle/>
          <a:p>
            <a:r>
              <a:rPr lang="fi-FI" sz="1400" dirty="0">
                <a:latin typeface="Century Gothic" panose="020B0502020202020204" pitchFamily="34" charset="0"/>
              </a:rPr>
              <a:t>2(2)</a:t>
            </a:r>
          </a:p>
        </p:txBody>
      </p:sp>
      <p:pic>
        <p:nvPicPr>
          <p:cNvPr id="4" name="Kuva 3">
            <a:extLst>
              <a:ext uri="{FF2B5EF4-FFF2-40B4-BE49-F238E27FC236}">
                <a16:creationId xmlns:a16="http://schemas.microsoft.com/office/drawing/2014/main" id="{DFC9D2A2-A6A7-E17B-C7DF-863568F360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36147" y="4867700"/>
            <a:ext cx="1309673" cy="1940257"/>
          </a:xfrm>
          <a:prstGeom prst="rect">
            <a:avLst/>
          </a:prstGeom>
        </p:spPr>
      </p:pic>
      <p:pic>
        <p:nvPicPr>
          <p:cNvPr id="5" name="Kuva 4">
            <a:extLst>
              <a:ext uri="{FF2B5EF4-FFF2-40B4-BE49-F238E27FC236}">
                <a16:creationId xmlns:a16="http://schemas.microsoft.com/office/drawing/2014/main" id="{91DCC0B1-1781-8C72-CB02-A5D34248B1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266016">
            <a:off x="9851878" y="4858799"/>
            <a:ext cx="1309673" cy="1940257"/>
          </a:xfrm>
          <a:prstGeom prst="rect">
            <a:avLst/>
          </a:prstGeom>
        </p:spPr>
      </p:pic>
    </p:spTree>
    <p:extLst>
      <p:ext uri="{BB962C8B-B14F-4D97-AF65-F5344CB8AC3E}">
        <p14:creationId xmlns:p14="http://schemas.microsoft.com/office/powerpoint/2010/main" val="109615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08EC9D9-CD5A-F441-BDFA-0BBA891237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0123" y="649406"/>
            <a:ext cx="8338045" cy="5559188"/>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4054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C29956-ABAF-9709-D020-4B231EF2CC9F}"/>
              </a:ext>
            </a:extLst>
          </p:cNvPr>
          <p:cNvSpPr>
            <a:spLocks noGrp="1"/>
          </p:cNvSpPr>
          <p:nvPr>
            <p:ph type="title"/>
          </p:nvPr>
        </p:nvSpPr>
        <p:spPr/>
        <p:txBody>
          <a:bodyPr>
            <a:normAutofit/>
          </a:bodyPr>
          <a:lstStyle/>
          <a:p>
            <a:r>
              <a:rPr lang="fi-FI" sz="2800" b="1" dirty="0">
                <a:solidFill>
                  <a:schemeClr val="tx1"/>
                </a:solidFill>
                <a:effectLst/>
                <a:latin typeface="Arial" panose="020B0604020202020204" pitchFamily="34" charset="0"/>
                <a:ea typeface="Arial" panose="020B0604020202020204" pitchFamily="34" charset="0"/>
              </a:rPr>
              <a:t>Vaalikokous 2023 ja ylimääräinen jäsenkokous 2024</a:t>
            </a:r>
            <a:endParaRPr lang="fi-FI" sz="4800" dirty="0">
              <a:solidFill>
                <a:schemeClr val="tx1"/>
              </a:solidFill>
            </a:endParaRPr>
          </a:p>
        </p:txBody>
      </p:sp>
      <p:sp>
        <p:nvSpPr>
          <p:cNvPr id="3" name="Sisällön paikkamerkki 2">
            <a:extLst>
              <a:ext uri="{FF2B5EF4-FFF2-40B4-BE49-F238E27FC236}">
                <a16:creationId xmlns:a16="http://schemas.microsoft.com/office/drawing/2014/main" id="{DFF24A6D-24E4-7CCE-43BF-0F3731142BCE}"/>
              </a:ext>
            </a:extLst>
          </p:cNvPr>
          <p:cNvSpPr>
            <a:spLocks noGrp="1"/>
          </p:cNvSpPr>
          <p:nvPr>
            <p:ph idx="1"/>
          </p:nvPr>
        </p:nvSpPr>
        <p:spPr>
          <a:xfrm>
            <a:off x="1341120" y="2129050"/>
            <a:ext cx="9509760" cy="3599597"/>
          </a:xfrm>
        </p:spPr>
        <p:txBody>
          <a:bodyPr>
            <a:normAutofit/>
          </a:bodyPr>
          <a:lstStyle/>
          <a:p>
            <a:pPr marL="45720" indent="0" algn="just">
              <a:lnSpc>
                <a:spcPct val="107000"/>
              </a:lnSpc>
              <a:spcAft>
                <a:spcPts val="800"/>
              </a:spcAft>
              <a:buNone/>
            </a:pPr>
            <a:r>
              <a:rPr lang="fi-FI"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Vaalikokous järjestettiin maanantaina 11.12.2023 Runsorissa Danfossin vieraina. Vierailulla pääsimme tutustumaan tehtaaseen ja kuulemaan Danfossin toiminnasta. </a:t>
            </a:r>
          </a:p>
          <a:p>
            <a:pPr marL="45720" indent="0" algn="just">
              <a:lnSpc>
                <a:spcPct val="107000"/>
              </a:lnSpc>
              <a:spcAft>
                <a:spcPts val="800"/>
              </a:spcAft>
              <a:buNone/>
            </a:pPr>
            <a:r>
              <a:rPr lang="fi-FI"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Vaalikokouksessa ei saatu valittua johtokuntaa vuodelle 2024. Kuitenkin talousarvio ja jäsenmaksu hyväksyttiin esityksen mukaisesti. Jäsenmaksuksi vuodelle 2024 tuli 20 euroa. </a:t>
            </a:r>
          </a:p>
          <a:p>
            <a:pPr marL="45720" indent="0" algn="just">
              <a:lnSpc>
                <a:spcPct val="107000"/>
              </a:lnSpc>
              <a:spcAft>
                <a:spcPts val="800"/>
              </a:spcAft>
              <a:buNone/>
            </a:pPr>
            <a:r>
              <a:rPr lang="fi-FI"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Vuoden 2024 toiminnantarkastajiksi valittiin jatkamaan Timo Anttila ja Mika Niskanen sekä varatoiminnantarkastajiksi Pasi Lähde ja Jouko Suvanto.</a:t>
            </a:r>
          </a:p>
        </p:txBody>
      </p:sp>
    </p:spTree>
    <p:extLst>
      <p:ext uri="{BB962C8B-B14F-4D97-AF65-F5344CB8AC3E}">
        <p14:creationId xmlns:p14="http://schemas.microsoft.com/office/powerpoint/2010/main" val="265753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0651E6-F9CF-C552-0334-23B1EF5D248D}"/>
              </a:ext>
            </a:extLst>
          </p:cNvPr>
          <p:cNvSpPr>
            <a:spLocks noGrp="1"/>
          </p:cNvSpPr>
          <p:nvPr>
            <p:ph type="title"/>
          </p:nvPr>
        </p:nvSpPr>
        <p:spPr>
          <a:xfrm>
            <a:off x="1341120" y="265176"/>
            <a:ext cx="9509759" cy="3333284"/>
          </a:xfrm>
        </p:spPr>
        <p:txBody>
          <a:bodyPr>
            <a:normAutofit/>
          </a:bodyPr>
          <a:lstStyle/>
          <a:p>
            <a:pPr>
              <a:lnSpc>
                <a:spcPct val="115000"/>
              </a:lnSpc>
              <a:spcBef>
                <a:spcPts val="800"/>
              </a:spcBef>
              <a:spcAft>
                <a:spcPts val="400"/>
              </a:spcAft>
            </a:pPr>
            <a:r>
              <a:rPr lang="fi-FI" sz="2800" b="1" dirty="0">
                <a:solidFill>
                  <a:schemeClr val="tx1"/>
                </a:solidFill>
                <a:effectLst/>
                <a:latin typeface="Century Gothic" panose="020B0502020202020204" pitchFamily="34" charset="0"/>
                <a:ea typeface="Arial" panose="020B0604020202020204" pitchFamily="34" charset="0"/>
              </a:rPr>
              <a:t>Nuuka sähköntuottajana maanantaina 21.10.2024 </a:t>
            </a:r>
            <a:r>
              <a:rPr lang="fi-FI" sz="2800" b="1" dirty="0" err="1">
                <a:solidFill>
                  <a:schemeClr val="tx1"/>
                </a:solidFill>
                <a:effectLst/>
                <a:latin typeface="Century Gothic" panose="020B0502020202020204" pitchFamily="34" charset="0"/>
                <a:ea typeface="Arial" panose="020B0604020202020204" pitchFamily="34" charset="0"/>
              </a:rPr>
              <a:t>Teams</a:t>
            </a:r>
            <a:br>
              <a:rPr lang="fi-FI" sz="1800" b="1" dirty="0">
                <a:solidFill>
                  <a:srgbClr val="2E74B5"/>
                </a:solidFill>
                <a:effectLst/>
                <a:latin typeface="Century Gothic" panose="020B0502020202020204" pitchFamily="34" charset="0"/>
                <a:ea typeface="Arial" panose="020B0604020202020204" pitchFamily="34" charset="0"/>
              </a:rPr>
            </a:br>
            <a:br>
              <a:rPr lang="fi-FI" sz="1800" b="1" dirty="0">
                <a:solidFill>
                  <a:srgbClr val="2E74B5"/>
                </a:solidFill>
                <a:effectLst/>
                <a:latin typeface="Century Gothic" panose="020B0502020202020204" pitchFamily="34" charset="0"/>
                <a:ea typeface="Arial" panose="020B0604020202020204" pitchFamily="34" charset="0"/>
              </a:rPr>
            </a:br>
            <a: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Tilaisuudessa saimme kuulla, miten nuuka voi toimia sähköntuottajana! Jäsenemme Mika Niskanen kertoi osallistujille kokemuksiaan ja esitteli esimerkkejä toimivista järjestelmistä. Osallistujia oli kahdeksan.</a:t>
            </a:r>
            <a:br>
              <a:rPr lang="fi-FI" sz="1800" dirty="0">
                <a:effectLst/>
                <a:latin typeface="Arial" panose="020B0604020202020204" pitchFamily="34" charset="0"/>
                <a:ea typeface="Arial" panose="020B0604020202020204" pitchFamily="34" charset="0"/>
                <a:cs typeface="Times New Roman" panose="02020603050405020304" pitchFamily="18" charset="0"/>
              </a:rPr>
            </a:br>
            <a:endParaRPr lang="fi-FI" dirty="0"/>
          </a:p>
        </p:txBody>
      </p:sp>
      <p:pic>
        <p:nvPicPr>
          <p:cNvPr id="6147" name="967D2009-9E50-48F1-B99E-2B1E7C1A5D5E" descr="IMG_4827.jpg">
            <a:extLst>
              <a:ext uri="{FF2B5EF4-FFF2-40B4-BE49-F238E27FC236}">
                <a16:creationId xmlns:a16="http://schemas.microsoft.com/office/drawing/2014/main" id="{FA1F3B63-5BC8-6C94-CF35-007818BB4E0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5348" y="3063375"/>
            <a:ext cx="4293465" cy="3220099"/>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6965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1B9BAA-FAE4-67C1-8FFD-28B144D7174B}"/>
              </a:ext>
            </a:extLst>
          </p:cNvPr>
          <p:cNvSpPr>
            <a:spLocks noGrp="1"/>
          </p:cNvSpPr>
          <p:nvPr>
            <p:ph type="title"/>
          </p:nvPr>
        </p:nvSpPr>
        <p:spPr>
          <a:xfrm>
            <a:off x="1378423" y="265175"/>
            <a:ext cx="8743667" cy="4375064"/>
          </a:xfrm>
        </p:spPr>
        <p:txBody>
          <a:bodyPr>
            <a:normAutofit/>
          </a:bodyPr>
          <a:lstStyle/>
          <a:p>
            <a:pPr>
              <a:lnSpc>
                <a:spcPct val="115000"/>
              </a:lnSpc>
              <a:spcBef>
                <a:spcPts val="800"/>
              </a:spcBef>
              <a:spcAft>
                <a:spcPts val="400"/>
              </a:spcAft>
            </a:pPr>
            <a:r>
              <a:rPr lang="fi-FI" sz="2800" b="1" dirty="0">
                <a:solidFill>
                  <a:schemeClr val="tx1"/>
                </a:solidFill>
                <a:effectLst/>
                <a:latin typeface="Century Gothic" panose="020B0502020202020204" pitchFamily="34" charset="0"/>
                <a:ea typeface="Arial" panose="020B0604020202020204" pitchFamily="34" charset="0"/>
              </a:rPr>
              <a:t>Nuuka Halloween ja Konstin kokous keskiviikkona 30.10.2024 </a:t>
            </a:r>
            <a:r>
              <a:rPr lang="fi-FI" sz="2800" b="1" dirty="0" err="1">
                <a:solidFill>
                  <a:schemeClr val="tx1"/>
                </a:solidFill>
                <a:effectLst/>
                <a:latin typeface="Century Gothic" panose="020B0502020202020204" pitchFamily="34" charset="0"/>
                <a:ea typeface="Arial" panose="020B0604020202020204" pitchFamily="34" charset="0"/>
              </a:rPr>
              <a:t>Teams</a:t>
            </a:r>
            <a:br>
              <a:rPr lang="fi-FI" sz="1800" b="1" dirty="0">
                <a:solidFill>
                  <a:schemeClr val="tx1"/>
                </a:solidFill>
                <a:effectLst/>
                <a:latin typeface="Century Gothic" panose="020B0502020202020204" pitchFamily="34" charset="0"/>
                <a:ea typeface="Arial" panose="020B0604020202020204" pitchFamily="34" charset="0"/>
              </a:rPr>
            </a:br>
            <a:br>
              <a:rPr lang="fi-FI" sz="1800" b="1" dirty="0">
                <a:solidFill>
                  <a:schemeClr val="tx1"/>
                </a:solidFill>
                <a:effectLst/>
                <a:latin typeface="Century Gothic" panose="020B0502020202020204" pitchFamily="34" charset="0"/>
                <a:ea typeface="Arial" panose="020B0604020202020204" pitchFamily="34"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TEKin kerho Nuukan jo perinteistä nuukan Halloweenin juhlittiin sekä Seuran Ateljeessa että </a:t>
            </a:r>
            <a:r>
              <a:rPr lang="fi-FI" sz="1800" dirty="0" err="1">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Teamsin</a:t>
            </a: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välityksellä. Samassa yhteydessä kokoontui myös VTS:n taidevaliokunta Konsti. Nuukalle perinteiseen tapaan etätarjoilu oli omakustanteinen ja asu vapaa mutta pakollinen. Ateljeessa puolestaan oli kevyt Halloween-teemainen tarjoilu. Illan ohjelmaan sisältyi keskusteluja ajankohtaisista aiheista, Konstin taidepläjäys sekä </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vapaamuotoista kuulumisten vaihtoa. </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Osallistujia oli yhteensä kahdeksan.</a:t>
            </a:r>
          </a:p>
        </p:txBody>
      </p:sp>
      <p:pic>
        <p:nvPicPr>
          <p:cNvPr id="4" name="Kuva 3">
            <a:extLst>
              <a:ext uri="{FF2B5EF4-FFF2-40B4-BE49-F238E27FC236}">
                <a16:creationId xmlns:a16="http://schemas.microsoft.com/office/drawing/2014/main" id="{32B16DC4-532C-F538-6A91-B23D0AD2A8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7601803" y="3737508"/>
            <a:ext cx="3703092" cy="2777319"/>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9907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232AD9-FDFC-918B-72F5-96D839761538}"/>
              </a:ext>
            </a:extLst>
          </p:cNvPr>
          <p:cNvSpPr>
            <a:spLocks noGrp="1"/>
          </p:cNvSpPr>
          <p:nvPr>
            <p:ph type="title"/>
          </p:nvPr>
        </p:nvSpPr>
        <p:spPr>
          <a:xfrm>
            <a:off x="1341120" y="265176"/>
            <a:ext cx="9509759" cy="2280061"/>
          </a:xfrm>
        </p:spPr>
        <p:txBody>
          <a:bodyPr/>
          <a:lstStyle/>
          <a:p>
            <a:pPr>
              <a:lnSpc>
                <a:spcPct val="115000"/>
              </a:lnSpc>
              <a:spcBef>
                <a:spcPts val="800"/>
              </a:spcBef>
              <a:spcAft>
                <a:spcPts val="400"/>
              </a:spcAft>
            </a:pPr>
            <a:r>
              <a:rPr lang="fi-FI" sz="2800" b="1" dirty="0">
                <a:solidFill>
                  <a:schemeClr val="tx1"/>
                </a:solidFill>
                <a:effectLst/>
                <a:latin typeface="Century Gothic" panose="020B0502020202020204" pitchFamily="34" charset="0"/>
                <a:ea typeface="Arial" panose="020B0604020202020204" pitchFamily="34" charset="0"/>
              </a:rPr>
              <a:t>Vaasan Sähköverkko tiistaina 5.11.2024 Kirkkopuistikko 0</a:t>
            </a:r>
            <a:br>
              <a:rPr lang="fi-FI" sz="1800" b="1" dirty="0">
                <a:solidFill>
                  <a:schemeClr val="tx1"/>
                </a:solidFill>
                <a:effectLst/>
                <a:latin typeface="Century Gothic" panose="020B0502020202020204" pitchFamily="34" charset="0"/>
                <a:ea typeface="Arial" panose="020B0604020202020204" pitchFamily="34" charset="0"/>
              </a:rPr>
            </a:br>
            <a:br>
              <a:rPr lang="fi-FI" sz="1800" b="1" dirty="0">
                <a:solidFill>
                  <a:schemeClr val="tx1"/>
                </a:solidFill>
                <a:effectLst/>
                <a:latin typeface="Century Gothic" panose="020B0502020202020204" pitchFamily="34" charset="0"/>
                <a:ea typeface="Arial" panose="020B0604020202020204" pitchFamily="34"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Seuran jäsenet pääsivät tutustumaan Vaasan Sähköverkon toimintaan toimitusjohtaja Jarmo Leppisen isännöimänä.</a:t>
            </a:r>
            <a:r>
              <a:rPr lang="fi-FI" sz="1800" dirty="0">
                <a:solidFill>
                  <a:schemeClr val="tx1"/>
                </a:solidFill>
                <a:latin typeface="Century Gothic" panose="020B0502020202020204" pitchFamily="34" charset="0"/>
                <a:ea typeface="Arial" panose="020B0604020202020204" pitchFamily="34" charset="0"/>
                <a:cs typeface="Times New Roman" panose="02020603050405020304" pitchFamily="18" charset="0"/>
              </a:rPr>
              <a:t> Osallistujia oli 19.</a:t>
            </a:r>
            <a:endPar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endParaRPr>
          </a:p>
        </p:txBody>
      </p:sp>
      <p:pic>
        <p:nvPicPr>
          <p:cNvPr id="3074" name="54EF13DF-1C4C-48EC-82EC-76FE2DC33A19" descr="IMG_4935.jpg">
            <a:extLst>
              <a:ext uri="{FF2B5EF4-FFF2-40B4-BE49-F238E27FC236}">
                <a16:creationId xmlns:a16="http://schemas.microsoft.com/office/drawing/2014/main" id="{D7783FB7-16C1-A158-BA2F-E2FA36C8D31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42202" y="2678800"/>
            <a:ext cx="4904473" cy="3678354"/>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9874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770888-5F97-58B9-79F6-19D3D37A5419}"/>
              </a:ext>
            </a:extLst>
          </p:cNvPr>
          <p:cNvSpPr>
            <a:spLocks noGrp="1"/>
          </p:cNvSpPr>
          <p:nvPr>
            <p:ph type="title"/>
          </p:nvPr>
        </p:nvSpPr>
        <p:spPr>
          <a:xfrm>
            <a:off x="1341120" y="265177"/>
            <a:ext cx="9674101" cy="3453698"/>
          </a:xfrm>
        </p:spPr>
        <p:txBody>
          <a:bodyPr/>
          <a:lstStyle/>
          <a:p>
            <a:pPr>
              <a:lnSpc>
                <a:spcPct val="115000"/>
              </a:lnSpc>
              <a:spcBef>
                <a:spcPts val="800"/>
              </a:spcBef>
              <a:spcAft>
                <a:spcPts val="400"/>
              </a:spcAft>
            </a:pPr>
            <a:r>
              <a:rPr lang="fi-FI" sz="2800" b="1" dirty="0">
                <a:solidFill>
                  <a:schemeClr val="tx1"/>
                </a:solidFill>
                <a:effectLst/>
                <a:latin typeface="Arial" panose="020B0604020202020204" pitchFamily="34" charset="0"/>
                <a:ea typeface="Arial" panose="020B0604020202020204" pitchFamily="34" charset="0"/>
              </a:rPr>
              <a:t>TEK-tilaisuus työnhausta maanantaina 9.12.2024 </a:t>
            </a:r>
            <a:r>
              <a:rPr lang="fi-FI" sz="2800" b="1" dirty="0" err="1">
                <a:solidFill>
                  <a:schemeClr val="tx1"/>
                </a:solidFill>
                <a:effectLst/>
                <a:latin typeface="Arial" panose="020B0604020202020204" pitchFamily="34" charset="0"/>
                <a:ea typeface="Arial" panose="020B0604020202020204" pitchFamily="34" charset="0"/>
              </a:rPr>
              <a:t>Teams</a:t>
            </a:r>
            <a:br>
              <a:rPr lang="fi-FI" sz="1800" b="1" dirty="0">
                <a:solidFill>
                  <a:schemeClr val="tx1"/>
                </a:solidFill>
                <a:effectLst/>
                <a:latin typeface="Arial" panose="020B0604020202020204" pitchFamily="34" charset="0"/>
                <a:ea typeface="Arial" panose="020B0604020202020204" pitchFamily="34" charset="0"/>
              </a:rPr>
            </a:br>
            <a:br>
              <a:rPr lang="fi-FI" sz="1800" b="1" dirty="0">
                <a:solidFill>
                  <a:schemeClr val="tx1"/>
                </a:solidFill>
                <a:effectLst/>
                <a:latin typeface="Arial" panose="020B0604020202020204" pitchFamily="34" charset="0"/>
                <a:ea typeface="Arial" panose="020B0604020202020204" pitchFamily="34" charset="0"/>
              </a:rPr>
            </a:br>
            <a:r>
              <a:rPr lang="fi-FI" sz="1800" dirty="0" err="1">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TEK:n</a:t>
            </a: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a:t>
            </a:r>
            <a:r>
              <a:rPr lang="fi-FI" sz="1800" dirty="0" err="1">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Teams</a:t>
            </a: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-tilaisuus aiheesta CV, Cover </a:t>
            </a:r>
            <a:r>
              <a:rPr lang="fi-FI" sz="1800" dirty="0" err="1">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letter</a:t>
            </a: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and AI järjestettiin englanniksi ja se oli avoinna kaikille halukkaille ilman ennakkoilmoittautumista. Tilaisuus toteutettiin yhteistyössä Aalto-yliopiston kanssa. Tärkeänä painopistealueena oli tekoälytyökalujen hyödyntäminen. Daniel Valtakari </a:t>
            </a:r>
            <a:r>
              <a:rPr lang="fi-FI" sz="1800" dirty="0" err="1">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TEK:stä</a:t>
            </a: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antoi hyödyllisiä vinkkejä CV:n ja saatekirjeen laatimiseen sekä neuvoja menestyksekkääseen työnhakuun.</a:t>
            </a:r>
            <a:br>
              <a:rPr lang="fi-FI" sz="1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br>
            <a:endParaRPr lang="fi-FI" dirty="0">
              <a:solidFill>
                <a:schemeClr val="tx1"/>
              </a:solidFill>
            </a:endParaRPr>
          </a:p>
        </p:txBody>
      </p:sp>
      <p:pic>
        <p:nvPicPr>
          <p:cNvPr id="4098" name="Picture 2">
            <a:extLst>
              <a:ext uri="{FF2B5EF4-FFF2-40B4-BE49-F238E27FC236}">
                <a16:creationId xmlns:a16="http://schemas.microsoft.com/office/drawing/2014/main" id="{BDB52530-01AA-15F0-35BB-A6E95B25AE2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32310" y="3386581"/>
            <a:ext cx="4826190" cy="321424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9889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5C42B6-F1FE-FD7B-B5E5-1B397675C9F8}"/>
              </a:ext>
            </a:extLst>
          </p:cNvPr>
          <p:cNvSpPr>
            <a:spLocks noGrp="1"/>
          </p:cNvSpPr>
          <p:nvPr>
            <p:ph type="title"/>
          </p:nvPr>
        </p:nvSpPr>
        <p:spPr>
          <a:xfrm>
            <a:off x="1341120" y="279464"/>
            <a:ext cx="9509759" cy="1088136"/>
          </a:xfrm>
        </p:spPr>
        <p:txBody>
          <a:bodyPr>
            <a:normAutofit/>
          </a:bodyPr>
          <a:lstStyle/>
          <a:p>
            <a:r>
              <a:rPr lang="fi-FI" sz="2800" b="1" dirty="0">
                <a:solidFill>
                  <a:schemeClr val="tx1"/>
                </a:solidFill>
                <a:effectLst/>
                <a:latin typeface="Century Gothic" panose="020B0502020202020204" pitchFamily="34" charset="0"/>
                <a:ea typeface="Arial" panose="020B0604020202020204" pitchFamily="34" charset="0"/>
              </a:rPr>
              <a:t>Vaalikokous Ateljeessa maanantaina 16.12.2024, vieraana Markku Mantila</a:t>
            </a:r>
            <a:endParaRPr lang="fi-FI" sz="4800" dirty="0">
              <a:solidFill>
                <a:schemeClr val="tx1"/>
              </a:solidFill>
              <a:latin typeface="Century Gothic" panose="020B0502020202020204" pitchFamily="34" charset="0"/>
            </a:endParaRPr>
          </a:p>
        </p:txBody>
      </p:sp>
      <p:pic>
        <p:nvPicPr>
          <p:cNvPr id="4" name="Kuva 3">
            <a:extLst>
              <a:ext uri="{FF2B5EF4-FFF2-40B4-BE49-F238E27FC236}">
                <a16:creationId xmlns:a16="http://schemas.microsoft.com/office/drawing/2014/main" id="{988101A9-4AEF-7A06-9A63-40B111010B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9804" y="2088950"/>
            <a:ext cx="5398445" cy="4048834"/>
          </a:xfrm>
          <a:prstGeom prst="rect">
            <a:avLst/>
          </a:prstGeom>
          <a:solidFill>
            <a:srgbClr val="FFFFFF">
              <a:shade val="85000"/>
            </a:srgbClr>
          </a:solidFill>
          <a:ln w="381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kstiruutu 7">
            <a:extLst>
              <a:ext uri="{FF2B5EF4-FFF2-40B4-BE49-F238E27FC236}">
                <a16:creationId xmlns:a16="http://schemas.microsoft.com/office/drawing/2014/main" id="{78EF8A5A-3BF8-F83B-7DFA-842422B6E1C2}"/>
              </a:ext>
            </a:extLst>
          </p:cNvPr>
          <p:cNvSpPr txBox="1"/>
          <p:nvPr/>
        </p:nvSpPr>
        <p:spPr>
          <a:xfrm>
            <a:off x="1382972" y="1719618"/>
            <a:ext cx="5149755" cy="369332"/>
          </a:xfrm>
          <a:prstGeom prst="rect">
            <a:avLst/>
          </a:prstGeom>
          <a:noFill/>
        </p:spPr>
        <p:txBody>
          <a:bodyPr wrap="square" rtlCol="0">
            <a:spAutoFit/>
          </a:bodyPr>
          <a:lstStyle/>
          <a:p>
            <a:r>
              <a:rPr lang="fi-FI" dirty="0">
                <a:latin typeface="Century Gothic" panose="020B0502020202020204" pitchFamily="34" charset="0"/>
              </a:rPr>
              <a:t>Osallistujia oli 12 Ateljeessa ja 11 </a:t>
            </a:r>
            <a:r>
              <a:rPr lang="fi-FI" dirty="0" err="1">
                <a:latin typeface="Century Gothic" panose="020B0502020202020204" pitchFamily="34" charset="0"/>
              </a:rPr>
              <a:t>Teamsissa</a:t>
            </a:r>
            <a:r>
              <a:rPr lang="fi-FI" dirty="0">
                <a:latin typeface="Century Gothic" panose="020B0502020202020204" pitchFamily="34" charset="0"/>
              </a:rPr>
              <a:t>.</a:t>
            </a:r>
          </a:p>
        </p:txBody>
      </p:sp>
    </p:spTree>
    <p:extLst>
      <p:ext uri="{BB962C8B-B14F-4D97-AF65-F5344CB8AC3E}">
        <p14:creationId xmlns:p14="http://schemas.microsoft.com/office/powerpoint/2010/main" val="362018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60B4CA-60EC-05DC-C91B-A1FFC31FBF87}"/>
              </a:ext>
            </a:extLst>
          </p:cNvPr>
          <p:cNvSpPr>
            <a:spLocks noGrp="1"/>
          </p:cNvSpPr>
          <p:nvPr>
            <p:ph type="title"/>
          </p:nvPr>
        </p:nvSpPr>
        <p:spPr>
          <a:xfrm>
            <a:off x="1341120" y="265176"/>
            <a:ext cx="9509759" cy="3961081"/>
          </a:xfrm>
        </p:spPr>
        <p:txBody>
          <a:bodyPr/>
          <a:lstStyle/>
          <a:p>
            <a:pPr>
              <a:lnSpc>
                <a:spcPct val="115000"/>
              </a:lnSpc>
              <a:spcBef>
                <a:spcPts val="800"/>
              </a:spcBef>
              <a:spcAft>
                <a:spcPts val="400"/>
              </a:spcAft>
            </a:pPr>
            <a:r>
              <a:rPr lang="fi-FI" sz="2800" b="1" dirty="0">
                <a:solidFill>
                  <a:schemeClr val="tx1"/>
                </a:solidFill>
                <a:effectLst/>
                <a:latin typeface="Century Gothic" panose="020B0502020202020204" pitchFamily="34" charset="0"/>
                <a:ea typeface="Arial" panose="020B0604020202020204" pitchFamily="34" charset="0"/>
              </a:rPr>
              <a:t>VTS105-historiikin julkistaminen keskiviikkona 18.12.2024 Ateljeessa</a:t>
            </a:r>
            <a:br>
              <a:rPr lang="fi-FI" sz="1800" b="1" dirty="0">
                <a:solidFill>
                  <a:schemeClr val="tx1"/>
                </a:solidFill>
                <a:effectLst/>
                <a:latin typeface="Century Gothic" panose="020B0502020202020204" pitchFamily="34" charset="0"/>
                <a:ea typeface="Arial" panose="020B0604020202020204" pitchFamily="34" charset="0"/>
              </a:rPr>
            </a:br>
            <a:br>
              <a:rPr lang="fi-FI" sz="1800" b="1" dirty="0">
                <a:solidFill>
                  <a:schemeClr val="tx1"/>
                </a:solidFill>
                <a:effectLst/>
                <a:latin typeface="Century Gothic" panose="020B0502020202020204" pitchFamily="34" charset="0"/>
                <a:ea typeface="Arial" panose="020B0604020202020204" pitchFamily="34"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Vuoden 2024 viimeisessä jäsentapahtumassa Ateljeessa julkistettiin Seuran VTS105-historiikki. Seuran puheenjohtaja Johanna Ahopelto esitelmöi Suoran vaiheista ja toiminnasta menneiden yli sadan vuoden aikana monipuolisen teksti- ja kuvamateriaalin avulla. Hän myös totesi, että Seuran arkistojen kattavan koko VTS:n 105-vuotisen toiminnan, ja ne ovat ehkä yksi Suomen parhaiten säilyneitä Teknillisten Seurojen arkistoja.</a:t>
            </a:r>
            <a:br>
              <a:rPr lang="fi-FI" sz="1800" dirty="0">
                <a:effectLst/>
                <a:latin typeface="Arial" panose="020B0604020202020204" pitchFamily="34" charset="0"/>
                <a:ea typeface="Arial" panose="020B0604020202020204" pitchFamily="34" charset="0"/>
                <a:cs typeface="Times New Roman" panose="02020603050405020304" pitchFamily="18" charset="0"/>
              </a:rPr>
            </a:br>
            <a:endParaRPr lang="fi-FI" dirty="0"/>
          </a:p>
        </p:txBody>
      </p:sp>
      <p:pic>
        <p:nvPicPr>
          <p:cNvPr id="4" name="Kuva 3">
            <a:extLst>
              <a:ext uri="{FF2B5EF4-FFF2-40B4-BE49-F238E27FC236}">
                <a16:creationId xmlns:a16="http://schemas.microsoft.com/office/drawing/2014/main" id="{0EED31F4-F739-72C1-F3C3-0270C010A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13684" y="3429000"/>
            <a:ext cx="4100393" cy="3075295"/>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122" name="Picture 2">
            <a:extLst>
              <a:ext uri="{FF2B5EF4-FFF2-40B4-BE49-F238E27FC236}">
                <a16:creationId xmlns:a16="http://schemas.microsoft.com/office/drawing/2014/main" id="{EBEC14CB-2353-4FB1-34F9-766C1855E77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3499" y="4035188"/>
            <a:ext cx="4100393" cy="23085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46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F4A948-3FFE-AF75-2DF9-15C9DD6F205E}"/>
              </a:ext>
            </a:extLst>
          </p:cNvPr>
          <p:cNvSpPr>
            <a:spLocks noGrp="1"/>
          </p:cNvSpPr>
          <p:nvPr>
            <p:ph type="title"/>
          </p:nvPr>
        </p:nvSpPr>
        <p:spPr>
          <a:xfrm>
            <a:off x="682388" y="265176"/>
            <a:ext cx="10690745" cy="4511541"/>
          </a:xfrm>
        </p:spPr>
        <p:txBody>
          <a:bodyPr>
            <a:normAutofit fontScale="90000"/>
          </a:bodyPr>
          <a:lstStyle/>
          <a:p>
            <a:pPr>
              <a:lnSpc>
                <a:spcPct val="115000"/>
              </a:lnSpc>
              <a:spcBef>
                <a:spcPts val="800"/>
              </a:spcBef>
              <a:spcAft>
                <a:spcPts val="400"/>
              </a:spcAft>
            </a:pPr>
            <a:r>
              <a:rPr lang="fi-FI" sz="2800" b="1" dirty="0">
                <a:solidFill>
                  <a:schemeClr val="tx1"/>
                </a:solidFill>
                <a:effectLst/>
                <a:latin typeface="Century Gothic" panose="020B0502020202020204" pitchFamily="34" charset="0"/>
                <a:ea typeface="Arial" panose="020B0604020202020204" pitchFamily="34" charset="0"/>
              </a:rPr>
              <a:t>Johtokunnan toiminta</a:t>
            </a:r>
            <a:br>
              <a:rPr lang="fi-FI" sz="1800" b="1" dirty="0">
                <a:solidFill>
                  <a:srgbClr val="2E74B5"/>
                </a:solidFill>
                <a:effectLst/>
                <a:latin typeface="Arial" panose="020B0604020202020204" pitchFamily="34" charset="0"/>
                <a:ea typeface="Arial" panose="020B0604020202020204" pitchFamily="34" charset="0"/>
              </a:rPr>
            </a:br>
            <a:br>
              <a:rPr lang="fi-FI" sz="1800" b="1" dirty="0">
                <a:solidFill>
                  <a:srgbClr val="2E74B5"/>
                </a:solidFill>
                <a:effectLst/>
                <a:latin typeface="Arial" panose="020B0604020202020204" pitchFamily="34" charset="0"/>
                <a:ea typeface="Arial" panose="020B0604020202020204" pitchFamily="34"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Johtokunnan kokoonpano ja jäsenten vastuualueet:</a:t>
            </a:r>
            <a:br>
              <a:rPr lang="fi-FI" sz="2000" dirty="0">
                <a:solidFill>
                  <a:schemeClr val="tx1"/>
                </a:solidFill>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Johanna Ahopelto, puheenjohtaja</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Maarit Vesapuisto, varapuheenjohtaja  </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Vesa Katajisto, sihteeri </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Ilkka Raatikainen, rahastonhoitaja </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Tommi Rintala, web-, jäsenrekisteri- ja tiedotusvastaava </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Jouko Suvanto, Ateljee-vastaava</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Myös johtokunnan kokouksissa puhe- ja läsnäolo-oikeutetut opiskelijaedustajat, </a:t>
            </a:r>
            <a:r>
              <a:rPr lang="fi-FI" sz="2000" dirty="0">
                <a:solidFill>
                  <a:schemeClr val="tx1"/>
                </a:solidFill>
                <a:latin typeface="Century Gothic" panose="020B0502020202020204" pitchFamily="34" charset="0"/>
                <a:ea typeface="Arial" panose="020B0604020202020204" pitchFamily="34" charset="0"/>
                <a:cs typeface="Times New Roman" panose="02020603050405020304" pitchFamily="18" charset="0"/>
              </a:rPr>
              <a:t>Tutti ry:n puheenjohtaja </a:t>
            </a: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Joonas Nurmi ja </a:t>
            </a:r>
            <a:r>
              <a:rPr lang="fi-FI" sz="2000" dirty="0">
                <a:solidFill>
                  <a:schemeClr val="tx1"/>
                </a:solidFill>
                <a:latin typeface="Century Gothic" panose="020B0502020202020204" pitchFamily="34" charset="0"/>
                <a:ea typeface="Arial" panose="020B0604020202020204" pitchFamily="34" charset="0"/>
                <a:cs typeface="Times New Roman" panose="02020603050405020304" pitchFamily="18" charset="0"/>
              </a:rPr>
              <a:t>teekkariyhdysmies</a:t>
            </a: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Niklas Virtanen, esittäytyivät vuoden aikana, Nurmi Ateljeessa ja Virtanen WhatsApp-viestin kautta.</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endParaRPr lang="fi-FI" sz="2000" dirty="0">
              <a:solidFill>
                <a:schemeClr val="tx1"/>
              </a:solidFill>
              <a:latin typeface="Century Gothic" panose="020B0502020202020204" pitchFamily="34" charset="0"/>
            </a:endParaRPr>
          </a:p>
        </p:txBody>
      </p:sp>
      <p:pic>
        <p:nvPicPr>
          <p:cNvPr id="4" name="Kuva 3">
            <a:extLst>
              <a:ext uri="{FF2B5EF4-FFF2-40B4-BE49-F238E27FC236}">
                <a16:creationId xmlns:a16="http://schemas.microsoft.com/office/drawing/2014/main" id="{DFE9BE63-6BE5-CC27-93CB-FC697F24967E}"/>
              </a:ext>
            </a:extLst>
          </p:cNvPr>
          <p:cNvPicPr>
            <a:picLocks noChangeAspect="1"/>
          </p:cNvPicPr>
          <p:nvPr/>
        </p:nvPicPr>
        <p:blipFill>
          <a:blip r:embed="rId2" cstate="screen">
            <a:extLst>
              <a:ext uri="{28A0092B-C50C-407E-A947-70E740481C1C}">
                <a14:useLocalDpi xmlns:a14="http://schemas.microsoft.com/office/drawing/2010/main"/>
              </a:ext>
            </a:extLst>
          </a:blip>
          <a:srcRect l="3217" t="27065" r="3570" b="43151"/>
          <a:stretch/>
        </p:blipFill>
        <p:spPr>
          <a:xfrm>
            <a:off x="1832794" y="4776717"/>
            <a:ext cx="8526412" cy="1816108"/>
          </a:xfrm>
          <a:prstGeom prst="rect">
            <a:avLst/>
          </a:prstGeom>
          <a:ln w="38100">
            <a:solidFill>
              <a:schemeClr val="bg1"/>
            </a:solidFill>
          </a:ln>
        </p:spPr>
      </p:pic>
    </p:spTree>
    <p:extLst>
      <p:ext uri="{BB962C8B-B14F-4D97-AF65-F5344CB8AC3E}">
        <p14:creationId xmlns:p14="http://schemas.microsoft.com/office/powerpoint/2010/main" val="101999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A46C17-E9F2-158B-7FBE-5981D8843834}"/>
              </a:ext>
            </a:extLst>
          </p:cNvPr>
          <p:cNvSpPr>
            <a:spLocks noGrp="1"/>
          </p:cNvSpPr>
          <p:nvPr>
            <p:ph type="title"/>
          </p:nvPr>
        </p:nvSpPr>
        <p:spPr>
          <a:xfrm>
            <a:off x="386687" y="1564944"/>
            <a:ext cx="4578154" cy="4309166"/>
          </a:xfrm>
        </p:spPr>
        <p:txBody>
          <a:bodyPr/>
          <a:lstStyle/>
          <a:p>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Johtokunta kokoontui vuoden 2024 aikana yhteensä 12 kertaa. Kokouksissa suunniteltiin mm. tulevaa toimintaa, valmisteltiin jäsentilaisuuksia, tehtiin Seuran jäsenyyttä koskevia päätöksiä, hallinnoitiin stipendirahastoa ja alettiin valmisteltiin loppuvuodesta vuoden 2025 talousarviota, toimintasuunnitelmaa sekä jäsentilaisuuksia. VTS105-juhlien kustannuksiin haettiin ja saatiin </a:t>
            </a:r>
            <a:r>
              <a:rPr lang="fi-FI" sz="1800" dirty="0" err="1">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TEK:n</a:t>
            </a: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avustusta n. 1600 €.</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Johtokunnan toimintaa ohjasi vuosikello.</a:t>
            </a:r>
            <a:endParaRPr lang="fi-FI" dirty="0">
              <a:solidFill>
                <a:schemeClr val="tx1"/>
              </a:solidFill>
              <a:latin typeface="Century Gothic" panose="020B0502020202020204" pitchFamily="34" charset="0"/>
            </a:endParaRPr>
          </a:p>
        </p:txBody>
      </p:sp>
      <p:grpSp>
        <p:nvGrpSpPr>
          <p:cNvPr id="59" name="Ryhmä 58">
            <a:extLst>
              <a:ext uri="{FF2B5EF4-FFF2-40B4-BE49-F238E27FC236}">
                <a16:creationId xmlns:a16="http://schemas.microsoft.com/office/drawing/2014/main" id="{52894D6F-6116-B34B-D464-72B6EB00B333}"/>
              </a:ext>
            </a:extLst>
          </p:cNvPr>
          <p:cNvGrpSpPr/>
          <p:nvPr/>
        </p:nvGrpSpPr>
        <p:grpSpPr>
          <a:xfrm>
            <a:off x="4392093" y="983891"/>
            <a:ext cx="7572445" cy="4890218"/>
            <a:chOff x="456988" y="59370"/>
            <a:chExt cx="10572584" cy="6609820"/>
          </a:xfrm>
        </p:grpSpPr>
        <p:pic>
          <p:nvPicPr>
            <p:cNvPr id="3" name="Kuva 2">
              <a:extLst>
                <a:ext uri="{FF2B5EF4-FFF2-40B4-BE49-F238E27FC236}">
                  <a16:creationId xmlns:a16="http://schemas.microsoft.com/office/drawing/2014/main" id="{F5449973-6E55-C5CF-6888-D11B2CEADD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81164" y="5381415"/>
              <a:ext cx="1070722" cy="1235820"/>
            </a:xfrm>
            <a:prstGeom prst="rect">
              <a:avLst/>
            </a:prstGeom>
          </p:spPr>
        </p:pic>
        <p:grpSp>
          <p:nvGrpSpPr>
            <p:cNvPr id="4" name="Ryhmä 3">
              <a:extLst>
                <a:ext uri="{FF2B5EF4-FFF2-40B4-BE49-F238E27FC236}">
                  <a16:creationId xmlns:a16="http://schemas.microsoft.com/office/drawing/2014/main" id="{E86CDCC8-4099-B9AF-A272-AC85E479DC57}"/>
                </a:ext>
              </a:extLst>
            </p:cNvPr>
            <p:cNvGrpSpPr/>
            <p:nvPr/>
          </p:nvGrpSpPr>
          <p:grpSpPr>
            <a:xfrm rot="20697612">
              <a:off x="3863752" y="1268760"/>
              <a:ext cx="4464496" cy="4320480"/>
              <a:chOff x="2411760" y="1196752"/>
              <a:chExt cx="4248472" cy="4320480"/>
            </a:xfrm>
          </p:grpSpPr>
          <p:cxnSp>
            <p:nvCxnSpPr>
              <p:cNvPr id="5" name="Suora yhdysviiva 4">
                <a:extLst>
                  <a:ext uri="{FF2B5EF4-FFF2-40B4-BE49-F238E27FC236}">
                    <a16:creationId xmlns:a16="http://schemas.microsoft.com/office/drawing/2014/main" id="{82E480E3-2321-3C3C-6E0C-2EF4BCCBC904}"/>
                  </a:ext>
                </a:extLst>
              </p:cNvPr>
              <p:cNvCxnSpPr/>
              <p:nvPr/>
            </p:nvCxnSpPr>
            <p:spPr>
              <a:xfrm>
                <a:off x="4499992" y="1196752"/>
                <a:ext cx="72008" cy="432048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uora yhdysviiva 5">
                <a:extLst>
                  <a:ext uri="{FF2B5EF4-FFF2-40B4-BE49-F238E27FC236}">
                    <a16:creationId xmlns:a16="http://schemas.microsoft.com/office/drawing/2014/main" id="{31D80E5D-CBF2-2469-82D0-03860CEAD970}"/>
                  </a:ext>
                </a:extLst>
              </p:cNvPr>
              <p:cNvCxnSpPr/>
              <p:nvPr/>
            </p:nvCxnSpPr>
            <p:spPr>
              <a:xfrm>
                <a:off x="2411760" y="3356992"/>
                <a:ext cx="4248472"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7" name="Suora yhdysviiva 6">
                <a:extLst>
                  <a:ext uri="{FF2B5EF4-FFF2-40B4-BE49-F238E27FC236}">
                    <a16:creationId xmlns:a16="http://schemas.microsoft.com/office/drawing/2014/main" id="{6BA44C67-F5AB-AEE0-D1D6-C32A61254275}"/>
                  </a:ext>
                </a:extLst>
              </p:cNvPr>
              <p:cNvCxnSpPr/>
              <p:nvPr/>
            </p:nvCxnSpPr>
            <p:spPr>
              <a:xfrm>
                <a:off x="3491880" y="1484784"/>
                <a:ext cx="2160240" cy="3816424"/>
              </a:xfrm>
              <a:prstGeom prst="line">
                <a:avLst/>
              </a:prstGeom>
            </p:spPr>
            <p:style>
              <a:lnRef idx="2">
                <a:schemeClr val="accent3"/>
              </a:lnRef>
              <a:fillRef idx="0">
                <a:schemeClr val="accent3"/>
              </a:fillRef>
              <a:effectRef idx="1">
                <a:schemeClr val="accent3"/>
              </a:effectRef>
              <a:fontRef idx="minor">
                <a:schemeClr val="tx1"/>
              </a:fontRef>
            </p:style>
          </p:cxnSp>
          <p:cxnSp>
            <p:nvCxnSpPr>
              <p:cNvPr id="8" name="Suora yhdysviiva 7">
                <a:extLst>
                  <a:ext uri="{FF2B5EF4-FFF2-40B4-BE49-F238E27FC236}">
                    <a16:creationId xmlns:a16="http://schemas.microsoft.com/office/drawing/2014/main" id="{933EE108-89B3-B334-7086-1C08D02DE894}"/>
                  </a:ext>
                </a:extLst>
              </p:cNvPr>
              <p:cNvCxnSpPr/>
              <p:nvPr/>
            </p:nvCxnSpPr>
            <p:spPr>
              <a:xfrm flipV="1">
                <a:off x="3491880" y="1412776"/>
                <a:ext cx="2088232" cy="3816424"/>
              </a:xfrm>
              <a:prstGeom prst="line">
                <a:avLst/>
              </a:prstGeom>
            </p:spPr>
            <p:style>
              <a:lnRef idx="2">
                <a:schemeClr val="accent3"/>
              </a:lnRef>
              <a:fillRef idx="0">
                <a:schemeClr val="accent3"/>
              </a:fillRef>
              <a:effectRef idx="1">
                <a:schemeClr val="accent3"/>
              </a:effectRef>
              <a:fontRef idx="minor">
                <a:schemeClr val="tx1"/>
              </a:fontRef>
            </p:style>
          </p:cxnSp>
          <p:cxnSp>
            <p:nvCxnSpPr>
              <p:cNvPr id="9" name="Suora yhdysviiva 8">
                <a:extLst>
                  <a:ext uri="{FF2B5EF4-FFF2-40B4-BE49-F238E27FC236}">
                    <a16:creationId xmlns:a16="http://schemas.microsoft.com/office/drawing/2014/main" id="{0EF7CCEC-C681-FF84-CDBB-E0B8F959ACDA}"/>
                  </a:ext>
                </a:extLst>
              </p:cNvPr>
              <p:cNvCxnSpPr/>
              <p:nvPr/>
            </p:nvCxnSpPr>
            <p:spPr>
              <a:xfrm>
                <a:off x="2699792" y="2276872"/>
                <a:ext cx="3744416" cy="2160240"/>
              </a:xfrm>
              <a:prstGeom prst="line">
                <a:avLst/>
              </a:prstGeom>
            </p:spPr>
            <p:style>
              <a:lnRef idx="2">
                <a:schemeClr val="accent3"/>
              </a:lnRef>
              <a:fillRef idx="0">
                <a:schemeClr val="accent3"/>
              </a:fillRef>
              <a:effectRef idx="1">
                <a:schemeClr val="accent3"/>
              </a:effectRef>
              <a:fontRef idx="minor">
                <a:schemeClr val="tx1"/>
              </a:fontRef>
            </p:style>
          </p:cxnSp>
          <p:cxnSp>
            <p:nvCxnSpPr>
              <p:cNvPr id="10" name="Suora yhdysviiva 9">
                <a:extLst>
                  <a:ext uri="{FF2B5EF4-FFF2-40B4-BE49-F238E27FC236}">
                    <a16:creationId xmlns:a16="http://schemas.microsoft.com/office/drawing/2014/main" id="{6ACE8B03-E0E0-E1CF-E099-474F5E5707A9}"/>
                  </a:ext>
                </a:extLst>
              </p:cNvPr>
              <p:cNvCxnSpPr/>
              <p:nvPr/>
            </p:nvCxnSpPr>
            <p:spPr>
              <a:xfrm flipV="1">
                <a:off x="2699792" y="2204864"/>
                <a:ext cx="3744416" cy="2232248"/>
              </a:xfrm>
              <a:prstGeom prst="line">
                <a:avLst/>
              </a:prstGeom>
            </p:spPr>
            <p:style>
              <a:lnRef idx="2">
                <a:schemeClr val="accent3"/>
              </a:lnRef>
              <a:fillRef idx="0">
                <a:schemeClr val="accent3"/>
              </a:fillRef>
              <a:effectRef idx="1">
                <a:schemeClr val="accent3"/>
              </a:effectRef>
              <a:fontRef idx="minor">
                <a:schemeClr val="tx1"/>
              </a:fontRef>
            </p:style>
          </p:cxnSp>
        </p:grpSp>
        <p:graphicFrame>
          <p:nvGraphicFramePr>
            <p:cNvPr id="11" name="Kaaviokuva 10">
              <a:extLst>
                <a:ext uri="{FF2B5EF4-FFF2-40B4-BE49-F238E27FC236}">
                  <a16:creationId xmlns:a16="http://schemas.microsoft.com/office/drawing/2014/main" id="{C8552FAB-DDC3-927C-6A51-1D7579423637}"/>
                </a:ext>
              </a:extLst>
            </p:cNvPr>
            <p:cNvGraphicFramePr/>
            <p:nvPr>
              <p:extLst>
                <p:ext uri="{D42A27DB-BD31-4B8C-83A1-F6EECF244321}">
                  <p14:modId xmlns:p14="http://schemas.microsoft.com/office/powerpoint/2010/main" val="2403331703"/>
                </p:ext>
              </p:extLst>
            </p:nvPr>
          </p:nvGraphicFramePr>
          <p:xfrm>
            <a:off x="1703512" y="188810"/>
            <a:ext cx="8784976" cy="6480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9" descr="VTSlogoq">
              <a:extLst>
                <a:ext uri="{FF2B5EF4-FFF2-40B4-BE49-F238E27FC236}">
                  <a16:creationId xmlns:a16="http://schemas.microsoft.com/office/drawing/2014/main" id="{3D173150-9405-8487-D443-795A04A1D99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a:xfrm>
              <a:off x="456988" y="372278"/>
              <a:ext cx="2493048" cy="7408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kstiruutu 12">
              <a:extLst>
                <a:ext uri="{FF2B5EF4-FFF2-40B4-BE49-F238E27FC236}">
                  <a16:creationId xmlns:a16="http://schemas.microsoft.com/office/drawing/2014/main" id="{E1C1B38F-B520-B0B7-F6FC-448C4D646788}"/>
                </a:ext>
              </a:extLst>
            </p:cNvPr>
            <p:cNvSpPr txBox="1"/>
            <p:nvPr/>
          </p:nvSpPr>
          <p:spPr>
            <a:xfrm rot="18207671">
              <a:off x="6107887" y="1869730"/>
              <a:ext cx="1527947" cy="354515"/>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Jäsenhankinta</a:t>
              </a:r>
            </a:p>
          </p:txBody>
        </p:sp>
        <p:sp>
          <p:nvSpPr>
            <p:cNvPr id="14" name="Tekstiruutu 13">
              <a:extLst>
                <a:ext uri="{FF2B5EF4-FFF2-40B4-BE49-F238E27FC236}">
                  <a16:creationId xmlns:a16="http://schemas.microsoft.com/office/drawing/2014/main" id="{062F411F-5CDC-E64C-2E52-E06AD8056A4D}"/>
                </a:ext>
              </a:extLst>
            </p:cNvPr>
            <p:cNvSpPr txBox="1"/>
            <p:nvPr/>
          </p:nvSpPr>
          <p:spPr>
            <a:xfrm rot="20564524">
              <a:off x="6126553" y="2646629"/>
              <a:ext cx="1899211" cy="561604"/>
            </a:xfrm>
            <a:prstGeom prst="rect">
              <a:avLst/>
            </a:prstGeom>
            <a:noFill/>
          </p:spPr>
          <p:txBody>
            <a:bodyPr wrap="square" rtlCol="0">
              <a:spAutoFit/>
            </a:bodyPr>
            <a:lstStyle/>
            <a:p>
              <a:endParaRPr lang="fi-FI" sz="1050" dirty="0">
                <a:effectLst>
                  <a:outerShdw blurRad="38100" dist="38100" dir="2700000" algn="tl">
                    <a:srgbClr val="000000">
                      <a:alpha val="43137"/>
                    </a:srgbClr>
                  </a:outerShdw>
                </a:effectLst>
                <a:latin typeface="Century Gothic" panose="020B0502020202020204" pitchFamily="34" charset="0"/>
              </a:endParaRPr>
            </a:p>
            <a:p>
              <a:r>
                <a:rPr lang="fi-FI" sz="1050" dirty="0">
                  <a:effectLst>
                    <a:outerShdw blurRad="38100" dist="38100" dir="2700000" algn="tl">
                      <a:srgbClr val="000000">
                        <a:alpha val="43137"/>
                      </a:srgbClr>
                    </a:outerShdw>
                  </a:effectLst>
                  <a:latin typeface="Century Gothic" panose="020B0502020202020204" pitchFamily="34" charset="0"/>
                </a:rPr>
                <a:t>Ystävänpäiväkisa</a:t>
              </a:r>
            </a:p>
          </p:txBody>
        </p:sp>
        <p:sp>
          <p:nvSpPr>
            <p:cNvPr id="15" name="Tekstiruutu 14">
              <a:extLst>
                <a:ext uri="{FF2B5EF4-FFF2-40B4-BE49-F238E27FC236}">
                  <a16:creationId xmlns:a16="http://schemas.microsoft.com/office/drawing/2014/main" id="{75A2EB83-4D11-1323-D5ED-EB29B12512AE}"/>
                </a:ext>
              </a:extLst>
            </p:cNvPr>
            <p:cNvSpPr txBox="1"/>
            <p:nvPr/>
          </p:nvSpPr>
          <p:spPr>
            <a:xfrm rot="2410853">
              <a:off x="6811154" y="4351227"/>
              <a:ext cx="1466403" cy="353603"/>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Stipendi auki</a:t>
              </a:r>
            </a:p>
          </p:txBody>
        </p:sp>
        <p:sp>
          <p:nvSpPr>
            <p:cNvPr id="16" name="Tekstiruutu 15">
              <a:extLst>
                <a:ext uri="{FF2B5EF4-FFF2-40B4-BE49-F238E27FC236}">
                  <a16:creationId xmlns:a16="http://schemas.microsoft.com/office/drawing/2014/main" id="{919DAC5F-777D-765D-68F0-D0E8FFE82768}"/>
                </a:ext>
              </a:extLst>
            </p:cNvPr>
            <p:cNvSpPr txBox="1"/>
            <p:nvPr/>
          </p:nvSpPr>
          <p:spPr>
            <a:xfrm rot="3532696">
              <a:off x="6339940" y="4813721"/>
              <a:ext cx="1239778" cy="365258"/>
            </a:xfrm>
            <a:prstGeom prst="rect">
              <a:avLst/>
            </a:prstGeom>
            <a:noFill/>
          </p:spPr>
          <p:txBody>
            <a:bodyPr wrap="none" rtlCol="0">
              <a:spAutoFit/>
            </a:bodyPr>
            <a:lstStyle/>
            <a:p>
              <a:r>
                <a:rPr lang="fi-FI" sz="1050" dirty="0" err="1">
                  <a:effectLst>
                    <a:outerShdw blurRad="38100" dist="38100" dir="2700000" algn="tl">
                      <a:srgbClr val="000000">
                        <a:alpha val="43137"/>
                      </a:srgbClr>
                    </a:outerShdw>
                  </a:effectLst>
                  <a:latin typeface="Century Gothic" panose="020B0502020202020204" pitchFamily="34" charset="0"/>
                </a:rPr>
                <a:t>Kevätexcu</a:t>
              </a:r>
              <a:endParaRPr lang="fi-FI" sz="1050" dirty="0">
                <a:effectLst>
                  <a:outerShdw blurRad="38100" dist="38100" dir="2700000" algn="tl">
                    <a:srgbClr val="000000">
                      <a:alpha val="43137"/>
                    </a:srgbClr>
                  </a:outerShdw>
                </a:effectLst>
                <a:latin typeface="Century Gothic" panose="020B0502020202020204" pitchFamily="34" charset="0"/>
              </a:endParaRPr>
            </a:p>
          </p:txBody>
        </p:sp>
        <p:sp>
          <p:nvSpPr>
            <p:cNvPr id="17" name="Tekstiruutu 16">
              <a:extLst>
                <a:ext uri="{FF2B5EF4-FFF2-40B4-BE49-F238E27FC236}">
                  <a16:creationId xmlns:a16="http://schemas.microsoft.com/office/drawing/2014/main" id="{ED66048C-12A4-FC2B-8965-18F7A1A90EDD}"/>
                </a:ext>
              </a:extLst>
            </p:cNvPr>
            <p:cNvSpPr txBox="1"/>
            <p:nvPr/>
          </p:nvSpPr>
          <p:spPr>
            <a:xfrm rot="5400000">
              <a:off x="5125570" y="4463188"/>
              <a:ext cx="1989451" cy="354515"/>
            </a:xfrm>
            <a:prstGeom prst="rect">
              <a:avLst/>
            </a:prstGeom>
            <a:noFill/>
          </p:spPr>
          <p:txBody>
            <a:bodyPr wrap="none" rtlCol="0">
              <a:spAutoFit/>
            </a:bodyPr>
            <a:lstStyle/>
            <a:p>
              <a:pPr algn="r"/>
              <a:r>
                <a:rPr lang="fi-FI" sz="1050" dirty="0">
                  <a:effectLst>
                    <a:outerShdw blurRad="38100" dist="38100" dir="2700000" algn="tl">
                      <a:srgbClr val="000000">
                        <a:alpha val="43137"/>
                      </a:srgbClr>
                    </a:outerShdw>
                  </a:effectLst>
                  <a:latin typeface="Century Gothic" panose="020B0502020202020204" pitchFamily="34" charset="0"/>
                </a:rPr>
                <a:t>Seuran kesäsynttärit</a:t>
              </a:r>
            </a:p>
          </p:txBody>
        </p:sp>
        <p:sp>
          <p:nvSpPr>
            <p:cNvPr id="18" name="Tekstiruutu 17">
              <a:extLst>
                <a:ext uri="{FF2B5EF4-FFF2-40B4-BE49-F238E27FC236}">
                  <a16:creationId xmlns:a16="http://schemas.microsoft.com/office/drawing/2014/main" id="{7661B0AC-9856-91C0-D65C-F7C0E92F6613}"/>
                </a:ext>
              </a:extLst>
            </p:cNvPr>
            <p:cNvSpPr txBox="1"/>
            <p:nvPr/>
          </p:nvSpPr>
          <p:spPr>
            <a:xfrm rot="19074073">
              <a:off x="4301691" y="4099807"/>
              <a:ext cx="1200070" cy="353603"/>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Terassi-ilta</a:t>
              </a:r>
            </a:p>
          </p:txBody>
        </p:sp>
        <p:sp>
          <p:nvSpPr>
            <p:cNvPr id="19" name="Tekstiruutu 18">
              <a:extLst>
                <a:ext uri="{FF2B5EF4-FFF2-40B4-BE49-F238E27FC236}">
                  <a16:creationId xmlns:a16="http://schemas.microsoft.com/office/drawing/2014/main" id="{3C83DADB-AFE5-1E33-5670-2AEED27D7535}"/>
                </a:ext>
              </a:extLst>
            </p:cNvPr>
            <p:cNvSpPr txBox="1"/>
            <p:nvPr/>
          </p:nvSpPr>
          <p:spPr>
            <a:xfrm rot="4532388">
              <a:off x="5222487" y="1742732"/>
              <a:ext cx="1300445" cy="354515"/>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Vaalikokous</a:t>
              </a:r>
            </a:p>
          </p:txBody>
        </p:sp>
        <p:sp>
          <p:nvSpPr>
            <p:cNvPr id="20" name="Tekstiruutu 19">
              <a:extLst>
                <a:ext uri="{FF2B5EF4-FFF2-40B4-BE49-F238E27FC236}">
                  <a16:creationId xmlns:a16="http://schemas.microsoft.com/office/drawing/2014/main" id="{04806180-A572-5152-1C5E-FD4A12907E5A}"/>
                </a:ext>
              </a:extLst>
            </p:cNvPr>
            <p:cNvSpPr txBox="1"/>
            <p:nvPr/>
          </p:nvSpPr>
          <p:spPr>
            <a:xfrm rot="19570755">
              <a:off x="7015960" y="2379193"/>
              <a:ext cx="1117259" cy="353603"/>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Strategia</a:t>
              </a:r>
            </a:p>
          </p:txBody>
        </p:sp>
        <p:sp>
          <p:nvSpPr>
            <p:cNvPr id="21" name="Tekstiruutu 20">
              <a:extLst>
                <a:ext uri="{FF2B5EF4-FFF2-40B4-BE49-F238E27FC236}">
                  <a16:creationId xmlns:a16="http://schemas.microsoft.com/office/drawing/2014/main" id="{4BE2570E-1AA8-356F-799D-47176F2265F0}"/>
                </a:ext>
              </a:extLst>
            </p:cNvPr>
            <p:cNvSpPr txBox="1"/>
            <p:nvPr/>
          </p:nvSpPr>
          <p:spPr>
            <a:xfrm rot="2577118">
              <a:off x="5906856" y="4322239"/>
              <a:ext cx="2345976" cy="343203"/>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Vappu: Klockars-lakitus</a:t>
              </a:r>
            </a:p>
          </p:txBody>
        </p:sp>
        <p:sp>
          <p:nvSpPr>
            <p:cNvPr id="22" name="Tekstiruutu 21">
              <a:extLst>
                <a:ext uri="{FF2B5EF4-FFF2-40B4-BE49-F238E27FC236}">
                  <a16:creationId xmlns:a16="http://schemas.microsoft.com/office/drawing/2014/main" id="{938D682F-B57A-DF38-4CA9-27A395F44E47}"/>
                </a:ext>
              </a:extLst>
            </p:cNvPr>
            <p:cNvSpPr txBox="1"/>
            <p:nvPr/>
          </p:nvSpPr>
          <p:spPr>
            <a:xfrm rot="3634777">
              <a:off x="4698189" y="1794014"/>
              <a:ext cx="1205111" cy="365258"/>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Pikkujoulut</a:t>
              </a:r>
            </a:p>
          </p:txBody>
        </p:sp>
        <p:sp>
          <p:nvSpPr>
            <p:cNvPr id="23" name="Tekstiruutu 22">
              <a:extLst>
                <a:ext uri="{FF2B5EF4-FFF2-40B4-BE49-F238E27FC236}">
                  <a16:creationId xmlns:a16="http://schemas.microsoft.com/office/drawing/2014/main" id="{F745F67E-7690-9465-F636-308088CA1A35}"/>
                </a:ext>
              </a:extLst>
            </p:cNvPr>
            <p:cNvSpPr txBox="1"/>
            <p:nvPr/>
          </p:nvSpPr>
          <p:spPr>
            <a:xfrm rot="799975">
              <a:off x="6346470" y="3643718"/>
              <a:ext cx="1927394" cy="353603"/>
            </a:xfrm>
            <a:prstGeom prst="rect">
              <a:avLst/>
            </a:prstGeom>
            <a:noFill/>
          </p:spPr>
          <p:txBody>
            <a:bodyPr wrap="squar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Drinkki- </a:t>
              </a:r>
              <a:r>
                <a:rPr lang="fi-FI" sz="1050" dirty="0" err="1">
                  <a:effectLst>
                    <a:outerShdw blurRad="38100" dist="38100" dir="2700000" algn="tl">
                      <a:srgbClr val="000000">
                        <a:alpha val="43137"/>
                      </a:srgbClr>
                    </a:outerShdw>
                  </a:effectLst>
                  <a:latin typeface="Century Gothic" panose="020B0502020202020204" pitchFamily="34" charset="0"/>
                </a:rPr>
                <a:t>tmv</a:t>
              </a:r>
              <a:r>
                <a:rPr lang="fi-FI" sz="1050" dirty="0">
                  <a:effectLst>
                    <a:outerShdw blurRad="38100" dist="38100" dir="2700000" algn="tl">
                      <a:srgbClr val="000000">
                        <a:alpha val="43137"/>
                      </a:srgbClr>
                    </a:outerShdw>
                  </a:effectLst>
                  <a:latin typeface="Century Gothic" panose="020B0502020202020204" pitchFamily="34" charset="0"/>
                </a:rPr>
                <a:t>. kurssi</a:t>
              </a:r>
            </a:p>
          </p:txBody>
        </p:sp>
        <p:sp>
          <p:nvSpPr>
            <p:cNvPr id="24" name="Tekstiruutu 23">
              <a:extLst>
                <a:ext uri="{FF2B5EF4-FFF2-40B4-BE49-F238E27FC236}">
                  <a16:creationId xmlns:a16="http://schemas.microsoft.com/office/drawing/2014/main" id="{EA6B313C-40D1-8FEE-8A0F-39E7C51F8E19}"/>
                </a:ext>
              </a:extLst>
            </p:cNvPr>
            <p:cNvSpPr txBox="1"/>
            <p:nvPr/>
          </p:nvSpPr>
          <p:spPr>
            <a:xfrm rot="20822361">
              <a:off x="7300287" y="2865996"/>
              <a:ext cx="1390307" cy="353603"/>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Yritysvierailu</a:t>
              </a:r>
            </a:p>
          </p:txBody>
        </p:sp>
        <p:sp>
          <p:nvSpPr>
            <p:cNvPr id="25" name="Tekstiruutu 24">
              <a:extLst>
                <a:ext uri="{FF2B5EF4-FFF2-40B4-BE49-F238E27FC236}">
                  <a16:creationId xmlns:a16="http://schemas.microsoft.com/office/drawing/2014/main" id="{95513EC0-6CCE-6975-B923-F5BB35F2CFAB}"/>
                </a:ext>
              </a:extLst>
            </p:cNvPr>
            <p:cNvSpPr txBox="1"/>
            <p:nvPr/>
          </p:nvSpPr>
          <p:spPr>
            <a:xfrm rot="197994">
              <a:off x="3785498" y="3187447"/>
              <a:ext cx="1390307" cy="353603"/>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Yritysvierailu</a:t>
              </a:r>
            </a:p>
          </p:txBody>
        </p:sp>
        <p:sp>
          <p:nvSpPr>
            <p:cNvPr id="26" name="Tekstiruutu 25">
              <a:extLst>
                <a:ext uri="{FF2B5EF4-FFF2-40B4-BE49-F238E27FC236}">
                  <a16:creationId xmlns:a16="http://schemas.microsoft.com/office/drawing/2014/main" id="{F6C68045-AD42-CFDC-35AA-5CA7E307B2DD}"/>
                </a:ext>
              </a:extLst>
            </p:cNvPr>
            <p:cNvSpPr txBox="1"/>
            <p:nvPr/>
          </p:nvSpPr>
          <p:spPr>
            <a:xfrm rot="1092027">
              <a:off x="6908041" y="3962491"/>
              <a:ext cx="1390307" cy="353603"/>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Yritysvierailu</a:t>
              </a:r>
            </a:p>
          </p:txBody>
        </p:sp>
        <p:sp>
          <p:nvSpPr>
            <p:cNvPr id="27" name="Tekstiruutu 26">
              <a:extLst>
                <a:ext uri="{FF2B5EF4-FFF2-40B4-BE49-F238E27FC236}">
                  <a16:creationId xmlns:a16="http://schemas.microsoft.com/office/drawing/2014/main" id="{D3751B03-7F03-19F1-F5BC-B168FADA6D79}"/>
                </a:ext>
              </a:extLst>
            </p:cNvPr>
            <p:cNvSpPr txBox="1"/>
            <p:nvPr/>
          </p:nvSpPr>
          <p:spPr>
            <a:xfrm rot="859789">
              <a:off x="3946093" y="2721433"/>
              <a:ext cx="1390307" cy="353603"/>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Yritysvierailu</a:t>
              </a:r>
            </a:p>
          </p:txBody>
        </p:sp>
        <p:sp>
          <p:nvSpPr>
            <p:cNvPr id="28" name="Tekstiruutu 27">
              <a:extLst>
                <a:ext uri="{FF2B5EF4-FFF2-40B4-BE49-F238E27FC236}">
                  <a16:creationId xmlns:a16="http://schemas.microsoft.com/office/drawing/2014/main" id="{0215C8D0-E25A-8DB0-B281-D074407A4584}"/>
                </a:ext>
              </a:extLst>
            </p:cNvPr>
            <p:cNvSpPr txBox="1"/>
            <p:nvPr/>
          </p:nvSpPr>
          <p:spPr>
            <a:xfrm rot="4419745">
              <a:off x="5904819" y="4496461"/>
              <a:ext cx="1324277" cy="354515"/>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Stipendijako</a:t>
              </a:r>
              <a:endParaRPr lang="fi-FI" sz="1050" dirty="0">
                <a:latin typeface="Century Gothic" panose="020B0502020202020204" pitchFamily="34" charset="0"/>
              </a:endParaRPr>
            </a:p>
          </p:txBody>
        </p:sp>
        <p:sp>
          <p:nvSpPr>
            <p:cNvPr id="29" name="Tekstiruutu 28">
              <a:extLst>
                <a:ext uri="{FF2B5EF4-FFF2-40B4-BE49-F238E27FC236}">
                  <a16:creationId xmlns:a16="http://schemas.microsoft.com/office/drawing/2014/main" id="{1274E284-898F-3A8F-4F57-8090ECD6E29E}"/>
                </a:ext>
              </a:extLst>
            </p:cNvPr>
            <p:cNvSpPr txBox="1"/>
            <p:nvPr/>
          </p:nvSpPr>
          <p:spPr>
            <a:xfrm rot="18808876">
              <a:off x="6173765" y="2050249"/>
              <a:ext cx="1833450" cy="354515"/>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Tilinpäätös &amp; </a:t>
              </a:r>
              <a:r>
                <a:rPr lang="fi-FI" sz="1050" dirty="0" err="1">
                  <a:effectLst>
                    <a:outerShdw blurRad="38100" dist="38100" dir="2700000" algn="tl">
                      <a:srgbClr val="000000">
                        <a:alpha val="43137"/>
                      </a:srgbClr>
                    </a:outerShdw>
                  </a:effectLst>
                  <a:latin typeface="Century Gothic" panose="020B0502020202020204" pitchFamily="34" charset="0"/>
                </a:rPr>
                <a:t>ToKe</a:t>
              </a:r>
              <a:endParaRPr lang="fi-FI" sz="1050" dirty="0">
                <a:latin typeface="Century Gothic" panose="020B0502020202020204" pitchFamily="34" charset="0"/>
              </a:endParaRPr>
            </a:p>
          </p:txBody>
        </p:sp>
        <p:sp>
          <p:nvSpPr>
            <p:cNvPr id="30" name="Tekstiruutu 29">
              <a:extLst>
                <a:ext uri="{FF2B5EF4-FFF2-40B4-BE49-F238E27FC236}">
                  <a16:creationId xmlns:a16="http://schemas.microsoft.com/office/drawing/2014/main" id="{37591556-9F46-1C7F-34C0-83A369E2E81A}"/>
                </a:ext>
              </a:extLst>
            </p:cNvPr>
            <p:cNvSpPr txBox="1"/>
            <p:nvPr/>
          </p:nvSpPr>
          <p:spPr>
            <a:xfrm rot="17491915">
              <a:off x="5949085" y="1672848"/>
              <a:ext cx="1443446" cy="365258"/>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Jäsenmaksut</a:t>
              </a:r>
              <a:endParaRPr lang="fi-FI" sz="1050" dirty="0">
                <a:latin typeface="Century Gothic" panose="020B0502020202020204" pitchFamily="34" charset="0"/>
              </a:endParaRPr>
            </a:p>
          </p:txBody>
        </p:sp>
        <p:sp>
          <p:nvSpPr>
            <p:cNvPr id="31" name="Tekstiruutu 30">
              <a:extLst>
                <a:ext uri="{FF2B5EF4-FFF2-40B4-BE49-F238E27FC236}">
                  <a16:creationId xmlns:a16="http://schemas.microsoft.com/office/drawing/2014/main" id="{9BA44112-AACB-95D5-0D85-B6FD501F6826}"/>
                </a:ext>
              </a:extLst>
            </p:cNvPr>
            <p:cNvSpPr txBox="1"/>
            <p:nvPr/>
          </p:nvSpPr>
          <p:spPr>
            <a:xfrm rot="6104819">
              <a:off x="5599445" y="1688725"/>
              <a:ext cx="1428279" cy="354515"/>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Siivoustalkoot</a:t>
              </a:r>
              <a:endParaRPr lang="fi-FI" sz="1050" dirty="0">
                <a:latin typeface="Century Gothic" panose="020B0502020202020204" pitchFamily="34" charset="0"/>
              </a:endParaRPr>
            </a:p>
          </p:txBody>
        </p:sp>
        <p:sp>
          <p:nvSpPr>
            <p:cNvPr id="32" name="Tekstiruutu 31">
              <a:extLst>
                <a:ext uri="{FF2B5EF4-FFF2-40B4-BE49-F238E27FC236}">
                  <a16:creationId xmlns:a16="http://schemas.microsoft.com/office/drawing/2014/main" id="{A8B26AE1-8512-4006-2929-2C874B9B1F26}"/>
                </a:ext>
              </a:extLst>
            </p:cNvPr>
            <p:cNvSpPr txBox="1"/>
            <p:nvPr/>
          </p:nvSpPr>
          <p:spPr>
            <a:xfrm rot="2089785">
              <a:off x="4071379" y="2402487"/>
              <a:ext cx="1276165" cy="353603"/>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Halloween</a:t>
              </a:r>
            </a:p>
          </p:txBody>
        </p:sp>
        <p:sp>
          <p:nvSpPr>
            <p:cNvPr id="33" name="Tekstiruutu 32">
              <a:extLst>
                <a:ext uri="{FF2B5EF4-FFF2-40B4-BE49-F238E27FC236}">
                  <a16:creationId xmlns:a16="http://schemas.microsoft.com/office/drawing/2014/main" id="{9A6B3194-5D42-3C68-5883-18CC31554575}"/>
                </a:ext>
              </a:extLst>
            </p:cNvPr>
            <p:cNvSpPr txBox="1"/>
            <p:nvPr/>
          </p:nvSpPr>
          <p:spPr>
            <a:xfrm rot="744548">
              <a:off x="7223068" y="3526864"/>
              <a:ext cx="1412688" cy="353603"/>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Vuosikokous</a:t>
              </a:r>
            </a:p>
          </p:txBody>
        </p:sp>
        <p:sp>
          <p:nvSpPr>
            <p:cNvPr id="34" name="Tekstiruutu 33">
              <a:extLst>
                <a:ext uri="{FF2B5EF4-FFF2-40B4-BE49-F238E27FC236}">
                  <a16:creationId xmlns:a16="http://schemas.microsoft.com/office/drawing/2014/main" id="{851E8E40-4979-9F21-6FF4-9A3D1F625FAF}"/>
                </a:ext>
              </a:extLst>
            </p:cNvPr>
            <p:cNvSpPr txBox="1"/>
            <p:nvPr/>
          </p:nvSpPr>
          <p:spPr>
            <a:xfrm>
              <a:off x="6444938" y="3225384"/>
              <a:ext cx="2019214" cy="343203"/>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Tilintarkastus</a:t>
              </a:r>
              <a:r>
                <a:rPr lang="fi-FI" sz="1050" dirty="0">
                  <a:latin typeface="Century Gothic" panose="020B0502020202020204" pitchFamily="34" charset="0"/>
                </a:rPr>
                <a:t>  </a:t>
              </a:r>
              <a:r>
                <a:rPr lang="fi-FI" sz="1050" dirty="0" err="1">
                  <a:effectLst>
                    <a:outerShdw blurRad="38100" dist="38100" dir="2700000" algn="tl">
                      <a:srgbClr val="000000">
                        <a:alpha val="43137"/>
                      </a:srgbClr>
                    </a:outerShdw>
                  </a:effectLst>
                  <a:latin typeface="Century Gothic" panose="020B0502020202020204" pitchFamily="34" charset="0"/>
                </a:rPr>
                <a:t>VaiVa</a:t>
              </a:r>
              <a:endParaRPr lang="fi-FI" sz="1050" dirty="0">
                <a:effectLst>
                  <a:outerShdw blurRad="38100" dist="38100" dir="2700000" algn="tl">
                    <a:srgbClr val="000000">
                      <a:alpha val="43137"/>
                    </a:srgbClr>
                  </a:outerShdw>
                </a:effectLst>
                <a:latin typeface="Century Gothic" panose="020B0502020202020204" pitchFamily="34" charset="0"/>
              </a:endParaRPr>
            </a:p>
          </p:txBody>
        </p:sp>
        <p:sp>
          <p:nvSpPr>
            <p:cNvPr id="35" name="Tekstiruutu 34">
              <a:extLst>
                <a:ext uri="{FF2B5EF4-FFF2-40B4-BE49-F238E27FC236}">
                  <a16:creationId xmlns:a16="http://schemas.microsoft.com/office/drawing/2014/main" id="{6C7DF670-B99E-2A0E-EDDB-6CD4BE80273F}"/>
                </a:ext>
              </a:extLst>
            </p:cNvPr>
            <p:cNvSpPr txBox="1"/>
            <p:nvPr/>
          </p:nvSpPr>
          <p:spPr>
            <a:xfrm rot="4425518">
              <a:off x="5890849" y="4848357"/>
              <a:ext cx="1101110" cy="365258"/>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VTSVYTEK</a:t>
              </a:r>
            </a:p>
          </p:txBody>
        </p:sp>
        <p:sp>
          <p:nvSpPr>
            <p:cNvPr id="36" name="Tekstiruutu 35">
              <a:extLst>
                <a:ext uri="{FF2B5EF4-FFF2-40B4-BE49-F238E27FC236}">
                  <a16:creationId xmlns:a16="http://schemas.microsoft.com/office/drawing/2014/main" id="{BF11D50D-0E0A-A867-AB44-7C2C57345EFA}"/>
                </a:ext>
              </a:extLst>
            </p:cNvPr>
            <p:cNvSpPr txBox="1"/>
            <p:nvPr/>
          </p:nvSpPr>
          <p:spPr>
            <a:xfrm rot="6253846">
              <a:off x="5090266" y="4792352"/>
              <a:ext cx="1428279" cy="354515"/>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Siivoustalkoot</a:t>
              </a:r>
            </a:p>
          </p:txBody>
        </p:sp>
        <p:sp>
          <p:nvSpPr>
            <p:cNvPr id="37" name="Tekstiruutu 36">
              <a:extLst>
                <a:ext uri="{FF2B5EF4-FFF2-40B4-BE49-F238E27FC236}">
                  <a16:creationId xmlns:a16="http://schemas.microsoft.com/office/drawing/2014/main" id="{D80D67F1-2261-8FCD-AD68-CBD65D3C82D7}"/>
                </a:ext>
              </a:extLst>
            </p:cNvPr>
            <p:cNvSpPr txBox="1"/>
            <p:nvPr/>
          </p:nvSpPr>
          <p:spPr>
            <a:xfrm rot="2710536">
              <a:off x="4337707" y="1963522"/>
              <a:ext cx="1345944" cy="365258"/>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Yritysvierailu</a:t>
              </a:r>
            </a:p>
          </p:txBody>
        </p:sp>
        <p:sp>
          <p:nvSpPr>
            <p:cNvPr id="38" name="Tekstiruutu 37">
              <a:extLst>
                <a:ext uri="{FF2B5EF4-FFF2-40B4-BE49-F238E27FC236}">
                  <a16:creationId xmlns:a16="http://schemas.microsoft.com/office/drawing/2014/main" id="{D7A56BE4-4F4A-0137-8737-2198D2BB39E6}"/>
                </a:ext>
              </a:extLst>
            </p:cNvPr>
            <p:cNvSpPr txBox="1"/>
            <p:nvPr/>
          </p:nvSpPr>
          <p:spPr>
            <a:xfrm rot="4308687">
              <a:off x="4735738" y="2002641"/>
              <a:ext cx="1826948" cy="354515"/>
            </a:xfrm>
            <a:prstGeom prst="rect">
              <a:avLst/>
            </a:prstGeom>
            <a:noFill/>
          </p:spPr>
          <p:txBody>
            <a:bodyPr wrap="none" rtlCol="0">
              <a:spAutoFit/>
            </a:bodyPr>
            <a:lstStyle/>
            <a:p>
              <a:r>
                <a:rPr lang="fi-FI" sz="1050" dirty="0" err="1">
                  <a:effectLst>
                    <a:outerShdw blurRad="38100" dist="38100" dir="2700000" algn="tl">
                      <a:srgbClr val="000000">
                        <a:alpha val="43137"/>
                      </a:srgbClr>
                    </a:outerShdw>
                  </a:effectLst>
                  <a:latin typeface="Century Gothic" panose="020B0502020202020204" pitchFamily="34" charset="0"/>
                </a:rPr>
                <a:t>ToSu</a:t>
              </a:r>
              <a:r>
                <a:rPr lang="fi-FI" sz="1050" dirty="0">
                  <a:effectLst>
                    <a:outerShdw blurRad="38100" dist="38100" dir="2700000" algn="tl">
                      <a:srgbClr val="000000">
                        <a:alpha val="43137"/>
                      </a:srgbClr>
                    </a:outerShdw>
                  </a:effectLst>
                  <a:latin typeface="Century Gothic" panose="020B0502020202020204" pitchFamily="34" charset="0"/>
                </a:rPr>
                <a:t> &amp; budjetointi</a:t>
              </a:r>
            </a:p>
          </p:txBody>
        </p:sp>
        <p:sp>
          <p:nvSpPr>
            <p:cNvPr id="39" name="Tekstiruutu 38">
              <a:extLst>
                <a:ext uri="{FF2B5EF4-FFF2-40B4-BE49-F238E27FC236}">
                  <a16:creationId xmlns:a16="http://schemas.microsoft.com/office/drawing/2014/main" id="{717D4BE0-80A2-2384-3074-F306FB48D55E}"/>
                </a:ext>
              </a:extLst>
            </p:cNvPr>
            <p:cNvSpPr txBox="1"/>
            <p:nvPr/>
          </p:nvSpPr>
          <p:spPr>
            <a:xfrm rot="2792225">
              <a:off x="5168562" y="2589486"/>
              <a:ext cx="817274" cy="365258"/>
            </a:xfrm>
            <a:prstGeom prst="rect">
              <a:avLst/>
            </a:prstGeom>
            <a:noFill/>
          </p:spPr>
          <p:txBody>
            <a:bodyPr wrap="none" rtlCol="0">
              <a:spAutoFit/>
            </a:bodyPr>
            <a:lstStyle/>
            <a:p>
              <a:r>
                <a:rPr lang="fi-FI" sz="1050" dirty="0" err="1">
                  <a:effectLst>
                    <a:outerShdw blurRad="38100" dist="38100" dir="2700000" algn="tl">
                      <a:srgbClr val="000000">
                        <a:alpha val="43137"/>
                      </a:srgbClr>
                    </a:outerShdw>
                  </a:effectLst>
                  <a:latin typeface="Century Gothic" panose="020B0502020202020204" pitchFamily="34" charset="0"/>
                </a:rPr>
                <a:t>VaiVa</a:t>
              </a:r>
              <a:endParaRPr lang="fi-FI" sz="1050" dirty="0">
                <a:latin typeface="Century Gothic" panose="020B0502020202020204" pitchFamily="34" charset="0"/>
              </a:endParaRPr>
            </a:p>
          </p:txBody>
        </p:sp>
        <p:sp>
          <p:nvSpPr>
            <p:cNvPr id="40" name="Tekstiruutu 39">
              <a:extLst>
                <a:ext uri="{FF2B5EF4-FFF2-40B4-BE49-F238E27FC236}">
                  <a16:creationId xmlns:a16="http://schemas.microsoft.com/office/drawing/2014/main" id="{D11C50CA-3F2C-549E-F422-84C12B2B9743}"/>
                </a:ext>
              </a:extLst>
            </p:cNvPr>
            <p:cNvSpPr txBox="1"/>
            <p:nvPr/>
          </p:nvSpPr>
          <p:spPr>
            <a:xfrm rot="5400000">
              <a:off x="5694976" y="1372252"/>
              <a:ext cx="763107" cy="365258"/>
            </a:xfrm>
            <a:prstGeom prst="rect">
              <a:avLst/>
            </a:prstGeom>
            <a:noFill/>
          </p:spPr>
          <p:txBody>
            <a:bodyPr wrap="none" rtlCol="0">
              <a:spAutoFit/>
            </a:bodyPr>
            <a:lstStyle/>
            <a:p>
              <a:r>
                <a:rPr lang="fi-FI" sz="1050" dirty="0" err="1">
                  <a:effectLst>
                    <a:outerShdw blurRad="38100" dist="38100" dir="2700000" algn="tl">
                      <a:srgbClr val="000000">
                        <a:alpha val="43137"/>
                      </a:srgbClr>
                    </a:outerShdw>
                  </a:effectLst>
                  <a:latin typeface="Century Gothic" panose="020B0502020202020204" pitchFamily="34" charset="0"/>
                </a:rPr>
                <a:t>TalVa</a:t>
              </a:r>
              <a:endParaRPr lang="fi-FI" sz="1050" dirty="0">
                <a:effectLst>
                  <a:outerShdw blurRad="38100" dist="38100" dir="2700000" algn="tl">
                    <a:srgbClr val="000000">
                      <a:alpha val="43137"/>
                    </a:srgbClr>
                  </a:outerShdw>
                </a:effectLst>
                <a:latin typeface="Century Gothic" panose="020B0502020202020204" pitchFamily="34" charset="0"/>
              </a:endParaRPr>
            </a:p>
          </p:txBody>
        </p:sp>
        <p:sp>
          <p:nvSpPr>
            <p:cNvPr id="41" name="Tekstiruutu 40">
              <a:extLst>
                <a:ext uri="{FF2B5EF4-FFF2-40B4-BE49-F238E27FC236}">
                  <a16:creationId xmlns:a16="http://schemas.microsoft.com/office/drawing/2014/main" id="{90ECB148-A483-757F-55D2-7637A2C9740D}"/>
                </a:ext>
              </a:extLst>
            </p:cNvPr>
            <p:cNvSpPr txBox="1"/>
            <p:nvPr/>
          </p:nvSpPr>
          <p:spPr>
            <a:xfrm rot="21006789">
              <a:off x="3956978" y="3420614"/>
              <a:ext cx="788259" cy="353603"/>
            </a:xfrm>
            <a:prstGeom prst="rect">
              <a:avLst/>
            </a:prstGeom>
            <a:noFill/>
          </p:spPr>
          <p:txBody>
            <a:bodyPr wrap="none" rtlCol="0">
              <a:spAutoFit/>
            </a:bodyPr>
            <a:lstStyle/>
            <a:p>
              <a:r>
                <a:rPr lang="fi-FI" sz="1050" dirty="0" err="1">
                  <a:effectLst>
                    <a:outerShdw blurRad="38100" dist="38100" dir="2700000" algn="tl">
                      <a:srgbClr val="000000">
                        <a:alpha val="43137"/>
                      </a:srgbClr>
                    </a:outerShdw>
                  </a:effectLst>
                  <a:latin typeface="Century Gothic" panose="020B0502020202020204" pitchFamily="34" charset="0"/>
                </a:rPr>
                <a:t>TalVa</a:t>
              </a:r>
              <a:endParaRPr lang="fi-FI" sz="1050" dirty="0">
                <a:effectLst>
                  <a:outerShdw blurRad="38100" dist="38100" dir="2700000" algn="tl">
                    <a:srgbClr val="000000">
                      <a:alpha val="43137"/>
                    </a:srgbClr>
                  </a:outerShdw>
                </a:effectLst>
                <a:latin typeface="Century Gothic" panose="020B0502020202020204" pitchFamily="34" charset="0"/>
              </a:endParaRPr>
            </a:p>
          </p:txBody>
        </p:sp>
        <p:sp>
          <p:nvSpPr>
            <p:cNvPr id="42" name="Tekstiruutu 41">
              <a:extLst>
                <a:ext uri="{FF2B5EF4-FFF2-40B4-BE49-F238E27FC236}">
                  <a16:creationId xmlns:a16="http://schemas.microsoft.com/office/drawing/2014/main" id="{31B23411-A3CD-38A6-B484-AB6068E99CD9}"/>
                </a:ext>
              </a:extLst>
            </p:cNvPr>
            <p:cNvSpPr txBox="1"/>
            <p:nvPr/>
          </p:nvSpPr>
          <p:spPr>
            <a:xfrm rot="3062255">
              <a:off x="6901923" y="4830755"/>
              <a:ext cx="763107" cy="365258"/>
            </a:xfrm>
            <a:prstGeom prst="rect">
              <a:avLst/>
            </a:prstGeom>
            <a:noFill/>
          </p:spPr>
          <p:txBody>
            <a:bodyPr wrap="none" rtlCol="0">
              <a:spAutoFit/>
            </a:bodyPr>
            <a:lstStyle/>
            <a:p>
              <a:r>
                <a:rPr lang="fi-FI" sz="1050" dirty="0" err="1">
                  <a:effectLst>
                    <a:outerShdw blurRad="38100" dist="38100" dir="2700000" algn="tl">
                      <a:srgbClr val="000000">
                        <a:alpha val="43137"/>
                      </a:srgbClr>
                    </a:outerShdw>
                  </a:effectLst>
                  <a:latin typeface="Century Gothic" panose="020B0502020202020204" pitchFamily="34" charset="0"/>
                </a:rPr>
                <a:t>TalVa</a:t>
              </a:r>
              <a:endParaRPr lang="fi-FI" sz="1050" dirty="0">
                <a:effectLst>
                  <a:outerShdw blurRad="38100" dist="38100" dir="2700000" algn="tl">
                    <a:srgbClr val="000000">
                      <a:alpha val="43137"/>
                    </a:srgbClr>
                  </a:outerShdw>
                </a:effectLst>
                <a:latin typeface="Century Gothic" panose="020B0502020202020204" pitchFamily="34" charset="0"/>
              </a:endParaRPr>
            </a:p>
          </p:txBody>
        </p:sp>
        <p:sp>
          <p:nvSpPr>
            <p:cNvPr id="43" name="Tekstiruutu 42">
              <a:extLst>
                <a:ext uri="{FF2B5EF4-FFF2-40B4-BE49-F238E27FC236}">
                  <a16:creationId xmlns:a16="http://schemas.microsoft.com/office/drawing/2014/main" id="{3DA1E569-B9C8-ED28-E1EB-13E4D6AE9714}"/>
                </a:ext>
              </a:extLst>
            </p:cNvPr>
            <p:cNvSpPr txBox="1"/>
            <p:nvPr/>
          </p:nvSpPr>
          <p:spPr>
            <a:xfrm rot="19437205">
              <a:off x="6468711" y="2623260"/>
              <a:ext cx="835667" cy="353603"/>
            </a:xfrm>
            <a:prstGeom prst="rect">
              <a:avLst/>
            </a:prstGeom>
            <a:noFill/>
          </p:spPr>
          <p:txBody>
            <a:bodyPr wrap="square" rtlCol="0">
              <a:spAutoFit/>
            </a:bodyPr>
            <a:lstStyle/>
            <a:p>
              <a:r>
                <a:rPr lang="fi-FI" sz="1050" dirty="0" err="1">
                  <a:effectLst>
                    <a:outerShdw blurRad="38100" dist="38100" dir="2700000" algn="tl">
                      <a:srgbClr val="000000">
                        <a:alpha val="43137"/>
                      </a:srgbClr>
                    </a:outerShdw>
                  </a:effectLst>
                  <a:latin typeface="Century Gothic" panose="020B0502020202020204" pitchFamily="34" charset="0"/>
                </a:rPr>
                <a:t>TalVa</a:t>
              </a:r>
              <a:endParaRPr lang="fi-FI" sz="1050" dirty="0">
                <a:effectLst>
                  <a:outerShdw blurRad="38100" dist="38100" dir="2700000" algn="tl">
                    <a:srgbClr val="000000">
                      <a:alpha val="43137"/>
                    </a:srgbClr>
                  </a:outerShdw>
                </a:effectLst>
                <a:latin typeface="Century Gothic" panose="020B0502020202020204" pitchFamily="34" charset="0"/>
              </a:endParaRPr>
            </a:p>
          </p:txBody>
        </p:sp>
        <p:sp>
          <p:nvSpPr>
            <p:cNvPr id="44" name="Tekstiruutu 43">
              <a:extLst>
                <a:ext uri="{FF2B5EF4-FFF2-40B4-BE49-F238E27FC236}">
                  <a16:creationId xmlns:a16="http://schemas.microsoft.com/office/drawing/2014/main" id="{B741AB6D-181B-4C60-37EA-EAB8198D937B}"/>
                </a:ext>
              </a:extLst>
            </p:cNvPr>
            <p:cNvSpPr txBox="1"/>
            <p:nvPr/>
          </p:nvSpPr>
          <p:spPr>
            <a:xfrm rot="2042680">
              <a:off x="5155451" y="2922998"/>
              <a:ext cx="808402" cy="353603"/>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Konsti</a:t>
              </a:r>
              <a:endParaRPr lang="fi-FI" sz="1050" dirty="0">
                <a:latin typeface="Century Gothic" panose="020B0502020202020204" pitchFamily="34" charset="0"/>
              </a:endParaRPr>
            </a:p>
          </p:txBody>
        </p:sp>
        <p:sp>
          <p:nvSpPr>
            <p:cNvPr id="46" name="Tekstiruutu 45">
              <a:extLst>
                <a:ext uri="{FF2B5EF4-FFF2-40B4-BE49-F238E27FC236}">
                  <a16:creationId xmlns:a16="http://schemas.microsoft.com/office/drawing/2014/main" id="{80A170AC-54BD-36E2-B6A5-726C1232A87E}"/>
                </a:ext>
              </a:extLst>
            </p:cNvPr>
            <p:cNvSpPr txBox="1"/>
            <p:nvPr/>
          </p:nvSpPr>
          <p:spPr>
            <a:xfrm rot="19066263">
              <a:off x="6895211" y="1909465"/>
              <a:ext cx="1681711" cy="353603"/>
            </a:xfrm>
            <a:prstGeom prst="rect">
              <a:avLst/>
            </a:prstGeom>
            <a:noFill/>
          </p:spPr>
          <p:txBody>
            <a:bodyPr wrap="squar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Yritysvierailu</a:t>
              </a:r>
              <a:endParaRPr lang="fi-FI" sz="1050" dirty="0">
                <a:latin typeface="Century Gothic" panose="020B0502020202020204" pitchFamily="34" charset="0"/>
              </a:endParaRPr>
            </a:p>
          </p:txBody>
        </p:sp>
        <p:sp>
          <p:nvSpPr>
            <p:cNvPr id="47" name="Tekstiruutu 46">
              <a:extLst>
                <a:ext uri="{FF2B5EF4-FFF2-40B4-BE49-F238E27FC236}">
                  <a16:creationId xmlns:a16="http://schemas.microsoft.com/office/drawing/2014/main" id="{779A2CB8-501F-893A-9CC7-10EDEE2CE4C6}"/>
                </a:ext>
              </a:extLst>
            </p:cNvPr>
            <p:cNvSpPr txBox="1"/>
            <p:nvPr/>
          </p:nvSpPr>
          <p:spPr>
            <a:xfrm rot="2635139">
              <a:off x="4207577" y="2218603"/>
              <a:ext cx="1379118" cy="353603"/>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TEK&amp;VTS-ilta</a:t>
              </a:r>
            </a:p>
          </p:txBody>
        </p:sp>
        <p:sp>
          <p:nvSpPr>
            <p:cNvPr id="48" name="Tekstiruutu 47">
              <a:extLst>
                <a:ext uri="{FF2B5EF4-FFF2-40B4-BE49-F238E27FC236}">
                  <a16:creationId xmlns:a16="http://schemas.microsoft.com/office/drawing/2014/main" id="{065DBBDD-3D86-F524-5DF2-86648CBA5BE1}"/>
                </a:ext>
              </a:extLst>
            </p:cNvPr>
            <p:cNvSpPr txBox="1"/>
            <p:nvPr/>
          </p:nvSpPr>
          <p:spPr>
            <a:xfrm rot="20661435">
              <a:off x="4181830" y="3677782"/>
              <a:ext cx="1578308" cy="343203"/>
            </a:xfrm>
            <a:prstGeom prst="rect">
              <a:avLst/>
            </a:prstGeom>
            <a:noFill/>
          </p:spPr>
          <p:txBody>
            <a:bodyPr wrap="none" rtlCol="0">
              <a:spAutoFit/>
            </a:bodyPr>
            <a:lstStyle/>
            <a:p>
              <a:r>
                <a:rPr lang="fi-FI" sz="1050" dirty="0">
                  <a:effectLst>
                    <a:outerShdw blurRad="38100" dist="38100" dir="2700000" algn="tl">
                      <a:srgbClr val="000000">
                        <a:alpha val="43137"/>
                      </a:srgbClr>
                    </a:outerShdw>
                  </a:effectLst>
                  <a:latin typeface="Century Gothic" panose="020B0502020202020204" pitchFamily="34" charset="0"/>
                </a:rPr>
                <a:t>Jäsenhankinta</a:t>
              </a:r>
            </a:p>
          </p:txBody>
        </p:sp>
        <p:pic>
          <p:nvPicPr>
            <p:cNvPr id="49" name="Kuva 48">
              <a:extLst>
                <a:ext uri="{FF2B5EF4-FFF2-40B4-BE49-F238E27FC236}">
                  <a16:creationId xmlns:a16="http://schemas.microsoft.com/office/drawing/2014/main" id="{F3B59FC7-0519-6F33-AC7F-E5C079F144A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88310" y="59370"/>
              <a:ext cx="1127869" cy="1049447"/>
            </a:xfrm>
            <a:prstGeom prst="rect">
              <a:avLst/>
            </a:prstGeom>
          </p:spPr>
        </p:pic>
        <p:pic>
          <p:nvPicPr>
            <p:cNvPr id="50" name="Kuva 49">
              <a:extLst>
                <a:ext uri="{FF2B5EF4-FFF2-40B4-BE49-F238E27FC236}">
                  <a16:creationId xmlns:a16="http://schemas.microsoft.com/office/drawing/2014/main" id="{F7CE3CBE-21A1-6B5F-7556-82A7F6EAD0B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237762" y="1261121"/>
              <a:ext cx="936345" cy="896843"/>
            </a:xfrm>
            <a:prstGeom prst="rect">
              <a:avLst/>
            </a:prstGeom>
          </p:spPr>
        </p:pic>
        <p:pic>
          <p:nvPicPr>
            <p:cNvPr id="51" name="Kuva 50">
              <a:extLst>
                <a:ext uri="{FF2B5EF4-FFF2-40B4-BE49-F238E27FC236}">
                  <a16:creationId xmlns:a16="http://schemas.microsoft.com/office/drawing/2014/main" id="{ACD35773-E506-9FAB-57BC-7075474E0C3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218608" y="288625"/>
              <a:ext cx="1032757" cy="1050818"/>
            </a:xfrm>
            <a:prstGeom prst="rect">
              <a:avLst/>
            </a:prstGeom>
          </p:spPr>
        </p:pic>
        <p:pic>
          <p:nvPicPr>
            <p:cNvPr id="52" name="Kuva 51">
              <a:extLst>
                <a:ext uri="{FF2B5EF4-FFF2-40B4-BE49-F238E27FC236}">
                  <a16:creationId xmlns:a16="http://schemas.microsoft.com/office/drawing/2014/main" id="{9687EFCF-0608-6533-38C6-784EDD27526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220861" y="3971723"/>
              <a:ext cx="762192" cy="1403748"/>
            </a:xfrm>
            <a:prstGeom prst="rect">
              <a:avLst/>
            </a:prstGeom>
          </p:spPr>
        </p:pic>
        <p:pic>
          <p:nvPicPr>
            <p:cNvPr id="53" name="Kuva 52">
              <a:extLst>
                <a:ext uri="{FF2B5EF4-FFF2-40B4-BE49-F238E27FC236}">
                  <a16:creationId xmlns:a16="http://schemas.microsoft.com/office/drawing/2014/main" id="{2144FF32-FCDF-6851-58BB-A40AD65D639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12498101" flipH="1">
              <a:off x="5018928" y="3988478"/>
              <a:ext cx="703656" cy="1407311"/>
            </a:xfrm>
            <a:prstGeom prst="rect">
              <a:avLst/>
            </a:prstGeom>
          </p:spPr>
        </p:pic>
        <p:pic>
          <p:nvPicPr>
            <p:cNvPr id="54" name="Kuva 53">
              <a:extLst>
                <a:ext uri="{FF2B5EF4-FFF2-40B4-BE49-F238E27FC236}">
                  <a16:creationId xmlns:a16="http://schemas.microsoft.com/office/drawing/2014/main" id="{2831294C-A67D-F8EA-E849-47E8E7113BC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flipH="1">
              <a:off x="2345763" y="4924416"/>
              <a:ext cx="570516" cy="1108135"/>
            </a:xfrm>
            <a:prstGeom prst="rect">
              <a:avLst/>
            </a:prstGeom>
          </p:spPr>
        </p:pic>
        <p:pic>
          <p:nvPicPr>
            <p:cNvPr id="55" name="Kuva 54">
              <a:extLst>
                <a:ext uri="{FF2B5EF4-FFF2-40B4-BE49-F238E27FC236}">
                  <a16:creationId xmlns:a16="http://schemas.microsoft.com/office/drawing/2014/main" id="{A35AA14F-9B5E-A858-B6AA-B145EC6D9CF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151885" y="1578946"/>
              <a:ext cx="900145" cy="816460"/>
            </a:xfrm>
            <a:prstGeom prst="rect">
              <a:avLst/>
            </a:prstGeom>
          </p:spPr>
        </p:pic>
        <p:pic>
          <p:nvPicPr>
            <p:cNvPr id="56" name="Kuva 55">
              <a:extLst>
                <a:ext uri="{FF2B5EF4-FFF2-40B4-BE49-F238E27FC236}">
                  <a16:creationId xmlns:a16="http://schemas.microsoft.com/office/drawing/2014/main" id="{5CD6B33C-3498-537D-1020-930203ECDC65}"/>
                </a:ext>
              </a:extLst>
            </p:cNvPr>
            <p:cNvPicPr>
              <a:picLocks noChangeAspect="1"/>
            </p:cNvPicPr>
            <p:nvPr/>
          </p:nvPicPr>
          <p:blipFill>
            <a:blip r:embed="rId16" cstate="screen">
              <a:extLst>
                <a:ext uri="{28A0092B-C50C-407E-A947-70E740481C1C}">
                  <a14:useLocalDpi xmlns:a14="http://schemas.microsoft.com/office/drawing/2010/main"/>
                </a:ext>
              </a:extLst>
            </a:blip>
            <a:srcRect l="41455"/>
            <a:stretch/>
          </p:blipFill>
          <p:spPr>
            <a:xfrm>
              <a:off x="1279087" y="2492672"/>
              <a:ext cx="1386505" cy="2142532"/>
            </a:xfrm>
            <a:prstGeom prst="rect">
              <a:avLst/>
            </a:prstGeom>
          </p:spPr>
        </p:pic>
        <p:pic>
          <p:nvPicPr>
            <p:cNvPr id="57" name="Kuva 56">
              <a:extLst>
                <a:ext uri="{FF2B5EF4-FFF2-40B4-BE49-F238E27FC236}">
                  <a16:creationId xmlns:a16="http://schemas.microsoft.com/office/drawing/2014/main" id="{1E7E08C2-B154-1AE5-A35B-5A6F16D2C6F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flipH="1">
              <a:off x="2681863" y="4739733"/>
              <a:ext cx="700633" cy="1401266"/>
            </a:xfrm>
            <a:prstGeom prst="rect">
              <a:avLst/>
            </a:prstGeom>
          </p:spPr>
        </p:pic>
        <p:pic>
          <p:nvPicPr>
            <p:cNvPr id="58" name="Kuva 57">
              <a:extLst>
                <a:ext uri="{FF2B5EF4-FFF2-40B4-BE49-F238E27FC236}">
                  <a16:creationId xmlns:a16="http://schemas.microsoft.com/office/drawing/2014/main" id="{8FC95FED-D086-71FE-584A-4358A31C4CE0}"/>
                </a:ext>
              </a:extLst>
            </p:cNvPr>
            <p:cNvPicPr>
              <a:picLocks noChangeAspect="1"/>
            </p:cNvPicPr>
            <p:nvPr/>
          </p:nvPicPr>
          <p:blipFill>
            <a:blip r:embed="rId16" cstate="screen">
              <a:extLst>
                <a:ext uri="{28A0092B-C50C-407E-A947-70E740481C1C}">
                  <a14:useLocalDpi xmlns:a14="http://schemas.microsoft.com/office/drawing/2010/main"/>
                </a:ext>
              </a:extLst>
            </a:blip>
            <a:srcRect l="-658" r="39404"/>
            <a:stretch/>
          </p:blipFill>
          <p:spPr>
            <a:xfrm>
              <a:off x="9578917" y="2200538"/>
              <a:ext cx="1450655" cy="2142532"/>
            </a:xfrm>
            <a:prstGeom prst="rect">
              <a:avLst/>
            </a:prstGeom>
          </p:spPr>
        </p:pic>
      </p:grpSp>
    </p:spTree>
    <p:extLst>
      <p:ext uri="{BB962C8B-B14F-4D97-AF65-F5344CB8AC3E}">
        <p14:creationId xmlns:p14="http://schemas.microsoft.com/office/powerpoint/2010/main" val="191775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E809DD-78B2-0000-CB0B-689FF062FAE9}"/>
              </a:ext>
            </a:extLst>
          </p:cNvPr>
          <p:cNvSpPr>
            <a:spLocks noGrp="1"/>
          </p:cNvSpPr>
          <p:nvPr>
            <p:ph type="title"/>
          </p:nvPr>
        </p:nvSpPr>
        <p:spPr>
          <a:xfrm>
            <a:off x="272956" y="322997"/>
            <a:ext cx="11468668" cy="6264321"/>
          </a:xfrm>
        </p:spPr>
        <p:txBody>
          <a:bodyPr>
            <a:noAutofit/>
          </a:bodyPr>
          <a:lstStyle/>
          <a:p>
            <a:pPr>
              <a:lnSpc>
                <a:spcPct val="115000"/>
              </a:lnSpc>
              <a:spcAft>
                <a:spcPts val="1000"/>
              </a:spcAft>
            </a:pP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Johtokunta tiedotti Seuran jäsentapahtumista ja muista ajankohtaisista asioista jäsenille postitse lähetetyin jäsentiedottein, sähköpostitse sekä nettisivuilla osoitteessa </a:t>
            </a:r>
            <a:r>
              <a:rPr lang="fi-FI" sz="1800" dirty="0">
                <a:solidFill>
                  <a:schemeClr val="accent2"/>
                </a:solidFill>
                <a:effectLst/>
                <a:latin typeface="Century Gothic" panose="020B0502020202020204" pitchFamily="34" charset="0"/>
                <a:ea typeface="Arial" panose="020B06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https://www.vaasanteknillinenseura.fi</a:t>
            </a: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Vuoden 2024 aikana lähetettiin kolme jäsentiedotetta.</a:t>
            </a:r>
            <a:br>
              <a:rPr lang="fi-FI" sz="1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TEK tarjosi jälleen tiedotetulostus- ja postitusapua; tiedotteet olivat jälleen nelisivuisia ja nelivärisiä.</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br>
              <a:rPr lang="fi-FI" sz="1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Seuran webbisivut ja jäsenrekisteri siirrettiin Tekniikan akateemiset </a:t>
            </a:r>
            <a:r>
              <a:rPr lang="fi-FI" sz="1800" dirty="0" err="1">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TEK:n</a:t>
            </a: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alueseuroille ja kerhoilleen tarjoamaan Yhdistysavain-palveluun osoitteeseen vaasanteknillinenseura</a:t>
            </a:r>
            <a:r>
              <a:rPr lang="fi-FI" sz="1800" dirty="0">
                <a:solidFill>
                  <a:schemeClr val="tx1"/>
                </a:solidFill>
                <a:latin typeface="Century Gothic" panose="020B0502020202020204" pitchFamily="34" charset="0"/>
                <a:ea typeface="Arial" panose="020B0604020202020204" pitchFamily="34" charset="0"/>
                <a:cs typeface="Times New Roman" panose="02020603050405020304" pitchFamily="18" charset="0"/>
              </a:rPr>
              <a:t>.</a:t>
            </a: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fi (vaasanteknillinenseura.tek.fi). Samalla johtokunta joutui selvittämään, kuinka saataisiin käyttöön sellainen yleissähköpostiosoite, johon muutkin kuin johtokunnan jäsenet </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voivat lähettää sähköpostia.</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br>
              <a:rPr lang="fi-FI" sz="1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Johtokunta myös päivitti Yhdistysavaimen jäsenrekisteriä mahdollisuuksien </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mukaan ja työ jatkuu vuoden 2025 puolella.</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br>
              <a:rPr lang="fi-FI" sz="1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Seuralle luotiin myös oma sivu Wikipediaan ja Tutti ry palautti omalle </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nettisivulleen linkin VTS:n sivuille.</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br>
              <a:rPr lang="fi-FI" sz="1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Johtokunta tiedotti seuran jäsenistöä </a:t>
            </a:r>
            <a:r>
              <a:rPr lang="fi-FI" sz="1800" dirty="0">
                <a:solidFill>
                  <a:schemeClr val="tx1"/>
                </a:solidFill>
                <a:latin typeface="Century Gothic" panose="020B0502020202020204" pitchFamily="34" charset="0"/>
                <a:ea typeface="Arial" panose="020B0604020202020204" pitchFamily="34" charset="0"/>
                <a:cs typeface="Times New Roman" panose="02020603050405020304" pitchFamily="18" charset="0"/>
              </a:rPr>
              <a:t>TEKin kerhojen </a:t>
            </a: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Nuuka ja Pilkku</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järjestämistä etätapahtumista. Nuukan 5-vuotispäivänä 17.5.2024 </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johtokunta osallistui Rantalinnassa järjestettyyn iltajuhlaan.</a:t>
            </a:r>
            <a:endParaRPr lang="fi-FI" sz="3600" dirty="0">
              <a:solidFill>
                <a:schemeClr val="tx1"/>
              </a:solidFill>
            </a:endParaRPr>
          </a:p>
        </p:txBody>
      </p:sp>
      <p:pic>
        <p:nvPicPr>
          <p:cNvPr id="4" name="Kuva 3">
            <a:extLst>
              <a:ext uri="{FF2B5EF4-FFF2-40B4-BE49-F238E27FC236}">
                <a16:creationId xmlns:a16="http://schemas.microsoft.com/office/drawing/2014/main" id="{00AC2B77-121C-D0F5-5803-8AE235AEEBD3}"/>
              </a:ext>
            </a:extLst>
          </p:cNvPr>
          <p:cNvPicPr>
            <a:picLocks noChangeAspect="1"/>
          </p:cNvPicPr>
          <p:nvPr/>
        </p:nvPicPr>
        <p:blipFill>
          <a:blip r:embed="rId3" cstate="screen">
            <a:extLst>
              <a:ext uri="{28A0092B-C50C-407E-A947-70E740481C1C}">
                <a14:useLocalDpi xmlns:a14="http://schemas.microsoft.com/office/drawing/2010/main"/>
              </a:ext>
            </a:extLst>
          </a:blip>
          <a:srcRect l="13358" t="15250" r="16119"/>
          <a:stretch/>
        </p:blipFill>
        <p:spPr>
          <a:xfrm>
            <a:off x="8895604" y="3128016"/>
            <a:ext cx="2717835" cy="1735136"/>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Kuva 5">
            <a:extLst>
              <a:ext uri="{FF2B5EF4-FFF2-40B4-BE49-F238E27FC236}">
                <a16:creationId xmlns:a16="http://schemas.microsoft.com/office/drawing/2014/main" id="{C46306A1-6E73-28FD-6841-614471DAAC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6897" y="4405105"/>
            <a:ext cx="3160924" cy="167924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562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480DCD-1B90-3693-852B-58ACFD27C984}"/>
              </a:ext>
            </a:extLst>
          </p:cNvPr>
          <p:cNvSpPr>
            <a:spLocks noGrp="1"/>
          </p:cNvSpPr>
          <p:nvPr>
            <p:ph type="title"/>
          </p:nvPr>
        </p:nvSpPr>
        <p:spPr>
          <a:xfrm>
            <a:off x="823415" y="242428"/>
            <a:ext cx="10335904" cy="6472271"/>
          </a:xfrm>
        </p:spPr>
        <p:txBody>
          <a:bodyPr>
            <a:normAutofit fontScale="90000"/>
          </a:bodyPr>
          <a:lstStyle/>
          <a:p>
            <a:pPr>
              <a:lnSpc>
                <a:spcPct val="115000"/>
              </a:lnSpc>
              <a:spcAft>
                <a:spcPts val="1000"/>
              </a:spcAft>
            </a:pPr>
            <a:r>
              <a:rPr lang="fi-FI" sz="2700" b="1"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Valiokunnat</a:t>
            </a:r>
            <a:br>
              <a:rPr lang="fi-FI" sz="1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br>
            <a:r>
              <a:rPr lang="fi-FI" sz="2000" b="1"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Johtokunnan alaisina toimivat valiokunnat:</a:t>
            </a:r>
            <a:br>
              <a:rPr lang="fi-FI" sz="2000" b="1"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br>
              <a:rPr lang="fi-FI" sz="2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br>
            <a:r>
              <a:rPr lang="fi-FI" sz="2000" b="1"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VTS:n talousvaliokunta </a:t>
            </a:r>
            <a:r>
              <a:rPr lang="fi-FI" sz="2000" b="1" dirty="0" err="1">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TalVa</a:t>
            </a: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puheenjohtaja Seuran rahastonhoitaja Ilkka Raatikainen. Vuonna 2024 </a:t>
            </a:r>
            <a:r>
              <a:rPr lang="fi-FI" sz="2000" dirty="0" err="1">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TalVa</a:t>
            </a: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kokoontui kerran, Ålandsbankenissa. Samalla kertaa vaihdettiin pankin tietoihin Seuran nykyiset nimenkirjoittajat.</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br>
              <a:rPr lang="fi-FI" sz="2000" dirty="0">
                <a:solidFill>
                  <a:schemeClr val="tx1"/>
                </a:solidFill>
                <a:effectLst/>
                <a:latin typeface="Calibri" panose="020F050202020403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Vaasan Teknillisen Seuran valiokuntana toimiva Vaasan yliopiston ja Vaasan </a:t>
            </a:r>
            <a:r>
              <a:rPr lang="fi-FI" sz="2000" b="1" dirty="0" err="1">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korkeakouluvaliokunta</a:t>
            </a:r>
            <a:r>
              <a:rPr lang="fi-FI" sz="2000" b="1"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VTSVYTEK</a:t>
            </a: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puheenjohtaja Timo Vekara, </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varapuheenjohtaja Johanna Ahopelto ja sihteeri Teemu Ovaska. </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VTSVYTEK kokoontui maanantaina 25.3.2024 ravintola </a:t>
            </a:r>
            <a:r>
              <a:rPr lang="fi-FI" sz="2000" dirty="0" err="1">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Bacchus</a:t>
            </a: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 </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Svenska </a:t>
            </a:r>
            <a:r>
              <a:rPr lang="fi-FI" sz="2000" dirty="0" err="1">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Klubbenilla</a:t>
            </a: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br>
              <a:rPr lang="fi-FI" sz="2000" dirty="0">
                <a:solidFill>
                  <a:schemeClr val="tx1"/>
                </a:solidFill>
                <a:effectLst/>
                <a:latin typeface="Calibri" panose="020F0502020204030204" pitchFamily="34" charset="0"/>
                <a:ea typeface="Arial" panose="020B0604020202020204" pitchFamily="34" charset="0"/>
                <a:cs typeface="Times New Roman" panose="02020603050405020304" pitchFamily="18" charset="0"/>
              </a:rPr>
            </a:br>
            <a:r>
              <a:rPr lang="fi-FI" sz="2000" b="1"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VTS:n taidevaliokunta Konsti</a:t>
            </a: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puheenjohtaja Johanna Ahopelto, </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kokoontui Nuukan Halloweenin yhteydessä.</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a:t>
            </a:r>
            <a:br>
              <a:rPr lang="fi-FI" sz="2000" dirty="0">
                <a:solidFill>
                  <a:schemeClr val="tx1"/>
                </a:solidFill>
                <a:effectLst/>
                <a:latin typeface="Calibri" panose="020F0502020204030204" pitchFamily="34" charset="0"/>
                <a:ea typeface="Arial" panose="020B0604020202020204" pitchFamily="34" charset="0"/>
                <a:cs typeface="Times New Roman" panose="02020603050405020304" pitchFamily="18" charset="0"/>
              </a:rPr>
            </a:br>
            <a:r>
              <a:rPr lang="fi-FI" sz="2000" dirty="0" err="1">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TEK:n</a:t>
            </a: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valtuuston VTS- ja vaasalaisvaltuutettujen, varavaltuutettujen, </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valiokuntajäsenten ja </a:t>
            </a:r>
            <a:r>
              <a:rPr lang="fi-FI" sz="2000" dirty="0" err="1">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TEK:n</a:t>
            </a: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hallinnon opiskelijaedustajien </a:t>
            </a:r>
            <a:r>
              <a:rPr lang="fi-FI" sz="2000" b="1"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”Vaikuttava Vaasa” eli </a:t>
            </a:r>
            <a:r>
              <a:rPr lang="fi-FI" sz="2000" b="1" dirty="0" err="1">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VaiVa</a:t>
            </a: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a:t>
            </a:r>
            <a:r>
              <a:rPr lang="fi-FI" sz="2000" dirty="0" err="1">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VaiVa</a:t>
            </a: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kokoontui perjantaina 15.3.2024 ravintola Trattoria Puistikossa.</a:t>
            </a:r>
            <a:endParaRPr lang="fi-FI" dirty="0">
              <a:solidFill>
                <a:schemeClr val="tx1"/>
              </a:solidFill>
            </a:endParaRPr>
          </a:p>
        </p:txBody>
      </p:sp>
      <p:pic>
        <p:nvPicPr>
          <p:cNvPr id="3" name="Kuva 2">
            <a:extLst>
              <a:ext uri="{FF2B5EF4-FFF2-40B4-BE49-F238E27FC236}">
                <a16:creationId xmlns:a16="http://schemas.microsoft.com/office/drawing/2014/main" id="{2630E127-357D-A35D-A64B-4108A6CD991F}"/>
              </a:ext>
            </a:extLst>
          </p:cNvPr>
          <p:cNvPicPr>
            <a:picLocks noChangeAspect="1"/>
          </p:cNvPicPr>
          <p:nvPr/>
        </p:nvPicPr>
        <p:blipFill>
          <a:blip r:embed="rId2" cstate="screen">
            <a:extLst>
              <a:ext uri="{28A0092B-C50C-407E-A947-70E740481C1C}">
                <a14:useLocalDpi xmlns:a14="http://schemas.microsoft.com/office/drawing/2010/main"/>
              </a:ext>
            </a:extLst>
          </a:blip>
          <a:srcRect l="7242" t="13283" r="8077"/>
          <a:stretch/>
        </p:blipFill>
        <p:spPr>
          <a:xfrm>
            <a:off x="8280623" y="3272088"/>
            <a:ext cx="3315425" cy="2546405"/>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3042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8CDB3-2395-1367-7D27-79FEAAE9DFF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55B8E7EE-E9F6-4E6E-21B9-A60B47C251D8}"/>
              </a:ext>
            </a:extLst>
          </p:cNvPr>
          <p:cNvSpPr>
            <a:spLocks noGrp="1"/>
          </p:cNvSpPr>
          <p:nvPr>
            <p:ph type="title"/>
          </p:nvPr>
        </p:nvSpPr>
        <p:spPr>
          <a:xfrm>
            <a:off x="1341119" y="261165"/>
            <a:ext cx="9509759" cy="691335"/>
          </a:xfrm>
        </p:spPr>
        <p:txBody>
          <a:bodyPr>
            <a:normAutofit/>
          </a:bodyPr>
          <a:lstStyle/>
          <a:p>
            <a:r>
              <a:rPr lang="fi-FI" sz="2800" b="1" dirty="0">
                <a:solidFill>
                  <a:schemeClr val="tx1"/>
                </a:solidFill>
                <a:effectLst/>
                <a:latin typeface="Century Gothic" panose="020B0502020202020204" pitchFamily="34" charset="0"/>
                <a:ea typeface="Arial" panose="020B0604020202020204" pitchFamily="34" charset="0"/>
              </a:rPr>
              <a:t>Vaalikokous 2023 ja ylimääräinen jäsenkokous 2024</a:t>
            </a:r>
            <a:endParaRPr lang="fi-FI" sz="4800" dirty="0">
              <a:solidFill>
                <a:schemeClr val="tx1"/>
              </a:solidFill>
              <a:latin typeface="Century Gothic" panose="020B0502020202020204" pitchFamily="34" charset="0"/>
            </a:endParaRPr>
          </a:p>
        </p:txBody>
      </p:sp>
      <p:sp>
        <p:nvSpPr>
          <p:cNvPr id="3" name="Sisällön paikkamerkki 2">
            <a:extLst>
              <a:ext uri="{FF2B5EF4-FFF2-40B4-BE49-F238E27FC236}">
                <a16:creationId xmlns:a16="http://schemas.microsoft.com/office/drawing/2014/main" id="{F324B782-F58E-79DD-1351-4A609EDB9FC6}"/>
              </a:ext>
            </a:extLst>
          </p:cNvPr>
          <p:cNvSpPr>
            <a:spLocks noGrp="1"/>
          </p:cNvSpPr>
          <p:nvPr>
            <p:ph idx="1"/>
          </p:nvPr>
        </p:nvSpPr>
        <p:spPr>
          <a:xfrm>
            <a:off x="3386137" y="1239253"/>
            <a:ext cx="8423725" cy="5507290"/>
          </a:xfrm>
        </p:spPr>
        <p:txBody>
          <a:bodyPr>
            <a:normAutofit fontScale="85000" lnSpcReduction="20000"/>
          </a:bodyPr>
          <a:lstStyle/>
          <a:p>
            <a:pPr marL="45720" indent="0" algn="just">
              <a:lnSpc>
                <a:spcPct val="120000"/>
              </a:lnSpc>
              <a:spcBef>
                <a:spcPts val="0"/>
              </a:spcBef>
              <a:buNone/>
            </a:pPr>
            <a:r>
              <a:rPr lang="fi-FI" sz="21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Ylimääräinen jäsenkokous uuden johtokunnan valitsemiseksi järjestettiin keskiviikkona 17.1.2024 Ateljeessa. Mia </a:t>
            </a:r>
            <a:r>
              <a:rPr lang="fi-FI" sz="2100" dirty="0" err="1">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Adolfsson</a:t>
            </a:r>
            <a:r>
              <a:rPr lang="fi-FI" sz="21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kertoi terveisiä ja vinkkejä TEKin ja </a:t>
            </a:r>
            <a:r>
              <a:rPr lang="fi-FI" sz="2100" dirty="0" err="1">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TFiFin</a:t>
            </a:r>
            <a:r>
              <a:rPr lang="fi-FI" sz="21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puolesta. </a:t>
            </a:r>
          </a:p>
          <a:p>
            <a:pPr marL="45720" indent="0" algn="just">
              <a:lnSpc>
                <a:spcPct val="120000"/>
              </a:lnSpc>
              <a:spcBef>
                <a:spcPts val="0"/>
              </a:spcBef>
              <a:buNone/>
            </a:pPr>
            <a:endParaRPr lang="fi-FI" sz="21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endParaRPr>
          </a:p>
          <a:p>
            <a:pPr marL="45720" indent="0" algn="just">
              <a:lnSpc>
                <a:spcPct val="120000"/>
              </a:lnSpc>
              <a:spcBef>
                <a:spcPts val="0"/>
              </a:spcBef>
              <a:buNone/>
            </a:pPr>
            <a:r>
              <a:rPr lang="fi-FI" sz="21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Kokouksessa valittiin vuoden 2024 johtokunta:</a:t>
            </a:r>
          </a:p>
          <a:p>
            <a:pPr marL="507365" indent="-285750" algn="just">
              <a:lnSpc>
                <a:spcPct val="120000"/>
              </a:lnSpc>
              <a:spcBef>
                <a:spcPts val="0"/>
              </a:spcBef>
            </a:pPr>
            <a:r>
              <a:rPr lang="fi-FI" sz="21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Puheenjohtaja Johanna Ahopelto</a:t>
            </a:r>
          </a:p>
          <a:p>
            <a:pPr marL="507365" indent="-285750" algn="just">
              <a:lnSpc>
                <a:spcPct val="120000"/>
              </a:lnSpc>
              <a:spcBef>
                <a:spcPts val="0"/>
              </a:spcBef>
            </a:pPr>
            <a:r>
              <a:rPr lang="fi-FI" sz="21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Varapuheenjohtaja Maarit Vesapuisto</a:t>
            </a:r>
          </a:p>
          <a:p>
            <a:pPr marL="507365" indent="-285750" algn="just">
              <a:lnSpc>
                <a:spcPct val="120000"/>
              </a:lnSpc>
              <a:spcBef>
                <a:spcPts val="0"/>
              </a:spcBef>
            </a:pPr>
            <a:r>
              <a:rPr lang="fi-FI" sz="21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Sihteeri Vesa Katajisto</a:t>
            </a:r>
          </a:p>
          <a:p>
            <a:pPr marL="507365" indent="-285750" algn="just">
              <a:lnSpc>
                <a:spcPct val="120000"/>
              </a:lnSpc>
              <a:spcBef>
                <a:spcPts val="0"/>
              </a:spcBef>
            </a:pPr>
            <a:r>
              <a:rPr lang="fi-FI" sz="21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Rahastonhoitaja Ilkka Raatikainen</a:t>
            </a:r>
          </a:p>
          <a:p>
            <a:pPr marL="507365" indent="-285750" algn="just">
              <a:lnSpc>
                <a:spcPct val="120000"/>
              </a:lnSpc>
              <a:spcBef>
                <a:spcPts val="0"/>
              </a:spcBef>
            </a:pPr>
            <a:r>
              <a:rPr lang="fi-FI" sz="21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Viestintävastaava Tommi Rintala</a:t>
            </a:r>
          </a:p>
          <a:p>
            <a:pPr marL="507365" indent="-285750" algn="just">
              <a:lnSpc>
                <a:spcPct val="120000"/>
              </a:lnSpc>
              <a:spcBef>
                <a:spcPts val="0"/>
              </a:spcBef>
            </a:pPr>
            <a:r>
              <a:rPr lang="fi-FI" sz="21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Jäsen Jouko Suvanto</a:t>
            </a:r>
          </a:p>
          <a:p>
            <a:pPr marL="221615" indent="0" algn="just">
              <a:lnSpc>
                <a:spcPct val="120000"/>
              </a:lnSpc>
              <a:spcBef>
                <a:spcPts val="0"/>
              </a:spcBef>
              <a:buNone/>
            </a:pPr>
            <a:endParaRPr lang="fi-FI" sz="21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endParaRPr>
          </a:p>
          <a:p>
            <a:pPr marL="45720" indent="0">
              <a:lnSpc>
                <a:spcPct val="120000"/>
              </a:lnSpc>
              <a:spcBef>
                <a:spcPts val="0"/>
              </a:spcBef>
              <a:buNone/>
            </a:pPr>
            <a:r>
              <a:rPr lang="fi-FI" sz="21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Johtokunnan kokouksissa puhe- ja läsnäolo-oikeutetut opiskelijaedustajat:  </a:t>
            </a:r>
          </a:p>
          <a:p>
            <a:pPr marL="507365" indent="-285750">
              <a:lnSpc>
                <a:spcPct val="120000"/>
              </a:lnSpc>
              <a:spcBef>
                <a:spcPts val="0"/>
              </a:spcBef>
            </a:pPr>
            <a:r>
              <a:rPr lang="fi-FI" sz="21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Tutti ry:n puheenjohtaja Joona Nurmi</a:t>
            </a:r>
          </a:p>
          <a:p>
            <a:pPr marL="507365" indent="-285750">
              <a:lnSpc>
                <a:spcPct val="120000"/>
              </a:lnSpc>
              <a:spcBef>
                <a:spcPts val="0"/>
              </a:spcBef>
            </a:pPr>
            <a:r>
              <a:rPr lang="fi-FI" sz="21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Teekkariyhdysmies Niklas Virtanen</a:t>
            </a:r>
          </a:p>
          <a:p>
            <a:pPr marL="221615" indent="0">
              <a:lnSpc>
                <a:spcPct val="120000"/>
              </a:lnSpc>
              <a:spcBef>
                <a:spcPts val="0"/>
              </a:spcBef>
              <a:buNone/>
            </a:pPr>
            <a:endParaRPr lang="fi-FI" sz="21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endParaRPr>
          </a:p>
          <a:p>
            <a:pPr marL="45720" indent="0" algn="just">
              <a:lnSpc>
                <a:spcPct val="120000"/>
              </a:lnSpc>
              <a:spcBef>
                <a:spcPts val="0"/>
              </a:spcBef>
              <a:buNone/>
            </a:pPr>
            <a:r>
              <a:rPr lang="fi-FI" sz="21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Johtokunnan vaihtokokous järjestettiin keskiviikkona 6.2.2024 Ateljeessa hybridivaihtokokouksena, jossa olivat paikalla sekä vuoden 2023 että 2024 johtokunnat.</a:t>
            </a:r>
            <a:endParaRPr lang="fi-FI" dirty="0">
              <a:effectLst/>
              <a:latin typeface="Century Gothic" panose="020B0502020202020204" pitchFamily="34" charset="0"/>
              <a:ea typeface="Arial" panose="020B0604020202020204" pitchFamily="34" charset="0"/>
              <a:cs typeface="Times New Roman" panose="02020603050405020304" pitchFamily="18" charset="0"/>
            </a:endParaRPr>
          </a:p>
        </p:txBody>
      </p:sp>
      <p:pic>
        <p:nvPicPr>
          <p:cNvPr id="4" name="Kuva 3" descr="Kuva, joka sisältää kohteen teksti, Ihmisen kasvot, Verkkosivusto, vaate&#10;&#10;Kuvaus luotu automaattisesti">
            <a:extLst>
              <a:ext uri="{FF2B5EF4-FFF2-40B4-BE49-F238E27FC236}">
                <a16:creationId xmlns:a16="http://schemas.microsoft.com/office/drawing/2014/main" id="{E24B6426-1179-7054-3FDE-3CA4B34DD85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5334" t="12113" r="61425" b="7784"/>
          <a:stretch/>
        </p:blipFill>
        <p:spPr bwMode="auto">
          <a:xfrm>
            <a:off x="335361" y="1239253"/>
            <a:ext cx="2766267" cy="51758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213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7A20FA-8E3D-6B6B-A362-D41CDE261E11}"/>
              </a:ext>
            </a:extLst>
          </p:cNvPr>
          <p:cNvSpPr>
            <a:spLocks noGrp="1"/>
          </p:cNvSpPr>
          <p:nvPr>
            <p:ph type="title"/>
          </p:nvPr>
        </p:nvSpPr>
        <p:spPr>
          <a:xfrm>
            <a:off x="1409358" y="306117"/>
            <a:ext cx="9509759" cy="5394098"/>
          </a:xfrm>
        </p:spPr>
        <p:txBody>
          <a:bodyPr>
            <a:normAutofit fontScale="90000"/>
          </a:bodyPr>
          <a:lstStyle/>
          <a:p>
            <a:pPr>
              <a:lnSpc>
                <a:spcPct val="115000"/>
              </a:lnSpc>
              <a:spcAft>
                <a:spcPts val="1000"/>
              </a:spcAft>
            </a:pPr>
            <a:r>
              <a:rPr lang="fi-FI" sz="2700" b="1"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TEK-yhteydet</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Jäsenkuntaamme osallistui myös TEKin valtuuston, hallituksen ja valiokuntien työskentelyyn. Seuran puheenjohtaja Johanna Ahopelto on TEKin valtuuston ja hallituksen jäsen ja tässä tehtävässään myös hallituksen yhteyshenkilö TEKin Korkeakouluvaliokunnassa (työmarkkinavaliokunta) ja Tohtoritoimikunnassa. Rahastonhoitaja Ilkka Raatikainen on TEKin Yhteisövaliokunnan (teemavaliokunta) jäsen. Seuran jäsenistä Teemu Ovaska on Korkeakouluvaliokunnan jäsen ja Jouni Björkman Koulutuspoliittisen valiokunnan jäsen. </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Johtokunnan jäseniä osallistui myös </a:t>
            </a:r>
            <a:r>
              <a:rPr lang="fi-FI" sz="2000" dirty="0" err="1">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TEK:n</a:t>
            </a: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Alueseura- ja </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kerhopäiville Lahdessa 27.-28.9.2024. </a:t>
            </a:r>
            <a:br>
              <a:rPr lang="fi-FI" sz="1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br>
            <a:br>
              <a:rPr lang="fi-FI" sz="1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br>
            <a:endParaRPr lang="fi-FI" dirty="0">
              <a:solidFill>
                <a:schemeClr val="tx1"/>
              </a:solidFill>
            </a:endParaRPr>
          </a:p>
        </p:txBody>
      </p:sp>
      <p:pic>
        <p:nvPicPr>
          <p:cNvPr id="3" name="Picture 2" descr="Kuvassa voi olla 2 henkilöä ja palotorni">
            <a:extLst>
              <a:ext uri="{FF2B5EF4-FFF2-40B4-BE49-F238E27FC236}">
                <a16:creationId xmlns:a16="http://schemas.microsoft.com/office/drawing/2014/main" id="{B032B74E-565C-1809-031E-5E822F25062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8140693" y="4130722"/>
            <a:ext cx="3182798" cy="2387099"/>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0980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1E8A0B-CA93-1D0F-9742-3A2D006A4415}"/>
              </a:ext>
            </a:extLst>
          </p:cNvPr>
          <p:cNvSpPr>
            <a:spLocks noGrp="1"/>
          </p:cNvSpPr>
          <p:nvPr>
            <p:ph type="title"/>
          </p:nvPr>
        </p:nvSpPr>
        <p:spPr>
          <a:xfrm>
            <a:off x="368491" y="265174"/>
            <a:ext cx="11436822" cy="6376735"/>
          </a:xfrm>
        </p:spPr>
        <p:txBody>
          <a:bodyPr>
            <a:normAutofit fontScale="90000"/>
          </a:bodyPr>
          <a:lstStyle/>
          <a:p>
            <a:pPr>
              <a:lnSpc>
                <a:spcPct val="115000"/>
              </a:lnSpc>
              <a:spcBef>
                <a:spcPts val="800"/>
              </a:spcBef>
              <a:spcAft>
                <a:spcPts val="400"/>
              </a:spcAft>
            </a:pPr>
            <a:r>
              <a:rPr lang="fi-FI" sz="3100" b="1" dirty="0">
                <a:solidFill>
                  <a:schemeClr val="tx1"/>
                </a:solidFill>
                <a:effectLst/>
                <a:latin typeface="Century Gothic" panose="020B0502020202020204" pitchFamily="34" charset="0"/>
                <a:ea typeface="Arial" panose="020B0604020202020204" pitchFamily="34" charset="0"/>
              </a:rPr>
              <a:t>Avustustoiminta ja stipendit</a:t>
            </a:r>
            <a:br>
              <a:rPr lang="fi-FI" sz="2000" b="1" dirty="0">
                <a:solidFill>
                  <a:schemeClr val="tx1"/>
                </a:solidFill>
                <a:effectLst/>
                <a:latin typeface="Arial" panose="020B0604020202020204" pitchFamily="34" charset="0"/>
                <a:ea typeface="Arial" panose="020B0604020202020204" pitchFamily="34" charset="0"/>
              </a:rPr>
            </a:br>
            <a:br>
              <a:rPr lang="fi-FI" sz="1800" b="1" dirty="0">
                <a:solidFill>
                  <a:schemeClr val="tx1"/>
                </a:solidFill>
                <a:effectLst/>
                <a:latin typeface="Arial" panose="020B0604020202020204" pitchFamily="34" charset="0"/>
                <a:ea typeface="Arial" panose="020B0604020202020204" pitchFamily="34"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Johtokunta pitää hyvää huolta Tehtaanjohtaja, diplomi-insinööri Reino Ignatiuksen stipendirahaston varallisuudesta ja pyrkii kasvattamaan sitä. Osakesalkkua kartutetaan edelleen maltillisesti sijoittamalla osa osinkotuloista osakehankintoihin. </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br>
              <a:rPr lang="fi-FI" sz="2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Seuralla on Ålandsbankenin kanssa salkunhoitosopimus. Puheenjohtaja, varapuheenjohtaja, rahastonhoitaja ja sihteeri kävivät Ålandsbankenissa 19.2.2024 toimittamassa VTS:n päivitetyt nimenkirjoitusoikeuksia koskevat tiedot ja keskustelemassa varainhoitajanamme tuolloin toimineen Juha Ilmosen kanssa sijoitusnäkymistä ja VTS:n sijoitussalkun tilanteesta. Syksyn aikana Ålandsbankenissa varainhoitajaksi vaihtui Lauri Sammallahti.</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br>
              <a:rPr lang="fi-FI" sz="2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Tehtaanjohtaja, diplomi-insinööri Reino Ignatiuksen stipendirahaston varallisuuteen kuuluvan Asunto Oy Vaahterapihassa oleva asunto on tuottanut stipendirahastolle vuokratuloja. Rahastonhoitaja osallistui valtakirjalla etänä Asunto Oy Vaahterapihan 13.3.2024 pidettyyn yhtiökokoukseen, puheenjohtaja puhe- ja etäyhteysoikeudella sekä sihteeri ja Ateljee-vastaava kuuntelijoina. Rahastonhoitaja valittiin </a:t>
            </a:r>
            <a:r>
              <a:rPr lang="fi-FI" sz="2000" dirty="0" err="1">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AsOy</a:t>
            </a: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Vaahterapihan hallitukseen.</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Seuran omistama Ateljeen sijaitsee Asunto Oy Vaasan Koulukatu 41:ssä, jonka yhtiökokous pidettiin keskiviikkona 15.5.2024, ja jossa sihteeri edusti Seuraa valtakirjalla.</a:t>
            </a:r>
            <a:endParaRPr lang="fi-FI" sz="3600" dirty="0">
              <a:solidFill>
                <a:schemeClr val="tx1"/>
              </a:solidFill>
            </a:endParaRPr>
          </a:p>
        </p:txBody>
      </p:sp>
    </p:spTree>
    <p:extLst>
      <p:ext uri="{BB962C8B-B14F-4D97-AF65-F5344CB8AC3E}">
        <p14:creationId xmlns:p14="http://schemas.microsoft.com/office/powerpoint/2010/main" val="228929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8B4841-AB6B-3276-0788-92B6ECCBAD4F}"/>
              </a:ext>
            </a:extLst>
          </p:cNvPr>
          <p:cNvSpPr>
            <a:spLocks noGrp="1"/>
          </p:cNvSpPr>
          <p:nvPr>
            <p:ph type="title"/>
          </p:nvPr>
        </p:nvSpPr>
        <p:spPr>
          <a:xfrm>
            <a:off x="809768" y="651862"/>
            <a:ext cx="9991070" cy="5284914"/>
          </a:xfrm>
        </p:spPr>
        <p:txBody>
          <a:bodyPr>
            <a:normAutofit fontScale="90000"/>
          </a:bodyPr>
          <a:lstStyle/>
          <a:p>
            <a:pPr>
              <a:lnSpc>
                <a:spcPct val="115000"/>
              </a:lnSpc>
              <a:spcAft>
                <a:spcPts val="1000"/>
              </a:spcAft>
            </a:pPr>
            <a:r>
              <a:rPr lang="fi-FI" sz="3100" b="1" dirty="0">
                <a:solidFill>
                  <a:schemeClr val="tx1"/>
                </a:solidFill>
                <a:latin typeface="Century Gothic" panose="020B0502020202020204" pitchFamily="34" charset="0"/>
                <a:ea typeface="Arial" panose="020B0604020202020204" pitchFamily="34" charset="0"/>
                <a:cs typeface="Times New Roman" panose="02020603050405020304" pitchFamily="18" charset="0"/>
              </a:rPr>
              <a:t>Tehtaanjohtaja, diplomi-insinööri Reino Ignatiuksen stipendirahaston stipendit </a:t>
            </a:r>
            <a:br>
              <a:rPr lang="fi-FI" sz="2800" b="1" dirty="0">
                <a:solidFill>
                  <a:schemeClr val="tx1"/>
                </a:solidFill>
                <a:latin typeface="Century Gothic" panose="020B0502020202020204" pitchFamily="34" charset="0"/>
                <a:ea typeface="Arial" panose="020B0604020202020204" pitchFamily="34" charset="0"/>
                <a:cs typeface="Times New Roman" panose="02020603050405020304" pitchFamily="18" charset="0"/>
              </a:rPr>
            </a:br>
            <a:br>
              <a:rPr lang="fi-FI" sz="2800" b="1" dirty="0">
                <a:solidFill>
                  <a:schemeClr val="tx1"/>
                </a:solidFill>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chemeClr val="tx1"/>
                </a:solidFill>
                <a:latin typeface="Century Gothic" panose="020B0502020202020204" pitchFamily="34" charset="0"/>
                <a:ea typeface="Arial" panose="020B0604020202020204" pitchFamily="34" charset="0"/>
                <a:cs typeface="Times New Roman" panose="02020603050405020304" pitchFamily="18" charset="0"/>
              </a:rPr>
              <a:t>Rahaston stipendit j</a:t>
            </a: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aetaan hakemusten perusteella seuran vuosipäivän (17.5.) tienoilla. Stipendihakemusten määräaika on vuosittain vapunpäivään mennessä.</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br>
              <a:rPr lang="fi-FI" sz="2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Vuonna 2024 stipendirahastolle jätettiin 20 apurahahakemusta, jotka johtokunta tutki ja arvioi tarkoin kiinnittäen erityistä huomiota tehtäväksi suunnitellun työn tieteelliseen laatuun, hakijan opintomenestykseen, hakemuksen laatuun, </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stipendirahaston sääntöjen mukaisuuteen ja </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haettuun summaan.</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br>
              <a:rPr lang="fi-FI" sz="2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Huolellisen arvioinnin jälkeen johtokunta päätti </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jakaa stipendejä yhteensä 3 400 € kymmenelle </a:t>
            </a:r>
            <a:b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20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hakijalle seuraavasti:</a:t>
            </a:r>
            <a:br>
              <a:rPr lang="fi-FI" sz="2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br>
            <a:endParaRPr lang="fi-FI" sz="1800" dirty="0">
              <a:solidFill>
                <a:schemeClr val="tx1"/>
              </a:solidFill>
            </a:endParaRPr>
          </a:p>
        </p:txBody>
      </p:sp>
      <p:pic>
        <p:nvPicPr>
          <p:cNvPr id="4" name="Kuva 3">
            <a:extLst>
              <a:ext uri="{FF2B5EF4-FFF2-40B4-BE49-F238E27FC236}">
                <a16:creationId xmlns:a16="http://schemas.microsoft.com/office/drawing/2014/main" id="{91E7BF2E-D121-1AF3-0ACB-B1030C6566F9}"/>
              </a:ext>
            </a:extLst>
          </p:cNvPr>
          <p:cNvPicPr>
            <a:picLocks noChangeAspect="1"/>
          </p:cNvPicPr>
          <p:nvPr/>
        </p:nvPicPr>
        <p:blipFill>
          <a:blip r:embed="rId2"/>
          <a:stretch>
            <a:fillRect/>
          </a:stretch>
        </p:blipFill>
        <p:spPr>
          <a:xfrm>
            <a:off x="6314363" y="3664396"/>
            <a:ext cx="5382989" cy="2541742"/>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2781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ulukko 2">
            <a:extLst>
              <a:ext uri="{FF2B5EF4-FFF2-40B4-BE49-F238E27FC236}">
                <a16:creationId xmlns:a16="http://schemas.microsoft.com/office/drawing/2014/main" id="{FC505F68-8883-EF21-CB50-0A2FCDE1FE87}"/>
              </a:ext>
            </a:extLst>
          </p:cNvPr>
          <p:cNvGraphicFramePr>
            <a:graphicFrameLocks noGrp="1"/>
          </p:cNvGraphicFramePr>
          <p:nvPr>
            <p:extLst>
              <p:ext uri="{D42A27DB-BD31-4B8C-83A1-F6EECF244321}">
                <p14:modId xmlns:p14="http://schemas.microsoft.com/office/powerpoint/2010/main" val="3881873181"/>
              </p:ext>
            </p:extLst>
          </p:nvPr>
        </p:nvGraphicFramePr>
        <p:xfrm>
          <a:off x="990600" y="228600"/>
          <a:ext cx="10496550" cy="6400800"/>
        </p:xfrm>
        <a:graphic>
          <a:graphicData uri="http://schemas.openxmlformats.org/drawingml/2006/table">
            <a:tbl>
              <a:tblPr firstRow="1" firstCol="1" bandRow="1">
                <a:tableStyleId>{5DA37D80-6434-44D0-A028-1B22A696006F}</a:tableStyleId>
              </a:tblPr>
              <a:tblGrid>
                <a:gridCol w="10496550">
                  <a:extLst>
                    <a:ext uri="{9D8B030D-6E8A-4147-A177-3AD203B41FA5}">
                      <a16:colId xmlns:a16="http://schemas.microsoft.com/office/drawing/2014/main" val="1294301971"/>
                    </a:ext>
                  </a:extLst>
                </a:gridCol>
              </a:tblGrid>
              <a:tr h="635303">
                <a:tc>
                  <a:txBody>
                    <a:bodyPr/>
                    <a:lstStyle/>
                    <a:p>
                      <a:pPr>
                        <a:lnSpc>
                          <a:spcPct val="100000"/>
                        </a:lnSpc>
                        <a:spcAft>
                          <a:spcPts val="0"/>
                        </a:spcAft>
                      </a:pPr>
                      <a:r>
                        <a:rPr lang="fi-FI" sz="1400" b="0" dirty="0">
                          <a:effectLst/>
                          <a:latin typeface="Century Gothic" panose="020B0502020202020204" pitchFamily="34" charset="0"/>
                        </a:rPr>
                        <a:t>Mila Katajamäki, pro gradu ja muu työ </a:t>
                      </a:r>
                    </a:p>
                    <a:p>
                      <a:pPr>
                        <a:lnSpc>
                          <a:spcPct val="100000"/>
                        </a:lnSpc>
                        <a:spcAft>
                          <a:spcPts val="0"/>
                        </a:spcAft>
                      </a:pPr>
                      <a:r>
                        <a:rPr lang="fi-FI" sz="1400" b="0" dirty="0">
                          <a:effectLst/>
                          <a:latin typeface="Century Gothic" panose="020B0502020202020204" pitchFamily="34" charset="0"/>
                        </a:rPr>
                        <a:t>’Nuorten aikuisten suhtautuminen harhauttavan suunnittelun käyttöön verkkosivuilla’</a:t>
                      </a:r>
                    </a:p>
                    <a:p>
                      <a:pPr>
                        <a:lnSpc>
                          <a:spcPct val="100000"/>
                        </a:lnSpc>
                        <a:spcAft>
                          <a:spcPts val="0"/>
                        </a:spcAft>
                      </a:pPr>
                      <a:r>
                        <a:rPr lang="fi-FI" sz="1400" b="0" dirty="0">
                          <a:effectLst/>
                          <a:latin typeface="Century Gothic" panose="020B0502020202020204" pitchFamily="34" charset="0"/>
                        </a:rPr>
                        <a:t>Myönnetty stipendi: 500 €</a:t>
                      </a:r>
                      <a:endParaRPr lang="fi-FI" sz="1400" b="0" dirty="0">
                        <a:effectLst/>
                        <a:latin typeface="Century Gothic" panose="020B0502020202020204" pitchFamily="34" charset="0"/>
                        <a:ea typeface="Arial" panose="020B0604020202020204" pitchFamily="34" charset="0"/>
                        <a:cs typeface="Times New Roman" panose="02020603050405020304" pitchFamily="18" charset="0"/>
                      </a:endParaRPr>
                    </a:p>
                  </a:txBody>
                  <a:tcPr marL="12974" marR="12974" marT="0" marB="0" anchor="b"/>
                </a:tc>
                <a:extLst>
                  <a:ext uri="{0D108BD9-81ED-4DB2-BD59-A6C34878D82A}">
                    <a16:rowId xmlns:a16="http://schemas.microsoft.com/office/drawing/2014/main" val="969288005"/>
                  </a:ext>
                </a:extLst>
              </a:tr>
              <a:tr h="551673">
                <a:tc>
                  <a:txBody>
                    <a:bodyPr/>
                    <a:lstStyle/>
                    <a:p>
                      <a:pPr>
                        <a:lnSpc>
                          <a:spcPct val="100000"/>
                        </a:lnSpc>
                        <a:spcAft>
                          <a:spcPts val="0"/>
                        </a:spcAft>
                      </a:pPr>
                      <a:r>
                        <a:rPr lang="en-GB" sz="1400" b="0" dirty="0">
                          <a:effectLst/>
                          <a:latin typeface="Century Gothic" panose="020B0502020202020204" pitchFamily="34" charset="0"/>
                        </a:rPr>
                        <a:t>Niko Jokinen, pro </a:t>
                      </a:r>
                      <a:r>
                        <a:rPr lang="en-GB" sz="1400" b="0" dirty="0" err="1">
                          <a:effectLst/>
                          <a:latin typeface="Century Gothic" panose="020B0502020202020204" pitchFamily="34" charset="0"/>
                        </a:rPr>
                        <a:t>gradu</a:t>
                      </a:r>
                      <a:r>
                        <a:rPr lang="en-GB" sz="1400" b="0" dirty="0">
                          <a:effectLst/>
                          <a:latin typeface="Century Gothic" panose="020B0502020202020204" pitchFamily="34" charset="0"/>
                        </a:rPr>
                        <a:t> </a:t>
                      </a:r>
                      <a:endParaRPr lang="fi-FI" sz="1400" b="0" dirty="0">
                        <a:effectLst/>
                        <a:latin typeface="Century Gothic" panose="020B0502020202020204" pitchFamily="34" charset="0"/>
                      </a:endParaRPr>
                    </a:p>
                    <a:p>
                      <a:pPr>
                        <a:lnSpc>
                          <a:spcPct val="100000"/>
                        </a:lnSpc>
                        <a:spcAft>
                          <a:spcPts val="0"/>
                        </a:spcAft>
                      </a:pPr>
                      <a:r>
                        <a:rPr lang="en-GB" sz="1400" b="0" dirty="0">
                          <a:effectLst/>
                          <a:latin typeface="Century Gothic" panose="020B0502020202020204" pitchFamily="34" charset="0"/>
                        </a:rPr>
                        <a:t>’Invoicing of storage costs for ready-to-deliver goods in case of delayed pick-up from the customer’</a:t>
                      </a:r>
                      <a:endParaRPr lang="fi-FI" sz="1400" b="0" dirty="0">
                        <a:effectLst/>
                        <a:latin typeface="Century Gothic" panose="020B0502020202020204" pitchFamily="34" charset="0"/>
                      </a:endParaRPr>
                    </a:p>
                    <a:p>
                      <a:pPr>
                        <a:lnSpc>
                          <a:spcPct val="100000"/>
                        </a:lnSpc>
                        <a:spcAft>
                          <a:spcPts val="0"/>
                        </a:spcAft>
                      </a:pPr>
                      <a:r>
                        <a:rPr lang="fi-FI" sz="1400" b="0" dirty="0">
                          <a:effectLst/>
                          <a:latin typeface="Century Gothic" panose="020B0502020202020204" pitchFamily="34" charset="0"/>
                        </a:rPr>
                        <a:t>Myönnetty stipendi: 450 €</a:t>
                      </a:r>
                      <a:endParaRPr lang="fi-FI" sz="1400" b="0" dirty="0">
                        <a:effectLst/>
                        <a:latin typeface="Century Gothic" panose="020B0502020202020204" pitchFamily="34" charset="0"/>
                        <a:ea typeface="Arial" panose="020B0604020202020204" pitchFamily="34" charset="0"/>
                        <a:cs typeface="Times New Roman" panose="02020603050405020304" pitchFamily="18" charset="0"/>
                      </a:endParaRPr>
                    </a:p>
                  </a:txBody>
                  <a:tcPr marL="12974" marR="12974" marT="0" marB="0" anchor="b"/>
                </a:tc>
                <a:extLst>
                  <a:ext uri="{0D108BD9-81ED-4DB2-BD59-A6C34878D82A}">
                    <a16:rowId xmlns:a16="http://schemas.microsoft.com/office/drawing/2014/main" val="125393485"/>
                  </a:ext>
                </a:extLst>
              </a:tr>
              <a:tr h="551673">
                <a:tc>
                  <a:txBody>
                    <a:bodyPr/>
                    <a:lstStyle/>
                    <a:p>
                      <a:pPr>
                        <a:lnSpc>
                          <a:spcPct val="100000"/>
                        </a:lnSpc>
                        <a:spcAft>
                          <a:spcPts val="0"/>
                        </a:spcAft>
                      </a:pPr>
                      <a:r>
                        <a:rPr lang="en-GB" sz="1400" b="0">
                          <a:effectLst/>
                          <a:latin typeface="Century Gothic" panose="020B0502020202020204" pitchFamily="34" charset="0"/>
                        </a:rPr>
                        <a:t>Ida Illikainen, diplomityö </a:t>
                      </a:r>
                      <a:endParaRPr lang="fi-FI" sz="1400" b="0">
                        <a:effectLst/>
                        <a:latin typeface="Century Gothic" panose="020B0502020202020204" pitchFamily="34" charset="0"/>
                      </a:endParaRPr>
                    </a:p>
                    <a:p>
                      <a:pPr>
                        <a:lnSpc>
                          <a:spcPct val="100000"/>
                        </a:lnSpc>
                        <a:spcAft>
                          <a:spcPts val="0"/>
                        </a:spcAft>
                      </a:pPr>
                      <a:r>
                        <a:rPr lang="en-GB" sz="1400" b="0">
                          <a:effectLst/>
                          <a:latin typeface="Century Gothic" panose="020B0502020202020204" pitchFamily="34" charset="0"/>
                        </a:rPr>
                        <a:t>’Implementing a new resin into the trickling impregnation of stators for electric motors’</a:t>
                      </a:r>
                      <a:endParaRPr lang="fi-FI" sz="1400" b="0">
                        <a:effectLst/>
                        <a:latin typeface="Century Gothic" panose="020B0502020202020204" pitchFamily="34" charset="0"/>
                      </a:endParaRPr>
                    </a:p>
                    <a:p>
                      <a:pPr>
                        <a:lnSpc>
                          <a:spcPct val="100000"/>
                        </a:lnSpc>
                        <a:spcAft>
                          <a:spcPts val="0"/>
                        </a:spcAft>
                      </a:pPr>
                      <a:r>
                        <a:rPr lang="fi-FI" sz="1400" b="0">
                          <a:effectLst/>
                          <a:latin typeface="Century Gothic" panose="020B0502020202020204" pitchFamily="34" charset="0"/>
                        </a:rPr>
                        <a:t>Myönnetty stipendi: 400  €</a:t>
                      </a:r>
                      <a:endParaRPr lang="fi-FI" sz="1400" b="0">
                        <a:effectLst/>
                        <a:latin typeface="Century Gothic" panose="020B0502020202020204" pitchFamily="34" charset="0"/>
                        <a:ea typeface="Arial" panose="020B0604020202020204" pitchFamily="34" charset="0"/>
                        <a:cs typeface="Times New Roman" panose="02020603050405020304" pitchFamily="18" charset="0"/>
                      </a:endParaRPr>
                    </a:p>
                  </a:txBody>
                  <a:tcPr marL="12974" marR="12974" marT="0" marB="0" anchor="b"/>
                </a:tc>
                <a:extLst>
                  <a:ext uri="{0D108BD9-81ED-4DB2-BD59-A6C34878D82A}">
                    <a16:rowId xmlns:a16="http://schemas.microsoft.com/office/drawing/2014/main" val="4074702005"/>
                  </a:ext>
                </a:extLst>
              </a:tr>
              <a:tr h="551673">
                <a:tc>
                  <a:txBody>
                    <a:bodyPr/>
                    <a:lstStyle/>
                    <a:p>
                      <a:pPr>
                        <a:lnSpc>
                          <a:spcPct val="100000"/>
                        </a:lnSpc>
                        <a:spcAft>
                          <a:spcPts val="0"/>
                        </a:spcAft>
                      </a:pPr>
                      <a:r>
                        <a:rPr lang="fi-FI" sz="1400" b="0">
                          <a:effectLst/>
                          <a:latin typeface="Century Gothic" panose="020B0502020202020204" pitchFamily="34" charset="0"/>
                        </a:rPr>
                        <a:t>Timo Alho, muu syy</a:t>
                      </a:r>
                    </a:p>
                    <a:p>
                      <a:pPr>
                        <a:lnSpc>
                          <a:spcPct val="100000"/>
                        </a:lnSpc>
                        <a:spcAft>
                          <a:spcPts val="0"/>
                        </a:spcAft>
                      </a:pPr>
                      <a:r>
                        <a:rPr lang="fi-FI" sz="1400" b="0">
                          <a:effectLst/>
                          <a:latin typeface="Century Gothic" panose="020B0502020202020204" pitchFamily="34" charset="0"/>
                        </a:rPr>
                        <a:t>Shipboard Power Systems -kirjojen hankintakustannusten kattaminen</a:t>
                      </a:r>
                    </a:p>
                    <a:p>
                      <a:pPr>
                        <a:lnSpc>
                          <a:spcPct val="100000"/>
                        </a:lnSpc>
                        <a:spcAft>
                          <a:spcPts val="0"/>
                        </a:spcAft>
                      </a:pPr>
                      <a:r>
                        <a:rPr lang="fi-FI" sz="1400" b="0">
                          <a:effectLst/>
                          <a:latin typeface="Century Gothic" panose="020B0502020202020204" pitchFamily="34" charset="0"/>
                        </a:rPr>
                        <a:t>Myönnetty stipendi: 400 €</a:t>
                      </a:r>
                      <a:endParaRPr lang="fi-FI" sz="1400" b="0">
                        <a:effectLst/>
                        <a:latin typeface="Century Gothic" panose="020B0502020202020204" pitchFamily="34" charset="0"/>
                        <a:ea typeface="Arial" panose="020B0604020202020204" pitchFamily="34" charset="0"/>
                        <a:cs typeface="Times New Roman" panose="02020603050405020304" pitchFamily="18" charset="0"/>
                      </a:endParaRPr>
                    </a:p>
                  </a:txBody>
                  <a:tcPr marL="12974" marR="12974" marT="0" marB="0" anchor="b"/>
                </a:tc>
                <a:extLst>
                  <a:ext uri="{0D108BD9-81ED-4DB2-BD59-A6C34878D82A}">
                    <a16:rowId xmlns:a16="http://schemas.microsoft.com/office/drawing/2014/main" val="2005711106"/>
                  </a:ext>
                </a:extLst>
              </a:tr>
              <a:tr h="551673">
                <a:tc>
                  <a:txBody>
                    <a:bodyPr/>
                    <a:lstStyle/>
                    <a:p>
                      <a:pPr>
                        <a:lnSpc>
                          <a:spcPct val="100000"/>
                        </a:lnSpc>
                        <a:spcAft>
                          <a:spcPts val="0"/>
                        </a:spcAft>
                      </a:pPr>
                      <a:r>
                        <a:rPr lang="fi-FI" sz="1400" b="0" dirty="0">
                          <a:effectLst/>
                          <a:latin typeface="Century Gothic" panose="020B0502020202020204" pitchFamily="34" charset="0"/>
                        </a:rPr>
                        <a:t>Otto Ellonen, väitöskirja</a:t>
                      </a:r>
                    </a:p>
                    <a:p>
                      <a:pPr>
                        <a:lnSpc>
                          <a:spcPct val="100000"/>
                        </a:lnSpc>
                        <a:spcAft>
                          <a:spcPts val="0"/>
                        </a:spcAft>
                      </a:pPr>
                      <a:r>
                        <a:rPr lang="fi-FI" sz="1400" b="0" dirty="0">
                          <a:effectLst/>
                          <a:latin typeface="Century Gothic" panose="020B0502020202020204" pitchFamily="34" charset="0"/>
                        </a:rPr>
                        <a:t>’STACK-järjestelmän lisäarvo sähkötekniikan joustavassa oppimisessa – tilamuuttujat ja muut uudet piirteet’</a:t>
                      </a:r>
                    </a:p>
                    <a:p>
                      <a:pPr>
                        <a:lnSpc>
                          <a:spcPct val="100000"/>
                        </a:lnSpc>
                        <a:spcAft>
                          <a:spcPts val="0"/>
                        </a:spcAft>
                      </a:pPr>
                      <a:r>
                        <a:rPr lang="fi-FI" sz="1400" b="0" dirty="0">
                          <a:effectLst/>
                          <a:latin typeface="Century Gothic" panose="020B0502020202020204" pitchFamily="34" charset="0"/>
                        </a:rPr>
                        <a:t>Myönnetty stipendi: 350 €</a:t>
                      </a:r>
                      <a:endParaRPr lang="fi-FI" sz="1400" b="0" dirty="0">
                        <a:effectLst/>
                        <a:latin typeface="Century Gothic" panose="020B0502020202020204" pitchFamily="34" charset="0"/>
                        <a:ea typeface="Arial" panose="020B0604020202020204" pitchFamily="34" charset="0"/>
                        <a:cs typeface="Times New Roman" panose="02020603050405020304" pitchFamily="18" charset="0"/>
                      </a:endParaRPr>
                    </a:p>
                  </a:txBody>
                  <a:tcPr marL="12974" marR="12974" marT="0" marB="0" anchor="b"/>
                </a:tc>
                <a:extLst>
                  <a:ext uri="{0D108BD9-81ED-4DB2-BD59-A6C34878D82A}">
                    <a16:rowId xmlns:a16="http://schemas.microsoft.com/office/drawing/2014/main" val="4105047502"/>
                  </a:ext>
                </a:extLst>
              </a:tr>
              <a:tr h="551673">
                <a:tc>
                  <a:txBody>
                    <a:bodyPr/>
                    <a:lstStyle/>
                    <a:p>
                      <a:pPr>
                        <a:lnSpc>
                          <a:spcPct val="100000"/>
                        </a:lnSpc>
                        <a:spcAft>
                          <a:spcPts val="0"/>
                        </a:spcAft>
                      </a:pPr>
                      <a:r>
                        <a:rPr lang="fi-FI" sz="1400" b="0">
                          <a:effectLst/>
                          <a:latin typeface="Century Gothic" panose="020B0502020202020204" pitchFamily="34" charset="0"/>
                        </a:rPr>
                        <a:t>Kalle Rintamäki, kandidaatintutkielma </a:t>
                      </a:r>
                    </a:p>
                    <a:p>
                      <a:pPr>
                        <a:lnSpc>
                          <a:spcPct val="100000"/>
                        </a:lnSpc>
                        <a:spcAft>
                          <a:spcPts val="0"/>
                        </a:spcAft>
                      </a:pPr>
                      <a:r>
                        <a:rPr lang="fi-FI" sz="1400" b="0">
                          <a:effectLst/>
                          <a:latin typeface="Century Gothic" panose="020B0502020202020204" pitchFamily="34" charset="0"/>
                        </a:rPr>
                        <a:t>’Sähkösopimuksen valinta suomalaisen kuluttajan näkökulmasta energiamurroksen kolhimilla sähkömarkkinoilla’</a:t>
                      </a:r>
                    </a:p>
                    <a:p>
                      <a:pPr>
                        <a:lnSpc>
                          <a:spcPct val="100000"/>
                        </a:lnSpc>
                        <a:spcAft>
                          <a:spcPts val="0"/>
                        </a:spcAft>
                      </a:pPr>
                      <a:r>
                        <a:rPr lang="fi-FI" sz="1400" b="0">
                          <a:effectLst/>
                          <a:latin typeface="Century Gothic" panose="020B0502020202020204" pitchFamily="34" charset="0"/>
                        </a:rPr>
                        <a:t>Myönnetty stipendi: 300 €</a:t>
                      </a:r>
                      <a:endParaRPr lang="fi-FI" sz="1400" b="0">
                        <a:effectLst/>
                        <a:latin typeface="Century Gothic" panose="020B0502020202020204" pitchFamily="34" charset="0"/>
                        <a:ea typeface="Arial" panose="020B0604020202020204" pitchFamily="34" charset="0"/>
                        <a:cs typeface="Times New Roman" panose="02020603050405020304" pitchFamily="18" charset="0"/>
                      </a:endParaRPr>
                    </a:p>
                  </a:txBody>
                  <a:tcPr marL="12974" marR="12974" marT="0" marB="0" anchor="b"/>
                </a:tc>
                <a:extLst>
                  <a:ext uri="{0D108BD9-81ED-4DB2-BD59-A6C34878D82A}">
                    <a16:rowId xmlns:a16="http://schemas.microsoft.com/office/drawing/2014/main" val="2084601387"/>
                  </a:ext>
                </a:extLst>
              </a:tr>
              <a:tr h="551673">
                <a:tc>
                  <a:txBody>
                    <a:bodyPr/>
                    <a:lstStyle/>
                    <a:p>
                      <a:pPr>
                        <a:lnSpc>
                          <a:spcPct val="100000"/>
                        </a:lnSpc>
                        <a:spcAft>
                          <a:spcPts val="0"/>
                        </a:spcAft>
                      </a:pPr>
                      <a:r>
                        <a:rPr lang="fi-FI" sz="1400" b="0">
                          <a:effectLst/>
                          <a:latin typeface="Century Gothic" panose="020B0502020202020204" pitchFamily="34" charset="0"/>
                        </a:rPr>
                        <a:t>Hyaying Wang-Alho, väitöskirja </a:t>
                      </a:r>
                    </a:p>
                    <a:p>
                      <a:pPr>
                        <a:lnSpc>
                          <a:spcPct val="100000"/>
                        </a:lnSpc>
                        <a:spcAft>
                          <a:spcPts val="0"/>
                        </a:spcAft>
                      </a:pPr>
                      <a:r>
                        <a:rPr lang="fi-FI" sz="1400" b="0">
                          <a:effectLst/>
                          <a:latin typeface="Century Gothic" panose="020B0502020202020204" pitchFamily="34" charset="0"/>
                        </a:rPr>
                        <a:t>’Yhdistä matalan lämpötilan polttotekniikka metanoli- ja HVO-seoksiin polttomoottoreihin’</a:t>
                      </a:r>
                    </a:p>
                    <a:p>
                      <a:pPr>
                        <a:lnSpc>
                          <a:spcPct val="100000"/>
                        </a:lnSpc>
                        <a:spcAft>
                          <a:spcPts val="0"/>
                        </a:spcAft>
                      </a:pPr>
                      <a:r>
                        <a:rPr lang="fi-FI" sz="1400" b="0">
                          <a:effectLst/>
                          <a:latin typeface="Century Gothic" panose="020B0502020202020204" pitchFamily="34" charset="0"/>
                        </a:rPr>
                        <a:t>Myönnetty stipendi: 250 €</a:t>
                      </a:r>
                      <a:endParaRPr lang="fi-FI" sz="1400" b="0">
                        <a:effectLst/>
                        <a:latin typeface="Century Gothic" panose="020B0502020202020204" pitchFamily="34" charset="0"/>
                        <a:ea typeface="Arial" panose="020B0604020202020204" pitchFamily="34" charset="0"/>
                        <a:cs typeface="Times New Roman" panose="02020603050405020304" pitchFamily="18" charset="0"/>
                      </a:endParaRPr>
                    </a:p>
                  </a:txBody>
                  <a:tcPr marL="12974" marR="12974" marT="0" marB="0" anchor="b"/>
                </a:tc>
                <a:extLst>
                  <a:ext uri="{0D108BD9-81ED-4DB2-BD59-A6C34878D82A}">
                    <a16:rowId xmlns:a16="http://schemas.microsoft.com/office/drawing/2014/main" val="2430850048"/>
                  </a:ext>
                </a:extLst>
              </a:tr>
              <a:tr h="551673">
                <a:tc>
                  <a:txBody>
                    <a:bodyPr/>
                    <a:lstStyle/>
                    <a:p>
                      <a:pPr>
                        <a:lnSpc>
                          <a:spcPct val="100000"/>
                        </a:lnSpc>
                        <a:spcAft>
                          <a:spcPts val="0"/>
                        </a:spcAft>
                      </a:pPr>
                      <a:r>
                        <a:rPr lang="en-GB" sz="1400" b="0">
                          <a:effectLst/>
                          <a:latin typeface="Century Gothic" panose="020B0502020202020204" pitchFamily="34" charset="0"/>
                        </a:rPr>
                        <a:t>Mikael Söderback, väitöskirja </a:t>
                      </a:r>
                      <a:endParaRPr lang="fi-FI" sz="1400" b="0">
                        <a:effectLst/>
                        <a:latin typeface="Century Gothic" panose="020B0502020202020204" pitchFamily="34" charset="0"/>
                      </a:endParaRPr>
                    </a:p>
                    <a:p>
                      <a:pPr>
                        <a:lnSpc>
                          <a:spcPct val="100000"/>
                        </a:lnSpc>
                        <a:spcAft>
                          <a:spcPts val="0"/>
                        </a:spcAft>
                      </a:pPr>
                      <a:r>
                        <a:rPr lang="en-GB" sz="1400" b="0">
                          <a:effectLst/>
                          <a:latin typeface="Century Gothic" panose="020B0502020202020204" pitchFamily="34" charset="0"/>
                        </a:rPr>
                        <a:t>’Advancing Noise Reduction Methodologies for Internal Combustion Engines’</a:t>
                      </a:r>
                      <a:endParaRPr lang="fi-FI" sz="1400" b="0">
                        <a:effectLst/>
                        <a:latin typeface="Century Gothic" panose="020B0502020202020204" pitchFamily="34" charset="0"/>
                      </a:endParaRPr>
                    </a:p>
                    <a:p>
                      <a:pPr>
                        <a:lnSpc>
                          <a:spcPct val="100000"/>
                        </a:lnSpc>
                        <a:spcAft>
                          <a:spcPts val="0"/>
                        </a:spcAft>
                      </a:pPr>
                      <a:r>
                        <a:rPr lang="fi-FI" sz="1400" b="0">
                          <a:effectLst/>
                          <a:latin typeface="Century Gothic" panose="020B0502020202020204" pitchFamily="34" charset="0"/>
                        </a:rPr>
                        <a:t>Myönnetty stipendi: 250 €</a:t>
                      </a:r>
                      <a:endParaRPr lang="fi-FI" sz="1400" b="0">
                        <a:effectLst/>
                        <a:latin typeface="Century Gothic" panose="020B0502020202020204" pitchFamily="34" charset="0"/>
                        <a:ea typeface="Arial" panose="020B0604020202020204" pitchFamily="34" charset="0"/>
                        <a:cs typeface="Times New Roman" panose="02020603050405020304" pitchFamily="18" charset="0"/>
                      </a:endParaRPr>
                    </a:p>
                  </a:txBody>
                  <a:tcPr marL="12974" marR="12974" marT="0" marB="0" anchor="b"/>
                </a:tc>
                <a:extLst>
                  <a:ext uri="{0D108BD9-81ED-4DB2-BD59-A6C34878D82A}">
                    <a16:rowId xmlns:a16="http://schemas.microsoft.com/office/drawing/2014/main" val="3837879674"/>
                  </a:ext>
                </a:extLst>
              </a:tr>
              <a:tr h="551673">
                <a:tc>
                  <a:txBody>
                    <a:bodyPr/>
                    <a:lstStyle/>
                    <a:p>
                      <a:pPr>
                        <a:lnSpc>
                          <a:spcPct val="100000"/>
                        </a:lnSpc>
                        <a:spcAft>
                          <a:spcPts val="0"/>
                        </a:spcAft>
                      </a:pPr>
                      <a:r>
                        <a:rPr lang="fi-FI" sz="1400" b="0">
                          <a:effectLst/>
                          <a:latin typeface="Century Gothic" panose="020B0502020202020204" pitchFamily="34" charset="0"/>
                        </a:rPr>
                        <a:t>Joonas Heikkinen, opinnäytetyö </a:t>
                      </a:r>
                    </a:p>
                    <a:p>
                      <a:pPr>
                        <a:lnSpc>
                          <a:spcPct val="100000"/>
                        </a:lnSpc>
                        <a:spcAft>
                          <a:spcPts val="0"/>
                        </a:spcAft>
                      </a:pPr>
                      <a:r>
                        <a:rPr lang="fi-FI" sz="1400" b="0">
                          <a:effectLst/>
                          <a:latin typeface="Century Gothic" panose="020B0502020202020204" pitchFamily="34" charset="0"/>
                        </a:rPr>
                        <a:t>’Eräiden maiden sähköverkkosäädösten ylijännitepoikkeamasietoisuusvaatimukset’</a:t>
                      </a:r>
                    </a:p>
                    <a:p>
                      <a:pPr>
                        <a:lnSpc>
                          <a:spcPct val="100000"/>
                        </a:lnSpc>
                        <a:spcAft>
                          <a:spcPts val="0"/>
                        </a:spcAft>
                      </a:pPr>
                      <a:r>
                        <a:rPr lang="fi-FI" sz="1400" b="0">
                          <a:effectLst/>
                          <a:latin typeface="Century Gothic" panose="020B0502020202020204" pitchFamily="34" charset="0"/>
                        </a:rPr>
                        <a:t>Myönnetty stipendi: 250 €</a:t>
                      </a:r>
                      <a:endParaRPr lang="fi-FI" sz="1400" b="0">
                        <a:effectLst/>
                        <a:latin typeface="Century Gothic" panose="020B0502020202020204" pitchFamily="34" charset="0"/>
                        <a:ea typeface="Arial" panose="020B0604020202020204" pitchFamily="34" charset="0"/>
                        <a:cs typeface="Times New Roman" panose="02020603050405020304" pitchFamily="18" charset="0"/>
                      </a:endParaRPr>
                    </a:p>
                  </a:txBody>
                  <a:tcPr marL="12974" marR="12974" marT="0" marB="0" anchor="b"/>
                </a:tc>
                <a:extLst>
                  <a:ext uri="{0D108BD9-81ED-4DB2-BD59-A6C34878D82A}">
                    <a16:rowId xmlns:a16="http://schemas.microsoft.com/office/drawing/2014/main" val="3739887060"/>
                  </a:ext>
                </a:extLst>
              </a:tr>
              <a:tr h="551673">
                <a:tc>
                  <a:txBody>
                    <a:bodyPr/>
                    <a:lstStyle/>
                    <a:p>
                      <a:pPr>
                        <a:lnSpc>
                          <a:spcPct val="100000"/>
                        </a:lnSpc>
                        <a:spcAft>
                          <a:spcPts val="0"/>
                        </a:spcAft>
                      </a:pPr>
                      <a:r>
                        <a:rPr lang="en-GB" sz="1400" b="0" dirty="0" err="1">
                          <a:effectLst/>
                          <a:latin typeface="Century Gothic" panose="020B0502020202020204" pitchFamily="34" charset="0"/>
                        </a:rPr>
                        <a:t>Yrjö</a:t>
                      </a:r>
                      <a:r>
                        <a:rPr lang="en-GB" sz="1400" b="0" dirty="0">
                          <a:effectLst/>
                          <a:latin typeface="Century Gothic" panose="020B0502020202020204" pitchFamily="34" charset="0"/>
                        </a:rPr>
                        <a:t> </a:t>
                      </a:r>
                      <a:r>
                        <a:rPr lang="en-GB" sz="1400" b="0" dirty="0" err="1">
                          <a:effectLst/>
                          <a:latin typeface="Century Gothic" panose="020B0502020202020204" pitchFamily="34" charset="0"/>
                        </a:rPr>
                        <a:t>Punnonen</a:t>
                      </a:r>
                      <a:r>
                        <a:rPr lang="en-GB" sz="1400" b="0" dirty="0">
                          <a:effectLst/>
                          <a:latin typeface="Century Gothic" panose="020B0502020202020204" pitchFamily="34" charset="0"/>
                        </a:rPr>
                        <a:t>, </a:t>
                      </a:r>
                      <a:r>
                        <a:rPr lang="en-GB" sz="1400" b="0" dirty="0" err="1">
                          <a:effectLst/>
                          <a:latin typeface="Century Gothic" panose="020B0502020202020204" pitchFamily="34" charset="0"/>
                        </a:rPr>
                        <a:t>diplomityö</a:t>
                      </a:r>
                      <a:r>
                        <a:rPr lang="en-GB" sz="1400" b="0" dirty="0">
                          <a:effectLst/>
                          <a:latin typeface="Century Gothic" panose="020B0502020202020204" pitchFamily="34" charset="0"/>
                        </a:rPr>
                        <a:t> </a:t>
                      </a:r>
                      <a:endParaRPr lang="fi-FI" sz="1400" b="0" dirty="0">
                        <a:effectLst/>
                        <a:latin typeface="Century Gothic" panose="020B0502020202020204" pitchFamily="34" charset="0"/>
                      </a:endParaRPr>
                    </a:p>
                    <a:p>
                      <a:pPr>
                        <a:lnSpc>
                          <a:spcPct val="100000"/>
                        </a:lnSpc>
                        <a:spcAft>
                          <a:spcPts val="0"/>
                        </a:spcAft>
                      </a:pPr>
                      <a:r>
                        <a:rPr lang="en-GB" sz="1400" b="0" dirty="0">
                          <a:effectLst/>
                          <a:latin typeface="Century Gothic" panose="020B0502020202020204" pitchFamily="34" charset="0"/>
                        </a:rPr>
                        <a:t>’The Role of a Supervisory Control and Data </a:t>
                      </a:r>
                      <a:r>
                        <a:rPr lang="en-GB" sz="1400" b="0" dirty="0" err="1">
                          <a:effectLst/>
                          <a:latin typeface="Century Gothic" panose="020B0502020202020204" pitchFamily="34" charset="0"/>
                        </a:rPr>
                        <a:t>Accuisition</a:t>
                      </a:r>
                      <a:r>
                        <a:rPr lang="en-GB" sz="1400" b="0" dirty="0">
                          <a:effectLst/>
                          <a:latin typeface="Century Gothic" panose="020B0502020202020204" pitchFamily="34" charset="0"/>
                        </a:rPr>
                        <a:t> system in P2X Applications’</a:t>
                      </a:r>
                      <a:endParaRPr lang="fi-FI" sz="1400" b="0" dirty="0">
                        <a:effectLst/>
                        <a:latin typeface="Century Gothic" panose="020B0502020202020204" pitchFamily="34" charset="0"/>
                      </a:endParaRPr>
                    </a:p>
                    <a:p>
                      <a:pPr>
                        <a:lnSpc>
                          <a:spcPct val="100000"/>
                        </a:lnSpc>
                        <a:spcAft>
                          <a:spcPts val="0"/>
                        </a:spcAft>
                      </a:pPr>
                      <a:r>
                        <a:rPr lang="fi-FI" sz="1400" b="0" dirty="0">
                          <a:effectLst/>
                          <a:latin typeface="Century Gothic" panose="020B0502020202020204" pitchFamily="34" charset="0"/>
                        </a:rPr>
                        <a:t>Myönnetty stipendi: 250 €</a:t>
                      </a:r>
                      <a:endParaRPr lang="fi-FI" sz="1400" b="0" dirty="0">
                        <a:effectLst/>
                        <a:latin typeface="Century Gothic" panose="020B0502020202020204" pitchFamily="34" charset="0"/>
                        <a:ea typeface="Arial" panose="020B0604020202020204" pitchFamily="34" charset="0"/>
                        <a:cs typeface="Times New Roman" panose="02020603050405020304" pitchFamily="18" charset="0"/>
                      </a:endParaRPr>
                    </a:p>
                  </a:txBody>
                  <a:tcPr marL="12974" marR="12974" marT="0" marB="0" anchor="b"/>
                </a:tc>
                <a:extLst>
                  <a:ext uri="{0D108BD9-81ED-4DB2-BD59-A6C34878D82A}">
                    <a16:rowId xmlns:a16="http://schemas.microsoft.com/office/drawing/2014/main" val="3619300087"/>
                  </a:ext>
                </a:extLst>
              </a:tr>
            </a:tbl>
          </a:graphicData>
        </a:graphic>
      </p:graphicFrame>
    </p:spTree>
    <p:extLst>
      <p:ext uri="{BB962C8B-B14F-4D97-AF65-F5344CB8AC3E}">
        <p14:creationId xmlns:p14="http://schemas.microsoft.com/office/powerpoint/2010/main" val="226730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A5A614-2A78-73F6-5D90-E30665D27F2C}"/>
              </a:ext>
            </a:extLst>
          </p:cNvPr>
          <p:cNvSpPr>
            <a:spLocks noGrp="1"/>
          </p:cNvSpPr>
          <p:nvPr>
            <p:ph type="title"/>
          </p:nvPr>
        </p:nvSpPr>
        <p:spPr>
          <a:xfrm>
            <a:off x="423863" y="265177"/>
            <a:ext cx="11554321" cy="6207062"/>
          </a:xfrm>
        </p:spPr>
        <p:txBody>
          <a:bodyPr>
            <a:normAutofit fontScale="90000"/>
          </a:bodyPr>
          <a:lstStyle/>
          <a:p>
            <a:pPr>
              <a:lnSpc>
                <a:spcPct val="115000"/>
              </a:lnSpc>
              <a:spcBef>
                <a:spcPts val="800"/>
              </a:spcBef>
              <a:spcAft>
                <a:spcPts val="400"/>
              </a:spcAft>
            </a:pPr>
            <a:r>
              <a:rPr lang="fi-FI" sz="3100" b="1" dirty="0">
                <a:solidFill>
                  <a:schemeClr val="tx1"/>
                </a:solidFill>
                <a:effectLst/>
                <a:latin typeface="Century Gothic" panose="020B0502020202020204" pitchFamily="34" charset="0"/>
                <a:ea typeface="Arial" panose="020B0604020202020204" pitchFamily="34" charset="0"/>
              </a:rPr>
              <a:t>Jäsentilasto</a:t>
            </a:r>
            <a:br>
              <a:rPr lang="fi-FI" sz="1800" b="1" dirty="0">
                <a:solidFill>
                  <a:srgbClr val="2E74B5"/>
                </a:solidFill>
                <a:effectLst/>
                <a:latin typeface="Century Gothic" panose="020B0502020202020204" pitchFamily="34" charset="0"/>
                <a:ea typeface="Arial" panose="020B0604020202020204" pitchFamily="34" charset="0"/>
              </a:rPr>
            </a:br>
            <a:br>
              <a:rPr lang="fi-FI" sz="1800" b="1" dirty="0">
                <a:solidFill>
                  <a:srgbClr val="2E74B5"/>
                </a:solidFill>
                <a:effectLst/>
                <a:latin typeface="Century Gothic" panose="020B0502020202020204" pitchFamily="34" charset="0"/>
                <a:ea typeface="Arial" panose="020B0604020202020204" pitchFamily="34" charset="0"/>
              </a:rPr>
            </a:br>
            <a:r>
              <a:rPr lang="fi-FI" sz="1800" dirty="0">
                <a:effectLst/>
                <a:latin typeface="Century Gothic" panose="020B0502020202020204" pitchFamily="34" charset="0"/>
                <a:ea typeface="Arial" panose="020B0604020202020204" pitchFamily="34" charset="0"/>
                <a:cs typeface="Times New Roman" panose="02020603050405020304" pitchFamily="18" charset="0"/>
              </a:rPr>
              <a:t>Vuoden 2024 lopussa Seurassa oli jäseniä yhteensä 306. Vuosijäseniä oli 185, ainaisjäseniä 117, kannatusjäseniä 2 (Vaasan yliopisto ja Vaasan ammattikorkeakoulu) sekä kunniajäseniä 1 (Viljo Jaakkola). Vuonna 2024 Seuraan hyväksyttiin 6 uutta vuosijäsentä ja Seurasta erosi 12 jäsentä. TEKin jäsenten tarkkaa määrää Seurassa emme tiedä, koska sitä ei ole aiempina vuosikymmeninä kaikilta jäseniltä kysytty. Vuonna 2024 jäsenrekisteristä poistettiin 4 poisnukkunutta jäsentä. </a:t>
            </a:r>
            <a:br>
              <a:rPr lang="fi-FI" sz="1800" dirty="0">
                <a:effectLst/>
                <a:latin typeface="Century Gothic" panose="020B0502020202020204" pitchFamily="34" charset="0"/>
                <a:ea typeface="Arial" panose="020B0604020202020204" pitchFamily="34" charset="0"/>
                <a:cs typeface="Times New Roman" panose="02020603050405020304" pitchFamily="18" charset="0"/>
              </a:rPr>
            </a:br>
            <a:br>
              <a:rPr lang="fi-FI" sz="1800" dirty="0">
                <a:effectLst/>
                <a:latin typeface="Century Gothic" panose="020B0502020202020204" pitchFamily="34" charset="0"/>
                <a:ea typeface="Arial" panose="020B0604020202020204" pitchFamily="34" charset="0"/>
                <a:cs typeface="Times New Roman" panose="02020603050405020304" pitchFamily="18" charset="0"/>
              </a:rPr>
            </a:br>
            <a:r>
              <a:rPr lang="fi-FI" sz="1800" dirty="0">
                <a:effectLst/>
                <a:latin typeface="Century Gothic" panose="020B0502020202020204" pitchFamily="34" charset="0"/>
                <a:ea typeface="Arial" panose="020B0604020202020204" pitchFamily="34" charset="0"/>
                <a:cs typeface="Times New Roman" panose="02020603050405020304" pitchFamily="18" charset="0"/>
              </a:rPr>
              <a:t>Jäsentilastot vuoden 2024 lopussa:</a:t>
            </a:r>
            <a:br>
              <a:rPr lang="fi-FI" sz="1800" dirty="0">
                <a:effectLst/>
                <a:latin typeface="Century Gothic" panose="020B0502020202020204" pitchFamily="34" charset="0"/>
                <a:ea typeface="Arial" panose="020B0604020202020204" pitchFamily="34" charset="0"/>
                <a:cs typeface="Times New Roman" panose="02020603050405020304" pitchFamily="18" charset="0"/>
              </a:rPr>
            </a:br>
            <a:r>
              <a:rPr lang="fi-FI" sz="1800" dirty="0">
                <a:effectLst/>
                <a:latin typeface="Century Gothic" panose="020B0502020202020204" pitchFamily="34" charset="0"/>
                <a:ea typeface="Arial" panose="020B0604020202020204" pitchFamily="34" charset="0"/>
                <a:cs typeface="Times New Roman" panose="02020603050405020304" pitchFamily="18" charset="0"/>
              </a:rPr>
              <a:t>186 vuosijäsentä</a:t>
            </a:r>
            <a:br>
              <a:rPr lang="fi-FI" sz="1800" dirty="0">
                <a:effectLst/>
                <a:latin typeface="Century Gothic" panose="020B0502020202020204" pitchFamily="34" charset="0"/>
                <a:ea typeface="Arial" panose="020B0604020202020204" pitchFamily="34" charset="0"/>
                <a:cs typeface="Times New Roman" panose="02020603050405020304" pitchFamily="18" charset="0"/>
              </a:rPr>
            </a:br>
            <a:r>
              <a:rPr lang="fi-FI" sz="1800" dirty="0">
                <a:effectLst/>
                <a:latin typeface="Century Gothic" panose="020B0502020202020204" pitchFamily="34" charset="0"/>
                <a:ea typeface="Arial" panose="020B0604020202020204" pitchFamily="34" charset="0"/>
                <a:cs typeface="Times New Roman" panose="02020603050405020304" pitchFamily="18" charset="0"/>
              </a:rPr>
              <a:t>116 ainaisjäsentä </a:t>
            </a:r>
            <a:br>
              <a:rPr lang="fi-FI" sz="1800" dirty="0">
                <a:effectLst/>
                <a:latin typeface="Century Gothic" panose="020B0502020202020204" pitchFamily="34" charset="0"/>
                <a:ea typeface="Arial" panose="020B0604020202020204" pitchFamily="34" charset="0"/>
                <a:cs typeface="Times New Roman" panose="02020603050405020304" pitchFamily="18" charset="0"/>
              </a:rPr>
            </a:br>
            <a:r>
              <a:rPr lang="fi-FI" sz="1800" dirty="0">
                <a:effectLst/>
                <a:latin typeface="Century Gothic" panose="020B0502020202020204" pitchFamily="34" charset="0"/>
                <a:ea typeface="Arial" panose="020B0604020202020204" pitchFamily="34" charset="0"/>
                <a:cs typeface="Times New Roman" panose="02020603050405020304" pitchFamily="18" charset="0"/>
              </a:rPr>
              <a:t>1 kunniajäsen</a:t>
            </a:r>
            <a:br>
              <a:rPr lang="fi-FI" sz="1800" dirty="0">
                <a:effectLst/>
                <a:latin typeface="Century Gothic" panose="020B0502020202020204" pitchFamily="34" charset="0"/>
                <a:ea typeface="Arial" panose="020B0604020202020204" pitchFamily="34" charset="0"/>
                <a:cs typeface="Times New Roman" panose="02020603050405020304" pitchFamily="18" charset="0"/>
              </a:rPr>
            </a:br>
            <a:r>
              <a:rPr lang="fi-FI" sz="1800" dirty="0">
                <a:effectLst/>
                <a:latin typeface="Century Gothic" panose="020B0502020202020204" pitchFamily="34" charset="0"/>
                <a:ea typeface="Arial" panose="020B0604020202020204" pitchFamily="34" charset="0"/>
                <a:cs typeface="Times New Roman" panose="02020603050405020304" pitchFamily="18" charset="0"/>
              </a:rPr>
              <a:t>2 kannatusjäsentä</a:t>
            </a:r>
            <a:br>
              <a:rPr lang="fi-FI" sz="1800" dirty="0">
                <a:effectLst/>
                <a:latin typeface="Century Gothic" panose="020B0502020202020204" pitchFamily="34" charset="0"/>
                <a:ea typeface="Arial" panose="020B0604020202020204" pitchFamily="34" charset="0"/>
                <a:cs typeface="Times New Roman" panose="02020603050405020304" pitchFamily="18" charset="0"/>
              </a:rPr>
            </a:br>
            <a:r>
              <a:rPr lang="fi-FI" sz="1800" dirty="0">
                <a:effectLst/>
                <a:latin typeface="Century Gothic" panose="020B0502020202020204" pitchFamily="34" charset="0"/>
                <a:ea typeface="Arial" panose="020B0604020202020204" pitchFamily="34" charset="0"/>
                <a:cs typeface="Times New Roman" panose="02020603050405020304" pitchFamily="18" charset="0"/>
              </a:rPr>
              <a:t> </a:t>
            </a:r>
            <a:br>
              <a:rPr lang="fi-FI" sz="1800" dirty="0">
                <a:effectLst/>
                <a:latin typeface="Century Gothic" panose="020B0502020202020204" pitchFamily="34" charset="0"/>
                <a:ea typeface="Arial" panose="020B0604020202020204" pitchFamily="34" charset="0"/>
                <a:cs typeface="Times New Roman" panose="02020603050405020304" pitchFamily="18" charset="0"/>
              </a:rPr>
            </a:br>
            <a:r>
              <a:rPr lang="fi-FI" sz="1800" dirty="0">
                <a:effectLst/>
                <a:latin typeface="Century Gothic" panose="020B0502020202020204" pitchFamily="34" charset="0"/>
                <a:ea typeface="Arial" panose="020B0604020202020204" pitchFamily="34" charset="0"/>
                <a:cs typeface="Times New Roman" panose="02020603050405020304" pitchFamily="18" charset="0"/>
              </a:rPr>
              <a:t>Jäsentilastot vuoden 2023 lopussa:</a:t>
            </a:r>
            <a:br>
              <a:rPr lang="fi-FI" sz="1800" dirty="0">
                <a:effectLst/>
                <a:latin typeface="Century Gothic" panose="020B0502020202020204" pitchFamily="34" charset="0"/>
                <a:ea typeface="Arial" panose="020B0604020202020204" pitchFamily="34" charset="0"/>
                <a:cs typeface="Times New Roman" panose="02020603050405020304" pitchFamily="18" charset="0"/>
              </a:rPr>
            </a:br>
            <a:r>
              <a:rPr lang="fi-FI" sz="1800" dirty="0">
                <a:effectLst/>
                <a:latin typeface="Century Gothic" panose="020B0502020202020204" pitchFamily="34" charset="0"/>
                <a:ea typeface="Arial" panose="020B0604020202020204" pitchFamily="34" charset="0"/>
                <a:cs typeface="Times New Roman" panose="02020603050405020304" pitchFamily="18" charset="0"/>
              </a:rPr>
              <a:t>192 vuosijäsentä</a:t>
            </a:r>
            <a:br>
              <a:rPr lang="fi-FI" sz="1800" dirty="0">
                <a:effectLst/>
                <a:latin typeface="Century Gothic" panose="020B0502020202020204" pitchFamily="34" charset="0"/>
                <a:ea typeface="Arial" panose="020B0604020202020204" pitchFamily="34" charset="0"/>
                <a:cs typeface="Times New Roman" panose="02020603050405020304" pitchFamily="18" charset="0"/>
              </a:rPr>
            </a:br>
            <a:r>
              <a:rPr lang="fi-FI" sz="1800" dirty="0">
                <a:effectLst/>
                <a:latin typeface="Century Gothic" panose="020B0502020202020204" pitchFamily="34" charset="0"/>
                <a:ea typeface="Arial" panose="020B0604020202020204" pitchFamily="34" charset="0"/>
                <a:cs typeface="Times New Roman" panose="02020603050405020304" pitchFamily="18" charset="0"/>
              </a:rPr>
              <a:t>121 ainaisjäsentä</a:t>
            </a:r>
            <a:br>
              <a:rPr lang="fi-FI" sz="1800" dirty="0">
                <a:effectLst/>
                <a:latin typeface="Century Gothic" panose="020B0502020202020204" pitchFamily="34" charset="0"/>
                <a:ea typeface="Arial" panose="020B0604020202020204" pitchFamily="34" charset="0"/>
                <a:cs typeface="Times New Roman" panose="02020603050405020304" pitchFamily="18" charset="0"/>
              </a:rPr>
            </a:br>
            <a:r>
              <a:rPr lang="fi-FI" sz="1800" dirty="0">
                <a:effectLst/>
                <a:latin typeface="Century Gothic" panose="020B0502020202020204" pitchFamily="34" charset="0"/>
                <a:ea typeface="Arial" panose="020B0604020202020204" pitchFamily="34" charset="0"/>
                <a:cs typeface="Times New Roman" panose="02020603050405020304" pitchFamily="18" charset="0"/>
              </a:rPr>
              <a:t>0 kunniajäsent</a:t>
            </a:r>
            <a:r>
              <a:rPr lang="fi-FI" sz="1800" dirty="0">
                <a:latin typeface="Century Gothic" panose="020B0502020202020204" pitchFamily="34" charset="0"/>
                <a:ea typeface="Arial" panose="020B0604020202020204" pitchFamily="34" charset="0"/>
                <a:cs typeface="Times New Roman" panose="02020603050405020304" pitchFamily="18" charset="0"/>
              </a:rPr>
              <a:t>ä</a:t>
            </a:r>
            <a:br>
              <a:rPr lang="fi-FI" sz="1800" dirty="0">
                <a:effectLst/>
                <a:latin typeface="Century Gothic" panose="020B0502020202020204" pitchFamily="34" charset="0"/>
                <a:ea typeface="Arial" panose="020B0604020202020204" pitchFamily="34" charset="0"/>
                <a:cs typeface="Times New Roman" panose="02020603050405020304" pitchFamily="18" charset="0"/>
              </a:rPr>
            </a:br>
            <a:r>
              <a:rPr lang="fi-FI" sz="1800" dirty="0">
                <a:effectLst/>
                <a:latin typeface="Century Gothic" panose="020B0502020202020204" pitchFamily="34" charset="0"/>
                <a:ea typeface="Arial" panose="020B0604020202020204" pitchFamily="34" charset="0"/>
                <a:cs typeface="Times New Roman" panose="02020603050405020304" pitchFamily="18" charset="0"/>
              </a:rPr>
              <a:t>2 kannatusjäsentä</a:t>
            </a:r>
            <a:br>
              <a:rPr lang="fi-FI" sz="1800" dirty="0">
                <a:effectLst/>
                <a:latin typeface="Century Gothic" panose="020B0502020202020204" pitchFamily="34" charset="0"/>
                <a:ea typeface="Arial" panose="020B0604020202020204" pitchFamily="34" charset="0"/>
                <a:cs typeface="Times New Roman" panose="02020603050405020304" pitchFamily="18" charset="0"/>
              </a:rPr>
            </a:br>
            <a:r>
              <a:rPr lang="fi-FI" sz="1800" dirty="0">
                <a:effectLst/>
                <a:latin typeface="Century Gothic" panose="020B0502020202020204" pitchFamily="34" charset="0"/>
                <a:ea typeface="Arial" panose="020B0604020202020204" pitchFamily="34" charset="0"/>
                <a:cs typeface="Times New Roman" panose="02020603050405020304" pitchFamily="18" charset="0"/>
              </a:rPr>
              <a:t> </a:t>
            </a:r>
            <a:br>
              <a:rPr lang="fi-FI" sz="1800" dirty="0">
                <a:effectLst/>
                <a:latin typeface="Century Gothic" panose="020B0502020202020204" pitchFamily="34" charset="0"/>
                <a:ea typeface="Arial" panose="020B0604020202020204" pitchFamily="34" charset="0"/>
                <a:cs typeface="Times New Roman" panose="02020603050405020304" pitchFamily="18" charset="0"/>
              </a:rPr>
            </a:br>
            <a:r>
              <a:rPr lang="fi-FI" sz="1800" dirty="0">
                <a:effectLst/>
                <a:latin typeface="Century Gothic" panose="020B0502020202020204" pitchFamily="34" charset="0"/>
                <a:ea typeface="Arial" panose="020B0604020202020204" pitchFamily="34" charset="0"/>
                <a:cs typeface="Times New Roman" panose="02020603050405020304" pitchFamily="18" charset="0"/>
              </a:rPr>
              <a:t>Jäsenluettelo vuosikertomuksen liitteenä.</a:t>
            </a:r>
            <a:endParaRPr lang="fi-FI" dirty="0"/>
          </a:p>
        </p:txBody>
      </p:sp>
      <p:graphicFrame>
        <p:nvGraphicFramePr>
          <p:cNvPr id="3" name="Kaavio 2">
            <a:extLst>
              <a:ext uri="{FF2B5EF4-FFF2-40B4-BE49-F238E27FC236}">
                <a16:creationId xmlns:a16="http://schemas.microsoft.com/office/drawing/2014/main" id="{43370243-7478-19E5-4E11-14855FAE9919}"/>
              </a:ext>
            </a:extLst>
          </p:cNvPr>
          <p:cNvGraphicFramePr>
            <a:graphicFrameLocks/>
          </p:cNvGraphicFramePr>
          <p:nvPr>
            <p:extLst>
              <p:ext uri="{D42A27DB-BD31-4B8C-83A1-F6EECF244321}">
                <p14:modId xmlns:p14="http://schemas.microsoft.com/office/powerpoint/2010/main" val="1421651198"/>
              </p:ext>
            </p:extLst>
          </p:nvPr>
        </p:nvGraphicFramePr>
        <p:xfrm>
          <a:off x="5618328" y="2638568"/>
          <a:ext cx="6359857" cy="4094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435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EA411F59-98B4-A5BC-6C75-63ECDD3B2DDA}"/>
              </a:ext>
            </a:extLst>
          </p:cNvPr>
          <p:cNvGraphicFramePr>
            <a:graphicFrameLocks/>
          </p:cNvGraphicFramePr>
          <p:nvPr/>
        </p:nvGraphicFramePr>
        <p:xfrm>
          <a:off x="114300" y="95250"/>
          <a:ext cx="11944350" cy="6629400"/>
        </p:xfrm>
        <a:graphic>
          <a:graphicData uri="http://schemas.openxmlformats.org/drawingml/2006/chart">
            <c:chart xmlns:c="http://schemas.openxmlformats.org/drawingml/2006/chart" xmlns:r="http://schemas.openxmlformats.org/officeDocument/2006/relationships" r:id="rId2"/>
          </a:graphicData>
        </a:graphic>
      </p:graphicFrame>
      <p:sp>
        <p:nvSpPr>
          <p:cNvPr id="3" name="Alatunnisteen paikkamerkki 1">
            <a:extLst>
              <a:ext uri="{FF2B5EF4-FFF2-40B4-BE49-F238E27FC236}">
                <a16:creationId xmlns:a16="http://schemas.microsoft.com/office/drawing/2014/main" id="{0E0E30D6-A0C5-0803-F6D6-1D7DF767DC20}"/>
              </a:ext>
            </a:extLst>
          </p:cNvPr>
          <p:cNvSpPr>
            <a:spLocks noGrp="1"/>
          </p:cNvSpPr>
          <p:nvPr>
            <p:ph type="ftr" sz="quarter" idx="11"/>
          </p:nvPr>
        </p:nvSpPr>
        <p:spPr>
          <a:xfrm>
            <a:off x="9802019" y="6496047"/>
            <a:ext cx="2304256" cy="276228"/>
          </a:xfrm>
        </p:spPr>
        <p:txBody>
          <a:bodyPr/>
          <a:lstStyle/>
          <a:p>
            <a:r>
              <a:rPr lang="fi-FI" dirty="0">
                <a:solidFill>
                  <a:schemeClr val="accent5">
                    <a:lumMod val="75000"/>
                  </a:schemeClr>
                </a:solidFill>
              </a:rPr>
              <a:t>Johanna Ahopelto © 2024</a:t>
            </a:r>
          </a:p>
        </p:txBody>
      </p:sp>
    </p:spTree>
    <p:extLst>
      <p:ext uri="{BB962C8B-B14F-4D97-AF65-F5344CB8AC3E}">
        <p14:creationId xmlns:p14="http://schemas.microsoft.com/office/powerpoint/2010/main" val="352147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0A05651E-7F30-7232-B527-BA3DE6FD1A0A}"/>
              </a:ext>
            </a:extLst>
          </p:cNvPr>
          <p:cNvGraphicFramePr>
            <a:graphicFrameLocks/>
          </p:cNvGraphicFramePr>
          <p:nvPr/>
        </p:nvGraphicFramePr>
        <p:xfrm>
          <a:off x="85725" y="114299"/>
          <a:ext cx="11991975" cy="6638925"/>
        </p:xfrm>
        <a:graphic>
          <a:graphicData uri="http://schemas.openxmlformats.org/drawingml/2006/chart">
            <c:chart xmlns:c="http://schemas.openxmlformats.org/drawingml/2006/chart" xmlns:r="http://schemas.openxmlformats.org/officeDocument/2006/relationships" r:id="rId2"/>
          </a:graphicData>
        </a:graphic>
      </p:graphicFrame>
      <p:sp>
        <p:nvSpPr>
          <p:cNvPr id="3" name="Alatunnisteen paikkamerkki 1">
            <a:extLst>
              <a:ext uri="{FF2B5EF4-FFF2-40B4-BE49-F238E27FC236}">
                <a16:creationId xmlns:a16="http://schemas.microsoft.com/office/drawing/2014/main" id="{5602F344-ACA8-C798-0F17-B12807FCA367}"/>
              </a:ext>
            </a:extLst>
          </p:cNvPr>
          <p:cNvSpPr>
            <a:spLocks noGrp="1"/>
          </p:cNvSpPr>
          <p:nvPr>
            <p:ph type="ftr" sz="quarter" idx="11"/>
          </p:nvPr>
        </p:nvSpPr>
        <p:spPr>
          <a:xfrm>
            <a:off x="9802019" y="6496047"/>
            <a:ext cx="2304256" cy="276228"/>
          </a:xfrm>
        </p:spPr>
        <p:txBody>
          <a:bodyPr/>
          <a:lstStyle/>
          <a:p>
            <a:r>
              <a:rPr lang="fi-FI" dirty="0">
                <a:solidFill>
                  <a:schemeClr val="accent5">
                    <a:lumMod val="75000"/>
                  </a:schemeClr>
                </a:solidFill>
              </a:rPr>
              <a:t>Johanna Ahopelto © 2024</a:t>
            </a:r>
          </a:p>
        </p:txBody>
      </p:sp>
    </p:spTree>
    <p:extLst>
      <p:ext uri="{BB962C8B-B14F-4D97-AF65-F5344CB8AC3E}">
        <p14:creationId xmlns:p14="http://schemas.microsoft.com/office/powerpoint/2010/main" val="13053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503C51-2B30-CDA2-D6C2-A75DE3353B2A}"/>
              </a:ext>
            </a:extLst>
          </p:cNvPr>
          <p:cNvSpPr>
            <a:spLocks noGrp="1"/>
          </p:cNvSpPr>
          <p:nvPr>
            <p:ph type="title"/>
          </p:nvPr>
        </p:nvSpPr>
        <p:spPr>
          <a:xfrm>
            <a:off x="1374458" y="1062038"/>
            <a:ext cx="9509759" cy="3200399"/>
          </a:xfrm>
        </p:spPr>
        <p:txBody>
          <a:bodyPr>
            <a:normAutofit fontScale="90000"/>
          </a:bodyPr>
          <a:lstStyle/>
          <a:p>
            <a:pPr algn="ctr"/>
            <a:r>
              <a:rPr lang="fi-FI" sz="2700" b="1" dirty="0">
                <a:solidFill>
                  <a:schemeClr val="tx1"/>
                </a:solidFill>
                <a:effectLst/>
                <a:latin typeface="Century Gothic" panose="020B0502020202020204" pitchFamily="34" charset="0"/>
                <a:ea typeface="Arial" panose="020B0604020202020204" pitchFamily="34" charset="0"/>
              </a:rPr>
              <a:t>Linkit ja yhteystiedot</a:t>
            </a:r>
            <a:br>
              <a:rPr lang="fi-FI" sz="1800" b="1" dirty="0">
                <a:solidFill>
                  <a:srgbClr val="2E74B5"/>
                </a:solidFill>
                <a:effectLst/>
                <a:latin typeface="Arial" panose="020B0604020202020204" pitchFamily="34" charset="0"/>
                <a:ea typeface="Arial" panose="020B0604020202020204" pitchFamily="34" charset="0"/>
              </a:rPr>
            </a:br>
            <a:br>
              <a:rPr lang="fi-FI" sz="1800" b="1" dirty="0">
                <a:solidFill>
                  <a:srgbClr val="2E74B5"/>
                </a:solidFill>
                <a:effectLst/>
                <a:latin typeface="Arial" panose="020B0604020202020204" pitchFamily="34" charset="0"/>
                <a:ea typeface="Arial" panose="020B0604020202020204" pitchFamily="34" charset="0"/>
              </a:rPr>
            </a:br>
            <a:r>
              <a:rPr lang="fi-FI" sz="2000" dirty="0">
                <a:solidFill>
                  <a:schemeClr val="tx2"/>
                </a:solidFill>
                <a:effectLst/>
                <a:latin typeface="Century Gothic" panose="020B0502020202020204" pitchFamily="34" charset="0"/>
                <a:ea typeface="Arial" panose="020B0604020202020204" pitchFamily="34" charset="0"/>
                <a:cs typeface="Arial" panose="020B0604020202020204" pitchFamily="34" charset="0"/>
              </a:rPr>
              <a:t>Lisätietoa ja kuvia vuoden 2024 varrelta VTS:n nettisivuilla: </a:t>
            </a:r>
            <a:r>
              <a:rPr lang="fi-FI" sz="2000" u="sng" dirty="0">
                <a:solidFill>
                  <a:schemeClr val="accent2"/>
                </a:solidFill>
                <a:effectLst/>
                <a:latin typeface="Century Gothic" panose="020B0502020202020204" pitchFamily="34" charset="0"/>
                <a:ea typeface="Arial" panose="020B0604020202020204" pitchFamily="34" charset="0"/>
                <a:cs typeface="Arial" panose="020B0604020202020204" pitchFamily="34" charset="0"/>
                <a:hlinkClick r:id="rId2" tooltip="https://www.vaasanteknillinenseura.fi/">
                  <a:extLst>
                    <a:ext uri="{A12FA001-AC4F-418D-AE19-62706E023703}">
                      <ahyp:hlinkClr xmlns:ahyp="http://schemas.microsoft.com/office/drawing/2018/hyperlinkcolor" val="tx"/>
                    </a:ext>
                  </a:extLst>
                </a:hlinkClick>
              </a:rPr>
              <a:t>https://www.vaasanteknillinenseura.fi/</a:t>
            </a:r>
            <a:r>
              <a:rPr lang="fi-FI" sz="2000" dirty="0">
                <a:solidFill>
                  <a:schemeClr val="accent2"/>
                </a:solidFill>
                <a:effectLst/>
                <a:latin typeface="Century Gothic" panose="020B0502020202020204" pitchFamily="34" charset="0"/>
                <a:ea typeface="Arial" panose="020B0604020202020204" pitchFamily="34" charset="0"/>
                <a:cs typeface="Arial" panose="020B0604020202020204" pitchFamily="34" charset="0"/>
              </a:rPr>
              <a:t> </a:t>
            </a:r>
            <a:br>
              <a:rPr lang="fi-FI" sz="2000" dirty="0">
                <a:solidFill>
                  <a:schemeClr val="accent2"/>
                </a:solidFill>
                <a:effectLst/>
                <a:latin typeface="Century Gothic" panose="020B0502020202020204" pitchFamily="34" charset="0"/>
                <a:ea typeface="Arial" panose="020B0604020202020204" pitchFamily="34" charset="0"/>
                <a:cs typeface="Arial" panose="020B0604020202020204" pitchFamily="34" charset="0"/>
              </a:rPr>
            </a:br>
            <a:br>
              <a:rPr lang="fi-FI" sz="2000" dirty="0">
                <a:solidFill>
                  <a:schemeClr val="accent2"/>
                </a:solidFill>
                <a:effectLst/>
                <a:latin typeface="Century Gothic" panose="020B0502020202020204" pitchFamily="34" charset="0"/>
                <a:ea typeface="Arial" panose="020B0604020202020204" pitchFamily="34" charset="0"/>
                <a:cs typeface="Arial" panose="020B0604020202020204" pitchFamily="34" charset="0"/>
              </a:rPr>
            </a:br>
            <a:br>
              <a:rPr lang="fi-FI" sz="2000" dirty="0">
                <a:solidFill>
                  <a:schemeClr val="accent2"/>
                </a:solidFill>
                <a:effectLst/>
                <a:latin typeface="Century Gothic" panose="020B0502020202020204" pitchFamily="34" charset="0"/>
                <a:ea typeface="Arial" panose="020B0604020202020204" pitchFamily="34" charset="0"/>
                <a:cs typeface="Arial" panose="020B0604020202020204" pitchFamily="34" charset="0"/>
              </a:rPr>
            </a:br>
            <a:r>
              <a:rPr lang="fi-FI" sz="2000" b="0" i="0" dirty="0">
                <a:solidFill>
                  <a:schemeClr val="tx2"/>
                </a:solidFill>
                <a:effectLst/>
                <a:latin typeface="Century Gothic" panose="020B0502020202020204" pitchFamily="34" charset="0"/>
              </a:rPr>
              <a:t>Vaasan Teknillinen Seura ry</a:t>
            </a:r>
            <a:br>
              <a:rPr lang="fi-FI" sz="2000" b="0" i="0" dirty="0">
                <a:solidFill>
                  <a:schemeClr val="tx2"/>
                </a:solidFill>
                <a:effectLst/>
                <a:latin typeface="Century Gothic" panose="020B0502020202020204" pitchFamily="34" charset="0"/>
              </a:rPr>
            </a:br>
            <a:r>
              <a:rPr lang="fi-FI" sz="2000" b="0" i="0" dirty="0">
                <a:solidFill>
                  <a:schemeClr val="tx2"/>
                </a:solidFill>
                <a:effectLst/>
                <a:latin typeface="Century Gothic" panose="020B0502020202020204" pitchFamily="34" charset="0"/>
              </a:rPr>
              <a:t>Koulukatu 41 A 13</a:t>
            </a:r>
            <a:br>
              <a:rPr lang="fi-FI" sz="2000" b="0" i="0" dirty="0">
                <a:solidFill>
                  <a:schemeClr val="tx2"/>
                </a:solidFill>
                <a:effectLst/>
                <a:latin typeface="Century Gothic" panose="020B0502020202020204" pitchFamily="34" charset="0"/>
              </a:rPr>
            </a:br>
            <a:r>
              <a:rPr lang="fi-FI" sz="2000" b="0" i="0" dirty="0">
                <a:solidFill>
                  <a:schemeClr val="tx2"/>
                </a:solidFill>
                <a:effectLst/>
                <a:latin typeface="Century Gothic" panose="020B0502020202020204" pitchFamily="34" charset="0"/>
              </a:rPr>
              <a:t>65100 VAASA</a:t>
            </a:r>
            <a:br>
              <a:rPr lang="fi-FI" sz="2000" b="0" i="0" dirty="0">
                <a:solidFill>
                  <a:schemeClr val="tx2"/>
                </a:solidFill>
                <a:effectLst/>
                <a:latin typeface="Century Gothic" panose="020B0502020202020204" pitchFamily="34" charset="0"/>
              </a:rPr>
            </a:br>
            <a:r>
              <a:rPr lang="fi-FI" sz="2000" b="0" i="0" dirty="0" err="1">
                <a:solidFill>
                  <a:schemeClr val="accent2"/>
                </a:solidFill>
                <a:effectLst/>
                <a:latin typeface="Century Gothic" panose="020B0502020202020204" pitchFamily="34" charset="0"/>
              </a:rPr>
              <a:t>vts</a:t>
            </a:r>
            <a:r>
              <a:rPr lang="fi-FI" sz="2000" b="0" i="0" dirty="0">
                <a:solidFill>
                  <a:schemeClr val="accent2"/>
                </a:solidFill>
                <a:effectLst/>
                <a:latin typeface="Century Gothic" panose="020B0502020202020204" pitchFamily="34" charset="0"/>
              </a:rPr>
              <a:t>-johtokunta </a:t>
            </a:r>
            <a:r>
              <a:rPr lang="fi-FI" sz="2000" b="0" i="0" dirty="0" err="1">
                <a:solidFill>
                  <a:schemeClr val="accent2"/>
                </a:solidFill>
                <a:effectLst/>
                <a:latin typeface="Century Gothic" panose="020B0502020202020204" pitchFamily="34" charset="0"/>
              </a:rPr>
              <a:t>ät</a:t>
            </a:r>
            <a:r>
              <a:rPr lang="fi-FI" sz="2000" b="0" i="0" dirty="0">
                <a:solidFill>
                  <a:schemeClr val="accent2"/>
                </a:solidFill>
                <a:effectLst/>
                <a:latin typeface="Century Gothic" panose="020B0502020202020204" pitchFamily="34" charset="0"/>
              </a:rPr>
              <a:t> googlegroups.com </a:t>
            </a:r>
            <a:br>
              <a:rPr lang="fi-FI" sz="2000" b="0" i="0" dirty="0">
                <a:solidFill>
                  <a:schemeClr val="tx2"/>
                </a:solidFill>
                <a:effectLst/>
                <a:latin typeface="Century Gothic" panose="020B0502020202020204" pitchFamily="34" charset="0"/>
              </a:rPr>
            </a:br>
            <a:r>
              <a:rPr lang="fi-FI" sz="2000" b="0" i="0" u="sng" dirty="0">
                <a:solidFill>
                  <a:schemeClr val="accent2"/>
                </a:solidFill>
                <a:effectLst/>
                <a:latin typeface="Century Gothic" panose="020B0502020202020204" pitchFamily="34" charset="0"/>
                <a:hlinkClick r:id="rId2">
                  <a:extLst>
                    <a:ext uri="{A12FA001-AC4F-418D-AE19-62706E023703}">
                      <ahyp:hlinkClr xmlns:ahyp="http://schemas.microsoft.com/office/drawing/2018/hyperlinkcolor" val="tx"/>
                    </a:ext>
                  </a:extLst>
                </a:hlinkClick>
              </a:rPr>
              <a:t>vaasanteknillinenseura.fi</a:t>
            </a:r>
            <a:r>
              <a:rPr lang="fi-FI" sz="2000" b="0" i="0" dirty="0">
                <a:solidFill>
                  <a:schemeClr val="accent2"/>
                </a:solidFill>
                <a:effectLst/>
                <a:latin typeface="Century Gothic" panose="020B0502020202020204" pitchFamily="34" charset="0"/>
              </a:rPr>
              <a:t> </a:t>
            </a:r>
            <a:br>
              <a:rPr lang="fi-FI" sz="2000" b="0" i="0" dirty="0">
                <a:solidFill>
                  <a:schemeClr val="tx2"/>
                </a:solidFill>
                <a:effectLst/>
                <a:latin typeface="Century Gothic" panose="020B0502020202020204" pitchFamily="34" charset="0"/>
              </a:rPr>
            </a:br>
            <a:br>
              <a:rPr lang="fi-FI" sz="2000" dirty="0">
                <a:solidFill>
                  <a:schemeClr val="tx2"/>
                </a:solidFill>
                <a:effectLst/>
                <a:latin typeface="Century Gothic" panose="020B0502020202020204" pitchFamily="34" charset="0"/>
                <a:ea typeface="Arial" panose="020B0604020202020204" pitchFamily="34" charset="0"/>
                <a:cs typeface="Times New Roman" panose="02020603050405020304" pitchFamily="18" charset="0"/>
              </a:rPr>
            </a:br>
            <a:endParaRPr lang="fi-FI" sz="2000" dirty="0">
              <a:solidFill>
                <a:schemeClr val="tx2"/>
              </a:solidFill>
              <a:latin typeface="Century Gothic" panose="020B0502020202020204" pitchFamily="34" charset="0"/>
            </a:endParaRPr>
          </a:p>
        </p:txBody>
      </p:sp>
      <p:pic>
        <p:nvPicPr>
          <p:cNvPr id="6" name="Kuva 5">
            <a:extLst>
              <a:ext uri="{FF2B5EF4-FFF2-40B4-BE49-F238E27FC236}">
                <a16:creationId xmlns:a16="http://schemas.microsoft.com/office/drawing/2014/main" id="{E166C78D-BB79-F994-6BE4-CF2A602BB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6694" y="4475473"/>
            <a:ext cx="3785287" cy="9463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062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EEB2F-53D8-07BF-3234-B6F0CF767375}"/>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A8D7390B-44FA-A62A-3ACC-58CC951AEBED}"/>
              </a:ext>
            </a:extLst>
          </p:cNvPr>
          <p:cNvSpPr>
            <a:spLocks noGrp="1"/>
          </p:cNvSpPr>
          <p:nvPr>
            <p:ph type="title"/>
          </p:nvPr>
        </p:nvSpPr>
        <p:spPr>
          <a:xfrm>
            <a:off x="445828" y="253143"/>
            <a:ext cx="6255224" cy="6302332"/>
          </a:xfrm>
        </p:spPr>
        <p:txBody>
          <a:bodyPr>
            <a:normAutofit/>
          </a:bodyPr>
          <a:lstStyle/>
          <a:p>
            <a:pPr>
              <a:lnSpc>
                <a:spcPct val="115000"/>
              </a:lnSpc>
              <a:spcBef>
                <a:spcPts val="800"/>
              </a:spcBef>
              <a:spcAft>
                <a:spcPts val="400"/>
              </a:spcAft>
            </a:pPr>
            <a:r>
              <a:rPr lang="fi-FI" sz="2800" b="1" dirty="0">
                <a:solidFill>
                  <a:schemeClr val="tx1"/>
                </a:solidFill>
                <a:effectLst/>
                <a:latin typeface="Century Gothic" panose="020B0502020202020204" pitchFamily="34" charset="0"/>
                <a:ea typeface="Arial" panose="020B0604020202020204" pitchFamily="34" charset="0"/>
              </a:rPr>
              <a:t>Vuosikokous</a:t>
            </a:r>
            <a:br>
              <a:rPr lang="fi-FI" sz="1800" b="1" dirty="0">
                <a:solidFill>
                  <a:srgbClr val="2E74B5"/>
                </a:solidFill>
                <a:effectLst/>
                <a:latin typeface="Century Gothic" panose="020B0502020202020204" pitchFamily="34" charset="0"/>
                <a:ea typeface="Arial" panose="020B0604020202020204" pitchFamily="34" charset="0"/>
              </a:rPr>
            </a:br>
            <a:br>
              <a:rPr lang="fi-FI" sz="1800" b="1" dirty="0">
                <a:solidFill>
                  <a:srgbClr val="2E74B5"/>
                </a:solidFill>
                <a:effectLst/>
                <a:latin typeface="Century Gothic" panose="020B0502020202020204" pitchFamily="34" charset="0"/>
                <a:ea typeface="Arial" panose="020B0604020202020204" pitchFamily="34" charset="0"/>
              </a:rPr>
            </a:br>
            <a:r>
              <a:rPr lang="fi-FI" sz="1800" dirty="0" err="1">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Vuosikokous</a:t>
            </a: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 järjestettiin maanantaina 18.3.2024 Ateljeessa. Vuosikokouksessa Seuran sihteeri Vesa Katajisto kertoi kokemuksiaan EU-uralta sekä antoi vinkkejä ja vastasi kysymyksiin EU-virkamiesuraa  suunnitteleville tai siitä muutoin kiinnostuneille jäsenillemme. </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Vuosikokouksessa hyväksyttiin vuoden 2023 toimintakertomus, kuultiin toiminnantarkastuskertomus ja hyväksyttiin sekä VTS:n että Reino Ignatiuksen stipendirahaston tilinpäätökset ja taseet. Vuoden 2023 johtokunnalle myönnettiin tili- ja vastuuvapaus yksimielisesti.</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endParaRPr lang="fi-FI" dirty="0">
              <a:solidFill>
                <a:schemeClr val="tx1"/>
              </a:solidFill>
              <a:latin typeface="Century Gothic" panose="020B0502020202020204" pitchFamily="34" charset="0"/>
            </a:endParaRPr>
          </a:p>
        </p:txBody>
      </p:sp>
      <p:pic>
        <p:nvPicPr>
          <p:cNvPr id="5" name="Kuva 4">
            <a:extLst>
              <a:ext uri="{FF2B5EF4-FFF2-40B4-BE49-F238E27FC236}">
                <a16:creationId xmlns:a16="http://schemas.microsoft.com/office/drawing/2014/main" id="{C65D86F7-5446-E325-0093-41E462EF48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6541827" y="1609777"/>
            <a:ext cx="5095164" cy="382137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8685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0CF04C9-80A8-AE16-7877-B95F9EB9FA23}"/>
              </a:ext>
            </a:extLst>
          </p:cNvPr>
          <p:cNvSpPr>
            <a:spLocks noGrp="1"/>
          </p:cNvSpPr>
          <p:nvPr>
            <p:ph type="title"/>
          </p:nvPr>
        </p:nvSpPr>
        <p:spPr>
          <a:xfrm>
            <a:off x="773374" y="660152"/>
            <a:ext cx="9845494" cy="5337530"/>
          </a:xfrm>
        </p:spPr>
        <p:txBody>
          <a:bodyPr>
            <a:normAutofit/>
          </a:bodyPr>
          <a:lstStyle/>
          <a:p>
            <a:pPr>
              <a:lnSpc>
                <a:spcPct val="115000"/>
              </a:lnSpc>
              <a:spcBef>
                <a:spcPts val="800"/>
              </a:spcBef>
              <a:spcAft>
                <a:spcPts val="400"/>
              </a:spcAft>
            </a:pPr>
            <a:r>
              <a:rPr lang="fi-FI" sz="2800" b="1" dirty="0">
                <a:solidFill>
                  <a:schemeClr val="tx1"/>
                </a:solidFill>
                <a:effectLst/>
                <a:latin typeface="Century Gothic" panose="020B0502020202020204" pitchFamily="34" charset="0"/>
                <a:ea typeface="Arial" panose="020B0604020202020204" pitchFamily="34" charset="0"/>
              </a:rPr>
              <a:t>Vaalikokous 2024</a:t>
            </a:r>
            <a:br>
              <a:rPr lang="fi-FI" sz="2000" b="1" dirty="0">
                <a:solidFill>
                  <a:srgbClr val="2E74B5"/>
                </a:solidFill>
                <a:effectLst/>
                <a:latin typeface="Century Gothic" panose="020B0502020202020204" pitchFamily="34" charset="0"/>
                <a:ea typeface="Arial" panose="020B0604020202020204" pitchFamily="34" charset="0"/>
              </a:rPr>
            </a:br>
            <a:br>
              <a:rPr lang="fi-FI" sz="2000" b="1" dirty="0">
                <a:solidFill>
                  <a:srgbClr val="2E74B5"/>
                </a:solidFill>
                <a:effectLst/>
                <a:latin typeface="Century Gothic" panose="020B0502020202020204" pitchFamily="34" charset="0"/>
                <a:ea typeface="Arial" panose="020B0604020202020204" pitchFamily="34"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Vaalikokous järjestettiin maanantaina 16.12.2024 Ateljeessa. Vaalikokousesitelmän piti päätoimittaja Markku Mantila aiheenaan ”Uusi viestintä ja vahingollinen vaikuttaminen”.</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Vaalikokouksessa käsiteltiin sääntömääräiset asiat.</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Vuoden 2025 johtokunnaksi valittiin jatkamaan </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vuoden 2024 johtokunta:</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Puheenjohtaja Johanna Ahopelto</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Varapuheenjohtaja Maarit Vesapuisto</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Sihteeri Vesa Katajisto</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Rahastonhoitaja Ilkka Raatikainen</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Viestintävastaava Tommi Rintala</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Jäsen Jouko Suvanto</a:t>
            </a:r>
            <a:endParaRPr lang="fi-FI" sz="3600" dirty="0">
              <a:solidFill>
                <a:schemeClr val="tx1"/>
              </a:solidFill>
              <a:latin typeface="Century Gothic" panose="020B0502020202020204" pitchFamily="34" charset="0"/>
            </a:endParaRPr>
          </a:p>
        </p:txBody>
      </p:sp>
      <p:pic>
        <p:nvPicPr>
          <p:cNvPr id="3" name="Kuva 2">
            <a:extLst>
              <a:ext uri="{FF2B5EF4-FFF2-40B4-BE49-F238E27FC236}">
                <a16:creationId xmlns:a16="http://schemas.microsoft.com/office/drawing/2014/main" id="{DAC2C3CD-3174-25F5-F3A8-0BE2B11198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04336" y="2929719"/>
            <a:ext cx="4691796" cy="351884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5191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E906C-8081-55BB-863E-599CB51DC02F}"/>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E73E19BD-56A6-EDDD-35E5-D9DD188314AA}"/>
              </a:ext>
            </a:extLst>
          </p:cNvPr>
          <p:cNvSpPr>
            <a:spLocks noGrp="1"/>
          </p:cNvSpPr>
          <p:nvPr>
            <p:ph type="title"/>
          </p:nvPr>
        </p:nvSpPr>
        <p:spPr>
          <a:xfrm>
            <a:off x="704225" y="344128"/>
            <a:ext cx="8157721" cy="5183215"/>
          </a:xfrm>
        </p:spPr>
        <p:txBody>
          <a:bodyPr/>
          <a:lstStyle/>
          <a:p>
            <a:pPr>
              <a:lnSpc>
                <a:spcPct val="107000"/>
              </a:lnSpc>
              <a:spcAft>
                <a:spcPts val="800"/>
              </a:spcAft>
            </a:pPr>
            <a:r>
              <a:rPr lang="fi-FI" sz="2800" b="1" dirty="0">
                <a:solidFill>
                  <a:schemeClr val="tx1"/>
                </a:solidFill>
                <a:effectLst/>
                <a:latin typeface="Century Gothic" panose="020B0502020202020204" pitchFamily="34" charset="0"/>
                <a:ea typeface="Arial" panose="020B0604020202020204" pitchFamily="34" charset="0"/>
              </a:rPr>
              <a:t>Vaalikokous 2024 </a:t>
            </a:r>
            <a:br>
              <a:rPr lang="fi-FI" sz="1800" b="1" dirty="0">
                <a:solidFill>
                  <a:schemeClr val="tx1"/>
                </a:solidFill>
                <a:effectLst/>
                <a:latin typeface="Century Gothic" panose="020B0502020202020204" pitchFamily="34" charset="0"/>
                <a:ea typeface="Arial" panose="020B0604020202020204" pitchFamily="34" charset="0"/>
              </a:rPr>
            </a:br>
            <a:br>
              <a:rPr lang="fi-FI" sz="1800" b="1" dirty="0">
                <a:solidFill>
                  <a:schemeClr val="tx1"/>
                </a:solidFill>
                <a:effectLst/>
                <a:latin typeface="Century Gothic" panose="020B0502020202020204" pitchFamily="34" charset="0"/>
                <a:ea typeface="Arial" panose="020B0604020202020204" pitchFamily="34"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Talousarvio ja jäsenmaksu vuodelle 2025 hyväksyttiin esityksen mukaisesti. Jäsenmaksuksi vuodelle 2024 tuli 20 euroa. Vuoden 2025 toiminnantarkastajiksi valittiin jatkamaan Timo Anttila ja Mika Niskanen sekä varatoiminnantarkastajiksi uusina Hannu Toivola ja Timo Vekara.</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Johtokunnan kokouksissa ovat puhe- ja läsnäolo-oikeutettuja Tutti ry:n puheenjohtaja ja teekkariyhdysmies.</a:t>
            </a: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b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b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Vaalikokous päätti myös kutsua </a:t>
            </a:r>
            <a:r>
              <a:rPr lang="fi-FI" sz="1800" b="1"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Viljo Jaakkola</a:t>
            </a:r>
            <a:r>
              <a:rPr lang="fi-FI" sz="1800" dirty="0">
                <a:solidFill>
                  <a:schemeClr val="tx1"/>
                </a:solidFill>
                <a:effectLst/>
                <a:latin typeface="Century Gothic" panose="020B0502020202020204" pitchFamily="34" charset="0"/>
                <a:ea typeface="Arial" panose="020B0604020202020204" pitchFamily="34" charset="0"/>
                <a:cs typeface="Times New Roman" panose="02020603050405020304" pitchFamily="18" charset="0"/>
              </a:rPr>
              <a:t>n Seuran kunniajäseneksi. Viljo on Seuran historian kymmenes kunniajäsen.</a:t>
            </a:r>
            <a:br>
              <a:rPr lang="fi-FI" sz="1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br>
            <a:endParaRPr lang="fi-FI" dirty="0">
              <a:solidFill>
                <a:schemeClr val="tx1"/>
              </a:solidFill>
              <a:latin typeface="Century Gothic" panose="020B0502020202020204" pitchFamily="34" charset="0"/>
            </a:endParaRPr>
          </a:p>
        </p:txBody>
      </p:sp>
      <p:pic>
        <p:nvPicPr>
          <p:cNvPr id="5" name="Kuva 4">
            <a:extLst>
              <a:ext uri="{FF2B5EF4-FFF2-40B4-BE49-F238E27FC236}">
                <a16:creationId xmlns:a16="http://schemas.microsoft.com/office/drawing/2014/main" id="{2C073BB6-A0A0-EDEE-7A76-31573148999A}"/>
              </a:ext>
            </a:extLst>
          </p:cNvPr>
          <p:cNvPicPr>
            <a:picLocks noChangeAspect="1"/>
          </p:cNvPicPr>
          <p:nvPr/>
        </p:nvPicPr>
        <p:blipFill>
          <a:blip r:embed="rId2" cstate="screen">
            <a:extLst>
              <a:ext uri="{28A0092B-C50C-407E-A947-70E740481C1C}">
                <a14:useLocalDpi xmlns:a14="http://schemas.microsoft.com/office/drawing/2010/main"/>
              </a:ext>
            </a:extLst>
          </a:blip>
          <a:srcRect l="71262" t="24800" b="12201"/>
          <a:stretch/>
        </p:blipFill>
        <p:spPr>
          <a:xfrm>
            <a:off x="9203914" y="1751461"/>
            <a:ext cx="2191407" cy="3603009"/>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3494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F9EFE5-8E5D-587F-2774-3EA6B146ADB0}"/>
              </a:ext>
            </a:extLst>
          </p:cNvPr>
          <p:cNvSpPr>
            <a:spLocks noGrp="1"/>
          </p:cNvSpPr>
          <p:nvPr>
            <p:ph type="ctrTitle"/>
          </p:nvPr>
        </p:nvSpPr>
        <p:spPr>
          <a:xfrm>
            <a:off x="787020" y="382137"/>
            <a:ext cx="11000095" cy="1196454"/>
          </a:xfrm>
        </p:spPr>
        <p:txBody>
          <a:bodyPr>
            <a:normAutofit/>
          </a:bodyPr>
          <a:lstStyle/>
          <a:p>
            <a:pPr marR="0" lvl="0" algn="l" defTabSz="914400" rtl="0" eaLnBrk="0" fontAlgn="base" latinLnBrk="0" hangingPunct="0">
              <a:lnSpc>
                <a:spcPct val="100000"/>
              </a:lnSpc>
              <a:spcBef>
                <a:spcPct val="0"/>
              </a:spcBef>
              <a:spcAft>
                <a:spcPct val="0"/>
              </a:spcAft>
              <a:buClrTx/>
              <a:buSzTx/>
              <a:tabLst>
                <a:tab pos="5724525" algn="r"/>
              </a:tabLst>
            </a:pPr>
            <a:r>
              <a:rPr lang="fi-FI" sz="3100" b="1" dirty="0">
                <a:solidFill>
                  <a:schemeClr val="tx1"/>
                </a:solidFill>
                <a:effectLst/>
                <a:latin typeface="Century Gothic" panose="020B0502020202020204" pitchFamily="34" charset="0"/>
                <a:ea typeface="Arial" panose="020B0604020202020204" pitchFamily="34" charset="0"/>
              </a:rPr>
              <a:t>Jäsentilaisuudet</a:t>
            </a:r>
            <a:br>
              <a:rPr lang="fi-FI" sz="1800" b="1" dirty="0">
                <a:solidFill>
                  <a:srgbClr val="2E74B5"/>
                </a:solidFill>
                <a:effectLst/>
                <a:latin typeface="Arial" panose="020B0604020202020204" pitchFamily="34" charset="0"/>
                <a:ea typeface="Arial" panose="020B0604020202020204" pitchFamily="34" charset="0"/>
              </a:rPr>
            </a:br>
            <a:br>
              <a:rPr lang="fi-FI" sz="1600" b="1" dirty="0">
                <a:solidFill>
                  <a:srgbClr val="2E74B5"/>
                </a:solidFill>
                <a:effectLst/>
                <a:latin typeface="Arial" panose="020B0604020202020204" pitchFamily="34" charset="0"/>
                <a:ea typeface="Arial" panose="020B0604020202020204" pitchFamily="34" charset="0"/>
              </a:rPr>
            </a:br>
            <a:r>
              <a:rPr lang="fi-FI" sz="1800" dirty="0">
                <a:effectLst/>
                <a:latin typeface="Century Gothic" panose="020B0502020202020204" pitchFamily="34" charset="0"/>
                <a:ea typeface="Arial" panose="020B0604020202020204" pitchFamily="34" charset="0"/>
                <a:cs typeface="Times New Roman" panose="02020603050405020304" pitchFamily="18" charset="0"/>
              </a:rPr>
              <a:t>Vuoden mittaan jäsentilaisuuksia järjestettiin yhdessä yhteistyökumppanien kanssa 20 kertaa.</a:t>
            </a:r>
            <a:endParaRPr lang="fi-FI" dirty="0"/>
          </a:p>
        </p:txBody>
      </p:sp>
      <p:sp>
        <p:nvSpPr>
          <p:cNvPr id="4" name="Tekstiruutu 3">
            <a:extLst>
              <a:ext uri="{FF2B5EF4-FFF2-40B4-BE49-F238E27FC236}">
                <a16:creationId xmlns:a16="http://schemas.microsoft.com/office/drawing/2014/main" id="{A73630FD-E07E-881C-7F34-0819DB2283D7}"/>
              </a:ext>
            </a:extLst>
          </p:cNvPr>
          <p:cNvSpPr txBox="1"/>
          <p:nvPr/>
        </p:nvSpPr>
        <p:spPr>
          <a:xfrm>
            <a:off x="873456" y="1737816"/>
            <a:ext cx="10549719" cy="5016758"/>
          </a:xfrm>
          <a:prstGeom prst="rect">
            <a:avLst/>
          </a:prstGeom>
          <a:noFill/>
        </p:spPr>
        <p:txBody>
          <a:bodyPr wrap="square" rtlCol="0">
            <a:spAutoFit/>
          </a:bodyPr>
          <a:lstStyle/>
          <a:p>
            <a:pPr marL="342900" indent="-342900">
              <a:buFont typeface="+mj-lt"/>
              <a:buAutoNum type="arabicPeriod"/>
            </a:pPr>
            <a:r>
              <a:rPr kumimoji="0" lang="fi-FI" altLang="fi-FI" sz="1600" b="0" i="0" u="none" strike="noStrike" cap="none" normalizeH="0" baseline="0" dirty="0">
                <a:ln>
                  <a:noFill/>
                </a:ln>
                <a:solidFill>
                  <a:schemeClr val="tx1"/>
                </a:solidFill>
                <a:effectLst/>
                <a:latin typeface="Century Gothic" panose="020B0502020202020204" pitchFamily="34" charset="0"/>
              </a:rPr>
              <a:t>Ystävänpäiväkisa keskiviikkona 21.2.2024 Ateljeessa</a:t>
            </a:r>
          </a:p>
          <a:p>
            <a:pPr marL="342900" indent="-342900">
              <a:buFont typeface="+mj-lt"/>
              <a:buAutoNum type="arabicPeriod"/>
            </a:pPr>
            <a:r>
              <a:rPr kumimoji="0" lang="fi-FI" altLang="fi-FI" sz="1600" b="0" i="0" u="none" strike="noStrike" cap="none" normalizeH="0" baseline="0" dirty="0">
                <a:ln>
                  <a:noFill/>
                </a:ln>
                <a:solidFill>
                  <a:schemeClr val="tx1"/>
                </a:solidFill>
                <a:effectLst/>
                <a:latin typeface="Century Gothic" panose="020B0502020202020204" pitchFamily="34" charset="0"/>
              </a:rPr>
              <a:t>Pilkusta asiaa maanantaina 11.3.2024 </a:t>
            </a:r>
            <a:r>
              <a:rPr kumimoji="0" lang="fi-FI" altLang="fi-FI" sz="1600" b="0" i="0" u="none" strike="noStrike" cap="none" normalizeH="0" baseline="0" dirty="0" err="1">
                <a:ln>
                  <a:noFill/>
                </a:ln>
                <a:solidFill>
                  <a:schemeClr val="tx1"/>
                </a:solidFill>
                <a:effectLst/>
                <a:latin typeface="Century Gothic" panose="020B0502020202020204" pitchFamily="34" charset="0"/>
              </a:rPr>
              <a:t>Teams</a:t>
            </a:r>
            <a:r>
              <a:rPr kumimoji="0" lang="fi-FI" altLang="fi-FI" sz="1600" b="0" i="0" u="none" strike="noStrike" cap="none" normalizeH="0" baseline="0" dirty="0">
                <a:ln>
                  <a:noFill/>
                </a:ln>
                <a:solidFill>
                  <a:schemeClr val="tx1"/>
                </a:solidFill>
                <a:effectLst/>
                <a:latin typeface="Century Gothic" panose="020B0502020202020204" pitchFamily="34" charset="0"/>
              </a:rPr>
              <a:t>/TEK</a:t>
            </a:r>
          </a:p>
          <a:p>
            <a:pPr marL="342900" indent="-342900">
              <a:buFont typeface="+mj-lt"/>
              <a:buAutoNum type="arabicPeriod"/>
            </a:pPr>
            <a:r>
              <a:rPr kumimoji="0" lang="fi-FI" altLang="fi-FI" sz="1600" b="0" i="0" u="none" strike="noStrike" cap="none" normalizeH="0" baseline="0" dirty="0" err="1">
                <a:ln>
                  <a:noFill/>
                </a:ln>
                <a:solidFill>
                  <a:schemeClr val="tx1"/>
                </a:solidFill>
                <a:effectLst/>
                <a:latin typeface="Century Gothic" panose="020B0502020202020204" pitchFamily="34" charset="0"/>
              </a:rPr>
              <a:t>TEK:n</a:t>
            </a:r>
            <a:r>
              <a:rPr kumimoji="0" lang="fi-FI" altLang="fi-FI" sz="1600" b="0" i="0" u="none" strike="noStrike" cap="none" normalizeH="0" baseline="0" dirty="0">
                <a:ln>
                  <a:noFill/>
                </a:ln>
                <a:solidFill>
                  <a:schemeClr val="tx1"/>
                </a:solidFill>
                <a:effectLst/>
                <a:latin typeface="Century Gothic" panose="020B0502020202020204" pitchFamily="34" charset="0"/>
              </a:rPr>
              <a:t> jäsenilta perjantaina 15.3.2024 Vaasan Kaupunginteatterissa</a:t>
            </a:r>
          </a:p>
          <a:p>
            <a:pPr marL="342900" indent="-342900">
              <a:buFont typeface="+mj-lt"/>
              <a:buAutoNum type="arabicPeriod"/>
            </a:pPr>
            <a:r>
              <a:rPr kumimoji="0" lang="fi-FI" altLang="fi-FI" sz="1600" b="0" i="0" u="none" strike="noStrike" cap="none" normalizeH="0" baseline="0" dirty="0">
                <a:ln>
                  <a:noFill/>
                </a:ln>
                <a:solidFill>
                  <a:schemeClr val="tx1"/>
                </a:solidFill>
                <a:effectLst/>
                <a:latin typeface="Century Gothic" panose="020B0502020202020204" pitchFamily="34" charset="0"/>
              </a:rPr>
              <a:t>Vuosikokous maanantaina 18.3.2024 Ateljeessa</a:t>
            </a:r>
          </a:p>
          <a:p>
            <a:pPr marL="342900" indent="-342900">
              <a:buFont typeface="+mj-lt"/>
              <a:buAutoNum type="arabicPeriod"/>
            </a:pPr>
            <a:r>
              <a:rPr kumimoji="0" lang="fi-FI" altLang="fi-FI" sz="1600" b="0" i="0" u="none" strike="noStrike" cap="none" normalizeH="0" baseline="0" dirty="0">
                <a:ln>
                  <a:noFill/>
                </a:ln>
                <a:solidFill>
                  <a:schemeClr val="tx1"/>
                </a:solidFill>
                <a:effectLst/>
                <a:latin typeface="Century Gothic" panose="020B0502020202020204" pitchFamily="34" charset="0"/>
              </a:rPr>
              <a:t>Drinkkikurssi torstaina 18.4.2024 Ateljeessa</a:t>
            </a:r>
          </a:p>
          <a:p>
            <a:pPr marL="342900" indent="-342900">
              <a:buFont typeface="+mj-lt"/>
              <a:buAutoNum type="arabicPeriod"/>
            </a:pPr>
            <a:r>
              <a:rPr kumimoji="0" lang="fi-FI" altLang="fi-FI" sz="1600" b="0" i="0" u="none" strike="noStrike" cap="none" normalizeH="0" baseline="0" dirty="0">
                <a:ln>
                  <a:noFill/>
                </a:ln>
                <a:solidFill>
                  <a:schemeClr val="tx1"/>
                </a:solidFill>
                <a:effectLst/>
                <a:latin typeface="Century Gothic" panose="020B0502020202020204" pitchFamily="34" charset="0"/>
              </a:rPr>
              <a:t>TEKin jäsenilta 22.4.2024 </a:t>
            </a:r>
            <a:r>
              <a:rPr kumimoji="0" lang="fi-FI" altLang="fi-FI" sz="1600" b="0" i="0" u="none" strike="noStrike" cap="none" normalizeH="0" baseline="0" dirty="0" err="1">
                <a:ln>
                  <a:noFill/>
                </a:ln>
                <a:solidFill>
                  <a:schemeClr val="tx1"/>
                </a:solidFill>
                <a:effectLst/>
                <a:latin typeface="Century Gothic" panose="020B0502020202020204" pitchFamily="34" charset="0"/>
              </a:rPr>
              <a:t>Sokoshotel</a:t>
            </a:r>
            <a:r>
              <a:rPr kumimoji="0" lang="fi-FI" altLang="fi-FI" sz="1600" b="0" i="0" u="none" strike="noStrike" cap="none" normalizeH="0" baseline="0" dirty="0">
                <a:ln>
                  <a:noFill/>
                </a:ln>
                <a:solidFill>
                  <a:schemeClr val="tx1"/>
                </a:solidFill>
                <a:effectLst/>
                <a:latin typeface="Century Gothic" panose="020B0502020202020204" pitchFamily="34" charset="0"/>
              </a:rPr>
              <a:t> Royal Vaasassa </a:t>
            </a:r>
          </a:p>
          <a:p>
            <a:pPr marL="342900" indent="-342900">
              <a:buFont typeface="+mj-lt"/>
              <a:buAutoNum type="arabicPeriod"/>
            </a:pPr>
            <a:r>
              <a:rPr kumimoji="0" lang="fi-FI" altLang="fi-FI" sz="1600" b="0" i="0" u="none" strike="noStrike" cap="none" normalizeH="0" baseline="0" dirty="0">
                <a:ln>
                  <a:noFill/>
                </a:ln>
                <a:solidFill>
                  <a:schemeClr val="tx1"/>
                </a:solidFill>
                <a:effectLst/>
                <a:latin typeface="Century Gothic" panose="020B0502020202020204" pitchFamily="34" charset="0"/>
              </a:rPr>
              <a:t>Klockarsin patsaan lakitus 30.4.2024 Ateljeessa</a:t>
            </a:r>
          </a:p>
          <a:p>
            <a:pPr marL="342900" indent="-342900">
              <a:buFont typeface="+mj-lt"/>
              <a:buAutoNum type="arabicPeriod"/>
            </a:pPr>
            <a:r>
              <a:rPr kumimoji="0" lang="fi-FI" altLang="fi-FI" sz="1600" b="0" i="0" u="none" strike="noStrike" cap="none" normalizeH="0" baseline="0" dirty="0">
                <a:ln>
                  <a:noFill/>
                </a:ln>
                <a:solidFill>
                  <a:schemeClr val="tx1"/>
                </a:solidFill>
                <a:effectLst/>
                <a:latin typeface="Century Gothic" panose="020B0502020202020204" pitchFamily="34" charset="0"/>
              </a:rPr>
              <a:t>Pilkusta asiaa tiistaina 14.5.2024 </a:t>
            </a:r>
            <a:r>
              <a:rPr kumimoji="0" lang="fi-FI" altLang="fi-FI" sz="1600" b="0" i="0" u="none" strike="noStrike" cap="none" normalizeH="0" baseline="0" dirty="0" err="1">
                <a:ln>
                  <a:noFill/>
                </a:ln>
                <a:solidFill>
                  <a:schemeClr val="tx1"/>
                </a:solidFill>
                <a:effectLst/>
                <a:latin typeface="Century Gothic" panose="020B0502020202020204" pitchFamily="34" charset="0"/>
              </a:rPr>
              <a:t>Teams</a:t>
            </a:r>
            <a:r>
              <a:rPr kumimoji="0" lang="fi-FI" altLang="fi-FI" sz="1600" b="0" i="0" u="none" strike="noStrike" cap="none" normalizeH="0" baseline="0" dirty="0">
                <a:ln>
                  <a:noFill/>
                </a:ln>
                <a:solidFill>
                  <a:schemeClr val="tx1"/>
                </a:solidFill>
                <a:effectLst/>
                <a:latin typeface="Century Gothic" panose="020B0502020202020204" pitchFamily="34" charset="0"/>
              </a:rPr>
              <a:t>/TEK: Vuoden tiedekynä</a:t>
            </a:r>
          </a:p>
          <a:p>
            <a:pPr marL="342900" indent="-342900">
              <a:buFont typeface="+mj-lt"/>
              <a:buAutoNum type="arabicPeriod"/>
            </a:pPr>
            <a:r>
              <a:rPr kumimoji="0" lang="fi-FI" altLang="fi-FI" sz="1600" b="0" i="0" u="none" strike="noStrike" cap="none" normalizeH="0" baseline="0" dirty="0">
                <a:ln>
                  <a:noFill/>
                </a:ln>
                <a:solidFill>
                  <a:schemeClr val="tx1"/>
                </a:solidFill>
                <a:effectLst/>
                <a:latin typeface="Century Gothic" panose="020B0502020202020204" pitchFamily="34" charset="0"/>
              </a:rPr>
              <a:t>VTS:n ja </a:t>
            </a:r>
            <a:r>
              <a:rPr kumimoji="0" lang="fi-FI" altLang="fi-FI" sz="1600" b="0" i="0" u="none" strike="noStrike" cap="none" normalizeH="0" baseline="0" dirty="0" err="1">
                <a:ln>
                  <a:noFill/>
                </a:ln>
                <a:solidFill>
                  <a:schemeClr val="tx1"/>
                </a:solidFill>
                <a:effectLst/>
                <a:latin typeface="Century Gothic" panose="020B0502020202020204" pitchFamily="34" charset="0"/>
              </a:rPr>
              <a:t>VTSVYTEK:n</a:t>
            </a:r>
            <a:r>
              <a:rPr kumimoji="0" lang="fi-FI" altLang="fi-FI" sz="1600" b="0" i="0" u="none" strike="noStrike" cap="none" normalizeH="0" baseline="0" dirty="0">
                <a:ln>
                  <a:noFill/>
                </a:ln>
                <a:solidFill>
                  <a:schemeClr val="tx1"/>
                </a:solidFill>
                <a:effectLst/>
                <a:latin typeface="Century Gothic" panose="020B0502020202020204" pitchFamily="34" charset="0"/>
              </a:rPr>
              <a:t> kesäsynttärit keskiviikkona 5.6.2024 Ateljeessa</a:t>
            </a:r>
          </a:p>
          <a:p>
            <a:pPr marL="342900" indent="-342900">
              <a:buFont typeface="+mj-lt"/>
              <a:buAutoNum type="arabicPeriod"/>
            </a:pPr>
            <a:r>
              <a:rPr kumimoji="0" lang="fi-FI" altLang="fi-FI" sz="1600" b="0" i="0" u="none" strike="noStrike" cap="none" normalizeH="0" baseline="0" dirty="0">
                <a:ln>
                  <a:noFill/>
                </a:ln>
                <a:solidFill>
                  <a:schemeClr val="tx1"/>
                </a:solidFill>
                <a:effectLst/>
                <a:latin typeface="Century Gothic" panose="020B0502020202020204" pitchFamily="34" charset="0"/>
              </a:rPr>
              <a:t>Tutustuminen Original Sokos Hotel Royal Vaasaan tiistaina 11.6.2024</a:t>
            </a:r>
          </a:p>
          <a:p>
            <a:pPr marL="342900" indent="-342900">
              <a:buFont typeface="+mj-lt"/>
              <a:buAutoNum type="arabicPeriod"/>
            </a:pPr>
            <a:r>
              <a:rPr kumimoji="0" lang="fi-FI" altLang="fi-FI" sz="1600" b="0" i="0" u="none" strike="noStrike" cap="none" normalizeH="0" baseline="0" dirty="0">
                <a:ln>
                  <a:noFill/>
                </a:ln>
                <a:solidFill>
                  <a:schemeClr val="tx1"/>
                </a:solidFill>
                <a:effectLst/>
                <a:latin typeface="Century Gothic" panose="020B0502020202020204" pitchFamily="34" charset="0"/>
              </a:rPr>
              <a:t>Terassi-ilta perjantaina 16.8.2024 </a:t>
            </a:r>
            <a:r>
              <a:rPr kumimoji="0" lang="fi-FI" altLang="fi-FI" sz="1600" b="0" i="0" u="none" strike="noStrike" cap="none" normalizeH="0" baseline="0" dirty="0" err="1">
                <a:ln>
                  <a:noFill/>
                </a:ln>
                <a:solidFill>
                  <a:schemeClr val="tx1"/>
                </a:solidFill>
                <a:effectLst/>
                <a:latin typeface="Century Gothic" panose="020B0502020202020204" pitchFamily="34" charset="0"/>
              </a:rPr>
              <a:t>Strampenilla</a:t>
            </a:r>
            <a:endParaRPr kumimoji="0" lang="fi-FI" altLang="fi-FI" sz="1600" b="0" i="0" u="none" strike="noStrike" cap="none" normalizeH="0" baseline="0" dirty="0">
              <a:ln>
                <a:noFill/>
              </a:ln>
              <a:solidFill>
                <a:schemeClr val="tx1"/>
              </a:solidFill>
              <a:effectLst/>
              <a:latin typeface="Century Gothic" panose="020B0502020202020204" pitchFamily="34" charset="0"/>
            </a:endParaRPr>
          </a:p>
          <a:p>
            <a:pPr marL="342900" indent="-342900">
              <a:buFont typeface="+mj-lt"/>
              <a:buAutoNum type="arabicPeriod"/>
            </a:pPr>
            <a:r>
              <a:rPr kumimoji="0" lang="fi-FI" altLang="fi-FI" sz="1600" b="0" i="0" u="none" strike="noStrike" cap="none" normalizeH="0" baseline="0" dirty="0">
                <a:ln>
                  <a:noFill/>
                </a:ln>
                <a:solidFill>
                  <a:schemeClr val="tx1"/>
                </a:solidFill>
                <a:effectLst/>
                <a:latin typeface="Century Gothic" panose="020B0502020202020204" pitchFamily="34" charset="0"/>
              </a:rPr>
              <a:t>Pilkusta asiaa torstaina 12.9.2024 </a:t>
            </a:r>
            <a:r>
              <a:rPr kumimoji="0" lang="fi-FI" altLang="fi-FI" sz="1600" b="0" i="0" u="none" strike="noStrike" cap="none" normalizeH="0" baseline="0" dirty="0" err="1">
                <a:ln>
                  <a:noFill/>
                </a:ln>
                <a:solidFill>
                  <a:schemeClr val="tx1"/>
                </a:solidFill>
                <a:effectLst/>
                <a:latin typeface="Century Gothic" panose="020B0502020202020204" pitchFamily="34" charset="0"/>
              </a:rPr>
              <a:t>Teams</a:t>
            </a:r>
            <a:r>
              <a:rPr kumimoji="0" lang="fi-FI" altLang="fi-FI" sz="1600" b="0" i="0" u="none" strike="noStrike" cap="none" normalizeH="0" baseline="0" dirty="0">
                <a:ln>
                  <a:noFill/>
                </a:ln>
                <a:solidFill>
                  <a:schemeClr val="tx1"/>
                </a:solidFill>
                <a:effectLst/>
                <a:latin typeface="Century Gothic" panose="020B0502020202020204" pitchFamily="34" charset="0"/>
              </a:rPr>
              <a:t>/TEK: Uhanalaiset sanat</a:t>
            </a:r>
          </a:p>
          <a:p>
            <a:pPr marL="342900" indent="-342900">
              <a:buFont typeface="+mj-lt"/>
              <a:buAutoNum type="arabicPeriod"/>
            </a:pPr>
            <a:r>
              <a:rPr kumimoji="0" lang="fi-FI" altLang="fi-FI" sz="1600" b="0" i="0" u="none" strike="noStrike" cap="none" normalizeH="0" baseline="0" dirty="0">
                <a:ln>
                  <a:noFill/>
                </a:ln>
                <a:solidFill>
                  <a:schemeClr val="tx1"/>
                </a:solidFill>
                <a:effectLst/>
                <a:latin typeface="Century Gothic" panose="020B0502020202020204" pitchFamily="34" charset="0"/>
              </a:rPr>
              <a:t>Tutustuminen Vaasan Veteen keskiviikkona 18.9.2024 Pilvilammen toimipiste</a:t>
            </a:r>
          </a:p>
          <a:p>
            <a:pPr marL="342900" indent="-342900">
              <a:buFont typeface="+mj-lt"/>
              <a:buAutoNum type="arabicPeriod"/>
            </a:pPr>
            <a:r>
              <a:rPr kumimoji="0" lang="fi-FI" altLang="fi-FI" sz="1600" b="0" i="0" u="none" strike="noStrike" cap="none" normalizeH="0" baseline="0" dirty="0">
                <a:ln>
                  <a:noFill/>
                </a:ln>
                <a:solidFill>
                  <a:schemeClr val="tx1"/>
                </a:solidFill>
                <a:effectLst/>
                <a:latin typeface="Century Gothic" panose="020B0502020202020204" pitchFamily="34" charset="0"/>
              </a:rPr>
              <a:t>Vaasan Teknillisen Seuran 105-vuotisjuhlat lauantaina 19.10.2024 </a:t>
            </a:r>
            <a:r>
              <a:rPr kumimoji="0" lang="fi-FI" altLang="fi-FI" sz="1600" b="0" i="0" u="none" strike="noStrike" cap="none" normalizeH="0" baseline="0" dirty="0" err="1">
                <a:ln>
                  <a:noFill/>
                </a:ln>
                <a:solidFill>
                  <a:schemeClr val="tx1"/>
                </a:solidFill>
                <a:effectLst/>
                <a:latin typeface="Century Gothic" panose="020B0502020202020204" pitchFamily="34" charset="0"/>
              </a:rPr>
              <a:t>Bacchus</a:t>
            </a:r>
            <a:r>
              <a:rPr kumimoji="0" lang="fi-FI" altLang="fi-FI" sz="1600" b="0" i="0" u="none" strike="noStrike" cap="none" normalizeH="0" baseline="0" dirty="0">
                <a:ln>
                  <a:noFill/>
                </a:ln>
                <a:solidFill>
                  <a:schemeClr val="tx1"/>
                </a:solidFill>
                <a:effectLst/>
                <a:latin typeface="Century Gothic" panose="020B0502020202020204" pitchFamily="34" charset="0"/>
              </a:rPr>
              <a:t> &amp; Svenska </a:t>
            </a:r>
            <a:r>
              <a:rPr kumimoji="0" lang="fi-FI" altLang="fi-FI" sz="1600" b="0" i="0" u="none" strike="noStrike" cap="none" normalizeH="0" baseline="0" dirty="0" err="1">
                <a:ln>
                  <a:noFill/>
                </a:ln>
                <a:solidFill>
                  <a:schemeClr val="tx1"/>
                </a:solidFill>
                <a:effectLst/>
                <a:latin typeface="Century Gothic" panose="020B0502020202020204" pitchFamily="34" charset="0"/>
              </a:rPr>
              <a:t>Klubbenilla</a:t>
            </a:r>
            <a:endParaRPr kumimoji="0" lang="fi-FI" altLang="fi-FI" sz="1600" b="0" i="0" u="none" strike="noStrike" cap="none" normalizeH="0" baseline="0" dirty="0">
              <a:ln>
                <a:noFill/>
              </a:ln>
              <a:solidFill>
                <a:schemeClr val="tx1"/>
              </a:solidFill>
              <a:effectLst/>
              <a:latin typeface="Century Gothic" panose="020B0502020202020204" pitchFamily="34" charset="0"/>
            </a:endParaRPr>
          </a:p>
          <a:p>
            <a:pPr marL="342900" indent="-342900">
              <a:buFont typeface="+mj-lt"/>
              <a:buAutoNum type="arabicPeriod"/>
            </a:pPr>
            <a:r>
              <a:rPr kumimoji="0" lang="fi-FI" altLang="fi-FI" sz="1600" b="0" i="0" u="none" strike="noStrike" cap="none" normalizeH="0" baseline="0" dirty="0">
                <a:ln>
                  <a:noFill/>
                </a:ln>
                <a:solidFill>
                  <a:schemeClr val="tx1"/>
                </a:solidFill>
                <a:effectLst/>
                <a:latin typeface="Century Gothic" panose="020B0502020202020204" pitchFamily="34" charset="0"/>
              </a:rPr>
              <a:t>Nuuka sähköntuottajana maanantaina 21.10.2024 </a:t>
            </a:r>
            <a:r>
              <a:rPr kumimoji="0" lang="fi-FI" altLang="fi-FI" sz="1600" b="0" i="0" u="none" strike="noStrike" cap="none" normalizeH="0" baseline="0" dirty="0" err="1">
                <a:ln>
                  <a:noFill/>
                </a:ln>
                <a:solidFill>
                  <a:schemeClr val="tx1"/>
                </a:solidFill>
                <a:effectLst/>
                <a:latin typeface="Century Gothic" panose="020B0502020202020204" pitchFamily="34" charset="0"/>
              </a:rPr>
              <a:t>Teams</a:t>
            </a:r>
            <a:endParaRPr kumimoji="0" lang="fi-FI" altLang="fi-FI" sz="1600" b="0" i="0" u="none" strike="noStrike" cap="none" normalizeH="0" baseline="0" dirty="0">
              <a:ln>
                <a:noFill/>
              </a:ln>
              <a:solidFill>
                <a:schemeClr val="tx1"/>
              </a:solidFill>
              <a:effectLst/>
              <a:latin typeface="Century Gothic" panose="020B0502020202020204" pitchFamily="34" charset="0"/>
            </a:endParaRPr>
          </a:p>
          <a:p>
            <a:pPr marL="342900" indent="-342900">
              <a:buFont typeface="+mj-lt"/>
              <a:buAutoNum type="arabicPeriod"/>
            </a:pPr>
            <a:r>
              <a:rPr kumimoji="0" lang="fi-FI" altLang="fi-FI" sz="1600" b="0" i="0" u="none" strike="noStrike" cap="none" normalizeH="0" baseline="0" dirty="0">
                <a:ln>
                  <a:noFill/>
                </a:ln>
                <a:solidFill>
                  <a:schemeClr val="tx1"/>
                </a:solidFill>
                <a:effectLst/>
                <a:latin typeface="Century Gothic" panose="020B0502020202020204" pitchFamily="34" charset="0"/>
              </a:rPr>
              <a:t>Nuuka Halloween ja Konstin kokous keskiviikkona 30.10.2024 </a:t>
            </a:r>
            <a:r>
              <a:rPr kumimoji="0" lang="fi-FI" altLang="fi-FI" sz="1600" b="0" i="0" u="none" strike="noStrike" cap="none" normalizeH="0" baseline="0" dirty="0" err="1">
                <a:ln>
                  <a:noFill/>
                </a:ln>
                <a:solidFill>
                  <a:schemeClr val="tx1"/>
                </a:solidFill>
                <a:effectLst/>
                <a:latin typeface="Century Gothic" panose="020B0502020202020204" pitchFamily="34" charset="0"/>
              </a:rPr>
              <a:t>Teams</a:t>
            </a:r>
            <a:endParaRPr kumimoji="0" lang="fi-FI" altLang="fi-FI" sz="1600" b="0" i="0" u="none" strike="noStrike" cap="none" normalizeH="0" baseline="0" dirty="0">
              <a:ln>
                <a:noFill/>
              </a:ln>
              <a:solidFill>
                <a:schemeClr val="tx1"/>
              </a:solidFill>
              <a:effectLst/>
              <a:latin typeface="Century Gothic" panose="020B0502020202020204" pitchFamily="34" charset="0"/>
            </a:endParaRPr>
          </a:p>
          <a:p>
            <a:pPr marL="342900" indent="-342900">
              <a:buFont typeface="+mj-lt"/>
              <a:buAutoNum type="arabicPeriod"/>
            </a:pPr>
            <a:r>
              <a:rPr kumimoji="0" lang="fi-FI" altLang="fi-FI" sz="1600" b="0" i="0" u="none" strike="noStrike" cap="none" normalizeH="0" baseline="0" dirty="0">
                <a:ln>
                  <a:noFill/>
                </a:ln>
                <a:solidFill>
                  <a:schemeClr val="tx1"/>
                </a:solidFill>
                <a:effectLst/>
                <a:latin typeface="Century Gothic" panose="020B0502020202020204" pitchFamily="34" charset="0"/>
              </a:rPr>
              <a:t>Vaasan Sähköverkko tiistaina 5.11.2024 Kirkkopuistikko 0</a:t>
            </a:r>
          </a:p>
          <a:p>
            <a:pPr marL="342900" indent="-342900">
              <a:buFont typeface="+mj-lt"/>
              <a:buAutoNum type="arabicPeriod"/>
            </a:pPr>
            <a:r>
              <a:rPr kumimoji="0" lang="fi-FI" altLang="fi-FI" sz="1600" b="0" i="0" u="none" strike="noStrike" cap="none" normalizeH="0" baseline="0" dirty="0">
                <a:ln>
                  <a:noFill/>
                </a:ln>
                <a:solidFill>
                  <a:schemeClr val="tx1"/>
                </a:solidFill>
                <a:effectLst/>
                <a:latin typeface="Century Gothic" panose="020B0502020202020204" pitchFamily="34" charset="0"/>
              </a:rPr>
              <a:t>TEK-tilaisuus työnhausta maanantaina 9.12.2024 </a:t>
            </a:r>
            <a:r>
              <a:rPr kumimoji="0" lang="fi-FI" altLang="fi-FI" sz="1600" b="0" i="0" u="none" strike="noStrike" cap="none" normalizeH="0" baseline="0" dirty="0" err="1">
                <a:ln>
                  <a:noFill/>
                </a:ln>
                <a:solidFill>
                  <a:schemeClr val="tx1"/>
                </a:solidFill>
                <a:effectLst/>
                <a:latin typeface="Century Gothic" panose="020B0502020202020204" pitchFamily="34" charset="0"/>
              </a:rPr>
              <a:t>Teams</a:t>
            </a:r>
            <a:endParaRPr kumimoji="0" lang="fi-FI" altLang="fi-FI" sz="1600" b="0" i="0" u="none" strike="noStrike" cap="none" normalizeH="0" baseline="0" dirty="0">
              <a:ln>
                <a:noFill/>
              </a:ln>
              <a:solidFill>
                <a:schemeClr val="tx1"/>
              </a:solidFill>
              <a:effectLst/>
              <a:latin typeface="Century Gothic" panose="020B0502020202020204" pitchFamily="34" charset="0"/>
            </a:endParaRPr>
          </a:p>
          <a:p>
            <a:pPr marL="342900" indent="-342900">
              <a:buFont typeface="+mj-lt"/>
              <a:buAutoNum type="arabicPeriod"/>
            </a:pPr>
            <a:r>
              <a:rPr kumimoji="0" lang="fi-FI" altLang="fi-FI" sz="1600" b="0" i="0" u="none" strike="noStrike" cap="none" normalizeH="0" baseline="0" dirty="0">
                <a:ln>
                  <a:noFill/>
                </a:ln>
                <a:solidFill>
                  <a:schemeClr val="tx1"/>
                </a:solidFill>
                <a:effectLst/>
                <a:latin typeface="Century Gothic" panose="020B0502020202020204" pitchFamily="34" charset="0"/>
              </a:rPr>
              <a:t>Vaalikokous Ateljeessa maanantaina 16.12.2024, vieraana Markku Mantila</a:t>
            </a:r>
          </a:p>
          <a:p>
            <a:pPr marL="342900" indent="-342900">
              <a:buFont typeface="+mj-lt"/>
              <a:buAutoNum type="arabicPeriod"/>
            </a:pPr>
            <a:r>
              <a:rPr kumimoji="0" lang="fi-FI" altLang="fi-FI" sz="1600" b="0" i="0" u="none" strike="noStrike" cap="none" normalizeH="0" baseline="0" dirty="0">
                <a:ln>
                  <a:noFill/>
                </a:ln>
                <a:solidFill>
                  <a:schemeClr val="tx1"/>
                </a:solidFill>
                <a:effectLst/>
                <a:latin typeface="Century Gothic" panose="020B0502020202020204" pitchFamily="34" charset="0"/>
              </a:rPr>
              <a:t>VTS105-historiikin julkistaminen keskiviikkona 18.12.2024 Ateljeessa</a:t>
            </a:r>
            <a:endParaRPr lang="fi-FI" sz="1600" dirty="0"/>
          </a:p>
        </p:txBody>
      </p:sp>
    </p:spTree>
    <p:extLst>
      <p:ext uri="{BB962C8B-B14F-4D97-AF65-F5344CB8AC3E}">
        <p14:creationId xmlns:p14="http://schemas.microsoft.com/office/powerpoint/2010/main" val="356369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D24884-190B-80B4-CA44-B1538498E9EF}"/>
              </a:ext>
            </a:extLst>
          </p:cNvPr>
          <p:cNvSpPr>
            <a:spLocks noGrp="1"/>
          </p:cNvSpPr>
          <p:nvPr>
            <p:ph type="title"/>
          </p:nvPr>
        </p:nvSpPr>
        <p:spPr>
          <a:xfrm>
            <a:off x="882556" y="265175"/>
            <a:ext cx="9968324" cy="3783661"/>
          </a:xfrm>
        </p:spPr>
        <p:txBody>
          <a:bodyPr>
            <a:normAutofit/>
          </a:bodyPr>
          <a:lstStyle/>
          <a:p>
            <a:pPr>
              <a:lnSpc>
                <a:spcPct val="115000"/>
              </a:lnSpc>
              <a:spcBef>
                <a:spcPts val="800"/>
              </a:spcBef>
              <a:spcAft>
                <a:spcPts val="400"/>
              </a:spcAft>
            </a:pPr>
            <a:r>
              <a:rPr lang="fi-FI" sz="2800" b="1" dirty="0">
                <a:solidFill>
                  <a:schemeClr val="tx1"/>
                </a:solidFill>
                <a:effectLst/>
                <a:latin typeface="Arial" panose="020B0604020202020204" pitchFamily="34" charset="0"/>
                <a:ea typeface="Arial" panose="020B0604020202020204" pitchFamily="34" charset="0"/>
              </a:rPr>
              <a:t>Ystävänpäiväkisa </a:t>
            </a:r>
            <a:r>
              <a:rPr lang="fi-FI" sz="2800" b="1" dirty="0" err="1">
                <a:solidFill>
                  <a:schemeClr val="tx1"/>
                </a:solidFill>
                <a:effectLst/>
                <a:latin typeface="Arial" panose="020B0604020202020204" pitchFamily="34" charset="0"/>
                <a:ea typeface="Arial" panose="020B0604020202020204" pitchFamily="34" charset="0"/>
              </a:rPr>
              <a:t>keskiviikona</a:t>
            </a:r>
            <a:r>
              <a:rPr lang="fi-FI" sz="2800" b="1" dirty="0">
                <a:solidFill>
                  <a:schemeClr val="tx1"/>
                </a:solidFill>
                <a:effectLst/>
                <a:latin typeface="Arial" panose="020B0604020202020204" pitchFamily="34" charset="0"/>
                <a:ea typeface="Arial" panose="020B0604020202020204" pitchFamily="34" charset="0"/>
              </a:rPr>
              <a:t> 21.2.2024 Ateljeessa</a:t>
            </a:r>
            <a:br>
              <a:rPr lang="fi-FI" sz="1800" b="1" dirty="0">
                <a:solidFill>
                  <a:srgbClr val="2E74B5"/>
                </a:solidFill>
                <a:effectLst/>
                <a:latin typeface="Arial" panose="020B0604020202020204" pitchFamily="34" charset="0"/>
                <a:ea typeface="Arial" panose="020B0604020202020204" pitchFamily="34" charset="0"/>
              </a:rPr>
            </a:br>
            <a:br>
              <a:rPr lang="fi-FI" sz="1800" b="1" dirty="0">
                <a:solidFill>
                  <a:srgbClr val="2E74B5"/>
                </a:solidFill>
                <a:effectLst/>
                <a:latin typeface="Arial" panose="020B0604020202020204" pitchFamily="34" charset="0"/>
                <a:ea typeface="Arial" panose="020B0604020202020204" pitchFamily="34" charset="0"/>
              </a:rPr>
            </a:br>
            <a: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Vuonna 2024 ystävänpäiväkisan lajiksi valikoitui sananselityspeli Alias ja paikaksi Seuran Ateljee. Ystävänpäiväkisa järjestettiin ensimmäisen kerran vuonna 1999, joten perinne on jatkunut jo neljännesvuosisadan. Ystävänpäiväkisassa tärkeintä ei ole voitto vaan hauskanpito. Toisaalta kisan moton mukaisesti – </a:t>
            </a:r>
            <a:r>
              <a:rPr lang="fi-FI" sz="1800" i="1" dirty="0" err="1">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Illis</a:t>
            </a:r>
            <a:r>
              <a:rPr lang="fi-FI" sz="1800" i="1"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 </a:t>
            </a:r>
            <a:r>
              <a:rPr lang="fi-FI" sz="1800" i="1" dirty="0" err="1">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quorum</a:t>
            </a:r>
            <a:r>
              <a:rPr lang="fi-FI" sz="1800" i="1"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 </a:t>
            </a:r>
            <a:r>
              <a:rPr lang="fi-FI" sz="1800" i="1" dirty="0" err="1">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meruere</a:t>
            </a:r>
            <a:r>
              <a:rPr lang="fi-FI" sz="1800" i="1"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 </a:t>
            </a:r>
            <a:r>
              <a:rPr lang="fi-FI" sz="1800" i="1" dirty="0" err="1">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labores</a:t>
            </a:r>
            <a:r>
              <a:rPr lang="fi-FI" sz="1800" dirty="0">
                <a:solidFill>
                  <a:srgbClr val="000000"/>
                </a:solidFill>
                <a:effectLst/>
                <a:latin typeface="Century Gothic" panose="020B0502020202020204" pitchFamily="34" charset="0"/>
                <a:ea typeface="Arial" panose="020B0604020202020204" pitchFamily="34" charset="0"/>
                <a:cs typeface="Times New Roman" panose="02020603050405020304" pitchFamily="18" charset="0"/>
              </a:rPr>
              <a:t>. Tällä kertaa kisa pelattiin VTS:n ja Nuukan välillä. Nuuka voitti tiukan kisan, joten ensi vuoden lajin valitsee VTS. </a:t>
            </a:r>
            <a:r>
              <a:rPr lang="fi-FI" sz="1800" dirty="0">
                <a:solidFill>
                  <a:srgbClr val="000000"/>
                </a:solidFill>
                <a:latin typeface="Century Gothic" panose="020B0502020202020204" pitchFamily="34" charset="0"/>
                <a:ea typeface="Arial" panose="020B0604020202020204" pitchFamily="34" charset="0"/>
                <a:cs typeface="Times New Roman" panose="02020603050405020304" pitchFamily="18" charset="0"/>
              </a:rPr>
              <a:t>Kisaajia oli yhteensä kahdeksan.</a:t>
            </a:r>
            <a:br>
              <a:rPr lang="fi-FI" sz="1800" dirty="0">
                <a:effectLst/>
                <a:latin typeface="Arial" panose="020B0604020202020204" pitchFamily="34" charset="0"/>
                <a:ea typeface="Arial" panose="020B0604020202020204" pitchFamily="34" charset="0"/>
                <a:cs typeface="Times New Roman" panose="02020603050405020304" pitchFamily="18" charset="0"/>
              </a:rPr>
            </a:br>
            <a:endParaRPr lang="fi-FI" dirty="0"/>
          </a:p>
        </p:txBody>
      </p:sp>
      <p:pic>
        <p:nvPicPr>
          <p:cNvPr id="1026" name="Picture 2">
            <a:extLst>
              <a:ext uri="{FF2B5EF4-FFF2-40B4-BE49-F238E27FC236}">
                <a16:creationId xmlns:a16="http://schemas.microsoft.com/office/drawing/2014/main" id="{B313501C-CCB0-FEC2-A07B-CA497A02EB6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9302" t="18645" r="17442" b="8627"/>
          <a:stretch/>
        </p:blipFill>
        <p:spPr bwMode="auto">
          <a:xfrm>
            <a:off x="7206018" y="3486027"/>
            <a:ext cx="4103427" cy="3055366"/>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4298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ltameri 16 x 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8742_TF02895256" id="{45FF091E-0359-4CFC-AE18-71EE5FB38583}" vid="{7191F384-1118-4013-ABAA-D57F55C210BE}"/>
    </a:ext>
  </a:extLst>
</a:theme>
</file>

<file path=ppt/theme/theme2.xml><?xml version="1.0" encoding="utf-8"?>
<a:theme xmlns:a="http://schemas.openxmlformats.org/drawingml/2006/main" name="Office-teema">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teema">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Merta esittävä maalaus -esitys (laajakuva)</Template>
  <TotalTime>328</TotalTime>
  <Words>3434</Words>
  <Application>Microsoft Office PowerPoint</Application>
  <PresentationFormat>Laajakuva</PresentationFormat>
  <Paragraphs>180</Paragraphs>
  <Slides>47</Slides>
  <Notes>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47</vt:i4>
      </vt:variant>
    </vt:vector>
  </HeadingPairs>
  <TitlesOfParts>
    <vt:vector size="52" baseType="lpstr">
      <vt:lpstr>Arial</vt:lpstr>
      <vt:lpstr>Calibri</vt:lpstr>
      <vt:lpstr>Century Gothic</vt:lpstr>
      <vt:lpstr>Georgia</vt:lpstr>
      <vt:lpstr>Valtameri 16 x 9</vt:lpstr>
      <vt:lpstr>VAASAN TEKNILLINEN SEURA RY</vt:lpstr>
      <vt:lpstr>PowerPoint-esitys</vt:lpstr>
      <vt:lpstr>Vaalikokous 2023 ja ylimääräinen jäsenkokous 2024</vt:lpstr>
      <vt:lpstr>Vaalikokous 2023 ja ylimääräinen jäsenkokous 2024</vt:lpstr>
      <vt:lpstr>Vuosikokous  Vuosikokous järjestettiin maanantaina 18.3.2024 Ateljeessa. Vuosikokouksessa Seuran sihteeri Vesa Katajisto kertoi kokemuksiaan EU-uralta sekä antoi vinkkejä ja vastasi kysymyksiin EU-virkamiesuraa  suunnitteleville tai siitä muutoin kiinnostuneille jäsenillemme.   Vuosikokouksessa hyväksyttiin vuoden 2023 toimintakertomus, kuultiin toiminnantarkastuskertomus ja hyväksyttiin sekä VTS:n että Reino Ignatiuksen stipendirahaston tilinpäätökset ja taseet. Vuoden 2023 johtokunnalle myönnettiin tili- ja vastuuvapaus yksimielisesti. </vt:lpstr>
      <vt:lpstr>Vaalikokous 2024  Vaalikokous järjestettiin maanantaina 16.12.2024 Ateljeessa. Vaalikokousesitelmän piti päätoimittaja Markku Mantila aiheenaan ”Uusi viestintä ja vahingollinen vaikuttaminen”.  Vaalikokouksessa käsiteltiin sääntömääräiset asiat.  Vuoden 2025 johtokunnaksi valittiin jatkamaan  vuoden 2024 johtokunta: Puheenjohtaja Johanna Ahopelto Varapuheenjohtaja Maarit Vesapuisto Sihteeri Vesa Katajisto Rahastonhoitaja Ilkka Raatikainen Viestintävastaava Tommi Rintala Jäsen Jouko Suvanto</vt:lpstr>
      <vt:lpstr>Vaalikokous 2024   Talousarvio ja jäsenmaksu vuodelle 2025 hyväksyttiin esityksen mukaisesti. Jäsenmaksuksi vuodelle 2024 tuli 20 euroa. Vuoden 2025 toiminnantarkastajiksi valittiin jatkamaan Timo Anttila ja Mika Niskanen sekä varatoiminnantarkastajiksi uusina Hannu Toivola ja Timo Vekara.  Johtokunnan kokouksissa ovat puhe- ja läsnäolo-oikeutettuja Tutti ry:n puheenjohtaja ja teekkariyhdysmies.  Vaalikokous päätti myös kutsua Viljo Jaakkolan Seuran kunniajäseneksi. Viljo on Seuran historian kymmenes kunniajäsen. </vt:lpstr>
      <vt:lpstr>Jäsentilaisuudet  Vuoden mittaan jäsentilaisuuksia järjestettiin yhdessä yhteistyökumppanien kanssa 20 kertaa.</vt:lpstr>
      <vt:lpstr>Ystävänpäiväkisa keskiviikona 21.2.2024 Ateljeessa  Vuonna 2024 ystävänpäiväkisan lajiksi valikoitui sananselityspeli Alias ja paikaksi Seuran Ateljee. Ystävänpäiväkisa järjestettiin ensimmäisen kerran vuonna 1999, joten perinne on jatkunut jo neljännesvuosisadan. Ystävänpäiväkisassa tärkeintä ei ole voitto vaan hauskanpito. Toisaalta kisan moton mukaisesti – Illis quorum meruere labores. Tällä kertaa kisa pelattiin VTS:n ja Nuukan välillä. Nuuka voitti tiukan kisan, joten ensi vuoden lajin valitsee VTS. Kisaajia oli yhteensä kahdeksan. </vt:lpstr>
      <vt:lpstr>Pilkusta asiaa maanantaina 11.3.2024 Teams/TEK  TEKin kerho PILKKU (pilkku.tek.fi) tarjosi Seuran jäsenille mielenkiintoisen keskustelutilaisuuden Pilkusta asiaa 3. Alustajana toimi kielitieteilijä, tietokirjailija Vesa Heikkinen. Illan keskustelun teemana olivat suomen kielen uhkakuvat - onko uhkana englanti, onko se lukemisen väheneminen ja sanavaraston supistuminen, onko se kielen ns. höttöistyminen (epätäsmällisyys, abstraktisuus, monitulkintaisuus, väärinymmärtämiset), onko se some, joka suosii nopeaa kuvallista informaatiota, ovatko ne lukuisat erikoiskielet (mm. tekniikan, talouden, juridiikan, harrastusten ym. kielet), jotka valtaavat alaa yhteiseltä yleiskieleltä?   Osallistujia oli yhteensä 28, osa Pasilassa  ja osa Teamsin välityksellä. </vt:lpstr>
      <vt:lpstr>TEK:n jäsenilta perjantaina 15.3.2024 Vaasan Kaupunginteatterissa  Tekniikan akateemiset TEK järjesti jälleen jäsenillan Vaasassa. Tällä kertaa vuorossa oli teatterielämys (NOKIA) hyvässä seurassa. Illan TEK-kiintiö oli loppuunmyyty. </vt:lpstr>
      <vt:lpstr>Vuosikokous maanantaina 18.3.2024 Ateljeessa</vt:lpstr>
      <vt:lpstr>Drinkkikurssi torstaina 18.4.2024 Ateljeessa  Tänä vuonna drinkkikurssimme teemana olivat luovat juomaratkaisut. Paikkana toimi Seuramme Ateljee.   Osanottajat saivat tuoda mukaan myös oman  pullon sisältöineen kurssilla sekoiteltavaksi ja niihin  sopivien reseptien etsimiseksi.  Osallistujia oli kahdeksan, joista yksi etäyhteyden  välityksellä.</vt:lpstr>
      <vt:lpstr>TEKin jäsenilta Vaasassa 22.4.2024  TEKin asiantuntija Daniel Valtakari kertoi teemasta "Tekoälyn käyttäminen työssä" ja TEKin Länsi-Suomen alueasiamies Mia Adolfsson kertoi ajankohtaisesta työmarkkinatilanteesta. Tilaisuus järjestettiin uudistetussa Sokoshotel Royal Vaasassa. </vt:lpstr>
      <vt:lpstr>Klockarsin patsaan lakitus 30.4.2024 Ateljeessa  Klockarsin patsaan lakitus oli vuorossa vappuaattona Ateljeessa heti Topeliuksen patsaan lakituksen jälkeen. Seuran jäsenet seuralaisineen olivat tervetulleita nostamaan maljan keväälle.    Osallistujia oli kymmenen. </vt:lpstr>
      <vt:lpstr>Pilkusta asiaa tiistaina 14.5.2024 Teams/TEK: Vuoden tiedekynä  Pilkusta asiaa 4 –tilaisuudessa Koneen Säätiön tiede- ja taiderahoituksen johtaja Kalle Korhonen kertoi osallistujille suomenkielisen Vuoden Tiedekynä -palkinnon syntyhistoriasta ja tavoitteista. Koneen Säätiö myöntää Vuoden Tiedekynä -palkinnon vuosittain tieteellisestä julkaisusta, jossa suomen kieltä on käytetty erityisen ansiokkaasti. Palkinnon tarkoitus on tukea suomenkielistä tieteellistä kirjoittamista ja nostaa sen arvostusta. Tilaisuuteen osallistui yhteensä 11 henkilöä, joista pääosa etäyhteydellä. </vt:lpstr>
      <vt:lpstr>VTS:n ja VTSVYTEK:n kesäsynttärit keskiviikkona 5.6.2024 Ateljeessa  105-vuotiaan Seuraamme epämuodolliset kesäsynttärit järjestettiin Ateljeehen heti alkukesästä, sillä Seuran virallinen 105-vuotissyntymäpäivä oli toukokuun 17. päivänä ja varsinaiset juhlat pidettiin perinteiseen tapaan lokakuussa. Epävirallisia kesäsynttäreitä on vietetty kesäkuussa jo vuosia, usein yhdessä nyt 12-vuotiaan korkeakouluvaliokuntamme VTSVYTEKin kanssa.   Ohjelmassa oli keskusteluja ajankohtaisista aiheista hyvässä Seurassa. Puheenjohtaja alusti lyhyesti Seuran 105- ja VTSVYTEKin 12-vuotisesta historiasta ja vastasi osallistujien kysymyksiin. Syntymäpäiviä juhli yhteensä yhdeksän jäsentä.  </vt:lpstr>
      <vt:lpstr>Tutustuminen Original Sokos Hotel Royal Vaasaan tiistaina 11.6.2024  Kesäkuussa tutustuttiin uudistettuun Sokos Hotel Royaliin (Hovioikeudenpuistikko 18, Vaasa). Osallistujat kokoontuivat hotellin aulassa, josta oppaana toiminut Ann-Marie Hietala johdatti seurueemme esittelykierrokselle. </vt:lpstr>
      <vt:lpstr>Terassi-ilta perjantaina 16.8.2024 Strampenilla  Seuramme on jo vuosien ajan kokoontunut elokuussa terassi-iltaan. Vuoden 2024 terassi-ilta järjestettiin Strampenin terassilla. Jo säännöksi muodostuneen perinteen mukaisesti Seura tarjosi yhden juoman per jäsen. Kesäillasta hyvässä Seurassa nautti tällä kertaa 12 osallistujaa. </vt:lpstr>
      <vt:lpstr>Pilkusta asiaa torstaina 12.9.2024 Teams/TEK: Uhanalaiset sanat  Pilkusta asiaa 5 -tilaisuudessa alustajana toimi jälleen kielitieteilijä, tietokirjailija Vesa Heikkinen aiheesta ”Uhanalaiset sanat?” Hän on suomen kielen dosentti, tekstintutkija ja tietokirjailija, joka on kirjoittanut useita tiede- ja tietoteoksia muun muassa kielen ja politiikan suhteesta, lehti- ja virkakielestä sekä suomen kielen tulevaisuudesta. Tilaisuudessa pohdittiin mm. sitä, mistä sanat tulevat ja minne ne menevät, katoaako kielestä sanoja ja millaisia nuo sanat ovat sekä miksi ne katoavat. Läsnä- ja etäosallistujia oli yhteensä 15. </vt:lpstr>
      <vt:lpstr>  Tutustuminen Vaasan Veteen keskiviikkona 18.9.2024 Pilvilammen toimipiste  Seuran jäsenet tutustuivat Vaasan Veden Pilvilammen toimipisteeseen (Vesilaitoksentie 243, Vaasa) johtaja Pekka Rouhiaisen pitämän yleisesittelyn ja käyttöpäällikkö Markus Aspholmin opastuksen avulla. Edellisen kerran Vaasan Veden toimintaan Pilvilammella oli tutustuttu vuonna 2003, sitä edellisen kerran vuonna 1990, joten paljon uudistuksia oli ehtinyt tapahtua vuosien kuluessa. Osallistujia oli 22. </vt:lpstr>
      <vt:lpstr>Vaasan Teknillisen Seuran 105-vuotisjuhlat lauantaina 19.10.2024 Bacchus &amp; Svenska Klubbenilla  Vaasan Teknillisen Seuran 105-vuotisjuhlat (VTS105) järjestettiin päivälleen viisi vuotta satavuotisjuhliemme jälkeen. Juhlapaikkanamme oli tällä kertaa Bacchus &amp; Svenska Klubben, ja siellä upeasti koristeltu ja katettu Svenska Klubbenin juhlasali. Juhlan ohjelmassa oli katsaus Seuran 105-vuotiseen historiaan, ansiomerkkien jako, juhlapuheita, laulua, naurua, loistava illallinen hyvien juomien kera ja etenkin hyvää Seuraa  Mimmiä unohtamatta!    </vt:lpstr>
      <vt:lpstr>Vaasan Teknillisen Seuran 105-vuotisjuhlat lauantaina 19.10.2024 Bacchus &amp; Svenska Klubbenilla  Juhlapuhujanamme oli Eurooppa- ja omistajaohjausministeri Joakim Strand.    </vt:lpstr>
      <vt:lpstr>Vaasan Teknillisen Seuran 105-vuotisjuhlat lauantaina 19.10.2024 Bacchus &amp; Svenska Klubbenilla  Juhlassa saivat kuparisen ansiomerkin Jouko Suvanto, Pasi Lähde, Esko Ala-Myllymäki, Viljo Jaakkola, Ilkka Raatikainen ja Johanna Ahopelto sekä teräksisen Timo Mantere ja Teemu Ovaska (etäyhteydellä Texasista). Seuran pöytästandaarit luovutettiin aiemmille puheenjohtajille: Miika Pietilä 2020 (poissaolevana), Olli Lamminen 2021-2022, Petra Hakoniemi 2023 ja Johanna Ahopelto 2003-2019, 2024. </vt:lpstr>
      <vt:lpstr>PowerPoint-esitys</vt:lpstr>
      <vt:lpstr>PowerPoint-esitys</vt:lpstr>
      <vt:lpstr>Copilotin suosiollisella avustuksella laadittu AI-VERSIO PUHEESTA VTS:LÄISILLE (promptit laati puheenjohtaja ja puheen esitti koko johtokunta)    Hyvät Vaasan Teknillisen Seuran jäsenet ja heidän puolisonsa,  Tervetuloa juhlimaan seuran 105-vuotista taivalta! On ilo nähdä teidät kaikki täällä Svenska Klubbenilla, vaikka seura perustettiinkin aikoinaan kielisyistä Vaasan Suomalaisella Klubilla. Tämä on selvä osoitus siitä, että teknillinen kehitys ei tunne rajoja – ei edes kielirajoja!  Kun seura perustettiin, maailma oli hyvin erilainen paikka. Silloin suurin teknologinen innovaatio oli ehkä sähkövalo, ja nyt meillä on taskuissamme laitteita, joilla voimme tilata pizzaa, katsoa kissavideoita ja osallistua etäkokouksiin – kaikki samaan aikaan!  Tänään juhlimme paitsi seuran pitkää historiaa, myös sen jäsenten kekseliäisyyttä ja sitoutumista. Ilman teitä emme olisi tässä. Teidän ansiostanne Vaasan Teknillinen Seura on edelleen elinvoimainen ja merkityksellinen yhteisö.  Seuran saavutukset ovat olleet merkittäviä. Olemme olleet mukana kehittämässä paikallista teollisuutta, tukeneet teknillistä koulutusta ja edistäneet innovaatioita, jotka ovat parantaneet elämänlaatua täällä Vaasassa ja sen ympäristössä sekä eri puolilla maailmaa. Olemme järjestäneet lukuisia seminaareja, koulutusta ja yritysvierailuja, jotka ovat rikastuttaneet jäsentemme osaamista ja verkostoja.  </vt:lpstr>
      <vt:lpstr>PowerPoint-esitys</vt:lpstr>
      <vt:lpstr>PowerPoint-esitys</vt:lpstr>
      <vt:lpstr>Nuuka sähköntuottajana maanantaina 21.10.2024 Teams  Tilaisuudessa saimme kuulla, miten nuuka voi toimia sähköntuottajana! Jäsenemme Mika Niskanen kertoi osallistujille kokemuksiaan ja esitteli esimerkkejä toimivista järjestelmistä. Osallistujia oli kahdeksan. </vt:lpstr>
      <vt:lpstr>Nuuka Halloween ja Konstin kokous keskiviikkona 30.10.2024 Teams  TEKin kerho Nuukan jo perinteistä nuukan Halloweenin juhlittiin sekä Seuran Ateljeessa että Teamsin välityksellä. Samassa yhteydessä kokoontui myös VTS:n taidevaliokunta Konsti. Nuukalle perinteiseen tapaan etätarjoilu oli omakustanteinen ja asu vapaa mutta pakollinen. Ateljeessa puolestaan oli kevyt Halloween-teemainen tarjoilu. Illan ohjelmaan sisältyi keskusteluja ajankohtaisista aiheista, Konstin taidepläjäys sekä  vapaamuotoista kuulumisten vaihtoa.   Osallistujia oli yhteensä kahdeksan.</vt:lpstr>
      <vt:lpstr>Vaasan Sähköverkko tiistaina 5.11.2024 Kirkkopuistikko 0  Seuran jäsenet pääsivät tutustumaan Vaasan Sähköverkon toimintaan toimitusjohtaja Jarmo Leppisen isännöimänä. Osallistujia oli 19.</vt:lpstr>
      <vt:lpstr>TEK-tilaisuus työnhausta maanantaina 9.12.2024 Teams  TEK:n Teams-tilaisuus aiheesta CV, Cover letter and AI järjestettiin englanniksi ja se oli avoinna kaikille halukkaille ilman ennakkoilmoittautumista. Tilaisuus toteutettiin yhteistyössä Aalto-yliopiston kanssa. Tärkeänä painopistealueena oli tekoälytyökalujen hyödyntäminen. Daniel Valtakari TEK:stä antoi hyödyllisiä vinkkejä CV:n ja saatekirjeen laatimiseen sekä neuvoja menestyksekkääseen työnhakuun. </vt:lpstr>
      <vt:lpstr>Vaalikokous Ateljeessa maanantaina 16.12.2024, vieraana Markku Mantila</vt:lpstr>
      <vt:lpstr>VTS105-historiikin julkistaminen keskiviikkona 18.12.2024 Ateljeessa  Vuoden 2024 viimeisessä jäsentapahtumassa Ateljeessa julkistettiin Seuran VTS105-historiikki. Seuran puheenjohtaja Johanna Ahopelto esitelmöi Suoran vaiheista ja toiminnasta menneiden yli sadan vuoden aikana monipuolisen teksti- ja kuvamateriaalin avulla. Hän myös totesi, että Seuran arkistojen kattavan koko VTS:n 105-vuotisen toiminnan, ja ne ovat ehkä yksi Suomen parhaiten säilyneitä Teknillisten Seurojen arkistoja. </vt:lpstr>
      <vt:lpstr>Johtokunnan toiminta  Johtokunnan kokoonpano ja jäsenten vastuualueet: Johanna Ahopelto, puheenjohtaja Maarit Vesapuisto, varapuheenjohtaja   Vesa Katajisto, sihteeri  Ilkka Raatikainen, rahastonhoitaja  Tommi Rintala, web-, jäsenrekisteri- ja tiedotusvastaava  Jouko Suvanto, Ateljee-vastaava  Myös johtokunnan kokouksissa puhe- ja läsnäolo-oikeutetut opiskelijaedustajat, Tutti ry:n puheenjohtaja Joonas Nurmi ja teekkariyhdysmies Niklas Virtanen, esittäytyivät vuoden aikana, Nurmi Ateljeessa ja Virtanen WhatsApp-viestin kautta. </vt:lpstr>
      <vt:lpstr>Johtokunta kokoontui vuoden 2024 aikana yhteensä 12 kertaa. Kokouksissa suunniteltiin mm. tulevaa toimintaa, valmisteltiin jäsentilaisuuksia, tehtiin Seuran jäsenyyttä koskevia päätöksiä, hallinnoitiin stipendirahastoa ja alettiin valmisteltiin loppuvuodesta vuoden 2025 talousarviota, toimintasuunnitelmaa sekä jäsentilaisuuksia. VTS105-juhlien kustannuksiin haettiin ja saatiin TEK:n avustusta n. 1600 €.  Johtokunnan toimintaa ohjasi vuosikello.</vt:lpstr>
      <vt:lpstr>Johtokunta tiedotti Seuran jäsentapahtumista ja muista ajankohtaisista asioista jäsenille postitse lähetetyin jäsentiedottein, sähköpostitse sekä nettisivuilla osoitteessa https://www.vaasanteknillinenseura.fi. Vuoden 2024 aikana lähetettiin kolme jäsentiedotetta. TEK tarjosi jälleen tiedotetulostus- ja postitusapua; tiedotteet olivat jälleen nelisivuisia ja nelivärisiä.  Seuran webbisivut ja jäsenrekisteri siirrettiin Tekniikan akateemiset TEK:n alueseuroille ja kerhoilleen tarjoamaan Yhdistysavain-palveluun osoitteeseen vaasanteknillinenseura.fi (vaasanteknillinenseura.tek.fi). Samalla johtokunta joutui selvittämään, kuinka saataisiin käyttöön sellainen yleissähköpostiosoite, johon muutkin kuin johtokunnan jäsenet  voivat lähettää sähköpostia.  Johtokunta myös päivitti Yhdistysavaimen jäsenrekisteriä mahdollisuuksien  mukaan ja työ jatkuu vuoden 2025 puolella.  Seuralle luotiin myös oma sivu Wikipediaan ja Tutti ry palautti omalle  nettisivulleen linkin VTS:n sivuille.  Johtokunta tiedotti seuran jäsenistöä TEKin kerhojen Nuuka ja Pilkku  järjestämistä etätapahtumista. Nuukan 5-vuotispäivänä 17.5.2024  johtokunta osallistui Rantalinnassa järjestettyyn iltajuhlaan.</vt:lpstr>
      <vt:lpstr>Valiokunnat Johtokunnan alaisina toimivat valiokunnat:  VTS:n talousvaliokunta TalVa, puheenjohtaja Seuran rahastonhoitaja Ilkka Raatikainen. Vuonna 2024 TalVa kokoontui kerran, Ålandsbankenissa. Samalla kertaa vaihdettiin pankin tietoihin Seuran nykyiset nimenkirjoittajat.  Vaasan Teknillisen Seuran valiokuntana toimiva Vaasan yliopiston ja Vaasan korkeakouluvaliokunta VTSVYTEK, puheenjohtaja Timo Vekara,  varapuheenjohtaja Johanna Ahopelto ja sihteeri Teemu Ovaska.  VTSVYTEK kokoontui maanantaina 25.3.2024 ravintola Bacchus –  Svenska Klubbenilla.  VTS:n taidevaliokunta Konsti, puheenjohtaja Johanna Ahopelto,  kokoontui Nuukan Halloweenin yhteydessä.   TEK:n valtuuston VTS- ja vaasalaisvaltuutettujen, varavaltuutettujen,  valiokuntajäsenten ja TEK:n hallinnon opiskelijaedustajien ”Vaikuttava Vaasa” eli VaiVa. VaiVa kokoontui perjantaina 15.3.2024 ravintola Trattoria Puistikossa.</vt:lpstr>
      <vt:lpstr>TEK-yhteydet  Jäsenkuntaamme osallistui myös TEKin valtuuston, hallituksen ja valiokuntien työskentelyyn. Seuran puheenjohtaja Johanna Ahopelto on TEKin valtuuston ja hallituksen jäsen ja tässä tehtävässään myös hallituksen yhteyshenkilö TEKin Korkeakouluvaliokunnassa (työmarkkinavaliokunta) ja Tohtoritoimikunnassa. Rahastonhoitaja Ilkka Raatikainen on TEKin Yhteisövaliokunnan (teemavaliokunta) jäsen. Seuran jäsenistä Teemu Ovaska on Korkeakouluvaliokunnan jäsen ja Jouni Björkman Koulutuspoliittisen valiokunnan jäsen.   Johtokunnan jäseniä osallistui myös TEK:n Alueseura- ja  kerhopäiville Lahdessa 27.-28.9.2024.   </vt:lpstr>
      <vt:lpstr>Avustustoiminta ja stipendit  Johtokunta pitää hyvää huolta Tehtaanjohtaja, diplomi-insinööri Reino Ignatiuksen stipendirahaston varallisuudesta ja pyrkii kasvattamaan sitä. Osakesalkkua kartutetaan edelleen maltillisesti sijoittamalla osa osinkotuloista osakehankintoihin.   Seuralla on Ålandsbankenin kanssa salkunhoitosopimus. Puheenjohtaja, varapuheenjohtaja, rahastonhoitaja ja sihteeri kävivät Ålandsbankenissa 19.2.2024 toimittamassa VTS:n päivitetyt nimenkirjoitusoikeuksia koskevat tiedot ja keskustelemassa varainhoitajanamme tuolloin toimineen Juha Ilmosen kanssa sijoitusnäkymistä ja VTS:n sijoitussalkun tilanteesta. Syksyn aikana Ålandsbankenissa varainhoitajaksi vaihtui Lauri Sammallahti.  Tehtaanjohtaja, diplomi-insinööri Reino Ignatiuksen stipendirahaston varallisuuteen kuuluvan Asunto Oy Vaahterapihassa oleva asunto on tuottanut stipendirahastolle vuokratuloja. Rahastonhoitaja osallistui valtakirjalla etänä Asunto Oy Vaahterapihan 13.3.2024 pidettyyn yhtiökokoukseen, puheenjohtaja puhe- ja etäyhteysoikeudella sekä sihteeri ja Ateljee-vastaava kuuntelijoina. Rahastonhoitaja valittiin AsOy Vaahterapihan hallitukseen.  Seuran omistama Ateljeen sijaitsee Asunto Oy Vaasan Koulukatu 41:ssä, jonka yhtiökokous pidettiin keskiviikkona 15.5.2024, ja jossa sihteeri edusti Seuraa valtakirjalla.</vt:lpstr>
      <vt:lpstr>Tehtaanjohtaja, diplomi-insinööri Reino Ignatiuksen stipendirahaston stipendit   Rahaston stipendit jaetaan hakemusten perusteella seuran vuosipäivän (17.5.) tienoilla. Stipendihakemusten määräaika on vuosittain vapunpäivään mennessä.  Vuonna 2024 stipendirahastolle jätettiin 20 apurahahakemusta, jotka johtokunta tutki ja arvioi tarkoin kiinnittäen erityistä huomiota tehtäväksi suunnitellun työn tieteelliseen laatuun, hakijan opintomenestykseen, hakemuksen laatuun,  stipendirahaston sääntöjen mukaisuuteen ja  haettuun summaan.  Huolellisen arvioinnin jälkeen johtokunta päätti  jakaa stipendejä yhteensä 3 400 € kymmenelle  hakijalle seuraavasti: </vt:lpstr>
      <vt:lpstr>PowerPoint-esitys</vt:lpstr>
      <vt:lpstr>Jäsentilasto  Vuoden 2024 lopussa Seurassa oli jäseniä yhteensä 306. Vuosijäseniä oli 185, ainaisjäseniä 117, kannatusjäseniä 2 (Vaasan yliopisto ja Vaasan ammattikorkeakoulu) sekä kunniajäseniä 1 (Viljo Jaakkola). Vuonna 2024 Seuraan hyväksyttiin 6 uutta vuosijäsentä ja Seurasta erosi 12 jäsentä. TEKin jäsenten tarkkaa määrää Seurassa emme tiedä, koska sitä ei ole aiempina vuosikymmeninä kaikilta jäseniltä kysytty. Vuonna 2024 jäsenrekisteristä poistettiin 4 poisnukkunutta jäsentä.   Jäsentilastot vuoden 2024 lopussa: 186 vuosijäsentä 116 ainaisjäsentä  1 kunniajäsen 2 kannatusjäsentä   Jäsentilastot vuoden 2023 lopussa: 192 vuosijäsentä 121 ainaisjäsentä 0 kunniajäsentä 2 kannatusjäsentä   Jäsenluettelo vuosikertomuksen liitteenä.</vt:lpstr>
      <vt:lpstr>PowerPoint-esitys</vt:lpstr>
      <vt:lpstr>PowerPoint-esitys</vt:lpstr>
      <vt:lpstr>Linkit ja yhteystiedot  Lisätietoa ja kuvia vuoden 2024 varrelta VTS:n nettisivuilla: https://www.vaasanteknillinenseura.fi/    Vaasan Teknillinen Seura ry Koulukatu 41 A 13 65100 VAASA vts-johtokunta ät googlegroups.com  vaasanteknillinenseura.fi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Johanna Ahopelto</dc:creator>
  <cp:lastModifiedBy>Johanna Ahopelto</cp:lastModifiedBy>
  <cp:revision>58</cp:revision>
  <dcterms:created xsi:type="dcterms:W3CDTF">2025-02-02T17:47:44Z</dcterms:created>
  <dcterms:modified xsi:type="dcterms:W3CDTF">2025-03-26T20:45:13Z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