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8"/>
  </p:notesMasterIdLst>
  <p:sldIdLst>
    <p:sldId id="267" r:id="rId2"/>
    <p:sldId id="264" r:id="rId3"/>
    <p:sldId id="266" r:id="rId4"/>
    <p:sldId id="270" r:id="rId5"/>
    <p:sldId id="271" r:id="rId6"/>
    <p:sldId id="907" r:id="rId7"/>
    <p:sldId id="548" r:id="rId8"/>
    <p:sldId id="273" r:id="rId9"/>
    <p:sldId id="285" r:id="rId10"/>
    <p:sldId id="365" r:id="rId11"/>
    <p:sldId id="429" r:id="rId12"/>
    <p:sldId id="427" r:id="rId13"/>
    <p:sldId id="366" r:id="rId14"/>
    <p:sldId id="400" r:id="rId15"/>
    <p:sldId id="402" r:id="rId16"/>
    <p:sldId id="433" r:id="rId17"/>
    <p:sldId id="403" r:id="rId18"/>
    <p:sldId id="288" r:id="rId19"/>
    <p:sldId id="780" r:id="rId20"/>
    <p:sldId id="263" r:id="rId21"/>
    <p:sldId id="897" r:id="rId22"/>
    <p:sldId id="898" r:id="rId23"/>
    <p:sldId id="272" r:id="rId24"/>
    <p:sldId id="901" r:id="rId25"/>
    <p:sldId id="905" r:id="rId26"/>
    <p:sldId id="335" r:id="rId27"/>
    <p:sldId id="327" r:id="rId28"/>
    <p:sldId id="322" r:id="rId29"/>
    <p:sldId id="324" r:id="rId30"/>
    <p:sldId id="325" r:id="rId31"/>
    <p:sldId id="328" r:id="rId32"/>
    <p:sldId id="941" r:id="rId33"/>
    <p:sldId id="942" r:id="rId34"/>
    <p:sldId id="943" r:id="rId35"/>
    <p:sldId id="944" r:id="rId36"/>
    <p:sldId id="945" r:id="rId37"/>
    <p:sldId id="946" r:id="rId38"/>
    <p:sldId id="949" r:id="rId39"/>
    <p:sldId id="950" r:id="rId40"/>
    <p:sldId id="916" r:id="rId41"/>
    <p:sldId id="265" r:id="rId42"/>
    <p:sldId id="336" r:id="rId43"/>
    <p:sldId id="337" r:id="rId44"/>
    <p:sldId id="302" r:id="rId45"/>
    <p:sldId id="306" r:id="rId46"/>
    <p:sldId id="311" r:id="rId47"/>
    <p:sldId id="312" r:id="rId48"/>
    <p:sldId id="313" r:id="rId49"/>
    <p:sldId id="314" r:id="rId50"/>
    <p:sldId id="315" r:id="rId51"/>
    <p:sldId id="316" r:id="rId52"/>
    <p:sldId id="317" r:id="rId53"/>
    <p:sldId id="321" r:id="rId54"/>
    <p:sldId id="329" r:id="rId55"/>
    <p:sldId id="330" r:id="rId56"/>
    <p:sldId id="331" r:id="rId57"/>
    <p:sldId id="332" r:id="rId58"/>
    <p:sldId id="333" r:id="rId59"/>
    <p:sldId id="334" r:id="rId60"/>
    <p:sldId id="298" r:id="rId61"/>
    <p:sldId id="299" r:id="rId62"/>
    <p:sldId id="301" r:id="rId63"/>
    <p:sldId id="283" r:id="rId64"/>
    <p:sldId id="284" r:id="rId65"/>
    <p:sldId id="287" r:id="rId66"/>
    <p:sldId id="752" r:id="rId67"/>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0702" autoAdjust="0"/>
  </p:normalViewPr>
  <p:slideViewPr>
    <p:cSldViewPr snapToGrid="0">
      <p:cViewPr varScale="1">
        <p:scale>
          <a:sx n="50" d="100"/>
          <a:sy n="50" d="100"/>
        </p:scale>
        <p:origin x="1212" y="48"/>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15284"/>
    </p:cViewPr>
  </p:sorterViewPr>
  <p:notesViewPr>
    <p:cSldViewPr snapToGrid="0">
      <p:cViewPr varScale="1">
        <p:scale>
          <a:sx n="52" d="100"/>
          <a:sy n="52" d="100"/>
        </p:scale>
        <p:origin x="2680" y="6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7909A89-B30B-468C-AE44-F4046067C33B}"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fi-FI"/>
        </a:p>
      </dgm:t>
    </dgm:pt>
    <dgm:pt modelId="{E8A3E337-CA5E-43BF-B2F9-636C456EE8B9}">
      <dgm:prSet phldrT="[Teksti]" custT="1"/>
      <dgm:spPr/>
      <dgm:t>
        <a:bodyPr/>
        <a:lstStyle/>
        <a:p>
          <a:r>
            <a:rPr lang="fi-FI" sz="2400" dirty="0"/>
            <a:t>Tietämättömyys</a:t>
          </a:r>
          <a:endParaRPr lang="fi-FI" sz="1200" dirty="0"/>
        </a:p>
      </dgm:t>
    </dgm:pt>
    <dgm:pt modelId="{11C83AF7-960B-438E-BD91-4D42D8BB4B1F}" type="parTrans" cxnId="{7E90EFCA-4D63-40EF-BA9B-FE21077C95D1}">
      <dgm:prSet/>
      <dgm:spPr/>
      <dgm:t>
        <a:bodyPr/>
        <a:lstStyle/>
        <a:p>
          <a:endParaRPr lang="fi-FI"/>
        </a:p>
      </dgm:t>
    </dgm:pt>
    <dgm:pt modelId="{53308E2C-F1BD-406C-9DCB-672CD121022B}" type="sibTrans" cxnId="{7E90EFCA-4D63-40EF-BA9B-FE21077C95D1}">
      <dgm:prSet/>
      <dgm:spPr/>
      <dgm:t>
        <a:bodyPr/>
        <a:lstStyle/>
        <a:p>
          <a:endParaRPr lang="fi-FI"/>
        </a:p>
      </dgm:t>
    </dgm:pt>
    <dgm:pt modelId="{F50E45F1-448F-45AC-81D9-0013E556B5A8}">
      <dgm:prSet phldrT="[Teksti]" custT="1"/>
      <dgm:spPr/>
      <dgm:t>
        <a:bodyPr/>
        <a:lstStyle/>
        <a:p>
          <a:r>
            <a:rPr lang="fi-FI" sz="2800" dirty="0"/>
            <a:t>Pelko</a:t>
          </a:r>
          <a:endParaRPr lang="fi-FI" sz="1200" dirty="0"/>
        </a:p>
      </dgm:t>
    </dgm:pt>
    <dgm:pt modelId="{21D949DC-7786-4ABD-99F9-538D29E6588C}" type="parTrans" cxnId="{6C7A1646-56F3-498F-B3BE-A8CC90CECB01}">
      <dgm:prSet/>
      <dgm:spPr/>
      <dgm:t>
        <a:bodyPr/>
        <a:lstStyle/>
        <a:p>
          <a:endParaRPr lang="fi-FI"/>
        </a:p>
      </dgm:t>
    </dgm:pt>
    <dgm:pt modelId="{DEECF5CB-0B19-4272-842E-1FF1B7003F5B}" type="sibTrans" cxnId="{6C7A1646-56F3-498F-B3BE-A8CC90CECB01}">
      <dgm:prSet/>
      <dgm:spPr/>
      <dgm:t>
        <a:bodyPr/>
        <a:lstStyle/>
        <a:p>
          <a:endParaRPr lang="fi-FI"/>
        </a:p>
      </dgm:t>
    </dgm:pt>
    <dgm:pt modelId="{71347307-1DB2-4A36-BDD2-F58C1AA0B970}">
      <dgm:prSet phldrT="[Teksti]" custT="1"/>
      <dgm:spPr/>
      <dgm:t>
        <a:bodyPr/>
        <a:lstStyle/>
        <a:p>
          <a:r>
            <a:rPr lang="fi-FI" sz="2800" dirty="0"/>
            <a:t>Karttaminen</a:t>
          </a:r>
          <a:endParaRPr lang="fi-FI" sz="1600" dirty="0"/>
        </a:p>
      </dgm:t>
    </dgm:pt>
    <dgm:pt modelId="{9EC530CA-C28F-4296-88A7-57A6EA66B417}" type="parTrans" cxnId="{E0A5F094-4747-47B0-8209-927023482454}">
      <dgm:prSet/>
      <dgm:spPr/>
      <dgm:t>
        <a:bodyPr/>
        <a:lstStyle/>
        <a:p>
          <a:endParaRPr lang="fi-FI"/>
        </a:p>
      </dgm:t>
    </dgm:pt>
    <dgm:pt modelId="{D711666C-A18C-4524-A297-09E5A38A37BB}" type="sibTrans" cxnId="{E0A5F094-4747-47B0-8209-927023482454}">
      <dgm:prSet/>
      <dgm:spPr/>
      <dgm:t>
        <a:bodyPr/>
        <a:lstStyle/>
        <a:p>
          <a:endParaRPr lang="fi-FI"/>
        </a:p>
      </dgm:t>
    </dgm:pt>
    <dgm:pt modelId="{32306995-E1FE-4D23-B4D4-86B3C99DF78A}">
      <dgm:prSet phldrT="[Teksti]" custT="1"/>
      <dgm:spPr/>
      <dgm:t>
        <a:bodyPr/>
        <a:lstStyle/>
        <a:p>
          <a:r>
            <a:rPr lang="fi-FI" sz="2400" dirty="0"/>
            <a:t>Vihamielisyys</a:t>
          </a:r>
          <a:endParaRPr lang="fi-FI" sz="1400" dirty="0"/>
        </a:p>
      </dgm:t>
    </dgm:pt>
    <dgm:pt modelId="{AE08FAE7-47B5-40D7-8B2A-365CC2DAE539}" type="parTrans" cxnId="{6B9F7A48-A711-4721-9B94-70BB991A59C6}">
      <dgm:prSet/>
      <dgm:spPr/>
      <dgm:t>
        <a:bodyPr/>
        <a:lstStyle/>
        <a:p>
          <a:endParaRPr lang="fi-FI"/>
        </a:p>
      </dgm:t>
    </dgm:pt>
    <dgm:pt modelId="{E21449FB-0C2A-41A4-B623-BFD36965E1AC}" type="sibTrans" cxnId="{6B9F7A48-A711-4721-9B94-70BB991A59C6}">
      <dgm:prSet/>
      <dgm:spPr/>
      <dgm:t>
        <a:bodyPr/>
        <a:lstStyle/>
        <a:p>
          <a:endParaRPr lang="fi-FI"/>
        </a:p>
      </dgm:t>
    </dgm:pt>
    <dgm:pt modelId="{F4A26952-8A70-445E-B82E-C9CADCF6DCD0}">
      <dgm:prSet phldrT="[Teksti]" custT="1"/>
      <dgm:spPr/>
      <dgm:t>
        <a:bodyPr/>
        <a:lstStyle/>
        <a:p>
          <a:r>
            <a:rPr lang="fi-FI" sz="2800" dirty="0"/>
            <a:t>Syrjintä, rasismi</a:t>
          </a:r>
          <a:endParaRPr lang="fi-FI" sz="1400" dirty="0"/>
        </a:p>
      </dgm:t>
    </dgm:pt>
    <dgm:pt modelId="{F6BF2E9A-6678-4553-8C68-47A47B83C9F2}" type="parTrans" cxnId="{503A66AB-13B9-4B25-B3DB-DA46BC037F0E}">
      <dgm:prSet/>
      <dgm:spPr/>
      <dgm:t>
        <a:bodyPr/>
        <a:lstStyle/>
        <a:p>
          <a:endParaRPr lang="fi-FI"/>
        </a:p>
      </dgm:t>
    </dgm:pt>
    <dgm:pt modelId="{C86E416A-9030-4725-8365-CFD726AC25AC}" type="sibTrans" cxnId="{503A66AB-13B9-4B25-B3DB-DA46BC037F0E}">
      <dgm:prSet/>
      <dgm:spPr/>
      <dgm:t>
        <a:bodyPr/>
        <a:lstStyle/>
        <a:p>
          <a:endParaRPr lang="fi-FI"/>
        </a:p>
      </dgm:t>
    </dgm:pt>
    <dgm:pt modelId="{E4F4231D-C84D-4A34-B3F0-5C4E6211E7FE}" type="pres">
      <dgm:prSet presAssocID="{C7909A89-B30B-468C-AE44-F4046067C33B}" presName="cycle" presStyleCnt="0">
        <dgm:presLayoutVars>
          <dgm:dir/>
          <dgm:resizeHandles val="exact"/>
        </dgm:presLayoutVars>
      </dgm:prSet>
      <dgm:spPr/>
    </dgm:pt>
    <dgm:pt modelId="{CEA4BCB0-C2C0-4477-8C3A-8AC2FA62151B}" type="pres">
      <dgm:prSet presAssocID="{E8A3E337-CA5E-43BF-B2F9-636C456EE8B9}" presName="dummy" presStyleCnt="0"/>
      <dgm:spPr/>
    </dgm:pt>
    <dgm:pt modelId="{BF0735F8-9090-4D52-B54A-DFE745410553}" type="pres">
      <dgm:prSet presAssocID="{E8A3E337-CA5E-43BF-B2F9-636C456EE8B9}" presName="node" presStyleLbl="revTx" presStyleIdx="0" presStyleCnt="5" custScaleX="137555">
        <dgm:presLayoutVars>
          <dgm:bulletEnabled val="1"/>
        </dgm:presLayoutVars>
      </dgm:prSet>
      <dgm:spPr/>
    </dgm:pt>
    <dgm:pt modelId="{C412C78E-C09F-478D-92ED-1CD3271C99A7}" type="pres">
      <dgm:prSet presAssocID="{53308E2C-F1BD-406C-9DCB-672CD121022B}" presName="sibTrans" presStyleLbl="node1" presStyleIdx="0" presStyleCnt="5"/>
      <dgm:spPr/>
    </dgm:pt>
    <dgm:pt modelId="{04326031-966A-421D-8934-5C7BAED730B8}" type="pres">
      <dgm:prSet presAssocID="{F50E45F1-448F-45AC-81D9-0013E556B5A8}" presName="dummy" presStyleCnt="0"/>
      <dgm:spPr/>
    </dgm:pt>
    <dgm:pt modelId="{5571BD52-A6A4-459A-9B49-01BB07A179D9}" type="pres">
      <dgm:prSet presAssocID="{F50E45F1-448F-45AC-81D9-0013E556B5A8}" presName="node" presStyleLbl="revTx" presStyleIdx="1" presStyleCnt="5">
        <dgm:presLayoutVars>
          <dgm:bulletEnabled val="1"/>
        </dgm:presLayoutVars>
      </dgm:prSet>
      <dgm:spPr/>
    </dgm:pt>
    <dgm:pt modelId="{404BB75B-4B60-43E9-8BED-4444671A3A67}" type="pres">
      <dgm:prSet presAssocID="{DEECF5CB-0B19-4272-842E-1FF1B7003F5B}" presName="sibTrans" presStyleLbl="node1" presStyleIdx="1" presStyleCnt="5"/>
      <dgm:spPr/>
    </dgm:pt>
    <dgm:pt modelId="{EF27F5A7-2857-47A5-AB18-C196065318F6}" type="pres">
      <dgm:prSet presAssocID="{71347307-1DB2-4A36-BDD2-F58C1AA0B970}" presName="dummy" presStyleCnt="0"/>
      <dgm:spPr/>
    </dgm:pt>
    <dgm:pt modelId="{C93B371C-4623-4434-B66D-2C52F629E11D}" type="pres">
      <dgm:prSet presAssocID="{71347307-1DB2-4A36-BDD2-F58C1AA0B970}" presName="node" presStyleLbl="revTx" presStyleIdx="2" presStyleCnt="5">
        <dgm:presLayoutVars>
          <dgm:bulletEnabled val="1"/>
        </dgm:presLayoutVars>
      </dgm:prSet>
      <dgm:spPr/>
    </dgm:pt>
    <dgm:pt modelId="{5A2682FB-9EE8-4826-AA7B-85D9747FF6D5}" type="pres">
      <dgm:prSet presAssocID="{D711666C-A18C-4524-A297-09E5A38A37BB}" presName="sibTrans" presStyleLbl="node1" presStyleIdx="2" presStyleCnt="5"/>
      <dgm:spPr/>
    </dgm:pt>
    <dgm:pt modelId="{C4CF3D55-F113-44A5-B446-138B561BD551}" type="pres">
      <dgm:prSet presAssocID="{32306995-E1FE-4D23-B4D4-86B3C99DF78A}" presName="dummy" presStyleCnt="0"/>
      <dgm:spPr/>
    </dgm:pt>
    <dgm:pt modelId="{BBE73869-FA21-489C-9FCB-E4F346937A29}" type="pres">
      <dgm:prSet presAssocID="{32306995-E1FE-4D23-B4D4-86B3C99DF78A}" presName="node" presStyleLbl="revTx" presStyleIdx="3" presStyleCnt="5" custScaleX="162125">
        <dgm:presLayoutVars>
          <dgm:bulletEnabled val="1"/>
        </dgm:presLayoutVars>
      </dgm:prSet>
      <dgm:spPr/>
    </dgm:pt>
    <dgm:pt modelId="{F24EFC18-823B-44D2-95C3-1E27CCAC5B41}" type="pres">
      <dgm:prSet presAssocID="{E21449FB-0C2A-41A4-B623-BFD36965E1AC}" presName="sibTrans" presStyleLbl="node1" presStyleIdx="3" presStyleCnt="5"/>
      <dgm:spPr/>
    </dgm:pt>
    <dgm:pt modelId="{9DB1169B-E909-464D-BEF0-5FA2929AB86C}" type="pres">
      <dgm:prSet presAssocID="{F4A26952-8A70-445E-B82E-C9CADCF6DCD0}" presName="dummy" presStyleCnt="0"/>
      <dgm:spPr/>
    </dgm:pt>
    <dgm:pt modelId="{DDB88796-98CF-4864-84B6-19A6FCEAC793}" type="pres">
      <dgm:prSet presAssocID="{F4A26952-8A70-445E-B82E-C9CADCF6DCD0}" presName="node" presStyleLbl="revTx" presStyleIdx="4" presStyleCnt="5" custScaleX="138873">
        <dgm:presLayoutVars>
          <dgm:bulletEnabled val="1"/>
        </dgm:presLayoutVars>
      </dgm:prSet>
      <dgm:spPr/>
    </dgm:pt>
    <dgm:pt modelId="{77261266-631C-4B5A-B9CC-BF6BB92144AD}" type="pres">
      <dgm:prSet presAssocID="{C86E416A-9030-4725-8365-CFD726AC25AC}" presName="sibTrans" presStyleLbl="node1" presStyleIdx="4" presStyleCnt="5" custLinFactNeighborX="0" custLinFactNeighborY="4412"/>
      <dgm:spPr/>
    </dgm:pt>
  </dgm:ptLst>
  <dgm:cxnLst>
    <dgm:cxn modelId="{FBF56F0D-2246-4506-981C-F7F08755F30A}" type="presOf" srcId="{DEECF5CB-0B19-4272-842E-1FF1B7003F5B}" destId="{404BB75B-4B60-43E9-8BED-4444671A3A67}" srcOrd="0" destOrd="0" presId="urn:microsoft.com/office/officeart/2005/8/layout/cycle1"/>
    <dgm:cxn modelId="{AA82823C-C548-44FE-80CD-48A3093707C6}" type="presOf" srcId="{C7909A89-B30B-468C-AE44-F4046067C33B}" destId="{E4F4231D-C84D-4A34-B3F0-5C4E6211E7FE}" srcOrd="0" destOrd="0" presId="urn:microsoft.com/office/officeart/2005/8/layout/cycle1"/>
    <dgm:cxn modelId="{6C7A1646-56F3-498F-B3BE-A8CC90CECB01}" srcId="{C7909A89-B30B-468C-AE44-F4046067C33B}" destId="{F50E45F1-448F-45AC-81D9-0013E556B5A8}" srcOrd="1" destOrd="0" parTransId="{21D949DC-7786-4ABD-99F9-538D29E6588C}" sibTransId="{DEECF5CB-0B19-4272-842E-1FF1B7003F5B}"/>
    <dgm:cxn modelId="{6B9F7A48-A711-4721-9B94-70BB991A59C6}" srcId="{C7909A89-B30B-468C-AE44-F4046067C33B}" destId="{32306995-E1FE-4D23-B4D4-86B3C99DF78A}" srcOrd="3" destOrd="0" parTransId="{AE08FAE7-47B5-40D7-8B2A-365CC2DAE539}" sibTransId="{E21449FB-0C2A-41A4-B623-BFD36965E1AC}"/>
    <dgm:cxn modelId="{2E753C49-DB61-424B-974F-7008D2894422}" type="presOf" srcId="{53308E2C-F1BD-406C-9DCB-672CD121022B}" destId="{C412C78E-C09F-478D-92ED-1CD3271C99A7}" srcOrd="0" destOrd="0" presId="urn:microsoft.com/office/officeart/2005/8/layout/cycle1"/>
    <dgm:cxn modelId="{3F445075-18E2-4E0D-B1E0-28C126B4A18D}" type="presOf" srcId="{F4A26952-8A70-445E-B82E-C9CADCF6DCD0}" destId="{DDB88796-98CF-4864-84B6-19A6FCEAC793}" srcOrd="0" destOrd="0" presId="urn:microsoft.com/office/officeart/2005/8/layout/cycle1"/>
    <dgm:cxn modelId="{90625C86-7D20-43F9-94D0-1DAB56DDA5D1}" type="presOf" srcId="{32306995-E1FE-4D23-B4D4-86B3C99DF78A}" destId="{BBE73869-FA21-489C-9FCB-E4F346937A29}" srcOrd="0" destOrd="0" presId="urn:microsoft.com/office/officeart/2005/8/layout/cycle1"/>
    <dgm:cxn modelId="{E0A5F094-4747-47B0-8209-927023482454}" srcId="{C7909A89-B30B-468C-AE44-F4046067C33B}" destId="{71347307-1DB2-4A36-BDD2-F58C1AA0B970}" srcOrd="2" destOrd="0" parTransId="{9EC530CA-C28F-4296-88A7-57A6EA66B417}" sibTransId="{D711666C-A18C-4524-A297-09E5A38A37BB}"/>
    <dgm:cxn modelId="{503A66AB-13B9-4B25-B3DB-DA46BC037F0E}" srcId="{C7909A89-B30B-468C-AE44-F4046067C33B}" destId="{F4A26952-8A70-445E-B82E-C9CADCF6DCD0}" srcOrd="4" destOrd="0" parTransId="{F6BF2E9A-6678-4553-8C68-47A47B83C9F2}" sibTransId="{C86E416A-9030-4725-8365-CFD726AC25AC}"/>
    <dgm:cxn modelId="{7809F2B4-D164-4AB9-9FEB-441695ACF1D7}" type="presOf" srcId="{D711666C-A18C-4524-A297-09E5A38A37BB}" destId="{5A2682FB-9EE8-4826-AA7B-85D9747FF6D5}" srcOrd="0" destOrd="0" presId="urn:microsoft.com/office/officeart/2005/8/layout/cycle1"/>
    <dgm:cxn modelId="{16C4C9B8-6030-4C30-B755-8AC310F4F714}" type="presOf" srcId="{71347307-1DB2-4A36-BDD2-F58C1AA0B970}" destId="{C93B371C-4623-4434-B66D-2C52F629E11D}" srcOrd="0" destOrd="0" presId="urn:microsoft.com/office/officeart/2005/8/layout/cycle1"/>
    <dgm:cxn modelId="{271DFBBF-92AF-4DC3-85FA-809B063D52AF}" type="presOf" srcId="{E8A3E337-CA5E-43BF-B2F9-636C456EE8B9}" destId="{BF0735F8-9090-4D52-B54A-DFE745410553}" srcOrd="0" destOrd="0" presId="urn:microsoft.com/office/officeart/2005/8/layout/cycle1"/>
    <dgm:cxn modelId="{7E90EFCA-4D63-40EF-BA9B-FE21077C95D1}" srcId="{C7909A89-B30B-468C-AE44-F4046067C33B}" destId="{E8A3E337-CA5E-43BF-B2F9-636C456EE8B9}" srcOrd="0" destOrd="0" parTransId="{11C83AF7-960B-438E-BD91-4D42D8BB4B1F}" sibTransId="{53308E2C-F1BD-406C-9DCB-672CD121022B}"/>
    <dgm:cxn modelId="{F90BADD5-61DD-4C95-93F2-20DA074A07F7}" type="presOf" srcId="{E21449FB-0C2A-41A4-B623-BFD36965E1AC}" destId="{F24EFC18-823B-44D2-95C3-1E27CCAC5B41}" srcOrd="0" destOrd="0" presId="urn:microsoft.com/office/officeart/2005/8/layout/cycle1"/>
    <dgm:cxn modelId="{F6D54DDE-92F7-428E-9F20-947E728D3EF8}" type="presOf" srcId="{C86E416A-9030-4725-8365-CFD726AC25AC}" destId="{77261266-631C-4B5A-B9CC-BF6BB92144AD}" srcOrd="0" destOrd="0" presId="urn:microsoft.com/office/officeart/2005/8/layout/cycle1"/>
    <dgm:cxn modelId="{5BB8DFEE-FE31-419B-9C8B-B8534684CF71}" type="presOf" srcId="{F50E45F1-448F-45AC-81D9-0013E556B5A8}" destId="{5571BD52-A6A4-459A-9B49-01BB07A179D9}" srcOrd="0" destOrd="0" presId="urn:microsoft.com/office/officeart/2005/8/layout/cycle1"/>
    <dgm:cxn modelId="{B73A48D8-42C7-45AC-A933-823C9705A450}" type="presParOf" srcId="{E4F4231D-C84D-4A34-B3F0-5C4E6211E7FE}" destId="{CEA4BCB0-C2C0-4477-8C3A-8AC2FA62151B}" srcOrd="0" destOrd="0" presId="urn:microsoft.com/office/officeart/2005/8/layout/cycle1"/>
    <dgm:cxn modelId="{73CE8AE9-7A92-4395-8AC0-1248A51B7DBC}" type="presParOf" srcId="{E4F4231D-C84D-4A34-B3F0-5C4E6211E7FE}" destId="{BF0735F8-9090-4D52-B54A-DFE745410553}" srcOrd="1" destOrd="0" presId="urn:microsoft.com/office/officeart/2005/8/layout/cycle1"/>
    <dgm:cxn modelId="{DEB84B0A-F53D-4CA9-8100-1E700A3F180F}" type="presParOf" srcId="{E4F4231D-C84D-4A34-B3F0-5C4E6211E7FE}" destId="{C412C78E-C09F-478D-92ED-1CD3271C99A7}" srcOrd="2" destOrd="0" presId="urn:microsoft.com/office/officeart/2005/8/layout/cycle1"/>
    <dgm:cxn modelId="{AC6DAC7C-5C2C-483A-AA5C-D025EE298A3D}" type="presParOf" srcId="{E4F4231D-C84D-4A34-B3F0-5C4E6211E7FE}" destId="{04326031-966A-421D-8934-5C7BAED730B8}" srcOrd="3" destOrd="0" presId="urn:microsoft.com/office/officeart/2005/8/layout/cycle1"/>
    <dgm:cxn modelId="{FDC18D32-BCAD-46FB-9FAE-C70D221C3AFF}" type="presParOf" srcId="{E4F4231D-C84D-4A34-B3F0-5C4E6211E7FE}" destId="{5571BD52-A6A4-459A-9B49-01BB07A179D9}" srcOrd="4" destOrd="0" presId="urn:microsoft.com/office/officeart/2005/8/layout/cycle1"/>
    <dgm:cxn modelId="{39F575D0-627F-4943-9E86-A10F2C7E04F6}" type="presParOf" srcId="{E4F4231D-C84D-4A34-B3F0-5C4E6211E7FE}" destId="{404BB75B-4B60-43E9-8BED-4444671A3A67}" srcOrd="5" destOrd="0" presId="urn:microsoft.com/office/officeart/2005/8/layout/cycle1"/>
    <dgm:cxn modelId="{DBE549E7-E5A4-4924-8568-A692FD104B3C}" type="presParOf" srcId="{E4F4231D-C84D-4A34-B3F0-5C4E6211E7FE}" destId="{EF27F5A7-2857-47A5-AB18-C196065318F6}" srcOrd="6" destOrd="0" presId="urn:microsoft.com/office/officeart/2005/8/layout/cycle1"/>
    <dgm:cxn modelId="{B7BED7D6-A8BC-4FE9-B697-73D070E356F5}" type="presParOf" srcId="{E4F4231D-C84D-4A34-B3F0-5C4E6211E7FE}" destId="{C93B371C-4623-4434-B66D-2C52F629E11D}" srcOrd="7" destOrd="0" presId="urn:microsoft.com/office/officeart/2005/8/layout/cycle1"/>
    <dgm:cxn modelId="{5F7C85FB-6A0B-4912-BAC4-C28E207C3360}" type="presParOf" srcId="{E4F4231D-C84D-4A34-B3F0-5C4E6211E7FE}" destId="{5A2682FB-9EE8-4826-AA7B-85D9747FF6D5}" srcOrd="8" destOrd="0" presId="urn:microsoft.com/office/officeart/2005/8/layout/cycle1"/>
    <dgm:cxn modelId="{F4FF9EBD-2C68-46C4-9482-3C312093F0AA}" type="presParOf" srcId="{E4F4231D-C84D-4A34-B3F0-5C4E6211E7FE}" destId="{C4CF3D55-F113-44A5-B446-138B561BD551}" srcOrd="9" destOrd="0" presId="urn:microsoft.com/office/officeart/2005/8/layout/cycle1"/>
    <dgm:cxn modelId="{EF39D6A9-27BC-4644-BAE8-448E71BB4320}" type="presParOf" srcId="{E4F4231D-C84D-4A34-B3F0-5C4E6211E7FE}" destId="{BBE73869-FA21-489C-9FCB-E4F346937A29}" srcOrd="10" destOrd="0" presId="urn:microsoft.com/office/officeart/2005/8/layout/cycle1"/>
    <dgm:cxn modelId="{B58CF5FA-E445-47D2-9E34-C249E9A393B0}" type="presParOf" srcId="{E4F4231D-C84D-4A34-B3F0-5C4E6211E7FE}" destId="{F24EFC18-823B-44D2-95C3-1E27CCAC5B41}" srcOrd="11" destOrd="0" presId="urn:microsoft.com/office/officeart/2005/8/layout/cycle1"/>
    <dgm:cxn modelId="{194FCC45-E9B2-4D0E-B2FF-FC215E8D3140}" type="presParOf" srcId="{E4F4231D-C84D-4A34-B3F0-5C4E6211E7FE}" destId="{9DB1169B-E909-464D-BEF0-5FA2929AB86C}" srcOrd="12" destOrd="0" presId="urn:microsoft.com/office/officeart/2005/8/layout/cycle1"/>
    <dgm:cxn modelId="{9827BD6C-BE14-4E75-9609-9A15CABCB6F4}" type="presParOf" srcId="{E4F4231D-C84D-4A34-B3F0-5C4E6211E7FE}" destId="{DDB88796-98CF-4864-84B6-19A6FCEAC793}" srcOrd="13" destOrd="0" presId="urn:microsoft.com/office/officeart/2005/8/layout/cycle1"/>
    <dgm:cxn modelId="{99063D52-C413-42BF-B701-035C518FB393}" type="presParOf" srcId="{E4F4231D-C84D-4A34-B3F0-5C4E6211E7FE}" destId="{77261266-631C-4B5A-B9CC-BF6BB92144AD}" srcOrd="14"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0735F8-9090-4D52-B54A-DFE745410553}">
      <dsp:nvSpPr>
        <dsp:cNvPr id="0" name=""/>
        <dsp:cNvSpPr/>
      </dsp:nvSpPr>
      <dsp:spPr>
        <a:xfrm>
          <a:off x="5738558" y="31794"/>
          <a:ext cx="1479668" cy="10756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fi-FI" sz="2400" kern="1200" dirty="0"/>
            <a:t>Tietämättömyys</a:t>
          </a:r>
          <a:endParaRPr lang="fi-FI" sz="1200" kern="1200" dirty="0"/>
        </a:p>
      </dsp:txBody>
      <dsp:txXfrm>
        <a:off x="5738558" y="31794"/>
        <a:ext cx="1479668" cy="1075692"/>
      </dsp:txXfrm>
    </dsp:sp>
    <dsp:sp modelId="{C412C78E-C09F-478D-92ED-1CD3271C99A7}">
      <dsp:nvSpPr>
        <dsp:cNvPr id="0" name=""/>
        <dsp:cNvSpPr/>
      </dsp:nvSpPr>
      <dsp:spPr>
        <a:xfrm>
          <a:off x="3405264" y="89"/>
          <a:ext cx="4039207" cy="4039207"/>
        </a:xfrm>
        <a:prstGeom prst="circularArrow">
          <a:avLst>
            <a:gd name="adj1" fmla="val 5193"/>
            <a:gd name="adj2" fmla="val 335399"/>
            <a:gd name="adj3" fmla="val 21295337"/>
            <a:gd name="adj4" fmla="val 19764403"/>
            <a:gd name="adj5" fmla="val 6059"/>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571BD52-A6A4-459A-9B49-01BB07A179D9}">
      <dsp:nvSpPr>
        <dsp:cNvPr id="0" name=""/>
        <dsp:cNvSpPr/>
      </dsp:nvSpPr>
      <dsp:spPr>
        <a:xfrm>
          <a:off x="6591661" y="2035718"/>
          <a:ext cx="1075692" cy="10756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fi-FI" sz="2800" kern="1200" dirty="0"/>
            <a:t>Pelko</a:t>
          </a:r>
          <a:endParaRPr lang="fi-FI" sz="1200" kern="1200" dirty="0"/>
        </a:p>
      </dsp:txBody>
      <dsp:txXfrm>
        <a:off x="6591661" y="2035718"/>
        <a:ext cx="1075692" cy="1075692"/>
      </dsp:txXfrm>
    </dsp:sp>
    <dsp:sp modelId="{404BB75B-4B60-43E9-8BED-4444671A3A67}">
      <dsp:nvSpPr>
        <dsp:cNvPr id="0" name=""/>
        <dsp:cNvSpPr/>
      </dsp:nvSpPr>
      <dsp:spPr>
        <a:xfrm>
          <a:off x="3405264" y="89"/>
          <a:ext cx="4039207" cy="4039207"/>
        </a:xfrm>
        <a:prstGeom prst="circularArrow">
          <a:avLst>
            <a:gd name="adj1" fmla="val 5193"/>
            <a:gd name="adj2" fmla="val 335399"/>
            <a:gd name="adj3" fmla="val 4016869"/>
            <a:gd name="adj4" fmla="val 2251439"/>
            <a:gd name="adj5" fmla="val 6059"/>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93B371C-4623-4434-B66D-2C52F629E11D}">
      <dsp:nvSpPr>
        <dsp:cNvPr id="0" name=""/>
        <dsp:cNvSpPr/>
      </dsp:nvSpPr>
      <dsp:spPr>
        <a:xfrm>
          <a:off x="4887022" y="3274210"/>
          <a:ext cx="1075692" cy="10756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fi-FI" sz="2800" kern="1200" dirty="0"/>
            <a:t>Karttaminen</a:t>
          </a:r>
          <a:endParaRPr lang="fi-FI" sz="1600" kern="1200" dirty="0"/>
        </a:p>
      </dsp:txBody>
      <dsp:txXfrm>
        <a:off x="4887022" y="3274210"/>
        <a:ext cx="1075692" cy="1075692"/>
      </dsp:txXfrm>
    </dsp:sp>
    <dsp:sp modelId="{5A2682FB-9EE8-4826-AA7B-85D9747FF6D5}">
      <dsp:nvSpPr>
        <dsp:cNvPr id="0" name=""/>
        <dsp:cNvSpPr/>
      </dsp:nvSpPr>
      <dsp:spPr>
        <a:xfrm>
          <a:off x="3405264" y="89"/>
          <a:ext cx="4039207" cy="4039207"/>
        </a:xfrm>
        <a:prstGeom prst="circularArrow">
          <a:avLst>
            <a:gd name="adj1" fmla="val 5193"/>
            <a:gd name="adj2" fmla="val 335399"/>
            <a:gd name="adj3" fmla="val 8213162"/>
            <a:gd name="adj4" fmla="val 6447732"/>
            <a:gd name="adj5" fmla="val 6059"/>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E73869-FA21-489C-9FCB-E4F346937A29}">
      <dsp:nvSpPr>
        <dsp:cNvPr id="0" name=""/>
        <dsp:cNvSpPr/>
      </dsp:nvSpPr>
      <dsp:spPr>
        <a:xfrm>
          <a:off x="2848246" y="2035718"/>
          <a:ext cx="1743966" cy="10756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fi-FI" sz="2400" kern="1200" dirty="0"/>
            <a:t>Vihamielisyys</a:t>
          </a:r>
          <a:endParaRPr lang="fi-FI" sz="1400" kern="1200" dirty="0"/>
        </a:p>
      </dsp:txBody>
      <dsp:txXfrm>
        <a:off x="2848246" y="2035718"/>
        <a:ext cx="1743966" cy="1075692"/>
      </dsp:txXfrm>
    </dsp:sp>
    <dsp:sp modelId="{F24EFC18-823B-44D2-95C3-1E27CCAC5B41}">
      <dsp:nvSpPr>
        <dsp:cNvPr id="0" name=""/>
        <dsp:cNvSpPr/>
      </dsp:nvSpPr>
      <dsp:spPr>
        <a:xfrm>
          <a:off x="3405264" y="89"/>
          <a:ext cx="4039207" cy="4039207"/>
        </a:xfrm>
        <a:prstGeom prst="circularArrow">
          <a:avLst>
            <a:gd name="adj1" fmla="val 5193"/>
            <a:gd name="adj2" fmla="val 335399"/>
            <a:gd name="adj3" fmla="val 12300198"/>
            <a:gd name="adj4" fmla="val 10769265"/>
            <a:gd name="adj5" fmla="val 6059"/>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B88796-98CF-4864-84B6-19A6FCEAC793}">
      <dsp:nvSpPr>
        <dsp:cNvPr id="0" name=""/>
        <dsp:cNvSpPr/>
      </dsp:nvSpPr>
      <dsp:spPr>
        <a:xfrm>
          <a:off x="3624420" y="31794"/>
          <a:ext cx="1493846" cy="10756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fi-FI" sz="2800" kern="1200" dirty="0"/>
            <a:t>Syrjintä, rasismi</a:t>
          </a:r>
          <a:endParaRPr lang="fi-FI" sz="1400" kern="1200" dirty="0"/>
        </a:p>
      </dsp:txBody>
      <dsp:txXfrm>
        <a:off x="3624420" y="31794"/>
        <a:ext cx="1493846" cy="1075692"/>
      </dsp:txXfrm>
    </dsp:sp>
    <dsp:sp modelId="{77261266-631C-4B5A-B9CC-BF6BB92144AD}">
      <dsp:nvSpPr>
        <dsp:cNvPr id="0" name=""/>
        <dsp:cNvSpPr/>
      </dsp:nvSpPr>
      <dsp:spPr>
        <a:xfrm>
          <a:off x="3405264" y="178299"/>
          <a:ext cx="4039207" cy="4039207"/>
        </a:xfrm>
        <a:prstGeom prst="circularArrow">
          <a:avLst>
            <a:gd name="adj1" fmla="val 5193"/>
            <a:gd name="adj2" fmla="val 335399"/>
            <a:gd name="adj3" fmla="val 16469373"/>
            <a:gd name="adj4" fmla="val 15609033"/>
            <a:gd name="adj5" fmla="val 6059"/>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4FA1D2-190A-427A-8522-73F6498FFA28}" type="datetimeFigureOut">
              <a:rPr lang="fi-FI" smtClean="0"/>
              <a:t>1.8.2024</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2C474A-B524-4E6A-B66E-BD074E9C5CF6}" type="slidenum">
              <a:rPr lang="fi-FI" smtClean="0"/>
              <a:t>‹#›</a:t>
            </a:fld>
            <a:endParaRPr lang="fi-FI"/>
          </a:p>
        </p:txBody>
      </p:sp>
    </p:spTree>
    <p:extLst>
      <p:ext uri="{BB962C8B-B14F-4D97-AF65-F5344CB8AC3E}">
        <p14:creationId xmlns:p14="http://schemas.microsoft.com/office/powerpoint/2010/main" val="7483898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8" Type="http://schemas.openxmlformats.org/officeDocument/2006/relationships/hyperlink" Target="https://fi.wikipedia.org/wiki/Kulttuurirelativismi#cite_note-2" TargetMode="External"/><Relationship Id="rId3" Type="http://schemas.openxmlformats.org/officeDocument/2006/relationships/hyperlink" Target="https://fi.wikipedia.org/wiki/Kulttuuri" TargetMode="External"/><Relationship Id="rId7" Type="http://schemas.openxmlformats.org/officeDocument/2006/relationships/hyperlink" Target="https://fi.wikipedia.org/wiki/Moraali" TargetMode="External"/><Relationship Id="rId2" Type="http://schemas.openxmlformats.org/officeDocument/2006/relationships/slide" Target="../slides/slide37.xml"/><Relationship Id="rId1" Type="http://schemas.openxmlformats.org/officeDocument/2006/relationships/notesMaster" Target="../notesMasters/notesMaster1.xml"/><Relationship Id="rId6" Type="http://schemas.openxmlformats.org/officeDocument/2006/relationships/hyperlink" Target="https://fi.wikipedia.org/wiki/Kulttuurirelativismi#cite_note-1" TargetMode="External"/><Relationship Id="rId5" Type="http://schemas.openxmlformats.org/officeDocument/2006/relationships/hyperlink" Target="https://fi.wikipedia.org/wiki/Franz_Boas" TargetMode="External"/><Relationship Id="rId4" Type="http://schemas.openxmlformats.org/officeDocument/2006/relationships/hyperlink" Target="https://fi.wikipedia.org/wiki/Antropologia"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Dian kuvan paikkamerkki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Huomautusten paikkamerkki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42900" lvl="0" indent="-342900">
              <a:lnSpc>
                <a:spcPts val="2700"/>
              </a:lnSpc>
              <a:buFont typeface="Symbol" panose="05050102010706020507" pitchFamily="18" charset="2"/>
              <a:buChar cha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fi-FI" sz="1800" dirty="0">
                <a:solidFill>
                  <a:srgbClr val="202124"/>
                </a:solidFill>
                <a:effectLst/>
                <a:latin typeface="inherit"/>
                <a:ea typeface="Times New Roman" panose="02020603050405020304" pitchFamily="18" charset="0"/>
                <a:cs typeface="Courier New" panose="02070309020205020404" pitchFamily="49" charset="0"/>
              </a:rPr>
              <a:t>Euroopasta on </a:t>
            </a:r>
            <a:r>
              <a:rPr lang="fi-FI" sz="1800" dirty="0" err="1">
                <a:solidFill>
                  <a:srgbClr val="202124"/>
                </a:solidFill>
                <a:effectLst/>
                <a:latin typeface="inherit"/>
                <a:ea typeface="Times New Roman" panose="02020603050405020304" pitchFamily="18" charset="0"/>
                <a:cs typeface="Courier New" panose="02070309020205020404" pitchFamily="49" charset="0"/>
              </a:rPr>
              <a:t>tulut</a:t>
            </a:r>
            <a:r>
              <a:rPr lang="fi-FI" sz="1800" dirty="0">
                <a:solidFill>
                  <a:srgbClr val="202124"/>
                </a:solidFill>
                <a:effectLst/>
                <a:latin typeface="inherit"/>
                <a:ea typeface="Times New Roman" panose="02020603050405020304" pitchFamily="18" charset="0"/>
                <a:cs typeface="Courier New" panose="02070309020205020404" pitchFamily="49" charset="0"/>
              </a:rPr>
              <a:t> yhä monikulttuurisempi ja kansainvälisempi. Samoin kuin Suomesta. Vieraan kulttuurin ymmärtäminen ja arvostaminen on melko vaikeaa, jos siitä ei ole tarpeeksi tietoa. </a:t>
            </a:r>
            <a:endParaRPr lang="fi-FI"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2700"/>
              </a:lnSpc>
              <a:spcAft>
                <a:spcPts val="800"/>
              </a:spcAft>
              <a:buFont typeface="Symbol" panose="05050102010706020507" pitchFamily="18" charset="2"/>
              <a:buChar cha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fi-FI" sz="1800" dirty="0">
                <a:solidFill>
                  <a:srgbClr val="202124"/>
                </a:solidFill>
                <a:effectLst/>
                <a:latin typeface="inherit"/>
                <a:ea typeface="Times New Roman" panose="02020603050405020304" pitchFamily="18" charset="0"/>
                <a:cs typeface="Courier New" panose="02070309020205020404" pitchFamily="49" charset="0"/>
              </a:rPr>
              <a:t>Meidän on usein vaikea hyväksyä ihmisiä, jotka käyttäytyvät eri tavalla, jotka eivät täytä normejamme. Outo ja tuntematon hämmentävät meitä usein. Puhumme tasa-arvosta, mutta monille se tarkoittaa </a:t>
            </a:r>
            <a:r>
              <a:rPr lang="fi-FI" sz="1800" b="1" dirty="0">
                <a:solidFill>
                  <a:srgbClr val="202124"/>
                </a:solidFill>
                <a:effectLst/>
                <a:latin typeface="inherit"/>
                <a:ea typeface="Times New Roman" panose="02020603050405020304" pitchFamily="18" charset="0"/>
                <a:cs typeface="Courier New" panose="02070309020205020404" pitchFamily="49" charset="0"/>
              </a:rPr>
              <a:t>samankaltaisuutta.</a:t>
            </a:r>
            <a:r>
              <a:rPr lang="fi-FI" sz="1800" dirty="0">
                <a:solidFill>
                  <a:srgbClr val="202124"/>
                </a:solidFill>
                <a:effectLst/>
                <a:latin typeface="inherit"/>
                <a:ea typeface="Times New Roman" panose="02020603050405020304" pitchFamily="18" charset="0"/>
                <a:cs typeface="Courier New" panose="02070309020205020404" pitchFamily="49" charset="0"/>
              </a:rPr>
              <a:t> Siksi oikea tieto vähentää ennakkoluuloja.</a:t>
            </a:r>
          </a:p>
          <a:p>
            <a:pPr marL="342900" lvl="0" indent="-342900">
              <a:lnSpc>
                <a:spcPts val="2700"/>
              </a:lnSpc>
              <a:spcAft>
                <a:spcPts val="800"/>
              </a:spcAft>
              <a:buFont typeface="Symbol" panose="05050102010706020507" pitchFamily="18" charset="2"/>
              <a:buChar cha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fi-FI" sz="1800" dirty="0">
                <a:solidFill>
                  <a:srgbClr val="202124"/>
                </a:solidFill>
                <a:effectLst/>
                <a:latin typeface="inherit"/>
              </a:rPr>
              <a:t>Romanit ovat olleet osa eurooppalaista yhteiskuntaa ja väestönosia 700 sata vuotta. Silti tämä yleiseurooppalainen 8-10 miljoonan ihmisryhmä. suurin osa muista väestöryhmistä on tuntematon. Romanit nähdään mystisinä jopa pelottavina ihmisinä, syrjäytyneinä, köyhinä, likaisina, matkustavina ihmisinä jne. </a:t>
            </a:r>
            <a:endParaRPr lang="fi-FI" sz="1800" dirty="0">
              <a:effectLst/>
              <a:latin typeface="Calibri" panose="020F0502020204030204" pitchFamily="34" charset="0"/>
              <a:ea typeface="Calibri" panose="020F0502020204030204" pitchFamily="34" charset="0"/>
              <a:cs typeface="Times New Roman" panose="02020603050405020304" pitchFamily="18" charset="0"/>
            </a:endParaRPr>
          </a:p>
          <a:p>
            <a:pPr eaLnBrk="1" hangingPunct="1">
              <a:spcBef>
                <a:spcPct val="0"/>
              </a:spcBef>
            </a:pPr>
            <a:endParaRPr lang="fi-FI" altLang="fi-FI" dirty="0"/>
          </a:p>
        </p:txBody>
      </p:sp>
      <p:sp>
        <p:nvSpPr>
          <p:cNvPr id="12292" name="Dian numeron paikkamerkki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0A4C858-B874-40B9-81CE-B1C917CF5B29}" type="slidenum">
              <a:rPr lang="en-GB" altLang="fi-FI" smtClean="0"/>
              <a:pPr>
                <a:spcBef>
                  <a:spcPct val="0"/>
                </a:spcBef>
              </a:pPr>
              <a:t>1</a:t>
            </a:fld>
            <a:endParaRPr lang="en-GB" altLang="fi-FI"/>
          </a:p>
        </p:txBody>
      </p:sp>
    </p:spTree>
    <p:extLst>
      <p:ext uri="{BB962C8B-B14F-4D97-AF65-F5344CB8AC3E}">
        <p14:creationId xmlns:p14="http://schemas.microsoft.com/office/powerpoint/2010/main" val="2371933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Alatunnisteen paikkamerkki 3"/>
          <p:cNvSpPr>
            <a:spLocks noGrp="1"/>
          </p:cNvSpPr>
          <p:nvPr>
            <p:ph type="ftr" sz="quarter" idx="10"/>
          </p:nvPr>
        </p:nvSpPr>
        <p:spPr/>
        <p:txBody>
          <a:bodyPr/>
          <a:lstStyle/>
          <a:p>
            <a:r>
              <a:rPr lang="fi-FI"/>
              <a:t>Henry Hedman Suomen romanien historia</a:t>
            </a:r>
          </a:p>
        </p:txBody>
      </p:sp>
      <p:sp>
        <p:nvSpPr>
          <p:cNvPr id="5" name="Dian numeron paikkamerkki 4"/>
          <p:cNvSpPr>
            <a:spLocks noGrp="1"/>
          </p:cNvSpPr>
          <p:nvPr>
            <p:ph type="sldNum" sz="quarter" idx="11"/>
          </p:nvPr>
        </p:nvSpPr>
        <p:spPr/>
        <p:txBody>
          <a:bodyPr/>
          <a:lstStyle/>
          <a:p>
            <a:fld id="{8FE4D2AD-C20F-4D7B-AF84-76F54BB9BFB3}" type="slidenum">
              <a:rPr lang="fi-FI" smtClean="0"/>
              <a:t>16</a:t>
            </a:fld>
            <a:endParaRPr lang="fi-FI"/>
          </a:p>
        </p:txBody>
      </p:sp>
    </p:spTree>
    <p:extLst>
      <p:ext uri="{BB962C8B-B14F-4D97-AF65-F5344CB8AC3E}">
        <p14:creationId xmlns:p14="http://schemas.microsoft.com/office/powerpoint/2010/main" val="39582235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Alatunnisteen paikkamerkki 3"/>
          <p:cNvSpPr>
            <a:spLocks noGrp="1"/>
          </p:cNvSpPr>
          <p:nvPr>
            <p:ph type="ftr" sz="quarter" idx="10"/>
          </p:nvPr>
        </p:nvSpPr>
        <p:spPr/>
        <p:txBody>
          <a:bodyPr/>
          <a:lstStyle/>
          <a:p>
            <a:r>
              <a:rPr lang="fi-FI"/>
              <a:t>Henry Hedman Suomen romanien historia</a:t>
            </a:r>
          </a:p>
        </p:txBody>
      </p:sp>
      <p:sp>
        <p:nvSpPr>
          <p:cNvPr id="5" name="Dian numeron paikkamerkki 4"/>
          <p:cNvSpPr>
            <a:spLocks noGrp="1"/>
          </p:cNvSpPr>
          <p:nvPr>
            <p:ph type="sldNum" sz="quarter" idx="11"/>
          </p:nvPr>
        </p:nvSpPr>
        <p:spPr/>
        <p:txBody>
          <a:bodyPr/>
          <a:lstStyle/>
          <a:p>
            <a:fld id="{8FE4D2AD-C20F-4D7B-AF84-76F54BB9BFB3}" type="slidenum">
              <a:rPr lang="fi-FI" smtClean="0"/>
              <a:t>17</a:t>
            </a:fld>
            <a:endParaRPr lang="fi-FI"/>
          </a:p>
        </p:txBody>
      </p:sp>
    </p:spTree>
    <p:extLst>
      <p:ext uri="{BB962C8B-B14F-4D97-AF65-F5344CB8AC3E}">
        <p14:creationId xmlns:p14="http://schemas.microsoft.com/office/powerpoint/2010/main" val="1990283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F52C474A-B524-4E6A-B66E-BD074E9C5CF6}" type="slidenum">
              <a:rPr lang="fi-FI" smtClean="0"/>
              <a:t>18</a:t>
            </a:fld>
            <a:endParaRPr lang="fi-FI"/>
          </a:p>
        </p:txBody>
      </p:sp>
    </p:spTree>
    <p:extLst>
      <p:ext uri="{BB962C8B-B14F-4D97-AF65-F5344CB8AC3E}">
        <p14:creationId xmlns:p14="http://schemas.microsoft.com/office/powerpoint/2010/main" val="37700209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F52C474A-B524-4E6A-B66E-BD074E9C5CF6}" type="slidenum">
              <a:rPr lang="fi-FI" smtClean="0"/>
              <a:t>23</a:t>
            </a:fld>
            <a:endParaRPr lang="fi-FI"/>
          </a:p>
        </p:txBody>
      </p:sp>
    </p:spTree>
    <p:extLst>
      <p:ext uri="{BB962C8B-B14F-4D97-AF65-F5344CB8AC3E}">
        <p14:creationId xmlns:p14="http://schemas.microsoft.com/office/powerpoint/2010/main" val="27965133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Dian kuvan paikkamerkki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63" name="Huomautusten paikkamerkki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i-FI" altLang="fi-FI" dirty="0"/>
              <a:t>Alimpana hierarkiassa ovat nuoret, fertiilissä iässä olevat naiset, joita koskee suurin osa puhtaus- ja moraalisäännöistä</a:t>
            </a:r>
          </a:p>
          <a:p>
            <a:r>
              <a:rPr lang="fi-FI" altLang="fi-FI" dirty="0"/>
              <a:t>Naisten tulee aina kunnioittaa ja hävetä miehiä ja vanhempia naisia</a:t>
            </a:r>
          </a:p>
          <a:p>
            <a:r>
              <a:rPr lang="fi-FI" altLang="fi-FI" dirty="0"/>
              <a:t>Ansaitakseen kunnioitusta tulee käyttäytyä arvonsa mukaisesti </a:t>
            </a:r>
          </a:p>
          <a:p>
            <a:r>
              <a:rPr lang="fi-FI" altLang="fi-FI" dirty="0"/>
              <a:t>Ennen murrosikää lapset ovat tämän hierarkkisen rakenteen ulkopuolella</a:t>
            </a:r>
          </a:p>
          <a:p>
            <a:pPr lvl="1"/>
            <a:r>
              <a:rPr lang="fi-FI" altLang="fi-FI" dirty="0"/>
              <a:t>Vastasyntyneen lapsen kohdalla äiti joutuu välttämään määrättyjä asioita</a:t>
            </a:r>
          </a:p>
          <a:p>
            <a:pPr>
              <a:buFontTx/>
              <a:buChar char="•"/>
            </a:pPr>
            <a:r>
              <a:rPr lang="fi-FI" altLang="fi-FI" dirty="0"/>
              <a:t>Puhtaita ovat asiat, jotka liittyvät ihmisen yläruumiiseen, kuten päähän, suuhun, ruokaan ja juomaan</a:t>
            </a:r>
          </a:p>
          <a:p>
            <a:pPr>
              <a:buFontTx/>
              <a:buChar char="•"/>
            </a:pPr>
            <a:r>
              <a:rPr lang="fi-FI" altLang="fi-FI" dirty="0"/>
              <a:t>Puhtaita ja epäpuhtaita astioita ei saa sotkea keskenään.</a:t>
            </a:r>
          </a:p>
          <a:p>
            <a:pPr>
              <a:buFontTx/>
              <a:buChar char="•"/>
            </a:pPr>
            <a:r>
              <a:rPr lang="fi-FI" altLang="fi-FI" dirty="0"/>
              <a:t>Ruoka, ruoka-astiat, ruokapöytä ovat puhtaita ja pöydälle ei saa laittaa mitään epäpuhdasta</a:t>
            </a:r>
          </a:p>
          <a:p>
            <a:pPr>
              <a:buFontTx/>
              <a:buChar char="•"/>
            </a:pPr>
            <a:r>
              <a:rPr lang="fi-FI" altLang="fi-FI" dirty="0"/>
              <a:t>Saastuneita astioita, vaatteita tavaroita, ei saa enää puhtaaksi edes pesemällä</a:t>
            </a:r>
          </a:p>
          <a:p>
            <a:pPr>
              <a:buFontTx/>
              <a:buChar char="•"/>
            </a:pPr>
            <a:r>
              <a:rPr lang="fi-FI" altLang="fi-FI" dirty="0"/>
              <a:t>Rituaalisesti epäpuhtaat esineet on hävitettävä</a:t>
            </a:r>
          </a:p>
          <a:p>
            <a:pPr>
              <a:buFontTx/>
              <a:buChar char="•"/>
            </a:pPr>
            <a:r>
              <a:rPr lang="fi-FI" altLang="fi-FI" dirty="0"/>
              <a:t>Myös </a:t>
            </a:r>
          </a:p>
          <a:p>
            <a:endParaRPr lang="fi-FI" altLang="fi-FI" dirty="0"/>
          </a:p>
        </p:txBody>
      </p:sp>
      <p:sp>
        <p:nvSpPr>
          <p:cNvPr id="143364" name="Dian numeron paikkamerkki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7B9158D-2511-432B-A84B-E98B8D667529}" type="slidenum">
              <a:rPr lang="fi-FI" altLang="fi-FI" smtClean="0"/>
              <a:pPr>
                <a:spcBef>
                  <a:spcPct val="0"/>
                </a:spcBef>
              </a:pPr>
              <a:t>27</a:t>
            </a:fld>
            <a:endParaRPr lang="fi-FI" altLang="fi-FI"/>
          </a:p>
        </p:txBody>
      </p:sp>
    </p:spTree>
    <p:extLst>
      <p:ext uri="{BB962C8B-B14F-4D97-AF65-F5344CB8AC3E}">
        <p14:creationId xmlns:p14="http://schemas.microsoft.com/office/powerpoint/2010/main" val="35783586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Dian kuvan paikkamerkki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5171" name="Huomautusten paikkamerkki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60000"/>
              </a:lnSpc>
              <a:spcBef>
                <a:spcPct val="0"/>
              </a:spcBef>
            </a:pPr>
            <a:r>
              <a:rPr lang="fi-FI" altLang="fi-FI" sz="2200" b="1" dirty="0">
                <a:solidFill>
                  <a:srgbClr val="000000"/>
                </a:solidFill>
              </a:rPr>
              <a:t>Näkyvää kulttuuria </a:t>
            </a:r>
            <a:r>
              <a:rPr lang="fi-FI" altLang="fi-FI" sz="2200" dirty="0">
                <a:solidFill>
                  <a:srgbClr val="000000"/>
                </a:solidFill>
              </a:rPr>
              <a:t>ovat </a:t>
            </a:r>
            <a:r>
              <a:rPr lang="fi-FI" altLang="fi-FI" sz="2200" dirty="0">
                <a:solidFill>
                  <a:srgbClr val="FF0000"/>
                </a:solidFill>
              </a:rPr>
              <a:t>vaatteet</a:t>
            </a:r>
            <a:r>
              <a:rPr lang="fi-FI" altLang="fi-FI" sz="2200" dirty="0">
                <a:solidFill>
                  <a:srgbClr val="000000"/>
                </a:solidFill>
              </a:rPr>
              <a:t>, joihin pukeudumme ja </a:t>
            </a:r>
            <a:r>
              <a:rPr lang="fi-FI" altLang="fi-FI" sz="2200" dirty="0">
                <a:solidFill>
                  <a:srgbClr val="FF0000"/>
                </a:solidFill>
              </a:rPr>
              <a:t>rakennukset</a:t>
            </a:r>
            <a:r>
              <a:rPr lang="fi-FI" altLang="fi-FI" sz="2200" dirty="0">
                <a:solidFill>
                  <a:srgbClr val="000000"/>
                </a:solidFill>
              </a:rPr>
              <a:t>, joita rakennamme suojaksemme. </a:t>
            </a:r>
          </a:p>
          <a:p>
            <a:pPr lvl="1" eaLnBrk="1" hangingPunct="1">
              <a:lnSpc>
                <a:spcPct val="60000"/>
              </a:lnSpc>
              <a:spcBef>
                <a:spcPct val="0"/>
              </a:spcBef>
            </a:pPr>
            <a:r>
              <a:rPr lang="fi-FI" altLang="fi-FI" sz="1900" dirty="0">
                <a:solidFill>
                  <a:srgbClr val="000000"/>
                </a:solidFill>
              </a:rPr>
              <a:t>Näkyvissä ovat myös kulttuuriin kuuluvat ihmisten välinen vuorovaikutus ja vaikkapa äänen käyttö. </a:t>
            </a:r>
          </a:p>
          <a:p>
            <a:pPr lvl="1" eaLnBrk="1" hangingPunct="1">
              <a:lnSpc>
                <a:spcPct val="60000"/>
              </a:lnSpc>
              <a:spcBef>
                <a:spcPct val="0"/>
              </a:spcBef>
            </a:pPr>
            <a:r>
              <a:rPr lang="fi-FI" altLang="fi-FI" sz="1900" dirty="0">
                <a:solidFill>
                  <a:srgbClr val="000000"/>
                </a:solidFill>
              </a:rPr>
              <a:t>Näkyvät osat muuttuvat nopeammin kuin pinnan alla olevat osat. </a:t>
            </a:r>
          </a:p>
          <a:p>
            <a:pPr eaLnBrk="1" hangingPunct="1">
              <a:lnSpc>
                <a:spcPct val="60000"/>
              </a:lnSpc>
              <a:spcBef>
                <a:spcPct val="0"/>
              </a:spcBef>
            </a:pPr>
            <a:r>
              <a:rPr lang="fi-FI" altLang="fi-FI" sz="2200" b="1" dirty="0">
                <a:solidFill>
                  <a:srgbClr val="000000"/>
                </a:solidFill>
              </a:rPr>
              <a:t>Näkymättömään kulttuurin osaan </a:t>
            </a:r>
            <a:r>
              <a:rPr lang="fi-FI" altLang="fi-FI" sz="2200" dirty="0">
                <a:solidFill>
                  <a:srgbClr val="000000"/>
                </a:solidFill>
              </a:rPr>
              <a:t>kuuluvat esimerkiksi</a:t>
            </a:r>
          </a:p>
          <a:p>
            <a:pPr lvl="1" eaLnBrk="1" hangingPunct="1">
              <a:lnSpc>
                <a:spcPct val="60000"/>
              </a:lnSpc>
              <a:spcBef>
                <a:spcPct val="0"/>
              </a:spcBef>
            </a:pPr>
            <a:r>
              <a:rPr lang="fi-FI" altLang="fi-FI" sz="1900" dirty="0">
                <a:solidFill>
                  <a:srgbClr val="000000"/>
                </a:solidFill>
              </a:rPr>
              <a:t>arvot, normit ja käsitteet, joiden avulla ajattelemme ja ilmaisemme itseämme.  ´Ne ohjaavat ihmisen käyttäytymistä. </a:t>
            </a:r>
          </a:p>
          <a:p>
            <a:pPr lvl="1" eaLnBrk="1" hangingPunct="1">
              <a:lnSpc>
                <a:spcPct val="60000"/>
              </a:lnSpc>
              <a:spcBef>
                <a:spcPct val="0"/>
              </a:spcBef>
            </a:pPr>
            <a:r>
              <a:rPr lang="fi-FI" altLang="fi-FI" sz="1900" dirty="0">
                <a:solidFill>
                  <a:srgbClr val="000000"/>
                </a:solidFill>
              </a:rPr>
              <a:t>Kaikkein syvimmällä kulttuurissa ovat perusoletukset, jotka koskevat ihmisen ja elämän perusluonnetta, ihmisen ja luonnon suhdetta, nykyisyyden ja tulevaisuuden suhdetta ja ihmisten suhdetta toisiinsa. </a:t>
            </a:r>
          </a:p>
          <a:p>
            <a:pPr eaLnBrk="1" hangingPunct="1">
              <a:lnSpc>
                <a:spcPct val="60000"/>
              </a:lnSpc>
              <a:spcBef>
                <a:spcPct val="0"/>
              </a:spcBef>
            </a:pPr>
            <a:r>
              <a:rPr lang="fi-FI" altLang="fi-FI" sz="2200" dirty="0">
                <a:solidFill>
                  <a:srgbClr val="000000"/>
                </a:solidFill>
              </a:rPr>
              <a:t>Näkymättömissä olevien kulttuurin osien tunnistaminen ja sen tulkitseminen, mitä ne tarkoittavat, on vielä vaikeampaa kuin näkyvän kulttuurin ymmärtäminen. </a:t>
            </a:r>
          </a:p>
          <a:p>
            <a:pPr>
              <a:lnSpc>
                <a:spcPct val="80000"/>
              </a:lnSpc>
            </a:pPr>
            <a:endParaRPr lang="fi-FI" altLang="fi-FI" sz="1100" dirty="0"/>
          </a:p>
        </p:txBody>
      </p:sp>
      <p:sp>
        <p:nvSpPr>
          <p:cNvPr id="135172" name="Dian numeron paikkamerkki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B60CD53-EE31-4C02-BED0-7DDB75BEA07C}" type="slidenum">
              <a:rPr lang="fi-FI" altLang="fi-FI" smtClean="0"/>
              <a:pPr>
                <a:spcBef>
                  <a:spcPct val="0"/>
                </a:spcBef>
              </a:pPr>
              <a:t>29</a:t>
            </a:fld>
            <a:endParaRPr lang="fi-FI" altLang="fi-FI"/>
          </a:p>
        </p:txBody>
      </p:sp>
    </p:spTree>
    <p:extLst>
      <p:ext uri="{BB962C8B-B14F-4D97-AF65-F5344CB8AC3E}">
        <p14:creationId xmlns:p14="http://schemas.microsoft.com/office/powerpoint/2010/main" val="24285058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Dian kuvan paikkamerkki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9267" name="Huomautusten paikkamerkki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i-FI" altLang="fi-FI"/>
              <a:t>Oman ryhmän tai heimon elämäntapojen mukana syntyneitä perinteitä, käyttäytymissääntöjä, yhteydentunnetta sekä heimolle ominaisia käsityksiä elämäntavoitteista</a:t>
            </a:r>
          </a:p>
          <a:p>
            <a:r>
              <a:rPr lang="fi-FI" altLang="fi-FI"/>
              <a:t>Elämänfilosofiana mustalaisuus on kääntänyt selkänsä länsimaiselle elintasoyhteiskuntien arvoille</a:t>
            </a:r>
          </a:p>
          <a:p>
            <a:r>
              <a:rPr lang="fi-FI" altLang="fi-FI"/>
              <a:t>Se on myös jättäytymistä valtakulttuurien ulkopuolelle </a:t>
            </a:r>
          </a:p>
          <a:p>
            <a:r>
              <a:rPr lang="fi-FI" altLang="fi-FI"/>
              <a:t>Mustalaisuus on myös oman heimon, perheen tai suvun sisäisen hierarkian ja järjestyksen ylläpitämistä.</a:t>
            </a:r>
          </a:p>
          <a:p>
            <a:endParaRPr lang="fi-FI" altLang="fi-FI"/>
          </a:p>
        </p:txBody>
      </p:sp>
      <p:sp>
        <p:nvSpPr>
          <p:cNvPr id="139268" name="Dian numeron paikkamerkki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CAE722A-5430-4E87-B244-1EDB1C0CDE64}" type="slidenum">
              <a:rPr lang="fi-FI" altLang="fi-FI" smtClean="0"/>
              <a:pPr>
                <a:spcBef>
                  <a:spcPct val="0"/>
                </a:spcBef>
              </a:pPr>
              <a:t>30</a:t>
            </a:fld>
            <a:endParaRPr lang="fi-FI" altLang="fi-FI"/>
          </a:p>
        </p:txBody>
      </p:sp>
    </p:spTree>
    <p:extLst>
      <p:ext uri="{BB962C8B-B14F-4D97-AF65-F5344CB8AC3E}">
        <p14:creationId xmlns:p14="http://schemas.microsoft.com/office/powerpoint/2010/main" val="22955487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Dian kuvan paikkamerkki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Huomautusten paikkamerkki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FontTx/>
              <a:buChar char="•"/>
            </a:pPr>
            <a:r>
              <a:rPr lang="fi-FI" altLang="fi-FI">
                <a:solidFill>
                  <a:srgbClr val="000000"/>
                </a:solidFill>
              </a:rPr>
              <a:t>Se tarkoittaa sitä, että meillä on esi-isämme ja -äitimme, etninen taustamme sekä historiamme. </a:t>
            </a:r>
          </a:p>
          <a:p>
            <a:endParaRPr lang="fi-FI" altLang="fi-FI">
              <a:solidFill>
                <a:srgbClr val="000000"/>
              </a:solidFill>
            </a:endParaRPr>
          </a:p>
          <a:p>
            <a:pPr>
              <a:buFontTx/>
              <a:buChar char="•"/>
            </a:pPr>
            <a:r>
              <a:rPr lang="fi-FI" altLang="fi-FI">
                <a:solidFill>
                  <a:srgbClr val="000000"/>
                </a:solidFill>
              </a:rPr>
              <a:t>Olemme saamelaisia, romaneja, suomalaisia, ranskalaisia tai somalialaisia. </a:t>
            </a:r>
          </a:p>
          <a:p>
            <a:pPr>
              <a:buFontTx/>
              <a:buChar char="•"/>
            </a:pPr>
            <a:r>
              <a:rPr lang="fi-FI" altLang="fi-FI">
                <a:solidFill>
                  <a:srgbClr val="000000"/>
                </a:solidFill>
              </a:rPr>
              <a:t>Sen sijaan juutalaisia pidetään uskonnollisena ja suomenruotsalaisia lähinnä kielellisenä vähemmistönä. Vietnamilaiset, somalialaiset ja muut maahanmuuttajaryhmät puolestaan mielletään "uusiksi" etnisiksi vähemmistöiksi. </a:t>
            </a:r>
            <a:endParaRPr lang="fi-FI" altLang="fi-FI"/>
          </a:p>
        </p:txBody>
      </p:sp>
      <p:sp>
        <p:nvSpPr>
          <p:cNvPr id="64516" name="Dian numeron paikkamerkki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C8B8AB6-89D3-41BC-999F-F1BD97063CCF}" type="slidenum">
              <a:rPr lang="fi-FI" altLang="fi-FI" smtClean="0"/>
              <a:pPr>
                <a:spcBef>
                  <a:spcPct val="0"/>
                </a:spcBef>
              </a:pPr>
              <a:t>35</a:t>
            </a:fld>
            <a:endParaRPr lang="fi-FI" altLang="fi-FI"/>
          </a:p>
        </p:txBody>
      </p:sp>
    </p:spTree>
    <p:extLst>
      <p:ext uri="{BB962C8B-B14F-4D97-AF65-F5344CB8AC3E}">
        <p14:creationId xmlns:p14="http://schemas.microsoft.com/office/powerpoint/2010/main" val="21065255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mn-FI" dirty="0"/>
              <a:t>Romanien kulttuurioikeudet on perustuslaissa turvattu</a:t>
            </a:r>
          </a:p>
          <a:p>
            <a:r>
              <a:rPr lang="smn-FI" dirty="0"/>
              <a:t>Tosin sitä ei ole täysin avattu miten kulttuurilliset oikeudet toteutuvat Suomessa</a:t>
            </a:r>
          </a:p>
          <a:p>
            <a:r>
              <a:rPr lang="smn-FI" dirty="0"/>
              <a:t>Romanikielellä</a:t>
            </a:r>
            <a:r>
              <a:rPr lang="smn-FI" baseline="0" dirty="0"/>
              <a:t> ei ole omaa kielilakia, kuten saamelaisilla, viittomakielisillä esim.</a:t>
            </a:r>
            <a:endParaRPr lang="fi-FI" dirty="0"/>
          </a:p>
        </p:txBody>
      </p:sp>
      <p:sp>
        <p:nvSpPr>
          <p:cNvPr id="4" name="Dian numeron paikkamerkki 3"/>
          <p:cNvSpPr>
            <a:spLocks noGrp="1"/>
          </p:cNvSpPr>
          <p:nvPr>
            <p:ph type="sldNum" sz="quarter" idx="10"/>
          </p:nvPr>
        </p:nvSpPr>
        <p:spPr/>
        <p:txBody>
          <a:bodyPr/>
          <a:lstStyle/>
          <a:p>
            <a:fld id="{7C9543FD-4C4A-4A07-BB07-8A0AF20DFDF2}" type="slidenum">
              <a:rPr lang="fi-FI" smtClean="0"/>
              <a:t>36</a:t>
            </a:fld>
            <a:endParaRPr lang="fi-FI"/>
          </a:p>
        </p:txBody>
      </p:sp>
    </p:spTree>
    <p:extLst>
      <p:ext uri="{BB962C8B-B14F-4D97-AF65-F5344CB8AC3E}">
        <p14:creationId xmlns:p14="http://schemas.microsoft.com/office/powerpoint/2010/main" val="34206107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rtl="0"/>
            <a:r>
              <a:rPr lang="fi-FI" b="1" dirty="0"/>
              <a:t>Kulttuurirelativismi</a:t>
            </a:r>
            <a:r>
              <a:rPr lang="fi-FI" dirty="0"/>
              <a:t> on näkemys, jonka mukaan ihmisyksilön tekoja ja käsityksiä tulee tarkastella ja arvostella yksilön oman </a:t>
            </a:r>
            <a:r>
              <a:rPr lang="fi-FI" dirty="0">
                <a:hlinkClick r:id="rId3" tooltip="Kulttuuri"/>
              </a:rPr>
              <a:t>kulttuurin</a:t>
            </a:r>
            <a:r>
              <a:rPr lang="fi-FI" dirty="0"/>
              <a:t> kautta. Ajattelutavan tiettävästi varhaisin akateeminen esittäjä oli </a:t>
            </a:r>
            <a:r>
              <a:rPr lang="fi-FI" dirty="0">
                <a:hlinkClick r:id="rId4" tooltip="Antropologia"/>
              </a:rPr>
              <a:t>antropologi</a:t>
            </a:r>
            <a:r>
              <a:rPr lang="fi-FI" dirty="0"/>
              <a:t> </a:t>
            </a:r>
            <a:r>
              <a:rPr lang="fi-FI" dirty="0">
                <a:hlinkClick r:id="rId5" tooltip="Franz Boas"/>
              </a:rPr>
              <a:t>Franz </a:t>
            </a:r>
            <a:r>
              <a:rPr lang="fi-FI" dirty="0" err="1">
                <a:hlinkClick r:id="rId5" tooltip="Franz Boas"/>
              </a:rPr>
              <a:t>Boas</a:t>
            </a:r>
            <a:r>
              <a:rPr lang="fi-FI" dirty="0"/>
              <a:t>, joka tosin ei itse käyttänyt termiä </a:t>
            </a:r>
            <a:r>
              <a:rPr lang="fi-FI" i="1" dirty="0"/>
              <a:t>kulttuurirelativismi</a:t>
            </a:r>
            <a:r>
              <a:rPr lang="fi-FI" dirty="0"/>
              <a:t>. </a:t>
            </a:r>
            <a:r>
              <a:rPr lang="fi-FI" dirty="0" err="1"/>
              <a:t>Boas</a:t>
            </a:r>
            <a:r>
              <a:rPr lang="fi-FI" dirty="0"/>
              <a:t> kirjoitti vuonna 1887: ”Sivilisaatio ei ole absoluuttista, vaan – – suhteellista ja – – omat käsityksemme ovat tosia vain oman sivilisaatiomme puitteissa.”</a:t>
            </a:r>
            <a:r>
              <a:rPr lang="fi-FI" baseline="30000" dirty="0">
                <a:hlinkClick r:id="rId6"/>
              </a:rPr>
              <a:t>[1]</a:t>
            </a:r>
            <a:r>
              <a:rPr lang="fi-FI" dirty="0"/>
              <a:t> </a:t>
            </a:r>
          </a:p>
          <a:p>
            <a:pPr rtl="0"/>
            <a:r>
              <a:rPr lang="fi-FI" dirty="0"/>
              <a:t>Kulttuurirelativistinen ajattelutapa esittää, että erilaiset kulttuurit ovat samanarvoisia ja että esimerkiksi vallitseva </a:t>
            </a:r>
            <a:r>
              <a:rPr lang="fi-FI" dirty="0">
                <a:hlinkClick r:id="rId7" tooltip="Moraali"/>
              </a:rPr>
              <a:t>moraali</a:t>
            </a:r>
            <a:r>
              <a:rPr lang="fi-FI" dirty="0"/>
              <a:t> riippuu kulttuurisista tekijöistä. Jos moraali on lähtöisin kulttuurista ja kietoutunut siihen, kulttuuri myös sitoo moraalia. Universaalia moraalia ei kulttuurirelativistien mukaan ole olemassa.</a:t>
            </a:r>
            <a:r>
              <a:rPr lang="fi-FI" baseline="30000" dirty="0">
                <a:hlinkClick r:id="rId8"/>
              </a:rPr>
              <a:t>[2]</a:t>
            </a:r>
            <a:r>
              <a:rPr lang="fi-FI" dirty="0"/>
              <a:t> </a:t>
            </a:r>
          </a:p>
          <a:p>
            <a:endParaRPr lang="fi-FI" dirty="0"/>
          </a:p>
        </p:txBody>
      </p:sp>
      <p:sp>
        <p:nvSpPr>
          <p:cNvPr id="4" name="Dian numeron paikkamerkki 3"/>
          <p:cNvSpPr>
            <a:spLocks noGrp="1"/>
          </p:cNvSpPr>
          <p:nvPr>
            <p:ph type="sldNum" sz="quarter" idx="10"/>
          </p:nvPr>
        </p:nvSpPr>
        <p:spPr/>
        <p:txBody>
          <a:bodyPr/>
          <a:lstStyle/>
          <a:p>
            <a:fld id="{7C9543FD-4C4A-4A07-BB07-8A0AF20DFDF2}" type="slidenum">
              <a:rPr lang="fi-FI" smtClean="0"/>
              <a:t>37</a:t>
            </a:fld>
            <a:endParaRPr lang="fi-FI"/>
          </a:p>
        </p:txBody>
      </p:sp>
    </p:spTree>
    <p:extLst>
      <p:ext uri="{BB962C8B-B14F-4D97-AF65-F5344CB8AC3E}">
        <p14:creationId xmlns:p14="http://schemas.microsoft.com/office/powerpoint/2010/main" val="22476658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42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i-FI" altLang="fi-FI"/>
          </a:p>
        </p:txBody>
      </p:sp>
      <p:sp>
        <p:nvSpPr>
          <p:cNvPr id="2242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9666F4EC-1168-4EE6-873C-33EBCD17ED79}" type="slidenum">
              <a:rPr lang="en-GB" altLang="fi-FI" sz="800"/>
              <a:pPr eaLnBrk="1" hangingPunct="1">
                <a:spcBef>
                  <a:spcPct val="0"/>
                </a:spcBef>
              </a:pPr>
              <a:t>7</a:t>
            </a:fld>
            <a:endParaRPr lang="en-GB" altLang="fi-FI" sz="800"/>
          </a:p>
        </p:txBody>
      </p:sp>
    </p:spTree>
    <p:extLst>
      <p:ext uri="{BB962C8B-B14F-4D97-AF65-F5344CB8AC3E}">
        <p14:creationId xmlns:p14="http://schemas.microsoft.com/office/powerpoint/2010/main" val="34220791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Dian kuvan paikkamerkki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6435" name="Huomautusten paikkamerkki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80000"/>
              </a:lnSpc>
            </a:pPr>
            <a:r>
              <a:rPr lang="fi-FI" altLang="fi-FI" sz="800"/>
              <a:t>Alimpana hierarkiassa ovat nuoret, fertiilissä iässä olevat naiset, joita koskee suurin osa puhtaus- ja moraalisäännöistä</a:t>
            </a:r>
          </a:p>
          <a:p>
            <a:pPr>
              <a:lnSpc>
                <a:spcPct val="80000"/>
              </a:lnSpc>
            </a:pPr>
            <a:r>
              <a:rPr lang="fi-FI" altLang="fi-FI" sz="800"/>
              <a:t>Naisten tulee aina kunnioittaa ja hävetä miehiä ja vanhempia naisia</a:t>
            </a:r>
          </a:p>
          <a:p>
            <a:pPr>
              <a:lnSpc>
                <a:spcPct val="80000"/>
              </a:lnSpc>
            </a:pPr>
            <a:r>
              <a:rPr lang="fi-FI" altLang="fi-FI" sz="800"/>
              <a:t>Ansaitakseen kunnioitusta tulee käyttäytyä arvonsa mukaisesti </a:t>
            </a:r>
          </a:p>
          <a:p>
            <a:pPr>
              <a:lnSpc>
                <a:spcPct val="80000"/>
              </a:lnSpc>
            </a:pPr>
            <a:r>
              <a:rPr lang="fi-FI" altLang="fi-FI" sz="800"/>
              <a:t>Ennen murrosikää lapset ovat tämän hierarkkisen rakenteen ulkopuolella</a:t>
            </a:r>
          </a:p>
          <a:p>
            <a:pPr lvl="1">
              <a:lnSpc>
                <a:spcPct val="80000"/>
              </a:lnSpc>
            </a:pPr>
            <a:r>
              <a:rPr lang="fi-FI" altLang="fi-FI" sz="800"/>
              <a:t>Vastasyntyneen lapsen kohdalla äiti joutuu välttämään määrättyjä asioita</a:t>
            </a:r>
          </a:p>
          <a:p>
            <a:pPr>
              <a:lnSpc>
                <a:spcPct val="80000"/>
              </a:lnSpc>
            </a:pPr>
            <a:r>
              <a:rPr lang="fi-FI" altLang="fi-FI" sz="800"/>
              <a:t>Puhdas ja likainen</a:t>
            </a:r>
          </a:p>
          <a:p>
            <a:pPr>
              <a:lnSpc>
                <a:spcPct val="80000"/>
              </a:lnSpc>
            </a:pPr>
            <a:r>
              <a:rPr lang="fi-FI" altLang="fi-FI" sz="800"/>
              <a:t>Puhdas ja likainen ei ole romaneille taistelua konkreettista likaa vastaan </a:t>
            </a:r>
          </a:p>
          <a:p>
            <a:pPr>
              <a:lnSpc>
                <a:spcPct val="80000"/>
              </a:lnSpc>
            </a:pPr>
            <a:r>
              <a:rPr lang="fi-FI" altLang="fi-FI" sz="800"/>
              <a:t>Romanit arvioivat toisiaan puhtauden ja kunniallisuuden kriteerein (kuinka aitoa on muiden mustalaisuus)</a:t>
            </a:r>
          </a:p>
          <a:p>
            <a:pPr>
              <a:lnSpc>
                <a:spcPct val="80000"/>
              </a:lnSpc>
            </a:pPr>
            <a:r>
              <a:rPr lang="fi-FI" altLang="fi-FI" sz="800"/>
              <a:t>Puhdas ja likainen,…</a:t>
            </a:r>
          </a:p>
          <a:p>
            <a:pPr>
              <a:lnSpc>
                <a:spcPct val="80000"/>
              </a:lnSpc>
            </a:pPr>
            <a:r>
              <a:rPr lang="fi-FI" altLang="fi-FI" sz="800"/>
              <a:t>Kategoriointi puhtaan ja likaisen perustana on ihmisruumiin jaottelu, jossa yläosa on puhdas ja alaosa likainen eli epäpuhdas</a:t>
            </a:r>
          </a:p>
          <a:p>
            <a:pPr>
              <a:lnSpc>
                <a:spcPct val="80000"/>
              </a:lnSpc>
            </a:pPr>
            <a:r>
              <a:rPr lang="fi-FI" altLang="fi-FI" sz="800"/>
              <a:t>Tämä dikotomia on tiedostettu ja kontrolloitu yksityiskohtaisella ja kaikkien tuntemalla sääntöjen verkostolla</a:t>
            </a:r>
          </a:p>
          <a:p>
            <a:pPr>
              <a:lnSpc>
                <a:spcPct val="80000"/>
              </a:lnSpc>
            </a:pPr>
            <a:r>
              <a:rPr lang="fi-FI" altLang="fi-FI" sz="800"/>
              <a:t>Taustalla on niin suomaisten talonpoikain ja eri romaniryhmien parissa vallinnut käsitys naisen fertiliteetin ja seksuaalisuuden vaarallisuudesta kontrolloitumattomana</a:t>
            </a:r>
          </a:p>
          <a:p>
            <a:pPr>
              <a:lnSpc>
                <a:spcPct val="80000"/>
              </a:lnSpc>
            </a:pPr>
            <a:r>
              <a:rPr lang="fi-FI" altLang="fi-FI" sz="800"/>
              <a:t>Em. syistä johtuen pyritään näissä kulttuureissa ohjailemaan naisen seksuaalisuutta säännöillä</a:t>
            </a:r>
          </a:p>
          <a:p>
            <a:pPr>
              <a:lnSpc>
                <a:spcPct val="80000"/>
              </a:lnSpc>
            </a:pPr>
            <a:r>
              <a:rPr lang="fi-FI" altLang="fi-FI" sz="800"/>
              <a:t>Käsitteet epäpuhdas samoin kuin rituaalisesti puhdas korostavat lian ja puhtauden symbolisia ulottuvuuksia</a:t>
            </a:r>
          </a:p>
          <a:p>
            <a:pPr>
              <a:lnSpc>
                <a:spcPct val="80000"/>
              </a:lnSpc>
            </a:pPr>
            <a:r>
              <a:rPr lang="fi-FI" altLang="fi-FI" sz="800"/>
              <a:t>Romanit käyttävät rituaalisesti puhtaista esineistä ”romanipuhdas” </a:t>
            </a:r>
          </a:p>
          <a:p>
            <a:pPr>
              <a:lnSpc>
                <a:spcPct val="80000"/>
              </a:lnSpc>
            </a:pPr>
            <a:r>
              <a:rPr lang="fi-FI" altLang="fi-FI" sz="800"/>
              <a:t>Jatkuu…</a:t>
            </a:r>
          </a:p>
          <a:p>
            <a:pPr>
              <a:lnSpc>
                <a:spcPct val="80000"/>
              </a:lnSpc>
            </a:pPr>
            <a:r>
              <a:rPr lang="fi-FI" altLang="fi-FI" sz="800"/>
              <a:t>Puhdas on esine, joka on välittömässä tai välillisessä kosketuksessa ihmisruumiin yläosan kanssa</a:t>
            </a:r>
          </a:p>
          <a:p>
            <a:pPr lvl="2">
              <a:lnSpc>
                <a:spcPct val="80000"/>
              </a:lnSpc>
            </a:pPr>
            <a:r>
              <a:rPr lang="fi-FI" altLang="fi-FI" sz="800"/>
              <a:t>Esim. ruoka, ruoka-astiat, ruokapöytä jne.</a:t>
            </a:r>
          </a:p>
          <a:p>
            <a:pPr>
              <a:lnSpc>
                <a:spcPct val="80000"/>
              </a:lnSpc>
            </a:pPr>
            <a:r>
              <a:rPr lang="fi-FI" altLang="fi-FI" sz="800"/>
              <a:t>Epäpuhtaasta käytetään sanaa likainen </a:t>
            </a:r>
          </a:p>
          <a:p>
            <a:pPr lvl="2">
              <a:lnSpc>
                <a:spcPct val="80000"/>
              </a:lnSpc>
            </a:pPr>
            <a:r>
              <a:rPr lang="fi-FI" altLang="fi-FI" sz="800"/>
              <a:t>Likainen on esine tai tila, joka on kosketuksessa ihmisruumiin alaosan kanssa</a:t>
            </a:r>
          </a:p>
          <a:p>
            <a:pPr>
              <a:lnSpc>
                <a:spcPct val="80000"/>
              </a:lnSpc>
            </a:pPr>
            <a:r>
              <a:rPr lang="fi-FI" altLang="fi-FI" sz="800"/>
              <a:t>Jatkuu…</a:t>
            </a:r>
          </a:p>
          <a:p>
            <a:pPr>
              <a:lnSpc>
                <a:spcPct val="80000"/>
              </a:lnSpc>
            </a:pPr>
            <a:r>
              <a:rPr lang="fi-FI" altLang="fi-FI" sz="800"/>
              <a:t>Likainen on myös aiemmin puhdas,  joka on liattu</a:t>
            </a:r>
          </a:p>
          <a:p>
            <a:pPr lvl="2">
              <a:lnSpc>
                <a:spcPct val="80000"/>
              </a:lnSpc>
            </a:pPr>
            <a:r>
              <a:rPr lang="fi-FI" altLang="fi-FI" sz="800"/>
              <a:t>Esim. keittiö, ruokapöytä, </a:t>
            </a:r>
          </a:p>
          <a:p>
            <a:pPr>
              <a:lnSpc>
                <a:spcPct val="80000"/>
              </a:lnSpc>
            </a:pPr>
            <a:r>
              <a:rPr lang="fi-FI" altLang="fi-FI" sz="800"/>
              <a:t>Rituaalinen puhtaus säilyy mikäli puhdas ja likainen esine, tila ja toiminta pidetään erillään toisistaan</a:t>
            </a:r>
          </a:p>
          <a:p>
            <a:pPr>
              <a:lnSpc>
                <a:spcPct val="80000"/>
              </a:lnSpc>
            </a:pPr>
            <a:r>
              <a:rPr lang="fi-FI" altLang="fi-FI" sz="800"/>
              <a:t>Jos puhdas esine likaantuu se on käyttökelvoton, jota ei pesu eikä puhdistus korjaa (voidaan käyttää muuhun tarkoitukseen)</a:t>
            </a:r>
          </a:p>
          <a:p>
            <a:pPr>
              <a:lnSpc>
                <a:spcPct val="80000"/>
              </a:lnSpc>
            </a:pPr>
            <a:r>
              <a:rPr lang="fi-FI" altLang="fi-FI" sz="800"/>
              <a:t>Puhtaus ja kunniallisuus romanikulttuurissa </a:t>
            </a:r>
          </a:p>
          <a:p>
            <a:pPr>
              <a:lnSpc>
                <a:spcPct val="80000"/>
              </a:lnSpc>
            </a:pPr>
            <a:r>
              <a:rPr lang="fi-FI" altLang="fi-FI" sz="800"/>
              <a:t>Romanikulttuurin peruspilareita ovat:</a:t>
            </a:r>
          </a:p>
          <a:p>
            <a:pPr>
              <a:lnSpc>
                <a:spcPct val="80000"/>
              </a:lnSpc>
            </a:pPr>
            <a:r>
              <a:rPr lang="fi-FI" altLang="fi-FI" sz="800"/>
              <a:t>Kunnia</a:t>
            </a:r>
          </a:p>
          <a:p>
            <a:pPr>
              <a:lnSpc>
                <a:spcPct val="80000"/>
              </a:lnSpc>
            </a:pPr>
            <a:r>
              <a:rPr lang="fi-FI" altLang="fi-FI" sz="800"/>
              <a:t>Kunniallisuus</a:t>
            </a:r>
          </a:p>
          <a:p>
            <a:pPr>
              <a:lnSpc>
                <a:spcPct val="80000"/>
              </a:lnSpc>
            </a:pPr>
            <a:endParaRPr lang="fi-FI" altLang="fi-FI" sz="800"/>
          </a:p>
        </p:txBody>
      </p:sp>
      <p:sp>
        <p:nvSpPr>
          <p:cNvPr id="146436" name="Dian numeron paikkamerkki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AB2DFE4-C88F-4C4E-97D9-D97BF1307FE8}" type="slidenum">
              <a:rPr lang="fi-FI" altLang="fi-FI" smtClean="0"/>
              <a:pPr>
                <a:spcBef>
                  <a:spcPct val="0"/>
                </a:spcBef>
              </a:pPr>
              <a:t>54</a:t>
            </a:fld>
            <a:endParaRPr lang="fi-FI" altLang="fi-FI"/>
          </a:p>
        </p:txBody>
      </p:sp>
    </p:spTree>
    <p:extLst>
      <p:ext uri="{BB962C8B-B14F-4D97-AF65-F5344CB8AC3E}">
        <p14:creationId xmlns:p14="http://schemas.microsoft.com/office/powerpoint/2010/main" val="28317164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Dian kuvan paikkamerkki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1555" name="Huomautusten paikkamerkki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i-FI" altLang="fi-FI" dirty="0"/>
              <a:t>Se on perinteisiä käyttäytymissääntöjä, joiden noudattamatta jättäminen saattaa häpeään ei </a:t>
            </a:r>
            <a:r>
              <a:rPr lang="fi-FI" altLang="fi-FI" dirty="0" err="1"/>
              <a:t>ainostaan</a:t>
            </a:r>
            <a:r>
              <a:rPr lang="fi-FI" altLang="fi-FI" dirty="0"/>
              <a:t> yksilön itsensä vaan koko hänen perheensä ja sukunsa.</a:t>
            </a:r>
          </a:p>
        </p:txBody>
      </p:sp>
      <p:sp>
        <p:nvSpPr>
          <p:cNvPr id="151556" name="Dian numeron paikkamerkki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EE4EA44-745E-47A7-9DEF-ADDAA92D3466}" type="slidenum">
              <a:rPr lang="fi-FI" altLang="fi-FI" smtClean="0"/>
              <a:pPr>
                <a:spcBef>
                  <a:spcPct val="0"/>
                </a:spcBef>
              </a:pPr>
              <a:t>58</a:t>
            </a:fld>
            <a:endParaRPr lang="fi-FI" altLang="fi-FI"/>
          </a:p>
        </p:txBody>
      </p:sp>
    </p:spTree>
    <p:extLst>
      <p:ext uri="{BB962C8B-B14F-4D97-AF65-F5344CB8AC3E}">
        <p14:creationId xmlns:p14="http://schemas.microsoft.com/office/powerpoint/2010/main" val="30834852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Dian kuvan paikkamerkki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03" name="Huomautusten paikkamerkki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i-FI" altLang="fi-FI" dirty="0"/>
              <a:t>Naiset voisivat kertoa tässä puvusta…</a:t>
            </a:r>
          </a:p>
        </p:txBody>
      </p:sp>
      <p:sp>
        <p:nvSpPr>
          <p:cNvPr id="153604" name="Dian numeron paikkamerkki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907ECBB-A4CD-4607-A4E1-5D50E28C0775}" type="slidenum">
              <a:rPr lang="fi-FI" altLang="fi-FI" smtClean="0"/>
              <a:pPr>
                <a:spcBef>
                  <a:spcPct val="0"/>
                </a:spcBef>
              </a:pPr>
              <a:t>59</a:t>
            </a:fld>
            <a:endParaRPr lang="fi-FI" altLang="fi-FI"/>
          </a:p>
        </p:txBody>
      </p:sp>
    </p:spTree>
    <p:extLst>
      <p:ext uri="{BB962C8B-B14F-4D97-AF65-F5344CB8AC3E}">
        <p14:creationId xmlns:p14="http://schemas.microsoft.com/office/powerpoint/2010/main" val="989537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eaLnBrk="1" hangingPunct="1">
              <a:spcBef>
                <a:spcPct val="0"/>
              </a:spcBef>
            </a:pPr>
            <a:r>
              <a:rPr lang="fi-FI" altLang="fi-FI" dirty="0"/>
              <a:t>Johdatus Suomen romanien historiaan ja kulttuuriin </a:t>
            </a:r>
          </a:p>
          <a:p>
            <a:pPr eaLnBrk="1" hangingPunct="1">
              <a:spcBef>
                <a:spcPct val="0"/>
              </a:spcBef>
            </a:pPr>
            <a:r>
              <a:rPr lang="fi-FI" altLang="fi-FI" dirty="0"/>
              <a:t>JOHDANTO</a:t>
            </a:r>
          </a:p>
          <a:p>
            <a:pPr eaLnBrk="1" hangingPunct="1">
              <a:spcBef>
                <a:spcPct val="0"/>
              </a:spcBef>
            </a:pPr>
            <a:r>
              <a:rPr lang="fi-FI" altLang="fi-FI" dirty="0"/>
              <a:t>Keitä romanit oikein ovat?</a:t>
            </a:r>
          </a:p>
          <a:p>
            <a:pPr eaLnBrk="1" hangingPunct="1">
              <a:spcBef>
                <a:spcPct val="0"/>
              </a:spcBef>
            </a:pPr>
            <a:r>
              <a:rPr lang="fi-FI" altLang="fi-FI" dirty="0"/>
              <a:t>Kun eräältä romaninaiselta haastattelija kysyi ”Tiedätkö mistä mustalaiset ovat lähtöisin?” Hän vastasi, ”Eiköhän ne ole sieltä </a:t>
            </a:r>
            <a:r>
              <a:rPr lang="fi-FI" altLang="fi-FI" dirty="0" err="1"/>
              <a:t>Intijasta</a:t>
            </a:r>
            <a:r>
              <a:rPr lang="fi-FI" altLang="fi-FI" dirty="0"/>
              <a:t>, en </a:t>
            </a:r>
            <a:r>
              <a:rPr lang="fi-FI" altLang="fi-FI" dirty="0" err="1"/>
              <a:t>oo</a:t>
            </a:r>
            <a:r>
              <a:rPr lang="fi-FI" altLang="fi-FI" dirty="0"/>
              <a:t> ollut paikalla, enkä näkemässä. </a:t>
            </a:r>
            <a:r>
              <a:rPr lang="fi-FI" altLang="fi-FI" dirty="0" err="1"/>
              <a:t>Suahan</a:t>
            </a:r>
            <a:r>
              <a:rPr lang="fi-FI" altLang="fi-FI" dirty="0"/>
              <a:t> sitä haastaa mitä vaan, </a:t>
            </a:r>
            <a:r>
              <a:rPr lang="fi-FI" altLang="fi-FI" dirty="0" err="1"/>
              <a:t>mut</a:t>
            </a:r>
            <a:r>
              <a:rPr lang="fi-FI" altLang="fi-FI" dirty="0"/>
              <a:t> kuka sen </a:t>
            </a:r>
            <a:r>
              <a:rPr lang="fi-FI" altLang="fi-FI" dirty="0" err="1"/>
              <a:t>sitte</a:t>
            </a:r>
            <a:r>
              <a:rPr lang="fi-FI" altLang="fi-FI" dirty="0"/>
              <a:t> tietää. </a:t>
            </a:r>
          </a:p>
          <a:p>
            <a:pPr eaLnBrk="1" hangingPunct="1">
              <a:spcBef>
                <a:spcPct val="0"/>
              </a:spcBef>
            </a:pPr>
            <a:r>
              <a:rPr lang="fi-FI" altLang="fi-FI" dirty="0"/>
              <a:t>Kysymys, johon edelleenkään ei ole saatu TYHJENTÄVÄÄ vastausta.  Mitkä ovat romanien juuret? Keitä he ovat? Historian aikana on runsas joukko olettamuksia ja väitteitä romanien alkuperästä. </a:t>
            </a:r>
          </a:p>
          <a:p>
            <a:pPr eaLnBrk="1" hangingPunct="1">
              <a:spcBef>
                <a:spcPct val="0"/>
              </a:spcBef>
            </a:pPr>
            <a:r>
              <a:rPr lang="fi-FI" altLang="fi-FI" dirty="0"/>
              <a:t>Romanihistorian tutkimusta rajoittaa kirjallisen materiaalin puute. Ei ole jälkiä eli lähteitä kovinkaan paljon. On vaikea tehdä johtopäätöksiä menneen pohjalta jos ei ole riittävästi kirjallista tai arkeologista aineistoa kuten rakennuksia, rauniot, romanien rakentamia kaupunkeja, työkalut jne. Henkisenä perintönä on tosin jäänyt kertomuksia, toisistaan poikkeavia legendoja, tapoja, uskomuksia ja ennen kaikkea romanikieli. </a:t>
            </a:r>
          </a:p>
          <a:p>
            <a:endParaRPr lang="fi-FI" dirty="0"/>
          </a:p>
        </p:txBody>
      </p:sp>
      <p:sp>
        <p:nvSpPr>
          <p:cNvPr id="4" name="Dian numeron paikkamerkki 3"/>
          <p:cNvSpPr>
            <a:spLocks noGrp="1"/>
          </p:cNvSpPr>
          <p:nvPr>
            <p:ph type="sldNum" sz="quarter" idx="10"/>
          </p:nvPr>
        </p:nvSpPr>
        <p:spPr/>
        <p:txBody>
          <a:bodyPr/>
          <a:lstStyle/>
          <a:p>
            <a:fld id="{F52C474A-B524-4E6A-B66E-BD074E9C5CF6}" type="slidenum">
              <a:rPr lang="fi-FI" smtClean="0"/>
              <a:t>8</a:t>
            </a:fld>
            <a:endParaRPr lang="fi-FI"/>
          </a:p>
        </p:txBody>
      </p:sp>
    </p:spTree>
    <p:extLst>
      <p:ext uri="{BB962C8B-B14F-4D97-AF65-F5344CB8AC3E}">
        <p14:creationId xmlns:p14="http://schemas.microsoft.com/office/powerpoint/2010/main" val="30757117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lvl="1">
              <a:lnSpc>
                <a:spcPct val="80000"/>
              </a:lnSpc>
              <a:defRPr/>
            </a:pPr>
            <a:r>
              <a:rPr lang="fi-FI" altLang="fi-FI" dirty="0"/>
              <a:t>Tukholman kaupungin muistikirjassa löytyy maininta 29. syyskuuta 1512, ensimmäisten romanien tulosta Ruotsiin</a:t>
            </a:r>
          </a:p>
          <a:p>
            <a:pPr lvl="1">
              <a:lnSpc>
                <a:spcPct val="80000"/>
              </a:lnSpc>
              <a:defRPr/>
            </a:pPr>
            <a:r>
              <a:rPr lang="fi-FI" altLang="fi-FI" i="1" dirty="0"/>
              <a:t>Vieraat, joita oli noin 60-henkeä saivat lähes </a:t>
            </a:r>
            <a:r>
              <a:rPr lang="fi-FI" altLang="fi-FI" i="1" u="sng" dirty="0"/>
              <a:t>ruhtinaallisen</a:t>
            </a:r>
            <a:r>
              <a:rPr lang="fi-FI" altLang="fi-FI" i="1" dirty="0"/>
              <a:t> vastaanoton </a:t>
            </a:r>
            <a:r>
              <a:rPr lang="fi-FI" altLang="fi-FI" i="1" dirty="0" err="1"/>
              <a:t>pyhiinvaeltajuutensa</a:t>
            </a:r>
            <a:r>
              <a:rPr lang="fi-FI" altLang="fi-FI" i="1" dirty="0"/>
              <a:t> johdosta. Heitä johti kreivi </a:t>
            </a:r>
            <a:r>
              <a:rPr lang="fi-FI" altLang="fi-FI" i="1" dirty="0" err="1"/>
              <a:t>Antonius</a:t>
            </a:r>
            <a:r>
              <a:rPr lang="fi-FI" altLang="fi-FI" i="1" dirty="0"/>
              <a:t> </a:t>
            </a:r>
            <a:r>
              <a:rPr lang="fi-FI" altLang="fi-FI" i="1" dirty="0" err="1"/>
              <a:t>Gagino</a:t>
            </a:r>
            <a:r>
              <a:rPr lang="fi-FI" altLang="fi-FI" i="1" dirty="0"/>
              <a:t>.</a:t>
            </a:r>
          </a:p>
          <a:p>
            <a:pPr lvl="1">
              <a:lnSpc>
                <a:spcPct val="80000"/>
              </a:lnSpc>
              <a:defRPr/>
            </a:pPr>
            <a:r>
              <a:rPr lang="fi-FI" altLang="fi-FI" dirty="0"/>
              <a:t>Heitä kutsuttiin </a:t>
            </a:r>
            <a:r>
              <a:rPr lang="fi-FI" altLang="fi-FI" b="1" dirty="0"/>
              <a:t>tattareiksi</a:t>
            </a:r>
            <a:r>
              <a:rPr lang="fi-FI" altLang="fi-FI" dirty="0"/>
              <a:t> nimitys oli lähtöisin Saksasta, jossa romanit yhdistettiin mustiin tataareihin. </a:t>
            </a:r>
            <a:r>
              <a:rPr lang="fi-FI" altLang="fi-FI" i="1" dirty="0"/>
              <a:t>(</a:t>
            </a:r>
            <a:r>
              <a:rPr lang="fi-FI" altLang="fi-FI" i="1" dirty="0" err="1"/>
              <a:t>tattare</a:t>
            </a:r>
            <a:r>
              <a:rPr lang="fi-FI" altLang="fi-FI" i="1" dirty="0"/>
              <a:t> ja </a:t>
            </a:r>
            <a:r>
              <a:rPr lang="fi-FI" altLang="fi-FI" i="1" dirty="0" err="1"/>
              <a:t>tartare</a:t>
            </a:r>
            <a:r>
              <a:rPr lang="fi-FI" altLang="fi-FI" i="1" dirty="0"/>
              <a:t>) </a:t>
            </a:r>
            <a:r>
              <a:rPr lang="fi-FI" altLang="fi-FI" i="1" dirty="0" err="1"/>
              <a:t>Zigenare</a:t>
            </a:r>
            <a:r>
              <a:rPr lang="fi-FI" altLang="fi-FI" i="1" dirty="0"/>
              <a:t>-nimitys ilmaantui näiden termien rinnalle vasta 1600-luvulla.</a:t>
            </a:r>
          </a:p>
          <a:p>
            <a:pPr lvl="1">
              <a:lnSpc>
                <a:spcPct val="80000"/>
              </a:lnSpc>
              <a:defRPr/>
            </a:pPr>
            <a:r>
              <a:rPr lang="fi-FI" altLang="fi-FI" i="1" dirty="0"/>
              <a:t>Joukko oli todennäköisesti sama, joka muutamaa vuotta aiemmin oli tullut Tanskaan, Skotlannin kuningas Jaakko IV oli heidät suositellut otettavaksi vastaan enonsa Hansille.</a:t>
            </a:r>
          </a:p>
          <a:p>
            <a:endParaRPr lang="fi-FI" dirty="0"/>
          </a:p>
          <a:p>
            <a:endParaRPr lang="fi-FI" dirty="0"/>
          </a:p>
        </p:txBody>
      </p:sp>
      <p:sp>
        <p:nvSpPr>
          <p:cNvPr id="4" name="Alatunnisteen paikkamerkki 3"/>
          <p:cNvSpPr>
            <a:spLocks noGrp="1"/>
          </p:cNvSpPr>
          <p:nvPr>
            <p:ph type="ftr" sz="quarter" idx="10"/>
          </p:nvPr>
        </p:nvSpPr>
        <p:spPr/>
        <p:txBody>
          <a:bodyPr/>
          <a:lstStyle/>
          <a:p>
            <a:r>
              <a:rPr lang="fi-FI"/>
              <a:t>Henry Hedman Suomen romanien historia</a:t>
            </a:r>
          </a:p>
        </p:txBody>
      </p:sp>
      <p:sp>
        <p:nvSpPr>
          <p:cNvPr id="5" name="Dian numeron paikkamerkki 4"/>
          <p:cNvSpPr>
            <a:spLocks noGrp="1"/>
          </p:cNvSpPr>
          <p:nvPr>
            <p:ph type="sldNum" sz="quarter" idx="11"/>
          </p:nvPr>
        </p:nvSpPr>
        <p:spPr/>
        <p:txBody>
          <a:bodyPr/>
          <a:lstStyle/>
          <a:p>
            <a:fld id="{8FE4D2AD-C20F-4D7B-AF84-76F54BB9BFB3}" type="slidenum">
              <a:rPr lang="fi-FI" smtClean="0"/>
              <a:t>10</a:t>
            </a:fld>
            <a:endParaRPr lang="fi-FI"/>
          </a:p>
        </p:txBody>
      </p:sp>
    </p:spTree>
    <p:extLst>
      <p:ext uri="{BB962C8B-B14F-4D97-AF65-F5344CB8AC3E}">
        <p14:creationId xmlns:p14="http://schemas.microsoft.com/office/powerpoint/2010/main" val="31642688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Kustaa Vaasa oli epäluuloinen, </a:t>
            </a:r>
            <a:r>
              <a:rPr lang="fi-FI" dirty="0" err="1"/>
              <a:t>häikälemätön</a:t>
            </a:r>
            <a:r>
              <a:rPr lang="fi-FI" dirty="0"/>
              <a:t> luonteeltaan,</a:t>
            </a:r>
          </a:p>
          <a:p>
            <a:r>
              <a:rPr lang="fi-FI" dirty="0"/>
              <a:t>Hän vei kirkon omaisuuden ja asetti näin myös itsensä kirkon yläpuolelle</a:t>
            </a:r>
          </a:p>
          <a:p>
            <a:r>
              <a:rPr lang="fi-FI" dirty="0"/>
              <a:t>Hän sai aikaan, että kuninkuus tuli perintönä isältä pojalle</a:t>
            </a:r>
          </a:p>
          <a:p>
            <a:r>
              <a:rPr lang="fi-FI" dirty="0"/>
              <a:t>Kustaa Vaasa oli epäluuloinen, häikäilemätön luonteeltaan, Kustaa Vaasalla oli hyvä muisti, työkyky ja käytännön lahjakkuus. Hänellä oli erinomaiset puhelahjat</a:t>
            </a:r>
          </a:p>
          <a:p>
            <a:r>
              <a:rPr lang="fi-FI" dirty="0"/>
              <a:t>Hänellä oli heikko opillinen sivistys, mutta erittäin vahva ja voimakas </a:t>
            </a:r>
            <a:r>
              <a:rPr lang="fi-FI" dirty="0" err="1"/>
              <a:t>tempperemantti</a:t>
            </a:r>
            <a:r>
              <a:rPr lang="fi-FI" dirty="0"/>
              <a:t>.</a:t>
            </a:r>
          </a:p>
          <a:p>
            <a:r>
              <a:rPr lang="fi-FI" dirty="0"/>
              <a:t>Valtio sai kirkon omaisuuden ja Kustaa Vaasa asetti näin myös itsensä kirkon yläpuolelle</a:t>
            </a:r>
          </a:p>
          <a:p>
            <a:r>
              <a:rPr lang="fi-FI" dirty="0"/>
              <a:t>Hän perusti perinnöllisen kuninkuuden, että kuninkuus tuli perintönä isältä pojalle</a:t>
            </a:r>
          </a:p>
          <a:p>
            <a:r>
              <a:rPr lang="fi-FI" dirty="0"/>
              <a:t>Hän oli kuninkaana 1525-1543</a:t>
            </a:r>
          </a:p>
          <a:p>
            <a:r>
              <a:rPr lang="fi-FI" dirty="0"/>
              <a:t>Hän perusti Helsingin kaupungin</a:t>
            </a:r>
          </a:p>
          <a:p>
            <a:endParaRPr lang="fi-FI" dirty="0"/>
          </a:p>
        </p:txBody>
      </p:sp>
      <p:sp>
        <p:nvSpPr>
          <p:cNvPr id="4" name="Alatunnisteen paikkamerkki 3"/>
          <p:cNvSpPr>
            <a:spLocks noGrp="1"/>
          </p:cNvSpPr>
          <p:nvPr>
            <p:ph type="ftr" sz="quarter" idx="10"/>
          </p:nvPr>
        </p:nvSpPr>
        <p:spPr/>
        <p:txBody>
          <a:bodyPr/>
          <a:lstStyle/>
          <a:p>
            <a:r>
              <a:rPr lang="fi-FI"/>
              <a:t>Henry Hedman Suomen romanien historia</a:t>
            </a:r>
          </a:p>
        </p:txBody>
      </p:sp>
      <p:sp>
        <p:nvSpPr>
          <p:cNvPr id="5" name="Dian numeron paikkamerkki 4"/>
          <p:cNvSpPr>
            <a:spLocks noGrp="1"/>
          </p:cNvSpPr>
          <p:nvPr>
            <p:ph type="sldNum" sz="quarter" idx="11"/>
          </p:nvPr>
        </p:nvSpPr>
        <p:spPr/>
        <p:txBody>
          <a:bodyPr/>
          <a:lstStyle/>
          <a:p>
            <a:fld id="{8FE4D2AD-C20F-4D7B-AF84-76F54BB9BFB3}" type="slidenum">
              <a:rPr lang="fi-FI" smtClean="0"/>
              <a:t>11</a:t>
            </a:fld>
            <a:endParaRPr lang="fi-FI"/>
          </a:p>
        </p:txBody>
      </p:sp>
    </p:spTree>
    <p:extLst>
      <p:ext uri="{BB962C8B-B14F-4D97-AF65-F5344CB8AC3E}">
        <p14:creationId xmlns:p14="http://schemas.microsoft.com/office/powerpoint/2010/main" val="5130332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Kustaa Vaasa oli epäluuloinen, </a:t>
            </a:r>
            <a:r>
              <a:rPr lang="fi-FI" dirty="0" err="1"/>
              <a:t>häikälemätön</a:t>
            </a:r>
            <a:r>
              <a:rPr lang="fi-FI" dirty="0"/>
              <a:t> luonteeltaan,</a:t>
            </a:r>
          </a:p>
          <a:p>
            <a:r>
              <a:rPr lang="fi-FI" dirty="0"/>
              <a:t>Hän vei kirkon omaisuuden ja asetti näin myös itsensä kirkon yläpuolelle</a:t>
            </a:r>
          </a:p>
          <a:p>
            <a:r>
              <a:rPr lang="fi-FI" dirty="0"/>
              <a:t>Hän sai aikaan, että </a:t>
            </a:r>
            <a:r>
              <a:rPr lang="fi-FI" dirty="0" err="1"/>
              <a:t>kuninkuus</a:t>
            </a:r>
            <a:r>
              <a:rPr lang="fi-FI" dirty="0"/>
              <a:t> tuli perintönä isältä pojalle</a:t>
            </a:r>
          </a:p>
          <a:p>
            <a:r>
              <a:rPr lang="fi-FI" dirty="0"/>
              <a:t>Kustaa Vaasa oli epäluuloinen, häikäilemätön luonteeltaan, Kustaa Vaasalla oli hyvä muisti, työkyky ja käytännön lahjakkuus. Hänellä oli erinomaiset puhelahjat</a:t>
            </a:r>
          </a:p>
          <a:p>
            <a:r>
              <a:rPr lang="fi-FI" dirty="0"/>
              <a:t>Hänellä oli heikko opillinen sivistys, mutta erittäin vahva ja voimakas </a:t>
            </a:r>
            <a:r>
              <a:rPr lang="fi-FI" dirty="0" err="1"/>
              <a:t>tempperemantti</a:t>
            </a:r>
            <a:r>
              <a:rPr lang="fi-FI" dirty="0"/>
              <a:t>.</a:t>
            </a:r>
          </a:p>
          <a:p>
            <a:r>
              <a:rPr lang="fi-FI" dirty="0"/>
              <a:t>Valtio sai kirkon omaisuuden ja Kustaa Vaasa asetti näin myös itsensä kirkon yläpuolelle</a:t>
            </a:r>
          </a:p>
          <a:p>
            <a:r>
              <a:rPr lang="fi-FI" dirty="0"/>
              <a:t>Hän perusti perinnöllisen </a:t>
            </a:r>
            <a:r>
              <a:rPr lang="fi-FI" dirty="0" err="1"/>
              <a:t>kuninkuuden</a:t>
            </a:r>
            <a:r>
              <a:rPr lang="fi-FI" dirty="0"/>
              <a:t>, että </a:t>
            </a:r>
            <a:r>
              <a:rPr lang="fi-FI" dirty="0" err="1"/>
              <a:t>kuninkuus</a:t>
            </a:r>
            <a:r>
              <a:rPr lang="fi-FI" dirty="0"/>
              <a:t> tuli perintönä isältä pojalle</a:t>
            </a:r>
          </a:p>
          <a:p>
            <a:r>
              <a:rPr lang="fi-FI" dirty="0"/>
              <a:t>Hän oli kuninkaana 1525-1543</a:t>
            </a:r>
          </a:p>
          <a:p>
            <a:r>
              <a:rPr lang="fi-FI" dirty="0"/>
              <a:t>Hän perusti Helsingin kaupungin</a:t>
            </a:r>
          </a:p>
          <a:p>
            <a:endParaRPr lang="fi-FI" dirty="0"/>
          </a:p>
        </p:txBody>
      </p:sp>
      <p:sp>
        <p:nvSpPr>
          <p:cNvPr id="4" name="Alatunnisteen paikkamerkki 3"/>
          <p:cNvSpPr>
            <a:spLocks noGrp="1"/>
          </p:cNvSpPr>
          <p:nvPr>
            <p:ph type="ftr" sz="quarter" idx="10"/>
          </p:nvPr>
        </p:nvSpPr>
        <p:spPr/>
        <p:txBody>
          <a:bodyPr/>
          <a:lstStyle/>
          <a:p>
            <a:r>
              <a:rPr lang="fi-FI"/>
              <a:t>Henry Hedman Suomen romanien historia</a:t>
            </a:r>
          </a:p>
        </p:txBody>
      </p:sp>
      <p:sp>
        <p:nvSpPr>
          <p:cNvPr id="5" name="Dian numeron paikkamerkki 4"/>
          <p:cNvSpPr>
            <a:spLocks noGrp="1"/>
          </p:cNvSpPr>
          <p:nvPr>
            <p:ph type="sldNum" sz="quarter" idx="11"/>
          </p:nvPr>
        </p:nvSpPr>
        <p:spPr/>
        <p:txBody>
          <a:bodyPr/>
          <a:lstStyle/>
          <a:p>
            <a:fld id="{8FE4D2AD-C20F-4D7B-AF84-76F54BB9BFB3}" type="slidenum">
              <a:rPr lang="fi-FI" smtClean="0"/>
              <a:t>12</a:t>
            </a:fld>
            <a:endParaRPr lang="fi-FI"/>
          </a:p>
        </p:txBody>
      </p:sp>
    </p:spTree>
    <p:extLst>
      <p:ext uri="{BB962C8B-B14F-4D97-AF65-F5344CB8AC3E}">
        <p14:creationId xmlns:p14="http://schemas.microsoft.com/office/powerpoint/2010/main" val="25416966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Alatunnisteen paikkamerkki 3"/>
          <p:cNvSpPr>
            <a:spLocks noGrp="1"/>
          </p:cNvSpPr>
          <p:nvPr>
            <p:ph type="ftr" sz="quarter" idx="10"/>
          </p:nvPr>
        </p:nvSpPr>
        <p:spPr/>
        <p:txBody>
          <a:bodyPr/>
          <a:lstStyle/>
          <a:p>
            <a:r>
              <a:rPr lang="fi-FI"/>
              <a:t>Henry Hedman Suomen romanien historia</a:t>
            </a:r>
          </a:p>
        </p:txBody>
      </p:sp>
      <p:sp>
        <p:nvSpPr>
          <p:cNvPr id="5" name="Dian numeron paikkamerkki 4"/>
          <p:cNvSpPr>
            <a:spLocks noGrp="1"/>
          </p:cNvSpPr>
          <p:nvPr>
            <p:ph type="sldNum" sz="quarter" idx="11"/>
          </p:nvPr>
        </p:nvSpPr>
        <p:spPr/>
        <p:txBody>
          <a:bodyPr/>
          <a:lstStyle/>
          <a:p>
            <a:fld id="{8FE4D2AD-C20F-4D7B-AF84-76F54BB9BFB3}" type="slidenum">
              <a:rPr lang="fi-FI" smtClean="0"/>
              <a:t>13</a:t>
            </a:fld>
            <a:endParaRPr lang="fi-FI"/>
          </a:p>
        </p:txBody>
      </p:sp>
    </p:spTree>
    <p:extLst>
      <p:ext uri="{BB962C8B-B14F-4D97-AF65-F5344CB8AC3E}">
        <p14:creationId xmlns:p14="http://schemas.microsoft.com/office/powerpoint/2010/main" val="28508523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Alatunnisteen paikkamerkki 3"/>
          <p:cNvSpPr>
            <a:spLocks noGrp="1"/>
          </p:cNvSpPr>
          <p:nvPr>
            <p:ph type="ftr" sz="quarter" idx="10"/>
          </p:nvPr>
        </p:nvSpPr>
        <p:spPr/>
        <p:txBody>
          <a:bodyPr/>
          <a:lstStyle/>
          <a:p>
            <a:r>
              <a:rPr lang="fi-FI"/>
              <a:t>Henry Hedman Suomen romanien historia</a:t>
            </a:r>
          </a:p>
        </p:txBody>
      </p:sp>
      <p:sp>
        <p:nvSpPr>
          <p:cNvPr id="5" name="Dian numeron paikkamerkki 4"/>
          <p:cNvSpPr>
            <a:spLocks noGrp="1"/>
          </p:cNvSpPr>
          <p:nvPr>
            <p:ph type="sldNum" sz="quarter" idx="11"/>
          </p:nvPr>
        </p:nvSpPr>
        <p:spPr/>
        <p:txBody>
          <a:bodyPr/>
          <a:lstStyle/>
          <a:p>
            <a:fld id="{8FE4D2AD-C20F-4D7B-AF84-76F54BB9BFB3}" type="slidenum">
              <a:rPr lang="fi-FI" smtClean="0"/>
              <a:t>14</a:t>
            </a:fld>
            <a:endParaRPr lang="fi-FI"/>
          </a:p>
        </p:txBody>
      </p:sp>
    </p:spTree>
    <p:extLst>
      <p:ext uri="{BB962C8B-B14F-4D97-AF65-F5344CB8AC3E}">
        <p14:creationId xmlns:p14="http://schemas.microsoft.com/office/powerpoint/2010/main" val="14707375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Alatunnisteen paikkamerkki 3"/>
          <p:cNvSpPr>
            <a:spLocks noGrp="1"/>
          </p:cNvSpPr>
          <p:nvPr>
            <p:ph type="ftr" sz="quarter" idx="10"/>
          </p:nvPr>
        </p:nvSpPr>
        <p:spPr/>
        <p:txBody>
          <a:bodyPr/>
          <a:lstStyle/>
          <a:p>
            <a:r>
              <a:rPr lang="fi-FI"/>
              <a:t>Henry Hedman Suomen romanien historia</a:t>
            </a:r>
          </a:p>
        </p:txBody>
      </p:sp>
      <p:sp>
        <p:nvSpPr>
          <p:cNvPr id="5" name="Dian numeron paikkamerkki 4"/>
          <p:cNvSpPr>
            <a:spLocks noGrp="1"/>
          </p:cNvSpPr>
          <p:nvPr>
            <p:ph type="sldNum" sz="quarter" idx="11"/>
          </p:nvPr>
        </p:nvSpPr>
        <p:spPr/>
        <p:txBody>
          <a:bodyPr/>
          <a:lstStyle/>
          <a:p>
            <a:fld id="{8FE4D2AD-C20F-4D7B-AF84-76F54BB9BFB3}" type="slidenum">
              <a:rPr lang="fi-FI" smtClean="0"/>
              <a:t>15</a:t>
            </a:fld>
            <a:endParaRPr lang="fi-FI"/>
          </a:p>
        </p:txBody>
      </p:sp>
    </p:spTree>
    <p:extLst>
      <p:ext uri="{BB962C8B-B14F-4D97-AF65-F5344CB8AC3E}">
        <p14:creationId xmlns:p14="http://schemas.microsoft.com/office/powerpoint/2010/main" val="28337650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p:cNvSpPr>
            <a:spLocks noGrp="1"/>
          </p:cNvSpPr>
          <p:nvPr>
            <p:ph type="ctrTitle"/>
          </p:nvPr>
        </p:nvSpPr>
        <p:spPr>
          <a:xfrm>
            <a:off x="1524000" y="1122363"/>
            <a:ext cx="9144000" cy="2387600"/>
          </a:xfrm>
        </p:spPr>
        <p:txBody>
          <a:bodyPr anchor="b"/>
          <a:lstStyle>
            <a:lvl1pPr algn="ctr">
              <a:defRPr sz="6000"/>
            </a:lvl1pPr>
          </a:lstStyle>
          <a:p>
            <a:r>
              <a:rPr lang="fi-FI"/>
              <a:t>Muokkaa perustyyl. napsautt.</a:t>
            </a:r>
          </a:p>
        </p:txBody>
      </p:sp>
      <p:sp>
        <p:nvSpPr>
          <p:cNvPr id="3" name="Alaotsikk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p:cNvSpPr>
            <a:spLocks noGrp="1"/>
          </p:cNvSpPr>
          <p:nvPr>
            <p:ph type="dt" sz="half" idx="10"/>
          </p:nvPr>
        </p:nvSpPr>
        <p:spPr/>
        <p:txBody>
          <a:bodyPr/>
          <a:lstStyle/>
          <a:p>
            <a:fld id="{071C0FA6-EF76-4249-94FF-15A1AC43890B}" type="datetimeFigureOut">
              <a:rPr lang="fi-FI" smtClean="0"/>
              <a:t>1.8.2024</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2708F82A-71F5-4A3D-BADB-96E4A821E163}" type="slidenum">
              <a:rPr lang="fi-FI" smtClean="0"/>
              <a:t>‹#›</a:t>
            </a:fld>
            <a:endParaRPr lang="fi-FI"/>
          </a:p>
        </p:txBody>
      </p:sp>
    </p:spTree>
    <p:extLst>
      <p:ext uri="{BB962C8B-B14F-4D97-AF65-F5344CB8AC3E}">
        <p14:creationId xmlns:p14="http://schemas.microsoft.com/office/powerpoint/2010/main" val="15192378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ystysuoran tekstin paikkamerkki 2"/>
          <p:cNvSpPr>
            <a:spLocks noGrp="1"/>
          </p:cNvSpPr>
          <p:nvPr>
            <p:ph type="body" orient="vert" idx="1"/>
          </p:nvPr>
        </p:nvSpPr>
        <p:spPr/>
        <p:txBody>
          <a:bodyPr vert="eaVert"/>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071C0FA6-EF76-4249-94FF-15A1AC43890B}" type="datetimeFigureOut">
              <a:rPr lang="fi-FI" smtClean="0"/>
              <a:t>1.8.2024</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2708F82A-71F5-4A3D-BADB-96E4A821E163}" type="slidenum">
              <a:rPr lang="fi-FI" smtClean="0"/>
              <a:t>‹#›</a:t>
            </a:fld>
            <a:endParaRPr lang="fi-FI"/>
          </a:p>
        </p:txBody>
      </p:sp>
    </p:spTree>
    <p:extLst>
      <p:ext uri="{BB962C8B-B14F-4D97-AF65-F5344CB8AC3E}">
        <p14:creationId xmlns:p14="http://schemas.microsoft.com/office/powerpoint/2010/main" val="4152220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8724900" y="365125"/>
            <a:ext cx="2628900" cy="5811838"/>
          </a:xfrm>
        </p:spPr>
        <p:txBody>
          <a:bodyPr vert="eaVert"/>
          <a:lstStyle/>
          <a:p>
            <a:r>
              <a:rPr lang="fi-FI"/>
              <a:t>Muokkaa perustyyl. napsautt.</a:t>
            </a:r>
          </a:p>
        </p:txBody>
      </p:sp>
      <p:sp>
        <p:nvSpPr>
          <p:cNvPr id="3" name="Pystysuoran tekstin paikkamerkki 2"/>
          <p:cNvSpPr>
            <a:spLocks noGrp="1"/>
          </p:cNvSpPr>
          <p:nvPr>
            <p:ph type="body" orient="vert" idx="1"/>
          </p:nvPr>
        </p:nvSpPr>
        <p:spPr>
          <a:xfrm>
            <a:off x="838200" y="365125"/>
            <a:ext cx="7734300" cy="5811838"/>
          </a:xfrm>
        </p:spPr>
        <p:txBody>
          <a:bodyPr vert="eaVert"/>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071C0FA6-EF76-4249-94FF-15A1AC43890B}" type="datetimeFigureOut">
              <a:rPr lang="fi-FI" smtClean="0"/>
              <a:t>1.8.2024</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2708F82A-71F5-4A3D-BADB-96E4A821E163}" type="slidenum">
              <a:rPr lang="fi-FI" smtClean="0"/>
              <a:t>‹#›</a:t>
            </a:fld>
            <a:endParaRPr lang="fi-FI"/>
          </a:p>
        </p:txBody>
      </p:sp>
    </p:spTree>
    <p:extLst>
      <p:ext uri="{BB962C8B-B14F-4D97-AF65-F5344CB8AC3E}">
        <p14:creationId xmlns:p14="http://schemas.microsoft.com/office/powerpoint/2010/main" val="29582350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Otsikko ja teksti">
    <p:spTree>
      <p:nvGrpSpPr>
        <p:cNvPr id="1" name=""/>
        <p:cNvGrpSpPr/>
        <p:nvPr/>
      </p:nvGrpSpPr>
      <p:grpSpPr>
        <a:xfrm>
          <a:off x="0" y="0"/>
          <a:ext cx="0" cy="0"/>
          <a:chOff x="0" y="0"/>
          <a:chExt cx="0" cy="0"/>
        </a:xfrm>
      </p:grpSpPr>
      <p:sp>
        <p:nvSpPr>
          <p:cNvPr id="7" name="Rectangle 7"/>
          <p:cNvSpPr>
            <a:spLocks noGrp="1"/>
          </p:cNvSpPr>
          <p:nvPr>
            <p:ph type="body"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a:p>
        </p:txBody>
      </p:sp>
      <p:sp>
        <p:nvSpPr>
          <p:cNvPr id="9" name="Title 8"/>
          <p:cNvSpPr>
            <a:spLocks noGrp="1"/>
          </p:cNvSpPr>
          <p:nvPr>
            <p:ph type="title"/>
          </p:nvPr>
        </p:nvSpPr>
        <p:spPr>
          <a:xfrm>
            <a:off x="609600" y="359465"/>
            <a:ext cx="10972800" cy="1143000"/>
          </a:xfrm>
          <a:prstGeom prst="rect">
            <a:avLst/>
          </a:prstGeom>
        </p:spPr>
        <p:txBody>
          <a:bodyPr>
            <a:normAutofit/>
          </a:bodyPr>
          <a:lstStyle/>
          <a:p>
            <a:r>
              <a:rPr lang="fi-FI"/>
              <a:t>Muokkaa perustyyl. napsautt.</a:t>
            </a:r>
            <a:endParaRPr lang="en-US"/>
          </a:p>
        </p:txBody>
      </p:sp>
      <p:sp>
        <p:nvSpPr>
          <p:cNvPr id="4" name="Rectangle 6"/>
          <p:cNvSpPr>
            <a:spLocks noGrp="1"/>
          </p:cNvSpPr>
          <p:nvPr>
            <p:ph type="dt" sz="half" idx="10"/>
          </p:nvPr>
        </p:nvSpPr>
        <p:spPr/>
        <p:txBody>
          <a:bodyPr/>
          <a:lstStyle>
            <a:lvl1pPr>
              <a:defRPr/>
            </a:lvl1pPr>
          </a:lstStyle>
          <a:p>
            <a:pPr>
              <a:defRPr/>
            </a:pPr>
            <a:r>
              <a:rPr lang="fi-FI" altLang="fi-FI"/>
              <a:t>16.1.2019</a:t>
            </a:r>
          </a:p>
        </p:txBody>
      </p:sp>
      <p:sp>
        <p:nvSpPr>
          <p:cNvPr id="5" name="Rectangle 20"/>
          <p:cNvSpPr>
            <a:spLocks noGrp="1"/>
          </p:cNvSpPr>
          <p:nvPr>
            <p:ph type="ftr" sz="quarter" idx="11"/>
          </p:nvPr>
        </p:nvSpPr>
        <p:spPr/>
        <p:txBody>
          <a:bodyPr/>
          <a:lstStyle>
            <a:lvl1pPr>
              <a:defRPr/>
            </a:lvl1pPr>
          </a:lstStyle>
          <a:p>
            <a:pPr>
              <a:defRPr/>
            </a:pPr>
            <a:r>
              <a:rPr lang="fi-FI" altLang="fi-FI"/>
              <a:t>Johdatus romanikulttuureihin Henry Hedman </a:t>
            </a:r>
          </a:p>
        </p:txBody>
      </p:sp>
      <p:sp>
        <p:nvSpPr>
          <p:cNvPr id="6" name="Rectangle 21"/>
          <p:cNvSpPr>
            <a:spLocks noGrp="1"/>
          </p:cNvSpPr>
          <p:nvPr>
            <p:ph type="sldNum" sz="quarter" idx="12"/>
          </p:nvPr>
        </p:nvSpPr>
        <p:spPr/>
        <p:txBody>
          <a:bodyPr/>
          <a:lstStyle>
            <a:lvl1pPr>
              <a:defRPr/>
            </a:lvl1pPr>
          </a:lstStyle>
          <a:p>
            <a:pPr>
              <a:defRPr/>
            </a:pPr>
            <a:fld id="{47DBB5D1-3D34-4F73-A4E3-238B4CE84909}" type="slidenum">
              <a:rPr lang="fi-FI" altLang="fi-FI"/>
              <a:pPr>
                <a:defRPr/>
              </a:pPr>
              <a:t>‹#›</a:t>
            </a:fld>
            <a:endParaRPr lang="fi-FI" altLang="fi-FI"/>
          </a:p>
        </p:txBody>
      </p:sp>
    </p:spTree>
    <p:extLst>
      <p:ext uri="{BB962C8B-B14F-4D97-AF65-F5344CB8AC3E}">
        <p14:creationId xmlns:p14="http://schemas.microsoft.com/office/powerpoint/2010/main" val="94583705"/>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Slide">
    <p:bg>
      <p:bgPr>
        <a:solidFill>
          <a:schemeClr val="tx1"/>
        </a:solidFill>
        <a:effectLst/>
      </p:bgPr>
    </p:bg>
    <p:spTree>
      <p:nvGrpSpPr>
        <p:cNvPr id="1" name=""/>
        <p:cNvGrpSpPr/>
        <p:nvPr/>
      </p:nvGrpSpPr>
      <p:grpSpPr>
        <a:xfrm>
          <a:off x="0" y="0"/>
          <a:ext cx="0" cy="0"/>
          <a:chOff x="0" y="0"/>
          <a:chExt cx="0" cy="0"/>
        </a:xfrm>
      </p:grpSpPr>
      <p:sp>
        <p:nvSpPr>
          <p:cNvPr id="4" name="Freeform 14"/>
          <p:cNvSpPr>
            <a:spLocks noEditPoints="1"/>
          </p:cNvSpPr>
          <p:nvPr userDrawn="1"/>
        </p:nvSpPr>
        <p:spPr bwMode="auto">
          <a:xfrm>
            <a:off x="143934" y="115889"/>
            <a:ext cx="2882900" cy="2027237"/>
          </a:xfrm>
          <a:custGeom>
            <a:avLst/>
            <a:gdLst>
              <a:gd name="T0" fmla="*/ 2147483646 w 8135"/>
              <a:gd name="T1" fmla="*/ 2147483646 h 7628"/>
              <a:gd name="T2" fmla="*/ 2147483646 w 8135"/>
              <a:gd name="T3" fmla="*/ 2147483646 h 7628"/>
              <a:gd name="T4" fmla="*/ 2147483646 w 8135"/>
              <a:gd name="T5" fmla="*/ 2147483646 h 7628"/>
              <a:gd name="T6" fmla="*/ 2147483646 w 8135"/>
              <a:gd name="T7" fmla="*/ 2147483646 h 7628"/>
              <a:gd name="T8" fmla="*/ 2147483646 w 8135"/>
              <a:gd name="T9" fmla="*/ 2147483646 h 7628"/>
              <a:gd name="T10" fmla="*/ 2147483646 w 8135"/>
              <a:gd name="T11" fmla="*/ 2147483646 h 7628"/>
              <a:gd name="T12" fmla="*/ 2147483646 w 8135"/>
              <a:gd name="T13" fmla="*/ 2147483646 h 7628"/>
              <a:gd name="T14" fmla="*/ 2147483646 w 8135"/>
              <a:gd name="T15" fmla="*/ 2147483646 h 7628"/>
              <a:gd name="T16" fmla="*/ 2147483646 w 8135"/>
              <a:gd name="T17" fmla="*/ 2147483646 h 7628"/>
              <a:gd name="T18" fmla="*/ 2147483646 w 8135"/>
              <a:gd name="T19" fmla="*/ 2147483646 h 7628"/>
              <a:gd name="T20" fmla="*/ 2147483646 w 8135"/>
              <a:gd name="T21" fmla="*/ 2147483646 h 7628"/>
              <a:gd name="T22" fmla="*/ 2147483646 w 8135"/>
              <a:gd name="T23" fmla="*/ 2147483646 h 7628"/>
              <a:gd name="T24" fmla="*/ 2147483646 w 8135"/>
              <a:gd name="T25" fmla="*/ 2147483646 h 7628"/>
              <a:gd name="T26" fmla="*/ 2147483646 w 8135"/>
              <a:gd name="T27" fmla="*/ 2147483646 h 7628"/>
              <a:gd name="T28" fmla="*/ 2147483646 w 8135"/>
              <a:gd name="T29" fmla="*/ 2147483646 h 7628"/>
              <a:gd name="T30" fmla="*/ 2147483646 w 8135"/>
              <a:gd name="T31" fmla="*/ 2147483646 h 7628"/>
              <a:gd name="T32" fmla="*/ 2147483646 w 8135"/>
              <a:gd name="T33" fmla="*/ 2147483646 h 7628"/>
              <a:gd name="T34" fmla="*/ 2147483646 w 8135"/>
              <a:gd name="T35" fmla="*/ 2147483646 h 7628"/>
              <a:gd name="T36" fmla="*/ 2147483646 w 8135"/>
              <a:gd name="T37" fmla="*/ 2147483646 h 7628"/>
              <a:gd name="T38" fmla="*/ 2147483646 w 8135"/>
              <a:gd name="T39" fmla="*/ 2147483646 h 7628"/>
              <a:gd name="T40" fmla="*/ 2147483646 w 8135"/>
              <a:gd name="T41" fmla="*/ 2147483646 h 7628"/>
              <a:gd name="T42" fmla="*/ 2147483646 w 8135"/>
              <a:gd name="T43" fmla="*/ 2147483646 h 7628"/>
              <a:gd name="T44" fmla="*/ 2147483646 w 8135"/>
              <a:gd name="T45" fmla="*/ 2147483646 h 7628"/>
              <a:gd name="T46" fmla="*/ 2147483646 w 8135"/>
              <a:gd name="T47" fmla="*/ 2147483646 h 7628"/>
              <a:gd name="T48" fmla="*/ 2147483646 w 8135"/>
              <a:gd name="T49" fmla="*/ 2147483646 h 7628"/>
              <a:gd name="T50" fmla="*/ 2147483646 w 8135"/>
              <a:gd name="T51" fmla="*/ 2147483646 h 7628"/>
              <a:gd name="T52" fmla="*/ 2147483646 w 8135"/>
              <a:gd name="T53" fmla="*/ 2147483646 h 7628"/>
              <a:gd name="T54" fmla="*/ 2147483646 w 8135"/>
              <a:gd name="T55" fmla="*/ 2147483646 h 7628"/>
              <a:gd name="T56" fmla="*/ 2147483646 w 8135"/>
              <a:gd name="T57" fmla="*/ 2147483646 h 7628"/>
              <a:gd name="T58" fmla="*/ 2147483646 w 8135"/>
              <a:gd name="T59" fmla="*/ 2147483646 h 7628"/>
              <a:gd name="T60" fmla="*/ 2147483646 w 8135"/>
              <a:gd name="T61" fmla="*/ 2147483646 h 7628"/>
              <a:gd name="T62" fmla="*/ 2147483646 w 8135"/>
              <a:gd name="T63" fmla="*/ 2147483646 h 7628"/>
              <a:gd name="T64" fmla="*/ 2147483646 w 8135"/>
              <a:gd name="T65" fmla="*/ 2147483646 h 7628"/>
              <a:gd name="T66" fmla="*/ 2147483646 w 8135"/>
              <a:gd name="T67" fmla="*/ 2147483646 h 7628"/>
              <a:gd name="T68" fmla="*/ 2147483646 w 8135"/>
              <a:gd name="T69" fmla="*/ 2147483646 h 7628"/>
              <a:gd name="T70" fmla="*/ 2147483646 w 8135"/>
              <a:gd name="T71" fmla="*/ 2147483646 h 7628"/>
              <a:gd name="T72" fmla="*/ 2147483646 w 8135"/>
              <a:gd name="T73" fmla="*/ 2147483646 h 7628"/>
              <a:gd name="T74" fmla="*/ 2147483646 w 8135"/>
              <a:gd name="T75" fmla="*/ 2147483646 h 7628"/>
              <a:gd name="T76" fmla="*/ 2147483646 w 8135"/>
              <a:gd name="T77" fmla="*/ 2147483646 h 7628"/>
              <a:gd name="T78" fmla="*/ 2147483646 w 8135"/>
              <a:gd name="T79" fmla="*/ 2147483646 h 7628"/>
              <a:gd name="T80" fmla="*/ 2147483646 w 8135"/>
              <a:gd name="T81" fmla="*/ 2147483646 h 7628"/>
              <a:gd name="T82" fmla="*/ 2147483646 w 8135"/>
              <a:gd name="T83" fmla="*/ 2147483646 h 7628"/>
              <a:gd name="T84" fmla="*/ 2147483646 w 8135"/>
              <a:gd name="T85" fmla="*/ 2147483646 h 7628"/>
              <a:gd name="T86" fmla="*/ 2147483646 w 8135"/>
              <a:gd name="T87" fmla="*/ 2147483646 h 7628"/>
              <a:gd name="T88" fmla="*/ 2147483646 w 8135"/>
              <a:gd name="T89" fmla="*/ 2147483646 h 7628"/>
              <a:gd name="T90" fmla="*/ 2147483646 w 8135"/>
              <a:gd name="T91" fmla="*/ 2147483646 h 7628"/>
              <a:gd name="T92" fmla="*/ 2147483646 w 8135"/>
              <a:gd name="T93" fmla="*/ 2147483646 h 7628"/>
              <a:gd name="T94" fmla="*/ 2147483646 w 8135"/>
              <a:gd name="T95" fmla="*/ 2147483646 h 7628"/>
              <a:gd name="T96" fmla="*/ 2147483646 w 8135"/>
              <a:gd name="T97" fmla="*/ 2147483646 h 7628"/>
              <a:gd name="T98" fmla="*/ 2147483646 w 8135"/>
              <a:gd name="T99" fmla="*/ 2147483646 h 7628"/>
              <a:gd name="T100" fmla="*/ 2147483646 w 8135"/>
              <a:gd name="T101" fmla="*/ 2147483646 h 7628"/>
              <a:gd name="T102" fmla="*/ 2147483646 w 8135"/>
              <a:gd name="T103" fmla="*/ 2147483646 h 7628"/>
              <a:gd name="T104" fmla="*/ 2147483646 w 8135"/>
              <a:gd name="T105" fmla="*/ 2147483646 h 7628"/>
              <a:gd name="T106" fmla="*/ 2147483646 w 8135"/>
              <a:gd name="T107" fmla="*/ 2147483646 h 7628"/>
              <a:gd name="T108" fmla="*/ 2147483646 w 8135"/>
              <a:gd name="T109" fmla="*/ 2147483646 h 7628"/>
              <a:gd name="T110" fmla="*/ 2147483646 w 8135"/>
              <a:gd name="T111" fmla="*/ 2147483646 h 7628"/>
              <a:gd name="T112" fmla="*/ 2147483646 w 8135"/>
              <a:gd name="T113" fmla="*/ 2147483646 h 7628"/>
              <a:gd name="T114" fmla="*/ 2147483646 w 8135"/>
              <a:gd name="T115" fmla="*/ 2147483646 h 7628"/>
              <a:gd name="T116" fmla="*/ 2147483646 w 8135"/>
              <a:gd name="T117" fmla="*/ 2147483646 h 7628"/>
              <a:gd name="T118" fmla="*/ 2147483646 w 8135"/>
              <a:gd name="T119" fmla="*/ 2147483646 h 7628"/>
              <a:gd name="T120" fmla="*/ 2147483646 w 8135"/>
              <a:gd name="T121" fmla="*/ 2147483646 h 7628"/>
              <a:gd name="T122" fmla="*/ 2147483646 w 8135"/>
              <a:gd name="T123" fmla="*/ 2147483646 h 762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8135" h="7628">
                <a:moveTo>
                  <a:pt x="8135" y="5066"/>
                </a:moveTo>
                <a:lnTo>
                  <a:pt x="8120" y="5036"/>
                </a:lnTo>
                <a:lnTo>
                  <a:pt x="8107" y="5006"/>
                </a:lnTo>
                <a:lnTo>
                  <a:pt x="8092" y="4978"/>
                </a:lnTo>
                <a:lnTo>
                  <a:pt x="8076" y="4951"/>
                </a:lnTo>
                <a:lnTo>
                  <a:pt x="8060" y="4924"/>
                </a:lnTo>
                <a:lnTo>
                  <a:pt x="8043" y="4898"/>
                </a:lnTo>
                <a:lnTo>
                  <a:pt x="8026" y="4872"/>
                </a:lnTo>
                <a:lnTo>
                  <a:pt x="8009" y="4848"/>
                </a:lnTo>
                <a:lnTo>
                  <a:pt x="7991" y="4824"/>
                </a:lnTo>
                <a:lnTo>
                  <a:pt x="7973" y="4801"/>
                </a:lnTo>
                <a:lnTo>
                  <a:pt x="7955" y="4777"/>
                </a:lnTo>
                <a:lnTo>
                  <a:pt x="7935" y="4755"/>
                </a:lnTo>
                <a:lnTo>
                  <a:pt x="7916" y="4734"/>
                </a:lnTo>
                <a:lnTo>
                  <a:pt x="7896" y="4714"/>
                </a:lnTo>
                <a:lnTo>
                  <a:pt x="7876" y="4693"/>
                </a:lnTo>
                <a:lnTo>
                  <a:pt x="7856" y="4673"/>
                </a:lnTo>
                <a:lnTo>
                  <a:pt x="7836" y="4654"/>
                </a:lnTo>
                <a:lnTo>
                  <a:pt x="7814" y="4635"/>
                </a:lnTo>
                <a:lnTo>
                  <a:pt x="7793" y="4617"/>
                </a:lnTo>
                <a:lnTo>
                  <a:pt x="7771" y="4600"/>
                </a:lnTo>
                <a:lnTo>
                  <a:pt x="7749" y="4582"/>
                </a:lnTo>
                <a:lnTo>
                  <a:pt x="7727" y="4566"/>
                </a:lnTo>
                <a:lnTo>
                  <a:pt x="7682" y="4533"/>
                </a:lnTo>
                <a:lnTo>
                  <a:pt x="7637" y="4503"/>
                </a:lnTo>
                <a:lnTo>
                  <a:pt x="7614" y="4488"/>
                </a:lnTo>
                <a:lnTo>
                  <a:pt x="7591" y="4473"/>
                </a:lnTo>
                <a:lnTo>
                  <a:pt x="7568" y="4459"/>
                </a:lnTo>
                <a:lnTo>
                  <a:pt x="7544" y="4446"/>
                </a:lnTo>
                <a:lnTo>
                  <a:pt x="7521" y="4433"/>
                </a:lnTo>
                <a:lnTo>
                  <a:pt x="7496" y="4419"/>
                </a:lnTo>
                <a:lnTo>
                  <a:pt x="7450" y="4395"/>
                </a:lnTo>
                <a:lnTo>
                  <a:pt x="7402" y="4370"/>
                </a:lnTo>
                <a:lnTo>
                  <a:pt x="7353" y="4347"/>
                </a:lnTo>
                <a:lnTo>
                  <a:pt x="7305" y="4323"/>
                </a:lnTo>
                <a:lnTo>
                  <a:pt x="7209" y="4280"/>
                </a:lnTo>
                <a:lnTo>
                  <a:pt x="7116" y="4236"/>
                </a:lnTo>
                <a:lnTo>
                  <a:pt x="7069" y="4215"/>
                </a:lnTo>
                <a:lnTo>
                  <a:pt x="7023" y="4194"/>
                </a:lnTo>
                <a:lnTo>
                  <a:pt x="6979" y="4172"/>
                </a:lnTo>
                <a:lnTo>
                  <a:pt x="6935" y="4150"/>
                </a:lnTo>
                <a:lnTo>
                  <a:pt x="6892" y="4128"/>
                </a:lnTo>
                <a:lnTo>
                  <a:pt x="6870" y="4116"/>
                </a:lnTo>
                <a:lnTo>
                  <a:pt x="6850" y="4105"/>
                </a:lnTo>
                <a:lnTo>
                  <a:pt x="6829" y="4093"/>
                </a:lnTo>
                <a:lnTo>
                  <a:pt x="6809" y="4081"/>
                </a:lnTo>
                <a:lnTo>
                  <a:pt x="6790" y="4069"/>
                </a:lnTo>
                <a:lnTo>
                  <a:pt x="6769" y="4056"/>
                </a:lnTo>
                <a:lnTo>
                  <a:pt x="6751" y="4044"/>
                </a:lnTo>
                <a:lnTo>
                  <a:pt x="6734" y="4031"/>
                </a:lnTo>
                <a:lnTo>
                  <a:pt x="6726" y="4024"/>
                </a:lnTo>
                <a:lnTo>
                  <a:pt x="6717" y="4017"/>
                </a:lnTo>
                <a:lnTo>
                  <a:pt x="6701" y="4002"/>
                </a:lnTo>
                <a:lnTo>
                  <a:pt x="6685" y="3987"/>
                </a:lnTo>
                <a:lnTo>
                  <a:pt x="6670" y="3971"/>
                </a:lnTo>
                <a:lnTo>
                  <a:pt x="6657" y="3954"/>
                </a:lnTo>
                <a:lnTo>
                  <a:pt x="6643" y="3938"/>
                </a:lnTo>
                <a:lnTo>
                  <a:pt x="6629" y="3920"/>
                </a:lnTo>
                <a:lnTo>
                  <a:pt x="6617" y="3902"/>
                </a:lnTo>
                <a:lnTo>
                  <a:pt x="6605" y="3884"/>
                </a:lnTo>
                <a:lnTo>
                  <a:pt x="6593" y="3866"/>
                </a:lnTo>
                <a:lnTo>
                  <a:pt x="6582" y="3847"/>
                </a:lnTo>
                <a:lnTo>
                  <a:pt x="6572" y="3827"/>
                </a:lnTo>
                <a:lnTo>
                  <a:pt x="6562" y="3808"/>
                </a:lnTo>
                <a:lnTo>
                  <a:pt x="6552" y="3787"/>
                </a:lnTo>
                <a:lnTo>
                  <a:pt x="6544" y="3767"/>
                </a:lnTo>
                <a:lnTo>
                  <a:pt x="6535" y="3746"/>
                </a:lnTo>
                <a:lnTo>
                  <a:pt x="6528" y="3726"/>
                </a:lnTo>
                <a:lnTo>
                  <a:pt x="6521" y="3705"/>
                </a:lnTo>
                <a:lnTo>
                  <a:pt x="6507" y="3662"/>
                </a:lnTo>
                <a:lnTo>
                  <a:pt x="6500" y="3642"/>
                </a:lnTo>
                <a:lnTo>
                  <a:pt x="6494" y="3621"/>
                </a:lnTo>
                <a:lnTo>
                  <a:pt x="6484" y="3578"/>
                </a:lnTo>
                <a:lnTo>
                  <a:pt x="6479" y="3557"/>
                </a:lnTo>
                <a:lnTo>
                  <a:pt x="6475" y="3535"/>
                </a:lnTo>
                <a:lnTo>
                  <a:pt x="6467" y="3494"/>
                </a:lnTo>
                <a:lnTo>
                  <a:pt x="6461" y="3453"/>
                </a:lnTo>
                <a:lnTo>
                  <a:pt x="6423" y="3456"/>
                </a:lnTo>
                <a:lnTo>
                  <a:pt x="6382" y="3459"/>
                </a:lnTo>
                <a:lnTo>
                  <a:pt x="6361" y="3460"/>
                </a:lnTo>
                <a:lnTo>
                  <a:pt x="6340" y="3460"/>
                </a:lnTo>
                <a:lnTo>
                  <a:pt x="6318" y="3460"/>
                </a:lnTo>
                <a:lnTo>
                  <a:pt x="6295" y="3459"/>
                </a:lnTo>
                <a:lnTo>
                  <a:pt x="6273" y="3457"/>
                </a:lnTo>
                <a:lnTo>
                  <a:pt x="6250" y="3455"/>
                </a:lnTo>
                <a:lnTo>
                  <a:pt x="6226" y="3453"/>
                </a:lnTo>
                <a:lnTo>
                  <a:pt x="6204" y="3448"/>
                </a:lnTo>
                <a:lnTo>
                  <a:pt x="6179" y="3443"/>
                </a:lnTo>
                <a:lnTo>
                  <a:pt x="6156" y="3438"/>
                </a:lnTo>
                <a:lnTo>
                  <a:pt x="6133" y="3430"/>
                </a:lnTo>
                <a:lnTo>
                  <a:pt x="6109" y="3423"/>
                </a:lnTo>
                <a:lnTo>
                  <a:pt x="6098" y="3419"/>
                </a:lnTo>
                <a:lnTo>
                  <a:pt x="6086" y="3413"/>
                </a:lnTo>
                <a:lnTo>
                  <a:pt x="6063" y="3403"/>
                </a:lnTo>
                <a:lnTo>
                  <a:pt x="6052" y="3397"/>
                </a:lnTo>
                <a:lnTo>
                  <a:pt x="6040" y="3391"/>
                </a:lnTo>
                <a:lnTo>
                  <a:pt x="6028" y="3385"/>
                </a:lnTo>
                <a:lnTo>
                  <a:pt x="6018" y="3378"/>
                </a:lnTo>
                <a:lnTo>
                  <a:pt x="5995" y="3363"/>
                </a:lnTo>
                <a:lnTo>
                  <a:pt x="5985" y="3355"/>
                </a:lnTo>
                <a:lnTo>
                  <a:pt x="5973" y="3347"/>
                </a:lnTo>
                <a:lnTo>
                  <a:pt x="5952" y="3329"/>
                </a:lnTo>
                <a:lnTo>
                  <a:pt x="5941" y="3320"/>
                </a:lnTo>
                <a:lnTo>
                  <a:pt x="5931" y="3309"/>
                </a:lnTo>
                <a:lnTo>
                  <a:pt x="5921" y="3298"/>
                </a:lnTo>
                <a:lnTo>
                  <a:pt x="5910" y="3288"/>
                </a:lnTo>
                <a:lnTo>
                  <a:pt x="5901" y="3276"/>
                </a:lnTo>
                <a:lnTo>
                  <a:pt x="5891" y="3264"/>
                </a:lnTo>
                <a:lnTo>
                  <a:pt x="5872" y="3240"/>
                </a:lnTo>
                <a:lnTo>
                  <a:pt x="5863" y="3226"/>
                </a:lnTo>
                <a:lnTo>
                  <a:pt x="5853" y="3212"/>
                </a:lnTo>
                <a:lnTo>
                  <a:pt x="5845" y="3198"/>
                </a:lnTo>
                <a:lnTo>
                  <a:pt x="5836" y="3184"/>
                </a:lnTo>
                <a:lnTo>
                  <a:pt x="5827" y="3168"/>
                </a:lnTo>
                <a:lnTo>
                  <a:pt x="5819" y="3152"/>
                </a:lnTo>
                <a:lnTo>
                  <a:pt x="5810" y="3136"/>
                </a:lnTo>
                <a:lnTo>
                  <a:pt x="5803" y="3119"/>
                </a:lnTo>
                <a:lnTo>
                  <a:pt x="5796" y="3101"/>
                </a:lnTo>
                <a:lnTo>
                  <a:pt x="5788" y="3083"/>
                </a:lnTo>
                <a:lnTo>
                  <a:pt x="5778" y="3053"/>
                </a:lnTo>
                <a:lnTo>
                  <a:pt x="5767" y="3023"/>
                </a:lnTo>
                <a:lnTo>
                  <a:pt x="5758" y="2991"/>
                </a:lnTo>
                <a:lnTo>
                  <a:pt x="5750" y="2958"/>
                </a:lnTo>
                <a:lnTo>
                  <a:pt x="5741" y="2924"/>
                </a:lnTo>
                <a:lnTo>
                  <a:pt x="5734" y="2889"/>
                </a:lnTo>
                <a:lnTo>
                  <a:pt x="5727" y="2854"/>
                </a:lnTo>
                <a:lnTo>
                  <a:pt x="5719" y="2817"/>
                </a:lnTo>
                <a:lnTo>
                  <a:pt x="5690" y="2664"/>
                </a:lnTo>
                <a:lnTo>
                  <a:pt x="5683" y="2624"/>
                </a:lnTo>
                <a:lnTo>
                  <a:pt x="5674" y="2584"/>
                </a:lnTo>
                <a:lnTo>
                  <a:pt x="5666" y="2543"/>
                </a:lnTo>
                <a:lnTo>
                  <a:pt x="5656" y="2502"/>
                </a:lnTo>
                <a:lnTo>
                  <a:pt x="5646" y="2461"/>
                </a:lnTo>
                <a:lnTo>
                  <a:pt x="5634" y="2418"/>
                </a:lnTo>
                <a:lnTo>
                  <a:pt x="5621" y="2377"/>
                </a:lnTo>
                <a:lnTo>
                  <a:pt x="5609" y="2334"/>
                </a:lnTo>
                <a:lnTo>
                  <a:pt x="5594" y="2291"/>
                </a:lnTo>
                <a:lnTo>
                  <a:pt x="5585" y="2270"/>
                </a:lnTo>
                <a:lnTo>
                  <a:pt x="5577" y="2249"/>
                </a:lnTo>
                <a:lnTo>
                  <a:pt x="5568" y="2228"/>
                </a:lnTo>
                <a:lnTo>
                  <a:pt x="5559" y="2205"/>
                </a:lnTo>
                <a:lnTo>
                  <a:pt x="5549" y="2184"/>
                </a:lnTo>
                <a:lnTo>
                  <a:pt x="5539" y="2163"/>
                </a:lnTo>
                <a:lnTo>
                  <a:pt x="5518" y="2120"/>
                </a:lnTo>
                <a:lnTo>
                  <a:pt x="5495" y="2078"/>
                </a:lnTo>
                <a:lnTo>
                  <a:pt x="5483" y="2056"/>
                </a:lnTo>
                <a:lnTo>
                  <a:pt x="5469" y="2035"/>
                </a:lnTo>
                <a:lnTo>
                  <a:pt x="5456" y="2014"/>
                </a:lnTo>
                <a:lnTo>
                  <a:pt x="5443" y="1993"/>
                </a:lnTo>
                <a:lnTo>
                  <a:pt x="5413" y="1951"/>
                </a:lnTo>
                <a:lnTo>
                  <a:pt x="5397" y="1930"/>
                </a:lnTo>
                <a:lnTo>
                  <a:pt x="5381" y="1910"/>
                </a:lnTo>
                <a:lnTo>
                  <a:pt x="5364" y="1888"/>
                </a:lnTo>
                <a:lnTo>
                  <a:pt x="5347" y="1868"/>
                </a:lnTo>
                <a:lnTo>
                  <a:pt x="5329" y="1848"/>
                </a:lnTo>
                <a:lnTo>
                  <a:pt x="5310" y="1827"/>
                </a:lnTo>
                <a:lnTo>
                  <a:pt x="5293" y="1809"/>
                </a:lnTo>
                <a:lnTo>
                  <a:pt x="5275" y="1791"/>
                </a:lnTo>
                <a:lnTo>
                  <a:pt x="5240" y="1757"/>
                </a:lnTo>
                <a:lnTo>
                  <a:pt x="5203" y="1724"/>
                </a:lnTo>
                <a:lnTo>
                  <a:pt x="5185" y="1707"/>
                </a:lnTo>
                <a:lnTo>
                  <a:pt x="5167" y="1692"/>
                </a:lnTo>
                <a:lnTo>
                  <a:pt x="5131" y="1661"/>
                </a:lnTo>
                <a:lnTo>
                  <a:pt x="5112" y="1647"/>
                </a:lnTo>
                <a:lnTo>
                  <a:pt x="5094" y="1632"/>
                </a:lnTo>
                <a:lnTo>
                  <a:pt x="5057" y="1606"/>
                </a:lnTo>
                <a:lnTo>
                  <a:pt x="5019" y="1579"/>
                </a:lnTo>
                <a:lnTo>
                  <a:pt x="4980" y="1555"/>
                </a:lnTo>
                <a:lnTo>
                  <a:pt x="4961" y="1543"/>
                </a:lnTo>
                <a:lnTo>
                  <a:pt x="4942" y="1531"/>
                </a:lnTo>
                <a:lnTo>
                  <a:pt x="4904" y="1510"/>
                </a:lnTo>
                <a:lnTo>
                  <a:pt x="4864" y="1490"/>
                </a:lnTo>
                <a:lnTo>
                  <a:pt x="4825" y="1471"/>
                </a:lnTo>
                <a:lnTo>
                  <a:pt x="4786" y="1453"/>
                </a:lnTo>
                <a:lnTo>
                  <a:pt x="4746" y="1436"/>
                </a:lnTo>
                <a:lnTo>
                  <a:pt x="4707" y="1421"/>
                </a:lnTo>
                <a:lnTo>
                  <a:pt x="4667" y="1407"/>
                </a:lnTo>
                <a:lnTo>
                  <a:pt x="4627" y="1394"/>
                </a:lnTo>
                <a:lnTo>
                  <a:pt x="4587" y="1382"/>
                </a:lnTo>
                <a:lnTo>
                  <a:pt x="4547" y="1372"/>
                </a:lnTo>
                <a:lnTo>
                  <a:pt x="4506" y="1362"/>
                </a:lnTo>
                <a:lnTo>
                  <a:pt x="4466" y="1355"/>
                </a:lnTo>
                <a:lnTo>
                  <a:pt x="4426" y="1347"/>
                </a:lnTo>
                <a:lnTo>
                  <a:pt x="4386" y="1341"/>
                </a:lnTo>
                <a:lnTo>
                  <a:pt x="4346" y="1337"/>
                </a:lnTo>
                <a:lnTo>
                  <a:pt x="4305" y="1332"/>
                </a:lnTo>
                <a:lnTo>
                  <a:pt x="4266" y="1330"/>
                </a:lnTo>
                <a:lnTo>
                  <a:pt x="4226" y="1328"/>
                </a:lnTo>
                <a:lnTo>
                  <a:pt x="4186" y="1328"/>
                </a:lnTo>
                <a:lnTo>
                  <a:pt x="4146" y="1328"/>
                </a:lnTo>
                <a:lnTo>
                  <a:pt x="4106" y="1329"/>
                </a:lnTo>
                <a:lnTo>
                  <a:pt x="4067" y="1332"/>
                </a:lnTo>
                <a:lnTo>
                  <a:pt x="4091" y="1348"/>
                </a:lnTo>
                <a:lnTo>
                  <a:pt x="4114" y="1364"/>
                </a:lnTo>
                <a:lnTo>
                  <a:pt x="4135" y="1381"/>
                </a:lnTo>
                <a:lnTo>
                  <a:pt x="4155" y="1398"/>
                </a:lnTo>
                <a:lnTo>
                  <a:pt x="4174" y="1415"/>
                </a:lnTo>
                <a:lnTo>
                  <a:pt x="4193" y="1432"/>
                </a:lnTo>
                <a:lnTo>
                  <a:pt x="4211" y="1449"/>
                </a:lnTo>
                <a:lnTo>
                  <a:pt x="4227" y="1467"/>
                </a:lnTo>
                <a:lnTo>
                  <a:pt x="4243" y="1484"/>
                </a:lnTo>
                <a:lnTo>
                  <a:pt x="4257" y="1503"/>
                </a:lnTo>
                <a:lnTo>
                  <a:pt x="4271" y="1521"/>
                </a:lnTo>
                <a:lnTo>
                  <a:pt x="4284" y="1539"/>
                </a:lnTo>
                <a:lnTo>
                  <a:pt x="4296" y="1556"/>
                </a:lnTo>
                <a:lnTo>
                  <a:pt x="4306" y="1574"/>
                </a:lnTo>
                <a:lnTo>
                  <a:pt x="4317" y="1592"/>
                </a:lnTo>
                <a:lnTo>
                  <a:pt x="4327" y="1610"/>
                </a:lnTo>
                <a:lnTo>
                  <a:pt x="4334" y="1628"/>
                </a:lnTo>
                <a:lnTo>
                  <a:pt x="4342" y="1646"/>
                </a:lnTo>
                <a:lnTo>
                  <a:pt x="4349" y="1664"/>
                </a:lnTo>
                <a:lnTo>
                  <a:pt x="4355" y="1682"/>
                </a:lnTo>
                <a:lnTo>
                  <a:pt x="4359" y="1700"/>
                </a:lnTo>
                <a:lnTo>
                  <a:pt x="4365" y="1718"/>
                </a:lnTo>
                <a:lnTo>
                  <a:pt x="4368" y="1736"/>
                </a:lnTo>
                <a:lnTo>
                  <a:pt x="4371" y="1753"/>
                </a:lnTo>
                <a:lnTo>
                  <a:pt x="4373" y="1772"/>
                </a:lnTo>
                <a:lnTo>
                  <a:pt x="4374" y="1789"/>
                </a:lnTo>
                <a:lnTo>
                  <a:pt x="4375" y="1806"/>
                </a:lnTo>
                <a:lnTo>
                  <a:pt x="4375" y="1823"/>
                </a:lnTo>
                <a:lnTo>
                  <a:pt x="4374" y="1840"/>
                </a:lnTo>
                <a:lnTo>
                  <a:pt x="4373" y="1857"/>
                </a:lnTo>
                <a:lnTo>
                  <a:pt x="4371" y="1874"/>
                </a:lnTo>
                <a:lnTo>
                  <a:pt x="4368" y="1890"/>
                </a:lnTo>
                <a:lnTo>
                  <a:pt x="4365" y="1906"/>
                </a:lnTo>
                <a:lnTo>
                  <a:pt x="4361" y="1921"/>
                </a:lnTo>
                <a:lnTo>
                  <a:pt x="4356" y="1936"/>
                </a:lnTo>
                <a:lnTo>
                  <a:pt x="4351" y="1951"/>
                </a:lnTo>
                <a:lnTo>
                  <a:pt x="4345" y="1966"/>
                </a:lnTo>
                <a:lnTo>
                  <a:pt x="4338" y="1981"/>
                </a:lnTo>
                <a:lnTo>
                  <a:pt x="4331" y="1995"/>
                </a:lnTo>
                <a:lnTo>
                  <a:pt x="4323" y="2009"/>
                </a:lnTo>
                <a:lnTo>
                  <a:pt x="4316" y="2022"/>
                </a:lnTo>
                <a:lnTo>
                  <a:pt x="4306" y="2035"/>
                </a:lnTo>
                <a:lnTo>
                  <a:pt x="4298" y="2048"/>
                </a:lnTo>
                <a:lnTo>
                  <a:pt x="4288" y="2060"/>
                </a:lnTo>
                <a:lnTo>
                  <a:pt x="4278" y="2071"/>
                </a:lnTo>
                <a:lnTo>
                  <a:pt x="4267" y="2083"/>
                </a:lnTo>
                <a:lnTo>
                  <a:pt x="4256" y="2094"/>
                </a:lnTo>
                <a:lnTo>
                  <a:pt x="4245" y="2104"/>
                </a:lnTo>
                <a:lnTo>
                  <a:pt x="4232" y="2114"/>
                </a:lnTo>
                <a:lnTo>
                  <a:pt x="4219" y="2123"/>
                </a:lnTo>
                <a:lnTo>
                  <a:pt x="4206" y="2132"/>
                </a:lnTo>
                <a:lnTo>
                  <a:pt x="4194" y="2140"/>
                </a:lnTo>
                <a:lnTo>
                  <a:pt x="4180" y="2148"/>
                </a:lnTo>
                <a:lnTo>
                  <a:pt x="4166" y="2155"/>
                </a:lnTo>
                <a:lnTo>
                  <a:pt x="4151" y="2162"/>
                </a:lnTo>
                <a:lnTo>
                  <a:pt x="4136" y="2167"/>
                </a:lnTo>
                <a:lnTo>
                  <a:pt x="4121" y="2172"/>
                </a:lnTo>
                <a:lnTo>
                  <a:pt x="4105" y="2177"/>
                </a:lnTo>
                <a:lnTo>
                  <a:pt x="4089" y="2181"/>
                </a:lnTo>
                <a:lnTo>
                  <a:pt x="4074" y="2184"/>
                </a:lnTo>
                <a:lnTo>
                  <a:pt x="4056" y="2187"/>
                </a:lnTo>
                <a:lnTo>
                  <a:pt x="4041" y="2188"/>
                </a:lnTo>
                <a:lnTo>
                  <a:pt x="4024" y="2189"/>
                </a:lnTo>
                <a:lnTo>
                  <a:pt x="4005" y="2190"/>
                </a:lnTo>
                <a:lnTo>
                  <a:pt x="3982" y="2189"/>
                </a:lnTo>
                <a:lnTo>
                  <a:pt x="3959" y="2188"/>
                </a:lnTo>
                <a:lnTo>
                  <a:pt x="3935" y="2186"/>
                </a:lnTo>
                <a:lnTo>
                  <a:pt x="3913" y="2183"/>
                </a:lnTo>
                <a:lnTo>
                  <a:pt x="3891" y="2179"/>
                </a:lnTo>
                <a:lnTo>
                  <a:pt x="3869" y="2175"/>
                </a:lnTo>
                <a:lnTo>
                  <a:pt x="3848" y="2169"/>
                </a:lnTo>
                <a:lnTo>
                  <a:pt x="3828" y="2163"/>
                </a:lnTo>
                <a:lnTo>
                  <a:pt x="3807" y="2156"/>
                </a:lnTo>
                <a:lnTo>
                  <a:pt x="3786" y="2149"/>
                </a:lnTo>
                <a:lnTo>
                  <a:pt x="3767" y="2142"/>
                </a:lnTo>
                <a:lnTo>
                  <a:pt x="3748" y="2133"/>
                </a:lnTo>
                <a:lnTo>
                  <a:pt x="3728" y="2123"/>
                </a:lnTo>
                <a:lnTo>
                  <a:pt x="3710" y="2114"/>
                </a:lnTo>
                <a:lnTo>
                  <a:pt x="3691" y="2103"/>
                </a:lnTo>
                <a:lnTo>
                  <a:pt x="3673" y="2093"/>
                </a:lnTo>
                <a:lnTo>
                  <a:pt x="3654" y="2082"/>
                </a:lnTo>
                <a:lnTo>
                  <a:pt x="3636" y="2070"/>
                </a:lnTo>
                <a:lnTo>
                  <a:pt x="3600" y="2046"/>
                </a:lnTo>
                <a:lnTo>
                  <a:pt x="3582" y="2033"/>
                </a:lnTo>
                <a:lnTo>
                  <a:pt x="3564" y="2020"/>
                </a:lnTo>
                <a:lnTo>
                  <a:pt x="3529" y="1993"/>
                </a:lnTo>
                <a:lnTo>
                  <a:pt x="3494" y="1965"/>
                </a:lnTo>
                <a:lnTo>
                  <a:pt x="3458" y="1936"/>
                </a:lnTo>
                <a:lnTo>
                  <a:pt x="3386" y="1879"/>
                </a:lnTo>
                <a:lnTo>
                  <a:pt x="3350" y="1849"/>
                </a:lnTo>
                <a:lnTo>
                  <a:pt x="3311" y="1820"/>
                </a:lnTo>
                <a:lnTo>
                  <a:pt x="3292" y="1807"/>
                </a:lnTo>
                <a:lnTo>
                  <a:pt x="3272" y="1792"/>
                </a:lnTo>
                <a:lnTo>
                  <a:pt x="3232" y="1764"/>
                </a:lnTo>
                <a:lnTo>
                  <a:pt x="3190" y="1738"/>
                </a:lnTo>
                <a:lnTo>
                  <a:pt x="3169" y="1724"/>
                </a:lnTo>
                <a:lnTo>
                  <a:pt x="3148" y="1712"/>
                </a:lnTo>
                <a:lnTo>
                  <a:pt x="3102" y="1688"/>
                </a:lnTo>
                <a:lnTo>
                  <a:pt x="3079" y="1676"/>
                </a:lnTo>
                <a:lnTo>
                  <a:pt x="3055" y="1664"/>
                </a:lnTo>
                <a:lnTo>
                  <a:pt x="3031" y="1654"/>
                </a:lnTo>
                <a:lnTo>
                  <a:pt x="3006" y="1643"/>
                </a:lnTo>
                <a:lnTo>
                  <a:pt x="2981" y="1633"/>
                </a:lnTo>
                <a:lnTo>
                  <a:pt x="2954" y="1625"/>
                </a:lnTo>
                <a:lnTo>
                  <a:pt x="2928" y="1616"/>
                </a:lnTo>
                <a:lnTo>
                  <a:pt x="2901" y="1608"/>
                </a:lnTo>
                <a:lnTo>
                  <a:pt x="2872" y="1600"/>
                </a:lnTo>
                <a:lnTo>
                  <a:pt x="2844" y="1594"/>
                </a:lnTo>
                <a:lnTo>
                  <a:pt x="2815" y="1588"/>
                </a:lnTo>
                <a:lnTo>
                  <a:pt x="2784" y="1582"/>
                </a:lnTo>
                <a:lnTo>
                  <a:pt x="2753" y="1578"/>
                </a:lnTo>
                <a:lnTo>
                  <a:pt x="2721" y="1574"/>
                </a:lnTo>
                <a:lnTo>
                  <a:pt x="2689" y="1571"/>
                </a:lnTo>
                <a:lnTo>
                  <a:pt x="2656" y="1568"/>
                </a:lnTo>
                <a:lnTo>
                  <a:pt x="2621" y="1567"/>
                </a:lnTo>
                <a:lnTo>
                  <a:pt x="2586" y="1567"/>
                </a:lnTo>
                <a:lnTo>
                  <a:pt x="2554" y="1567"/>
                </a:lnTo>
                <a:lnTo>
                  <a:pt x="2523" y="1570"/>
                </a:lnTo>
                <a:lnTo>
                  <a:pt x="2492" y="1573"/>
                </a:lnTo>
                <a:lnTo>
                  <a:pt x="2477" y="1574"/>
                </a:lnTo>
                <a:lnTo>
                  <a:pt x="2461" y="1576"/>
                </a:lnTo>
                <a:lnTo>
                  <a:pt x="2431" y="1581"/>
                </a:lnTo>
                <a:lnTo>
                  <a:pt x="2402" y="1588"/>
                </a:lnTo>
                <a:lnTo>
                  <a:pt x="2375" y="1594"/>
                </a:lnTo>
                <a:lnTo>
                  <a:pt x="2347" y="1601"/>
                </a:lnTo>
                <a:lnTo>
                  <a:pt x="2321" y="1610"/>
                </a:lnTo>
                <a:lnTo>
                  <a:pt x="2295" y="1619"/>
                </a:lnTo>
                <a:lnTo>
                  <a:pt x="2271" y="1629"/>
                </a:lnTo>
                <a:lnTo>
                  <a:pt x="2247" y="1640"/>
                </a:lnTo>
                <a:lnTo>
                  <a:pt x="2225" y="1650"/>
                </a:lnTo>
                <a:lnTo>
                  <a:pt x="2204" y="1661"/>
                </a:lnTo>
                <a:lnTo>
                  <a:pt x="2185" y="1673"/>
                </a:lnTo>
                <a:lnTo>
                  <a:pt x="2165" y="1684"/>
                </a:lnTo>
                <a:lnTo>
                  <a:pt x="2186" y="1686"/>
                </a:lnTo>
                <a:lnTo>
                  <a:pt x="2205" y="1690"/>
                </a:lnTo>
                <a:lnTo>
                  <a:pt x="2223" y="1694"/>
                </a:lnTo>
                <a:lnTo>
                  <a:pt x="2242" y="1697"/>
                </a:lnTo>
                <a:lnTo>
                  <a:pt x="2259" y="1701"/>
                </a:lnTo>
                <a:lnTo>
                  <a:pt x="2277" y="1707"/>
                </a:lnTo>
                <a:lnTo>
                  <a:pt x="2294" y="1712"/>
                </a:lnTo>
                <a:lnTo>
                  <a:pt x="2310" y="1717"/>
                </a:lnTo>
                <a:lnTo>
                  <a:pt x="2327" y="1723"/>
                </a:lnTo>
                <a:lnTo>
                  <a:pt x="2342" y="1729"/>
                </a:lnTo>
                <a:lnTo>
                  <a:pt x="2358" y="1736"/>
                </a:lnTo>
                <a:lnTo>
                  <a:pt x="2373" y="1743"/>
                </a:lnTo>
                <a:lnTo>
                  <a:pt x="2401" y="1758"/>
                </a:lnTo>
                <a:lnTo>
                  <a:pt x="2415" y="1766"/>
                </a:lnTo>
                <a:lnTo>
                  <a:pt x="2429" y="1775"/>
                </a:lnTo>
                <a:lnTo>
                  <a:pt x="2442" y="1783"/>
                </a:lnTo>
                <a:lnTo>
                  <a:pt x="2455" y="1792"/>
                </a:lnTo>
                <a:lnTo>
                  <a:pt x="2467" y="1801"/>
                </a:lnTo>
                <a:lnTo>
                  <a:pt x="2480" y="1811"/>
                </a:lnTo>
                <a:lnTo>
                  <a:pt x="2492" y="1820"/>
                </a:lnTo>
                <a:lnTo>
                  <a:pt x="2503" y="1830"/>
                </a:lnTo>
                <a:lnTo>
                  <a:pt x="2514" y="1841"/>
                </a:lnTo>
                <a:lnTo>
                  <a:pt x="2526" y="1851"/>
                </a:lnTo>
                <a:lnTo>
                  <a:pt x="2547" y="1873"/>
                </a:lnTo>
                <a:lnTo>
                  <a:pt x="2566" y="1896"/>
                </a:lnTo>
                <a:lnTo>
                  <a:pt x="2577" y="1908"/>
                </a:lnTo>
                <a:lnTo>
                  <a:pt x="2586" y="1919"/>
                </a:lnTo>
                <a:lnTo>
                  <a:pt x="2604" y="1944"/>
                </a:lnTo>
                <a:lnTo>
                  <a:pt x="2621" y="1969"/>
                </a:lnTo>
                <a:lnTo>
                  <a:pt x="2638" y="1996"/>
                </a:lnTo>
                <a:lnTo>
                  <a:pt x="2654" y="2022"/>
                </a:lnTo>
                <a:lnTo>
                  <a:pt x="2669" y="2049"/>
                </a:lnTo>
                <a:lnTo>
                  <a:pt x="2684" y="2077"/>
                </a:lnTo>
                <a:lnTo>
                  <a:pt x="2698" y="2105"/>
                </a:lnTo>
                <a:lnTo>
                  <a:pt x="2712" y="2134"/>
                </a:lnTo>
                <a:lnTo>
                  <a:pt x="2725" y="2163"/>
                </a:lnTo>
                <a:lnTo>
                  <a:pt x="2737" y="2193"/>
                </a:lnTo>
                <a:lnTo>
                  <a:pt x="2750" y="2221"/>
                </a:lnTo>
                <a:lnTo>
                  <a:pt x="2774" y="2281"/>
                </a:lnTo>
                <a:lnTo>
                  <a:pt x="2823" y="2400"/>
                </a:lnTo>
                <a:lnTo>
                  <a:pt x="2834" y="2423"/>
                </a:lnTo>
                <a:lnTo>
                  <a:pt x="2845" y="2446"/>
                </a:lnTo>
                <a:lnTo>
                  <a:pt x="2855" y="2468"/>
                </a:lnTo>
                <a:lnTo>
                  <a:pt x="2867" y="2489"/>
                </a:lnTo>
                <a:lnTo>
                  <a:pt x="2880" y="2509"/>
                </a:lnTo>
                <a:lnTo>
                  <a:pt x="2891" y="2530"/>
                </a:lnTo>
                <a:lnTo>
                  <a:pt x="2905" y="2550"/>
                </a:lnTo>
                <a:lnTo>
                  <a:pt x="2918" y="2569"/>
                </a:lnTo>
                <a:lnTo>
                  <a:pt x="2933" y="2587"/>
                </a:lnTo>
                <a:lnTo>
                  <a:pt x="2947" y="2605"/>
                </a:lnTo>
                <a:lnTo>
                  <a:pt x="2954" y="2614"/>
                </a:lnTo>
                <a:lnTo>
                  <a:pt x="2962" y="2622"/>
                </a:lnTo>
                <a:lnTo>
                  <a:pt x="2978" y="2639"/>
                </a:lnTo>
                <a:lnTo>
                  <a:pt x="2993" y="2656"/>
                </a:lnTo>
                <a:lnTo>
                  <a:pt x="3010" y="2671"/>
                </a:lnTo>
                <a:lnTo>
                  <a:pt x="3019" y="2680"/>
                </a:lnTo>
                <a:lnTo>
                  <a:pt x="3027" y="2687"/>
                </a:lnTo>
                <a:lnTo>
                  <a:pt x="3044" y="2702"/>
                </a:lnTo>
                <a:lnTo>
                  <a:pt x="3063" y="2716"/>
                </a:lnTo>
                <a:lnTo>
                  <a:pt x="3081" y="2730"/>
                </a:lnTo>
                <a:lnTo>
                  <a:pt x="3100" y="2742"/>
                </a:lnTo>
                <a:lnTo>
                  <a:pt x="3120" y="2755"/>
                </a:lnTo>
                <a:lnTo>
                  <a:pt x="3140" y="2768"/>
                </a:lnTo>
                <a:lnTo>
                  <a:pt x="3160" y="2780"/>
                </a:lnTo>
                <a:lnTo>
                  <a:pt x="3182" y="2791"/>
                </a:lnTo>
                <a:lnTo>
                  <a:pt x="3203" y="2802"/>
                </a:lnTo>
                <a:lnTo>
                  <a:pt x="3225" y="2811"/>
                </a:lnTo>
                <a:lnTo>
                  <a:pt x="3248" y="2822"/>
                </a:lnTo>
                <a:lnTo>
                  <a:pt x="3270" y="2832"/>
                </a:lnTo>
                <a:lnTo>
                  <a:pt x="3294" y="2840"/>
                </a:lnTo>
                <a:lnTo>
                  <a:pt x="3318" y="2849"/>
                </a:lnTo>
                <a:lnTo>
                  <a:pt x="3342" y="2857"/>
                </a:lnTo>
                <a:lnTo>
                  <a:pt x="3368" y="2865"/>
                </a:lnTo>
                <a:lnTo>
                  <a:pt x="3393" y="2872"/>
                </a:lnTo>
                <a:lnTo>
                  <a:pt x="3388" y="2875"/>
                </a:lnTo>
                <a:lnTo>
                  <a:pt x="3384" y="2877"/>
                </a:lnTo>
                <a:lnTo>
                  <a:pt x="3371" y="2884"/>
                </a:lnTo>
                <a:lnTo>
                  <a:pt x="3358" y="2889"/>
                </a:lnTo>
                <a:lnTo>
                  <a:pt x="3343" y="2894"/>
                </a:lnTo>
                <a:lnTo>
                  <a:pt x="3327" y="2900"/>
                </a:lnTo>
                <a:lnTo>
                  <a:pt x="3310" y="2905"/>
                </a:lnTo>
                <a:lnTo>
                  <a:pt x="3291" y="2910"/>
                </a:lnTo>
                <a:lnTo>
                  <a:pt x="3271" y="2915"/>
                </a:lnTo>
                <a:lnTo>
                  <a:pt x="3250" y="2920"/>
                </a:lnTo>
                <a:lnTo>
                  <a:pt x="3227" y="2923"/>
                </a:lnTo>
                <a:lnTo>
                  <a:pt x="3204" y="2927"/>
                </a:lnTo>
                <a:lnTo>
                  <a:pt x="3178" y="2930"/>
                </a:lnTo>
                <a:lnTo>
                  <a:pt x="3166" y="2932"/>
                </a:lnTo>
                <a:lnTo>
                  <a:pt x="3153" y="2933"/>
                </a:lnTo>
                <a:lnTo>
                  <a:pt x="3126" y="2935"/>
                </a:lnTo>
                <a:lnTo>
                  <a:pt x="3099" y="2936"/>
                </a:lnTo>
                <a:lnTo>
                  <a:pt x="3070" y="2936"/>
                </a:lnTo>
                <a:lnTo>
                  <a:pt x="3039" y="2936"/>
                </a:lnTo>
                <a:lnTo>
                  <a:pt x="3024" y="2935"/>
                </a:lnTo>
                <a:lnTo>
                  <a:pt x="3009" y="2934"/>
                </a:lnTo>
                <a:lnTo>
                  <a:pt x="2979" y="2932"/>
                </a:lnTo>
                <a:lnTo>
                  <a:pt x="2950" y="2928"/>
                </a:lnTo>
                <a:lnTo>
                  <a:pt x="2921" y="2924"/>
                </a:lnTo>
                <a:lnTo>
                  <a:pt x="2892" y="2919"/>
                </a:lnTo>
                <a:lnTo>
                  <a:pt x="2865" y="2912"/>
                </a:lnTo>
                <a:lnTo>
                  <a:pt x="2851" y="2908"/>
                </a:lnTo>
                <a:lnTo>
                  <a:pt x="2837" y="2905"/>
                </a:lnTo>
                <a:lnTo>
                  <a:pt x="2810" y="2896"/>
                </a:lnTo>
                <a:lnTo>
                  <a:pt x="2783" y="2888"/>
                </a:lnTo>
                <a:lnTo>
                  <a:pt x="2757" y="2878"/>
                </a:lnTo>
                <a:lnTo>
                  <a:pt x="2731" y="2868"/>
                </a:lnTo>
                <a:lnTo>
                  <a:pt x="2705" y="2856"/>
                </a:lnTo>
                <a:lnTo>
                  <a:pt x="2681" y="2844"/>
                </a:lnTo>
                <a:lnTo>
                  <a:pt x="2656" y="2831"/>
                </a:lnTo>
                <a:lnTo>
                  <a:pt x="2631" y="2818"/>
                </a:lnTo>
                <a:lnTo>
                  <a:pt x="2608" y="2803"/>
                </a:lnTo>
                <a:lnTo>
                  <a:pt x="2583" y="2788"/>
                </a:lnTo>
                <a:lnTo>
                  <a:pt x="2560" y="2772"/>
                </a:lnTo>
                <a:lnTo>
                  <a:pt x="2536" y="2756"/>
                </a:lnTo>
                <a:lnTo>
                  <a:pt x="2513" y="2738"/>
                </a:lnTo>
                <a:lnTo>
                  <a:pt x="2490" y="2721"/>
                </a:lnTo>
                <a:lnTo>
                  <a:pt x="2466" y="2703"/>
                </a:lnTo>
                <a:lnTo>
                  <a:pt x="2444" y="2684"/>
                </a:lnTo>
                <a:lnTo>
                  <a:pt x="2421" y="2664"/>
                </a:lnTo>
                <a:lnTo>
                  <a:pt x="2398" y="2644"/>
                </a:lnTo>
                <a:lnTo>
                  <a:pt x="2376" y="2623"/>
                </a:lnTo>
                <a:lnTo>
                  <a:pt x="2354" y="2602"/>
                </a:lnTo>
                <a:lnTo>
                  <a:pt x="2331" y="2581"/>
                </a:lnTo>
                <a:lnTo>
                  <a:pt x="2309" y="2558"/>
                </a:lnTo>
                <a:lnTo>
                  <a:pt x="2263" y="2514"/>
                </a:lnTo>
                <a:lnTo>
                  <a:pt x="2224" y="2473"/>
                </a:lnTo>
                <a:lnTo>
                  <a:pt x="2204" y="2453"/>
                </a:lnTo>
                <a:lnTo>
                  <a:pt x="2183" y="2433"/>
                </a:lnTo>
                <a:lnTo>
                  <a:pt x="2162" y="2413"/>
                </a:lnTo>
                <a:lnTo>
                  <a:pt x="2142" y="2394"/>
                </a:lnTo>
                <a:lnTo>
                  <a:pt x="2121" y="2374"/>
                </a:lnTo>
                <a:lnTo>
                  <a:pt x="2099" y="2355"/>
                </a:lnTo>
                <a:lnTo>
                  <a:pt x="2077" y="2337"/>
                </a:lnTo>
                <a:lnTo>
                  <a:pt x="2055" y="2319"/>
                </a:lnTo>
                <a:lnTo>
                  <a:pt x="2033" y="2301"/>
                </a:lnTo>
                <a:lnTo>
                  <a:pt x="2009" y="2284"/>
                </a:lnTo>
                <a:lnTo>
                  <a:pt x="1986" y="2267"/>
                </a:lnTo>
                <a:lnTo>
                  <a:pt x="1962" y="2251"/>
                </a:lnTo>
                <a:lnTo>
                  <a:pt x="1938" y="2235"/>
                </a:lnTo>
                <a:lnTo>
                  <a:pt x="1912" y="2220"/>
                </a:lnTo>
                <a:lnTo>
                  <a:pt x="1887" y="2206"/>
                </a:lnTo>
                <a:lnTo>
                  <a:pt x="1861" y="2193"/>
                </a:lnTo>
                <a:lnTo>
                  <a:pt x="1835" y="2179"/>
                </a:lnTo>
                <a:lnTo>
                  <a:pt x="1807" y="2167"/>
                </a:lnTo>
                <a:lnTo>
                  <a:pt x="1780" y="2155"/>
                </a:lnTo>
                <a:lnTo>
                  <a:pt x="1751" y="2145"/>
                </a:lnTo>
                <a:lnTo>
                  <a:pt x="1721" y="2135"/>
                </a:lnTo>
                <a:lnTo>
                  <a:pt x="1691" y="2126"/>
                </a:lnTo>
                <a:lnTo>
                  <a:pt x="1676" y="2121"/>
                </a:lnTo>
                <a:lnTo>
                  <a:pt x="1660" y="2118"/>
                </a:lnTo>
                <a:lnTo>
                  <a:pt x="1630" y="2111"/>
                </a:lnTo>
                <a:lnTo>
                  <a:pt x="1598" y="2104"/>
                </a:lnTo>
                <a:lnTo>
                  <a:pt x="1565" y="2100"/>
                </a:lnTo>
                <a:lnTo>
                  <a:pt x="1548" y="2098"/>
                </a:lnTo>
                <a:lnTo>
                  <a:pt x="1531" y="2096"/>
                </a:lnTo>
                <a:lnTo>
                  <a:pt x="1496" y="2093"/>
                </a:lnTo>
                <a:lnTo>
                  <a:pt x="1461" y="2091"/>
                </a:lnTo>
                <a:lnTo>
                  <a:pt x="1423" y="2091"/>
                </a:lnTo>
                <a:lnTo>
                  <a:pt x="1405" y="2091"/>
                </a:lnTo>
                <a:lnTo>
                  <a:pt x="1388" y="2092"/>
                </a:lnTo>
                <a:lnTo>
                  <a:pt x="1370" y="2092"/>
                </a:lnTo>
                <a:lnTo>
                  <a:pt x="1353" y="2093"/>
                </a:lnTo>
                <a:lnTo>
                  <a:pt x="1336" y="2095"/>
                </a:lnTo>
                <a:lnTo>
                  <a:pt x="1320" y="2096"/>
                </a:lnTo>
                <a:lnTo>
                  <a:pt x="1287" y="2100"/>
                </a:lnTo>
                <a:lnTo>
                  <a:pt x="1256" y="2105"/>
                </a:lnTo>
                <a:lnTo>
                  <a:pt x="1228" y="2112"/>
                </a:lnTo>
                <a:lnTo>
                  <a:pt x="1200" y="2118"/>
                </a:lnTo>
                <a:lnTo>
                  <a:pt x="1174" y="2126"/>
                </a:lnTo>
                <a:lnTo>
                  <a:pt x="1149" y="2133"/>
                </a:lnTo>
                <a:lnTo>
                  <a:pt x="1126" y="2140"/>
                </a:lnTo>
                <a:lnTo>
                  <a:pt x="1104" y="2149"/>
                </a:lnTo>
                <a:lnTo>
                  <a:pt x="1086" y="2156"/>
                </a:lnTo>
                <a:lnTo>
                  <a:pt x="1068" y="2165"/>
                </a:lnTo>
                <a:lnTo>
                  <a:pt x="1053" y="2172"/>
                </a:lnTo>
                <a:lnTo>
                  <a:pt x="1041" y="2180"/>
                </a:lnTo>
                <a:lnTo>
                  <a:pt x="1030" y="2186"/>
                </a:lnTo>
                <a:lnTo>
                  <a:pt x="1050" y="2190"/>
                </a:lnTo>
                <a:lnTo>
                  <a:pt x="1072" y="2194"/>
                </a:lnTo>
                <a:lnTo>
                  <a:pt x="1093" y="2199"/>
                </a:lnTo>
                <a:lnTo>
                  <a:pt x="1115" y="2203"/>
                </a:lnTo>
                <a:lnTo>
                  <a:pt x="1160" y="2216"/>
                </a:lnTo>
                <a:lnTo>
                  <a:pt x="1182" y="2222"/>
                </a:lnTo>
                <a:lnTo>
                  <a:pt x="1205" y="2230"/>
                </a:lnTo>
                <a:lnTo>
                  <a:pt x="1228" y="2238"/>
                </a:lnTo>
                <a:lnTo>
                  <a:pt x="1250" y="2247"/>
                </a:lnTo>
                <a:lnTo>
                  <a:pt x="1272" y="2255"/>
                </a:lnTo>
                <a:lnTo>
                  <a:pt x="1295" y="2265"/>
                </a:lnTo>
                <a:lnTo>
                  <a:pt x="1316" y="2276"/>
                </a:lnTo>
                <a:lnTo>
                  <a:pt x="1337" y="2286"/>
                </a:lnTo>
                <a:lnTo>
                  <a:pt x="1359" y="2298"/>
                </a:lnTo>
                <a:lnTo>
                  <a:pt x="1379" y="2310"/>
                </a:lnTo>
                <a:lnTo>
                  <a:pt x="1399" y="2322"/>
                </a:lnTo>
                <a:lnTo>
                  <a:pt x="1418" y="2335"/>
                </a:lnTo>
                <a:lnTo>
                  <a:pt x="1436" y="2349"/>
                </a:lnTo>
                <a:lnTo>
                  <a:pt x="1453" y="2363"/>
                </a:lnTo>
                <a:lnTo>
                  <a:pt x="1470" y="2378"/>
                </a:lnTo>
                <a:lnTo>
                  <a:pt x="1485" y="2392"/>
                </a:lnTo>
                <a:lnTo>
                  <a:pt x="1500" y="2408"/>
                </a:lnTo>
                <a:lnTo>
                  <a:pt x="1506" y="2417"/>
                </a:lnTo>
                <a:lnTo>
                  <a:pt x="1513" y="2425"/>
                </a:lnTo>
                <a:lnTo>
                  <a:pt x="1524" y="2442"/>
                </a:lnTo>
                <a:lnTo>
                  <a:pt x="1535" y="2461"/>
                </a:lnTo>
                <a:lnTo>
                  <a:pt x="1539" y="2469"/>
                </a:lnTo>
                <a:lnTo>
                  <a:pt x="1545" y="2479"/>
                </a:lnTo>
                <a:lnTo>
                  <a:pt x="1548" y="2488"/>
                </a:lnTo>
                <a:lnTo>
                  <a:pt x="1552" y="2498"/>
                </a:lnTo>
                <a:lnTo>
                  <a:pt x="1555" y="2507"/>
                </a:lnTo>
                <a:lnTo>
                  <a:pt x="1557" y="2517"/>
                </a:lnTo>
                <a:lnTo>
                  <a:pt x="1561" y="2526"/>
                </a:lnTo>
                <a:lnTo>
                  <a:pt x="1563" y="2537"/>
                </a:lnTo>
                <a:lnTo>
                  <a:pt x="1564" y="2547"/>
                </a:lnTo>
                <a:lnTo>
                  <a:pt x="1565" y="2557"/>
                </a:lnTo>
                <a:lnTo>
                  <a:pt x="1566" y="2568"/>
                </a:lnTo>
                <a:lnTo>
                  <a:pt x="1566" y="2579"/>
                </a:lnTo>
                <a:lnTo>
                  <a:pt x="1565" y="2597"/>
                </a:lnTo>
                <a:lnTo>
                  <a:pt x="1564" y="2614"/>
                </a:lnTo>
                <a:lnTo>
                  <a:pt x="1561" y="2631"/>
                </a:lnTo>
                <a:lnTo>
                  <a:pt x="1556" y="2646"/>
                </a:lnTo>
                <a:lnTo>
                  <a:pt x="1554" y="2653"/>
                </a:lnTo>
                <a:lnTo>
                  <a:pt x="1551" y="2660"/>
                </a:lnTo>
                <a:lnTo>
                  <a:pt x="1548" y="2668"/>
                </a:lnTo>
                <a:lnTo>
                  <a:pt x="1545" y="2675"/>
                </a:lnTo>
                <a:lnTo>
                  <a:pt x="1537" y="2688"/>
                </a:lnTo>
                <a:lnTo>
                  <a:pt x="1530" y="2701"/>
                </a:lnTo>
                <a:lnTo>
                  <a:pt x="1520" y="2711"/>
                </a:lnTo>
                <a:lnTo>
                  <a:pt x="1516" y="2717"/>
                </a:lnTo>
                <a:lnTo>
                  <a:pt x="1511" y="2722"/>
                </a:lnTo>
                <a:lnTo>
                  <a:pt x="1500" y="2732"/>
                </a:lnTo>
                <a:lnTo>
                  <a:pt x="1488" y="2740"/>
                </a:lnTo>
                <a:lnTo>
                  <a:pt x="1475" y="2748"/>
                </a:lnTo>
                <a:lnTo>
                  <a:pt x="1463" y="2754"/>
                </a:lnTo>
                <a:lnTo>
                  <a:pt x="1450" y="2759"/>
                </a:lnTo>
                <a:lnTo>
                  <a:pt x="1435" y="2764"/>
                </a:lnTo>
                <a:lnTo>
                  <a:pt x="1429" y="2766"/>
                </a:lnTo>
                <a:lnTo>
                  <a:pt x="1421" y="2767"/>
                </a:lnTo>
                <a:lnTo>
                  <a:pt x="1406" y="2769"/>
                </a:lnTo>
                <a:lnTo>
                  <a:pt x="1390" y="2770"/>
                </a:lnTo>
                <a:lnTo>
                  <a:pt x="1374" y="2769"/>
                </a:lnTo>
                <a:lnTo>
                  <a:pt x="1359" y="2768"/>
                </a:lnTo>
                <a:lnTo>
                  <a:pt x="1350" y="2767"/>
                </a:lnTo>
                <a:lnTo>
                  <a:pt x="1342" y="2765"/>
                </a:lnTo>
                <a:lnTo>
                  <a:pt x="1334" y="2762"/>
                </a:lnTo>
                <a:lnTo>
                  <a:pt x="1326" y="2760"/>
                </a:lnTo>
                <a:lnTo>
                  <a:pt x="1309" y="2755"/>
                </a:lnTo>
                <a:lnTo>
                  <a:pt x="1292" y="2749"/>
                </a:lnTo>
                <a:lnTo>
                  <a:pt x="1275" y="2740"/>
                </a:lnTo>
                <a:lnTo>
                  <a:pt x="1258" y="2731"/>
                </a:lnTo>
                <a:lnTo>
                  <a:pt x="1239" y="2720"/>
                </a:lnTo>
                <a:lnTo>
                  <a:pt x="1222" y="2707"/>
                </a:lnTo>
                <a:lnTo>
                  <a:pt x="1205" y="2693"/>
                </a:lnTo>
                <a:lnTo>
                  <a:pt x="1197" y="2686"/>
                </a:lnTo>
                <a:lnTo>
                  <a:pt x="1188" y="2678"/>
                </a:lnTo>
                <a:lnTo>
                  <a:pt x="1173" y="2661"/>
                </a:lnTo>
                <a:lnTo>
                  <a:pt x="1153" y="2642"/>
                </a:lnTo>
                <a:lnTo>
                  <a:pt x="1134" y="2623"/>
                </a:lnTo>
                <a:lnTo>
                  <a:pt x="1114" y="2604"/>
                </a:lnTo>
                <a:lnTo>
                  <a:pt x="1095" y="2586"/>
                </a:lnTo>
                <a:lnTo>
                  <a:pt x="1074" y="2568"/>
                </a:lnTo>
                <a:lnTo>
                  <a:pt x="1052" y="2551"/>
                </a:lnTo>
                <a:lnTo>
                  <a:pt x="1031" y="2533"/>
                </a:lnTo>
                <a:lnTo>
                  <a:pt x="1010" y="2517"/>
                </a:lnTo>
                <a:lnTo>
                  <a:pt x="988" y="2500"/>
                </a:lnTo>
                <a:lnTo>
                  <a:pt x="965" y="2484"/>
                </a:lnTo>
                <a:lnTo>
                  <a:pt x="942" y="2469"/>
                </a:lnTo>
                <a:lnTo>
                  <a:pt x="918" y="2454"/>
                </a:lnTo>
                <a:lnTo>
                  <a:pt x="895" y="2440"/>
                </a:lnTo>
                <a:lnTo>
                  <a:pt x="871" y="2427"/>
                </a:lnTo>
                <a:lnTo>
                  <a:pt x="846" y="2413"/>
                </a:lnTo>
                <a:lnTo>
                  <a:pt x="821" y="2400"/>
                </a:lnTo>
                <a:lnTo>
                  <a:pt x="796" y="2388"/>
                </a:lnTo>
                <a:lnTo>
                  <a:pt x="771" y="2378"/>
                </a:lnTo>
                <a:lnTo>
                  <a:pt x="744" y="2366"/>
                </a:lnTo>
                <a:lnTo>
                  <a:pt x="719" y="2356"/>
                </a:lnTo>
                <a:lnTo>
                  <a:pt x="692" y="2347"/>
                </a:lnTo>
                <a:lnTo>
                  <a:pt x="664" y="2338"/>
                </a:lnTo>
                <a:lnTo>
                  <a:pt x="638" y="2331"/>
                </a:lnTo>
                <a:lnTo>
                  <a:pt x="610" y="2323"/>
                </a:lnTo>
                <a:lnTo>
                  <a:pt x="583" y="2317"/>
                </a:lnTo>
                <a:lnTo>
                  <a:pt x="569" y="2314"/>
                </a:lnTo>
                <a:lnTo>
                  <a:pt x="554" y="2312"/>
                </a:lnTo>
                <a:lnTo>
                  <a:pt x="540" y="2308"/>
                </a:lnTo>
                <a:lnTo>
                  <a:pt x="526" y="2306"/>
                </a:lnTo>
                <a:lnTo>
                  <a:pt x="497" y="2303"/>
                </a:lnTo>
                <a:lnTo>
                  <a:pt x="469" y="2300"/>
                </a:lnTo>
                <a:lnTo>
                  <a:pt x="439" y="2297"/>
                </a:lnTo>
                <a:lnTo>
                  <a:pt x="410" y="2296"/>
                </a:lnTo>
                <a:lnTo>
                  <a:pt x="381" y="2296"/>
                </a:lnTo>
                <a:lnTo>
                  <a:pt x="351" y="2296"/>
                </a:lnTo>
                <a:lnTo>
                  <a:pt x="322" y="2298"/>
                </a:lnTo>
                <a:lnTo>
                  <a:pt x="292" y="2300"/>
                </a:lnTo>
                <a:lnTo>
                  <a:pt x="264" y="2304"/>
                </a:lnTo>
                <a:lnTo>
                  <a:pt x="250" y="2306"/>
                </a:lnTo>
                <a:lnTo>
                  <a:pt x="236" y="2310"/>
                </a:lnTo>
                <a:lnTo>
                  <a:pt x="208" y="2315"/>
                </a:lnTo>
                <a:lnTo>
                  <a:pt x="182" y="2321"/>
                </a:lnTo>
                <a:lnTo>
                  <a:pt x="156" y="2329"/>
                </a:lnTo>
                <a:lnTo>
                  <a:pt x="132" y="2336"/>
                </a:lnTo>
                <a:lnTo>
                  <a:pt x="108" y="2346"/>
                </a:lnTo>
                <a:lnTo>
                  <a:pt x="97" y="2350"/>
                </a:lnTo>
                <a:lnTo>
                  <a:pt x="86" y="2355"/>
                </a:lnTo>
                <a:lnTo>
                  <a:pt x="66" y="2365"/>
                </a:lnTo>
                <a:lnTo>
                  <a:pt x="47" y="2375"/>
                </a:lnTo>
                <a:lnTo>
                  <a:pt x="29" y="2387"/>
                </a:lnTo>
                <a:lnTo>
                  <a:pt x="21" y="2392"/>
                </a:lnTo>
                <a:lnTo>
                  <a:pt x="14" y="2398"/>
                </a:lnTo>
                <a:lnTo>
                  <a:pt x="0" y="2411"/>
                </a:lnTo>
                <a:lnTo>
                  <a:pt x="35" y="2415"/>
                </a:lnTo>
                <a:lnTo>
                  <a:pt x="69" y="2421"/>
                </a:lnTo>
                <a:lnTo>
                  <a:pt x="102" y="2428"/>
                </a:lnTo>
                <a:lnTo>
                  <a:pt x="134" y="2436"/>
                </a:lnTo>
                <a:lnTo>
                  <a:pt x="150" y="2440"/>
                </a:lnTo>
                <a:lnTo>
                  <a:pt x="166" y="2446"/>
                </a:lnTo>
                <a:lnTo>
                  <a:pt x="197" y="2456"/>
                </a:lnTo>
                <a:lnTo>
                  <a:pt x="212" y="2462"/>
                </a:lnTo>
                <a:lnTo>
                  <a:pt x="226" y="2468"/>
                </a:lnTo>
                <a:lnTo>
                  <a:pt x="241" y="2474"/>
                </a:lnTo>
                <a:lnTo>
                  <a:pt x="256" y="2482"/>
                </a:lnTo>
                <a:lnTo>
                  <a:pt x="270" y="2488"/>
                </a:lnTo>
                <a:lnTo>
                  <a:pt x="285" y="2496"/>
                </a:lnTo>
                <a:lnTo>
                  <a:pt x="299" y="2504"/>
                </a:lnTo>
                <a:lnTo>
                  <a:pt x="313" y="2512"/>
                </a:lnTo>
                <a:lnTo>
                  <a:pt x="326" y="2520"/>
                </a:lnTo>
                <a:lnTo>
                  <a:pt x="340" y="2530"/>
                </a:lnTo>
                <a:lnTo>
                  <a:pt x="354" y="2538"/>
                </a:lnTo>
                <a:lnTo>
                  <a:pt x="367" y="2548"/>
                </a:lnTo>
                <a:lnTo>
                  <a:pt x="393" y="2568"/>
                </a:lnTo>
                <a:lnTo>
                  <a:pt x="419" y="2589"/>
                </a:lnTo>
                <a:lnTo>
                  <a:pt x="432" y="2601"/>
                </a:lnTo>
                <a:lnTo>
                  <a:pt x="444" y="2612"/>
                </a:lnTo>
                <a:lnTo>
                  <a:pt x="457" y="2624"/>
                </a:lnTo>
                <a:lnTo>
                  <a:pt x="470" y="2636"/>
                </a:lnTo>
                <a:lnTo>
                  <a:pt x="482" y="2649"/>
                </a:lnTo>
                <a:lnTo>
                  <a:pt x="494" y="2661"/>
                </a:lnTo>
                <a:lnTo>
                  <a:pt x="518" y="2689"/>
                </a:lnTo>
                <a:lnTo>
                  <a:pt x="530" y="2703"/>
                </a:lnTo>
                <a:lnTo>
                  <a:pt x="542" y="2718"/>
                </a:lnTo>
                <a:lnTo>
                  <a:pt x="566" y="2748"/>
                </a:lnTo>
                <a:lnTo>
                  <a:pt x="589" y="2780"/>
                </a:lnTo>
                <a:lnTo>
                  <a:pt x="611" y="2812"/>
                </a:lnTo>
                <a:lnTo>
                  <a:pt x="634" y="2848"/>
                </a:lnTo>
                <a:lnTo>
                  <a:pt x="656" y="2884"/>
                </a:lnTo>
                <a:lnTo>
                  <a:pt x="678" y="2922"/>
                </a:lnTo>
                <a:lnTo>
                  <a:pt x="701" y="2961"/>
                </a:lnTo>
                <a:lnTo>
                  <a:pt x="723" y="3003"/>
                </a:lnTo>
                <a:lnTo>
                  <a:pt x="744" y="3045"/>
                </a:lnTo>
                <a:lnTo>
                  <a:pt x="766" y="3090"/>
                </a:lnTo>
                <a:lnTo>
                  <a:pt x="788" y="3136"/>
                </a:lnTo>
                <a:lnTo>
                  <a:pt x="810" y="3184"/>
                </a:lnTo>
                <a:lnTo>
                  <a:pt x="831" y="3234"/>
                </a:lnTo>
                <a:lnTo>
                  <a:pt x="857" y="3290"/>
                </a:lnTo>
                <a:lnTo>
                  <a:pt x="871" y="3319"/>
                </a:lnTo>
                <a:lnTo>
                  <a:pt x="883" y="3346"/>
                </a:lnTo>
                <a:lnTo>
                  <a:pt x="898" y="3374"/>
                </a:lnTo>
                <a:lnTo>
                  <a:pt x="913" y="3402"/>
                </a:lnTo>
                <a:lnTo>
                  <a:pt x="928" y="3428"/>
                </a:lnTo>
                <a:lnTo>
                  <a:pt x="944" y="3455"/>
                </a:lnTo>
                <a:lnTo>
                  <a:pt x="961" y="3480"/>
                </a:lnTo>
                <a:lnTo>
                  <a:pt x="978" y="3506"/>
                </a:lnTo>
                <a:lnTo>
                  <a:pt x="996" y="3530"/>
                </a:lnTo>
                <a:lnTo>
                  <a:pt x="1015" y="3555"/>
                </a:lnTo>
                <a:lnTo>
                  <a:pt x="1034" y="3578"/>
                </a:lnTo>
                <a:lnTo>
                  <a:pt x="1056" y="3600"/>
                </a:lnTo>
                <a:lnTo>
                  <a:pt x="1066" y="3612"/>
                </a:lnTo>
                <a:lnTo>
                  <a:pt x="1077" y="3623"/>
                </a:lnTo>
                <a:lnTo>
                  <a:pt x="1099" y="3644"/>
                </a:lnTo>
                <a:lnTo>
                  <a:pt x="1123" y="3664"/>
                </a:lnTo>
                <a:lnTo>
                  <a:pt x="1147" y="3683"/>
                </a:lnTo>
                <a:lnTo>
                  <a:pt x="1160" y="3693"/>
                </a:lnTo>
                <a:lnTo>
                  <a:pt x="1173" y="3701"/>
                </a:lnTo>
                <a:lnTo>
                  <a:pt x="1199" y="3719"/>
                </a:lnTo>
                <a:lnTo>
                  <a:pt x="1213" y="3728"/>
                </a:lnTo>
                <a:lnTo>
                  <a:pt x="1227" y="3735"/>
                </a:lnTo>
                <a:lnTo>
                  <a:pt x="1241" y="3743"/>
                </a:lnTo>
                <a:lnTo>
                  <a:pt x="1255" y="3750"/>
                </a:lnTo>
                <a:lnTo>
                  <a:pt x="1286" y="3764"/>
                </a:lnTo>
                <a:lnTo>
                  <a:pt x="1301" y="3772"/>
                </a:lnTo>
                <a:lnTo>
                  <a:pt x="1317" y="3778"/>
                </a:lnTo>
                <a:lnTo>
                  <a:pt x="1334" y="3783"/>
                </a:lnTo>
                <a:lnTo>
                  <a:pt x="1350" y="3789"/>
                </a:lnTo>
                <a:lnTo>
                  <a:pt x="1367" y="3794"/>
                </a:lnTo>
                <a:lnTo>
                  <a:pt x="1385" y="3799"/>
                </a:lnTo>
                <a:lnTo>
                  <a:pt x="1402" y="3803"/>
                </a:lnTo>
                <a:lnTo>
                  <a:pt x="1420" y="3808"/>
                </a:lnTo>
                <a:lnTo>
                  <a:pt x="1438" y="3812"/>
                </a:lnTo>
                <a:lnTo>
                  <a:pt x="1457" y="3815"/>
                </a:lnTo>
                <a:lnTo>
                  <a:pt x="1496" y="3822"/>
                </a:lnTo>
                <a:lnTo>
                  <a:pt x="1516" y="3824"/>
                </a:lnTo>
                <a:lnTo>
                  <a:pt x="1536" y="3826"/>
                </a:lnTo>
                <a:lnTo>
                  <a:pt x="1556" y="3828"/>
                </a:lnTo>
                <a:lnTo>
                  <a:pt x="1578" y="3829"/>
                </a:lnTo>
                <a:lnTo>
                  <a:pt x="1599" y="3830"/>
                </a:lnTo>
                <a:lnTo>
                  <a:pt x="1621" y="3830"/>
                </a:lnTo>
                <a:lnTo>
                  <a:pt x="1641" y="3830"/>
                </a:lnTo>
                <a:lnTo>
                  <a:pt x="1663" y="3830"/>
                </a:lnTo>
                <a:lnTo>
                  <a:pt x="1684" y="3828"/>
                </a:lnTo>
                <a:lnTo>
                  <a:pt x="1705" y="3827"/>
                </a:lnTo>
                <a:lnTo>
                  <a:pt x="1750" y="3823"/>
                </a:lnTo>
                <a:lnTo>
                  <a:pt x="1795" y="3818"/>
                </a:lnTo>
                <a:lnTo>
                  <a:pt x="1842" y="3813"/>
                </a:lnTo>
                <a:lnTo>
                  <a:pt x="1889" y="3809"/>
                </a:lnTo>
                <a:lnTo>
                  <a:pt x="1936" y="3806"/>
                </a:lnTo>
                <a:lnTo>
                  <a:pt x="1984" y="3802"/>
                </a:lnTo>
                <a:lnTo>
                  <a:pt x="2007" y="3802"/>
                </a:lnTo>
                <a:lnTo>
                  <a:pt x="2030" y="3802"/>
                </a:lnTo>
                <a:lnTo>
                  <a:pt x="2053" y="3803"/>
                </a:lnTo>
                <a:lnTo>
                  <a:pt x="2076" y="3804"/>
                </a:lnTo>
                <a:lnTo>
                  <a:pt x="2098" y="3807"/>
                </a:lnTo>
                <a:lnTo>
                  <a:pt x="2121" y="3810"/>
                </a:lnTo>
                <a:lnTo>
                  <a:pt x="2143" y="3814"/>
                </a:lnTo>
                <a:lnTo>
                  <a:pt x="2164" y="3819"/>
                </a:lnTo>
                <a:lnTo>
                  <a:pt x="2175" y="3822"/>
                </a:lnTo>
                <a:lnTo>
                  <a:pt x="2186" y="3825"/>
                </a:lnTo>
                <a:lnTo>
                  <a:pt x="2207" y="3832"/>
                </a:lnTo>
                <a:lnTo>
                  <a:pt x="2227" y="3841"/>
                </a:lnTo>
                <a:lnTo>
                  <a:pt x="2237" y="3845"/>
                </a:lnTo>
                <a:lnTo>
                  <a:pt x="2246" y="3850"/>
                </a:lnTo>
                <a:lnTo>
                  <a:pt x="2256" y="3856"/>
                </a:lnTo>
                <a:lnTo>
                  <a:pt x="2265" y="3861"/>
                </a:lnTo>
                <a:lnTo>
                  <a:pt x="2283" y="3874"/>
                </a:lnTo>
                <a:lnTo>
                  <a:pt x="2293" y="3880"/>
                </a:lnTo>
                <a:lnTo>
                  <a:pt x="2301" y="3887"/>
                </a:lnTo>
                <a:lnTo>
                  <a:pt x="2310" y="3895"/>
                </a:lnTo>
                <a:lnTo>
                  <a:pt x="2318" y="3902"/>
                </a:lnTo>
                <a:lnTo>
                  <a:pt x="2327" y="3910"/>
                </a:lnTo>
                <a:lnTo>
                  <a:pt x="2334" y="3917"/>
                </a:lnTo>
                <a:lnTo>
                  <a:pt x="2341" y="3926"/>
                </a:lnTo>
                <a:lnTo>
                  <a:pt x="2348" y="3933"/>
                </a:lnTo>
                <a:lnTo>
                  <a:pt x="2361" y="3949"/>
                </a:lnTo>
                <a:lnTo>
                  <a:pt x="2373" y="3965"/>
                </a:lnTo>
                <a:lnTo>
                  <a:pt x="2383" y="3982"/>
                </a:lnTo>
                <a:lnTo>
                  <a:pt x="2393" y="3998"/>
                </a:lnTo>
                <a:lnTo>
                  <a:pt x="2401" y="4015"/>
                </a:lnTo>
                <a:lnTo>
                  <a:pt x="2409" y="4032"/>
                </a:lnTo>
                <a:lnTo>
                  <a:pt x="2416" y="4049"/>
                </a:lnTo>
                <a:lnTo>
                  <a:pt x="2422" y="4066"/>
                </a:lnTo>
                <a:lnTo>
                  <a:pt x="2428" y="4084"/>
                </a:lnTo>
                <a:lnTo>
                  <a:pt x="2432" y="4101"/>
                </a:lnTo>
                <a:lnTo>
                  <a:pt x="2438" y="4119"/>
                </a:lnTo>
                <a:lnTo>
                  <a:pt x="2441" y="4137"/>
                </a:lnTo>
                <a:lnTo>
                  <a:pt x="2448" y="4172"/>
                </a:lnTo>
                <a:lnTo>
                  <a:pt x="2453" y="4209"/>
                </a:lnTo>
                <a:lnTo>
                  <a:pt x="2459" y="4244"/>
                </a:lnTo>
                <a:lnTo>
                  <a:pt x="2464" y="4280"/>
                </a:lnTo>
                <a:lnTo>
                  <a:pt x="2469" y="4315"/>
                </a:lnTo>
                <a:lnTo>
                  <a:pt x="2477" y="4350"/>
                </a:lnTo>
                <a:lnTo>
                  <a:pt x="2481" y="4367"/>
                </a:lnTo>
                <a:lnTo>
                  <a:pt x="2485" y="4384"/>
                </a:lnTo>
                <a:lnTo>
                  <a:pt x="2490" y="4401"/>
                </a:lnTo>
                <a:lnTo>
                  <a:pt x="2495" y="4417"/>
                </a:lnTo>
                <a:lnTo>
                  <a:pt x="2501" y="4434"/>
                </a:lnTo>
                <a:lnTo>
                  <a:pt x="2509" y="4450"/>
                </a:lnTo>
                <a:lnTo>
                  <a:pt x="2518" y="4470"/>
                </a:lnTo>
                <a:lnTo>
                  <a:pt x="2528" y="4489"/>
                </a:lnTo>
                <a:lnTo>
                  <a:pt x="2538" y="4508"/>
                </a:lnTo>
                <a:lnTo>
                  <a:pt x="2550" y="4526"/>
                </a:lnTo>
                <a:lnTo>
                  <a:pt x="2562" y="4545"/>
                </a:lnTo>
                <a:lnTo>
                  <a:pt x="2575" y="4562"/>
                </a:lnTo>
                <a:lnTo>
                  <a:pt x="2588" y="4577"/>
                </a:lnTo>
                <a:lnTo>
                  <a:pt x="2602" y="4593"/>
                </a:lnTo>
                <a:lnTo>
                  <a:pt x="2617" y="4608"/>
                </a:lnTo>
                <a:lnTo>
                  <a:pt x="2633" y="4623"/>
                </a:lnTo>
                <a:lnTo>
                  <a:pt x="2649" y="4637"/>
                </a:lnTo>
                <a:lnTo>
                  <a:pt x="2667" y="4651"/>
                </a:lnTo>
                <a:lnTo>
                  <a:pt x="2684" y="4664"/>
                </a:lnTo>
                <a:lnTo>
                  <a:pt x="2703" y="4676"/>
                </a:lnTo>
                <a:lnTo>
                  <a:pt x="2723" y="4688"/>
                </a:lnTo>
                <a:lnTo>
                  <a:pt x="2744" y="4699"/>
                </a:lnTo>
                <a:lnTo>
                  <a:pt x="2765" y="4709"/>
                </a:lnTo>
                <a:lnTo>
                  <a:pt x="2787" y="4719"/>
                </a:lnTo>
                <a:lnTo>
                  <a:pt x="2811" y="4728"/>
                </a:lnTo>
                <a:lnTo>
                  <a:pt x="2835" y="4737"/>
                </a:lnTo>
                <a:lnTo>
                  <a:pt x="2860" y="4745"/>
                </a:lnTo>
                <a:lnTo>
                  <a:pt x="2886" y="4753"/>
                </a:lnTo>
                <a:lnTo>
                  <a:pt x="2913" y="4760"/>
                </a:lnTo>
                <a:lnTo>
                  <a:pt x="2941" y="4767"/>
                </a:lnTo>
                <a:lnTo>
                  <a:pt x="2970" y="4773"/>
                </a:lnTo>
                <a:lnTo>
                  <a:pt x="3000" y="4778"/>
                </a:lnTo>
                <a:lnTo>
                  <a:pt x="3015" y="4781"/>
                </a:lnTo>
                <a:lnTo>
                  <a:pt x="3031" y="4784"/>
                </a:lnTo>
                <a:lnTo>
                  <a:pt x="3063" y="4788"/>
                </a:lnTo>
                <a:lnTo>
                  <a:pt x="3097" y="4791"/>
                </a:lnTo>
                <a:lnTo>
                  <a:pt x="3114" y="4793"/>
                </a:lnTo>
                <a:lnTo>
                  <a:pt x="3131" y="4794"/>
                </a:lnTo>
                <a:lnTo>
                  <a:pt x="3166" y="4798"/>
                </a:lnTo>
                <a:lnTo>
                  <a:pt x="3202" y="4800"/>
                </a:lnTo>
                <a:lnTo>
                  <a:pt x="3186" y="4812"/>
                </a:lnTo>
                <a:lnTo>
                  <a:pt x="3170" y="4824"/>
                </a:lnTo>
                <a:lnTo>
                  <a:pt x="3153" y="4836"/>
                </a:lnTo>
                <a:lnTo>
                  <a:pt x="3136" y="4846"/>
                </a:lnTo>
                <a:lnTo>
                  <a:pt x="3118" y="4856"/>
                </a:lnTo>
                <a:lnTo>
                  <a:pt x="3099" y="4866"/>
                </a:lnTo>
                <a:lnTo>
                  <a:pt x="3080" y="4874"/>
                </a:lnTo>
                <a:lnTo>
                  <a:pt x="3059" y="4883"/>
                </a:lnTo>
                <a:lnTo>
                  <a:pt x="3039" y="4890"/>
                </a:lnTo>
                <a:lnTo>
                  <a:pt x="3019" y="4898"/>
                </a:lnTo>
                <a:lnTo>
                  <a:pt x="2998" y="4904"/>
                </a:lnTo>
                <a:lnTo>
                  <a:pt x="2976" y="4909"/>
                </a:lnTo>
                <a:lnTo>
                  <a:pt x="2954" y="4916"/>
                </a:lnTo>
                <a:lnTo>
                  <a:pt x="2932" y="4920"/>
                </a:lnTo>
                <a:lnTo>
                  <a:pt x="2909" y="4924"/>
                </a:lnTo>
                <a:lnTo>
                  <a:pt x="2886" y="4928"/>
                </a:lnTo>
                <a:lnTo>
                  <a:pt x="2863" y="4932"/>
                </a:lnTo>
                <a:lnTo>
                  <a:pt x="2839" y="4934"/>
                </a:lnTo>
                <a:lnTo>
                  <a:pt x="2816" y="4936"/>
                </a:lnTo>
                <a:lnTo>
                  <a:pt x="2791" y="4938"/>
                </a:lnTo>
                <a:lnTo>
                  <a:pt x="2767" y="4939"/>
                </a:lnTo>
                <a:lnTo>
                  <a:pt x="2743" y="4940"/>
                </a:lnTo>
                <a:lnTo>
                  <a:pt x="2693" y="4940"/>
                </a:lnTo>
                <a:lnTo>
                  <a:pt x="2668" y="4939"/>
                </a:lnTo>
                <a:lnTo>
                  <a:pt x="2643" y="4938"/>
                </a:lnTo>
                <a:lnTo>
                  <a:pt x="2618" y="4937"/>
                </a:lnTo>
                <a:lnTo>
                  <a:pt x="2593" y="4935"/>
                </a:lnTo>
                <a:lnTo>
                  <a:pt x="2567" y="4933"/>
                </a:lnTo>
                <a:lnTo>
                  <a:pt x="2542" y="4929"/>
                </a:lnTo>
                <a:lnTo>
                  <a:pt x="2491" y="4922"/>
                </a:lnTo>
                <a:lnTo>
                  <a:pt x="2441" y="4913"/>
                </a:lnTo>
                <a:lnTo>
                  <a:pt x="2391" y="4904"/>
                </a:lnTo>
                <a:lnTo>
                  <a:pt x="2365" y="4898"/>
                </a:lnTo>
                <a:lnTo>
                  <a:pt x="2341" y="4892"/>
                </a:lnTo>
                <a:lnTo>
                  <a:pt x="2316" y="4885"/>
                </a:lnTo>
                <a:lnTo>
                  <a:pt x="2292" y="4878"/>
                </a:lnTo>
                <a:lnTo>
                  <a:pt x="2268" y="4871"/>
                </a:lnTo>
                <a:lnTo>
                  <a:pt x="2244" y="4864"/>
                </a:lnTo>
                <a:lnTo>
                  <a:pt x="2221" y="4856"/>
                </a:lnTo>
                <a:lnTo>
                  <a:pt x="2197" y="4849"/>
                </a:lnTo>
                <a:lnTo>
                  <a:pt x="2152" y="4831"/>
                </a:lnTo>
                <a:lnTo>
                  <a:pt x="2129" y="4822"/>
                </a:lnTo>
                <a:lnTo>
                  <a:pt x="2107" y="4812"/>
                </a:lnTo>
                <a:lnTo>
                  <a:pt x="2086" y="4803"/>
                </a:lnTo>
                <a:lnTo>
                  <a:pt x="2064" y="4793"/>
                </a:lnTo>
                <a:lnTo>
                  <a:pt x="2024" y="4772"/>
                </a:lnTo>
                <a:lnTo>
                  <a:pt x="2004" y="4761"/>
                </a:lnTo>
                <a:lnTo>
                  <a:pt x="1985" y="4751"/>
                </a:lnTo>
                <a:lnTo>
                  <a:pt x="1967" y="4740"/>
                </a:lnTo>
                <a:lnTo>
                  <a:pt x="1949" y="4728"/>
                </a:lnTo>
                <a:lnTo>
                  <a:pt x="1930" y="4717"/>
                </a:lnTo>
                <a:lnTo>
                  <a:pt x="1913" y="4705"/>
                </a:lnTo>
                <a:lnTo>
                  <a:pt x="1897" y="4692"/>
                </a:lnTo>
                <a:lnTo>
                  <a:pt x="1882" y="4681"/>
                </a:lnTo>
                <a:lnTo>
                  <a:pt x="1867" y="4668"/>
                </a:lnTo>
                <a:lnTo>
                  <a:pt x="1852" y="4655"/>
                </a:lnTo>
                <a:lnTo>
                  <a:pt x="1839" y="4642"/>
                </a:lnTo>
                <a:lnTo>
                  <a:pt x="1826" y="4630"/>
                </a:lnTo>
                <a:lnTo>
                  <a:pt x="1827" y="4663"/>
                </a:lnTo>
                <a:lnTo>
                  <a:pt x="1831" y="4694"/>
                </a:lnTo>
                <a:lnTo>
                  <a:pt x="1834" y="4727"/>
                </a:lnTo>
                <a:lnTo>
                  <a:pt x="1838" y="4759"/>
                </a:lnTo>
                <a:lnTo>
                  <a:pt x="1843" y="4792"/>
                </a:lnTo>
                <a:lnTo>
                  <a:pt x="1850" y="4824"/>
                </a:lnTo>
                <a:lnTo>
                  <a:pt x="1856" y="4856"/>
                </a:lnTo>
                <a:lnTo>
                  <a:pt x="1863" y="4887"/>
                </a:lnTo>
                <a:lnTo>
                  <a:pt x="1871" y="4919"/>
                </a:lnTo>
                <a:lnTo>
                  <a:pt x="1880" y="4950"/>
                </a:lnTo>
                <a:lnTo>
                  <a:pt x="1890" y="4980"/>
                </a:lnTo>
                <a:lnTo>
                  <a:pt x="1901" y="5010"/>
                </a:lnTo>
                <a:lnTo>
                  <a:pt x="1911" y="5040"/>
                </a:lnTo>
                <a:lnTo>
                  <a:pt x="1923" y="5070"/>
                </a:lnTo>
                <a:lnTo>
                  <a:pt x="1936" y="5100"/>
                </a:lnTo>
                <a:lnTo>
                  <a:pt x="1950" y="5128"/>
                </a:lnTo>
                <a:lnTo>
                  <a:pt x="1963" y="5157"/>
                </a:lnTo>
                <a:lnTo>
                  <a:pt x="1979" y="5185"/>
                </a:lnTo>
                <a:lnTo>
                  <a:pt x="1994" y="5212"/>
                </a:lnTo>
                <a:lnTo>
                  <a:pt x="2011" y="5239"/>
                </a:lnTo>
                <a:lnTo>
                  <a:pt x="2028" y="5265"/>
                </a:lnTo>
                <a:lnTo>
                  <a:pt x="2046" y="5292"/>
                </a:lnTo>
                <a:lnTo>
                  <a:pt x="2065" y="5318"/>
                </a:lnTo>
                <a:lnTo>
                  <a:pt x="2085" y="5342"/>
                </a:lnTo>
                <a:lnTo>
                  <a:pt x="2106" y="5366"/>
                </a:lnTo>
                <a:lnTo>
                  <a:pt x="2127" y="5391"/>
                </a:lnTo>
                <a:lnTo>
                  <a:pt x="2148" y="5414"/>
                </a:lnTo>
                <a:lnTo>
                  <a:pt x="2172" y="5437"/>
                </a:lnTo>
                <a:lnTo>
                  <a:pt x="2195" y="5458"/>
                </a:lnTo>
                <a:lnTo>
                  <a:pt x="2220" y="5479"/>
                </a:lnTo>
                <a:lnTo>
                  <a:pt x="2244" y="5500"/>
                </a:lnTo>
                <a:lnTo>
                  <a:pt x="2270" y="5520"/>
                </a:lnTo>
                <a:lnTo>
                  <a:pt x="2296" y="5539"/>
                </a:lnTo>
                <a:lnTo>
                  <a:pt x="2324" y="5558"/>
                </a:lnTo>
                <a:lnTo>
                  <a:pt x="2352" y="5575"/>
                </a:lnTo>
                <a:lnTo>
                  <a:pt x="2381" y="5592"/>
                </a:lnTo>
                <a:lnTo>
                  <a:pt x="2411" y="5608"/>
                </a:lnTo>
                <a:lnTo>
                  <a:pt x="2442" y="5623"/>
                </a:lnTo>
                <a:lnTo>
                  <a:pt x="2473" y="5638"/>
                </a:lnTo>
                <a:lnTo>
                  <a:pt x="2504" y="5650"/>
                </a:lnTo>
                <a:lnTo>
                  <a:pt x="2537" y="5663"/>
                </a:lnTo>
                <a:lnTo>
                  <a:pt x="2571" y="5675"/>
                </a:lnTo>
                <a:lnTo>
                  <a:pt x="2605" y="5685"/>
                </a:lnTo>
                <a:lnTo>
                  <a:pt x="2641" y="5696"/>
                </a:lnTo>
                <a:lnTo>
                  <a:pt x="2677" y="5705"/>
                </a:lnTo>
                <a:lnTo>
                  <a:pt x="2714" y="5712"/>
                </a:lnTo>
                <a:lnTo>
                  <a:pt x="2751" y="5719"/>
                </a:lnTo>
                <a:lnTo>
                  <a:pt x="2789" y="5725"/>
                </a:lnTo>
                <a:lnTo>
                  <a:pt x="2829" y="5730"/>
                </a:lnTo>
                <a:lnTo>
                  <a:pt x="2868" y="5733"/>
                </a:lnTo>
                <a:lnTo>
                  <a:pt x="2909" y="5736"/>
                </a:lnTo>
                <a:lnTo>
                  <a:pt x="2951" y="5738"/>
                </a:lnTo>
                <a:lnTo>
                  <a:pt x="2993" y="5738"/>
                </a:lnTo>
                <a:lnTo>
                  <a:pt x="3036" y="5738"/>
                </a:lnTo>
                <a:lnTo>
                  <a:pt x="3080" y="5735"/>
                </a:lnTo>
                <a:lnTo>
                  <a:pt x="3124" y="5732"/>
                </a:lnTo>
                <a:lnTo>
                  <a:pt x="3170" y="5728"/>
                </a:lnTo>
                <a:lnTo>
                  <a:pt x="3217" y="5723"/>
                </a:lnTo>
                <a:lnTo>
                  <a:pt x="3263" y="5716"/>
                </a:lnTo>
                <a:lnTo>
                  <a:pt x="3311" y="5708"/>
                </a:lnTo>
                <a:lnTo>
                  <a:pt x="3360" y="5699"/>
                </a:lnTo>
                <a:lnTo>
                  <a:pt x="3409" y="5689"/>
                </a:lnTo>
                <a:lnTo>
                  <a:pt x="3459" y="5676"/>
                </a:lnTo>
                <a:lnTo>
                  <a:pt x="3510" y="5663"/>
                </a:lnTo>
                <a:lnTo>
                  <a:pt x="3546" y="5655"/>
                </a:lnTo>
                <a:lnTo>
                  <a:pt x="3563" y="5651"/>
                </a:lnTo>
                <a:lnTo>
                  <a:pt x="3579" y="5648"/>
                </a:lnTo>
                <a:lnTo>
                  <a:pt x="3596" y="5645"/>
                </a:lnTo>
                <a:lnTo>
                  <a:pt x="3612" y="5643"/>
                </a:lnTo>
                <a:lnTo>
                  <a:pt x="3643" y="5641"/>
                </a:lnTo>
                <a:lnTo>
                  <a:pt x="3673" y="5641"/>
                </a:lnTo>
                <a:lnTo>
                  <a:pt x="3688" y="5642"/>
                </a:lnTo>
                <a:lnTo>
                  <a:pt x="3701" y="5644"/>
                </a:lnTo>
                <a:lnTo>
                  <a:pt x="3715" y="5646"/>
                </a:lnTo>
                <a:lnTo>
                  <a:pt x="3729" y="5649"/>
                </a:lnTo>
                <a:lnTo>
                  <a:pt x="3742" y="5652"/>
                </a:lnTo>
                <a:lnTo>
                  <a:pt x="3755" y="5657"/>
                </a:lnTo>
                <a:lnTo>
                  <a:pt x="3767" y="5662"/>
                </a:lnTo>
                <a:lnTo>
                  <a:pt x="3779" y="5667"/>
                </a:lnTo>
                <a:lnTo>
                  <a:pt x="3791" y="5674"/>
                </a:lnTo>
                <a:lnTo>
                  <a:pt x="3802" y="5681"/>
                </a:lnTo>
                <a:lnTo>
                  <a:pt x="3813" y="5690"/>
                </a:lnTo>
                <a:lnTo>
                  <a:pt x="3824" y="5698"/>
                </a:lnTo>
                <a:lnTo>
                  <a:pt x="3834" y="5708"/>
                </a:lnTo>
                <a:lnTo>
                  <a:pt x="3844" y="5718"/>
                </a:lnTo>
                <a:lnTo>
                  <a:pt x="3853" y="5730"/>
                </a:lnTo>
                <a:lnTo>
                  <a:pt x="3863" y="5742"/>
                </a:lnTo>
                <a:lnTo>
                  <a:pt x="3872" y="5756"/>
                </a:lnTo>
                <a:lnTo>
                  <a:pt x="3880" y="5769"/>
                </a:lnTo>
                <a:lnTo>
                  <a:pt x="3889" y="5784"/>
                </a:lnTo>
                <a:lnTo>
                  <a:pt x="3896" y="5799"/>
                </a:lnTo>
                <a:lnTo>
                  <a:pt x="3903" y="5816"/>
                </a:lnTo>
                <a:lnTo>
                  <a:pt x="3911" y="5834"/>
                </a:lnTo>
                <a:lnTo>
                  <a:pt x="3920" y="5858"/>
                </a:lnTo>
                <a:lnTo>
                  <a:pt x="3931" y="5881"/>
                </a:lnTo>
                <a:lnTo>
                  <a:pt x="3943" y="5902"/>
                </a:lnTo>
                <a:lnTo>
                  <a:pt x="3954" y="5924"/>
                </a:lnTo>
                <a:lnTo>
                  <a:pt x="3967" y="5943"/>
                </a:lnTo>
                <a:lnTo>
                  <a:pt x="3974" y="5951"/>
                </a:lnTo>
                <a:lnTo>
                  <a:pt x="3981" y="5961"/>
                </a:lnTo>
                <a:lnTo>
                  <a:pt x="3995" y="5978"/>
                </a:lnTo>
                <a:lnTo>
                  <a:pt x="4010" y="5994"/>
                </a:lnTo>
                <a:lnTo>
                  <a:pt x="4025" y="6009"/>
                </a:lnTo>
                <a:lnTo>
                  <a:pt x="4041" y="6022"/>
                </a:lnTo>
                <a:lnTo>
                  <a:pt x="4049" y="6029"/>
                </a:lnTo>
                <a:lnTo>
                  <a:pt x="4058" y="6035"/>
                </a:lnTo>
                <a:lnTo>
                  <a:pt x="4075" y="6047"/>
                </a:lnTo>
                <a:lnTo>
                  <a:pt x="4092" y="6058"/>
                </a:lnTo>
                <a:lnTo>
                  <a:pt x="4110" y="6067"/>
                </a:lnTo>
                <a:lnTo>
                  <a:pt x="4128" y="6076"/>
                </a:lnTo>
                <a:lnTo>
                  <a:pt x="4147" y="6084"/>
                </a:lnTo>
                <a:lnTo>
                  <a:pt x="4155" y="6088"/>
                </a:lnTo>
                <a:lnTo>
                  <a:pt x="4165" y="6092"/>
                </a:lnTo>
                <a:lnTo>
                  <a:pt x="4185" y="6098"/>
                </a:lnTo>
                <a:lnTo>
                  <a:pt x="4204" y="6103"/>
                </a:lnTo>
                <a:lnTo>
                  <a:pt x="4224" y="6108"/>
                </a:lnTo>
                <a:lnTo>
                  <a:pt x="4245" y="6112"/>
                </a:lnTo>
                <a:lnTo>
                  <a:pt x="4254" y="6114"/>
                </a:lnTo>
                <a:lnTo>
                  <a:pt x="4265" y="6115"/>
                </a:lnTo>
                <a:lnTo>
                  <a:pt x="4285" y="6118"/>
                </a:lnTo>
                <a:lnTo>
                  <a:pt x="4306" y="6120"/>
                </a:lnTo>
                <a:lnTo>
                  <a:pt x="4328" y="6121"/>
                </a:lnTo>
                <a:lnTo>
                  <a:pt x="4349" y="6122"/>
                </a:lnTo>
                <a:lnTo>
                  <a:pt x="4369" y="6122"/>
                </a:lnTo>
                <a:lnTo>
                  <a:pt x="4390" y="6121"/>
                </a:lnTo>
                <a:lnTo>
                  <a:pt x="4433" y="6119"/>
                </a:lnTo>
                <a:lnTo>
                  <a:pt x="4454" y="6117"/>
                </a:lnTo>
                <a:lnTo>
                  <a:pt x="4475" y="6115"/>
                </a:lnTo>
                <a:lnTo>
                  <a:pt x="4523" y="6110"/>
                </a:lnTo>
                <a:lnTo>
                  <a:pt x="4570" y="6104"/>
                </a:lnTo>
                <a:lnTo>
                  <a:pt x="4616" y="6101"/>
                </a:lnTo>
                <a:lnTo>
                  <a:pt x="4659" y="6099"/>
                </a:lnTo>
                <a:lnTo>
                  <a:pt x="4703" y="6098"/>
                </a:lnTo>
                <a:lnTo>
                  <a:pt x="4724" y="6097"/>
                </a:lnTo>
                <a:lnTo>
                  <a:pt x="4744" y="6097"/>
                </a:lnTo>
                <a:lnTo>
                  <a:pt x="4786" y="6098"/>
                </a:lnTo>
                <a:lnTo>
                  <a:pt x="4826" y="6100"/>
                </a:lnTo>
                <a:lnTo>
                  <a:pt x="4865" y="6102"/>
                </a:lnTo>
                <a:lnTo>
                  <a:pt x="4885" y="6104"/>
                </a:lnTo>
                <a:lnTo>
                  <a:pt x="4904" y="6106"/>
                </a:lnTo>
                <a:lnTo>
                  <a:pt x="4941" y="6112"/>
                </a:lnTo>
                <a:lnTo>
                  <a:pt x="4978" y="6118"/>
                </a:lnTo>
                <a:lnTo>
                  <a:pt x="5013" y="6126"/>
                </a:lnTo>
                <a:lnTo>
                  <a:pt x="5031" y="6130"/>
                </a:lnTo>
                <a:lnTo>
                  <a:pt x="5048" y="6134"/>
                </a:lnTo>
                <a:lnTo>
                  <a:pt x="5083" y="6144"/>
                </a:lnTo>
                <a:lnTo>
                  <a:pt x="5100" y="6149"/>
                </a:lnTo>
                <a:lnTo>
                  <a:pt x="5116" y="6155"/>
                </a:lnTo>
                <a:lnTo>
                  <a:pt x="5150" y="6167"/>
                </a:lnTo>
                <a:lnTo>
                  <a:pt x="5166" y="6175"/>
                </a:lnTo>
                <a:lnTo>
                  <a:pt x="5182" y="6181"/>
                </a:lnTo>
                <a:lnTo>
                  <a:pt x="5198" y="6188"/>
                </a:lnTo>
                <a:lnTo>
                  <a:pt x="5214" y="6196"/>
                </a:lnTo>
                <a:lnTo>
                  <a:pt x="5230" y="6203"/>
                </a:lnTo>
                <a:lnTo>
                  <a:pt x="5246" y="6212"/>
                </a:lnTo>
                <a:lnTo>
                  <a:pt x="5277" y="6229"/>
                </a:lnTo>
                <a:lnTo>
                  <a:pt x="5307" y="6248"/>
                </a:lnTo>
                <a:lnTo>
                  <a:pt x="5337" y="6268"/>
                </a:lnTo>
                <a:lnTo>
                  <a:pt x="5366" y="6289"/>
                </a:lnTo>
                <a:lnTo>
                  <a:pt x="5396" y="6312"/>
                </a:lnTo>
                <a:lnTo>
                  <a:pt x="5411" y="6323"/>
                </a:lnTo>
                <a:lnTo>
                  <a:pt x="5425" y="6336"/>
                </a:lnTo>
                <a:lnTo>
                  <a:pt x="5453" y="6362"/>
                </a:lnTo>
                <a:lnTo>
                  <a:pt x="5482" y="6388"/>
                </a:lnTo>
                <a:lnTo>
                  <a:pt x="5496" y="6402"/>
                </a:lnTo>
                <a:lnTo>
                  <a:pt x="5510" y="6416"/>
                </a:lnTo>
                <a:lnTo>
                  <a:pt x="5538" y="6446"/>
                </a:lnTo>
                <a:lnTo>
                  <a:pt x="5566" y="6476"/>
                </a:lnTo>
                <a:lnTo>
                  <a:pt x="5594" y="6509"/>
                </a:lnTo>
                <a:lnTo>
                  <a:pt x="5597" y="6482"/>
                </a:lnTo>
                <a:lnTo>
                  <a:pt x="5599" y="6455"/>
                </a:lnTo>
                <a:lnTo>
                  <a:pt x="5600" y="6429"/>
                </a:lnTo>
                <a:lnTo>
                  <a:pt x="5601" y="6402"/>
                </a:lnTo>
                <a:lnTo>
                  <a:pt x="5601" y="6377"/>
                </a:lnTo>
                <a:lnTo>
                  <a:pt x="5600" y="6351"/>
                </a:lnTo>
                <a:lnTo>
                  <a:pt x="5599" y="6325"/>
                </a:lnTo>
                <a:lnTo>
                  <a:pt x="5597" y="6301"/>
                </a:lnTo>
                <a:lnTo>
                  <a:pt x="5595" y="6276"/>
                </a:lnTo>
                <a:lnTo>
                  <a:pt x="5592" y="6252"/>
                </a:lnTo>
                <a:lnTo>
                  <a:pt x="5588" y="6228"/>
                </a:lnTo>
                <a:lnTo>
                  <a:pt x="5584" y="6204"/>
                </a:lnTo>
                <a:lnTo>
                  <a:pt x="5579" y="6181"/>
                </a:lnTo>
                <a:lnTo>
                  <a:pt x="5573" y="6159"/>
                </a:lnTo>
                <a:lnTo>
                  <a:pt x="5568" y="6136"/>
                </a:lnTo>
                <a:lnTo>
                  <a:pt x="5562" y="6114"/>
                </a:lnTo>
                <a:lnTo>
                  <a:pt x="5555" y="6092"/>
                </a:lnTo>
                <a:lnTo>
                  <a:pt x="5548" y="6070"/>
                </a:lnTo>
                <a:lnTo>
                  <a:pt x="5540" y="6049"/>
                </a:lnTo>
                <a:lnTo>
                  <a:pt x="5532" y="6028"/>
                </a:lnTo>
                <a:lnTo>
                  <a:pt x="5525" y="6008"/>
                </a:lnTo>
                <a:lnTo>
                  <a:pt x="5515" y="5987"/>
                </a:lnTo>
                <a:lnTo>
                  <a:pt x="5506" y="5967"/>
                </a:lnTo>
                <a:lnTo>
                  <a:pt x="5497" y="5948"/>
                </a:lnTo>
                <a:lnTo>
                  <a:pt x="5486" y="5929"/>
                </a:lnTo>
                <a:lnTo>
                  <a:pt x="5477" y="5910"/>
                </a:lnTo>
                <a:lnTo>
                  <a:pt x="5466" y="5892"/>
                </a:lnTo>
                <a:lnTo>
                  <a:pt x="5454" y="5873"/>
                </a:lnTo>
                <a:lnTo>
                  <a:pt x="5444" y="5856"/>
                </a:lnTo>
                <a:lnTo>
                  <a:pt x="5432" y="5837"/>
                </a:lnTo>
                <a:lnTo>
                  <a:pt x="5420" y="5820"/>
                </a:lnTo>
                <a:lnTo>
                  <a:pt x="5409" y="5803"/>
                </a:lnTo>
                <a:lnTo>
                  <a:pt x="5383" y="5769"/>
                </a:lnTo>
                <a:lnTo>
                  <a:pt x="5358" y="5738"/>
                </a:lnTo>
                <a:lnTo>
                  <a:pt x="5331" y="5707"/>
                </a:lnTo>
                <a:lnTo>
                  <a:pt x="5318" y="5692"/>
                </a:lnTo>
                <a:lnTo>
                  <a:pt x="5304" y="5678"/>
                </a:lnTo>
                <a:lnTo>
                  <a:pt x="5277" y="5649"/>
                </a:lnTo>
                <a:lnTo>
                  <a:pt x="5249" y="5623"/>
                </a:lnTo>
                <a:lnTo>
                  <a:pt x="5222" y="5596"/>
                </a:lnTo>
                <a:lnTo>
                  <a:pt x="5193" y="5572"/>
                </a:lnTo>
                <a:lnTo>
                  <a:pt x="5164" y="5547"/>
                </a:lnTo>
                <a:lnTo>
                  <a:pt x="5137" y="5525"/>
                </a:lnTo>
                <a:lnTo>
                  <a:pt x="5109" y="5504"/>
                </a:lnTo>
                <a:lnTo>
                  <a:pt x="5081" y="5483"/>
                </a:lnTo>
                <a:lnTo>
                  <a:pt x="5054" y="5464"/>
                </a:lnTo>
                <a:lnTo>
                  <a:pt x="5027" y="5446"/>
                </a:lnTo>
                <a:lnTo>
                  <a:pt x="5002" y="5429"/>
                </a:lnTo>
                <a:lnTo>
                  <a:pt x="4976" y="5413"/>
                </a:lnTo>
                <a:lnTo>
                  <a:pt x="4954" y="5398"/>
                </a:lnTo>
                <a:lnTo>
                  <a:pt x="4942" y="5391"/>
                </a:lnTo>
                <a:lnTo>
                  <a:pt x="4931" y="5383"/>
                </a:lnTo>
                <a:lnTo>
                  <a:pt x="4911" y="5369"/>
                </a:lnTo>
                <a:lnTo>
                  <a:pt x="4892" y="5354"/>
                </a:lnTo>
                <a:lnTo>
                  <a:pt x="4884" y="5346"/>
                </a:lnTo>
                <a:lnTo>
                  <a:pt x="4874" y="5339"/>
                </a:lnTo>
                <a:lnTo>
                  <a:pt x="4857" y="5324"/>
                </a:lnTo>
                <a:lnTo>
                  <a:pt x="4842" y="5310"/>
                </a:lnTo>
                <a:lnTo>
                  <a:pt x="4827" y="5295"/>
                </a:lnTo>
                <a:lnTo>
                  <a:pt x="4813" y="5280"/>
                </a:lnTo>
                <a:lnTo>
                  <a:pt x="4801" y="5265"/>
                </a:lnTo>
                <a:lnTo>
                  <a:pt x="4789" y="5251"/>
                </a:lnTo>
                <a:lnTo>
                  <a:pt x="4778" y="5236"/>
                </a:lnTo>
                <a:lnTo>
                  <a:pt x="4769" y="5222"/>
                </a:lnTo>
                <a:lnTo>
                  <a:pt x="4759" y="5207"/>
                </a:lnTo>
                <a:lnTo>
                  <a:pt x="4752" y="5192"/>
                </a:lnTo>
                <a:lnTo>
                  <a:pt x="4744" y="5178"/>
                </a:lnTo>
                <a:lnTo>
                  <a:pt x="4737" y="5164"/>
                </a:lnTo>
                <a:lnTo>
                  <a:pt x="4732" y="5150"/>
                </a:lnTo>
                <a:lnTo>
                  <a:pt x="4725" y="5136"/>
                </a:lnTo>
                <a:lnTo>
                  <a:pt x="4721" y="5122"/>
                </a:lnTo>
                <a:lnTo>
                  <a:pt x="4713" y="5094"/>
                </a:lnTo>
                <a:lnTo>
                  <a:pt x="4710" y="5080"/>
                </a:lnTo>
                <a:lnTo>
                  <a:pt x="4707" y="5068"/>
                </a:lnTo>
                <a:lnTo>
                  <a:pt x="4703" y="5041"/>
                </a:lnTo>
                <a:lnTo>
                  <a:pt x="4702" y="5028"/>
                </a:lnTo>
                <a:lnTo>
                  <a:pt x="4700" y="5016"/>
                </a:lnTo>
                <a:lnTo>
                  <a:pt x="4699" y="4990"/>
                </a:lnTo>
                <a:lnTo>
                  <a:pt x="4697" y="4967"/>
                </a:lnTo>
                <a:lnTo>
                  <a:pt x="4715" y="4986"/>
                </a:lnTo>
                <a:lnTo>
                  <a:pt x="4733" y="5004"/>
                </a:lnTo>
                <a:lnTo>
                  <a:pt x="4750" y="5022"/>
                </a:lnTo>
                <a:lnTo>
                  <a:pt x="4768" y="5039"/>
                </a:lnTo>
                <a:lnTo>
                  <a:pt x="4787" y="5055"/>
                </a:lnTo>
                <a:lnTo>
                  <a:pt x="4805" y="5071"/>
                </a:lnTo>
                <a:lnTo>
                  <a:pt x="4824" y="5086"/>
                </a:lnTo>
                <a:lnTo>
                  <a:pt x="4843" y="5101"/>
                </a:lnTo>
                <a:lnTo>
                  <a:pt x="4862" y="5114"/>
                </a:lnTo>
                <a:lnTo>
                  <a:pt x="4882" y="5128"/>
                </a:lnTo>
                <a:lnTo>
                  <a:pt x="4903" y="5141"/>
                </a:lnTo>
                <a:lnTo>
                  <a:pt x="4923" y="5153"/>
                </a:lnTo>
                <a:lnTo>
                  <a:pt x="4943" y="5164"/>
                </a:lnTo>
                <a:lnTo>
                  <a:pt x="4963" y="5176"/>
                </a:lnTo>
                <a:lnTo>
                  <a:pt x="4985" y="5187"/>
                </a:lnTo>
                <a:lnTo>
                  <a:pt x="5006" y="5196"/>
                </a:lnTo>
                <a:lnTo>
                  <a:pt x="5027" y="5206"/>
                </a:lnTo>
                <a:lnTo>
                  <a:pt x="5048" y="5215"/>
                </a:lnTo>
                <a:lnTo>
                  <a:pt x="5070" y="5224"/>
                </a:lnTo>
                <a:lnTo>
                  <a:pt x="5092" y="5231"/>
                </a:lnTo>
                <a:lnTo>
                  <a:pt x="5113" y="5240"/>
                </a:lnTo>
                <a:lnTo>
                  <a:pt x="5135" y="5246"/>
                </a:lnTo>
                <a:lnTo>
                  <a:pt x="5158" y="5254"/>
                </a:lnTo>
                <a:lnTo>
                  <a:pt x="5180" y="5260"/>
                </a:lnTo>
                <a:lnTo>
                  <a:pt x="5202" y="5265"/>
                </a:lnTo>
                <a:lnTo>
                  <a:pt x="5225" y="5272"/>
                </a:lnTo>
                <a:lnTo>
                  <a:pt x="5247" y="5276"/>
                </a:lnTo>
                <a:lnTo>
                  <a:pt x="5270" y="5281"/>
                </a:lnTo>
                <a:lnTo>
                  <a:pt x="5293" y="5286"/>
                </a:lnTo>
                <a:lnTo>
                  <a:pt x="5316" y="5290"/>
                </a:lnTo>
                <a:lnTo>
                  <a:pt x="5362" y="5297"/>
                </a:lnTo>
                <a:lnTo>
                  <a:pt x="5401" y="5303"/>
                </a:lnTo>
                <a:lnTo>
                  <a:pt x="5441" y="5309"/>
                </a:lnTo>
                <a:lnTo>
                  <a:pt x="5516" y="5322"/>
                </a:lnTo>
                <a:lnTo>
                  <a:pt x="5552" y="5329"/>
                </a:lnTo>
                <a:lnTo>
                  <a:pt x="5588" y="5337"/>
                </a:lnTo>
                <a:lnTo>
                  <a:pt x="5623" y="5345"/>
                </a:lnTo>
                <a:lnTo>
                  <a:pt x="5658" y="5354"/>
                </a:lnTo>
                <a:lnTo>
                  <a:pt x="5692" y="5362"/>
                </a:lnTo>
                <a:lnTo>
                  <a:pt x="5725" y="5372"/>
                </a:lnTo>
                <a:lnTo>
                  <a:pt x="5757" y="5381"/>
                </a:lnTo>
                <a:lnTo>
                  <a:pt x="5789" y="5392"/>
                </a:lnTo>
                <a:lnTo>
                  <a:pt x="5819" y="5403"/>
                </a:lnTo>
                <a:lnTo>
                  <a:pt x="5850" y="5413"/>
                </a:lnTo>
                <a:lnTo>
                  <a:pt x="5879" y="5425"/>
                </a:lnTo>
                <a:lnTo>
                  <a:pt x="5907" y="5438"/>
                </a:lnTo>
                <a:lnTo>
                  <a:pt x="5935" y="5449"/>
                </a:lnTo>
                <a:lnTo>
                  <a:pt x="5961" y="5463"/>
                </a:lnTo>
                <a:lnTo>
                  <a:pt x="5988" y="5476"/>
                </a:lnTo>
                <a:lnTo>
                  <a:pt x="6014" y="5491"/>
                </a:lnTo>
                <a:lnTo>
                  <a:pt x="6038" y="5505"/>
                </a:lnTo>
                <a:lnTo>
                  <a:pt x="6061" y="5521"/>
                </a:lnTo>
                <a:lnTo>
                  <a:pt x="6085" y="5537"/>
                </a:lnTo>
                <a:lnTo>
                  <a:pt x="6106" y="5553"/>
                </a:lnTo>
                <a:lnTo>
                  <a:pt x="6127" y="5570"/>
                </a:lnTo>
                <a:lnTo>
                  <a:pt x="6138" y="5578"/>
                </a:lnTo>
                <a:lnTo>
                  <a:pt x="6149" y="5587"/>
                </a:lnTo>
                <a:lnTo>
                  <a:pt x="6168" y="5605"/>
                </a:lnTo>
                <a:lnTo>
                  <a:pt x="6187" y="5624"/>
                </a:lnTo>
                <a:lnTo>
                  <a:pt x="6205" y="5643"/>
                </a:lnTo>
                <a:lnTo>
                  <a:pt x="6213" y="5652"/>
                </a:lnTo>
                <a:lnTo>
                  <a:pt x="6222" y="5662"/>
                </a:lnTo>
                <a:lnTo>
                  <a:pt x="6239" y="5682"/>
                </a:lnTo>
                <a:lnTo>
                  <a:pt x="6254" y="5703"/>
                </a:lnTo>
                <a:lnTo>
                  <a:pt x="6256" y="5674"/>
                </a:lnTo>
                <a:lnTo>
                  <a:pt x="6256" y="5645"/>
                </a:lnTo>
                <a:lnTo>
                  <a:pt x="6256" y="5616"/>
                </a:lnTo>
                <a:lnTo>
                  <a:pt x="6255" y="5589"/>
                </a:lnTo>
                <a:lnTo>
                  <a:pt x="6253" y="5561"/>
                </a:lnTo>
                <a:lnTo>
                  <a:pt x="6250" y="5535"/>
                </a:lnTo>
                <a:lnTo>
                  <a:pt x="6245" y="5509"/>
                </a:lnTo>
                <a:lnTo>
                  <a:pt x="6240" y="5484"/>
                </a:lnTo>
                <a:lnTo>
                  <a:pt x="6235" y="5460"/>
                </a:lnTo>
                <a:lnTo>
                  <a:pt x="6228" y="5436"/>
                </a:lnTo>
                <a:lnTo>
                  <a:pt x="6221" y="5412"/>
                </a:lnTo>
                <a:lnTo>
                  <a:pt x="6212" y="5390"/>
                </a:lnTo>
                <a:lnTo>
                  <a:pt x="6204" y="5367"/>
                </a:lnTo>
                <a:lnTo>
                  <a:pt x="6194" y="5345"/>
                </a:lnTo>
                <a:lnTo>
                  <a:pt x="6185" y="5325"/>
                </a:lnTo>
                <a:lnTo>
                  <a:pt x="6174" y="5304"/>
                </a:lnTo>
                <a:lnTo>
                  <a:pt x="6163" y="5283"/>
                </a:lnTo>
                <a:lnTo>
                  <a:pt x="6152" y="5264"/>
                </a:lnTo>
                <a:lnTo>
                  <a:pt x="6139" y="5245"/>
                </a:lnTo>
                <a:lnTo>
                  <a:pt x="6126" y="5226"/>
                </a:lnTo>
                <a:lnTo>
                  <a:pt x="6113" y="5208"/>
                </a:lnTo>
                <a:lnTo>
                  <a:pt x="6100" y="5190"/>
                </a:lnTo>
                <a:lnTo>
                  <a:pt x="6086" y="5173"/>
                </a:lnTo>
                <a:lnTo>
                  <a:pt x="6071" y="5156"/>
                </a:lnTo>
                <a:lnTo>
                  <a:pt x="6041" y="5123"/>
                </a:lnTo>
                <a:lnTo>
                  <a:pt x="6026" y="5107"/>
                </a:lnTo>
                <a:lnTo>
                  <a:pt x="6010" y="5091"/>
                </a:lnTo>
                <a:lnTo>
                  <a:pt x="5994" y="5076"/>
                </a:lnTo>
                <a:lnTo>
                  <a:pt x="5978" y="5061"/>
                </a:lnTo>
                <a:lnTo>
                  <a:pt x="5947" y="5033"/>
                </a:lnTo>
                <a:lnTo>
                  <a:pt x="5914" y="5005"/>
                </a:lnTo>
                <a:lnTo>
                  <a:pt x="5881" y="4978"/>
                </a:lnTo>
                <a:lnTo>
                  <a:pt x="5848" y="4952"/>
                </a:lnTo>
                <a:lnTo>
                  <a:pt x="5816" y="4927"/>
                </a:lnTo>
                <a:lnTo>
                  <a:pt x="5753" y="4878"/>
                </a:lnTo>
                <a:lnTo>
                  <a:pt x="5722" y="4855"/>
                </a:lnTo>
                <a:lnTo>
                  <a:pt x="5694" y="4832"/>
                </a:lnTo>
                <a:lnTo>
                  <a:pt x="5667" y="4808"/>
                </a:lnTo>
                <a:lnTo>
                  <a:pt x="5654" y="4797"/>
                </a:lnTo>
                <a:lnTo>
                  <a:pt x="5641" y="4785"/>
                </a:lnTo>
                <a:lnTo>
                  <a:pt x="5630" y="4773"/>
                </a:lnTo>
                <a:lnTo>
                  <a:pt x="5618" y="4762"/>
                </a:lnTo>
                <a:lnTo>
                  <a:pt x="5607" y="4751"/>
                </a:lnTo>
                <a:lnTo>
                  <a:pt x="5598" y="4739"/>
                </a:lnTo>
                <a:lnTo>
                  <a:pt x="5588" y="4727"/>
                </a:lnTo>
                <a:lnTo>
                  <a:pt x="5579" y="4715"/>
                </a:lnTo>
                <a:lnTo>
                  <a:pt x="5570" y="4703"/>
                </a:lnTo>
                <a:lnTo>
                  <a:pt x="5563" y="4691"/>
                </a:lnTo>
                <a:lnTo>
                  <a:pt x="5556" y="4678"/>
                </a:lnTo>
                <a:lnTo>
                  <a:pt x="5550" y="4667"/>
                </a:lnTo>
                <a:lnTo>
                  <a:pt x="5546" y="4654"/>
                </a:lnTo>
                <a:lnTo>
                  <a:pt x="5542" y="4641"/>
                </a:lnTo>
                <a:lnTo>
                  <a:pt x="5581" y="4667"/>
                </a:lnTo>
                <a:lnTo>
                  <a:pt x="5600" y="4678"/>
                </a:lnTo>
                <a:lnTo>
                  <a:pt x="5618" y="4689"/>
                </a:lnTo>
                <a:lnTo>
                  <a:pt x="5637" y="4701"/>
                </a:lnTo>
                <a:lnTo>
                  <a:pt x="5655" y="4710"/>
                </a:lnTo>
                <a:lnTo>
                  <a:pt x="5674" y="4720"/>
                </a:lnTo>
                <a:lnTo>
                  <a:pt x="5692" y="4730"/>
                </a:lnTo>
                <a:lnTo>
                  <a:pt x="5711" y="4738"/>
                </a:lnTo>
                <a:lnTo>
                  <a:pt x="5728" y="4747"/>
                </a:lnTo>
                <a:lnTo>
                  <a:pt x="5764" y="4761"/>
                </a:lnTo>
                <a:lnTo>
                  <a:pt x="5781" y="4769"/>
                </a:lnTo>
                <a:lnTo>
                  <a:pt x="5799" y="4775"/>
                </a:lnTo>
                <a:lnTo>
                  <a:pt x="5816" y="4781"/>
                </a:lnTo>
                <a:lnTo>
                  <a:pt x="5834" y="4786"/>
                </a:lnTo>
                <a:lnTo>
                  <a:pt x="5869" y="4795"/>
                </a:lnTo>
                <a:lnTo>
                  <a:pt x="5877" y="4798"/>
                </a:lnTo>
                <a:lnTo>
                  <a:pt x="5887" y="4800"/>
                </a:lnTo>
                <a:lnTo>
                  <a:pt x="5904" y="4804"/>
                </a:lnTo>
                <a:lnTo>
                  <a:pt x="5922" y="4807"/>
                </a:lnTo>
                <a:lnTo>
                  <a:pt x="5940" y="4809"/>
                </a:lnTo>
                <a:lnTo>
                  <a:pt x="5958" y="4812"/>
                </a:lnTo>
                <a:lnTo>
                  <a:pt x="5976" y="4814"/>
                </a:lnTo>
                <a:lnTo>
                  <a:pt x="6015" y="4817"/>
                </a:lnTo>
                <a:lnTo>
                  <a:pt x="6034" y="4817"/>
                </a:lnTo>
                <a:lnTo>
                  <a:pt x="6053" y="4818"/>
                </a:lnTo>
                <a:lnTo>
                  <a:pt x="6092" y="4817"/>
                </a:lnTo>
                <a:lnTo>
                  <a:pt x="6133" y="4815"/>
                </a:lnTo>
                <a:lnTo>
                  <a:pt x="6161" y="4811"/>
                </a:lnTo>
                <a:lnTo>
                  <a:pt x="6189" y="4808"/>
                </a:lnTo>
                <a:lnTo>
                  <a:pt x="6218" y="4803"/>
                </a:lnTo>
                <a:lnTo>
                  <a:pt x="6246" y="4798"/>
                </a:lnTo>
                <a:lnTo>
                  <a:pt x="6276" y="4792"/>
                </a:lnTo>
                <a:lnTo>
                  <a:pt x="6305" y="4786"/>
                </a:lnTo>
                <a:lnTo>
                  <a:pt x="6364" y="4772"/>
                </a:lnTo>
                <a:lnTo>
                  <a:pt x="6424" y="4759"/>
                </a:lnTo>
                <a:lnTo>
                  <a:pt x="6455" y="4753"/>
                </a:lnTo>
                <a:lnTo>
                  <a:pt x="6484" y="4748"/>
                </a:lnTo>
                <a:lnTo>
                  <a:pt x="6514" y="4743"/>
                </a:lnTo>
                <a:lnTo>
                  <a:pt x="6545" y="4739"/>
                </a:lnTo>
                <a:lnTo>
                  <a:pt x="6575" y="4737"/>
                </a:lnTo>
                <a:lnTo>
                  <a:pt x="6590" y="4736"/>
                </a:lnTo>
                <a:lnTo>
                  <a:pt x="6605" y="4735"/>
                </a:lnTo>
                <a:lnTo>
                  <a:pt x="6635" y="4735"/>
                </a:lnTo>
                <a:lnTo>
                  <a:pt x="6650" y="4736"/>
                </a:lnTo>
                <a:lnTo>
                  <a:pt x="6665" y="4737"/>
                </a:lnTo>
                <a:lnTo>
                  <a:pt x="6695" y="4740"/>
                </a:lnTo>
                <a:lnTo>
                  <a:pt x="6710" y="4742"/>
                </a:lnTo>
                <a:lnTo>
                  <a:pt x="6724" y="4745"/>
                </a:lnTo>
                <a:lnTo>
                  <a:pt x="6739" y="4749"/>
                </a:lnTo>
                <a:lnTo>
                  <a:pt x="6753" y="4753"/>
                </a:lnTo>
                <a:lnTo>
                  <a:pt x="6768" y="4757"/>
                </a:lnTo>
                <a:lnTo>
                  <a:pt x="6782" y="4761"/>
                </a:lnTo>
                <a:lnTo>
                  <a:pt x="6797" y="4768"/>
                </a:lnTo>
                <a:lnTo>
                  <a:pt x="6811" y="4773"/>
                </a:lnTo>
                <a:lnTo>
                  <a:pt x="6826" y="4781"/>
                </a:lnTo>
                <a:lnTo>
                  <a:pt x="6839" y="4788"/>
                </a:lnTo>
                <a:lnTo>
                  <a:pt x="6854" y="4797"/>
                </a:lnTo>
                <a:lnTo>
                  <a:pt x="6868" y="4805"/>
                </a:lnTo>
                <a:lnTo>
                  <a:pt x="6882" y="4815"/>
                </a:lnTo>
                <a:lnTo>
                  <a:pt x="6896" y="4825"/>
                </a:lnTo>
                <a:lnTo>
                  <a:pt x="6910" y="4836"/>
                </a:lnTo>
                <a:lnTo>
                  <a:pt x="6923" y="4848"/>
                </a:lnTo>
                <a:lnTo>
                  <a:pt x="6937" y="4860"/>
                </a:lnTo>
                <a:lnTo>
                  <a:pt x="6950" y="4874"/>
                </a:lnTo>
                <a:lnTo>
                  <a:pt x="6964" y="4889"/>
                </a:lnTo>
                <a:lnTo>
                  <a:pt x="6977" y="4904"/>
                </a:lnTo>
                <a:lnTo>
                  <a:pt x="6990" y="4920"/>
                </a:lnTo>
                <a:lnTo>
                  <a:pt x="7003" y="4937"/>
                </a:lnTo>
                <a:lnTo>
                  <a:pt x="7016" y="4955"/>
                </a:lnTo>
                <a:lnTo>
                  <a:pt x="7029" y="4974"/>
                </a:lnTo>
                <a:lnTo>
                  <a:pt x="7041" y="4993"/>
                </a:lnTo>
                <a:lnTo>
                  <a:pt x="7054" y="5014"/>
                </a:lnTo>
                <a:lnTo>
                  <a:pt x="7070" y="5004"/>
                </a:lnTo>
                <a:lnTo>
                  <a:pt x="7086" y="4994"/>
                </a:lnTo>
                <a:lnTo>
                  <a:pt x="7102" y="4986"/>
                </a:lnTo>
                <a:lnTo>
                  <a:pt x="7119" y="4976"/>
                </a:lnTo>
                <a:lnTo>
                  <a:pt x="7135" y="4968"/>
                </a:lnTo>
                <a:lnTo>
                  <a:pt x="7152" y="4960"/>
                </a:lnTo>
                <a:lnTo>
                  <a:pt x="7169" y="4953"/>
                </a:lnTo>
                <a:lnTo>
                  <a:pt x="7186" y="4945"/>
                </a:lnTo>
                <a:lnTo>
                  <a:pt x="7203" y="4939"/>
                </a:lnTo>
                <a:lnTo>
                  <a:pt x="7220" y="4933"/>
                </a:lnTo>
                <a:lnTo>
                  <a:pt x="7237" y="4926"/>
                </a:lnTo>
                <a:lnTo>
                  <a:pt x="7254" y="4921"/>
                </a:lnTo>
                <a:lnTo>
                  <a:pt x="7289" y="4910"/>
                </a:lnTo>
                <a:lnTo>
                  <a:pt x="7306" y="4906"/>
                </a:lnTo>
                <a:lnTo>
                  <a:pt x="7324" y="4902"/>
                </a:lnTo>
                <a:lnTo>
                  <a:pt x="7341" y="4899"/>
                </a:lnTo>
                <a:lnTo>
                  <a:pt x="7359" y="4895"/>
                </a:lnTo>
                <a:lnTo>
                  <a:pt x="7377" y="4892"/>
                </a:lnTo>
                <a:lnTo>
                  <a:pt x="7394" y="4890"/>
                </a:lnTo>
                <a:lnTo>
                  <a:pt x="7431" y="4886"/>
                </a:lnTo>
                <a:lnTo>
                  <a:pt x="7449" y="4884"/>
                </a:lnTo>
                <a:lnTo>
                  <a:pt x="7467" y="4883"/>
                </a:lnTo>
                <a:lnTo>
                  <a:pt x="7485" y="4882"/>
                </a:lnTo>
                <a:lnTo>
                  <a:pt x="7502" y="4882"/>
                </a:lnTo>
                <a:lnTo>
                  <a:pt x="7538" y="4882"/>
                </a:lnTo>
                <a:lnTo>
                  <a:pt x="7574" y="4883"/>
                </a:lnTo>
                <a:lnTo>
                  <a:pt x="7610" y="4885"/>
                </a:lnTo>
                <a:lnTo>
                  <a:pt x="7627" y="4887"/>
                </a:lnTo>
                <a:lnTo>
                  <a:pt x="7645" y="4889"/>
                </a:lnTo>
                <a:lnTo>
                  <a:pt x="7681" y="4893"/>
                </a:lnTo>
                <a:lnTo>
                  <a:pt x="7716" y="4900"/>
                </a:lnTo>
                <a:lnTo>
                  <a:pt x="7752" y="4906"/>
                </a:lnTo>
                <a:lnTo>
                  <a:pt x="7786" y="4915"/>
                </a:lnTo>
                <a:lnTo>
                  <a:pt x="7804" y="4919"/>
                </a:lnTo>
                <a:lnTo>
                  <a:pt x="7821" y="4924"/>
                </a:lnTo>
                <a:lnTo>
                  <a:pt x="7855" y="4934"/>
                </a:lnTo>
                <a:lnTo>
                  <a:pt x="7888" y="4945"/>
                </a:lnTo>
                <a:lnTo>
                  <a:pt x="7921" y="4957"/>
                </a:lnTo>
                <a:lnTo>
                  <a:pt x="7954" y="4970"/>
                </a:lnTo>
                <a:lnTo>
                  <a:pt x="7985" y="4984"/>
                </a:lnTo>
                <a:lnTo>
                  <a:pt x="8016" y="4999"/>
                </a:lnTo>
                <a:lnTo>
                  <a:pt x="8047" y="5014"/>
                </a:lnTo>
                <a:lnTo>
                  <a:pt x="8077" y="5030"/>
                </a:lnTo>
                <a:lnTo>
                  <a:pt x="8107" y="5047"/>
                </a:lnTo>
                <a:lnTo>
                  <a:pt x="8135" y="5066"/>
                </a:lnTo>
                <a:close/>
                <a:moveTo>
                  <a:pt x="4449" y="4196"/>
                </a:moveTo>
                <a:lnTo>
                  <a:pt x="3687" y="4196"/>
                </a:lnTo>
                <a:lnTo>
                  <a:pt x="3687" y="3432"/>
                </a:lnTo>
                <a:lnTo>
                  <a:pt x="4449" y="3432"/>
                </a:lnTo>
                <a:lnTo>
                  <a:pt x="4449" y="4196"/>
                </a:lnTo>
                <a:close/>
                <a:moveTo>
                  <a:pt x="3687" y="762"/>
                </a:moveTo>
                <a:lnTo>
                  <a:pt x="4449" y="762"/>
                </a:lnTo>
                <a:lnTo>
                  <a:pt x="4449" y="0"/>
                </a:lnTo>
                <a:lnTo>
                  <a:pt x="3687" y="0"/>
                </a:lnTo>
                <a:lnTo>
                  <a:pt x="3687" y="762"/>
                </a:lnTo>
                <a:close/>
                <a:moveTo>
                  <a:pt x="4449" y="6866"/>
                </a:moveTo>
                <a:lnTo>
                  <a:pt x="3687" y="6866"/>
                </a:lnTo>
                <a:lnTo>
                  <a:pt x="3687" y="7628"/>
                </a:lnTo>
                <a:lnTo>
                  <a:pt x="4449" y="7628"/>
                </a:lnTo>
                <a:lnTo>
                  <a:pt x="4449" y="6866"/>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sz="1800"/>
          </a:p>
        </p:txBody>
      </p:sp>
      <p:sp>
        <p:nvSpPr>
          <p:cNvPr id="5" name="TextBox 11"/>
          <p:cNvSpPr txBox="1">
            <a:spLocks noChangeArrowheads="1"/>
          </p:cNvSpPr>
          <p:nvPr userDrawn="1"/>
        </p:nvSpPr>
        <p:spPr bwMode="auto">
          <a:xfrm>
            <a:off x="8015818" y="6165850"/>
            <a:ext cx="1985433" cy="431800"/>
          </a:xfrm>
          <a:prstGeom prst="rect">
            <a:avLst/>
          </a:prstGeom>
          <a:noFill/>
          <a:ln>
            <a:noFill/>
          </a:ln>
        </p:spPr>
        <p:txBody>
          <a:bodyPr lIns="0" tIns="0" rIns="0" bIns="0"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sz="900">
                <a:solidFill>
                  <a:schemeClr val="tx2"/>
                </a:solidFill>
                <a:latin typeface="Calibri" pitchFamily="34" charset="0"/>
              </a:rPr>
              <a:t>www.helsinki.fi/yliopisto</a:t>
            </a:r>
          </a:p>
        </p:txBody>
      </p:sp>
      <p:pic>
        <p:nvPicPr>
          <p:cNvPr id="6" name="Picture 12" descr="FSE_RGB.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31800" y="6203951"/>
            <a:ext cx="1938867"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912283" y="2349501"/>
            <a:ext cx="10367435" cy="1871663"/>
          </a:xfrm>
        </p:spPr>
        <p:txBody>
          <a:bodyPr>
            <a:normAutofit/>
          </a:bodyPr>
          <a:lstStyle>
            <a:lvl1pPr algn="ctr">
              <a:defRPr sz="480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912283" y="4292600"/>
            <a:ext cx="10367435" cy="1350978"/>
          </a:xfrm>
        </p:spPr>
        <p:txBody>
          <a:bodyPr/>
          <a:lstStyle>
            <a:lvl1pPr marL="0" indent="0" algn="ctr">
              <a:buNone/>
              <a:defRPr b="1">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7" name="Date Placeholder 3"/>
          <p:cNvSpPr>
            <a:spLocks noGrp="1"/>
          </p:cNvSpPr>
          <p:nvPr>
            <p:ph type="dt" sz="half" idx="10"/>
          </p:nvPr>
        </p:nvSpPr>
        <p:spPr/>
        <p:txBody>
          <a:bodyPr/>
          <a:lstStyle>
            <a:lvl1pPr>
              <a:defRPr/>
            </a:lvl1pPr>
          </a:lstStyle>
          <a:p>
            <a:pPr>
              <a:defRPr/>
            </a:pPr>
            <a:r>
              <a:rPr lang="fi-FI" altLang="fi-FI"/>
              <a:t>16.1.2019</a:t>
            </a:r>
            <a:endParaRPr lang="en-GB" altLang="fi-FI"/>
          </a:p>
        </p:txBody>
      </p:sp>
      <p:sp>
        <p:nvSpPr>
          <p:cNvPr id="8" name="Footer Placeholder 4"/>
          <p:cNvSpPr>
            <a:spLocks noGrp="1"/>
          </p:cNvSpPr>
          <p:nvPr>
            <p:ph type="ftr" sz="quarter" idx="11"/>
          </p:nvPr>
        </p:nvSpPr>
        <p:spPr/>
        <p:txBody>
          <a:bodyPr/>
          <a:lstStyle>
            <a:lvl1pPr>
              <a:defRPr/>
            </a:lvl1pPr>
          </a:lstStyle>
          <a:p>
            <a:pPr>
              <a:defRPr/>
            </a:pPr>
            <a:r>
              <a:rPr lang="fi-FI" altLang="fi-FI"/>
              <a:t>Johdatus romanikulttuureihin Henry Hedman </a:t>
            </a:r>
            <a:endParaRPr lang="en-GB" altLang="fi-FI"/>
          </a:p>
        </p:txBody>
      </p:sp>
      <p:sp>
        <p:nvSpPr>
          <p:cNvPr id="9" name="Slide Number Placeholder 5"/>
          <p:cNvSpPr>
            <a:spLocks noGrp="1"/>
          </p:cNvSpPr>
          <p:nvPr>
            <p:ph type="sldNum" sz="quarter" idx="12"/>
          </p:nvPr>
        </p:nvSpPr>
        <p:spPr/>
        <p:txBody>
          <a:bodyPr/>
          <a:lstStyle>
            <a:lvl1pPr>
              <a:defRPr/>
            </a:lvl1pPr>
          </a:lstStyle>
          <a:p>
            <a:pPr>
              <a:defRPr/>
            </a:pPr>
            <a:fld id="{0A1B408A-F89F-4367-B559-4BB05EBC9E6F}" type="slidenum">
              <a:rPr lang="en-GB" altLang="fi-FI"/>
              <a:pPr>
                <a:defRPr/>
              </a:pPr>
              <a:t>‹#›</a:t>
            </a:fld>
            <a:endParaRPr lang="en-GB" altLang="fi-FI"/>
          </a:p>
        </p:txBody>
      </p:sp>
    </p:spTree>
    <p:extLst>
      <p:ext uri="{BB962C8B-B14F-4D97-AF65-F5344CB8AC3E}">
        <p14:creationId xmlns:p14="http://schemas.microsoft.com/office/powerpoint/2010/main" val="2094235329"/>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Title 12"/>
          <p:cNvSpPr>
            <a:spLocks noGrp="1"/>
          </p:cNvSpPr>
          <p:nvPr>
            <p:ph type="title"/>
          </p:nvPr>
        </p:nvSpPr>
        <p:spPr/>
        <p:txBody>
          <a:bodyPr/>
          <a:lstStyle/>
          <a:p>
            <a:r>
              <a:rPr lang="en-US"/>
              <a:t>Click to edit Master title style</a:t>
            </a:r>
            <a:endParaRPr lang="en-GB"/>
          </a:p>
        </p:txBody>
      </p:sp>
      <p:sp>
        <p:nvSpPr>
          <p:cNvPr id="4" name="Date Placeholder 3"/>
          <p:cNvSpPr>
            <a:spLocks noGrp="1"/>
          </p:cNvSpPr>
          <p:nvPr>
            <p:ph type="dt" sz="half" idx="10"/>
          </p:nvPr>
        </p:nvSpPr>
        <p:spPr/>
        <p:txBody>
          <a:bodyPr/>
          <a:lstStyle>
            <a:lvl1pPr>
              <a:defRPr/>
            </a:lvl1pPr>
          </a:lstStyle>
          <a:p>
            <a:pPr>
              <a:defRPr/>
            </a:pPr>
            <a:r>
              <a:rPr lang="fi-FI" altLang="fi-FI"/>
              <a:t>16.1.2019</a:t>
            </a:r>
            <a:endParaRPr lang="en-GB" altLang="fi-FI"/>
          </a:p>
        </p:txBody>
      </p:sp>
      <p:sp>
        <p:nvSpPr>
          <p:cNvPr id="5" name="Footer Placeholder 4"/>
          <p:cNvSpPr>
            <a:spLocks noGrp="1"/>
          </p:cNvSpPr>
          <p:nvPr>
            <p:ph type="ftr" sz="quarter" idx="11"/>
          </p:nvPr>
        </p:nvSpPr>
        <p:spPr/>
        <p:txBody>
          <a:bodyPr/>
          <a:lstStyle>
            <a:lvl1pPr>
              <a:defRPr/>
            </a:lvl1pPr>
          </a:lstStyle>
          <a:p>
            <a:pPr>
              <a:defRPr/>
            </a:pPr>
            <a:r>
              <a:rPr lang="fi-FI" altLang="fi-FI"/>
              <a:t>Johdatus romanikulttuureihin Henry Hedman </a:t>
            </a:r>
            <a:endParaRPr lang="en-GB" altLang="fi-FI"/>
          </a:p>
        </p:txBody>
      </p:sp>
      <p:sp>
        <p:nvSpPr>
          <p:cNvPr id="6" name="Slide Number Placeholder 5"/>
          <p:cNvSpPr>
            <a:spLocks noGrp="1"/>
          </p:cNvSpPr>
          <p:nvPr>
            <p:ph type="sldNum" sz="quarter" idx="12"/>
          </p:nvPr>
        </p:nvSpPr>
        <p:spPr/>
        <p:txBody>
          <a:bodyPr/>
          <a:lstStyle>
            <a:lvl1pPr>
              <a:defRPr/>
            </a:lvl1pPr>
          </a:lstStyle>
          <a:p>
            <a:pPr>
              <a:defRPr/>
            </a:pPr>
            <a:fld id="{FDAE3FE0-8040-4B29-9F1A-ADDE38D01543}" type="slidenum">
              <a:rPr lang="en-GB" altLang="fi-FI"/>
              <a:pPr>
                <a:defRPr/>
              </a:pPr>
              <a:t>‹#›</a:t>
            </a:fld>
            <a:endParaRPr lang="en-GB" altLang="fi-FI"/>
          </a:p>
        </p:txBody>
      </p:sp>
    </p:spTree>
    <p:extLst>
      <p:ext uri="{BB962C8B-B14F-4D97-AF65-F5344CB8AC3E}">
        <p14:creationId xmlns:p14="http://schemas.microsoft.com/office/powerpoint/2010/main" val="327805229"/>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idx="1"/>
          </p:nvPr>
        </p:nvSpPr>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071C0FA6-EF76-4249-94FF-15A1AC43890B}" type="datetimeFigureOut">
              <a:rPr lang="fi-FI" smtClean="0"/>
              <a:t>1.8.2024</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2708F82A-71F5-4A3D-BADB-96E4A821E163}" type="slidenum">
              <a:rPr lang="fi-FI" smtClean="0"/>
              <a:t>‹#›</a:t>
            </a:fld>
            <a:endParaRPr lang="fi-FI"/>
          </a:p>
        </p:txBody>
      </p:sp>
    </p:spTree>
    <p:extLst>
      <p:ext uri="{BB962C8B-B14F-4D97-AF65-F5344CB8AC3E}">
        <p14:creationId xmlns:p14="http://schemas.microsoft.com/office/powerpoint/2010/main" val="32178156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831850" y="1709738"/>
            <a:ext cx="10515600" cy="2852737"/>
          </a:xfrm>
        </p:spPr>
        <p:txBody>
          <a:bodyPr anchor="b"/>
          <a:lstStyle>
            <a:lvl1pPr>
              <a:defRPr sz="6000"/>
            </a:lvl1pPr>
          </a:lstStyle>
          <a:p>
            <a:r>
              <a:rPr lang="fi-FI"/>
              <a:t>Muokkaa perustyyl. napsautt.</a:t>
            </a:r>
          </a:p>
        </p:txBody>
      </p:sp>
      <p:sp>
        <p:nvSpPr>
          <p:cNvPr id="3" name="Tekstin paikkamerkki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a:t>
            </a:r>
          </a:p>
        </p:txBody>
      </p:sp>
      <p:sp>
        <p:nvSpPr>
          <p:cNvPr id="4" name="Päivämäärän paikkamerkki 3"/>
          <p:cNvSpPr>
            <a:spLocks noGrp="1"/>
          </p:cNvSpPr>
          <p:nvPr>
            <p:ph type="dt" sz="half" idx="10"/>
          </p:nvPr>
        </p:nvSpPr>
        <p:spPr/>
        <p:txBody>
          <a:bodyPr/>
          <a:lstStyle/>
          <a:p>
            <a:fld id="{071C0FA6-EF76-4249-94FF-15A1AC43890B}" type="datetimeFigureOut">
              <a:rPr lang="fi-FI" smtClean="0"/>
              <a:t>1.8.2024</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2708F82A-71F5-4A3D-BADB-96E4A821E163}" type="slidenum">
              <a:rPr lang="fi-FI" smtClean="0"/>
              <a:t>‹#›</a:t>
            </a:fld>
            <a:endParaRPr lang="fi-FI"/>
          </a:p>
        </p:txBody>
      </p:sp>
    </p:spTree>
    <p:extLst>
      <p:ext uri="{BB962C8B-B14F-4D97-AF65-F5344CB8AC3E}">
        <p14:creationId xmlns:p14="http://schemas.microsoft.com/office/powerpoint/2010/main" val="1935481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sz="half" idx="1"/>
          </p:nvPr>
        </p:nvSpPr>
        <p:spPr>
          <a:xfrm>
            <a:off x="838200" y="1825625"/>
            <a:ext cx="5181600" cy="4351338"/>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p:cNvSpPr>
            <a:spLocks noGrp="1"/>
          </p:cNvSpPr>
          <p:nvPr>
            <p:ph sz="half" idx="2"/>
          </p:nvPr>
        </p:nvSpPr>
        <p:spPr>
          <a:xfrm>
            <a:off x="6172200" y="1825625"/>
            <a:ext cx="5181600" cy="4351338"/>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p:cNvSpPr>
            <a:spLocks noGrp="1"/>
          </p:cNvSpPr>
          <p:nvPr>
            <p:ph type="dt" sz="half" idx="10"/>
          </p:nvPr>
        </p:nvSpPr>
        <p:spPr/>
        <p:txBody>
          <a:bodyPr/>
          <a:lstStyle/>
          <a:p>
            <a:fld id="{071C0FA6-EF76-4249-94FF-15A1AC43890B}" type="datetimeFigureOut">
              <a:rPr lang="fi-FI" smtClean="0"/>
              <a:t>1.8.2024</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2708F82A-71F5-4A3D-BADB-96E4A821E163}" type="slidenum">
              <a:rPr lang="fi-FI" smtClean="0"/>
              <a:t>‹#›</a:t>
            </a:fld>
            <a:endParaRPr lang="fi-FI"/>
          </a:p>
        </p:txBody>
      </p:sp>
    </p:spTree>
    <p:extLst>
      <p:ext uri="{BB962C8B-B14F-4D97-AF65-F5344CB8AC3E}">
        <p14:creationId xmlns:p14="http://schemas.microsoft.com/office/powerpoint/2010/main" val="35445058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a:xfrm>
            <a:off x="839788" y="365125"/>
            <a:ext cx="10515600" cy="1325563"/>
          </a:xfrm>
        </p:spPr>
        <p:txBody>
          <a:bodyPr/>
          <a:lstStyle/>
          <a:p>
            <a:r>
              <a:rPr lang="fi-FI"/>
              <a:t>Muokkaa perustyyl. napsautt.</a:t>
            </a:r>
          </a:p>
        </p:txBody>
      </p:sp>
      <p:sp>
        <p:nvSpPr>
          <p:cNvPr id="3" name="Tekstin paikkamerkki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a:t>
            </a:r>
          </a:p>
        </p:txBody>
      </p:sp>
      <p:sp>
        <p:nvSpPr>
          <p:cNvPr id="4" name="Sisällön paikkamerkki 3"/>
          <p:cNvSpPr>
            <a:spLocks noGrp="1"/>
          </p:cNvSpPr>
          <p:nvPr>
            <p:ph sz="half" idx="2"/>
          </p:nvPr>
        </p:nvSpPr>
        <p:spPr>
          <a:xfrm>
            <a:off x="839788" y="2505075"/>
            <a:ext cx="5157787" cy="3684588"/>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a:t>
            </a:r>
          </a:p>
        </p:txBody>
      </p:sp>
      <p:sp>
        <p:nvSpPr>
          <p:cNvPr id="6" name="Sisällön paikkamerkki 5"/>
          <p:cNvSpPr>
            <a:spLocks noGrp="1"/>
          </p:cNvSpPr>
          <p:nvPr>
            <p:ph sz="quarter" idx="4"/>
          </p:nvPr>
        </p:nvSpPr>
        <p:spPr>
          <a:xfrm>
            <a:off x="6172200" y="2505075"/>
            <a:ext cx="5183188" cy="3684588"/>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p:cNvSpPr>
            <a:spLocks noGrp="1"/>
          </p:cNvSpPr>
          <p:nvPr>
            <p:ph type="dt" sz="half" idx="10"/>
          </p:nvPr>
        </p:nvSpPr>
        <p:spPr/>
        <p:txBody>
          <a:bodyPr/>
          <a:lstStyle/>
          <a:p>
            <a:fld id="{071C0FA6-EF76-4249-94FF-15A1AC43890B}" type="datetimeFigureOut">
              <a:rPr lang="fi-FI" smtClean="0"/>
              <a:t>1.8.2024</a:t>
            </a:fld>
            <a:endParaRPr lang="fi-FI"/>
          </a:p>
        </p:txBody>
      </p:sp>
      <p:sp>
        <p:nvSpPr>
          <p:cNvPr id="8" name="Alatunnisteen paikkamerkki 7"/>
          <p:cNvSpPr>
            <a:spLocks noGrp="1"/>
          </p:cNvSpPr>
          <p:nvPr>
            <p:ph type="ftr" sz="quarter" idx="11"/>
          </p:nvPr>
        </p:nvSpPr>
        <p:spPr/>
        <p:txBody>
          <a:bodyPr/>
          <a:lstStyle/>
          <a:p>
            <a:endParaRPr lang="fi-FI"/>
          </a:p>
        </p:txBody>
      </p:sp>
      <p:sp>
        <p:nvSpPr>
          <p:cNvPr id="9" name="Dian numeron paikkamerkki 8"/>
          <p:cNvSpPr>
            <a:spLocks noGrp="1"/>
          </p:cNvSpPr>
          <p:nvPr>
            <p:ph type="sldNum" sz="quarter" idx="12"/>
          </p:nvPr>
        </p:nvSpPr>
        <p:spPr/>
        <p:txBody>
          <a:bodyPr/>
          <a:lstStyle/>
          <a:p>
            <a:fld id="{2708F82A-71F5-4A3D-BADB-96E4A821E163}" type="slidenum">
              <a:rPr lang="fi-FI" smtClean="0"/>
              <a:t>‹#›</a:t>
            </a:fld>
            <a:endParaRPr lang="fi-FI"/>
          </a:p>
        </p:txBody>
      </p:sp>
    </p:spTree>
    <p:extLst>
      <p:ext uri="{BB962C8B-B14F-4D97-AF65-F5344CB8AC3E}">
        <p14:creationId xmlns:p14="http://schemas.microsoft.com/office/powerpoint/2010/main" val="19816111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äivämäärän paikkamerkki 2"/>
          <p:cNvSpPr>
            <a:spLocks noGrp="1"/>
          </p:cNvSpPr>
          <p:nvPr>
            <p:ph type="dt" sz="half" idx="10"/>
          </p:nvPr>
        </p:nvSpPr>
        <p:spPr/>
        <p:txBody>
          <a:bodyPr/>
          <a:lstStyle/>
          <a:p>
            <a:fld id="{071C0FA6-EF76-4249-94FF-15A1AC43890B}" type="datetimeFigureOut">
              <a:rPr lang="fi-FI" smtClean="0"/>
              <a:t>1.8.2024</a:t>
            </a:fld>
            <a:endParaRPr lang="fi-FI"/>
          </a:p>
        </p:txBody>
      </p:sp>
      <p:sp>
        <p:nvSpPr>
          <p:cNvPr id="4" name="Alatunnisteen paikkamerkki 3"/>
          <p:cNvSpPr>
            <a:spLocks noGrp="1"/>
          </p:cNvSpPr>
          <p:nvPr>
            <p:ph type="ftr" sz="quarter" idx="11"/>
          </p:nvPr>
        </p:nvSpPr>
        <p:spPr/>
        <p:txBody>
          <a:bodyPr/>
          <a:lstStyle/>
          <a:p>
            <a:endParaRPr lang="fi-FI"/>
          </a:p>
        </p:txBody>
      </p:sp>
      <p:sp>
        <p:nvSpPr>
          <p:cNvPr id="5" name="Dian numeron paikkamerkki 4"/>
          <p:cNvSpPr>
            <a:spLocks noGrp="1"/>
          </p:cNvSpPr>
          <p:nvPr>
            <p:ph type="sldNum" sz="quarter" idx="12"/>
          </p:nvPr>
        </p:nvSpPr>
        <p:spPr/>
        <p:txBody>
          <a:bodyPr/>
          <a:lstStyle/>
          <a:p>
            <a:fld id="{2708F82A-71F5-4A3D-BADB-96E4A821E163}" type="slidenum">
              <a:rPr lang="fi-FI" smtClean="0"/>
              <a:t>‹#›</a:t>
            </a:fld>
            <a:endParaRPr lang="fi-FI"/>
          </a:p>
        </p:txBody>
      </p:sp>
    </p:spTree>
    <p:extLst>
      <p:ext uri="{BB962C8B-B14F-4D97-AF65-F5344CB8AC3E}">
        <p14:creationId xmlns:p14="http://schemas.microsoft.com/office/powerpoint/2010/main" val="42397304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071C0FA6-EF76-4249-94FF-15A1AC43890B}" type="datetimeFigureOut">
              <a:rPr lang="fi-FI" smtClean="0"/>
              <a:t>1.8.2024</a:t>
            </a:fld>
            <a:endParaRPr lang="fi-FI"/>
          </a:p>
        </p:txBody>
      </p:sp>
      <p:sp>
        <p:nvSpPr>
          <p:cNvPr id="3" name="Alatunnisteen paikkamerkki 2"/>
          <p:cNvSpPr>
            <a:spLocks noGrp="1"/>
          </p:cNvSpPr>
          <p:nvPr>
            <p:ph type="ftr" sz="quarter" idx="11"/>
          </p:nvPr>
        </p:nvSpPr>
        <p:spPr/>
        <p:txBody>
          <a:bodyPr/>
          <a:lstStyle/>
          <a:p>
            <a:endParaRPr lang="fi-FI"/>
          </a:p>
        </p:txBody>
      </p:sp>
      <p:sp>
        <p:nvSpPr>
          <p:cNvPr id="4" name="Dian numeron paikkamerkki 3"/>
          <p:cNvSpPr>
            <a:spLocks noGrp="1"/>
          </p:cNvSpPr>
          <p:nvPr>
            <p:ph type="sldNum" sz="quarter" idx="12"/>
          </p:nvPr>
        </p:nvSpPr>
        <p:spPr/>
        <p:txBody>
          <a:bodyPr/>
          <a:lstStyle/>
          <a:p>
            <a:fld id="{2708F82A-71F5-4A3D-BADB-96E4A821E163}" type="slidenum">
              <a:rPr lang="fi-FI" smtClean="0"/>
              <a:t>‹#›</a:t>
            </a:fld>
            <a:endParaRPr lang="fi-FI"/>
          </a:p>
        </p:txBody>
      </p:sp>
    </p:spTree>
    <p:extLst>
      <p:ext uri="{BB962C8B-B14F-4D97-AF65-F5344CB8AC3E}">
        <p14:creationId xmlns:p14="http://schemas.microsoft.com/office/powerpoint/2010/main" val="20837032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839788" y="457200"/>
            <a:ext cx="3932237" cy="1600200"/>
          </a:xfrm>
        </p:spPr>
        <p:txBody>
          <a:bodyPr anchor="b"/>
          <a:lstStyle>
            <a:lvl1pPr>
              <a:defRPr sz="3200"/>
            </a:lvl1pPr>
          </a:lstStyle>
          <a:p>
            <a:r>
              <a:rPr lang="fi-FI"/>
              <a:t>Muokkaa perustyyl. napsautt.</a:t>
            </a:r>
          </a:p>
        </p:txBody>
      </p:sp>
      <p:sp>
        <p:nvSpPr>
          <p:cNvPr id="3" name="Sisällön paikkamerkk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a:t>
            </a:r>
          </a:p>
        </p:txBody>
      </p:sp>
      <p:sp>
        <p:nvSpPr>
          <p:cNvPr id="5" name="Päivämäärän paikkamerkki 4"/>
          <p:cNvSpPr>
            <a:spLocks noGrp="1"/>
          </p:cNvSpPr>
          <p:nvPr>
            <p:ph type="dt" sz="half" idx="10"/>
          </p:nvPr>
        </p:nvSpPr>
        <p:spPr/>
        <p:txBody>
          <a:bodyPr/>
          <a:lstStyle/>
          <a:p>
            <a:fld id="{071C0FA6-EF76-4249-94FF-15A1AC43890B}" type="datetimeFigureOut">
              <a:rPr lang="fi-FI" smtClean="0"/>
              <a:t>1.8.2024</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2708F82A-71F5-4A3D-BADB-96E4A821E163}" type="slidenum">
              <a:rPr lang="fi-FI" smtClean="0"/>
              <a:t>‹#›</a:t>
            </a:fld>
            <a:endParaRPr lang="fi-FI"/>
          </a:p>
        </p:txBody>
      </p:sp>
    </p:spTree>
    <p:extLst>
      <p:ext uri="{BB962C8B-B14F-4D97-AF65-F5344CB8AC3E}">
        <p14:creationId xmlns:p14="http://schemas.microsoft.com/office/powerpoint/2010/main" val="42167305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839788" y="457200"/>
            <a:ext cx="3932237" cy="1600200"/>
          </a:xfrm>
        </p:spPr>
        <p:txBody>
          <a:bodyPr anchor="b"/>
          <a:lstStyle>
            <a:lvl1pPr>
              <a:defRPr sz="3200"/>
            </a:lvl1pPr>
          </a:lstStyle>
          <a:p>
            <a:r>
              <a:rPr lang="fi-FI"/>
              <a:t>Muokkaa perustyyl. napsautt.</a:t>
            </a:r>
          </a:p>
        </p:txBody>
      </p:sp>
      <p:sp>
        <p:nvSpPr>
          <p:cNvPr id="3" name="Kuvan paikkamerkki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a:t>
            </a:r>
          </a:p>
        </p:txBody>
      </p:sp>
      <p:sp>
        <p:nvSpPr>
          <p:cNvPr id="5" name="Päivämäärän paikkamerkki 4"/>
          <p:cNvSpPr>
            <a:spLocks noGrp="1"/>
          </p:cNvSpPr>
          <p:nvPr>
            <p:ph type="dt" sz="half" idx="10"/>
          </p:nvPr>
        </p:nvSpPr>
        <p:spPr/>
        <p:txBody>
          <a:bodyPr/>
          <a:lstStyle/>
          <a:p>
            <a:fld id="{071C0FA6-EF76-4249-94FF-15A1AC43890B}" type="datetimeFigureOut">
              <a:rPr lang="fi-FI" smtClean="0"/>
              <a:t>1.8.2024</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2708F82A-71F5-4A3D-BADB-96E4A821E163}" type="slidenum">
              <a:rPr lang="fi-FI" smtClean="0"/>
              <a:t>‹#›</a:t>
            </a:fld>
            <a:endParaRPr lang="fi-FI"/>
          </a:p>
        </p:txBody>
      </p:sp>
    </p:spTree>
    <p:extLst>
      <p:ext uri="{BB962C8B-B14F-4D97-AF65-F5344CB8AC3E}">
        <p14:creationId xmlns:p14="http://schemas.microsoft.com/office/powerpoint/2010/main" val="27720811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perustyyl. napsautt.</a:t>
            </a:r>
          </a:p>
        </p:txBody>
      </p:sp>
      <p:sp>
        <p:nvSpPr>
          <p:cNvPr id="3" name="Tekstin paikkamerkki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1C0FA6-EF76-4249-94FF-15A1AC43890B}" type="datetimeFigureOut">
              <a:rPr lang="fi-FI" smtClean="0"/>
              <a:t>1.8.2024</a:t>
            </a:fld>
            <a:endParaRPr lang="fi-FI"/>
          </a:p>
        </p:txBody>
      </p:sp>
      <p:sp>
        <p:nvSpPr>
          <p:cNvPr id="5" name="Alatunnisteen paikkamerk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08F82A-71F5-4A3D-BADB-96E4A821E163}" type="slidenum">
              <a:rPr lang="fi-FI" smtClean="0"/>
              <a:t>‹#›</a:t>
            </a:fld>
            <a:endParaRPr lang="fi-FI"/>
          </a:p>
        </p:txBody>
      </p:sp>
    </p:spTree>
    <p:extLst>
      <p:ext uri="{BB962C8B-B14F-4D97-AF65-F5344CB8AC3E}">
        <p14:creationId xmlns:p14="http://schemas.microsoft.com/office/powerpoint/2010/main" val="41587754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ctrTitle"/>
          </p:nvPr>
        </p:nvSpPr>
        <p:spPr>
          <a:xfrm>
            <a:off x="2208214" y="2420938"/>
            <a:ext cx="8135937" cy="1871662"/>
          </a:xfrm>
        </p:spPr>
        <p:txBody>
          <a:bodyPr>
            <a:normAutofit fontScale="90000"/>
          </a:bodyPr>
          <a:lstStyle/>
          <a:p>
            <a:pPr algn="l"/>
            <a:r>
              <a:rPr lang="fi-FI" sz="4400" dirty="0"/>
              <a:t>Romanit tuntematon vähemmistömme</a:t>
            </a:r>
            <a:br>
              <a:rPr lang="fi-FI" sz="3600" dirty="0"/>
            </a:br>
            <a:br>
              <a:rPr lang="fi-FI" altLang="fi-FI" sz="3500" dirty="0"/>
            </a:br>
            <a:endParaRPr lang="en-GB" altLang="fi-FI" sz="3500" dirty="0"/>
          </a:p>
        </p:txBody>
      </p:sp>
      <p:sp>
        <p:nvSpPr>
          <p:cNvPr id="11267" name="Subtitle 2"/>
          <p:cNvSpPr>
            <a:spLocks noGrp="1"/>
          </p:cNvSpPr>
          <p:nvPr>
            <p:ph type="subTitle" idx="1"/>
          </p:nvPr>
        </p:nvSpPr>
        <p:spPr>
          <a:xfrm>
            <a:off x="2208214" y="4581525"/>
            <a:ext cx="7775575" cy="1062038"/>
          </a:xfrm>
        </p:spPr>
        <p:txBody>
          <a:bodyPr>
            <a:normAutofit lnSpcReduction="10000"/>
          </a:bodyPr>
          <a:lstStyle/>
          <a:p>
            <a:pPr eaLnBrk="1" hangingPunct="1">
              <a:lnSpc>
                <a:spcPct val="80000"/>
              </a:lnSpc>
            </a:pPr>
            <a:endParaRPr lang="en-GB" altLang="fi-FI" sz="2200" dirty="0"/>
          </a:p>
          <a:p>
            <a:pPr eaLnBrk="1" hangingPunct="1">
              <a:lnSpc>
                <a:spcPct val="80000"/>
              </a:lnSpc>
            </a:pPr>
            <a:r>
              <a:rPr lang="en-GB" altLang="fi-FI" sz="2200" dirty="0">
                <a:solidFill>
                  <a:schemeClr val="bg1"/>
                </a:solidFill>
              </a:rPr>
              <a:t>Henry Hedman</a:t>
            </a:r>
          </a:p>
          <a:p>
            <a:pPr eaLnBrk="1" hangingPunct="1">
              <a:lnSpc>
                <a:spcPct val="80000"/>
              </a:lnSpc>
            </a:pPr>
            <a:r>
              <a:rPr lang="en-GB" altLang="fi-FI" sz="2200" dirty="0">
                <a:solidFill>
                  <a:schemeClr val="bg1"/>
                </a:solidFill>
              </a:rPr>
              <a:t>2024</a:t>
            </a:r>
          </a:p>
          <a:p>
            <a:pPr eaLnBrk="1" hangingPunct="1">
              <a:lnSpc>
                <a:spcPct val="80000"/>
              </a:lnSpc>
            </a:pPr>
            <a:endParaRPr lang="en-GB" altLang="fi-FI" sz="2200" dirty="0"/>
          </a:p>
        </p:txBody>
      </p:sp>
      <p:sp>
        <p:nvSpPr>
          <p:cNvPr id="11269"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fi-FI" altLang="fi-FI" sz="1200">
                <a:solidFill>
                  <a:srgbClr val="898989"/>
                </a:solidFill>
              </a:rPr>
              <a:t>Johdatus romanikulttuureihin Henry Hedman </a:t>
            </a:r>
            <a:endParaRPr lang="en-GB" altLang="fi-FI" sz="1200">
              <a:solidFill>
                <a:srgbClr val="898989"/>
              </a:solidFill>
            </a:endParaRPr>
          </a:p>
        </p:txBody>
      </p:sp>
      <p:sp>
        <p:nvSpPr>
          <p:cNvPr id="11270"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00BF6F18-A42A-4F5A-9FEA-B2E3EED32799}" type="slidenum">
              <a:rPr lang="en-GB" altLang="fi-FI" sz="1200">
                <a:solidFill>
                  <a:srgbClr val="898989"/>
                </a:solidFill>
              </a:rPr>
              <a:pPr>
                <a:spcBef>
                  <a:spcPct val="0"/>
                </a:spcBef>
                <a:buFontTx/>
                <a:buNone/>
              </a:pPr>
              <a:t>1</a:t>
            </a:fld>
            <a:endParaRPr lang="en-GB" altLang="fi-FI" sz="1200">
              <a:solidFill>
                <a:srgbClr val="898989"/>
              </a:solidFill>
            </a:endParaRPr>
          </a:p>
        </p:txBody>
      </p:sp>
    </p:spTree>
    <p:extLst>
      <p:ext uri="{BB962C8B-B14F-4D97-AF65-F5344CB8AC3E}">
        <p14:creationId xmlns:p14="http://schemas.microsoft.com/office/powerpoint/2010/main" val="661598104"/>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Otsikko 1"/>
          <p:cNvSpPr>
            <a:spLocks noGrp="1"/>
          </p:cNvSpPr>
          <p:nvPr>
            <p:ph type="title"/>
          </p:nvPr>
        </p:nvSpPr>
        <p:spPr/>
        <p:txBody>
          <a:bodyPr/>
          <a:lstStyle/>
          <a:p>
            <a:pPr marL="257175" indent="-257175">
              <a:defRPr/>
            </a:pPr>
            <a:r>
              <a:rPr lang="fi-FI" altLang="fi-FI" dirty="0">
                <a:solidFill>
                  <a:srgbClr val="000000"/>
                </a:solidFill>
              </a:rPr>
              <a:t>5. Romanien tulo Ruotsiin 1500-luvulla</a:t>
            </a:r>
            <a:br>
              <a:rPr lang="fi-FI" altLang="fi-FI" sz="1425" dirty="0">
                <a:solidFill>
                  <a:srgbClr val="000000"/>
                </a:solidFill>
              </a:rPr>
            </a:br>
            <a:endParaRPr lang="fi-FI" altLang="fi-FI" sz="1350" dirty="0">
              <a:solidFill>
                <a:srgbClr val="000000"/>
              </a:solidFill>
            </a:endParaRPr>
          </a:p>
        </p:txBody>
      </p:sp>
      <p:sp>
        <p:nvSpPr>
          <p:cNvPr id="94211" name="Sisällön paikkamerkki 2"/>
          <p:cNvSpPr>
            <a:spLocks noGrp="1"/>
          </p:cNvSpPr>
          <p:nvPr>
            <p:ph idx="1"/>
          </p:nvPr>
        </p:nvSpPr>
        <p:spPr>
          <a:xfrm>
            <a:off x="1435100" y="1690688"/>
            <a:ext cx="9664699" cy="4456112"/>
          </a:xfrm>
        </p:spPr>
        <p:txBody>
          <a:bodyPr>
            <a:normAutofit/>
          </a:bodyPr>
          <a:lstStyle/>
          <a:p>
            <a:pPr lvl="1" eaLnBrk="1" hangingPunct="1">
              <a:lnSpc>
                <a:spcPct val="80000"/>
              </a:lnSpc>
              <a:defRPr/>
            </a:pPr>
            <a:r>
              <a:rPr lang="fi-FI" altLang="fi-FI" sz="2800" dirty="0"/>
              <a:t>Ensimmäinen maininta romanien tulosta Ruotsiin maininta syyskuuta 1512 Tukholman kaupungin muistikirjassa.</a:t>
            </a:r>
          </a:p>
          <a:p>
            <a:pPr lvl="1" eaLnBrk="1" hangingPunct="1">
              <a:lnSpc>
                <a:spcPct val="80000"/>
              </a:lnSpc>
              <a:defRPr/>
            </a:pPr>
            <a:r>
              <a:rPr lang="fi-FI" altLang="fi-FI" sz="2800" dirty="0"/>
              <a:t>Heitä kutsuttiin </a:t>
            </a:r>
            <a:r>
              <a:rPr lang="fi-FI" altLang="fi-FI" sz="2800" b="1" dirty="0"/>
              <a:t>tattareiksi</a:t>
            </a:r>
            <a:r>
              <a:rPr lang="fi-FI" altLang="fi-FI" sz="2800" dirty="0"/>
              <a:t> nimitys oli lähtöisin Saksasta, jossa romanit yhdistettiin mustiin tataareihin.</a:t>
            </a:r>
          </a:p>
          <a:p>
            <a:pPr lvl="1" eaLnBrk="1" hangingPunct="1">
              <a:lnSpc>
                <a:spcPct val="80000"/>
              </a:lnSpc>
              <a:defRPr/>
            </a:pPr>
            <a:r>
              <a:rPr lang="fi-FI" altLang="fi-FI" sz="2800" dirty="0"/>
              <a:t>Vuonna 1525 Ruotsi harjoitti </a:t>
            </a:r>
            <a:r>
              <a:rPr lang="fi-FI" altLang="fi-FI" sz="2800" u="sng" dirty="0"/>
              <a:t>karkotuspolitiikka</a:t>
            </a:r>
            <a:r>
              <a:rPr lang="fi-FI" altLang="fi-FI" sz="2800" dirty="0"/>
              <a:t> romaneja kohtaan, joka ei onnistunut, koska romaneilla oli linnanherroilta suojelukirjeitä ja passeja, jotka helpottivat heidän liikkumistaan</a:t>
            </a:r>
          </a:p>
          <a:p>
            <a:pPr lvl="1" eaLnBrk="1" hangingPunct="1">
              <a:lnSpc>
                <a:spcPct val="80000"/>
              </a:lnSpc>
              <a:defRPr/>
            </a:pPr>
            <a:r>
              <a:rPr lang="fi-FI" altLang="fi-FI" sz="2800" dirty="0"/>
              <a:t>Ruotsilla ei ollut Kustaa Vaasan aikana mitään yhtenäistä valtakunnallista karkotuspolitiikkaa</a:t>
            </a:r>
          </a:p>
          <a:p>
            <a:pPr lvl="1" eaLnBrk="1" hangingPunct="1">
              <a:lnSpc>
                <a:spcPct val="80000"/>
              </a:lnSpc>
              <a:defRPr/>
            </a:pPr>
            <a:r>
              <a:rPr lang="fi-FI" altLang="fi-FI" sz="2800" dirty="0"/>
              <a:t>määräyskirjeet olivat paikallisia ja koskivat erillistapauksia</a:t>
            </a:r>
          </a:p>
          <a:p>
            <a:pPr eaLnBrk="1" hangingPunct="1">
              <a:lnSpc>
                <a:spcPct val="80000"/>
              </a:lnSpc>
              <a:defRPr/>
            </a:pPr>
            <a:endParaRPr lang="fi-FI" altLang="fi-FI" dirty="0"/>
          </a:p>
        </p:txBody>
      </p:sp>
      <p:sp>
        <p:nvSpPr>
          <p:cNvPr id="94212" name="Dian numeron paikkamerkki 3"/>
          <p:cNvSpPr>
            <a:spLocks noGrp="1"/>
          </p:cNvSpPr>
          <p:nvPr>
            <p:ph type="sldNum" sz="quarter" idx="12"/>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Aft>
                <a:spcPts val="600"/>
              </a:spcAft>
              <a:buClr>
                <a:schemeClr val="accent1"/>
              </a:buClr>
              <a:buSzPct val="100000"/>
              <a:buFont typeface="Arial" charset="0"/>
              <a:buChar char="•"/>
              <a:defRPr sz="1650">
                <a:solidFill>
                  <a:schemeClr val="tx1"/>
                </a:solidFill>
                <a:latin typeface="Arial" charset="0"/>
              </a:defRPr>
            </a:lvl1pPr>
            <a:lvl2pPr marL="557213" indent="-214313" eaLnBrk="0" hangingPunct="0">
              <a:spcAft>
                <a:spcPts val="600"/>
              </a:spcAft>
              <a:buClr>
                <a:schemeClr val="accent1"/>
              </a:buClr>
              <a:buSzPct val="100000"/>
              <a:buFont typeface="Arial" charset="0"/>
              <a:buChar char="•"/>
              <a:defRPr sz="1500">
                <a:solidFill>
                  <a:schemeClr val="tx1"/>
                </a:solidFill>
                <a:latin typeface="Arial" charset="0"/>
              </a:defRPr>
            </a:lvl2pPr>
            <a:lvl3pPr marL="857250" indent="-171450" eaLnBrk="0" hangingPunct="0">
              <a:spcAft>
                <a:spcPts val="600"/>
              </a:spcAft>
              <a:buFont typeface="Arial" charset="0"/>
              <a:buChar char="‒"/>
              <a:defRPr sz="1800">
                <a:solidFill>
                  <a:schemeClr val="tx1"/>
                </a:solidFill>
                <a:latin typeface="Arial" charset="0"/>
              </a:defRPr>
            </a:lvl3pPr>
            <a:lvl4pPr marL="1200150" indent="-171450" eaLnBrk="0" hangingPunct="0">
              <a:spcAft>
                <a:spcPts val="600"/>
              </a:spcAft>
              <a:buFont typeface="Arial" charset="0"/>
              <a:buChar char="‒"/>
              <a:defRPr sz="1200">
                <a:solidFill>
                  <a:schemeClr val="tx1"/>
                </a:solidFill>
                <a:latin typeface="Arial" charset="0"/>
              </a:defRPr>
            </a:lvl4pPr>
            <a:lvl5pPr marL="1543050" indent="-171450" eaLnBrk="0" hangingPunct="0">
              <a:spcAft>
                <a:spcPts val="600"/>
              </a:spcAft>
              <a:buFont typeface="Arial" charset="0"/>
              <a:buChar char="‒"/>
              <a:defRPr sz="1050">
                <a:solidFill>
                  <a:schemeClr val="tx1"/>
                </a:solidFill>
                <a:latin typeface="Arial" charset="0"/>
              </a:defRPr>
            </a:lvl5pPr>
            <a:lvl6pPr marL="1885950" indent="-171450" eaLnBrk="0" fontAlgn="base" hangingPunct="0">
              <a:spcBef>
                <a:spcPct val="0"/>
              </a:spcBef>
              <a:spcAft>
                <a:spcPts val="600"/>
              </a:spcAft>
              <a:buFont typeface="Arial" charset="0"/>
              <a:buChar char="‒"/>
              <a:defRPr sz="1050">
                <a:solidFill>
                  <a:schemeClr val="tx1"/>
                </a:solidFill>
                <a:latin typeface="Arial" charset="0"/>
              </a:defRPr>
            </a:lvl6pPr>
            <a:lvl7pPr marL="2228850" indent="-171450" eaLnBrk="0" fontAlgn="base" hangingPunct="0">
              <a:spcBef>
                <a:spcPct val="0"/>
              </a:spcBef>
              <a:spcAft>
                <a:spcPts val="600"/>
              </a:spcAft>
              <a:buFont typeface="Arial" charset="0"/>
              <a:buChar char="‒"/>
              <a:defRPr sz="1050">
                <a:solidFill>
                  <a:schemeClr val="tx1"/>
                </a:solidFill>
                <a:latin typeface="Arial" charset="0"/>
              </a:defRPr>
            </a:lvl7pPr>
            <a:lvl8pPr marL="2571750" indent="-171450" eaLnBrk="0" fontAlgn="base" hangingPunct="0">
              <a:spcBef>
                <a:spcPct val="0"/>
              </a:spcBef>
              <a:spcAft>
                <a:spcPts val="600"/>
              </a:spcAft>
              <a:buFont typeface="Arial" charset="0"/>
              <a:buChar char="‒"/>
              <a:defRPr sz="1050">
                <a:solidFill>
                  <a:schemeClr val="tx1"/>
                </a:solidFill>
                <a:latin typeface="Arial" charset="0"/>
              </a:defRPr>
            </a:lvl8pPr>
            <a:lvl9pPr marL="2914650" indent="-171450" eaLnBrk="0" fontAlgn="base" hangingPunct="0">
              <a:spcBef>
                <a:spcPct val="0"/>
              </a:spcBef>
              <a:spcAft>
                <a:spcPts val="600"/>
              </a:spcAft>
              <a:buFont typeface="Arial" charset="0"/>
              <a:buChar char="‒"/>
              <a:defRPr sz="1050">
                <a:solidFill>
                  <a:schemeClr val="tx1"/>
                </a:solidFill>
                <a:latin typeface="Arial" charset="0"/>
              </a:defRPr>
            </a:lvl9pPr>
          </a:lstStyle>
          <a:p>
            <a:pPr eaLnBrk="1" hangingPunct="1">
              <a:spcAft>
                <a:spcPct val="0"/>
              </a:spcAft>
              <a:buClrTx/>
              <a:buSzTx/>
              <a:buFontTx/>
              <a:buNone/>
              <a:defRPr/>
            </a:pPr>
            <a:fld id="{2E08F051-DCF8-42A4-861A-BF2871D5EBFB}" type="slidenum">
              <a:rPr lang="fi-FI" altLang="fi-FI" sz="675">
                <a:solidFill>
                  <a:schemeClr val="tx2"/>
                </a:solidFill>
              </a:rPr>
              <a:pPr eaLnBrk="1" hangingPunct="1">
                <a:spcAft>
                  <a:spcPct val="0"/>
                </a:spcAft>
                <a:buClrTx/>
                <a:buSzTx/>
                <a:buFontTx/>
                <a:buNone/>
                <a:defRPr/>
              </a:pPr>
              <a:t>10</a:t>
            </a:fld>
            <a:endParaRPr lang="fi-FI" altLang="fi-FI" sz="675">
              <a:solidFill>
                <a:schemeClr val="tx2"/>
              </a:solidFill>
            </a:endParaRPr>
          </a:p>
        </p:txBody>
      </p:sp>
      <p:sp>
        <p:nvSpPr>
          <p:cNvPr id="173061" name="Päivämäärän paikkamerkki 1"/>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8F35BBD-90EB-4E08-8B3E-B4AEB726E50D}" type="datetime1">
              <a:rPr lang="fi-FI" altLang="fi-FI" smtClean="0">
                <a:solidFill>
                  <a:schemeClr val="tx2"/>
                </a:solidFill>
              </a:rPr>
              <a:t>1.8.2024</a:t>
            </a:fld>
            <a:endParaRPr lang="en-US" altLang="fi-FI">
              <a:solidFill>
                <a:schemeClr val="tx2"/>
              </a:solidFill>
            </a:endParaRPr>
          </a:p>
        </p:txBody>
      </p:sp>
      <p:sp>
        <p:nvSpPr>
          <p:cNvPr id="173062" name="Alatunnisteen paikkamerkki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fi-FI" altLang="fi-FI">
                <a:solidFill>
                  <a:schemeClr val="tx2"/>
                </a:solidFill>
              </a:rPr>
              <a:t>Humanistinen tiedekunta / Henry Hedman/Romanien historia</a:t>
            </a:r>
            <a:endParaRPr lang="en-US" altLang="fi-FI">
              <a:solidFill>
                <a:schemeClr val="tx2"/>
              </a:solidFill>
            </a:endParaRPr>
          </a:p>
        </p:txBody>
      </p:sp>
    </p:spTree>
    <p:extLst>
      <p:ext uri="{BB962C8B-B14F-4D97-AF65-F5344CB8AC3E}">
        <p14:creationId xmlns:p14="http://schemas.microsoft.com/office/powerpoint/2010/main" val="2344742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4211">
                                            <p:txEl>
                                              <p:pRg st="0" end="0"/>
                                            </p:txEl>
                                          </p:spTgt>
                                        </p:tgtEl>
                                        <p:attrNameLst>
                                          <p:attrName>style.visibility</p:attrName>
                                        </p:attrNameLst>
                                      </p:cBhvr>
                                      <p:to>
                                        <p:strVal val="visible"/>
                                      </p:to>
                                    </p:set>
                                    <p:animEffect transition="in" filter="wipe(down)">
                                      <p:cBhvr>
                                        <p:cTn id="7" dur="500"/>
                                        <p:tgtEl>
                                          <p:spTgt spid="942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94211">
                                            <p:txEl>
                                              <p:pRg st="1" end="1"/>
                                            </p:txEl>
                                          </p:spTgt>
                                        </p:tgtEl>
                                        <p:attrNameLst>
                                          <p:attrName>style.visibility</p:attrName>
                                        </p:attrNameLst>
                                      </p:cBhvr>
                                      <p:to>
                                        <p:strVal val="visible"/>
                                      </p:to>
                                    </p:set>
                                    <p:animEffect transition="in" filter="wipe(down)">
                                      <p:cBhvr>
                                        <p:cTn id="12" dur="500"/>
                                        <p:tgtEl>
                                          <p:spTgt spid="94211">
                                            <p:txEl>
                                              <p:pRg st="1" end="1"/>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94211">
                                            <p:txEl>
                                              <p:pRg st="2" end="2"/>
                                            </p:txEl>
                                          </p:spTgt>
                                        </p:tgtEl>
                                        <p:attrNameLst>
                                          <p:attrName>style.visibility</p:attrName>
                                        </p:attrNameLst>
                                      </p:cBhvr>
                                      <p:to>
                                        <p:strVal val="visible"/>
                                      </p:to>
                                    </p:set>
                                    <p:animEffect transition="in" filter="wipe(down)">
                                      <p:cBhvr>
                                        <p:cTn id="15" dur="500"/>
                                        <p:tgtEl>
                                          <p:spTgt spid="94211">
                                            <p:txEl>
                                              <p:pRg st="2" end="2"/>
                                            </p:txEl>
                                          </p:spTgt>
                                        </p:tgtEl>
                                      </p:cBhvr>
                                    </p:animEffect>
                                  </p:childTnLst>
                                </p:cTn>
                              </p:par>
                              <p:par>
                                <p:cTn id="16" presetID="22" presetClass="entr" presetSubtype="4" fill="hold" nodeType="withEffect">
                                  <p:stCondLst>
                                    <p:cond delay="0"/>
                                  </p:stCondLst>
                                  <p:childTnLst>
                                    <p:set>
                                      <p:cBhvr>
                                        <p:cTn id="17" dur="1" fill="hold">
                                          <p:stCondLst>
                                            <p:cond delay="0"/>
                                          </p:stCondLst>
                                        </p:cTn>
                                        <p:tgtEl>
                                          <p:spTgt spid="94211">
                                            <p:txEl>
                                              <p:pRg st="3" end="3"/>
                                            </p:txEl>
                                          </p:spTgt>
                                        </p:tgtEl>
                                        <p:attrNameLst>
                                          <p:attrName>style.visibility</p:attrName>
                                        </p:attrNameLst>
                                      </p:cBhvr>
                                      <p:to>
                                        <p:strVal val="visible"/>
                                      </p:to>
                                    </p:set>
                                    <p:animEffect transition="in" filter="wipe(down)">
                                      <p:cBhvr>
                                        <p:cTn id="18" dur="500"/>
                                        <p:tgtEl>
                                          <p:spTgt spid="94211">
                                            <p:txEl>
                                              <p:pRg st="3" end="3"/>
                                            </p:txEl>
                                          </p:spTgt>
                                        </p:tgtEl>
                                      </p:cBhvr>
                                    </p:animEffect>
                                  </p:childTnLst>
                                </p:cTn>
                              </p:par>
                              <p:par>
                                <p:cTn id="19" presetID="22" presetClass="entr" presetSubtype="4" fill="hold" nodeType="withEffect">
                                  <p:stCondLst>
                                    <p:cond delay="0"/>
                                  </p:stCondLst>
                                  <p:childTnLst>
                                    <p:set>
                                      <p:cBhvr>
                                        <p:cTn id="20" dur="1" fill="hold">
                                          <p:stCondLst>
                                            <p:cond delay="0"/>
                                          </p:stCondLst>
                                        </p:cTn>
                                        <p:tgtEl>
                                          <p:spTgt spid="94211">
                                            <p:txEl>
                                              <p:pRg st="4" end="4"/>
                                            </p:txEl>
                                          </p:spTgt>
                                        </p:tgtEl>
                                        <p:attrNameLst>
                                          <p:attrName>style.visibility</p:attrName>
                                        </p:attrNameLst>
                                      </p:cBhvr>
                                      <p:to>
                                        <p:strVal val="visible"/>
                                      </p:to>
                                    </p:set>
                                    <p:animEffect transition="in" filter="wipe(down)">
                                      <p:cBhvr>
                                        <p:cTn id="21" dur="500"/>
                                        <p:tgtEl>
                                          <p:spTgt spid="942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Jatkuu…</a:t>
            </a:r>
          </a:p>
        </p:txBody>
      </p:sp>
      <p:sp>
        <p:nvSpPr>
          <p:cNvPr id="3" name="Sisällön paikkamerkki 2"/>
          <p:cNvSpPr>
            <a:spLocks noGrp="1"/>
          </p:cNvSpPr>
          <p:nvPr>
            <p:ph sz="half" idx="1"/>
          </p:nvPr>
        </p:nvSpPr>
        <p:spPr/>
        <p:txBody>
          <a:bodyPr>
            <a:normAutofit/>
          </a:bodyPr>
          <a:lstStyle/>
          <a:p>
            <a:r>
              <a:rPr lang="fi-FI" dirty="0"/>
              <a:t>Kustaa Vaasa (1496-1560) tuli kuninkaaksi 1523</a:t>
            </a:r>
          </a:p>
          <a:p>
            <a:pPr marL="0" indent="0">
              <a:buNone/>
            </a:pPr>
            <a:endParaRPr lang="fi-FI" dirty="0"/>
          </a:p>
        </p:txBody>
      </p:sp>
      <p:pic>
        <p:nvPicPr>
          <p:cNvPr id="7" name="Sisällön paikkamerkki 6"/>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7099253" y="1825625"/>
            <a:ext cx="3327493" cy="4351338"/>
          </a:xfrm>
        </p:spPr>
      </p:pic>
      <p:sp>
        <p:nvSpPr>
          <p:cNvPr id="5" name="Päivämäärän paikkamerkki 4"/>
          <p:cNvSpPr>
            <a:spLocks noGrp="1"/>
          </p:cNvSpPr>
          <p:nvPr>
            <p:ph type="dt" sz="half" idx="10"/>
          </p:nvPr>
        </p:nvSpPr>
        <p:spPr/>
        <p:txBody>
          <a:bodyPr/>
          <a:lstStyle/>
          <a:p>
            <a:fld id="{BC8F9178-9369-480A-97BE-B4E8B7C82581}" type="datetime1">
              <a:rPr lang="fi-FI" smtClean="0"/>
              <a:t>1.8.2024</a:t>
            </a:fld>
            <a:endParaRPr lang="fi-FI"/>
          </a:p>
        </p:txBody>
      </p:sp>
      <p:sp>
        <p:nvSpPr>
          <p:cNvPr id="6" name="Dian numeron paikkamerkki 5"/>
          <p:cNvSpPr>
            <a:spLocks noGrp="1"/>
          </p:cNvSpPr>
          <p:nvPr>
            <p:ph type="sldNum" sz="quarter" idx="12"/>
          </p:nvPr>
        </p:nvSpPr>
        <p:spPr/>
        <p:txBody>
          <a:bodyPr/>
          <a:lstStyle/>
          <a:p>
            <a:fld id="{B6BD1EB6-1433-4798-A14E-8F0D2439ED32}" type="slidenum">
              <a:rPr lang="fi-FI" smtClean="0"/>
              <a:t>11</a:t>
            </a:fld>
            <a:endParaRPr lang="fi-FI"/>
          </a:p>
        </p:txBody>
      </p:sp>
      <p:sp>
        <p:nvSpPr>
          <p:cNvPr id="4" name="Alatunnisteen paikkamerkki 3"/>
          <p:cNvSpPr>
            <a:spLocks noGrp="1"/>
          </p:cNvSpPr>
          <p:nvPr>
            <p:ph type="ftr" sz="quarter" idx="11"/>
          </p:nvPr>
        </p:nvSpPr>
        <p:spPr/>
        <p:txBody>
          <a:bodyPr/>
          <a:lstStyle/>
          <a:p>
            <a:r>
              <a:rPr lang="fi-FI"/>
              <a:t>Humanistinen tiedekunta / Henry Hedman/Romanien historia</a:t>
            </a:r>
          </a:p>
        </p:txBody>
      </p:sp>
    </p:spTree>
    <p:extLst>
      <p:ext uri="{BB962C8B-B14F-4D97-AF65-F5344CB8AC3E}">
        <p14:creationId xmlns:p14="http://schemas.microsoft.com/office/powerpoint/2010/main" val="12239663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Jatkuu…</a:t>
            </a:r>
          </a:p>
        </p:txBody>
      </p:sp>
      <p:sp>
        <p:nvSpPr>
          <p:cNvPr id="3" name="Sisällön paikkamerkki 2"/>
          <p:cNvSpPr>
            <a:spLocks noGrp="1"/>
          </p:cNvSpPr>
          <p:nvPr>
            <p:ph idx="1"/>
          </p:nvPr>
        </p:nvSpPr>
        <p:spPr/>
        <p:txBody>
          <a:bodyPr/>
          <a:lstStyle/>
          <a:p>
            <a:r>
              <a:rPr lang="fi-FI" dirty="0"/>
              <a:t>Vuonna 1525 </a:t>
            </a:r>
            <a:r>
              <a:rPr lang="fi-FI" b="1" dirty="0"/>
              <a:t>Kustaa Vaasa </a:t>
            </a:r>
            <a:r>
              <a:rPr lang="fi-FI" dirty="0"/>
              <a:t>kirjoitti ensimmäiset karkotuskirjeensä, joista toinen oli osoitettu </a:t>
            </a:r>
            <a:r>
              <a:rPr lang="fi-FI" dirty="0" err="1"/>
              <a:t>Strengnäsin</a:t>
            </a:r>
            <a:r>
              <a:rPr lang="fi-FI" dirty="0"/>
              <a:t> </a:t>
            </a:r>
            <a:r>
              <a:rPr lang="fi-FI" i="1" dirty="0"/>
              <a:t>piispalle</a:t>
            </a:r>
            <a:r>
              <a:rPr lang="fi-FI" dirty="0"/>
              <a:t> ja toinen itse </a:t>
            </a:r>
            <a:r>
              <a:rPr lang="fi-FI" i="1" dirty="0"/>
              <a:t>tattareille</a:t>
            </a:r>
            <a:r>
              <a:rPr lang="fi-FI" dirty="0"/>
              <a:t>. </a:t>
            </a:r>
          </a:p>
          <a:p>
            <a:r>
              <a:rPr lang="fi-FI" dirty="0"/>
              <a:t>Kirjeiden kehottava sävy tiukkeni vuosien saatossa.</a:t>
            </a:r>
          </a:p>
          <a:p>
            <a:r>
              <a:rPr lang="fi-FI" dirty="0"/>
              <a:t>1545 Kuningas kirjoitti </a:t>
            </a:r>
            <a:r>
              <a:rPr lang="fi-FI" dirty="0" err="1"/>
              <a:t>Västeråsin</a:t>
            </a:r>
            <a:r>
              <a:rPr lang="fi-FI" dirty="0"/>
              <a:t> käskynhaltija Rasmus </a:t>
            </a:r>
            <a:r>
              <a:rPr lang="fi-FI" dirty="0" err="1"/>
              <a:t>Klottille</a:t>
            </a:r>
            <a:r>
              <a:rPr lang="fi-FI" dirty="0"/>
              <a:t>, että tämän täytyi tarkan valvonnan alaisena ”kylästä kylään” ajaen karkottaa tattarijoukko ulos maasta.</a:t>
            </a:r>
            <a:endParaRPr lang="fi-FI" altLang="fi-FI" sz="3200" dirty="0"/>
          </a:p>
          <a:p>
            <a:pPr>
              <a:lnSpc>
                <a:spcPct val="80000"/>
              </a:lnSpc>
              <a:defRPr/>
            </a:pPr>
            <a:r>
              <a:rPr lang="fi-FI" altLang="fi-FI" sz="3000" dirty="0"/>
              <a:t>Kuningas lähetti 1500-luvun mittaan kirjeitä </a:t>
            </a:r>
            <a:r>
              <a:rPr lang="fi-FI" altLang="fi-FI" sz="3000" u="sng" dirty="0"/>
              <a:t>virkamiehille</a:t>
            </a:r>
            <a:r>
              <a:rPr lang="fi-FI" altLang="fi-FI" sz="3000" dirty="0"/>
              <a:t>, jossa heitä kehotettiin karkottamaan alueellaan liikkuvat ”tattarit”.</a:t>
            </a:r>
            <a:endParaRPr lang="fi-FI" altLang="fi-FI" sz="2600" dirty="0"/>
          </a:p>
        </p:txBody>
      </p:sp>
      <p:sp>
        <p:nvSpPr>
          <p:cNvPr id="4" name="Päivämäärän paikkamerkki 3"/>
          <p:cNvSpPr>
            <a:spLocks noGrp="1"/>
          </p:cNvSpPr>
          <p:nvPr>
            <p:ph type="dt" sz="half" idx="10"/>
          </p:nvPr>
        </p:nvSpPr>
        <p:spPr/>
        <p:txBody>
          <a:bodyPr/>
          <a:lstStyle/>
          <a:p>
            <a:fld id="{DEFBFB9C-C2AA-45A9-B4B6-EF0A5B9B13C3}" type="datetime1">
              <a:rPr lang="fi-FI" smtClean="0"/>
              <a:t>1.8.2024</a:t>
            </a:fld>
            <a:endParaRPr lang="fi-FI"/>
          </a:p>
        </p:txBody>
      </p:sp>
      <p:sp>
        <p:nvSpPr>
          <p:cNvPr id="5" name="Dian numeron paikkamerkki 4"/>
          <p:cNvSpPr>
            <a:spLocks noGrp="1"/>
          </p:cNvSpPr>
          <p:nvPr>
            <p:ph type="sldNum" sz="quarter" idx="12"/>
          </p:nvPr>
        </p:nvSpPr>
        <p:spPr/>
        <p:txBody>
          <a:bodyPr/>
          <a:lstStyle/>
          <a:p>
            <a:fld id="{B6BD1EB6-1433-4798-A14E-8F0D2439ED32}" type="slidenum">
              <a:rPr lang="fi-FI" smtClean="0"/>
              <a:t>12</a:t>
            </a:fld>
            <a:endParaRPr lang="fi-FI"/>
          </a:p>
        </p:txBody>
      </p:sp>
      <p:sp>
        <p:nvSpPr>
          <p:cNvPr id="6" name="Alatunnisteen paikkamerkki 5"/>
          <p:cNvSpPr>
            <a:spLocks noGrp="1"/>
          </p:cNvSpPr>
          <p:nvPr>
            <p:ph type="ftr" sz="quarter" idx="11"/>
          </p:nvPr>
        </p:nvSpPr>
        <p:spPr/>
        <p:txBody>
          <a:bodyPr/>
          <a:lstStyle/>
          <a:p>
            <a:r>
              <a:rPr lang="fi-FI"/>
              <a:t>Humanistinen tiedekunta / Henry Hedman/Romanien historia</a:t>
            </a:r>
          </a:p>
        </p:txBody>
      </p:sp>
    </p:spTree>
    <p:extLst>
      <p:ext uri="{BB962C8B-B14F-4D97-AF65-F5344CB8AC3E}">
        <p14:creationId xmlns:p14="http://schemas.microsoft.com/office/powerpoint/2010/main" val="23795760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Otsikko 1"/>
          <p:cNvSpPr>
            <a:spLocks noGrp="1"/>
          </p:cNvSpPr>
          <p:nvPr>
            <p:ph type="title"/>
          </p:nvPr>
        </p:nvSpPr>
        <p:spPr/>
        <p:txBody>
          <a:bodyPr/>
          <a:lstStyle/>
          <a:p>
            <a:pPr eaLnBrk="1" hangingPunct="1"/>
            <a:r>
              <a:rPr lang="fi-FI" altLang="fi-FI" dirty="0"/>
              <a:t>Jatkuu…</a:t>
            </a:r>
          </a:p>
        </p:txBody>
      </p:sp>
      <p:sp>
        <p:nvSpPr>
          <p:cNvPr id="96259" name="Sisällön paikkamerkki 2"/>
          <p:cNvSpPr>
            <a:spLocks noGrp="1"/>
          </p:cNvSpPr>
          <p:nvPr>
            <p:ph idx="1"/>
          </p:nvPr>
        </p:nvSpPr>
        <p:spPr>
          <a:xfrm>
            <a:off x="1003300" y="1536700"/>
            <a:ext cx="10502899" cy="4622800"/>
          </a:xfrm>
        </p:spPr>
        <p:txBody>
          <a:bodyPr>
            <a:normAutofit lnSpcReduction="10000"/>
          </a:bodyPr>
          <a:lstStyle/>
          <a:p>
            <a:pPr lvl="1" eaLnBrk="1" hangingPunct="1">
              <a:lnSpc>
                <a:spcPct val="80000"/>
              </a:lnSpc>
              <a:defRPr/>
            </a:pPr>
            <a:r>
              <a:rPr lang="fi-FI" altLang="fi-FI" sz="3600" dirty="0"/>
              <a:t>Keskiajan lopulla ratkaisevinta oli elämäntapoihin perustunut erottelu</a:t>
            </a:r>
          </a:p>
          <a:p>
            <a:pPr lvl="1" eaLnBrk="1" hangingPunct="1">
              <a:lnSpc>
                <a:spcPct val="80000"/>
              </a:lnSpc>
              <a:defRPr/>
            </a:pPr>
            <a:r>
              <a:rPr lang="fi-FI" altLang="fi-FI" sz="3600" dirty="0"/>
              <a:t>Romanien elinkeinoina olivat ennustaminen, hevoskauppa ja hevosten hoito, metallityöt, parantaminen ja kerjuu, mutta myös musiikki- ja tanssitaidot toivat tuloja</a:t>
            </a:r>
            <a:endParaRPr lang="fi-FI" altLang="fi-FI" sz="3200" dirty="0"/>
          </a:p>
          <a:p>
            <a:pPr lvl="1" eaLnBrk="1" hangingPunct="1">
              <a:lnSpc>
                <a:spcPct val="80000"/>
              </a:lnSpc>
              <a:defRPr/>
            </a:pPr>
            <a:r>
              <a:rPr lang="fi-FI" altLang="fi-FI" sz="3600" dirty="0"/>
              <a:t>Lääkintätaitojen johdosta romanit saivat vaikutusvaltaisia suojelijoita, mikä osoittaa heidän hallinneen hyvin paitsi aikakauden uskonnollisen maailmankuva, myös feodaalisten suojelusuhteiden merkityksen.</a:t>
            </a:r>
          </a:p>
          <a:p>
            <a:pPr eaLnBrk="1" hangingPunct="1">
              <a:lnSpc>
                <a:spcPct val="80000"/>
              </a:lnSpc>
              <a:defRPr/>
            </a:pPr>
            <a:endParaRPr lang="fi-FI" altLang="fi-FI" sz="1875" dirty="0"/>
          </a:p>
        </p:txBody>
      </p:sp>
      <p:sp>
        <p:nvSpPr>
          <p:cNvPr id="96260" name="Dian numeron paikkamerkki 3"/>
          <p:cNvSpPr>
            <a:spLocks noGrp="1"/>
          </p:cNvSpPr>
          <p:nvPr>
            <p:ph type="sldNum" sz="quarter" idx="12"/>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Aft>
                <a:spcPts val="600"/>
              </a:spcAft>
              <a:buClr>
                <a:schemeClr val="accent1"/>
              </a:buClr>
              <a:buSzPct val="100000"/>
              <a:buFont typeface="Arial" charset="0"/>
              <a:buChar char="•"/>
              <a:defRPr sz="1650">
                <a:solidFill>
                  <a:schemeClr val="tx1"/>
                </a:solidFill>
                <a:latin typeface="Arial" charset="0"/>
              </a:defRPr>
            </a:lvl1pPr>
            <a:lvl2pPr marL="557213" indent="-214313" eaLnBrk="0" hangingPunct="0">
              <a:spcAft>
                <a:spcPts val="600"/>
              </a:spcAft>
              <a:buClr>
                <a:schemeClr val="accent1"/>
              </a:buClr>
              <a:buSzPct val="100000"/>
              <a:buFont typeface="Arial" charset="0"/>
              <a:buChar char="•"/>
              <a:defRPr sz="1500">
                <a:solidFill>
                  <a:schemeClr val="tx1"/>
                </a:solidFill>
                <a:latin typeface="Arial" charset="0"/>
              </a:defRPr>
            </a:lvl2pPr>
            <a:lvl3pPr marL="857250" indent="-171450" eaLnBrk="0" hangingPunct="0">
              <a:spcAft>
                <a:spcPts val="600"/>
              </a:spcAft>
              <a:buFont typeface="Arial" charset="0"/>
              <a:buChar char="‒"/>
              <a:defRPr sz="1800">
                <a:solidFill>
                  <a:schemeClr val="tx1"/>
                </a:solidFill>
                <a:latin typeface="Arial" charset="0"/>
              </a:defRPr>
            </a:lvl3pPr>
            <a:lvl4pPr marL="1200150" indent="-171450" eaLnBrk="0" hangingPunct="0">
              <a:spcAft>
                <a:spcPts val="600"/>
              </a:spcAft>
              <a:buFont typeface="Arial" charset="0"/>
              <a:buChar char="‒"/>
              <a:defRPr sz="1200">
                <a:solidFill>
                  <a:schemeClr val="tx1"/>
                </a:solidFill>
                <a:latin typeface="Arial" charset="0"/>
              </a:defRPr>
            </a:lvl4pPr>
            <a:lvl5pPr marL="1543050" indent="-171450" eaLnBrk="0" hangingPunct="0">
              <a:spcAft>
                <a:spcPts val="600"/>
              </a:spcAft>
              <a:buFont typeface="Arial" charset="0"/>
              <a:buChar char="‒"/>
              <a:defRPr sz="1050">
                <a:solidFill>
                  <a:schemeClr val="tx1"/>
                </a:solidFill>
                <a:latin typeface="Arial" charset="0"/>
              </a:defRPr>
            </a:lvl5pPr>
            <a:lvl6pPr marL="1885950" indent="-171450" eaLnBrk="0" fontAlgn="base" hangingPunct="0">
              <a:spcBef>
                <a:spcPct val="0"/>
              </a:spcBef>
              <a:spcAft>
                <a:spcPts val="600"/>
              </a:spcAft>
              <a:buFont typeface="Arial" charset="0"/>
              <a:buChar char="‒"/>
              <a:defRPr sz="1050">
                <a:solidFill>
                  <a:schemeClr val="tx1"/>
                </a:solidFill>
                <a:latin typeface="Arial" charset="0"/>
              </a:defRPr>
            </a:lvl6pPr>
            <a:lvl7pPr marL="2228850" indent="-171450" eaLnBrk="0" fontAlgn="base" hangingPunct="0">
              <a:spcBef>
                <a:spcPct val="0"/>
              </a:spcBef>
              <a:spcAft>
                <a:spcPts val="600"/>
              </a:spcAft>
              <a:buFont typeface="Arial" charset="0"/>
              <a:buChar char="‒"/>
              <a:defRPr sz="1050">
                <a:solidFill>
                  <a:schemeClr val="tx1"/>
                </a:solidFill>
                <a:latin typeface="Arial" charset="0"/>
              </a:defRPr>
            </a:lvl7pPr>
            <a:lvl8pPr marL="2571750" indent="-171450" eaLnBrk="0" fontAlgn="base" hangingPunct="0">
              <a:spcBef>
                <a:spcPct val="0"/>
              </a:spcBef>
              <a:spcAft>
                <a:spcPts val="600"/>
              </a:spcAft>
              <a:buFont typeface="Arial" charset="0"/>
              <a:buChar char="‒"/>
              <a:defRPr sz="1050">
                <a:solidFill>
                  <a:schemeClr val="tx1"/>
                </a:solidFill>
                <a:latin typeface="Arial" charset="0"/>
              </a:defRPr>
            </a:lvl8pPr>
            <a:lvl9pPr marL="2914650" indent="-171450" eaLnBrk="0" fontAlgn="base" hangingPunct="0">
              <a:spcBef>
                <a:spcPct val="0"/>
              </a:spcBef>
              <a:spcAft>
                <a:spcPts val="600"/>
              </a:spcAft>
              <a:buFont typeface="Arial" charset="0"/>
              <a:buChar char="‒"/>
              <a:defRPr sz="1050">
                <a:solidFill>
                  <a:schemeClr val="tx1"/>
                </a:solidFill>
                <a:latin typeface="Arial" charset="0"/>
              </a:defRPr>
            </a:lvl9pPr>
          </a:lstStyle>
          <a:p>
            <a:pPr eaLnBrk="1" hangingPunct="1">
              <a:spcAft>
                <a:spcPct val="0"/>
              </a:spcAft>
              <a:buClrTx/>
              <a:buSzTx/>
              <a:buFontTx/>
              <a:buNone/>
              <a:defRPr/>
            </a:pPr>
            <a:fld id="{01A4975B-9C30-4523-AA6F-85C89103F136}" type="slidenum">
              <a:rPr lang="fi-FI" altLang="fi-FI" sz="675">
                <a:solidFill>
                  <a:schemeClr val="tx2"/>
                </a:solidFill>
              </a:rPr>
              <a:pPr eaLnBrk="1" hangingPunct="1">
                <a:spcAft>
                  <a:spcPct val="0"/>
                </a:spcAft>
                <a:buClrTx/>
                <a:buSzTx/>
                <a:buFontTx/>
                <a:buNone/>
                <a:defRPr/>
              </a:pPr>
              <a:t>13</a:t>
            </a:fld>
            <a:endParaRPr lang="fi-FI" altLang="fi-FI" sz="675">
              <a:solidFill>
                <a:schemeClr val="tx2"/>
              </a:solidFill>
            </a:endParaRPr>
          </a:p>
        </p:txBody>
      </p:sp>
      <p:sp>
        <p:nvSpPr>
          <p:cNvPr id="175109" name="Päivämäärän paikkamerkki 1"/>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9F69B9E-CF6D-47BF-9019-241D07210E28}" type="datetime1">
              <a:rPr lang="fi-FI" altLang="fi-FI" smtClean="0">
                <a:solidFill>
                  <a:schemeClr val="tx2"/>
                </a:solidFill>
              </a:rPr>
              <a:t>1.8.2024</a:t>
            </a:fld>
            <a:endParaRPr lang="en-US" altLang="fi-FI">
              <a:solidFill>
                <a:schemeClr val="tx2"/>
              </a:solidFill>
            </a:endParaRPr>
          </a:p>
        </p:txBody>
      </p:sp>
      <p:sp>
        <p:nvSpPr>
          <p:cNvPr id="175110" name="Alatunnisteen paikkamerkki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fi-FI" altLang="fi-FI">
                <a:solidFill>
                  <a:schemeClr val="tx2"/>
                </a:solidFill>
              </a:rPr>
              <a:t>Humanistinen tiedekunta / Henry Hedman/Romanien historia</a:t>
            </a:r>
            <a:endParaRPr lang="en-US" altLang="fi-FI">
              <a:solidFill>
                <a:schemeClr val="tx2"/>
              </a:solidFill>
            </a:endParaRPr>
          </a:p>
        </p:txBody>
      </p:sp>
    </p:spTree>
    <p:extLst>
      <p:ext uri="{BB962C8B-B14F-4D97-AF65-F5344CB8AC3E}">
        <p14:creationId xmlns:p14="http://schemas.microsoft.com/office/powerpoint/2010/main" val="20066561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Otsikko 1"/>
          <p:cNvSpPr>
            <a:spLocks noGrp="1"/>
          </p:cNvSpPr>
          <p:nvPr>
            <p:ph type="title"/>
          </p:nvPr>
        </p:nvSpPr>
        <p:spPr/>
        <p:txBody>
          <a:bodyPr/>
          <a:lstStyle/>
          <a:p>
            <a:r>
              <a:rPr lang="fi-FI" altLang="fi-FI" dirty="0"/>
              <a:t>6. Kirkon asenne romaneja kohtaan</a:t>
            </a:r>
          </a:p>
        </p:txBody>
      </p:sp>
      <p:sp>
        <p:nvSpPr>
          <p:cNvPr id="3" name="Sisällön paikkamerkki 2"/>
          <p:cNvSpPr>
            <a:spLocks noGrp="1"/>
          </p:cNvSpPr>
          <p:nvPr>
            <p:ph idx="1"/>
          </p:nvPr>
        </p:nvSpPr>
        <p:spPr/>
        <p:txBody>
          <a:bodyPr>
            <a:normAutofit fontScale="92500" lnSpcReduction="20000"/>
          </a:bodyPr>
          <a:lstStyle/>
          <a:p>
            <a:pPr>
              <a:defRPr/>
            </a:pPr>
            <a:r>
              <a:rPr lang="fi-FI" dirty="0"/>
              <a:t>Kirkko puolestaan vieroksui romanien elämäntapaa, joka poikkesi tavallisen rahvaan elämästä,</a:t>
            </a:r>
          </a:p>
          <a:p>
            <a:pPr>
              <a:defRPr/>
            </a:pPr>
            <a:r>
              <a:rPr lang="fi-FI" dirty="0"/>
              <a:t>Romanit eivät asettuneet paikoilleen osallistuakseen jumalanpalveluksiin ja maksaakseen veroa kirkolle </a:t>
            </a:r>
          </a:p>
          <a:p>
            <a:pPr>
              <a:defRPr/>
            </a:pPr>
            <a:r>
              <a:rPr lang="fi-FI" dirty="0"/>
              <a:t>Taikauskoinen väestö karsasti outoa kieltä ja oudonnäköistä kulkijaryhmää</a:t>
            </a:r>
          </a:p>
          <a:p>
            <a:pPr>
              <a:defRPr/>
            </a:pPr>
            <a:r>
              <a:rPr lang="fi-FI" dirty="0"/>
              <a:t>Lisäksi suuret ryhmät herättivät pelkoa, romanit liikkuivat 3/100/300 hengen ryhmissä</a:t>
            </a:r>
          </a:p>
          <a:p>
            <a:pPr>
              <a:defRPr/>
            </a:pPr>
            <a:r>
              <a:rPr lang="fi-FI" dirty="0"/>
              <a:t>Kirkko piti heitä syntisinä pakanoina, jotka eivät piitanneet kristinuskosta mitään</a:t>
            </a:r>
          </a:p>
          <a:p>
            <a:pPr>
              <a:defRPr/>
            </a:pPr>
            <a:r>
              <a:rPr lang="fi-FI" dirty="0"/>
              <a:t>Romanien sortotoimet eivät ehkä olisi onnistuneet ellei kirkko olisi antanut hiljaista siunaustaan hyväksymällä sen</a:t>
            </a:r>
          </a:p>
          <a:p>
            <a:pPr>
              <a:defRPr/>
            </a:pPr>
            <a:r>
              <a:rPr lang="fi-FI" dirty="0"/>
              <a:t>Kirkko jopa tuki aktiivisesti romanien hävittämiseen tähtääviä toimia</a:t>
            </a:r>
          </a:p>
          <a:p>
            <a:pPr marL="0" indent="0">
              <a:buNone/>
              <a:defRPr/>
            </a:pPr>
            <a:endParaRPr lang="fi-FI" dirty="0"/>
          </a:p>
        </p:txBody>
      </p:sp>
      <p:sp>
        <p:nvSpPr>
          <p:cNvPr id="177156" name="Päivämäärän paikkamerkki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E9EBC57-7642-43C0-80E3-95196C9FE518}" type="datetime1">
              <a:rPr lang="fi-FI" altLang="fi-FI" smtClean="0">
                <a:solidFill>
                  <a:schemeClr val="tx2"/>
                </a:solidFill>
              </a:rPr>
              <a:t>1.8.2024</a:t>
            </a:fld>
            <a:endParaRPr lang="en-US" altLang="fi-FI">
              <a:solidFill>
                <a:schemeClr val="tx2"/>
              </a:solidFill>
            </a:endParaRPr>
          </a:p>
        </p:txBody>
      </p:sp>
      <p:sp>
        <p:nvSpPr>
          <p:cNvPr id="177157" name="Alatunnisteen paikkamerkki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fi-FI" altLang="fi-FI">
                <a:solidFill>
                  <a:schemeClr val="tx2"/>
                </a:solidFill>
              </a:rPr>
              <a:t>Humanistinen tiedekunta / Henry Hedman/Romanien historia</a:t>
            </a:r>
            <a:endParaRPr lang="en-US" altLang="fi-FI">
              <a:solidFill>
                <a:schemeClr val="tx2"/>
              </a:solidFill>
            </a:endParaRPr>
          </a:p>
        </p:txBody>
      </p:sp>
      <p:sp>
        <p:nvSpPr>
          <p:cNvPr id="177158" name="Dian numeron paikkamerkki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5B89046-5F40-4479-AACC-8F974A919940}" type="slidenum">
              <a:rPr lang="en-US" altLang="fi-FI" smtClean="0">
                <a:solidFill>
                  <a:schemeClr val="tx2"/>
                </a:solidFill>
              </a:rPr>
              <a:pPr/>
              <a:t>14</a:t>
            </a:fld>
            <a:endParaRPr lang="en-US" altLang="fi-FI">
              <a:solidFill>
                <a:schemeClr val="tx2"/>
              </a:solidFill>
            </a:endParaRPr>
          </a:p>
        </p:txBody>
      </p:sp>
    </p:spTree>
    <p:extLst>
      <p:ext uri="{BB962C8B-B14F-4D97-AF65-F5344CB8AC3E}">
        <p14:creationId xmlns:p14="http://schemas.microsoft.com/office/powerpoint/2010/main" val="39277290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Otsikko 1"/>
          <p:cNvSpPr>
            <a:spLocks noGrp="1"/>
          </p:cNvSpPr>
          <p:nvPr>
            <p:ph type="title"/>
          </p:nvPr>
        </p:nvSpPr>
        <p:spPr/>
        <p:txBody>
          <a:bodyPr/>
          <a:lstStyle/>
          <a:p>
            <a:pPr eaLnBrk="1" hangingPunct="1"/>
            <a:r>
              <a:rPr lang="fi-FI" altLang="fi-FI" sz="4000" b="1" dirty="0"/>
              <a:t>Kirkon asenteet…, jatkuu…</a:t>
            </a:r>
            <a:br>
              <a:rPr lang="fi-FI" altLang="fi-FI" sz="2400" dirty="0"/>
            </a:br>
            <a:endParaRPr lang="fi-FI" altLang="fi-FI" sz="2400" dirty="0"/>
          </a:p>
        </p:txBody>
      </p:sp>
      <p:sp>
        <p:nvSpPr>
          <p:cNvPr id="97283" name="Sisällön paikkamerkki 2"/>
          <p:cNvSpPr>
            <a:spLocks noGrp="1"/>
          </p:cNvSpPr>
          <p:nvPr>
            <p:ph idx="1"/>
          </p:nvPr>
        </p:nvSpPr>
        <p:spPr>
          <a:xfrm>
            <a:off x="1143000" y="1409700"/>
            <a:ext cx="10210800" cy="4946650"/>
          </a:xfrm>
        </p:spPr>
        <p:txBody>
          <a:bodyPr>
            <a:normAutofit lnSpcReduction="10000"/>
          </a:bodyPr>
          <a:lstStyle/>
          <a:p>
            <a:pPr eaLnBrk="1" hangingPunct="1">
              <a:lnSpc>
                <a:spcPct val="80000"/>
              </a:lnSpc>
              <a:defRPr/>
            </a:pPr>
            <a:endParaRPr lang="fi-FI" altLang="fi-FI" sz="1350" dirty="0"/>
          </a:p>
          <a:p>
            <a:pPr eaLnBrk="1" hangingPunct="1">
              <a:lnSpc>
                <a:spcPct val="80000"/>
              </a:lnSpc>
              <a:defRPr/>
            </a:pPr>
            <a:r>
              <a:rPr lang="fi-FI" altLang="fi-FI" sz="3200" dirty="0"/>
              <a:t>Papeilla oli lista henkilöistä, joilta tuli kieltää kaikki kirkon palvelut, ja joita ei saanut vihkiä tai haudata eikä lapsia kastaa. </a:t>
            </a:r>
          </a:p>
          <a:p>
            <a:pPr lvl="1">
              <a:lnSpc>
                <a:spcPct val="80000"/>
              </a:lnSpc>
              <a:defRPr/>
            </a:pPr>
            <a:r>
              <a:rPr lang="fi-FI" altLang="fi-FI" dirty="0"/>
              <a:t>Joukkoon kuuluivat murhamiehet, huorintekijät kuin tattaritkin</a:t>
            </a:r>
          </a:p>
          <a:p>
            <a:pPr eaLnBrk="1" hangingPunct="1">
              <a:lnSpc>
                <a:spcPct val="80000"/>
              </a:lnSpc>
              <a:defRPr/>
            </a:pPr>
            <a:r>
              <a:rPr lang="fi-FI" altLang="fi-FI" sz="3200" dirty="0"/>
              <a:t>kirkon asenteeseen saattaa vaikuttaa romanien elämäntapa, ennustaminen, vihkimättömyys jne. </a:t>
            </a:r>
          </a:p>
          <a:p>
            <a:pPr eaLnBrk="1" hangingPunct="1">
              <a:lnSpc>
                <a:spcPct val="80000"/>
              </a:lnSpc>
              <a:defRPr/>
            </a:pPr>
            <a:r>
              <a:rPr lang="fi-FI" altLang="fi-FI" sz="3200" dirty="0"/>
              <a:t>Ruotsi-Suomessa arkkipiispa </a:t>
            </a:r>
            <a:r>
              <a:rPr lang="fi-FI" altLang="fi-FI" sz="3200" b="1" dirty="0" err="1"/>
              <a:t>Laurentius</a:t>
            </a:r>
            <a:r>
              <a:rPr lang="fi-FI" altLang="fi-FI" sz="3200" dirty="0"/>
              <a:t> </a:t>
            </a:r>
            <a:r>
              <a:rPr lang="fi-FI" altLang="fi-FI" sz="3200" b="1" dirty="0"/>
              <a:t>Petri</a:t>
            </a:r>
            <a:r>
              <a:rPr lang="fi-FI" altLang="fi-FI" sz="3200" dirty="0"/>
              <a:t> asennoitui torjuvasti uusia tulokkaita kohtaan. Hän määräsi 1560 ettei pappien pitänyt olla missään tekemisissä romanien kanssa.</a:t>
            </a:r>
          </a:p>
          <a:p>
            <a:pPr eaLnBrk="1" hangingPunct="1">
              <a:lnSpc>
                <a:spcPct val="80000"/>
              </a:lnSpc>
              <a:defRPr/>
            </a:pPr>
            <a:r>
              <a:rPr lang="fi-FI" altLang="fi-FI" sz="3200" dirty="0" err="1"/>
              <a:t>Laurentius</a:t>
            </a:r>
            <a:r>
              <a:rPr lang="fi-FI" altLang="fi-FI" sz="3200" dirty="0"/>
              <a:t> oli ollut Wittenbergissä Lutherin oppilas, joka antoi hyväksymisensä romanien hävittämistä.</a:t>
            </a:r>
          </a:p>
        </p:txBody>
      </p:sp>
      <p:sp>
        <p:nvSpPr>
          <p:cNvPr id="97284" name="Dian numeron paikkamerkki 3"/>
          <p:cNvSpPr>
            <a:spLocks noGrp="1"/>
          </p:cNvSpPr>
          <p:nvPr>
            <p:ph type="sldNum" sz="quarter" idx="12"/>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Aft>
                <a:spcPts val="600"/>
              </a:spcAft>
              <a:buClr>
                <a:schemeClr val="accent1"/>
              </a:buClr>
              <a:buSzPct val="100000"/>
              <a:buFont typeface="Arial" charset="0"/>
              <a:buChar char="•"/>
              <a:defRPr sz="1650">
                <a:solidFill>
                  <a:schemeClr val="tx1"/>
                </a:solidFill>
                <a:latin typeface="Arial" charset="0"/>
              </a:defRPr>
            </a:lvl1pPr>
            <a:lvl2pPr marL="557213" indent="-214313" eaLnBrk="0" hangingPunct="0">
              <a:spcAft>
                <a:spcPts val="600"/>
              </a:spcAft>
              <a:buClr>
                <a:schemeClr val="accent1"/>
              </a:buClr>
              <a:buSzPct val="100000"/>
              <a:buFont typeface="Arial" charset="0"/>
              <a:buChar char="•"/>
              <a:defRPr sz="1500">
                <a:solidFill>
                  <a:schemeClr val="tx1"/>
                </a:solidFill>
                <a:latin typeface="Arial" charset="0"/>
              </a:defRPr>
            </a:lvl2pPr>
            <a:lvl3pPr marL="857250" indent="-171450" eaLnBrk="0" hangingPunct="0">
              <a:spcAft>
                <a:spcPts val="600"/>
              </a:spcAft>
              <a:buFont typeface="Arial" charset="0"/>
              <a:buChar char="‒"/>
              <a:defRPr sz="1800">
                <a:solidFill>
                  <a:schemeClr val="tx1"/>
                </a:solidFill>
                <a:latin typeface="Arial" charset="0"/>
              </a:defRPr>
            </a:lvl3pPr>
            <a:lvl4pPr marL="1200150" indent="-171450" eaLnBrk="0" hangingPunct="0">
              <a:spcAft>
                <a:spcPts val="600"/>
              </a:spcAft>
              <a:buFont typeface="Arial" charset="0"/>
              <a:buChar char="‒"/>
              <a:defRPr sz="1200">
                <a:solidFill>
                  <a:schemeClr val="tx1"/>
                </a:solidFill>
                <a:latin typeface="Arial" charset="0"/>
              </a:defRPr>
            </a:lvl4pPr>
            <a:lvl5pPr marL="1543050" indent="-171450" eaLnBrk="0" hangingPunct="0">
              <a:spcAft>
                <a:spcPts val="600"/>
              </a:spcAft>
              <a:buFont typeface="Arial" charset="0"/>
              <a:buChar char="‒"/>
              <a:defRPr sz="1050">
                <a:solidFill>
                  <a:schemeClr val="tx1"/>
                </a:solidFill>
                <a:latin typeface="Arial" charset="0"/>
              </a:defRPr>
            </a:lvl5pPr>
            <a:lvl6pPr marL="1885950" indent="-171450" eaLnBrk="0" fontAlgn="base" hangingPunct="0">
              <a:spcBef>
                <a:spcPct val="0"/>
              </a:spcBef>
              <a:spcAft>
                <a:spcPts val="600"/>
              </a:spcAft>
              <a:buFont typeface="Arial" charset="0"/>
              <a:buChar char="‒"/>
              <a:defRPr sz="1050">
                <a:solidFill>
                  <a:schemeClr val="tx1"/>
                </a:solidFill>
                <a:latin typeface="Arial" charset="0"/>
              </a:defRPr>
            </a:lvl6pPr>
            <a:lvl7pPr marL="2228850" indent="-171450" eaLnBrk="0" fontAlgn="base" hangingPunct="0">
              <a:spcBef>
                <a:spcPct val="0"/>
              </a:spcBef>
              <a:spcAft>
                <a:spcPts val="600"/>
              </a:spcAft>
              <a:buFont typeface="Arial" charset="0"/>
              <a:buChar char="‒"/>
              <a:defRPr sz="1050">
                <a:solidFill>
                  <a:schemeClr val="tx1"/>
                </a:solidFill>
                <a:latin typeface="Arial" charset="0"/>
              </a:defRPr>
            </a:lvl7pPr>
            <a:lvl8pPr marL="2571750" indent="-171450" eaLnBrk="0" fontAlgn="base" hangingPunct="0">
              <a:spcBef>
                <a:spcPct val="0"/>
              </a:spcBef>
              <a:spcAft>
                <a:spcPts val="600"/>
              </a:spcAft>
              <a:buFont typeface="Arial" charset="0"/>
              <a:buChar char="‒"/>
              <a:defRPr sz="1050">
                <a:solidFill>
                  <a:schemeClr val="tx1"/>
                </a:solidFill>
                <a:latin typeface="Arial" charset="0"/>
              </a:defRPr>
            </a:lvl8pPr>
            <a:lvl9pPr marL="2914650" indent="-171450" eaLnBrk="0" fontAlgn="base" hangingPunct="0">
              <a:spcBef>
                <a:spcPct val="0"/>
              </a:spcBef>
              <a:spcAft>
                <a:spcPts val="600"/>
              </a:spcAft>
              <a:buFont typeface="Arial" charset="0"/>
              <a:buChar char="‒"/>
              <a:defRPr sz="1050">
                <a:solidFill>
                  <a:schemeClr val="tx1"/>
                </a:solidFill>
                <a:latin typeface="Arial" charset="0"/>
              </a:defRPr>
            </a:lvl9pPr>
          </a:lstStyle>
          <a:p>
            <a:pPr eaLnBrk="1" hangingPunct="1">
              <a:spcAft>
                <a:spcPct val="0"/>
              </a:spcAft>
              <a:buClrTx/>
              <a:buSzTx/>
              <a:buFontTx/>
              <a:buNone/>
              <a:defRPr/>
            </a:pPr>
            <a:fld id="{E072766B-A2CA-40D4-AAB9-E751C5A023A5}" type="slidenum">
              <a:rPr lang="fi-FI" altLang="fi-FI" sz="675">
                <a:solidFill>
                  <a:schemeClr val="tx2"/>
                </a:solidFill>
              </a:rPr>
              <a:pPr eaLnBrk="1" hangingPunct="1">
                <a:spcAft>
                  <a:spcPct val="0"/>
                </a:spcAft>
                <a:buClrTx/>
                <a:buSzTx/>
                <a:buFontTx/>
                <a:buNone/>
                <a:defRPr/>
              </a:pPr>
              <a:t>15</a:t>
            </a:fld>
            <a:endParaRPr lang="fi-FI" altLang="fi-FI" sz="675">
              <a:solidFill>
                <a:schemeClr val="tx2"/>
              </a:solidFill>
            </a:endParaRPr>
          </a:p>
        </p:txBody>
      </p:sp>
      <p:sp>
        <p:nvSpPr>
          <p:cNvPr id="178181" name="Päivämäärän paikkamerkki 1"/>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7BDF927-4853-4A15-ADCC-3473979D0E04}" type="datetime1">
              <a:rPr lang="fi-FI" altLang="fi-FI" smtClean="0">
                <a:solidFill>
                  <a:schemeClr val="tx2"/>
                </a:solidFill>
              </a:rPr>
              <a:t>1.8.2024</a:t>
            </a:fld>
            <a:endParaRPr lang="en-US" altLang="fi-FI">
              <a:solidFill>
                <a:schemeClr val="tx2"/>
              </a:solidFill>
            </a:endParaRPr>
          </a:p>
        </p:txBody>
      </p:sp>
      <p:sp>
        <p:nvSpPr>
          <p:cNvPr id="178182" name="Alatunnisteen paikkamerkki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fi-FI" altLang="fi-FI">
                <a:solidFill>
                  <a:schemeClr val="tx2"/>
                </a:solidFill>
              </a:rPr>
              <a:t>Humanistinen tiedekunta / Henry Hedman/Romanien historia</a:t>
            </a:r>
            <a:endParaRPr lang="en-US" altLang="fi-FI">
              <a:solidFill>
                <a:schemeClr val="tx2"/>
              </a:solidFill>
            </a:endParaRPr>
          </a:p>
        </p:txBody>
      </p:sp>
    </p:spTree>
    <p:extLst>
      <p:ext uri="{BB962C8B-B14F-4D97-AF65-F5344CB8AC3E}">
        <p14:creationId xmlns:p14="http://schemas.microsoft.com/office/powerpoint/2010/main" val="38859649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Arkkipiispa </a:t>
            </a:r>
            <a:r>
              <a:rPr lang="fi-FI" dirty="0" err="1"/>
              <a:t>Laurentius</a:t>
            </a:r>
            <a:r>
              <a:rPr lang="fi-FI" dirty="0"/>
              <a:t> Petri (1499-1573)</a:t>
            </a:r>
          </a:p>
        </p:txBody>
      </p:sp>
      <p:pic>
        <p:nvPicPr>
          <p:cNvPr id="6" name="Sisällön paikkamerkki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429125" y="2153444"/>
            <a:ext cx="3333750" cy="3695700"/>
          </a:xfrm>
        </p:spPr>
      </p:pic>
      <p:sp>
        <p:nvSpPr>
          <p:cNvPr id="4" name="Päivämäärän paikkamerkki 3"/>
          <p:cNvSpPr>
            <a:spLocks noGrp="1"/>
          </p:cNvSpPr>
          <p:nvPr>
            <p:ph type="dt" sz="half" idx="10"/>
          </p:nvPr>
        </p:nvSpPr>
        <p:spPr/>
        <p:txBody>
          <a:bodyPr/>
          <a:lstStyle/>
          <a:p>
            <a:fld id="{53102EF6-76A5-4D38-89C3-89F892749302}" type="datetime1">
              <a:rPr lang="fi-FI" smtClean="0"/>
              <a:t>1.8.2024</a:t>
            </a:fld>
            <a:endParaRPr lang="fi-FI"/>
          </a:p>
        </p:txBody>
      </p:sp>
      <p:sp>
        <p:nvSpPr>
          <p:cNvPr id="5" name="Dian numeron paikkamerkki 4"/>
          <p:cNvSpPr>
            <a:spLocks noGrp="1"/>
          </p:cNvSpPr>
          <p:nvPr>
            <p:ph type="sldNum" sz="quarter" idx="12"/>
          </p:nvPr>
        </p:nvSpPr>
        <p:spPr/>
        <p:txBody>
          <a:bodyPr/>
          <a:lstStyle/>
          <a:p>
            <a:fld id="{B6BD1EB6-1433-4798-A14E-8F0D2439ED32}" type="slidenum">
              <a:rPr lang="fi-FI" smtClean="0"/>
              <a:t>16</a:t>
            </a:fld>
            <a:endParaRPr lang="fi-FI"/>
          </a:p>
        </p:txBody>
      </p:sp>
      <p:sp>
        <p:nvSpPr>
          <p:cNvPr id="3" name="Alatunnisteen paikkamerkki 2"/>
          <p:cNvSpPr>
            <a:spLocks noGrp="1"/>
          </p:cNvSpPr>
          <p:nvPr>
            <p:ph type="ftr" sz="quarter" idx="11"/>
          </p:nvPr>
        </p:nvSpPr>
        <p:spPr/>
        <p:txBody>
          <a:bodyPr/>
          <a:lstStyle/>
          <a:p>
            <a:r>
              <a:rPr lang="fi-FI"/>
              <a:t>Humanistinen tiedekunta / Henry Hedman/Romanien historia</a:t>
            </a:r>
          </a:p>
        </p:txBody>
      </p:sp>
    </p:spTree>
    <p:extLst>
      <p:ext uri="{BB962C8B-B14F-4D97-AF65-F5344CB8AC3E}">
        <p14:creationId xmlns:p14="http://schemas.microsoft.com/office/powerpoint/2010/main" val="23256784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Jatkuu…</a:t>
            </a:r>
          </a:p>
        </p:txBody>
      </p:sp>
      <p:sp>
        <p:nvSpPr>
          <p:cNvPr id="3" name="Sisällön paikkamerkki 2"/>
          <p:cNvSpPr>
            <a:spLocks noGrp="1"/>
          </p:cNvSpPr>
          <p:nvPr>
            <p:ph idx="1"/>
          </p:nvPr>
        </p:nvSpPr>
        <p:spPr/>
        <p:txBody>
          <a:bodyPr>
            <a:normAutofit/>
          </a:bodyPr>
          <a:lstStyle/>
          <a:p>
            <a:pPr>
              <a:lnSpc>
                <a:spcPct val="80000"/>
              </a:lnSpc>
              <a:defRPr/>
            </a:pPr>
            <a:r>
              <a:rPr lang="fi-FI" altLang="fi-FI" sz="3200" dirty="0" err="1"/>
              <a:t>Laurentiuksen</a:t>
            </a:r>
            <a:r>
              <a:rPr lang="fi-FI" altLang="fi-FI" sz="3200" dirty="0"/>
              <a:t> mielestä kirkko ei saanut olla romanien kanssa missään tekemisissä. ”</a:t>
            </a:r>
            <a:r>
              <a:rPr lang="fi-FI" altLang="fi-FI" sz="3200" b="1" i="1" dirty="0"/>
              <a:t>Hyödyttöminä ulkomaalaisina heitä ei saanut laskea yhteiskuntaan kirkon kautta.”</a:t>
            </a:r>
          </a:p>
          <a:p>
            <a:pPr>
              <a:lnSpc>
                <a:spcPct val="80000"/>
              </a:lnSpc>
              <a:defRPr/>
            </a:pPr>
            <a:r>
              <a:rPr lang="fi-FI" altLang="fi-FI" sz="3200" dirty="0"/>
              <a:t>Arkkipiispa lähetti nuhtelukirjeen </a:t>
            </a:r>
            <a:r>
              <a:rPr lang="fi-FI" altLang="fi-FI" sz="3200" dirty="0" err="1"/>
              <a:t>Sigtunan</a:t>
            </a:r>
            <a:r>
              <a:rPr lang="fi-FI" altLang="fi-FI" sz="3200" dirty="0"/>
              <a:t> kirkkoherralle, joka oli antanut kastaa romanilapsia. </a:t>
            </a:r>
          </a:p>
          <a:p>
            <a:pPr>
              <a:lnSpc>
                <a:spcPct val="80000"/>
              </a:lnSpc>
              <a:defRPr/>
            </a:pPr>
            <a:r>
              <a:rPr lang="fi-FI" altLang="fi-FI" sz="3200" dirty="0" err="1"/>
              <a:t>Lindköpingin</a:t>
            </a:r>
            <a:r>
              <a:rPr lang="fi-FI" altLang="fi-FI" sz="3200" dirty="0"/>
              <a:t> pappeinkokous vuonna 1594 vahvisti kiellon antaa kirkon palveluja romaneille, ja jos joku kieltoa rikkoi, niin hänet erotettiin tehtävästään.</a:t>
            </a:r>
          </a:p>
          <a:p>
            <a:pPr>
              <a:lnSpc>
                <a:spcPct val="80000"/>
              </a:lnSpc>
              <a:defRPr/>
            </a:pPr>
            <a:endParaRPr lang="fi-FI" altLang="fi-FI" sz="1600" dirty="0"/>
          </a:p>
        </p:txBody>
      </p:sp>
      <p:sp>
        <p:nvSpPr>
          <p:cNvPr id="4" name="Päivämäärän paikkamerkki 3"/>
          <p:cNvSpPr>
            <a:spLocks noGrp="1"/>
          </p:cNvSpPr>
          <p:nvPr>
            <p:ph type="dt" sz="half" idx="10"/>
          </p:nvPr>
        </p:nvSpPr>
        <p:spPr/>
        <p:txBody>
          <a:bodyPr/>
          <a:lstStyle/>
          <a:p>
            <a:fld id="{680EFD4B-BF38-43E0-88BB-11B529E466DB}" type="datetime1">
              <a:rPr lang="fi-FI" smtClean="0"/>
              <a:t>1.8.2024</a:t>
            </a:fld>
            <a:endParaRPr lang="fi-FI"/>
          </a:p>
        </p:txBody>
      </p:sp>
      <p:sp>
        <p:nvSpPr>
          <p:cNvPr id="5" name="Alatunnisteen paikkamerkki 4"/>
          <p:cNvSpPr>
            <a:spLocks noGrp="1"/>
          </p:cNvSpPr>
          <p:nvPr>
            <p:ph type="ftr" sz="quarter" idx="11"/>
          </p:nvPr>
        </p:nvSpPr>
        <p:spPr/>
        <p:txBody>
          <a:bodyPr/>
          <a:lstStyle/>
          <a:p>
            <a:r>
              <a:rPr lang="fi-FI"/>
              <a:t>Humanistinen tiedekunta / Henry Hedman/Romanien historia</a:t>
            </a:r>
          </a:p>
        </p:txBody>
      </p:sp>
      <p:sp>
        <p:nvSpPr>
          <p:cNvPr id="6" name="Dian numeron paikkamerkki 5"/>
          <p:cNvSpPr>
            <a:spLocks noGrp="1"/>
          </p:cNvSpPr>
          <p:nvPr>
            <p:ph type="sldNum" sz="quarter" idx="12"/>
          </p:nvPr>
        </p:nvSpPr>
        <p:spPr/>
        <p:txBody>
          <a:bodyPr/>
          <a:lstStyle/>
          <a:p>
            <a:fld id="{B6BD1EB6-1433-4798-A14E-8F0D2439ED32}" type="slidenum">
              <a:rPr lang="fi-FI" smtClean="0"/>
              <a:t>17</a:t>
            </a:fld>
            <a:endParaRPr lang="fi-FI"/>
          </a:p>
        </p:txBody>
      </p:sp>
    </p:spTree>
    <p:extLst>
      <p:ext uri="{BB962C8B-B14F-4D97-AF65-F5344CB8AC3E}">
        <p14:creationId xmlns:p14="http://schemas.microsoft.com/office/powerpoint/2010/main" val="34462322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p:cNvSpPr>
            <a:spLocks noGrp="1"/>
          </p:cNvSpPr>
          <p:nvPr>
            <p:ph idx="1"/>
          </p:nvPr>
        </p:nvSpPr>
        <p:spPr>
          <a:xfrm>
            <a:off x="1126435" y="1961322"/>
            <a:ext cx="9135165" cy="4060067"/>
          </a:xfrm>
        </p:spPr>
        <p:txBody>
          <a:bodyPr>
            <a:normAutofit/>
          </a:bodyPr>
          <a:lstStyle/>
          <a:p>
            <a:r>
              <a:rPr lang="fi-FI" altLang="fi-FI" sz="3200" dirty="0"/>
              <a:t>Romanit Suomessa lähes 500 vuotta</a:t>
            </a:r>
          </a:p>
          <a:p>
            <a:r>
              <a:rPr lang="fi-FI" altLang="fi-FI" sz="3200" dirty="0"/>
              <a:t>Tietämättömyys romanien tavoista on synnyttänyt pelkoa ja ihmetystä pääväestössä</a:t>
            </a:r>
          </a:p>
          <a:p>
            <a:r>
              <a:rPr lang="fi-FI" altLang="fi-FI" sz="3200" dirty="0"/>
              <a:t>Etenkin vanhemmat romanit eivät ole olleet halukkaita paljastamaan kulttuuriaan pääväestölle</a:t>
            </a:r>
          </a:p>
          <a:p>
            <a:r>
              <a:rPr lang="fi-FI" altLang="fi-FI" sz="3200" dirty="0"/>
              <a:t>Romanit ovat pelänneet pääväestön suhtautuvan ennakkoluuloisesti ja halveksivasti heidän kulttuuriaan kohtaan</a:t>
            </a:r>
          </a:p>
        </p:txBody>
      </p:sp>
      <p:sp>
        <p:nvSpPr>
          <p:cNvPr id="17411" name="Otsikko 2"/>
          <p:cNvSpPr>
            <a:spLocks noGrp="1"/>
          </p:cNvSpPr>
          <p:nvPr>
            <p:ph type="title"/>
          </p:nvPr>
        </p:nvSpPr>
        <p:spPr>
          <a:xfrm>
            <a:off x="940904" y="274639"/>
            <a:ext cx="9269896" cy="777875"/>
          </a:xfrm>
        </p:spPr>
        <p:txBody>
          <a:bodyPr/>
          <a:lstStyle/>
          <a:p>
            <a:r>
              <a:rPr lang="fi-FI" altLang="fi-FI" dirty="0"/>
              <a:t>7. Kulttuuritietous avoimeksi</a:t>
            </a:r>
          </a:p>
        </p:txBody>
      </p:sp>
      <p:sp>
        <p:nvSpPr>
          <p:cNvPr id="17413" name="Alatunnisteen paikkamerkki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Corbel" panose="020B0503020204020204" pitchFamily="34" charset="0"/>
              </a:defRPr>
            </a:lvl1pPr>
            <a:lvl2pPr marL="742950" indent="-285750">
              <a:spcBef>
                <a:spcPct val="20000"/>
              </a:spcBef>
              <a:buChar char="–"/>
              <a:defRPr sz="2400">
                <a:solidFill>
                  <a:schemeClr val="tx1"/>
                </a:solidFill>
                <a:latin typeface="Corbel" panose="020B0503020204020204" pitchFamily="34" charset="0"/>
              </a:defRPr>
            </a:lvl2pPr>
            <a:lvl3pPr marL="1143000" indent="-228600">
              <a:spcBef>
                <a:spcPct val="20000"/>
              </a:spcBef>
              <a:buChar char="•"/>
              <a:defRPr sz="2400">
                <a:solidFill>
                  <a:schemeClr val="tx1"/>
                </a:solidFill>
                <a:latin typeface="Corbel" panose="020B0503020204020204" pitchFamily="34" charset="0"/>
              </a:defRPr>
            </a:lvl3pPr>
            <a:lvl4pPr marL="1600200" indent="-228600">
              <a:spcBef>
                <a:spcPct val="20000"/>
              </a:spcBef>
              <a:buChar char="–"/>
              <a:defRPr sz="2000">
                <a:solidFill>
                  <a:schemeClr val="tx1"/>
                </a:solidFill>
                <a:latin typeface="Corbel" panose="020B0503020204020204" pitchFamily="34" charset="0"/>
              </a:defRPr>
            </a:lvl4pPr>
            <a:lvl5pPr marL="2057400" indent="-228600">
              <a:spcBef>
                <a:spcPct val="20000"/>
              </a:spcBef>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har char="»"/>
              <a:defRPr sz="2000">
                <a:solidFill>
                  <a:schemeClr val="tx1"/>
                </a:solidFill>
                <a:latin typeface="Corbel" panose="020B0503020204020204" pitchFamily="34" charset="0"/>
              </a:defRPr>
            </a:lvl9pPr>
          </a:lstStyle>
          <a:p>
            <a:pPr>
              <a:spcBef>
                <a:spcPct val="0"/>
              </a:spcBef>
              <a:buFontTx/>
              <a:buNone/>
            </a:pPr>
            <a:r>
              <a:rPr lang="fi-FI" altLang="fi-FI" sz="1000">
                <a:solidFill>
                  <a:schemeClr val="tx2"/>
                </a:solidFill>
                <a:latin typeface="Arial" panose="020B0604020202020204" pitchFamily="34" charset="0"/>
              </a:rPr>
              <a:t>Johdatus romanikulttuureihin Henry Hedman </a:t>
            </a:r>
            <a:endParaRPr lang="en-GB" altLang="fi-FI" sz="1000">
              <a:solidFill>
                <a:schemeClr val="tx2"/>
              </a:solidFill>
              <a:latin typeface="Arial" panose="020B0604020202020204" pitchFamily="34" charset="0"/>
            </a:endParaRPr>
          </a:p>
        </p:txBody>
      </p:sp>
      <p:sp>
        <p:nvSpPr>
          <p:cNvPr id="17414" name="Dian numeron paikkamerkki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Corbel" panose="020B0503020204020204" pitchFamily="34" charset="0"/>
              </a:defRPr>
            </a:lvl1pPr>
            <a:lvl2pPr marL="742950" indent="-285750">
              <a:spcBef>
                <a:spcPct val="20000"/>
              </a:spcBef>
              <a:buChar char="–"/>
              <a:defRPr sz="2400">
                <a:solidFill>
                  <a:schemeClr val="tx1"/>
                </a:solidFill>
                <a:latin typeface="Corbel" panose="020B0503020204020204" pitchFamily="34" charset="0"/>
              </a:defRPr>
            </a:lvl2pPr>
            <a:lvl3pPr marL="1143000" indent="-228600">
              <a:spcBef>
                <a:spcPct val="20000"/>
              </a:spcBef>
              <a:buChar char="•"/>
              <a:defRPr sz="2400">
                <a:solidFill>
                  <a:schemeClr val="tx1"/>
                </a:solidFill>
                <a:latin typeface="Corbel" panose="020B0503020204020204" pitchFamily="34" charset="0"/>
              </a:defRPr>
            </a:lvl3pPr>
            <a:lvl4pPr marL="1600200" indent="-228600">
              <a:spcBef>
                <a:spcPct val="20000"/>
              </a:spcBef>
              <a:buChar char="–"/>
              <a:defRPr sz="2000">
                <a:solidFill>
                  <a:schemeClr val="tx1"/>
                </a:solidFill>
                <a:latin typeface="Corbel" panose="020B0503020204020204" pitchFamily="34" charset="0"/>
              </a:defRPr>
            </a:lvl4pPr>
            <a:lvl5pPr marL="2057400" indent="-228600">
              <a:spcBef>
                <a:spcPct val="20000"/>
              </a:spcBef>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har char="»"/>
              <a:defRPr sz="2000">
                <a:solidFill>
                  <a:schemeClr val="tx1"/>
                </a:solidFill>
                <a:latin typeface="Corbel" panose="020B0503020204020204" pitchFamily="34" charset="0"/>
              </a:defRPr>
            </a:lvl9pPr>
          </a:lstStyle>
          <a:p>
            <a:pPr>
              <a:spcBef>
                <a:spcPct val="0"/>
              </a:spcBef>
              <a:buFontTx/>
              <a:buNone/>
            </a:pPr>
            <a:fld id="{4FD06C84-B9EF-4D21-AEF1-2FBDD7779AA5}" type="slidenum">
              <a:rPr lang="en-GB" altLang="fi-FI" sz="1000">
                <a:solidFill>
                  <a:schemeClr val="tx2"/>
                </a:solidFill>
                <a:latin typeface="Arial" panose="020B0604020202020204" pitchFamily="34" charset="0"/>
              </a:rPr>
              <a:pPr>
                <a:spcBef>
                  <a:spcPct val="0"/>
                </a:spcBef>
                <a:buFontTx/>
                <a:buNone/>
              </a:pPr>
              <a:t>18</a:t>
            </a:fld>
            <a:endParaRPr lang="en-GB" altLang="fi-FI" sz="1000">
              <a:solidFill>
                <a:schemeClr val="tx2"/>
              </a:solidFill>
              <a:latin typeface="Arial" panose="020B0604020202020204" pitchFamily="34" charset="0"/>
            </a:endParaRPr>
          </a:p>
        </p:txBody>
      </p:sp>
    </p:spTree>
    <p:extLst>
      <p:ext uri="{BB962C8B-B14F-4D97-AF65-F5344CB8AC3E}">
        <p14:creationId xmlns:p14="http://schemas.microsoft.com/office/powerpoint/2010/main" val="1222330301"/>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2000"/>
                                        <p:tgtEl>
                                          <p:spTgt spid="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2000"/>
                                        <p:tgtEl>
                                          <p:spTgt spid="2">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2000"/>
                                        <p:tgtEl>
                                          <p:spTgt spid="2">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20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Content Placeholder 1"/>
          <p:cNvSpPr>
            <a:spLocks noGrp="1"/>
          </p:cNvSpPr>
          <p:nvPr>
            <p:ph idx="1"/>
          </p:nvPr>
        </p:nvSpPr>
        <p:spPr/>
        <p:txBody>
          <a:bodyPr/>
          <a:lstStyle/>
          <a:p>
            <a:r>
              <a:rPr lang="fi-FI" altLang="fi-FI"/>
              <a:t>Romanikulttuuria voidaan pitää elämäntapana, joka siirtyy sukupolvelta toiselle</a:t>
            </a:r>
          </a:p>
          <a:p>
            <a:r>
              <a:rPr lang="fi-FI" altLang="fi-FI"/>
              <a:t>Kulttuuri ei säily täysin samanlaisena</a:t>
            </a:r>
          </a:p>
          <a:p>
            <a:pPr lvl="1"/>
            <a:r>
              <a:rPr lang="fi-FI" altLang="fi-FI"/>
              <a:t>Esim. romaninaisen pukeutuminen 1900-luvun alussa</a:t>
            </a:r>
          </a:p>
          <a:p>
            <a:pPr lvl="1"/>
            <a:r>
              <a:rPr lang="fi-FI" altLang="fi-FI"/>
              <a:t>Miesten pukeutuminen (ks. Seuraava dia) </a:t>
            </a:r>
          </a:p>
        </p:txBody>
      </p:sp>
      <p:sp>
        <p:nvSpPr>
          <p:cNvPr id="3" name="Title 2"/>
          <p:cNvSpPr>
            <a:spLocks noGrp="1"/>
          </p:cNvSpPr>
          <p:nvPr>
            <p:ph type="title"/>
          </p:nvPr>
        </p:nvSpPr>
        <p:spPr/>
        <p:txBody>
          <a:bodyPr/>
          <a:lstStyle/>
          <a:p>
            <a:pPr>
              <a:defRPr/>
            </a:pPr>
            <a:r>
              <a:rPr lang="fi-FI" dirty="0"/>
              <a:t>Jatkuu…</a:t>
            </a:r>
          </a:p>
        </p:txBody>
      </p:sp>
      <p:sp>
        <p:nvSpPr>
          <p:cNvPr id="52228" name="Footer Placeholder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eaLnBrk="0" hangingPunct="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eaLnBrk="1" hangingPunct="1">
              <a:spcBef>
                <a:spcPct val="0"/>
              </a:spcBef>
              <a:buClrTx/>
              <a:buSzTx/>
              <a:buFontTx/>
              <a:buNone/>
            </a:pPr>
            <a:r>
              <a:rPr lang="fi-FI" altLang="fi-FI" sz="1000">
                <a:latin typeface="Arial" panose="020B0604020202020204" pitchFamily="34" charset="0"/>
              </a:rPr>
              <a:t>Johdatus romanikulttuureihin Henry Hedman </a:t>
            </a:r>
          </a:p>
        </p:txBody>
      </p:sp>
      <p:sp>
        <p:nvSpPr>
          <p:cNvPr id="52229"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eaLnBrk="0" hangingPunct="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eaLnBrk="1" hangingPunct="1">
              <a:spcBef>
                <a:spcPct val="0"/>
              </a:spcBef>
              <a:buClrTx/>
              <a:buSzTx/>
              <a:buFontTx/>
              <a:buNone/>
            </a:pPr>
            <a:fld id="{D8CF2A72-3F20-463F-8EB3-3E1354DB8C5C}" type="slidenum">
              <a:rPr lang="fi-FI" altLang="fi-FI" sz="1000">
                <a:latin typeface="Arial" panose="020B0604020202020204" pitchFamily="34" charset="0"/>
              </a:rPr>
              <a:pPr eaLnBrk="1" hangingPunct="1">
                <a:spcBef>
                  <a:spcPct val="0"/>
                </a:spcBef>
                <a:buClrTx/>
                <a:buSzTx/>
                <a:buFontTx/>
                <a:buNone/>
              </a:pPr>
              <a:t>19</a:t>
            </a:fld>
            <a:endParaRPr lang="fi-FI" altLang="fi-FI" sz="1000">
              <a:latin typeface="Arial" panose="020B0604020202020204" pitchFamily="34" charset="0"/>
            </a:endParaRPr>
          </a:p>
        </p:txBody>
      </p:sp>
    </p:spTree>
    <p:extLst>
      <p:ext uri="{BB962C8B-B14F-4D97-AF65-F5344CB8AC3E}">
        <p14:creationId xmlns:p14="http://schemas.microsoft.com/office/powerpoint/2010/main" val="1384338730"/>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Mitä seuraavat kansalaisuudet ja heimot tuovat mieleesi?</a:t>
            </a:r>
          </a:p>
        </p:txBody>
      </p:sp>
      <p:sp>
        <p:nvSpPr>
          <p:cNvPr id="3" name="Sisällön paikkamerkki 2"/>
          <p:cNvSpPr>
            <a:spLocks noGrp="1"/>
          </p:cNvSpPr>
          <p:nvPr>
            <p:ph idx="1"/>
          </p:nvPr>
        </p:nvSpPr>
        <p:spPr/>
        <p:txBody>
          <a:bodyPr/>
          <a:lstStyle/>
          <a:p>
            <a:r>
              <a:rPr lang="fi-FI" dirty="0"/>
              <a:t>Saksalaiset</a:t>
            </a:r>
          </a:p>
          <a:p>
            <a:r>
              <a:rPr lang="fi-FI" dirty="0"/>
              <a:t>Italialaiset</a:t>
            </a:r>
          </a:p>
          <a:p>
            <a:r>
              <a:rPr lang="fi-FI" dirty="0"/>
              <a:t>Amerikkalaiset</a:t>
            </a:r>
          </a:p>
          <a:p>
            <a:r>
              <a:rPr lang="fi-FI" dirty="0"/>
              <a:t>Venäläiset</a:t>
            </a:r>
          </a:p>
          <a:p>
            <a:r>
              <a:rPr lang="fi-FI" dirty="0"/>
              <a:t>Japanilaiset,</a:t>
            </a:r>
          </a:p>
          <a:p>
            <a:r>
              <a:rPr lang="fi-FI" dirty="0"/>
              <a:t>Ruotsalaiset</a:t>
            </a:r>
          </a:p>
          <a:p>
            <a:r>
              <a:rPr lang="fi-FI" dirty="0"/>
              <a:t>Virolaiset</a:t>
            </a:r>
          </a:p>
          <a:p>
            <a:r>
              <a:rPr lang="fi-FI" dirty="0"/>
              <a:t>Mustalaiset/Romanit</a:t>
            </a:r>
          </a:p>
        </p:txBody>
      </p:sp>
      <p:sp>
        <p:nvSpPr>
          <p:cNvPr id="5" name="Alatunnisteen paikkamerkki 4"/>
          <p:cNvSpPr>
            <a:spLocks noGrp="1"/>
          </p:cNvSpPr>
          <p:nvPr>
            <p:ph type="ftr" sz="quarter" idx="11"/>
          </p:nvPr>
        </p:nvSpPr>
        <p:spPr/>
        <p:txBody>
          <a:bodyPr/>
          <a:lstStyle/>
          <a:p>
            <a:r>
              <a:rPr lang="fi-FI"/>
              <a:t>Johdatus romanikulttuureihin Henry Hedman </a:t>
            </a:r>
          </a:p>
        </p:txBody>
      </p:sp>
      <p:sp>
        <p:nvSpPr>
          <p:cNvPr id="6" name="Dian numeron paikkamerkki 5"/>
          <p:cNvSpPr>
            <a:spLocks noGrp="1"/>
          </p:cNvSpPr>
          <p:nvPr>
            <p:ph type="sldNum" sz="quarter" idx="12"/>
          </p:nvPr>
        </p:nvSpPr>
        <p:spPr/>
        <p:txBody>
          <a:bodyPr/>
          <a:lstStyle/>
          <a:p>
            <a:fld id="{B3F56496-E947-42B7-859D-55819C8D5253}" type="slidenum">
              <a:rPr lang="fi-FI" smtClean="0"/>
              <a:t>2</a:t>
            </a:fld>
            <a:endParaRPr lang="fi-FI"/>
          </a:p>
        </p:txBody>
      </p:sp>
    </p:spTree>
    <p:extLst>
      <p:ext uri="{BB962C8B-B14F-4D97-AF65-F5344CB8AC3E}">
        <p14:creationId xmlns:p14="http://schemas.microsoft.com/office/powerpoint/2010/main" val="3810092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Sisällön paikkamerkki 1"/>
          <p:cNvSpPr>
            <a:spLocks noGrp="1"/>
          </p:cNvSpPr>
          <p:nvPr>
            <p:ph idx="1"/>
          </p:nvPr>
        </p:nvSpPr>
        <p:spPr>
          <a:xfrm>
            <a:off x="1364974" y="1989138"/>
            <a:ext cx="8979176" cy="4032250"/>
          </a:xfrm>
        </p:spPr>
        <p:txBody>
          <a:bodyPr>
            <a:normAutofit fontScale="92500" lnSpcReduction="10000"/>
          </a:bodyPr>
          <a:lstStyle/>
          <a:p>
            <a:r>
              <a:rPr lang="fi-FI" altLang="fi-FI" dirty="0">
                <a:solidFill>
                  <a:srgbClr val="FF0000"/>
                </a:solidFill>
              </a:rPr>
              <a:t>Naisella</a:t>
            </a:r>
            <a:r>
              <a:rPr lang="fi-FI" altLang="fi-FI" dirty="0"/>
              <a:t> etenkin romanipuku on yksi tärkeimmistä romani-identiteetin vahvistajista</a:t>
            </a:r>
          </a:p>
          <a:p>
            <a:r>
              <a:rPr lang="fi-FI" altLang="fi-FI" dirty="0"/>
              <a:t>Yleensä nuoret saavat itse valita pukeutuvatko he perinteiseen romaninaisen pukuun</a:t>
            </a:r>
          </a:p>
          <a:p>
            <a:r>
              <a:rPr lang="fi-FI" altLang="fi-FI" dirty="0"/>
              <a:t>Suurin osa alkaa romanipuvun käytön 16 – 20 ikäisinä</a:t>
            </a:r>
          </a:p>
          <a:p>
            <a:r>
              <a:rPr lang="fi-FI" altLang="fi-FI" dirty="0"/>
              <a:t>Sen jälkeen ei ole soveliasta näyttäytyä vanhempien romanien edessä ilman kyseistä pukua</a:t>
            </a:r>
          </a:p>
          <a:p>
            <a:r>
              <a:rPr lang="fi-FI" altLang="fi-FI" dirty="0"/>
              <a:t>Mikäli romanityttö ei halua pukeutua romaniasuun, häneltä odotetaan silti säädyllistä pukeutumista</a:t>
            </a:r>
          </a:p>
          <a:p>
            <a:r>
              <a:rPr lang="fi-FI" altLang="fi-FI" dirty="0"/>
              <a:t>Vastaavanlaista asua ei ole muiden maiden romaneilla</a:t>
            </a:r>
          </a:p>
        </p:txBody>
      </p:sp>
      <p:sp>
        <p:nvSpPr>
          <p:cNvPr id="240643" name="Otsikko 2"/>
          <p:cNvSpPr>
            <a:spLocks noGrp="1"/>
          </p:cNvSpPr>
          <p:nvPr>
            <p:ph type="title"/>
          </p:nvPr>
        </p:nvSpPr>
        <p:spPr>
          <a:xfrm>
            <a:off x="980661" y="549275"/>
            <a:ext cx="9363489" cy="1150938"/>
          </a:xfrm>
        </p:spPr>
        <p:txBody>
          <a:bodyPr>
            <a:normAutofit/>
          </a:bodyPr>
          <a:lstStyle/>
          <a:p>
            <a:r>
              <a:rPr lang="fi-FI" altLang="fi-FI" dirty="0">
                <a:solidFill>
                  <a:srgbClr val="0070C0"/>
                </a:solidFill>
              </a:rPr>
              <a:t>8. Romaninaisten vaatetus</a:t>
            </a:r>
          </a:p>
        </p:txBody>
      </p:sp>
      <p:sp>
        <p:nvSpPr>
          <p:cNvPr id="240645" name="Alatunnisteen paikkamerkki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Corbel" panose="020B0503020204020204" pitchFamily="34" charset="0"/>
              </a:defRPr>
            </a:lvl1pPr>
            <a:lvl2pPr marL="742950" indent="-285750">
              <a:spcBef>
                <a:spcPct val="20000"/>
              </a:spcBef>
              <a:buChar char="–"/>
              <a:defRPr sz="2400">
                <a:solidFill>
                  <a:schemeClr val="tx1"/>
                </a:solidFill>
                <a:latin typeface="Corbel" panose="020B0503020204020204" pitchFamily="34" charset="0"/>
              </a:defRPr>
            </a:lvl2pPr>
            <a:lvl3pPr marL="1143000" indent="-228600">
              <a:spcBef>
                <a:spcPct val="20000"/>
              </a:spcBef>
              <a:buChar char="•"/>
              <a:defRPr sz="2400">
                <a:solidFill>
                  <a:schemeClr val="tx1"/>
                </a:solidFill>
                <a:latin typeface="Corbel" panose="020B0503020204020204" pitchFamily="34" charset="0"/>
              </a:defRPr>
            </a:lvl3pPr>
            <a:lvl4pPr marL="1600200" indent="-228600">
              <a:spcBef>
                <a:spcPct val="20000"/>
              </a:spcBef>
              <a:buChar char="–"/>
              <a:defRPr sz="2000">
                <a:solidFill>
                  <a:schemeClr val="tx1"/>
                </a:solidFill>
                <a:latin typeface="Corbel" panose="020B0503020204020204" pitchFamily="34" charset="0"/>
              </a:defRPr>
            </a:lvl4pPr>
            <a:lvl5pPr marL="2057400" indent="-228600">
              <a:spcBef>
                <a:spcPct val="20000"/>
              </a:spcBef>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har char="»"/>
              <a:defRPr sz="2000">
                <a:solidFill>
                  <a:schemeClr val="tx1"/>
                </a:solidFill>
                <a:latin typeface="Corbel" panose="020B0503020204020204" pitchFamily="34" charset="0"/>
              </a:defRPr>
            </a:lvl9pPr>
          </a:lstStyle>
          <a:p>
            <a:pPr>
              <a:spcBef>
                <a:spcPct val="0"/>
              </a:spcBef>
              <a:buFontTx/>
              <a:buNone/>
            </a:pPr>
            <a:r>
              <a:rPr lang="fi-FI" altLang="fi-FI" sz="1000">
                <a:solidFill>
                  <a:schemeClr val="tx2"/>
                </a:solidFill>
                <a:latin typeface="Arial" panose="020B0604020202020204" pitchFamily="34" charset="0"/>
              </a:rPr>
              <a:t>Johdatus romanikulttuureihin Henry Hedman </a:t>
            </a:r>
            <a:endParaRPr lang="en-GB" altLang="fi-FI" sz="1000">
              <a:solidFill>
                <a:schemeClr val="tx2"/>
              </a:solidFill>
              <a:latin typeface="Arial" panose="020B0604020202020204" pitchFamily="34" charset="0"/>
            </a:endParaRPr>
          </a:p>
        </p:txBody>
      </p:sp>
      <p:sp>
        <p:nvSpPr>
          <p:cNvPr id="240646" name="Dian numeron paikkamerkki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Corbel" panose="020B0503020204020204" pitchFamily="34" charset="0"/>
              </a:defRPr>
            </a:lvl1pPr>
            <a:lvl2pPr marL="742950" indent="-285750">
              <a:spcBef>
                <a:spcPct val="20000"/>
              </a:spcBef>
              <a:buChar char="–"/>
              <a:defRPr sz="2400">
                <a:solidFill>
                  <a:schemeClr val="tx1"/>
                </a:solidFill>
                <a:latin typeface="Corbel" panose="020B0503020204020204" pitchFamily="34" charset="0"/>
              </a:defRPr>
            </a:lvl2pPr>
            <a:lvl3pPr marL="1143000" indent="-228600">
              <a:spcBef>
                <a:spcPct val="20000"/>
              </a:spcBef>
              <a:buChar char="•"/>
              <a:defRPr sz="2400">
                <a:solidFill>
                  <a:schemeClr val="tx1"/>
                </a:solidFill>
                <a:latin typeface="Corbel" panose="020B0503020204020204" pitchFamily="34" charset="0"/>
              </a:defRPr>
            </a:lvl3pPr>
            <a:lvl4pPr marL="1600200" indent="-228600">
              <a:spcBef>
                <a:spcPct val="20000"/>
              </a:spcBef>
              <a:buChar char="–"/>
              <a:defRPr sz="2000">
                <a:solidFill>
                  <a:schemeClr val="tx1"/>
                </a:solidFill>
                <a:latin typeface="Corbel" panose="020B0503020204020204" pitchFamily="34" charset="0"/>
              </a:defRPr>
            </a:lvl4pPr>
            <a:lvl5pPr marL="2057400" indent="-228600">
              <a:spcBef>
                <a:spcPct val="20000"/>
              </a:spcBef>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har char="»"/>
              <a:defRPr sz="2000">
                <a:solidFill>
                  <a:schemeClr val="tx1"/>
                </a:solidFill>
                <a:latin typeface="Corbel" panose="020B0503020204020204" pitchFamily="34" charset="0"/>
              </a:defRPr>
            </a:lvl9pPr>
          </a:lstStyle>
          <a:p>
            <a:pPr>
              <a:spcBef>
                <a:spcPct val="0"/>
              </a:spcBef>
              <a:buFontTx/>
              <a:buNone/>
            </a:pPr>
            <a:fld id="{DF995EAE-F763-4CC5-AE07-C864E685DEA6}" type="slidenum">
              <a:rPr lang="en-GB" altLang="fi-FI" sz="1000">
                <a:solidFill>
                  <a:schemeClr val="tx2"/>
                </a:solidFill>
                <a:latin typeface="Arial" panose="020B0604020202020204" pitchFamily="34" charset="0"/>
              </a:rPr>
              <a:pPr>
                <a:spcBef>
                  <a:spcPct val="0"/>
                </a:spcBef>
                <a:buFontTx/>
                <a:buNone/>
              </a:pPr>
              <a:t>20</a:t>
            </a:fld>
            <a:endParaRPr lang="en-GB" altLang="fi-FI" sz="1000">
              <a:solidFill>
                <a:schemeClr val="tx2"/>
              </a:solidFill>
              <a:latin typeface="Arial" panose="020B0604020202020204" pitchFamily="34" charset="0"/>
            </a:endParaRPr>
          </a:p>
        </p:txBody>
      </p:sp>
    </p:spTree>
    <p:extLst>
      <p:ext uri="{BB962C8B-B14F-4D97-AF65-F5344CB8AC3E}">
        <p14:creationId xmlns:p14="http://schemas.microsoft.com/office/powerpoint/2010/main" val="2007713481"/>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uva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45337" y="1098551"/>
            <a:ext cx="3930925" cy="5257799"/>
          </a:xfrm>
          <a:prstGeom prst="rect">
            <a:avLst/>
          </a:prstGeom>
        </p:spPr>
      </p:pic>
      <p:sp>
        <p:nvSpPr>
          <p:cNvPr id="69634" name="Tekstin paikkamerkki 1"/>
          <p:cNvSpPr>
            <a:spLocks noGrp="1"/>
          </p:cNvSpPr>
          <p:nvPr>
            <p:ph type="body" idx="1"/>
          </p:nvPr>
        </p:nvSpPr>
        <p:spPr>
          <a:xfrm>
            <a:off x="1192696" y="1600201"/>
            <a:ext cx="9939130" cy="4525963"/>
          </a:xfrm>
        </p:spPr>
        <p:txBody>
          <a:bodyPr>
            <a:normAutofit/>
          </a:bodyPr>
          <a:lstStyle/>
          <a:p>
            <a:pPr>
              <a:defRPr/>
            </a:pPr>
            <a:r>
              <a:rPr lang="fi-FI" dirty="0"/>
              <a:t>Nykyinen romaninaisen asu on sangen yhtenäinen</a:t>
            </a:r>
          </a:p>
          <a:p>
            <a:pPr>
              <a:defRPr/>
            </a:pPr>
            <a:r>
              <a:rPr lang="fi-FI" dirty="0"/>
              <a:t>Ganander  1780 ja </a:t>
            </a:r>
            <a:r>
              <a:rPr lang="fi-FI" dirty="0" err="1"/>
              <a:t>Reinholm</a:t>
            </a:r>
            <a:r>
              <a:rPr lang="fi-FI" dirty="0"/>
              <a:t> 1854 kuvaavat aikansa romaninaisen asua</a:t>
            </a:r>
          </a:p>
          <a:p>
            <a:pPr lvl="1">
              <a:defRPr/>
            </a:pPr>
            <a:r>
              <a:rPr lang="fi-FI" dirty="0"/>
              <a:t>Ganander: punaisen raidallinen hame</a:t>
            </a:r>
          </a:p>
          <a:p>
            <a:pPr lvl="1">
              <a:defRPr/>
            </a:pPr>
            <a:r>
              <a:rPr lang="fi-FI" dirty="0" err="1"/>
              <a:t>Reinholm</a:t>
            </a:r>
            <a:r>
              <a:rPr lang="fi-FI" dirty="0"/>
              <a:t>: punaraitainen rypytetty ja tikattu villahame sekä ”vihreän- ja ruskeankarvaisesta” että ”sinipohjaisesta”  puuvillahameesta</a:t>
            </a:r>
          </a:p>
          <a:p>
            <a:pPr lvl="1">
              <a:defRPr/>
            </a:pPr>
            <a:r>
              <a:rPr lang="fi-FI" dirty="0"/>
              <a:t>Hameen pituutta ei kumpikaan kirjoittaja kommentoi (ks. Kuva) </a:t>
            </a:r>
          </a:p>
          <a:p>
            <a:pPr lvl="1">
              <a:defRPr/>
            </a:pPr>
            <a:r>
              <a:rPr lang="fi-FI" dirty="0"/>
              <a:t>Ganander huomioi naisten avonaiset korkokengät ja </a:t>
            </a:r>
            <a:r>
              <a:rPr lang="fi-FI" dirty="0" err="1"/>
              <a:t>Reinholm</a:t>
            </a:r>
            <a:r>
              <a:rPr lang="fi-FI" dirty="0"/>
              <a:t> puolestaan kertoo naisten käyttävän puukenkiä</a:t>
            </a:r>
          </a:p>
          <a:p>
            <a:pPr lvl="1">
              <a:defRPr/>
            </a:pPr>
            <a:endParaRPr lang="fi-FI" dirty="0"/>
          </a:p>
        </p:txBody>
      </p:sp>
      <p:sp>
        <p:nvSpPr>
          <p:cNvPr id="3" name="Otsikko 2"/>
          <p:cNvSpPr>
            <a:spLocks noGrp="1"/>
          </p:cNvSpPr>
          <p:nvPr>
            <p:ph type="title"/>
          </p:nvPr>
        </p:nvSpPr>
        <p:spPr>
          <a:xfrm>
            <a:off x="1020417" y="358775"/>
            <a:ext cx="9190383" cy="1143000"/>
          </a:xfrm>
        </p:spPr>
        <p:txBody>
          <a:bodyPr>
            <a:normAutofit fontScale="90000"/>
          </a:bodyPr>
          <a:lstStyle/>
          <a:p>
            <a:pPr>
              <a:defRPr/>
            </a:pPr>
            <a:r>
              <a:rPr lang="fi-FI" dirty="0"/>
              <a:t>Romaninaisen pukeutumista pidettiin omalaatuisena</a:t>
            </a:r>
          </a:p>
        </p:txBody>
      </p:sp>
      <p:sp>
        <p:nvSpPr>
          <p:cNvPr id="45060" name="Date Placeholder 1"/>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Corbel" panose="020B0503020204020204" pitchFamily="34" charset="0"/>
              </a:defRPr>
            </a:lvl1pPr>
            <a:lvl2pPr marL="742950" indent="-285750">
              <a:spcBef>
                <a:spcPct val="20000"/>
              </a:spcBef>
              <a:buChar char="–"/>
              <a:defRPr sz="2400">
                <a:solidFill>
                  <a:schemeClr val="tx1"/>
                </a:solidFill>
                <a:latin typeface="Corbel" panose="020B0503020204020204" pitchFamily="34" charset="0"/>
              </a:defRPr>
            </a:lvl2pPr>
            <a:lvl3pPr marL="1143000" indent="-228600">
              <a:spcBef>
                <a:spcPct val="20000"/>
              </a:spcBef>
              <a:buChar char="•"/>
              <a:defRPr sz="2400">
                <a:solidFill>
                  <a:schemeClr val="tx1"/>
                </a:solidFill>
                <a:latin typeface="Corbel" panose="020B0503020204020204" pitchFamily="34" charset="0"/>
              </a:defRPr>
            </a:lvl3pPr>
            <a:lvl4pPr marL="1600200" indent="-228600">
              <a:spcBef>
                <a:spcPct val="20000"/>
              </a:spcBef>
              <a:buChar char="–"/>
              <a:defRPr sz="2000">
                <a:solidFill>
                  <a:schemeClr val="tx1"/>
                </a:solidFill>
                <a:latin typeface="Corbel" panose="020B0503020204020204" pitchFamily="34" charset="0"/>
              </a:defRPr>
            </a:lvl4pPr>
            <a:lvl5pPr marL="2057400" indent="-228600">
              <a:spcBef>
                <a:spcPct val="20000"/>
              </a:spcBef>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har char="»"/>
              <a:defRPr sz="2000">
                <a:solidFill>
                  <a:schemeClr val="tx1"/>
                </a:solidFill>
                <a:latin typeface="Corbel" panose="020B0503020204020204" pitchFamily="34" charset="0"/>
              </a:defRPr>
            </a:lvl9pPr>
          </a:lstStyle>
          <a:p>
            <a:pPr>
              <a:spcBef>
                <a:spcPct val="0"/>
              </a:spcBef>
              <a:buFontTx/>
              <a:buNone/>
            </a:pPr>
            <a:r>
              <a:rPr lang="fi-FI" altLang="fi-FI" sz="1000"/>
              <a:t>15.1.2019</a:t>
            </a:r>
          </a:p>
        </p:txBody>
      </p:sp>
      <p:sp>
        <p:nvSpPr>
          <p:cNvPr id="45061" name="Footer Placeholder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Corbel" panose="020B0503020204020204" pitchFamily="34" charset="0"/>
              </a:defRPr>
            </a:lvl1pPr>
            <a:lvl2pPr marL="742950" indent="-285750">
              <a:spcBef>
                <a:spcPct val="20000"/>
              </a:spcBef>
              <a:buChar char="–"/>
              <a:defRPr sz="2400">
                <a:solidFill>
                  <a:schemeClr val="tx1"/>
                </a:solidFill>
                <a:latin typeface="Corbel" panose="020B0503020204020204" pitchFamily="34" charset="0"/>
              </a:defRPr>
            </a:lvl2pPr>
            <a:lvl3pPr marL="1143000" indent="-228600">
              <a:spcBef>
                <a:spcPct val="20000"/>
              </a:spcBef>
              <a:buChar char="•"/>
              <a:defRPr sz="2400">
                <a:solidFill>
                  <a:schemeClr val="tx1"/>
                </a:solidFill>
                <a:latin typeface="Corbel" panose="020B0503020204020204" pitchFamily="34" charset="0"/>
              </a:defRPr>
            </a:lvl3pPr>
            <a:lvl4pPr marL="1600200" indent="-228600">
              <a:spcBef>
                <a:spcPct val="20000"/>
              </a:spcBef>
              <a:buChar char="–"/>
              <a:defRPr sz="2000">
                <a:solidFill>
                  <a:schemeClr val="tx1"/>
                </a:solidFill>
                <a:latin typeface="Corbel" panose="020B0503020204020204" pitchFamily="34" charset="0"/>
              </a:defRPr>
            </a:lvl4pPr>
            <a:lvl5pPr marL="2057400" indent="-228600">
              <a:spcBef>
                <a:spcPct val="20000"/>
              </a:spcBef>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har char="»"/>
              <a:defRPr sz="2000">
                <a:solidFill>
                  <a:schemeClr val="tx1"/>
                </a:solidFill>
                <a:latin typeface="Corbel" panose="020B0503020204020204" pitchFamily="34" charset="0"/>
              </a:defRPr>
            </a:lvl9pPr>
          </a:lstStyle>
          <a:p>
            <a:pPr>
              <a:spcBef>
                <a:spcPct val="0"/>
              </a:spcBef>
              <a:buFontTx/>
              <a:buNone/>
            </a:pPr>
            <a:r>
              <a:rPr lang="fi-FI" altLang="fi-FI" sz="1000"/>
              <a:t>Henry Hedman Johdatus romanikulttuureihin 2019</a:t>
            </a:r>
          </a:p>
        </p:txBody>
      </p:sp>
      <p:sp>
        <p:nvSpPr>
          <p:cNvPr id="45062"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Corbel" panose="020B0503020204020204" pitchFamily="34" charset="0"/>
              </a:defRPr>
            </a:lvl1pPr>
            <a:lvl2pPr marL="742950" indent="-285750">
              <a:spcBef>
                <a:spcPct val="20000"/>
              </a:spcBef>
              <a:buChar char="–"/>
              <a:defRPr sz="2400">
                <a:solidFill>
                  <a:schemeClr val="tx1"/>
                </a:solidFill>
                <a:latin typeface="Corbel" panose="020B0503020204020204" pitchFamily="34" charset="0"/>
              </a:defRPr>
            </a:lvl2pPr>
            <a:lvl3pPr marL="1143000" indent="-228600">
              <a:spcBef>
                <a:spcPct val="20000"/>
              </a:spcBef>
              <a:buChar char="•"/>
              <a:defRPr sz="2400">
                <a:solidFill>
                  <a:schemeClr val="tx1"/>
                </a:solidFill>
                <a:latin typeface="Corbel" panose="020B0503020204020204" pitchFamily="34" charset="0"/>
              </a:defRPr>
            </a:lvl3pPr>
            <a:lvl4pPr marL="1600200" indent="-228600">
              <a:spcBef>
                <a:spcPct val="20000"/>
              </a:spcBef>
              <a:buChar char="–"/>
              <a:defRPr sz="2000">
                <a:solidFill>
                  <a:schemeClr val="tx1"/>
                </a:solidFill>
                <a:latin typeface="Corbel" panose="020B0503020204020204" pitchFamily="34" charset="0"/>
              </a:defRPr>
            </a:lvl4pPr>
            <a:lvl5pPr marL="2057400" indent="-228600">
              <a:spcBef>
                <a:spcPct val="20000"/>
              </a:spcBef>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har char="»"/>
              <a:defRPr sz="2000">
                <a:solidFill>
                  <a:schemeClr val="tx1"/>
                </a:solidFill>
                <a:latin typeface="Corbel" panose="020B0503020204020204" pitchFamily="34" charset="0"/>
              </a:defRPr>
            </a:lvl9pPr>
          </a:lstStyle>
          <a:p>
            <a:pPr>
              <a:spcBef>
                <a:spcPct val="0"/>
              </a:spcBef>
              <a:buFontTx/>
              <a:buNone/>
            </a:pPr>
            <a:fld id="{28BF1251-AC0B-42D8-8BA5-36791EBBBE50}" type="slidenum">
              <a:rPr lang="fi-FI" altLang="fi-FI" sz="1000"/>
              <a:pPr>
                <a:spcBef>
                  <a:spcPct val="0"/>
                </a:spcBef>
                <a:buFontTx/>
                <a:buNone/>
              </a:pPr>
              <a:t>21</a:t>
            </a:fld>
            <a:endParaRPr lang="fi-FI" altLang="fi-FI" sz="1000"/>
          </a:p>
        </p:txBody>
      </p:sp>
    </p:spTree>
    <p:extLst>
      <p:ext uri="{BB962C8B-B14F-4D97-AF65-F5344CB8AC3E}">
        <p14:creationId xmlns:p14="http://schemas.microsoft.com/office/powerpoint/2010/main" val="1174808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963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963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963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963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963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963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Romaninaisen ja pääväestön pukeutuminen 1896 (kuvaaja Harry </a:t>
            </a:r>
            <a:r>
              <a:rPr lang="fi-FI" dirty="0" err="1"/>
              <a:t>Hintze</a:t>
            </a:r>
            <a:r>
              <a:rPr lang="fi-FI" dirty="0"/>
              <a:t>. Museovirasto)</a:t>
            </a:r>
          </a:p>
        </p:txBody>
      </p:sp>
      <p:pic>
        <p:nvPicPr>
          <p:cNvPr id="4" name="Sisällön paikkamerkki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2690053" y="2159970"/>
            <a:ext cx="4637986" cy="3896693"/>
          </a:xfrm>
        </p:spPr>
      </p:pic>
      <p:sp>
        <p:nvSpPr>
          <p:cNvPr id="3" name="Päivämäärän paikkamerkki 2"/>
          <p:cNvSpPr>
            <a:spLocks noGrp="1"/>
          </p:cNvSpPr>
          <p:nvPr>
            <p:ph type="dt" sz="half" idx="10"/>
          </p:nvPr>
        </p:nvSpPr>
        <p:spPr/>
        <p:txBody>
          <a:bodyPr/>
          <a:lstStyle/>
          <a:p>
            <a:r>
              <a:rPr lang="fi-FI"/>
              <a:t>15.1.2019</a:t>
            </a:r>
          </a:p>
        </p:txBody>
      </p:sp>
      <p:sp>
        <p:nvSpPr>
          <p:cNvPr id="5" name="Alatunnisteen paikkamerkki 4"/>
          <p:cNvSpPr>
            <a:spLocks noGrp="1"/>
          </p:cNvSpPr>
          <p:nvPr>
            <p:ph type="ftr" sz="quarter" idx="11"/>
          </p:nvPr>
        </p:nvSpPr>
        <p:spPr/>
        <p:txBody>
          <a:bodyPr/>
          <a:lstStyle/>
          <a:p>
            <a:r>
              <a:rPr lang="fi-FI"/>
              <a:t>Henry Hedman Johdatus romanikulttuureihin 2019</a:t>
            </a:r>
          </a:p>
        </p:txBody>
      </p:sp>
      <p:sp>
        <p:nvSpPr>
          <p:cNvPr id="6" name="Dian numeron paikkamerkki 5"/>
          <p:cNvSpPr>
            <a:spLocks noGrp="1"/>
          </p:cNvSpPr>
          <p:nvPr>
            <p:ph type="sldNum" sz="quarter" idx="12"/>
          </p:nvPr>
        </p:nvSpPr>
        <p:spPr/>
        <p:txBody>
          <a:bodyPr/>
          <a:lstStyle/>
          <a:p>
            <a:fld id="{11F8BC9D-2291-4CC9-9101-28A047309D84}" type="slidenum">
              <a:rPr lang="fi-FI" smtClean="0"/>
              <a:t>22</a:t>
            </a:fld>
            <a:endParaRPr lang="fi-FI"/>
          </a:p>
        </p:txBody>
      </p:sp>
    </p:spTree>
    <p:extLst>
      <p:ext uri="{BB962C8B-B14F-4D97-AF65-F5344CB8AC3E}">
        <p14:creationId xmlns:p14="http://schemas.microsoft.com/office/powerpoint/2010/main" val="7783372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Suomen romaninaisia 2000-luvulla</a:t>
            </a:r>
          </a:p>
        </p:txBody>
      </p:sp>
      <p:pic>
        <p:nvPicPr>
          <p:cNvPr id="5" name="Sisällön paikkamerkki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1160" y="1690688"/>
            <a:ext cx="7169679" cy="4486275"/>
          </a:xfrm>
          <a:prstGeom prst="rect">
            <a:avLst/>
          </a:prstGeom>
        </p:spPr>
      </p:pic>
      <p:sp>
        <p:nvSpPr>
          <p:cNvPr id="3" name="Sisällön paikkamerkki 2"/>
          <p:cNvSpPr>
            <a:spLocks noGrp="1"/>
          </p:cNvSpPr>
          <p:nvPr>
            <p:ph idx="1"/>
          </p:nvPr>
        </p:nvSpPr>
        <p:spPr>
          <a:xfrm>
            <a:off x="838200" y="1690689"/>
            <a:ext cx="10515600" cy="4486274"/>
          </a:xfrm>
        </p:spPr>
        <p:txBody>
          <a:bodyPr/>
          <a:lstStyle/>
          <a:p>
            <a:endParaRPr lang="fi-FI" dirty="0"/>
          </a:p>
        </p:txBody>
      </p:sp>
      <p:sp>
        <p:nvSpPr>
          <p:cNvPr id="6" name="Alatunnisteen paikkamerkki 5"/>
          <p:cNvSpPr>
            <a:spLocks noGrp="1"/>
          </p:cNvSpPr>
          <p:nvPr>
            <p:ph type="ftr" sz="quarter" idx="11"/>
          </p:nvPr>
        </p:nvSpPr>
        <p:spPr/>
        <p:txBody>
          <a:bodyPr/>
          <a:lstStyle/>
          <a:p>
            <a:r>
              <a:rPr lang="fi-FI"/>
              <a:t>Johdatus romanikulttuureihin Henry Hedman </a:t>
            </a:r>
          </a:p>
        </p:txBody>
      </p:sp>
      <p:sp>
        <p:nvSpPr>
          <p:cNvPr id="7" name="Dian numeron paikkamerkki 6"/>
          <p:cNvSpPr>
            <a:spLocks noGrp="1"/>
          </p:cNvSpPr>
          <p:nvPr>
            <p:ph type="sldNum" sz="quarter" idx="12"/>
          </p:nvPr>
        </p:nvSpPr>
        <p:spPr/>
        <p:txBody>
          <a:bodyPr/>
          <a:lstStyle/>
          <a:p>
            <a:fld id="{A9A2C7B3-5B34-4AAB-B746-98E12A32B39A}" type="slidenum">
              <a:rPr lang="fi-FI" smtClean="0"/>
              <a:t>23</a:t>
            </a:fld>
            <a:endParaRPr lang="fi-FI"/>
          </a:p>
        </p:txBody>
      </p:sp>
    </p:spTree>
    <p:extLst>
      <p:ext uri="{BB962C8B-B14F-4D97-AF65-F5344CB8AC3E}">
        <p14:creationId xmlns:p14="http://schemas.microsoft.com/office/powerpoint/2010/main" val="3345842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ekstin paikkamerkki 1"/>
          <p:cNvSpPr>
            <a:spLocks noGrp="1"/>
          </p:cNvSpPr>
          <p:nvPr>
            <p:ph type="body" idx="1"/>
          </p:nvPr>
        </p:nvSpPr>
        <p:spPr/>
        <p:txBody>
          <a:bodyPr>
            <a:normAutofit/>
          </a:bodyPr>
          <a:lstStyle/>
          <a:p>
            <a:r>
              <a:rPr lang="fi-FI" altLang="fi-FI" dirty="0"/>
              <a:t>Ganander ja </a:t>
            </a:r>
            <a:r>
              <a:rPr lang="fi-FI" altLang="fi-FI" dirty="0" err="1"/>
              <a:t>Reinholm</a:t>
            </a:r>
            <a:r>
              <a:rPr lang="fi-FI" altLang="fi-FI" dirty="0"/>
              <a:t> huomioivat naisten päällysvaatteista erityisesti suuret villasaali</a:t>
            </a:r>
          </a:p>
          <a:p>
            <a:pPr lvl="1"/>
            <a:r>
              <a:rPr lang="fi-FI" altLang="fi-FI" dirty="0"/>
              <a:t>…rinta ja käsivarret ovat olkapäille asti paljaina (sen alla oli paita)</a:t>
            </a:r>
          </a:p>
          <a:p>
            <a:r>
              <a:rPr lang="fi-FI" altLang="fi-FI" dirty="0"/>
              <a:t>Hiukset olivat pitkät ja hajallaan, kertoo Ganander</a:t>
            </a:r>
          </a:p>
          <a:p>
            <a:pPr lvl="1"/>
            <a:r>
              <a:rPr lang="fi-FI" altLang="fi-FI" dirty="0"/>
              <a:t>Myöhemmällä ajalla naisen hiukset yleensä kammattiin taakse tai leteille tai peitettiin huivilla, kuten talonpoikaisnaisilla</a:t>
            </a:r>
          </a:p>
          <a:p>
            <a:r>
              <a:rPr lang="fi-FI" altLang="fi-FI" dirty="0"/>
              <a:t>Molemmat kirjoittajat ovat panneet merkille romanien käyttämät rahakorut </a:t>
            </a:r>
          </a:p>
          <a:p>
            <a:pPr lvl="1"/>
            <a:r>
              <a:rPr lang="fi-FI" altLang="fi-FI" dirty="0"/>
              <a:t>Johansson mainitsee kaulakäädyt , jotka oli tehty kulta- ja hopearahoista myös miesten kellonperiä</a:t>
            </a:r>
          </a:p>
        </p:txBody>
      </p:sp>
      <p:sp>
        <p:nvSpPr>
          <p:cNvPr id="46083" name="Otsikko 2"/>
          <p:cNvSpPr>
            <a:spLocks noGrp="1"/>
          </p:cNvSpPr>
          <p:nvPr>
            <p:ph type="title"/>
          </p:nvPr>
        </p:nvSpPr>
        <p:spPr>
          <a:xfrm>
            <a:off x="1981200" y="358775"/>
            <a:ext cx="8229600" cy="1143000"/>
          </a:xfrm>
        </p:spPr>
        <p:txBody>
          <a:bodyPr/>
          <a:lstStyle/>
          <a:p>
            <a:r>
              <a:rPr lang="fi-FI" altLang="fi-FI" dirty="0"/>
              <a:t>Naisten asu, jatkuu…</a:t>
            </a:r>
          </a:p>
        </p:txBody>
      </p:sp>
      <p:sp>
        <p:nvSpPr>
          <p:cNvPr id="46084" name="Date Placeholder 1"/>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Corbel" panose="020B0503020204020204" pitchFamily="34" charset="0"/>
              </a:defRPr>
            </a:lvl1pPr>
            <a:lvl2pPr marL="742950" indent="-285750">
              <a:spcBef>
                <a:spcPct val="20000"/>
              </a:spcBef>
              <a:buChar char="–"/>
              <a:defRPr sz="2400">
                <a:solidFill>
                  <a:schemeClr val="tx1"/>
                </a:solidFill>
                <a:latin typeface="Corbel" panose="020B0503020204020204" pitchFamily="34" charset="0"/>
              </a:defRPr>
            </a:lvl2pPr>
            <a:lvl3pPr marL="1143000" indent="-228600">
              <a:spcBef>
                <a:spcPct val="20000"/>
              </a:spcBef>
              <a:buChar char="•"/>
              <a:defRPr sz="2400">
                <a:solidFill>
                  <a:schemeClr val="tx1"/>
                </a:solidFill>
                <a:latin typeface="Corbel" panose="020B0503020204020204" pitchFamily="34" charset="0"/>
              </a:defRPr>
            </a:lvl3pPr>
            <a:lvl4pPr marL="1600200" indent="-228600">
              <a:spcBef>
                <a:spcPct val="20000"/>
              </a:spcBef>
              <a:buChar char="–"/>
              <a:defRPr sz="2000">
                <a:solidFill>
                  <a:schemeClr val="tx1"/>
                </a:solidFill>
                <a:latin typeface="Corbel" panose="020B0503020204020204" pitchFamily="34" charset="0"/>
              </a:defRPr>
            </a:lvl4pPr>
            <a:lvl5pPr marL="2057400" indent="-228600">
              <a:spcBef>
                <a:spcPct val="20000"/>
              </a:spcBef>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har char="»"/>
              <a:defRPr sz="2000">
                <a:solidFill>
                  <a:schemeClr val="tx1"/>
                </a:solidFill>
                <a:latin typeface="Corbel" panose="020B0503020204020204" pitchFamily="34" charset="0"/>
              </a:defRPr>
            </a:lvl9pPr>
          </a:lstStyle>
          <a:p>
            <a:pPr>
              <a:spcBef>
                <a:spcPct val="0"/>
              </a:spcBef>
              <a:buFontTx/>
              <a:buNone/>
            </a:pPr>
            <a:r>
              <a:rPr lang="fi-FI" altLang="fi-FI" sz="1000"/>
              <a:t>15.1.2019</a:t>
            </a:r>
          </a:p>
        </p:txBody>
      </p:sp>
      <p:sp>
        <p:nvSpPr>
          <p:cNvPr id="46085" name="Footer Placeholder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Corbel" panose="020B0503020204020204" pitchFamily="34" charset="0"/>
              </a:defRPr>
            </a:lvl1pPr>
            <a:lvl2pPr marL="742950" indent="-285750">
              <a:spcBef>
                <a:spcPct val="20000"/>
              </a:spcBef>
              <a:buChar char="–"/>
              <a:defRPr sz="2400">
                <a:solidFill>
                  <a:schemeClr val="tx1"/>
                </a:solidFill>
                <a:latin typeface="Corbel" panose="020B0503020204020204" pitchFamily="34" charset="0"/>
              </a:defRPr>
            </a:lvl2pPr>
            <a:lvl3pPr marL="1143000" indent="-228600">
              <a:spcBef>
                <a:spcPct val="20000"/>
              </a:spcBef>
              <a:buChar char="•"/>
              <a:defRPr sz="2400">
                <a:solidFill>
                  <a:schemeClr val="tx1"/>
                </a:solidFill>
                <a:latin typeface="Corbel" panose="020B0503020204020204" pitchFamily="34" charset="0"/>
              </a:defRPr>
            </a:lvl3pPr>
            <a:lvl4pPr marL="1600200" indent="-228600">
              <a:spcBef>
                <a:spcPct val="20000"/>
              </a:spcBef>
              <a:buChar char="–"/>
              <a:defRPr sz="2000">
                <a:solidFill>
                  <a:schemeClr val="tx1"/>
                </a:solidFill>
                <a:latin typeface="Corbel" panose="020B0503020204020204" pitchFamily="34" charset="0"/>
              </a:defRPr>
            </a:lvl4pPr>
            <a:lvl5pPr marL="2057400" indent="-228600">
              <a:spcBef>
                <a:spcPct val="20000"/>
              </a:spcBef>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har char="»"/>
              <a:defRPr sz="2000">
                <a:solidFill>
                  <a:schemeClr val="tx1"/>
                </a:solidFill>
                <a:latin typeface="Corbel" panose="020B0503020204020204" pitchFamily="34" charset="0"/>
              </a:defRPr>
            </a:lvl9pPr>
          </a:lstStyle>
          <a:p>
            <a:pPr>
              <a:spcBef>
                <a:spcPct val="0"/>
              </a:spcBef>
              <a:buFontTx/>
              <a:buNone/>
            </a:pPr>
            <a:r>
              <a:rPr lang="fi-FI" altLang="fi-FI" sz="1000"/>
              <a:t>Henry Hedman Johdatus romanikulttuureihin 2019</a:t>
            </a:r>
            <a:endParaRPr lang="fi-FI" altLang="fi-FI" sz="1000" dirty="0"/>
          </a:p>
        </p:txBody>
      </p:sp>
      <p:sp>
        <p:nvSpPr>
          <p:cNvPr id="4608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Corbel" panose="020B0503020204020204" pitchFamily="34" charset="0"/>
              </a:defRPr>
            </a:lvl1pPr>
            <a:lvl2pPr marL="742950" indent="-285750">
              <a:spcBef>
                <a:spcPct val="20000"/>
              </a:spcBef>
              <a:buChar char="–"/>
              <a:defRPr sz="2400">
                <a:solidFill>
                  <a:schemeClr val="tx1"/>
                </a:solidFill>
                <a:latin typeface="Corbel" panose="020B0503020204020204" pitchFamily="34" charset="0"/>
              </a:defRPr>
            </a:lvl2pPr>
            <a:lvl3pPr marL="1143000" indent="-228600">
              <a:spcBef>
                <a:spcPct val="20000"/>
              </a:spcBef>
              <a:buChar char="•"/>
              <a:defRPr sz="2400">
                <a:solidFill>
                  <a:schemeClr val="tx1"/>
                </a:solidFill>
                <a:latin typeface="Corbel" panose="020B0503020204020204" pitchFamily="34" charset="0"/>
              </a:defRPr>
            </a:lvl3pPr>
            <a:lvl4pPr marL="1600200" indent="-228600">
              <a:spcBef>
                <a:spcPct val="20000"/>
              </a:spcBef>
              <a:buChar char="–"/>
              <a:defRPr sz="2000">
                <a:solidFill>
                  <a:schemeClr val="tx1"/>
                </a:solidFill>
                <a:latin typeface="Corbel" panose="020B0503020204020204" pitchFamily="34" charset="0"/>
              </a:defRPr>
            </a:lvl4pPr>
            <a:lvl5pPr marL="2057400" indent="-228600">
              <a:spcBef>
                <a:spcPct val="20000"/>
              </a:spcBef>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har char="»"/>
              <a:defRPr sz="2000">
                <a:solidFill>
                  <a:schemeClr val="tx1"/>
                </a:solidFill>
                <a:latin typeface="Corbel" panose="020B0503020204020204" pitchFamily="34" charset="0"/>
              </a:defRPr>
            </a:lvl9pPr>
          </a:lstStyle>
          <a:p>
            <a:pPr>
              <a:spcBef>
                <a:spcPct val="0"/>
              </a:spcBef>
              <a:buFontTx/>
              <a:buNone/>
            </a:pPr>
            <a:fld id="{BE12BD91-55DD-428F-B89D-AFFC9417B889}" type="slidenum">
              <a:rPr lang="fi-FI" altLang="fi-FI" sz="1000"/>
              <a:pPr>
                <a:spcBef>
                  <a:spcPct val="0"/>
                </a:spcBef>
                <a:buFontTx/>
                <a:buNone/>
              </a:pPr>
              <a:t>24</a:t>
            </a:fld>
            <a:endParaRPr lang="fi-FI" altLang="fi-FI" sz="1000"/>
          </a:p>
        </p:txBody>
      </p:sp>
    </p:spTree>
    <p:extLst>
      <p:ext uri="{BB962C8B-B14F-4D97-AF65-F5344CB8AC3E}">
        <p14:creationId xmlns:p14="http://schemas.microsoft.com/office/powerpoint/2010/main" val="137771670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065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0658">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0658">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0658">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0658">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065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ekstin paikkamerkki 1"/>
          <p:cNvSpPr>
            <a:spLocks noGrp="1"/>
          </p:cNvSpPr>
          <p:nvPr>
            <p:ph type="body" idx="1"/>
          </p:nvPr>
        </p:nvSpPr>
        <p:spPr/>
        <p:txBody>
          <a:bodyPr/>
          <a:lstStyle/>
          <a:p>
            <a:pPr marL="514350" indent="-514350">
              <a:buFontTx/>
              <a:buAutoNum type="arabicPeriod"/>
            </a:pPr>
            <a:r>
              <a:rPr lang="fi-FI" altLang="fi-FI" sz="3600" dirty="0"/>
              <a:t>Asu korostaa romaninaisen siveellisyyttä ja kunniallisuutta </a:t>
            </a:r>
          </a:p>
          <a:p>
            <a:pPr marL="914400" lvl="1" indent="-514350">
              <a:buFontTx/>
              <a:buChar char="-"/>
            </a:pPr>
            <a:r>
              <a:rPr lang="fi-FI" altLang="fi-FI" sz="3200" dirty="0"/>
              <a:t>peittämällä itsensä lähes täysin käsivarresta jalkoihin</a:t>
            </a:r>
          </a:p>
          <a:p>
            <a:pPr marL="514350" indent="-514350">
              <a:buNone/>
            </a:pPr>
            <a:r>
              <a:rPr lang="fi-FI" altLang="fi-FI" sz="3600" dirty="0"/>
              <a:t>2. Tällä hän osoittaa kunnioitusta vanhempia romaneja kohtaan</a:t>
            </a:r>
          </a:p>
          <a:p>
            <a:pPr marL="514350" indent="-514350">
              <a:buNone/>
            </a:pPr>
            <a:r>
              <a:rPr lang="fi-FI" altLang="fi-FI" sz="3600" dirty="0"/>
              <a:t>3. Romaniasulla erottaudutaan pääväestöstä</a:t>
            </a:r>
          </a:p>
          <a:p>
            <a:pPr marL="514350" indent="-514350">
              <a:buFontTx/>
              <a:buAutoNum type="arabicPeriod"/>
            </a:pPr>
            <a:endParaRPr lang="fi-FI" altLang="fi-FI" sz="3200" dirty="0"/>
          </a:p>
        </p:txBody>
      </p:sp>
      <p:sp>
        <p:nvSpPr>
          <p:cNvPr id="73731" name="Otsikko 2"/>
          <p:cNvSpPr>
            <a:spLocks noGrp="1"/>
          </p:cNvSpPr>
          <p:nvPr>
            <p:ph type="title"/>
          </p:nvPr>
        </p:nvSpPr>
        <p:spPr>
          <a:xfrm>
            <a:off x="1981200" y="358775"/>
            <a:ext cx="8229600" cy="1143000"/>
          </a:xfrm>
        </p:spPr>
        <p:txBody>
          <a:bodyPr>
            <a:normAutofit fontScale="90000"/>
          </a:bodyPr>
          <a:lstStyle/>
          <a:p>
            <a:pPr>
              <a:defRPr/>
            </a:pPr>
            <a:r>
              <a:rPr lang="fi-FI"/>
              <a:t>Romaninaisen puvun kulttuurinen merkitys?</a:t>
            </a:r>
          </a:p>
        </p:txBody>
      </p:sp>
      <p:sp>
        <p:nvSpPr>
          <p:cNvPr id="49156" name="Date Placeholder 1"/>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Corbel" panose="020B0503020204020204" pitchFamily="34" charset="0"/>
              </a:defRPr>
            </a:lvl1pPr>
            <a:lvl2pPr marL="742950" indent="-285750">
              <a:spcBef>
                <a:spcPct val="20000"/>
              </a:spcBef>
              <a:buChar char="–"/>
              <a:defRPr sz="2400">
                <a:solidFill>
                  <a:schemeClr val="tx1"/>
                </a:solidFill>
                <a:latin typeface="Corbel" panose="020B0503020204020204" pitchFamily="34" charset="0"/>
              </a:defRPr>
            </a:lvl2pPr>
            <a:lvl3pPr marL="1143000" indent="-228600">
              <a:spcBef>
                <a:spcPct val="20000"/>
              </a:spcBef>
              <a:buChar char="•"/>
              <a:defRPr sz="2400">
                <a:solidFill>
                  <a:schemeClr val="tx1"/>
                </a:solidFill>
                <a:latin typeface="Corbel" panose="020B0503020204020204" pitchFamily="34" charset="0"/>
              </a:defRPr>
            </a:lvl3pPr>
            <a:lvl4pPr marL="1600200" indent="-228600">
              <a:spcBef>
                <a:spcPct val="20000"/>
              </a:spcBef>
              <a:buChar char="–"/>
              <a:defRPr sz="2000">
                <a:solidFill>
                  <a:schemeClr val="tx1"/>
                </a:solidFill>
                <a:latin typeface="Corbel" panose="020B0503020204020204" pitchFamily="34" charset="0"/>
              </a:defRPr>
            </a:lvl4pPr>
            <a:lvl5pPr marL="2057400" indent="-228600">
              <a:spcBef>
                <a:spcPct val="20000"/>
              </a:spcBef>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har char="»"/>
              <a:defRPr sz="2000">
                <a:solidFill>
                  <a:schemeClr val="tx1"/>
                </a:solidFill>
                <a:latin typeface="Corbel" panose="020B0503020204020204" pitchFamily="34" charset="0"/>
              </a:defRPr>
            </a:lvl9pPr>
          </a:lstStyle>
          <a:p>
            <a:pPr>
              <a:spcBef>
                <a:spcPct val="0"/>
              </a:spcBef>
              <a:buFontTx/>
              <a:buNone/>
            </a:pPr>
            <a:r>
              <a:rPr lang="fi-FI" altLang="fi-FI" sz="1000"/>
              <a:t>15.1.2019</a:t>
            </a:r>
          </a:p>
        </p:txBody>
      </p:sp>
      <p:sp>
        <p:nvSpPr>
          <p:cNvPr id="49157" name="Footer Placeholder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Corbel" panose="020B0503020204020204" pitchFamily="34" charset="0"/>
              </a:defRPr>
            </a:lvl1pPr>
            <a:lvl2pPr marL="742950" indent="-285750">
              <a:spcBef>
                <a:spcPct val="20000"/>
              </a:spcBef>
              <a:buChar char="–"/>
              <a:defRPr sz="2400">
                <a:solidFill>
                  <a:schemeClr val="tx1"/>
                </a:solidFill>
                <a:latin typeface="Corbel" panose="020B0503020204020204" pitchFamily="34" charset="0"/>
              </a:defRPr>
            </a:lvl2pPr>
            <a:lvl3pPr marL="1143000" indent="-228600">
              <a:spcBef>
                <a:spcPct val="20000"/>
              </a:spcBef>
              <a:buChar char="•"/>
              <a:defRPr sz="2400">
                <a:solidFill>
                  <a:schemeClr val="tx1"/>
                </a:solidFill>
                <a:latin typeface="Corbel" panose="020B0503020204020204" pitchFamily="34" charset="0"/>
              </a:defRPr>
            </a:lvl3pPr>
            <a:lvl4pPr marL="1600200" indent="-228600">
              <a:spcBef>
                <a:spcPct val="20000"/>
              </a:spcBef>
              <a:buChar char="–"/>
              <a:defRPr sz="2000">
                <a:solidFill>
                  <a:schemeClr val="tx1"/>
                </a:solidFill>
                <a:latin typeface="Corbel" panose="020B0503020204020204" pitchFamily="34" charset="0"/>
              </a:defRPr>
            </a:lvl4pPr>
            <a:lvl5pPr marL="2057400" indent="-228600">
              <a:spcBef>
                <a:spcPct val="20000"/>
              </a:spcBef>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har char="»"/>
              <a:defRPr sz="2000">
                <a:solidFill>
                  <a:schemeClr val="tx1"/>
                </a:solidFill>
                <a:latin typeface="Corbel" panose="020B0503020204020204" pitchFamily="34" charset="0"/>
              </a:defRPr>
            </a:lvl9pPr>
          </a:lstStyle>
          <a:p>
            <a:pPr>
              <a:spcBef>
                <a:spcPct val="0"/>
              </a:spcBef>
              <a:buFontTx/>
              <a:buNone/>
            </a:pPr>
            <a:r>
              <a:rPr lang="fi-FI" altLang="fi-FI" sz="1000"/>
              <a:t>Henry Hedman Johdatus romanikulttuureihin 2019</a:t>
            </a:r>
          </a:p>
        </p:txBody>
      </p:sp>
      <p:sp>
        <p:nvSpPr>
          <p:cNvPr id="49158"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Corbel" panose="020B0503020204020204" pitchFamily="34" charset="0"/>
              </a:defRPr>
            </a:lvl1pPr>
            <a:lvl2pPr marL="742950" indent="-285750">
              <a:spcBef>
                <a:spcPct val="20000"/>
              </a:spcBef>
              <a:buChar char="–"/>
              <a:defRPr sz="2400">
                <a:solidFill>
                  <a:schemeClr val="tx1"/>
                </a:solidFill>
                <a:latin typeface="Corbel" panose="020B0503020204020204" pitchFamily="34" charset="0"/>
              </a:defRPr>
            </a:lvl2pPr>
            <a:lvl3pPr marL="1143000" indent="-228600">
              <a:spcBef>
                <a:spcPct val="20000"/>
              </a:spcBef>
              <a:buChar char="•"/>
              <a:defRPr sz="2400">
                <a:solidFill>
                  <a:schemeClr val="tx1"/>
                </a:solidFill>
                <a:latin typeface="Corbel" panose="020B0503020204020204" pitchFamily="34" charset="0"/>
              </a:defRPr>
            </a:lvl3pPr>
            <a:lvl4pPr marL="1600200" indent="-228600">
              <a:spcBef>
                <a:spcPct val="20000"/>
              </a:spcBef>
              <a:buChar char="–"/>
              <a:defRPr sz="2000">
                <a:solidFill>
                  <a:schemeClr val="tx1"/>
                </a:solidFill>
                <a:latin typeface="Corbel" panose="020B0503020204020204" pitchFamily="34" charset="0"/>
              </a:defRPr>
            </a:lvl4pPr>
            <a:lvl5pPr marL="2057400" indent="-228600">
              <a:spcBef>
                <a:spcPct val="20000"/>
              </a:spcBef>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har char="»"/>
              <a:defRPr sz="2000">
                <a:solidFill>
                  <a:schemeClr val="tx1"/>
                </a:solidFill>
                <a:latin typeface="Corbel" panose="020B0503020204020204" pitchFamily="34" charset="0"/>
              </a:defRPr>
            </a:lvl9pPr>
          </a:lstStyle>
          <a:p>
            <a:pPr>
              <a:spcBef>
                <a:spcPct val="0"/>
              </a:spcBef>
              <a:buFontTx/>
              <a:buNone/>
            </a:pPr>
            <a:fld id="{FB7FE63F-5022-4280-B1A1-AD90AAC5305E}" type="slidenum">
              <a:rPr lang="fi-FI" altLang="fi-FI" sz="1000"/>
              <a:pPr>
                <a:spcBef>
                  <a:spcPct val="0"/>
                </a:spcBef>
                <a:buFontTx/>
                <a:buNone/>
              </a:pPr>
              <a:t>25</a:t>
            </a:fld>
            <a:endParaRPr lang="fi-FI" altLang="fi-FI" sz="1000"/>
          </a:p>
        </p:txBody>
      </p:sp>
    </p:spTree>
    <p:extLst>
      <p:ext uri="{BB962C8B-B14F-4D97-AF65-F5344CB8AC3E}">
        <p14:creationId xmlns:p14="http://schemas.microsoft.com/office/powerpoint/2010/main" val="4150782253"/>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3730">
                                            <p:txEl>
                                              <p:pRg st="0" end="0"/>
                                            </p:txEl>
                                          </p:spTgt>
                                        </p:tgtEl>
                                        <p:attrNameLst>
                                          <p:attrName>style.visibility</p:attrName>
                                        </p:attrNameLst>
                                      </p:cBhvr>
                                      <p:to>
                                        <p:strVal val="visible"/>
                                      </p:to>
                                    </p:set>
                                    <p:anim calcmode="lin" valueType="num">
                                      <p:cBhvr>
                                        <p:cTn id="7" dur="1000" fill="hold"/>
                                        <p:tgtEl>
                                          <p:spTgt spid="73730">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73730">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73730">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73730">
                                            <p:txEl>
                                              <p:pRg st="0" end="0"/>
                                            </p:txEl>
                                          </p:spTgt>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73730">
                                            <p:txEl>
                                              <p:pRg st="1" end="1"/>
                                            </p:txEl>
                                          </p:spTgt>
                                        </p:tgtEl>
                                        <p:attrNameLst>
                                          <p:attrName>style.visibility</p:attrName>
                                        </p:attrNameLst>
                                      </p:cBhvr>
                                      <p:to>
                                        <p:strVal val="visible"/>
                                      </p:to>
                                    </p:set>
                                    <p:anim calcmode="lin" valueType="num">
                                      <p:cBhvr>
                                        <p:cTn id="13" dur="1000" fill="hold"/>
                                        <p:tgtEl>
                                          <p:spTgt spid="73730">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73730">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73730">
                                            <p:txEl>
                                              <p:pRg st="1" end="1"/>
                                            </p:txEl>
                                          </p:spTgt>
                                        </p:tgtEl>
                                        <p:attrNameLst>
                                          <p:attrName>style.rotation</p:attrName>
                                        </p:attrNameLst>
                                      </p:cBhvr>
                                      <p:tavLst>
                                        <p:tav tm="0">
                                          <p:val>
                                            <p:fltVal val="90"/>
                                          </p:val>
                                        </p:tav>
                                        <p:tav tm="100000">
                                          <p:val>
                                            <p:fltVal val="0"/>
                                          </p:val>
                                        </p:tav>
                                      </p:tavLst>
                                    </p:anim>
                                    <p:animEffect transition="in" filter="fade">
                                      <p:cBhvr>
                                        <p:cTn id="16" dur="1000"/>
                                        <p:tgtEl>
                                          <p:spTgt spid="73730">
                                            <p:txEl>
                                              <p:pRg st="1" end="1"/>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31" presetClass="entr" presetSubtype="0" fill="hold" grpId="0" nodeType="clickEffect">
                                  <p:stCondLst>
                                    <p:cond delay="0"/>
                                  </p:stCondLst>
                                  <p:childTnLst>
                                    <p:set>
                                      <p:cBhvr>
                                        <p:cTn id="20" dur="1" fill="hold">
                                          <p:stCondLst>
                                            <p:cond delay="0"/>
                                          </p:stCondLst>
                                        </p:cTn>
                                        <p:tgtEl>
                                          <p:spTgt spid="73730">
                                            <p:txEl>
                                              <p:pRg st="2" end="2"/>
                                            </p:txEl>
                                          </p:spTgt>
                                        </p:tgtEl>
                                        <p:attrNameLst>
                                          <p:attrName>style.visibility</p:attrName>
                                        </p:attrNameLst>
                                      </p:cBhvr>
                                      <p:to>
                                        <p:strVal val="visible"/>
                                      </p:to>
                                    </p:set>
                                    <p:anim calcmode="lin" valueType="num">
                                      <p:cBhvr>
                                        <p:cTn id="21" dur="1000" fill="hold"/>
                                        <p:tgtEl>
                                          <p:spTgt spid="73730">
                                            <p:txEl>
                                              <p:pRg st="2" end="2"/>
                                            </p:txEl>
                                          </p:spTgt>
                                        </p:tgtEl>
                                        <p:attrNameLst>
                                          <p:attrName>ppt_w</p:attrName>
                                        </p:attrNameLst>
                                      </p:cBhvr>
                                      <p:tavLst>
                                        <p:tav tm="0">
                                          <p:val>
                                            <p:fltVal val="0"/>
                                          </p:val>
                                        </p:tav>
                                        <p:tav tm="100000">
                                          <p:val>
                                            <p:strVal val="#ppt_w"/>
                                          </p:val>
                                        </p:tav>
                                      </p:tavLst>
                                    </p:anim>
                                    <p:anim calcmode="lin" valueType="num">
                                      <p:cBhvr>
                                        <p:cTn id="22" dur="1000" fill="hold"/>
                                        <p:tgtEl>
                                          <p:spTgt spid="73730">
                                            <p:txEl>
                                              <p:pRg st="2" end="2"/>
                                            </p:txEl>
                                          </p:spTgt>
                                        </p:tgtEl>
                                        <p:attrNameLst>
                                          <p:attrName>ppt_h</p:attrName>
                                        </p:attrNameLst>
                                      </p:cBhvr>
                                      <p:tavLst>
                                        <p:tav tm="0">
                                          <p:val>
                                            <p:fltVal val="0"/>
                                          </p:val>
                                        </p:tav>
                                        <p:tav tm="100000">
                                          <p:val>
                                            <p:strVal val="#ppt_h"/>
                                          </p:val>
                                        </p:tav>
                                      </p:tavLst>
                                    </p:anim>
                                    <p:anim calcmode="lin" valueType="num">
                                      <p:cBhvr>
                                        <p:cTn id="23" dur="1000" fill="hold"/>
                                        <p:tgtEl>
                                          <p:spTgt spid="73730">
                                            <p:txEl>
                                              <p:pRg st="2" end="2"/>
                                            </p:txEl>
                                          </p:spTgt>
                                        </p:tgtEl>
                                        <p:attrNameLst>
                                          <p:attrName>style.rotation</p:attrName>
                                        </p:attrNameLst>
                                      </p:cBhvr>
                                      <p:tavLst>
                                        <p:tav tm="0">
                                          <p:val>
                                            <p:fltVal val="90"/>
                                          </p:val>
                                        </p:tav>
                                        <p:tav tm="100000">
                                          <p:val>
                                            <p:fltVal val="0"/>
                                          </p:val>
                                        </p:tav>
                                      </p:tavLst>
                                    </p:anim>
                                    <p:animEffect transition="in" filter="fade">
                                      <p:cBhvr>
                                        <p:cTn id="24" dur="1000"/>
                                        <p:tgtEl>
                                          <p:spTgt spid="73730">
                                            <p:txEl>
                                              <p:pRg st="2" end="2"/>
                                            </p:txEl>
                                          </p:spTgt>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31" presetClass="entr" presetSubtype="0" fill="hold" grpId="0" nodeType="clickEffect">
                                  <p:stCondLst>
                                    <p:cond delay="0"/>
                                  </p:stCondLst>
                                  <p:childTnLst>
                                    <p:set>
                                      <p:cBhvr>
                                        <p:cTn id="28" dur="1" fill="hold">
                                          <p:stCondLst>
                                            <p:cond delay="0"/>
                                          </p:stCondLst>
                                        </p:cTn>
                                        <p:tgtEl>
                                          <p:spTgt spid="73730">
                                            <p:txEl>
                                              <p:pRg st="3" end="3"/>
                                            </p:txEl>
                                          </p:spTgt>
                                        </p:tgtEl>
                                        <p:attrNameLst>
                                          <p:attrName>style.visibility</p:attrName>
                                        </p:attrNameLst>
                                      </p:cBhvr>
                                      <p:to>
                                        <p:strVal val="visible"/>
                                      </p:to>
                                    </p:set>
                                    <p:anim calcmode="lin" valueType="num">
                                      <p:cBhvr>
                                        <p:cTn id="29" dur="1000" fill="hold"/>
                                        <p:tgtEl>
                                          <p:spTgt spid="73730">
                                            <p:txEl>
                                              <p:pRg st="3" end="3"/>
                                            </p:txEl>
                                          </p:spTgt>
                                        </p:tgtEl>
                                        <p:attrNameLst>
                                          <p:attrName>ppt_w</p:attrName>
                                        </p:attrNameLst>
                                      </p:cBhvr>
                                      <p:tavLst>
                                        <p:tav tm="0">
                                          <p:val>
                                            <p:fltVal val="0"/>
                                          </p:val>
                                        </p:tav>
                                        <p:tav tm="100000">
                                          <p:val>
                                            <p:strVal val="#ppt_w"/>
                                          </p:val>
                                        </p:tav>
                                      </p:tavLst>
                                    </p:anim>
                                    <p:anim calcmode="lin" valueType="num">
                                      <p:cBhvr>
                                        <p:cTn id="30" dur="1000" fill="hold"/>
                                        <p:tgtEl>
                                          <p:spTgt spid="73730">
                                            <p:txEl>
                                              <p:pRg st="3" end="3"/>
                                            </p:txEl>
                                          </p:spTgt>
                                        </p:tgtEl>
                                        <p:attrNameLst>
                                          <p:attrName>ppt_h</p:attrName>
                                        </p:attrNameLst>
                                      </p:cBhvr>
                                      <p:tavLst>
                                        <p:tav tm="0">
                                          <p:val>
                                            <p:fltVal val="0"/>
                                          </p:val>
                                        </p:tav>
                                        <p:tav tm="100000">
                                          <p:val>
                                            <p:strVal val="#ppt_h"/>
                                          </p:val>
                                        </p:tav>
                                      </p:tavLst>
                                    </p:anim>
                                    <p:anim calcmode="lin" valueType="num">
                                      <p:cBhvr>
                                        <p:cTn id="31" dur="1000" fill="hold"/>
                                        <p:tgtEl>
                                          <p:spTgt spid="73730">
                                            <p:txEl>
                                              <p:pRg st="3" end="3"/>
                                            </p:txEl>
                                          </p:spTgt>
                                        </p:tgtEl>
                                        <p:attrNameLst>
                                          <p:attrName>style.rotation</p:attrName>
                                        </p:attrNameLst>
                                      </p:cBhvr>
                                      <p:tavLst>
                                        <p:tav tm="0">
                                          <p:val>
                                            <p:fltVal val="90"/>
                                          </p:val>
                                        </p:tav>
                                        <p:tav tm="100000">
                                          <p:val>
                                            <p:fltVal val="0"/>
                                          </p:val>
                                        </p:tav>
                                      </p:tavLst>
                                    </p:anim>
                                    <p:animEffect transition="in" filter="fade">
                                      <p:cBhvr>
                                        <p:cTn id="32" dur="1000"/>
                                        <p:tgtEl>
                                          <p:spTgt spid="7373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0"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Sisällön paikkamerkki 1"/>
          <p:cNvSpPr>
            <a:spLocks noGrp="1"/>
          </p:cNvSpPr>
          <p:nvPr>
            <p:ph idx="1"/>
          </p:nvPr>
        </p:nvSpPr>
        <p:spPr>
          <a:xfrm>
            <a:off x="1696278" y="1989138"/>
            <a:ext cx="8647872" cy="4032250"/>
          </a:xfrm>
        </p:spPr>
        <p:txBody>
          <a:bodyPr>
            <a:noAutofit/>
          </a:bodyPr>
          <a:lstStyle/>
          <a:p>
            <a:r>
              <a:rPr lang="fi-FI" altLang="fi-FI" sz="3600" dirty="0">
                <a:solidFill>
                  <a:srgbClr val="FF0000"/>
                </a:solidFill>
              </a:rPr>
              <a:t>Miehen</a:t>
            </a:r>
            <a:r>
              <a:rPr lang="fi-FI" altLang="fi-FI" sz="3600" dirty="0"/>
              <a:t> pukeutuminen on väljempää</a:t>
            </a:r>
          </a:p>
          <a:p>
            <a:r>
              <a:rPr lang="fi-FI" altLang="fi-FI" sz="3600" dirty="0"/>
              <a:t>Silti miesten asua määrittelee seuraavat seikat:</a:t>
            </a:r>
          </a:p>
          <a:p>
            <a:pPr lvl="2"/>
            <a:r>
              <a:rPr lang="fi-FI" altLang="fi-FI" sz="2800" dirty="0"/>
              <a:t>Tummat housut, tumma puku on tullut perinteisten pussihousujen tilalle</a:t>
            </a:r>
          </a:p>
          <a:p>
            <a:pPr lvl="2"/>
            <a:r>
              <a:rPr lang="fi-FI" altLang="fi-FI" sz="2800" dirty="0"/>
              <a:t>Vanhemmat miehet pukeutuvat perinteisesti etenkin yhteisissä juhlissa ja kokoontumisissa (pussihousut ja pitkävartiset nahkasaappaat tai lapikkaat)</a:t>
            </a:r>
          </a:p>
        </p:txBody>
      </p:sp>
      <p:sp>
        <p:nvSpPr>
          <p:cNvPr id="241667" name="Otsikko 2"/>
          <p:cNvSpPr>
            <a:spLocks noGrp="1"/>
          </p:cNvSpPr>
          <p:nvPr>
            <p:ph type="title"/>
          </p:nvPr>
        </p:nvSpPr>
        <p:spPr>
          <a:xfrm>
            <a:off x="1444487" y="549275"/>
            <a:ext cx="8899663" cy="1150938"/>
          </a:xfrm>
        </p:spPr>
        <p:txBody>
          <a:bodyPr/>
          <a:lstStyle/>
          <a:p>
            <a:r>
              <a:rPr lang="fi-FI" altLang="fi-FI" dirty="0">
                <a:solidFill>
                  <a:srgbClr val="0070C0"/>
                </a:solidFill>
              </a:rPr>
              <a:t>Miesten vaatetus, jatkuu…</a:t>
            </a:r>
          </a:p>
        </p:txBody>
      </p:sp>
      <p:sp>
        <p:nvSpPr>
          <p:cNvPr id="241669" name="Alatunnisteen paikkamerkki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Corbel" panose="020B0503020204020204" pitchFamily="34" charset="0"/>
              </a:defRPr>
            </a:lvl1pPr>
            <a:lvl2pPr marL="742950" indent="-285750">
              <a:spcBef>
                <a:spcPct val="20000"/>
              </a:spcBef>
              <a:buChar char="–"/>
              <a:defRPr sz="2400">
                <a:solidFill>
                  <a:schemeClr val="tx1"/>
                </a:solidFill>
                <a:latin typeface="Corbel" panose="020B0503020204020204" pitchFamily="34" charset="0"/>
              </a:defRPr>
            </a:lvl2pPr>
            <a:lvl3pPr marL="1143000" indent="-228600">
              <a:spcBef>
                <a:spcPct val="20000"/>
              </a:spcBef>
              <a:buChar char="•"/>
              <a:defRPr sz="2400">
                <a:solidFill>
                  <a:schemeClr val="tx1"/>
                </a:solidFill>
                <a:latin typeface="Corbel" panose="020B0503020204020204" pitchFamily="34" charset="0"/>
              </a:defRPr>
            </a:lvl3pPr>
            <a:lvl4pPr marL="1600200" indent="-228600">
              <a:spcBef>
                <a:spcPct val="20000"/>
              </a:spcBef>
              <a:buChar char="–"/>
              <a:defRPr sz="2000">
                <a:solidFill>
                  <a:schemeClr val="tx1"/>
                </a:solidFill>
                <a:latin typeface="Corbel" panose="020B0503020204020204" pitchFamily="34" charset="0"/>
              </a:defRPr>
            </a:lvl4pPr>
            <a:lvl5pPr marL="2057400" indent="-228600">
              <a:spcBef>
                <a:spcPct val="20000"/>
              </a:spcBef>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har char="»"/>
              <a:defRPr sz="2000">
                <a:solidFill>
                  <a:schemeClr val="tx1"/>
                </a:solidFill>
                <a:latin typeface="Corbel" panose="020B0503020204020204" pitchFamily="34" charset="0"/>
              </a:defRPr>
            </a:lvl9pPr>
          </a:lstStyle>
          <a:p>
            <a:pPr>
              <a:spcBef>
                <a:spcPct val="0"/>
              </a:spcBef>
              <a:buFontTx/>
              <a:buNone/>
            </a:pPr>
            <a:r>
              <a:rPr lang="fi-FI" altLang="fi-FI" sz="1000">
                <a:solidFill>
                  <a:schemeClr val="tx2"/>
                </a:solidFill>
                <a:latin typeface="Arial" panose="020B0604020202020204" pitchFamily="34" charset="0"/>
              </a:rPr>
              <a:t>Johdatus romanikulttuureihin Henry Hedman </a:t>
            </a:r>
            <a:endParaRPr lang="en-GB" altLang="fi-FI" sz="1000">
              <a:solidFill>
                <a:schemeClr val="tx2"/>
              </a:solidFill>
              <a:latin typeface="Arial" panose="020B0604020202020204" pitchFamily="34" charset="0"/>
            </a:endParaRPr>
          </a:p>
        </p:txBody>
      </p:sp>
      <p:sp>
        <p:nvSpPr>
          <p:cNvPr id="241670" name="Dian numeron paikkamerkki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Corbel" panose="020B0503020204020204" pitchFamily="34" charset="0"/>
              </a:defRPr>
            </a:lvl1pPr>
            <a:lvl2pPr marL="742950" indent="-285750">
              <a:spcBef>
                <a:spcPct val="20000"/>
              </a:spcBef>
              <a:buChar char="–"/>
              <a:defRPr sz="2400">
                <a:solidFill>
                  <a:schemeClr val="tx1"/>
                </a:solidFill>
                <a:latin typeface="Corbel" panose="020B0503020204020204" pitchFamily="34" charset="0"/>
              </a:defRPr>
            </a:lvl2pPr>
            <a:lvl3pPr marL="1143000" indent="-228600">
              <a:spcBef>
                <a:spcPct val="20000"/>
              </a:spcBef>
              <a:buChar char="•"/>
              <a:defRPr sz="2400">
                <a:solidFill>
                  <a:schemeClr val="tx1"/>
                </a:solidFill>
                <a:latin typeface="Corbel" panose="020B0503020204020204" pitchFamily="34" charset="0"/>
              </a:defRPr>
            </a:lvl3pPr>
            <a:lvl4pPr marL="1600200" indent="-228600">
              <a:spcBef>
                <a:spcPct val="20000"/>
              </a:spcBef>
              <a:buChar char="–"/>
              <a:defRPr sz="2000">
                <a:solidFill>
                  <a:schemeClr val="tx1"/>
                </a:solidFill>
                <a:latin typeface="Corbel" panose="020B0503020204020204" pitchFamily="34" charset="0"/>
              </a:defRPr>
            </a:lvl4pPr>
            <a:lvl5pPr marL="2057400" indent="-228600">
              <a:spcBef>
                <a:spcPct val="20000"/>
              </a:spcBef>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har char="»"/>
              <a:defRPr sz="2000">
                <a:solidFill>
                  <a:schemeClr val="tx1"/>
                </a:solidFill>
                <a:latin typeface="Corbel" panose="020B0503020204020204" pitchFamily="34" charset="0"/>
              </a:defRPr>
            </a:lvl9pPr>
          </a:lstStyle>
          <a:p>
            <a:pPr>
              <a:spcBef>
                <a:spcPct val="0"/>
              </a:spcBef>
              <a:buFontTx/>
              <a:buNone/>
            </a:pPr>
            <a:fld id="{3C128F5B-B473-4B56-B13D-5A8E7CCA7FA4}" type="slidenum">
              <a:rPr lang="en-GB" altLang="fi-FI" sz="1000">
                <a:solidFill>
                  <a:schemeClr val="tx2"/>
                </a:solidFill>
                <a:latin typeface="Arial" panose="020B0604020202020204" pitchFamily="34" charset="0"/>
              </a:rPr>
              <a:pPr>
                <a:spcBef>
                  <a:spcPct val="0"/>
                </a:spcBef>
                <a:buFontTx/>
                <a:buNone/>
              </a:pPr>
              <a:t>26</a:t>
            </a:fld>
            <a:endParaRPr lang="en-GB" altLang="fi-FI" sz="1000">
              <a:solidFill>
                <a:schemeClr val="tx2"/>
              </a:solidFill>
              <a:latin typeface="Arial" panose="020B0604020202020204" pitchFamily="34" charset="0"/>
            </a:endParaRPr>
          </a:p>
        </p:txBody>
      </p:sp>
    </p:spTree>
    <p:extLst>
      <p:ext uri="{BB962C8B-B14F-4D97-AF65-F5344CB8AC3E}">
        <p14:creationId xmlns:p14="http://schemas.microsoft.com/office/powerpoint/2010/main" val="671676837"/>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kstin paikkamerkki 1"/>
          <p:cNvSpPr>
            <a:spLocks noGrp="1"/>
          </p:cNvSpPr>
          <p:nvPr>
            <p:ph type="body" idx="1"/>
          </p:nvPr>
        </p:nvSpPr>
        <p:spPr>
          <a:xfrm>
            <a:off x="1774826" y="1600201"/>
            <a:ext cx="8435975" cy="4924425"/>
          </a:xfrm>
        </p:spPr>
        <p:txBody>
          <a:bodyPr>
            <a:normAutofit fontScale="92500"/>
          </a:bodyPr>
          <a:lstStyle/>
          <a:p>
            <a:pPr marL="0" indent="0">
              <a:buNone/>
            </a:pPr>
            <a:r>
              <a:rPr lang="fi-FI" altLang="fi-FI" b="1" dirty="0"/>
              <a:t>Perhe- ja sukuyhteytenä, johon kuuluvat erilaiset velvoitteet kuten:</a:t>
            </a:r>
          </a:p>
          <a:p>
            <a:r>
              <a:rPr lang="fi-FI" altLang="fi-FI" dirty="0">
                <a:solidFill>
                  <a:schemeClr val="accent2"/>
                </a:solidFill>
              </a:rPr>
              <a:t>Sukulaisten auttaminen</a:t>
            </a:r>
          </a:p>
          <a:p>
            <a:r>
              <a:rPr lang="fi-FI" altLang="fi-FI" dirty="0">
                <a:solidFill>
                  <a:schemeClr val="accent2"/>
                </a:solidFill>
              </a:rPr>
              <a:t>Suvun kunnian säilyttäminen</a:t>
            </a:r>
          </a:p>
          <a:p>
            <a:pPr marL="0" indent="0">
              <a:buNone/>
            </a:pPr>
            <a:r>
              <a:rPr lang="fi-FI" altLang="fi-FI" b="1" dirty="0"/>
              <a:t>Moraalisten ja sosiaalisten normien säilyttämisenä:</a:t>
            </a:r>
          </a:p>
          <a:p>
            <a:r>
              <a:rPr lang="fi-FI" altLang="fi-FI" dirty="0">
                <a:solidFill>
                  <a:schemeClr val="accent5"/>
                </a:solidFill>
              </a:rPr>
              <a:t>Rituaalinen puhtaus ja saastaisuus, kunniallisuus ja likaisuus, häpeä</a:t>
            </a:r>
          </a:p>
          <a:p>
            <a:pPr marL="0" indent="0">
              <a:buNone/>
            </a:pPr>
            <a:r>
              <a:rPr lang="fi-FI" altLang="fi-FI" b="1" dirty="0"/>
              <a:t>Elämänarvoina, jotka on ilmaistu ihmisruumiin symboleina:</a:t>
            </a:r>
          </a:p>
          <a:p>
            <a:r>
              <a:rPr lang="fi-FI" altLang="fi-FI" dirty="0">
                <a:solidFill>
                  <a:srgbClr val="FF0000"/>
                </a:solidFill>
              </a:rPr>
              <a:t>Epäpuhdasta, saastaista ja erityisen hävettävät asiat, jotka liittyvät kaulasta alaspäin </a:t>
            </a:r>
          </a:p>
          <a:p>
            <a:r>
              <a:rPr lang="fi-FI" altLang="fi-FI" dirty="0">
                <a:solidFill>
                  <a:srgbClr val="FF0000"/>
                </a:solidFill>
              </a:rPr>
              <a:t>Puhdasta, joka liittyy ihmisruumiin yläosaan</a:t>
            </a:r>
          </a:p>
        </p:txBody>
      </p:sp>
      <p:sp>
        <p:nvSpPr>
          <p:cNvPr id="142339" name="Otsikko 2"/>
          <p:cNvSpPr>
            <a:spLocks noGrp="1"/>
          </p:cNvSpPr>
          <p:nvPr>
            <p:ph type="title"/>
          </p:nvPr>
        </p:nvSpPr>
        <p:spPr>
          <a:xfrm>
            <a:off x="1930401" y="333374"/>
            <a:ext cx="8229600" cy="1143000"/>
          </a:xfrm>
        </p:spPr>
        <p:txBody>
          <a:bodyPr>
            <a:normAutofit fontScale="90000"/>
          </a:bodyPr>
          <a:lstStyle/>
          <a:p>
            <a:r>
              <a:rPr lang="fi-FI" altLang="fi-FI" dirty="0">
                <a:solidFill>
                  <a:schemeClr val="accent5"/>
                </a:solidFill>
              </a:rPr>
              <a:t>9. Miten romanien arvot ilmenevät?</a:t>
            </a:r>
          </a:p>
        </p:txBody>
      </p:sp>
      <p:sp>
        <p:nvSpPr>
          <p:cNvPr id="3" name="Alatunnisteen paikkamerkki 2"/>
          <p:cNvSpPr>
            <a:spLocks noGrp="1"/>
          </p:cNvSpPr>
          <p:nvPr>
            <p:ph type="ftr" sz="quarter" idx="11"/>
          </p:nvPr>
        </p:nvSpPr>
        <p:spPr/>
        <p:txBody>
          <a:bodyPr/>
          <a:lstStyle/>
          <a:p>
            <a:pPr>
              <a:defRPr/>
            </a:pPr>
            <a:r>
              <a:rPr lang="fi-FI" altLang="fi-FI"/>
              <a:t>Johdatus romanikulttuureihin Henry Hedman </a:t>
            </a:r>
          </a:p>
        </p:txBody>
      </p:sp>
      <p:sp>
        <p:nvSpPr>
          <p:cNvPr id="4" name="Dian numeron paikkamerkki 3"/>
          <p:cNvSpPr>
            <a:spLocks noGrp="1"/>
          </p:cNvSpPr>
          <p:nvPr>
            <p:ph type="sldNum" sz="quarter" idx="12"/>
          </p:nvPr>
        </p:nvSpPr>
        <p:spPr/>
        <p:txBody>
          <a:bodyPr/>
          <a:lstStyle/>
          <a:p>
            <a:pPr>
              <a:defRPr/>
            </a:pPr>
            <a:fld id="{47DBB5D1-3D34-4F73-A4E3-238B4CE84909}" type="slidenum">
              <a:rPr lang="fi-FI" altLang="fi-FI" smtClean="0"/>
              <a:pPr>
                <a:defRPr/>
              </a:pPr>
              <a:t>27</a:t>
            </a:fld>
            <a:endParaRPr lang="fi-FI" altLang="fi-FI"/>
          </a:p>
        </p:txBody>
      </p:sp>
    </p:spTree>
    <p:extLst>
      <p:ext uri="{BB962C8B-B14F-4D97-AF65-F5344CB8AC3E}">
        <p14:creationId xmlns:p14="http://schemas.microsoft.com/office/powerpoint/2010/main" val="1822059945"/>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5298">
                                            <p:txEl>
                                              <p:pRg st="0" end="0"/>
                                            </p:txEl>
                                          </p:spTgt>
                                        </p:tgtEl>
                                        <p:attrNameLst>
                                          <p:attrName>style.visibility</p:attrName>
                                        </p:attrNameLst>
                                      </p:cBhvr>
                                      <p:to>
                                        <p:strVal val="visible"/>
                                      </p:to>
                                    </p:set>
                                    <p:animEffect transition="in" filter="fade">
                                      <p:cBhvr>
                                        <p:cTn id="7" dur="2000"/>
                                        <p:tgtEl>
                                          <p:spTgt spid="5529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5298">
                                            <p:txEl>
                                              <p:pRg st="1" end="1"/>
                                            </p:txEl>
                                          </p:spTgt>
                                        </p:tgtEl>
                                        <p:attrNameLst>
                                          <p:attrName>style.visibility</p:attrName>
                                        </p:attrNameLst>
                                      </p:cBhvr>
                                      <p:to>
                                        <p:strVal val="visible"/>
                                      </p:to>
                                    </p:set>
                                    <p:animEffect transition="in" filter="fade">
                                      <p:cBhvr>
                                        <p:cTn id="12" dur="2000"/>
                                        <p:tgtEl>
                                          <p:spTgt spid="5529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5298">
                                            <p:txEl>
                                              <p:pRg st="2" end="2"/>
                                            </p:txEl>
                                          </p:spTgt>
                                        </p:tgtEl>
                                        <p:attrNameLst>
                                          <p:attrName>style.visibility</p:attrName>
                                        </p:attrNameLst>
                                      </p:cBhvr>
                                      <p:to>
                                        <p:strVal val="visible"/>
                                      </p:to>
                                    </p:set>
                                    <p:animEffect transition="in" filter="fade">
                                      <p:cBhvr>
                                        <p:cTn id="17" dur="2000"/>
                                        <p:tgtEl>
                                          <p:spTgt spid="55298">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5298">
                                            <p:txEl>
                                              <p:pRg st="3" end="3"/>
                                            </p:txEl>
                                          </p:spTgt>
                                        </p:tgtEl>
                                        <p:attrNameLst>
                                          <p:attrName>style.visibility</p:attrName>
                                        </p:attrNameLst>
                                      </p:cBhvr>
                                      <p:to>
                                        <p:strVal val="visible"/>
                                      </p:to>
                                    </p:set>
                                    <p:animEffect transition="in" filter="fade">
                                      <p:cBhvr>
                                        <p:cTn id="22" dur="2000"/>
                                        <p:tgtEl>
                                          <p:spTgt spid="5529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5298">
                                            <p:txEl>
                                              <p:pRg st="4" end="4"/>
                                            </p:txEl>
                                          </p:spTgt>
                                        </p:tgtEl>
                                        <p:attrNameLst>
                                          <p:attrName>style.visibility</p:attrName>
                                        </p:attrNameLst>
                                      </p:cBhvr>
                                      <p:to>
                                        <p:strVal val="visible"/>
                                      </p:to>
                                    </p:set>
                                    <p:animEffect transition="in" filter="fade">
                                      <p:cBhvr>
                                        <p:cTn id="27" dur="2000"/>
                                        <p:tgtEl>
                                          <p:spTgt spid="55298">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5298">
                                            <p:txEl>
                                              <p:pRg st="5" end="5"/>
                                            </p:txEl>
                                          </p:spTgt>
                                        </p:tgtEl>
                                        <p:attrNameLst>
                                          <p:attrName>style.visibility</p:attrName>
                                        </p:attrNameLst>
                                      </p:cBhvr>
                                      <p:to>
                                        <p:strVal val="visible"/>
                                      </p:to>
                                    </p:set>
                                    <p:animEffect transition="in" filter="fade">
                                      <p:cBhvr>
                                        <p:cTn id="32" dur="2000"/>
                                        <p:tgtEl>
                                          <p:spTgt spid="5529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5298">
                                            <p:txEl>
                                              <p:pRg st="6" end="6"/>
                                            </p:txEl>
                                          </p:spTgt>
                                        </p:tgtEl>
                                        <p:attrNameLst>
                                          <p:attrName>style.visibility</p:attrName>
                                        </p:attrNameLst>
                                      </p:cBhvr>
                                      <p:to>
                                        <p:strVal val="visible"/>
                                      </p:to>
                                    </p:set>
                                    <p:animEffect transition="in" filter="fade">
                                      <p:cBhvr>
                                        <p:cTn id="37" dur="2000"/>
                                        <p:tgtEl>
                                          <p:spTgt spid="5529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55298">
                                            <p:txEl>
                                              <p:pRg st="7" end="7"/>
                                            </p:txEl>
                                          </p:spTgt>
                                        </p:tgtEl>
                                        <p:attrNameLst>
                                          <p:attrName>style.visibility</p:attrName>
                                        </p:attrNameLst>
                                      </p:cBhvr>
                                      <p:to>
                                        <p:strVal val="visible"/>
                                      </p:to>
                                    </p:set>
                                    <p:animEffect transition="in" filter="fade">
                                      <p:cBhvr>
                                        <p:cTn id="42" dur="2000"/>
                                        <p:tgtEl>
                                          <p:spTgt spid="5529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8"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Text Placeholder 1"/>
          <p:cNvSpPr>
            <a:spLocks noGrp="1"/>
          </p:cNvSpPr>
          <p:nvPr>
            <p:ph type="body" idx="1"/>
          </p:nvPr>
        </p:nvSpPr>
        <p:spPr/>
        <p:txBody>
          <a:bodyPr>
            <a:normAutofit lnSpcReduction="10000"/>
          </a:bodyPr>
          <a:lstStyle/>
          <a:p>
            <a:r>
              <a:rPr lang="fi-FI" altLang="fi-FI" sz="3200" dirty="0"/>
              <a:t>Mitä asioita huomaat romanikulttuurissa ensin?</a:t>
            </a:r>
          </a:p>
          <a:p>
            <a:r>
              <a:rPr lang="fi-FI" altLang="fi-FI" sz="3200" dirty="0">
                <a:solidFill>
                  <a:srgbClr val="FF0000"/>
                </a:solidFill>
              </a:rPr>
              <a:t>Pukeutuminen, keskustelu, äänenkäyttö, kursailemattomuus, kieli, </a:t>
            </a:r>
          </a:p>
          <a:p>
            <a:r>
              <a:rPr lang="fi-FI" altLang="fi-FI" sz="3200" dirty="0"/>
              <a:t>Millaiset asiat ovat kulttuurin näkymätöntä osaa?</a:t>
            </a:r>
          </a:p>
          <a:p>
            <a:r>
              <a:rPr lang="fi-FI" altLang="fi-FI" sz="3200" dirty="0">
                <a:solidFill>
                  <a:schemeClr val="accent2">
                    <a:lumMod val="75000"/>
                  </a:schemeClr>
                </a:solidFill>
              </a:rPr>
              <a:t>Kunnioitus, ikäihmisten arvostus, kieli, puhtaus, väistämisvelvollisuus, uskonnon vaikutus.</a:t>
            </a:r>
          </a:p>
          <a:p>
            <a:r>
              <a:rPr lang="fi-FI" altLang="fi-FI" sz="3200" dirty="0"/>
              <a:t>Mitä asioita suomalaisuudessa pidät tärkeinä? </a:t>
            </a:r>
          </a:p>
          <a:p>
            <a:r>
              <a:rPr lang="fi-FI" altLang="fi-FI" sz="3200" dirty="0">
                <a:solidFill>
                  <a:srgbClr val="00B050"/>
                </a:solidFill>
              </a:rPr>
              <a:t>Työ, vapaus, käytöstavat, sisu, rehellisyys, oman tilan antaminen, luonnon arvostaminen</a:t>
            </a:r>
          </a:p>
          <a:p>
            <a:endParaRPr lang="fi-FI" altLang="fi-FI" dirty="0"/>
          </a:p>
          <a:p>
            <a:endParaRPr lang="fi-FI" altLang="fi-FI" dirty="0"/>
          </a:p>
        </p:txBody>
      </p:sp>
      <p:sp>
        <p:nvSpPr>
          <p:cNvPr id="137219" name="Title 2"/>
          <p:cNvSpPr>
            <a:spLocks noGrp="1"/>
          </p:cNvSpPr>
          <p:nvPr>
            <p:ph type="title"/>
          </p:nvPr>
        </p:nvSpPr>
        <p:spPr>
          <a:xfrm>
            <a:off x="1981200" y="358775"/>
            <a:ext cx="8229600" cy="1143000"/>
          </a:xfrm>
        </p:spPr>
        <p:txBody>
          <a:bodyPr>
            <a:normAutofit fontScale="90000"/>
          </a:bodyPr>
          <a:lstStyle/>
          <a:p>
            <a:r>
              <a:rPr lang="smn-FI" altLang="fi-FI" dirty="0">
                <a:solidFill>
                  <a:schemeClr val="accent5"/>
                </a:solidFill>
              </a:rPr>
              <a:t>KULTTUURIN NÄKYVÄ OSA</a:t>
            </a:r>
            <a:br>
              <a:rPr lang="smn-FI" altLang="fi-FI" dirty="0">
                <a:solidFill>
                  <a:schemeClr val="accent5"/>
                </a:solidFill>
              </a:rPr>
            </a:br>
            <a:r>
              <a:rPr lang="smn-FI" altLang="fi-FI" dirty="0">
                <a:solidFill>
                  <a:schemeClr val="accent5"/>
                </a:solidFill>
              </a:rPr>
              <a:t>1) KÄYTTÄYTYMINEN</a:t>
            </a:r>
            <a:endParaRPr lang="fi-FI" altLang="fi-FI" dirty="0">
              <a:solidFill>
                <a:schemeClr val="accent5"/>
              </a:solidFill>
            </a:endParaRPr>
          </a:p>
        </p:txBody>
      </p:sp>
      <p:sp>
        <p:nvSpPr>
          <p:cNvPr id="3" name="Alatunnisteen paikkamerkki 2"/>
          <p:cNvSpPr>
            <a:spLocks noGrp="1"/>
          </p:cNvSpPr>
          <p:nvPr>
            <p:ph type="ftr" sz="quarter" idx="11"/>
          </p:nvPr>
        </p:nvSpPr>
        <p:spPr/>
        <p:txBody>
          <a:bodyPr/>
          <a:lstStyle/>
          <a:p>
            <a:pPr>
              <a:defRPr/>
            </a:pPr>
            <a:r>
              <a:rPr lang="fi-FI" altLang="fi-FI"/>
              <a:t>Johdatus romanikulttuureihin Henry Hedman </a:t>
            </a:r>
          </a:p>
        </p:txBody>
      </p:sp>
      <p:sp>
        <p:nvSpPr>
          <p:cNvPr id="4" name="Dian numeron paikkamerkki 3"/>
          <p:cNvSpPr>
            <a:spLocks noGrp="1"/>
          </p:cNvSpPr>
          <p:nvPr>
            <p:ph type="sldNum" sz="quarter" idx="12"/>
          </p:nvPr>
        </p:nvSpPr>
        <p:spPr/>
        <p:txBody>
          <a:bodyPr/>
          <a:lstStyle/>
          <a:p>
            <a:pPr>
              <a:defRPr/>
            </a:pPr>
            <a:fld id="{47DBB5D1-3D34-4F73-A4E3-238B4CE84909}" type="slidenum">
              <a:rPr lang="fi-FI" altLang="fi-FI" smtClean="0"/>
              <a:pPr>
                <a:defRPr/>
              </a:pPr>
              <a:t>28</a:t>
            </a:fld>
            <a:endParaRPr lang="fi-FI" altLang="fi-FI"/>
          </a:p>
        </p:txBody>
      </p:sp>
    </p:spTree>
    <p:extLst>
      <p:ext uri="{BB962C8B-B14F-4D97-AF65-F5344CB8AC3E}">
        <p14:creationId xmlns:p14="http://schemas.microsoft.com/office/powerpoint/2010/main" val="256026035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721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721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721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721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721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721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218"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ekstin paikkamerkki 1"/>
          <p:cNvSpPr>
            <a:spLocks noGrp="1"/>
          </p:cNvSpPr>
          <p:nvPr>
            <p:ph type="body" idx="1"/>
          </p:nvPr>
        </p:nvSpPr>
        <p:spPr>
          <a:xfrm>
            <a:off x="621101" y="1897810"/>
            <a:ext cx="10869283" cy="4483939"/>
          </a:xfrm>
        </p:spPr>
        <p:txBody>
          <a:bodyPr>
            <a:normAutofit lnSpcReduction="10000"/>
          </a:bodyPr>
          <a:lstStyle/>
          <a:p>
            <a:pPr eaLnBrk="1" hangingPunct="1">
              <a:lnSpc>
                <a:spcPct val="80000"/>
              </a:lnSpc>
              <a:spcBef>
                <a:spcPct val="0"/>
              </a:spcBef>
            </a:pPr>
            <a:endParaRPr lang="fi-FI" altLang="fi-FI" dirty="0">
              <a:solidFill>
                <a:srgbClr val="000000"/>
              </a:solidFill>
            </a:endParaRPr>
          </a:p>
          <a:p>
            <a:pPr eaLnBrk="1" hangingPunct="1">
              <a:lnSpc>
                <a:spcPct val="80000"/>
              </a:lnSpc>
              <a:spcBef>
                <a:spcPct val="0"/>
              </a:spcBef>
            </a:pPr>
            <a:r>
              <a:rPr lang="fi-FI" altLang="fi-FI" sz="4000" b="1" dirty="0">
                <a:solidFill>
                  <a:srgbClr val="000000"/>
                </a:solidFill>
              </a:rPr>
              <a:t>Näkymättömään kulttuurin osaan </a:t>
            </a:r>
            <a:r>
              <a:rPr lang="fi-FI" altLang="fi-FI" sz="4400" dirty="0">
                <a:solidFill>
                  <a:srgbClr val="000000"/>
                </a:solidFill>
              </a:rPr>
              <a:t>kuuluvat </a:t>
            </a:r>
            <a:r>
              <a:rPr lang="fi-FI" altLang="fi-FI" sz="4000" dirty="0">
                <a:solidFill>
                  <a:srgbClr val="000000"/>
                </a:solidFill>
              </a:rPr>
              <a:t>esimerkiksi:</a:t>
            </a:r>
          </a:p>
          <a:p>
            <a:pPr>
              <a:lnSpc>
                <a:spcPct val="80000"/>
              </a:lnSpc>
              <a:spcBef>
                <a:spcPct val="0"/>
              </a:spcBef>
            </a:pPr>
            <a:r>
              <a:rPr lang="fi-FI" altLang="fi-FI" sz="4400" dirty="0">
                <a:solidFill>
                  <a:srgbClr val="000000"/>
                </a:solidFill>
              </a:rPr>
              <a:t>arvot, normit ja käsitteet, joiden avulla ajattelemme ja ilmaisemme itseämme. </a:t>
            </a:r>
          </a:p>
          <a:p>
            <a:pPr eaLnBrk="1" hangingPunct="1">
              <a:lnSpc>
                <a:spcPct val="80000"/>
              </a:lnSpc>
              <a:spcBef>
                <a:spcPct val="0"/>
              </a:spcBef>
            </a:pPr>
            <a:r>
              <a:rPr lang="fi-FI" altLang="fi-FI" sz="4000" dirty="0">
                <a:solidFill>
                  <a:srgbClr val="000000"/>
                </a:solidFill>
              </a:rPr>
              <a:t>Näkymättömissä olevien kulttuurin osien tunnistaminen ja sen tulkitseminen, mitä ne tarkoittavat, on vielä vaikeampaa kuin näkyvän kulttuurin ymmärtäminen. </a:t>
            </a:r>
          </a:p>
        </p:txBody>
      </p:sp>
      <p:sp>
        <p:nvSpPr>
          <p:cNvPr id="53251" name="Otsikko 2"/>
          <p:cNvSpPr>
            <a:spLocks noGrp="1"/>
          </p:cNvSpPr>
          <p:nvPr>
            <p:ph type="title"/>
          </p:nvPr>
        </p:nvSpPr>
        <p:spPr>
          <a:xfrm>
            <a:off x="983411" y="358774"/>
            <a:ext cx="9227389" cy="1539037"/>
          </a:xfrm>
        </p:spPr>
        <p:txBody>
          <a:bodyPr>
            <a:normAutofit fontScale="90000"/>
          </a:bodyPr>
          <a:lstStyle/>
          <a:p>
            <a:pPr eaLnBrk="1" hangingPunct="1">
              <a:defRPr/>
            </a:pPr>
            <a:br>
              <a:rPr lang="fi-FI" altLang="fi-FI" sz="2600" b="1" dirty="0">
                <a:solidFill>
                  <a:srgbClr val="000000"/>
                </a:solidFill>
              </a:rPr>
            </a:br>
            <a:r>
              <a:rPr lang="fi-FI" altLang="fi-FI" b="1" dirty="0">
                <a:solidFill>
                  <a:schemeClr val="accent5"/>
                </a:solidFill>
              </a:rPr>
              <a:t>KULTTUURIN NÄKYMÄTÖN OSA</a:t>
            </a:r>
            <a:br>
              <a:rPr lang="fi-FI" altLang="fi-FI" b="1" dirty="0">
                <a:solidFill>
                  <a:schemeClr val="accent5"/>
                </a:solidFill>
              </a:rPr>
            </a:br>
            <a:r>
              <a:rPr lang="fi-FI" altLang="fi-FI" b="1" dirty="0">
                <a:solidFill>
                  <a:schemeClr val="accent5"/>
                </a:solidFill>
              </a:rPr>
              <a:t>2) ARVOT</a:t>
            </a:r>
            <a:endParaRPr lang="fi-FI" altLang="fi-FI" sz="2600" dirty="0"/>
          </a:p>
        </p:txBody>
      </p:sp>
      <p:sp>
        <p:nvSpPr>
          <p:cNvPr id="3" name="Alatunnisteen paikkamerkki 2"/>
          <p:cNvSpPr>
            <a:spLocks noGrp="1"/>
          </p:cNvSpPr>
          <p:nvPr>
            <p:ph type="ftr" sz="quarter" idx="11"/>
          </p:nvPr>
        </p:nvSpPr>
        <p:spPr/>
        <p:txBody>
          <a:bodyPr/>
          <a:lstStyle/>
          <a:p>
            <a:pPr>
              <a:defRPr/>
            </a:pPr>
            <a:r>
              <a:rPr lang="fi-FI" altLang="fi-FI"/>
              <a:t>Johdatus romanikulttuureihin Henry Hedman </a:t>
            </a:r>
          </a:p>
        </p:txBody>
      </p:sp>
      <p:sp>
        <p:nvSpPr>
          <p:cNvPr id="4" name="Dian numeron paikkamerkki 3"/>
          <p:cNvSpPr>
            <a:spLocks noGrp="1"/>
          </p:cNvSpPr>
          <p:nvPr>
            <p:ph type="sldNum" sz="quarter" idx="12"/>
          </p:nvPr>
        </p:nvSpPr>
        <p:spPr/>
        <p:txBody>
          <a:bodyPr/>
          <a:lstStyle/>
          <a:p>
            <a:pPr>
              <a:defRPr/>
            </a:pPr>
            <a:fld id="{47DBB5D1-3D34-4F73-A4E3-238B4CE84909}" type="slidenum">
              <a:rPr lang="fi-FI" altLang="fi-FI" smtClean="0"/>
              <a:pPr>
                <a:defRPr/>
              </a:pPr>
              <a:t>29</a:t>
            </a:fld>
            <a:endParaRPr lang="fi-FI" altLang="fi-FI"/>
          </a:p>
        </p:txBody>
      </p:sp>
    </p:spTree>
    <p:extLst>
      <p:ext uri="{BB962C8B-B14F-4D97-AF65-F5344CB8AC3E}">
        <p14:creationId xmlns:p14="http://schemas.microsoft.com/office/powerpoint/2010/main" val="3055933770"/>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7826">
                                            <p:txEl>
                                              <p:pRg st="1" end="1"/>
                                            </p:txEl>
                                          </p:spTgt>
                                        </p:tgtEl>
                                        <p:attrNameLst>
                                          <p:attrName>style.visibility</p:attrName>
                                        </p:attrNameLst>
                                      </p:cBhvr>
                                      <p:to>
                                        <p:strVal val="visible"/>
                                      </p:to>
                                    </p:set>
                                    <p:animEffect transition="in" filter="fade">
                                      <p:cBhvr>
                                        <p:cTn id="7" dur="2000"/>
                                        <p:tgtEl>
                                          <p:spTgt spid="7782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7826">
                                            <p:txEl>
                                              <p:pRg st="2" end="2"/>
                                            </p:txEl>
                                          </p:spTgt>
                                        </p:tgtEl>
                                        <p:attrNameLst>
                                          <p:attrName>style.visibility</p:attrName>
                                        </p:attrNameLst>
                                      </p:cBhvr>
                                      <p:to>
                                        <p:strVal val="visible"/>
                                      </p:to>
                                    </p:set>
                                    <p:animEffect transition="in" filter="fade">
                                      <p:cBhvr>
                                        <p:cTn id="12" dur="2000"/>
                                        <p:tgtEl>
                                          <p:spTgt spid="77826">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7826">
                                            <p:txEl>
                                              <p:pRg st="3" end="3"/>
                                            </p:txEl>
                                          </p:spTgt>
                                        </p:tgtEl>
                                        <p:attrNameLst>
                                          <p:attrName>style.visibility</p:attrName>
                                        </p:attrNameLst>
                                      </p:cBhvr>
                                      <p:to>
                                        <p:strVal val="visible"/>
                                      </p:to>
                                    </p:set>
                                    <p:animEffect transition="in" filter="fade">
                                      <p:cBhvr>
                                        <p:cTn id="17" dur="2000"/>
                                        <p:tgtEl>
                                          <p:spTgt spid="7782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6"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solidFill>
                  <a:schemeClr val="accent5"/>
                </a:solidFill>
              </a:rPr>
              <a:t>Kierre, joka johtuu tietämättömyydestä</a:t>
            </a:r>
          </a:p>
        </p:txBody>
      </p:sp>
      <p:graphicFrame>
        <p:nvGraphicFramePr>
          <p:cNvPr id="4" name="Sisällön paikkamerkki 3"/>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Alatunnisteen paikkamerkki 4"/>
          <p:cNvSpPr>
            <a:spLocks noGrp="1"/>
          </p:cNvSpPr>
          <p:nvPr>
            <p:ph type="ftr" sz="quarter" idx="11"/>
          </p:nvPr>
        </p:nvSpPr>
        <p:spPr/>
        <p:txBody>
          <a:bodyPr/>
          <a:lstStyle/>
          <a:p>
            <a:r>
              <a:rPr lang="fi-FI"/>
              <a:t>Johdatus romanikulttuureihin Henry Hedman </a:t>
            </a:r>
          </a:p>
        </p:txBody>
      </p:sp>
      <p:sp>
        <p:nvSpPr>
          <p:cNvPr id="6" name="Dian numeron paikkamerkki 5"/>
          <p:cNvSpPr>
            <a:spLocks noGrp="1"/>
          </p:cNvSpPr>
          <p:nvPr>
            <p:ph type="sldNum" sz="quarter" idx="12"/>
          </p:nvPr>
        </p:nvSpPr>
        <p:spPr/>
        <p:txBody>
          <a:bodyPr/>
          <a:lstStyle/>
          <a:p>
            <a:fld id="{11F8BC9D-2291-4CC9-9101-28A047309D84}" type="slidenum">
              <a:rPr lang="fi-FI" smtClean="0"/>
              <a:pPr/>
              <a:t>3</a:t>
            </a:fld>
            <a:endParaRPr lang="fi-FI"/>
          </a:p>
        </p:txBody>
      </p:sp>
    </p:spTree>
    <p:extLst>
      <p:ext uri="{BB962C8B-B14F-4D97-AF65-F5344CB8AC3E}">
        <p14:creationId xmlns:p14="http://schemas.microsoft.com/office/powerpoint/2010/main" val="3492914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ekstin paikkamerkki 1"/>
          <p:cNvSpPr>
            <a:spLocks noGrp="1"/>
          </p:cNvSpPr>
          <p:nvPr>
            <p:ph type="body" idx="1"/>
          </p:nvPr>
        </p:nvSpPr>
        <p:spPr>
          <a:xfrm>
            <a:off x="939115" y="1600201"/>
            <a:ext cx="10873944" cy="4525963"/>
          </a:xfrm>
        </p:spPr>
        <p:txBody>
          <a:bodyPr>
            <a:normAutofit fontScale="92500" lnSpcReduction="10000"/>
          </a:bodyPr>
          <a:lstStyle/>
          <a:p>
            <a:r>
              <a:rPr lang="fi-FI" altLang="fi-FI" sz="3200" dirty="0"/>
              <a:t>Niihin liittyy perinteitä, käyttäytymissääntöjä, yhteydentunnetta, </a:t>
            </a:r>
          </a:p>
          <a:p>
            <a:r>
              <a:rPr lang="fi-FI" altLang="fi-FI" sz="3200" dirty="0"/>
              <a:t>käsityksiä elämäntavoitteista</a:t>
            </a:r>
          </a:p>
          <a:p>
            <a:r>
              <a:rPr lang="fi-FI" altLang="fi-FI" sz="3200" dirty="0"/>
              <a:t>Elämänfilosofiana romanius on kääntänyt selkänsä länsimaiselle elintasoyhteiskuntien arvoille</a:t>
            </a:r>
          </a:p>
          <a:p>
            <a:r>
              <a:rPr lang="fi-FI" altLang="fi-FI" sz="3200" dirty="0"/>
              <a:t>Se on myös jättäytymistä valtakulttuurien ulkopuolelle </a:t>
            </a:r>
          </a:p>
          <a:p>
            <a:r>
              <a:rPr lang="fi-FI" altLang="fi-FI" sz="3200" dirty="0"/>
              <a:t>Romanius on myös oman heimon, perheen tai suvun sisäisen hierarkian ja järjestyksen ylläpitämistä.</a:t>
            </a:r>
          </a:p>
          <a:p>
            <a:r>
              <a:rPr lang="fi-FI" altLang="fi-FI" sz="3200" dirty="0"/>
              <a:t>Romanius  on romanien tavalla elämistä, </a:t>
            </a:r>
            <a:r>
              <a:rPr lang="fi-FI" altLang="fi-FI" sz="3200" i="1" dirty="0"/>
              <a:t>kunniallisuuden, puhtauden ja oikean arvokkuuden erottamista häpeällisestä ja epäpuhtaasta käyttäytymisestä</a:t>
            </a:r>
          </a:p>
          <a:p>
            <a:endParaRPr lang="fi-FI" altLang="fi-FI" sz="3200" dirty="0"/>
          </a:p>
        </p:txBody>
      </p:sp>
      <p:sp>
        <p:nvSpPr>
          <p:cNvPr id="138243" name="Otsikko 2"/>
          <p:cNvSpPr>
            <a:spLocks noGrp="1"/>
          </p:cNvSpPr>
          <p:nvPr>
            <p:ph type="title"/>
          </p:nvPr>
        </p:nvSpPr>
        <p:spPr>
          <a:xfrm>
            <a:off x="1992313" y="549275"/>
            <a:ext cx="8229600" cy="863600"/>
          </a:xfrm>
        </p:spPr>
        <p:txBody>
          <a:bodyPr>
            <a:normAutofit/>
          </a:bodyPr>
          <a:lstStyle/>
          <a:p>
            <a:r>
              <a:rPr lang="fi-FI" altLang="fi-FI" dirty="0">
                <a:solidFill>
                  <a:schemeClr val="accent5"/>
                </a:solidFill>
              </a:rPr>
              <a:t>Mitkä ovat ROMANIUDEN arvot?</a:t>
            </a:r>
          </a:p>
        </p:txBody>
      </p:sp>
      <p:sp>
        <p:nvSpPr>
          <p:cNvPr id="3" name="Alatunnisteen paikkamerkki 2"/>
          <p:cNvSpPr>
            <a:spLocks noGrp="1"/>
          </p:cNvSpPr>
          <p:nvPr>
            <p:ph type="ftr" sz="quarter" idx="11"/>
          </p:nvPr>
        </p:nvSpPr>
        <p:spPr/>
        <p:txBody>
          <a:bodyPr/>
          <a:lstStyle/>
          <a:p>
            <a:pPr>
              <a:defRPr/>
            </a:pPr>
            <a:r>
              <a:rPr lang="fi-FI" altLang="fi-FI"/>
              <a:t>Johdatus romanikulttuureihin Henry Hedman </a:t>
            </a:r>
          </a:p>
        </p:txBody>
      </p:sp>
      <p:sp>
        <p:nvSpPr>
          <p:cNvPr id="4" name="Dian numeron paikkamerkki 3"/>
          <p:cNvSpPr>
            <a:spLocks noGrp="1"/>
          </p:cNvSpPr>
          <p:nvPr>
            <p:ph type="sldNum" sz="quarter" idx="12"/>
          </p:nvPr>
        </p:nvSpPr>
        <p:spPr/>
        <p:txBody>
          <a:bodyPr/>
          <a:lstStyle/>
          <a:p>
            <a:pPr>
              <a:defRPr/>
            </a:pPr>
            <a:fld id="{47DBB5D1-3D34-4F73-A4E3-238B4CE84909}" type="slidenum">
              <a:rPr lang="fi-FI" altLang="fi-FI" smtClean="0"/>
              <a:pPr>
                <a:defRPr/>
              </a:pPr>
              <a:t>30</a:t>
            </a:fld>
            <a:endParaRPr lang="fi-FI" altLang="fi-FI"/>
          </a:p>
        </p:txBody>
      </p:sp>
    </p:spTree>
    <p:extLst>
      <p:ext uri="{BB962C8B-B14F-4D97-AF65-F5344CB8AC3E}">
        <p14:creationId xmlns:p14="http://schemas.microsoft.com/office/powerpoint/2010/main" val="1224508796"/>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3250">
                                            <p:txEl>
                                              <p:pRg st="0" end="0"/>
                                            </p:txEl>
                                          </p:spTgt>
                                        </p:tgtEl>
                                        <p:attrNameLst>
                                          <p:attrName>style.visibility</p:attrName>
                                        </p:attrNameLst>
                                      </p:cBhvr>
                                      <p:to>
                                        <p:strVal val="visible"/>
                                      </p:to>
                                    </p:set>
                                    <p:animEffect transition="in" filter="fade">
                                      <p:cBhvr>
                                        <p:cTn id="7" dur="2000"/>
                                        <p:tgtEl>
                                          <p:spTgt spid="5325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3250">
                                            <p:txEl>
                                              <p:pRg st="1" end="1"/>
                                            </p:txEl>
                                          </p:spTgt>
                                        </p:tgtEl>
                                        <p:attrNameLst>
                                          <p:attrName>style.visibility</p:attrName>
                                        </p:attrNameLst>
                                      </p:cBhvr>
                                      <p:to>
                                        <p:strVal val="visible"/>
                                      </p:to>
                                    </p:set>
                                    <p:animEffect transition="in" filter="fade">
                                      <p:cBhvr>
                                        <p:cTn id="12" dur="2000"/>
                                        <p:tgtEl>
                                          <p:spTgt spid="53250">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3250">
                                            <p:txEl>
                                              <p:pRg st="2" end="2"/>
                                            </p:txEl>
                                          </p:spTgt>
                                        </p:tgtEl>
                                        <p:attrNameLst>
                                          <p:attrName>style.visibility</p:attrName>
                                        </p:attrNameLst>
                                      </p:cBhvr>
                                      <p:to>
                                        <p:strVal val="visible"/>
                                      </p:to>
                                    </p:set>
                                    <p:animEffect transition="in" filter="fade">
                                      <p:cBhvr>
                                        <p:cTn id="17" dur="2000"/>
                                        <p:tgtEl>
                                          <p:spTgt spid="53250">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3250">
                                            <p:txEl>
                                              <p:pRg st="3" end="3"/>
                                            </p:txEl>
                                          </p:spTgt>
                                        </p:tgtEl>
                                        <p:attrNameLst>
                                          <p:attrName>style.visibility</p:attrName>
                                        </p:attrNameLst>
                                      </p:cBhvr>
                                      <p:to>
                                        <p:strVal val="visible"/>
                                      </p:to>
                                    </p:set>
                                    <p:animEffect transition="in" filter="fade">
                                      <p:cBhvr>
                                        <p:cTn id="22" dur="2000"/>
                                        <p:tgtEl>
                                          <p:spTgt spid="53250">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3250">
                                            <p:txEl>
                                              <p:pRg st="4" end="4"/>
                                            </p:txEl>
                                          </p:spTgt>
                                        </p:tgtEl>
                                        <p:attrNameLst>
                                          <p:attrName>style.visibility</p:attrName>
                                        </p:attrNameLst>
                                      </p:cBhvr>
                                      <p:to>
                                        <p:strVal val="visible"/>
                                      </p:to>
                                    </p:set>
                                    <p:animEffect transition="in" filter="fade">
                                      <p:cBhvr>
                                        <p:cTn id="27" dur="2000"/>
                                        <p:tgtEl>
                                          <p:spTgt spid="53250">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3250">
                                            <p:txEl>
                                              <p:pRg st="5" end="5"/>
                                            </p:txEl>
                                          </p:spTgt>
                                        </p:tgtEl>
                                        <p:attrNameLst>
                                          <p:attrName>style.visibility</p:attrName>
                                        </p:attrNameLst>
                                      </p:cBhvr>
                                      <p:to>
                                        <p:strVal val="visible"/>
                                      </p:to>
                                    </p:set>
                                    <p:animEffect transition="in" filter="fade">
                                      <p:cBhvr>
                                        <p:cTn id="32" dur="2000"/>
                                        <p:tgtEl>
                                          <p:spTgt spid="5325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0"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ekstin paikkamerkki 1"/>
          <p:cNvSpPr>
            <a:spLocks noGrp="1"/>
          </p:cNvSpPr>
          <p:nvPr>
            <p:ph type="body" idx="1"/>
          </p:nvPr>
        </p:nvSpPr>
        <p:spPr/>
        <p:txBody>
          <a:bodyPr/>
          <a:lstStyle/>
          <a:p>
            <a:r>
              <a:rPr lang="fi-FI" altLang="fi-FI" dirty="0"/>
              <a:t>Ympärillä oleva maailma jakautuu puhtaisiin ja epäpuhtaisiin, omiin ja vieraisiin</a:t>
            </a:r>
          </a:p>
          <a:p>
            <a:r>
              <a:rPr lang="fi-FI" altLang="fi-FI" dirty="0"/>
              <a:t>Romanius on oman kielen, omien tapojen ja heimositeiden säilyttämistä</a:t>
            </a:r>
          </a:p>
          <a:p>
            <a:r>
              <a:rPr lang="fi-FI" altLang="fi-FI" dirty="0"/>
              <a:t>Heimon ulkopuolella ovat muut eli ulkopuolinen maailma</a:t>
            </a:r>
          </a:p>
          <a:p>
            <a:r>
              <a:rPr lang="fi-FI" altLang="fi-FI" dirty="0"/>
              <a:t>Jos em. rajat häviävät, mustalaisuus lakkaa olemasta ja sulautuu pääväestön kulttuuriin (M. </a:t>
            </a:r>
            <a:r>
              <a:rPr lang="fi-FI" altLang="fi-FI" dirty="0" err="1"/>
              <a:t>Sarmela</a:t>
            </a:r>
            <a:r>
              <a:rPr lang="fi-FI" altLang="fi-FI" dirty="0"/>
              <a:t> 1984, 13-14.)</a:t>
            </a:r>
          </a:p>
          <a:p>
            <a:endParaRPr lang="fi-FI" altLang="fi-FI" dirty="0"/>
          </a:p>
        </p:txBody>
      </p:sp>
      <p:sp>
        <p:nvSpPr>
          <p:cNvPr id="144387" name="Otsikko 2"/>
          <p:cNvSpPr>
            <a:spLocks noGrp="1"/>
          </p:cNvSpPr>
          <p:nvPr>
            <p:ph type="title"/>
          </p:nvPr>
        </p:nvSpPr>
        <p:spPr>
          <a:xfrm>
            <a:off x="1981200" y="358775"/>
            <a:ext cx="8229600" cy="1143000"/>
          </a:xfrm>
        </p:spPr>
        <p:txBody>
          <a:bodyPr/>
          <a:lstStyle/>
          <a:p>
            <a:r>
              <a:rPr lang="fi-FI" altLang="fi-FI" dirty="0">
                <a:solidFill>
                  <a:schemeClr val="accent5"/>
                </a:solidFill>
              </a:rPr>
              <a:t>Jatkuu…</a:t>
            </a:r>
          </a:p>
        </p:txBody>
      </p:sp>
      <p:sp>
        <p:nvSpPr>
          <p:cNvPr id="3" name="Alatunnisteen paikkamerkki 2"/>
          <p:cNvSpPr>
            <a:spLocks noGrp="1"/>
          </p:cNvSpPr>
          <p:nvPr>
            <p:ph type="ftr" sz="quarter" idx="11"/>
          </p:nvPr>
        </p:nvSpPr>
        <p:spPr/>
        <p:txBody>
          <a:bodyPr/>
          <a:lstStyle/>
          <a:p>
            <a:pPr>
              <a:defRPr/>
            </a:pPr>
            <a:r>
              <a:rPr lang="fi-FI" altLang="fi-FI"/>
              <a:t>Johdatus romanikulttuureihin Henry Hedman </a:t>
            </a:r>
          </a:p>
        </p:txBody>
      </p:sp>
      <p:sp>
        <p:nvSpPr>
          <p:cNvPr id="4" name="Dian numeron paikkamerkki 3"/>
          <p:cNvSpPr>
            <a:spLocks noGrp="1"/>
          </p:cNvSpPr>
          <p:nvPr>
            <p:ph type="sldNum" sz="quarter" idx="12"/>
          </p:nvPr>
        </p:nvSpPr>
        <p:spPr/>
        <p:txBody>
          <a:bodyPr/>
          <a:lstStyle/>
          <a:p>
            <a:pPr>
              <a:defRPr/>
            </a:pPr>
            <a:fld id="{47DBB5D1-3D34-4F73-A4E3-238B4CE84909}" type="slidenum">
              <a:rPr lang="fi-FI" altLang="fi-FI" smtClean="0"/>
              <a:pPr>
                <a:defRPr/>
              </a:pPr>
              <a:t>31</a:t>
            </a:fld>
            <a:endParaRPr lang="fi-FI" altLang="fi-FI"/>
          </a:p>
        </p:txBody>
      </p:sp>
    </p:spTree>
    <p:extLst>
      <p:ext uri="{BB962C8B-B14F-4D97-AF65-F5344CB8AC3E}">
        <p14:creationId xmlns:p14="http://schemas.microsoft.com/office/powerpoint/2010/main" val="43211249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632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632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632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632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2"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isällön paikkamerkki 1"/>
          <p:cNvSpPr>
            <a:spLocks noGrp="1"/>
          </p:cNvSpPr>
          <p:nvPr>
            <p:ph idx="1"/>
          </p:nvPr>
        </p:nvSpPr>
        <p:spPr>
          <a:xfrm>
            <a:off x="1711842" y="1989138"/>
            <a:ext cx="8632308" cy="4032250"/>
          </a:xfrm>
        </p:spPr>
        <p:txBody>
          <a:bodyPr>
            <a:normAutofit/>
          </a:bodyPr>
          <a:lstStyle/>
          <a:p>
            <a:r>
              <a:rPr lang="fi-FI" altLang="fi-FI" sz="3600" dirty="0"/>
              <a:t>Kulttuuri on joukko erilaisia vastauksia ihmisten tarpeisiin (tervehtiminen, asuminen jne.)</a:t>
            </a:r>
          </a:p>
          <a:p>
            <a:r>
              <a:rPr lang="fi-FI" altLang="fi-FI" sz="3600" dirty="0"/>
              <a:t>Kulttuuri on edellisten sukupolvien jättämä perinne (elämäntapa) seuraavalle sukupolvelle</a:t>
            </a:r>
          </a:p>
          <a:p>
            <a:r>
              <a:rPr lang="fi-FI" altLang="fi-FI" sz="3600" dirty="0"/>
              <a:t>Kulttuuri merkitsee eri asiaa eri ihmisille</a:t>
            </a:r>
          </a:p>
        </p:txBody>
      </p:sp>
      <p:sp>
        <p:nvSpPr>
          <p:cNvPr id="32771" name="Otsikko 2"/>
          <p:cNvSpPr>
            <a:spLocks noGrp="1"/>
          </p:cNvSpPr>
          <p:nvPr>
            <p:ph type="title"/>
          </p:nvPr>
        </p:nvSpPr>
        <p:spPr>
          <a:xfrm>
            <a:off x="1711842" y="476250"/>
            <a:ext cx="7840146" cy="1150938"/>
          </a:xfrm>
        </p:spPr>
        <p:txBody>
          <a:bodyPr/>
          <a:lstStyle/>
          <a:p>
            <a:pPr eaLnBrk="1" hangingPunct="1">
              <a:defRPr/>
            </a:pPr>
            <a:r>
              <a:rPr lang="fi-FI" altLang="fi-FI" b="1" dirty="0">
                <a:solidFill>
                  <a:schemeClr val="accent5"/>
                </a:solidFill>
              </a:rPr>
              <a:t>10. KULTTUURIN MERKITYS</a:t>
            </a:r>
            <a:r>
              <a:rPr lang="fi-FI" altLang="fi-FI" dirty="0">
                <a:solidFill>
                  <a:schemeClr val="accent5"/>
                </a:solidFill>
              </a:rPr>
              <a:t>?</a:t>
            </a:r>
          </a:p>
        </p:txBody>
      </p:sp>
      <p:sp>
        <p:nvSpPr>
          <p:cNvPr id="60421" name="Alatunnisteen paikkamerkki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Corbel" panose="020B0503020204020204" pitchFamily="34" charset="0"/>
              </a:defRPr>
            </a:lvl1pPr>
            <a:lvl2pPr marL="742950" indent="-285750">
              <a:spcBef>
                <a:spcPct val="20000"/>
              </a:spcBef>
              <a:buChar char="–"/>
              <a:defRPr sz="2400">
                <a:solidFill>
                  <a:schemeClr val="tx1"/>
                </a:solidFill>
                <a:latin typeface="Corbel" panose="020B0503020204020204" pitchFamily="34" charset="0"/>
              </a:defRPr>
            </a:lvl2pPr>
            <a:lvl3pPr marL="1143000" indent="-228600">
              <a:spcBef>
                <a:spcPct val="20000"/>
              </a:spcBef>
              <a:buChar char="•"/>
              <a:defRPr sz="2400">
                <a:solidFill>
                  <a:schemeClr val="tx1"/>
                </a:solidFill>
                <a:latin typeface="Corbel" panose="020B0503020204020204" pitchFamily="34" charset="0"/>
              </a:defRPr>
            </a:lvl3pPr>
            <a:lvl4pPr marL="1600200" indent="-228600">
              <a:spcBef>
                <a:spcPct val="20000"/>
              </a:spcBef>
              <a:buChar char="–"/>
              <a:defRPr sz="2000">
                <a:solidFill>
                  <a:schemeClr val="tx1"/>
                </a:solidFill>
                <a:latin typeface="Corbel" panose="020B0503020204020204" pitchFamily="34" charset="0"/>
              </a:defRPr>
            </a:lvl4pPr>
            <a:lvl5pPr marL="2057400" indent="-228600">
              <a:spcBef>
                <a:spcPct val="20000"/>
              </a:spcBef>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har char="»"/>
              <a:defRPr sz="2000">
                <a:solidFill>
                  <a:schemeClr val="tx1"/>
                </a:solidFill>
                <a:latin typeface="Corbel" panose="020B0503020204020204" pitchFamily="34" charset="0"/>
              </a:defRPr>
            </a:lvl9pPr>
          </a:lstStyle>
          <a:p>
            <a:pPr>
              <a:spcBef>
                <a:spcPct val="0"/>
              </a:spcBef>
              <a:buFontTx/>
              <a:buNone/>
            </a:pPr>
            <a:r>
              <a:rPr lang="fi-FI" altLang="fi-FI" sz="1000">
                <a:solidFill>
                  <a:schemeClr val="tx2"/>
                </a:solidFill>
                <a:latin typeface="Arial" panose="020B0604020202020204" pitchFamily="34" charset="0"/>
              </a:rPr>
              <a:t>Johdatus romanikulttuureihin Henry Hedman </a:t>
            </a:r>
            <a:endParaRPr lang="en-GB" altLang="fi-FI" sz="1000">
              <a:solidFill>
                <a:schemeClr val="tx2"/>
              </a:solidFill>
              <a:latin typeface="Arial" panose="020B0604020202020204" pitchFamily="34" charset="0"/>
            </a:endParaRPr>
          </a:p>
        </p:txBody>
      </p:sp>
      <p:sp>
        <p:nvSpPr>
          <p:cNvPr id="60422" name="Dian numeron paikkamerkki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Corbel" panose="020B0503020204020204" pitchFamily="34" charset="0"/>
              </a:defRPr>
            </a:lvl1pPr>
            <a:lvl2pPr marL="742950" indent="-285750">
              <a:spcBef>
                <a:spcPct val="20000"/>
              </a:spcBef>
              <a:buChar char="–"/>
              <a:defRPr sz="2400">
                <a:solidFill>
                  <a:schemeClr val="tx1"/>
                </a:solidFill>
                <a:latin typeface="Corbel" panose="020B0503020204020204" pitchFamily="34" charset="0"/>
              </a:defRPr>
            </a:lvl2pPr>
            <a:lvl3pPr marL="1143000" indent="-228600">
              <a:spcBef>
                <a:spcPct val="20000"/>
              </a:spcBef>
              <a:buChar char="•"/>
              <a:defRPr sz="2400">
                <a:solidFill>
                  <a:schemeClr val="tx1"/>
                </a:solidFill>
                <a:latin typeface="Corbel" panose="020B0503020204020204" pitchFamily="34" charset="0"/>
              </a:defRPr>
            </a:lvl3pPr>
            <a:lvl4pPr marL="1600200" indent="-228600">
              <a:spcBef>
                <a:spcPct val="20000"/>
              </a:spcBef>
              <a:buChar char="–"/>
              <a:defRPr sz="2000">
                <a:solidFill>
                  <a:schemeClr val="tx1"/>
                </a:solidFill>
                <a:latin typeface="Corbel" panose="020B0503020204020204" pitchFamily="34" charset="0"/>
              </a:defRPr>
            </a:lvl4pPr>
            <a:lvl5pPr marL="2057400" indent="-228600">
              <a:spcBef>
                <a:spcPct val="20000"/>
              </a:spcBef>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har char="»"/>
              <a:defRPr sz="2000">
                <a:solidFill>
                  <a:schemeClr val="tx1"/>
                </a:solidFill>
                <a:latin typeface="Corbel" panose="020B0503020204020204" pitchFamily="34" charset="0"/>
              </a:defRPr>
            </a:lvl9pPr>
          </a:lstStyle>
          <a:p>
            <a:pPr>
              <a:spcBef>
                <a:spcPct val="0"/>
              </a:spcBef>
              <a:buFontTx/>
              <a:buNone/>
            </a:pPr>
            <a:fld id="{6378BE12-AFC9-41DE-940F-411E5C09ECAD}" type="slidenum">
              <a:rPr lang="en-GB" altLang="fi-FI" sz="1000">
                <a:solidFill>
                  <a:schemeClr val="tx2"/>
                </a:solidFill>
                <a:latin typeface="Arial" panose="020B0604020202020204" pitchFamily="34" charset="0"/>
              </a:rPr>
              <a:pPr>
                <a:spcBef>
                  <a:spcPct val="0"/>
                </a:spcBef>
                <a:buFontTx/>
                <a:buNone/>
              </a:pPr>
              <a:t>32</a:t>
            </a:fld>
            <a:endParaRPr lang="en-GB" altLang="fi-FI" sz="1000">
              <a:solidFill>
                <a:schemeClr val="tx2"/>
              </a:solidFill>
              <a:latin typeface="Arial" panose="020B0604020202020204" pitchFamily="34" charset="0"/>
            </a:endParaRPr>
          </a:p>
        </p:txBody>
      </p:sp>
    </p:spTree>
    <p:extLst>
      <p:ext uri="{BB962C8B-B14F-4D97-AF65-F5344CB8AC3E}">
        <p14:creationId xmlns:p14="http://schemas.microsoft.com/office/powerpoint/2010/main" val="308904067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530">
                                            <p:txEl>
                                              <p:pRg st="0" end="0"/>
                                            </p:txEl>
                                          </p:spTgt>
                                        </p:tgtEl>
                                        <p:attrNameLst>
                                          <p:attrName>style.visibility</p:attrName>
                                        </p:attrNameLst>
                                      </p:cBhvr>
                                      <p:to>
                                        <p:strVal val="visible"/>
                                      </p:to>
                                    </p:set>
                                    <p:animEffect transition="in" filter="fade">
                                      <p:cBhvr>
                                        <p:cTn id="7" dur="2000"/>
                                        <p:tgtEl>
                                          <p:spTgt spid="2253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2530">
                                            <p:txEl>
                                              <p:pRg st="1" end="1"/>
                                            </p:txEl>
                                          </p:spTgt>
                                        </p:tgtEl>
                                        <p:attrNameLst>
                                          <p:attrName>style.visibility</p:attrName>
                                        </p:attrNameLst>
                                      </p:cBhvr>
                                      <p:to>
                                        <p:strVal val="visible"/>
                                      </p:to>
                                    </p:set>
                                    <p:animEffect transition="in" filter="fade">
                                      <p:cBhvr>
                                        <p:cTn id="12" dur="2000"/>
                                        <p:tgtEl>
                                          <p:spTgt spid="2253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2530">
                                            <p:txEl>
                                              <p:pRg st="2" end="2"/>
                                            </p:txEl>
                                          </p:spTgt>
                                        </p:tgtEl>
                                        <p:attrNameLst>
                                          <p:attrName>style.visibility</p:attrName>
                                        </p:attrNameLst>
                                      </p:cBhvr>
                                      <p:to>
                                        <p:strVal val="visible"/>
                                      </p:to>
                                    </p:set>
                                    <p:animEffect transition="in" filter="fade">
                                      <p:cBhvr>
                                        <p:cTn id="17" dur="2000"/>
                                        <p:tgtEl>
                                          <p:spTgt spid="2253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kstin paikkamerkki 1"/>
          <p:cNvSpPr>
            <a:spLocks noGrp="1"/>
          </p:cNvSpPr>
          <p:nvPr>
            <p:ph type="body" idx="1"/>
          </p:nvPr>
        </p:nvSpPr>
        <p:spPr/>
        <p:txBody>
          <a:bodyPr>
            <a:normAutofit/>
          </a:bodyPr>
          <a:lstStyle/>
          <a:p>
            <a:pPr eaLnBrk="1" hangingPunct="1">
              <a:lnSpc>
                <a:spcPct val="80000"/>
              </a:lnSpc>
              <a:spcBef>
                <a:spcPct val="0"/>
              </a:spcBef>
            </a:pPr>
            <a:r>
              <a:rPr lang="fi-FI" altLang="fi-FI" sz="3600" dirty="0">
                <a:solidFill>
                  <a:srgbClr val="000000"/>
                </a:solidFill>
              </a:rPr>
              <a:t>Kulttuuri </a:t>
            </a:r>
            <a:r>
              <a:rPr lang="fi-FI" altLang="fi-FI" sz="3600" b="1" dirty="0">
                <a:solidFill>
                  <a:srgbClr val="000000"/>
                </a:solidFill>
              </a:rPr>
              <a:t>erottaa tietyn ryhmän muista. </a:t>
            </a:r>
          </a:p>
          <a:p>
            <a:pPr eaLnBrk="1" hangingPunct="1">
              <a:lnSpc>
                <a:spcPct val="80000"/>
              </a:lnSpc>
              <a:spcBef>
                <a:spcPct val="0"/>
              </a:spcBef>
            </a:pPr>
            <a:endParaRPr lang="fi-FI" altLang="fi-FI" sz="3600" b="1" dirty="0">
              <a:solidFill>
                <a:srgbClr val="000000"/>
              </a:solidFill>
            </a:endParaRPr>
          </a:p>
          <a:p>
            <a:pPr eaLnBrk="1" hangingPunct="1">
              <a:lnSpc>
                <a:spcPct val="80000"/>
              </a:lnSpc>
              <a:spcBef>
                <a:spcPct val="0"/>
              </a:spcBef>
            </a:pPr>
            <a:r>
              <a:rPr lang="fi-FI" altLang="fi-FI" sz="3600" dirty="0">
                <a:solidFill>
                  <a:srgbClr val="000000"/>
                </a:solidFill>
              </a:rPr>
              <a:t>Kulttuuriin kasvaessamme ja siinä toimiessamme me myös </a:t>
            </a:r>
            <a:r>
              <a:rPr lang="fi-FI" altLang="fi-FI" sz="3600" dirty="0">
                <a:solidFill>
                  <a:srgbClr val="FF0000"/>
                </a:solidFill>
              </a:rPr>
              <a:t>muokkaamme ja rakennamme kulttuuria. </a:t>
            </a:r>
          </a:p>
          <a:p>
            <a:pPr eaLnBrk="1" hangingPunct="1">
              <a:lnSpc>
                <a:spcPct val="80000"/>
              </a:lnSpc>
              <a:spcBef>
                <a:spcPct val="0"/>
              </a:spcBef>
              <a:buFontTx/>
              <a:buNone/>
            </a:pPr>
            <a:endParaRPr lang="fi-FI" altLang="fi-FI" sz="3600" dirty="0">
              <a:solidFill>
                <a:srgbClr val="FF0000"/>
              </a:solidFill>
            </a:endParaRPr>
          </a:p>
          <a:p>
            <a:pPr eaLnBrk="1" hangingPunct="1">
              <a:lnSpc>
                <a:spcPct val="80000"/>
              </a:lnSpc>
              <a:spcBef>
                <a:spcPct val="0"/>
              </a:spcBef>
            </a:pPr>
            <a:r>
              <a:rPr lang="fi-FI" altLang="fi-FI" sz="3600" dirty="0">
                <a:solidFill>
                  <a:srgbClr val="000000"/>
                </a:solidFill>
              </a:rPr>
              <a:t>Mikään kulttuuri ei ole pysyvä ja ikuisesti samanlainen. </a:t>
            </a:r>
          </a:p>
        </p:txBody>
      </p:sp>
      <p:sp>
        <p:nvSpPr>
          <p:cNvPr id="61443" name="Otsikko 2"/>
          <p:cNvSpPr>
            <a:spLocks noGrp="1"/>
          </p:cNvSpPr>
          <p:nvPr>
            <p:ph type="title"/>
          </p:nvPr>
        </p:nvSpPr>
        <p:spPr>
          <a:xfrm>
            <a:off x="1981200" y="358775"/>
            <a:ext cx="8229600" cy="1143000"/>
          </a:xfrm>
        </p:spPr>
        <p:txBody>
          <a:bodyPr/>
          <a:lstStyle/>
          <a:p>
            <a:r>
              <a:rPr lang="fi-FI" altLang="fi-FI" dirty="0">
                <a:solidFill>
                  <a:schemeClr val="accent5"/>
                </a:solidFill>
              </a:rPr>
              <a:t>Kulttuuri…</a:t>
            </a:r>
          </a:p>
        </p:txBody>
      </p:sp>
      <p:sp>
        <p:nvSpPr>
          <p:cNvPr id="3" name="Alatunnisteen paikkamerkki 2"/>
          <p:cNvSpPr>
            <a:spLocks noGrp="1"/>
          </p:cNvSpPr>
          <p:nvPr>
            <p:ph type="ftr" sz="quarter" idx="11"/>
          </p:nvPr>
        </p:nvSpPr>
        <p:spPr/>
        <p:txBody>
          <a:bodyPr/>
          <a:lstStyle/>
          <a:p>
            <a:pPr>
              <a:defRPr/>
            </a:pPr>
            <a:r>
              <a:rPr lang="fi-FI" altLang="fi-FI"/>
              <a:t>Johdatus romanikulttuureihin Henry Hedman </a:t>
            </a:r>
          </a:p>
        </p:txBody>
      </p:sp>
      <p:sp>
        <p:nvSpPr>
          <p:cNvPr id="4" name="Dian numeron paikkamerkki 3"/>
          <p:cNvSpPr>
            <a:spLocks noGrp="1"/>
          </p:cNvSpPr>
          <p:nvPr>
            <p:ph type="sldNum" sz="quarter" idx="12"/>
          </p:nvPr>
        </p:nvSpPr>
        <p:spPr/>
        <p:txBody>
          <a:bodyPr/>
          <a:lstStyle/>
          <a:p>
            <a:pPr>
              <a:defRPr/>
            </a:pPr>
            <a:fld id="{47DBB5D1-3D34-4F73-A4E3-238B4CE84909}" type="slidenum">
              <a:rPr lang="fi-FI" altLang="fi-FI" smtClean="0"/>
              <a:pPr>
                <a:defRPr/>
              </a:pPr>
              <a:t>33</a:t>
            </a:fld>
            <a:endParaRPr lang="fi-FI" altLang="fi-FI"/>
          </a:p>
        </p:txBody>
      </p:sp>
    </p:spTree>
    <p:extLst>
      <p:ext uri="{BB962C8B-B14F-4D97-AF65-F5344CB8AC3E}">
        <p14:creationId xmlns:p14="http://schemas.microsoft.com/office/powerpoint/2010/main" val="97811869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44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144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144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2"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isällön paikkamerkki 1"/>
          <p:cNvSpPr>
            <a:spLocks noGrp="1"/>
          </p:cNvSpPr>
          <p:nvPr>
            <p:ph idx="1"/>
          </p:nvPr>
        </p:nvSpPr>
        <p:spPr>
          <a:xfrm>
            <a:off x="1488558" y="1989138"/>
            <a:ext cx="9643730" cy="4032250"/>
          </a:xfrm>
        </p:spPr>
        <p:txBody>
          <a:bodyPr/>
          <a:lstStyle/>
          <a:p>
            <a:pPr marL="800100" indent="-742950">
              <a:spcBef>
                <a:spcPct val="0"/>
              </a:spcBef>
              <a:buFont typeface="Corbel" panose="020B0503020204020204" pitchFamily="34" charset="0"/>
              <a:buAutoNum type="arabicPeriod"/>
            </a:pPr>
            <a:r>
              <a:rPr lang="fi-FI" altLang="fi-FI" sz="4800" dirty="0">
                <a:solidFill>
                  <a:srgbClr val="000000"/>
                </a:solidFill>
              </a:rPr>
              <a:t>Jokaisella kansalla on oikeus omaan kulttuuriin</a:t>
            </a:r>
          </a:p>
          <a:p>
            <a:pPr marL="800100" indent="-742950">
              <a:spcBef>
                <a:spcPct val="0"/>
              </a:spcBef>
              <a:buFont typeface="Corbel" panose="020B0503020204020204" pitchFamily="34" charset="0"/>
              <a:buAutoNum type="arabicPeriod"/>
            </a:pPr>
            <a:r>
              <a:rPr lang="fi-FI" altLang="fi-FI" sz="4400" dirty="0">
                <a:solidFill>
                  <a:srgbClr val="000000"/>
                </a:solidFill>
              </a:rPr>
              <a:t>Jokaisella kulttuurilla on oikeus olla erilainen</a:t>
            </a:r>
          </a:p>
          <a:p>
            <a:pPr marL="800100" indent="-742950">
              <a:spcBef>
                <a:spcPct val="0"/>
              </a:spcBef>
              <a:buFont typeface="Corbel" panose="020B0503020204020204" pitchFamily="34" charset="0"/>
              <a:buAutoNum type="arabicPeriod"/>
            </a:pPr>
            <a:r>
              <a:rPr lang="fi-FI" altLang="fi-FI" sz="4400" dirty="0">
                <a:solidFill>
                  <a:srgbClr val="000000"/>
                </a:solidFill>
              </a:rPr>
              <a:t>Toinen kulttuuri ei ole toista parempi</a:t>
            </a:r>
          </a:p>
          <a:p>
            <a:pPr lvl="1" eaLnBrk="1" hangingPunct="1">
              <a:spcBef>
                <a:spcPct val="0"/>
              </a:spcBef>
              <a:buFont typeface="Wingdings" panose="05000000000000000000" pitchFamily="2" charset="2"/>
              <a:buChar char="§"/>
            </a:pPr>
            <a:endParaRPr lang="fi-FI" altLang="fi-FI" sz="4000" dirty="0">
              <a:solidFill>
                <a:srgbClr val="000000"/>
              </a:solidFill>
            </a:endParaRPr>
          </a:p>
        </p:txBody>
      </p:sp>
      <p:sp>
        <p:nvSpPr>
          <p:cNvPr id="37891" name="Otsikko 2"/>
          <p:cNvSpPr>
            <a:spLocks noGrp="1"/>
          </p:cNvSpPr>
          <p:nvPr>
            <p:ph type="title"/>
          </p:nvPr>
        </p:nvSpPr>
        <p:spPr>
          <a:xfrm>
            <a:off x="1488558" y="476250"/>
            <a:ext cx="9643730" cy="1150938"/>
          </a:xfrm>
        </p:spPr>
        <p:txBody>
          <a:bodyPr>
            <a:normAutofit/>
          </a:bodyPr>
          <a:lstStyle/>
          <a:p>
            <a:pPr marL="342900" indent="-342900">
              <a:defRPr/>
            </a:pPr>
            <a:r>
              <a:rPr lang="fi-FI" altLang="fi-FI" sz="3600" b="1" dirty="0">
                <a:solidFill>
                  <a:schemeClr val="accent5"/>
                </a:solidFill>
              </a:rPr>
              <a:t>YHDISTYNEIDEN KANSAKUNTIEN JULISTUS</a:t>
            </a:r>
          </a:p>
        </p:txBody>
      </p:sp>
      <p:sp>
        <p:nvSpPr>
          <p:cNvPr id="62469" name="Alatunnisteen paikkamerkki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Corbel" panose="020B0503020204020204" pitchFamily="34" charset="0"/>
              </a:defRPr>
            </a:lvl1pPr>
            <a:lvl2pPr marL="742950" indent="-285750">
              <a:spcBef>
                <a:spcPct val="20000"/>
              </a:spcBef>
              <a:buChar char="–"/>
              <a:defRPr sz="2400">
                <a:solidFill>
                  <a:schemeClr val="tx1"/>
                </a:solidFill>
                <a:latin typeface="Corbel" panose="020B0503020204020204" pitchFamily="34" charset="0"/>
              </a:defRPr>
            </a:lvl2pPr>
            <a:lvl3pPr marL="1143000" indent="-228600">
              <a:spcBef>
                <a:spcPct val="20000"/>
              </a:spcBef>
              <a:buChar char="•"/>
              <a:defRPr sz="2400">
                <a:solidFill>
                  <a:schemeClr val="tx1"/>
                </a:solidFill>
                <a:latin typeface="Corbel" panose="020B0503020204020204" pitchFamily="34" charset="0"/>
              </a:defRPr>
            </a:lvl3pPr>
            <a:lvl4pPr marL="1600200" indent="-228600">
              <a:spcBef>
                <a:spcPct val="20000"/>
              </a:spcBef>
              <a:buChar char="–"/>
              <a:defRPr sz="2000">
                <a:solidFill>
                  <a:schemeClr val="tx1"/>
                </a:solidFill>
                <a:latin typeface="Corbel" panose="020B0503020204020204" pitchFamily="34" charset="0"/>
              </a:defRPr>
            </a:lvl4pPr>
            <a:lvl5pPr marL="2057400" indent="-228600">
              <a:spcBef>
                <a:spcPct val="20000"/>
              </a:spcBef>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har char="»"/>
              <a:defRPr sz="2000">
                <a:solidFill>
                  <a:schemeClr val="tx1"/>
                </a:solidFill>
                <a:latin typeface="Corbel" panose="020B0503020204020204" pitchFamily="34" charset="0"/>
              </a:defRPr>
            </a:lvl9pPr>
          </a:lstStyle>
          <a:p>
            <a:pPr>
              <a:spcBef>
                <a:spcPct val="0"/>
              </a:spcBef>
              <a:buFontTx/>
              <a:buNone/>
            </a:pPr>
            <a:r>
              <a:rPr lang="fi-FI" altLang="fi-FI" sz="1000">
                <a:latin typeface="Arial" panose="020B0604020202020204" pitchFamily="34" charset="0"/>
              </a:rPr>
              <a:t>Johdatus romanikulttuureihin Henry Hedman </a:t>
            </a:r>
            <a:endParaRPr lang="en-GB" altLang="fi-FI" sz="1000">
              <a:latin typeface="Arial" panose="020B0604020202020204" pitchFamily="34" charset="0"/>
            </a:endParaRPr>
          </a:p>
        </p:txBody>
      </p:sp>
      <p:sp>
        <p:nvSpPr>
          <p:cNvPr id="62470" name="Dian numeron paikkamerkki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Corbel" panose="020B0503020204020204" pitchFamily="34" charset="0"/>
              </a:defRPr>
            </a:lvl1pPr>
            <a:lvl2pPr marL="742950" indent="-285750">
              <a:spcBef>
                <a:spcPct val="20000"/>
              </a:spcBef>
              <a:buChar char="–"/>
              <a:defRPr sz="2400">
                <a:solidFill>
                  <a:schemeClr val="tx1"/>
                </a:solidFill>
                <a:latin typeface="Corbel" panose="020B0503020204020204" pitchFamily="34" charset="0"/>
              </a:defRPr>
            </a:lvl2pPr>
            <a:lvl3pPr marL="1143000" indent="-228600">
              <a:spcBef>
                <a:spcPct val="20000"/>
              </a:spcBef>
              <a:buChar char="•"/>
              <a:defRPr sz="2400">
                <a:solidFill>
                  <a:schemeClr val="tx1"/>
                </a:solidFill>
                <a:latin typeface="Corbel" panose="020B0503020204020204" pitchFamily="34" charset="0"/>
              </a:defRPr>
            </a:lvl3pPr>
            <a:lvl4pPr marL="1600200" indent="-228600">
              <a:spcBef>
                <a:spcPct val="20000"/>
              </a:spcBef>
              <a:buChar char="–"/>
              <a:defRPr sz="2000">
                <a:solidFill>
                  <a:schemeClr val="tx1"/>
                </a:solidFill>
                <a:latin typeface="Corbel" panose="020B0503020204020204" pitchFamily="34" charset="0"/>
              </a:defRPr>
            </a:lvl4pPr>
            <a:lvl5pPr marL="2057400" indent="-228600">
              <a:spcBef>
                <a:spcPct val="20000"/>
              </a:spcBef>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har char="»"/>
              <a:defRPr sz="2000">
                <a:solidFill>
                  <a:schemeClr val="tx1"/>
                </a:solidFill>
                <a:latin typeface="Corbel" panose="020B0503020204020204" pitchFamily="34" charset="0"/>
              </a:defRPr>
            </a:lvl9pPr>
          </a:lstStyle>
          <a:p>
            <a:pPr>
              <a:spcBef>
                <a:spcPct val="0"/>
              </a:spcBef>
              <a:buFontTx/>
              <a:buNone/>
            </a:pPr>
            <a:fld id="{2DD74148-2249-4292-92FE-6CC1AF1EE94C}" type="slidenum">
              <a:rPr lang="en-GB" altLang="fi-FI" sz="1000">
                <a:latin typeface="Arial" panose="020B0604020202020204" pitchFamily="34" charset="0"/>
              </a:rPr>
              <a:pPr>
                <a:spcBef>
                  <a:spcPct val="0"/>
                </a:spcBef>
                <a:buFontTx/>
                <a:buNone/>
              </a:pPr>
              <a:t>34</a:t>
            </a:fld>
            <a:endParaRPr lang="en-GB" altLang="fi-FI" sz="1000">
              <a:latin typeface="Arial" panose="020B0604020202020204" pitchFamily="34" charset="0"/>
            </a:endParaRPr>
          </a:p>
        </p:txBody>
      </p:sp>
    </p:spTree>
    <p:extLst>
      <p:ext uri="{BB962C8B-B14F-4D97-AF65-F5344CB8AC3E}">
        <p14:creationId xmlns:p14="http://schemas.microsoft.com/office/powerpoint/2010/main" val="250159479"/>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530">
                                            <p:txEl>
                                              <p:pRg st="0" end="0"/>
                                            </p:txEl>
                                          </p:spTgt>
                                        </p:tgtEl>
                                        <p:attrNameLst>
                                          <p:attrName>style.visibility</p:attrName>
                                        </p:attrNameLst>
                                      </p:cBhvr>
                                      <p:to>
                                        <p:strVal val="visible"/>
                                      </p:to>
                                    </p:set>
                                    <p:animEffect transition="in" filter="fade">
                                      <p:cBhvr>
                                        <p:cTn id="7" dur="2000"/>
                                        <p:tgtEl>
                                          <p:spTgt spid="2253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2530">
                                            <p:txEl>
                                              <p:pRg st="1" end="1"/>
                                            </p:txEl>
                                          </p:spTgt>
                                        </p:tgtEl>
                                        <p:attrNameLst>
                                          <p:attrName>style.visibility</p:attrName>
                                        </p:attrNameLst>
                                      </p:cBhvr>
                                      <p:to>
                                        <p:strVal val="visible"/>
                                      </p:to>
                                    </p:set>
                                    <p:animEffect transition="in" filter="fade">
                                      <p:cBhvr>
                                        <p:cTn id="12" dur="2000"/>
                                        <p:tgtEl>
                                          <p:spTgt spid="22530">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2530">
                                            <p:txEl>
                                              <p:pRg st="2" end="2"/>
                                            </p:txEl>
                                          </p:spTgt>
                                        </p:tgtEl>
                                        <p:attrNameLst>
                                          <p:attrName>style.visibility</p:attrName>
                                        </p:attrNameLst>
                                      </p:cBhvr>
                                      <p:to>
                                        <p:strVal val="visible"/>
                                      </p:to>
                                    </p:set>
                                    <p:animEffect transition="in" filter="fade">
                                      <p:cBhvr>
                                        <p:cTn id="17" dur="2000"/>
                                        <p:tgtEl>
                                          <p:spTgt spid="22530">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6" presetClass="entr" presetSubtype="0" fill="hold" nodeType="clickEffect">
                                  <p:stCondLst>
                                    <p:cond delay="0"/>
                                  </p:stCondLst>
                                  <p:childTnLst>
                                    <p:set>
                                      <p:cBhvr>
                                        <p:cTn id="21" dur="1" fill="hold">
                                          <p:stCondLst>
                                            <p:cond delay="0"/>
                                          </p:stCondLst>
                                        </p:cTn>
                                        <p:tgtEl>
                                          <p:spTgt spid="22530">
                                            <p:txEl>
                                              <p:pRg st="0" end="0"/>
                                            </p:txEl>
                                          </p:spTgt>
                                        </p:tgtEl>
                                        <p:attrNameLst>
                                          <p:attrName>style.visibility</p:attrName>
                                        </p:attrNameLst>
                                      </p:cBhvr>
                                      <p:to>
                                        <p:strVal val="visible"/>
                                      </p:to>
                                    </p:set>
                                    <p:animEffect transition="in" filter="wipe(down)">
                                      <p:cBhvr>
                                        <p:cTn id="22" dur="580">
                                          <p:stCondLst>
                                            <p:cond delay="0"/>
                                          </p:stCondLst>
                                        </p:cTn>
                                        <p:tgtEl>
                                          <p:spTgt spid="22530">
                                            <p:txEl>
                                              <p:pRg st="0" end="0"/>
                                            </p:txEl>
                                          </p:spTgt>
                                        </p:tgtEl>
                                      </p:cBhvr>
                                    </p:animEffect>
                                    <p:anim calcmode="lin" valueType="num">
                                      <p:cBhvr>
                                        <p:cTn id="23" dur="1822" tmFilter="0,0; 0.14,0.36; 0.43,0.73; 0.71,0.91; 1.0,1.0">
                                          <p:stCondLst>
                                            <p:cond delay="0"/>
                                          </p:stCondLst>
                                        </p:cTn>
                                        <p:tgtEl>
                                          <p:spTgt spid="22530">
                                            <p:txEl>
                                              <p:pRg st="0" end="0"/>
                                            </p:txEl>
                                          </p:spTgt>
                                        </p:tgtEl>
                                        <p:attrNameLst>
                                          <p:attrName>ppt_x</p:attrName>
                                        </p:attrNameLst>
                                      </p:cBhvr>
                                      <p:tavLst>
                                        <p:tav tm="0">
                                          <p:val>
                                            <p:strVal val="#ppt_x-0.25"/>
                                          </p:val>
                                        </p:tav>
                                        <p:tav tm="100000">
                                          <p:val>
                                            <p:strVal val="#ppt_x"/>
                                          </p:val>
                                        </p:tav>
                                      </p:tavLst>
                                    </p:anim>
                                    <p:anim calcmode="lin" valueType="num">
                                      <p:cBhvr>
                                        <p:cTn id="24" dur="664" tmFilter="0.0,0.0; 0.25,0.07; 0.50,0.2; 0.75,0.467; 1.0,1.0">
                                          <p:stCondLst>
                                            <p:cond delay="0"/>
                                          </p:stCondLst>
                                        </p:cTn>
                                        <p:tgtEl>
                                          <p:spTgt spid="22530">
                                            <p:txEl>
                                              <p:pRg st="0" end="0"/>
                                            </p:txEl>
                                          </p:spTgt>
                                        </p:tgtEl>
                                        <p:attrNameLst>
                                          <p:attrName>ppt_y</p:attrName>
                                        </p:attrNameLst>
                                      </p:cBhvr>
                                      <p:tavLst>
                                        <p:tav tm="0" fmla="#ppt_y-sin(pi*$)/3">
                                          <p:val>
                                            <p:fltVal val="0.5"/>
                                          </p:val>
                                        </p:tav>
                                        <p:tav tm="100000">
                                          <p:val>
                                            <p:fltVal val="1"/>
                                          </p:val>
                                        </p:tav>
                                      </p:tavLst>
                                    </p:anim>
                                    <p:anim calcmode="lin" valueType="num">
                                      <p:cBhvr>
                                        <p:cTn id="25" dur="664" tmFilter="0, 0; 0.125,0.2665; 0.25,0.4; 0.375,0.465; 0.5,0.5;  0.625,0.535; 0.75,0.6; 0.875,0.7335; 1,1">
                                          <p:stCondLst>
                                            <p:cond delay="664"/>
                                          </p:stCondLst>
                                        </p:cTn>
                                        <p:tgtEl>
                                          <p:spTgt spid="22530">
                                            <p:txEl>
                                              <p:pRg st="0" end="0"/>
                                            </p:txEl>
                                          </p:spTgt>
                                        </p:tgtEl>
                                        <p:attrNameLst>
                                          <p:attrName>ppt_y</p:attrName>
                                        </p:attrNameLst>
                                      </p:cBhvr>
                                      <p:tavLst>
                                        <p:tav tm="0" fmla="#ppt_y-sin(pi*$)/9">
                                          <p:val>
                                            <p:fltVal val="0"/>
                                          </p:val>
                                        </p:tav>
                                        <p:tav tm="100000">
                                          <p:val>
                                            <p:fltVal val="1"/>
                                          </p:val>
                                        </p:tav>
                                      </p:tavLst>
                                    </p:anim>
                                    <p:anim calcmode="lin" valueType="num">
                                      <p:cBhvr>
                                        <p:cTn id="26" dur="332" tmFilter="0, 0; 0.125,0.2665; 0.25,0.4; 0.375,0.465; 0.5,0.5;  0.625,0.535; 0.75,0.6; 0.875,0.7335; 1,1">
                                          <p:stCondLst>
                                            <p:cond delay="1324"/>
                                          </p:stCondLst>
                                        </p:cTn>
                                        <p:tgtEl>
                                          <p:spTgt spid="22530">
                                            <p:txEl>
                                              <p:pRg st="0" end="0"/>
                                            </p:txEl>
                                          </p:spTgt>
                                        </p:tgtEl>
                                        <p:attrNameLst>
                                          <p:attrName>ppt_y</p:attrName>
                                        </p:attrNameLst>
                                      </p:cBhvr>
                                      <p:tavLst>
                                        <p:tav tm="0" fmla="#ppt_y-sin(pi*$)/27">
                                          <p:val>
                                            <p:fltVal val="0"/>
                                          </p:val>
                                        </p:tav>
                                        <p:tav tm="100000">
                                          <p:val>
                                            <p:fltVal val="1"/>
                                          </p:val>
                                        </p:tav>
                                      </p:tavLst>
                                    </p:anim>
                                    <p:anim calcmode="lin" valueType="num">
                                      <p:cBhvr>
                                        <p:cTn id="27" dur="164" tmFilter="0, 0; 0.125,0.2665; 0.25,0.4; 0.375,0.465; 0.5,0.5;  0.625,0.535; 0.75,0.6; 0.875,0.7335; 1,1">
                                          <p:stCondLst>
                                            <p:cond delay="1656"/>
                                          </p:stCondLst>
                                        </p:cTn>
                                        <p:tgtEl>
                                          <p:spTgt spid="22530">
                                            <p:txEl>
                                              <p:pRg st="0" end="0"/>
                                            </p:txEl>
                                          </p:spTgt>
                                        </p:tgtEl>
                                        <p:attrNameLst>
                                          <p:attrName>ppt_y</p:attrName>
                                        </p:attrNameLst>
                                      </p:cBhvr>
                                      <p:tavLst>
                                        <p:tav tm="0" fmla="#ppt_y-sin(pi*$)/81">
                                          <p:val>
                                            <p:fltVal val="0"/>
                                          </p:val>
                                        </p:tav>
                                        <p:tav tm="100000">
                                          <p:val>
                                            <p:fltVal val="1"/>
                                          </p:val>
                                        </p:tav>
                                      </p:tavLst>
                                    </p:anim>
                                    <p:animScale>
                                      <p:cBhvr>
                                        <p:cTn id="28" dur="26">
                                          <p:stCondLst>
                                            <p:cond delay="650"/>
                                          </p:stCondLst>
                                        </p:cTn>
                                        <p:tgtEl>
                                          <p:spTgt spid="22530">
                                            <p:txEl>
                                              <p:pRg st="0" end="0"/>
                                            </p:txEl>
                                          </p:spTgt>
                                        </p:tgtEl>
                                      </p:cBhvr>
                                      <p:to x="100000" y="60000"/>
                                    </p:animScale>
                                    <p:animScale>
                                      <p:cBhvr>
                                        <p:cTn id="29" dur="166" decel="50000">
                                          <p:stCondLst>
                                            <p:cond delay="676"/>
                                          </p:stCondLst>
                                        </p:cTn>
                                        <p:tgtEl>
                                          <p:spTgt spid="22530">
                                            <p:txEl>
                                              <p:pRg st="0" end="0"/>
                                            </p:txEl>
                                          </p:spTgt>
                                        </p:tgtEl>
                                      </p:cBhvr>
                                      <p:to x="100000" y="100000"/>
                                    </p:animScale>
                                    <p:animScale>
                                      <p:cBhvr>
                                        <p:cTn id="30" dur="26">
                                          <p:stCondLst>
                                            <p:cond delay="1312"/>
                                          </p:stCondLst>
                                        </p:cTn>
                                        <p:tgtEl>
                                          <p:spTgt spid="22530">
                                            <p:txEl>
                                              <p:pRg st="0" end="0"/>
                                            </p:txEl>
                                          </p:spTgt>
                                        </p:tgtEl>
                                      </p:cBhvr>
                                      <p:to x="100000" y="80000"/>
                                    </p:animScale>
                                    <p:animScale>
                                      <p:cBhvr>
                                        <p:cTn id="31" dur="166" decel="50000">
                                          <p:stCondLst>
                                            <p:cond delay="1338"/>
                                          </p:stCondLst>
                                        </p:cTn>
                                        <p:tgtEl>
                                          <p:spTgt spid="22530">
                                            <p:txEl>
                                              <p:pRg st="0" end="0"/>
                                            </p:txEl>
                                          </p:spTgt>
                                        </p:tgtEl>
                                      </p:cBhvr>
                                      <p:to x="100000" y="100000"/>
                                    </p:animScale>
                                    <p:animScale>
                                      <p:cBhvr>
                                        <p:cTn id="32" dur="26">
                                          <p:stCondLst>
                                            <p:cond delay="1642"/>
                                          </p:stCondLst>
                                        </p:cTn>
                                        <p:tgtEl>
                                          <p:spTgt spid="22530">
                                            <p:txEl>
                                              <p:pRg st="0" end="0"/>
                                            </p:txEl>
                                          </p:spTgt>
                                        </p:tgtEl>
                                      </p:cBhvr>
                                      <p:to x="100000" y="90000"/>
                                    </p:animScale>
                                    <p:animScale>
                                      <p:cBhvr>
                                        <p:cTn id="33" dur="166" decel="50000">
                                          <p:stCondLst>
                                            <p:cond delay="1668"/>
                                          </p:stCondLst>
                                        </p:cTn>
                                        <p:tgtEl>
                                          <p:spTgt spid="22530">
                                            <p:txEl>
                                              <p:pRg st="0" end="0"/>
                                            </p:txEl>
                                          </p:spTgt>
                                        </p:tgtEl>
                                      </p:cBhvr>
                                      <p:to x="100000" y="100000"/>
                                    </p:animScale>
                                    <p:animScale>
                                      <p:cBhvr>
                                        <p:cTn id="34" dur="26">
                                          <p:stCondLst>
                                            <p:cond delay="1808"/>
                                          </p:stCondLst>
                                        </p:cTn>
                                        <p:tgtEl>
                                          <p:spTgt spid="22530">
                                            <p:txEl>
                                              <p:pRg st="0" end="0"/>
                                            </p:txEl>
                                          </p:spTgt>
                                        </p:tgtEl>
                                      </p:cBhvr>
                                      <p:to x="100000" y="95000"/>
                                    </p:animScale>
                                    <p:animScale>
                                      <p:cBhvr>
                                        <p:cTn id="35" dur="166" decel="50000">
                                          <p:stCondLst>
                                            <p:cond delay="1834"/>
                                          </p:stCondLst>
                                        </p:cTn>
                                        <p:tgtEl>
                                          <p:spTgt spid="22530">
                                            <p:txEl>
                                              <p:pRg st="0" end="0"/>
                                            </p:txEl>
                                          </p:spTgt>
                                        </p:tgtEl>
                                      </p:cBhvr>
                                      <p:to x="100000" y="100000"/>
                                    </p:animScale>
                                  </p:childTnLst>
                                </p:cTn>
                              </p:par>
                              <p:par>
                                <p:cTn id="36" presetID="26" presetClass="entr" presetSubtype="0" fill="hold" nodeType="withEffect">
                                  <p:stCondLst>
                                    <p:cond delay="0"/>
                                  </p:stCondLst>
                                  <p:childTnLst>
                                    <p:set>
                                      <p:cBhvr>
                                        <p:cTn id="37" dur="1" fill="hold">
                                          <p:stCondLst>
                                            <p:cond delay="0"/>
                                          </p:stCondLst>
                                        </p:cTn>
                                        <p:tgtEl>
                                          <p:spTgt spid="22530">
                                            <p:txEl>
                                              <p:pRg st="1" end="1"/>
                                            </p:txEl>
                                          </p:spTgt>
                                        </p:tgtEl>
                                        <p:attrNameLst>
                                          <p:attrName>style.visibility</p:attrName>
                                        </p:attrNameLst>
                                      </p:cBhvr>
                                      <p:to>
                                        <p:strVal val="visible"/>
                                      </p:to>
                                    </p:set>
                                    <p:animEffect transition="in" filter="wipe(down)">
                                      <p:cBhvr>
                                        <p:cTn id="38" dur="580">
                                          <p:stCondLst>
                                            <p:cond delay="0"/>
                                          </p:stCondLst>
                                        </p:cTn>
                                        <p:tgtEl>
                                          <p:spTgt spid="22530">
                                            <p:txEl>
                                              <p:pRg st="1" end="1"/>
                                            </p:txEl>
                                          </p:spTgt>
                                        </p:tgtEl>
                                      </p:cBhvr>
                                    </p:animEffect>
                                    <p:anim calcmode="lin" valueType="num">
                                      <p:cBhvr>
                                        <p:cTn id="39" dur="1822" tmFilter="0,0; 0.14,0.36; 0.43,0.73; 0.71,0.91; 1.0,1.0">
                                          <p:stCondLst>
                                            <p:cond delay="0"/>
                                          </p:stCondLst>
                                        </p:cTn>
                                        <p:tgtEl>
                                          <p:spTgt spid="22530">
                                            <p:txEl>
                                              <p:pRg st="1" end="1"/>
                                            </p:txEl>
                                          </p:spTgt>
                                        </p:tgtEl>
                                        <p:attrNameLst>
                                          <p:attrName>ppt_x</p:attrName>
                                        </p:attrNameLst>
                                      </p:cBhvr>
                                      <p:tavLst>
                                        <p:tav tm="0">
                                          <p:val>
                                            <p:strVal val="#ppt_x-0.25"/>
                                          </p:val>
                                        </p:tav>
                                        <p:tav tm="100000">
                                          <p:val>
                                            <p:strVal val="#ppt_x"/>
                                          </p:val>
                                        </p:tav>
                                      </p:tavLst>
                                    </p:anim>
                                    <p:anim calcmode="lin" valueType="num">
                                      <p:cBhvr>
                                        <p:cTn id="40" dur="664" tmFilter="0.0,0.0; 0.25,0.07; 0.50,0.2; 0.75,0.467; 1.0,1.0">
                                          <p:stCondLst>
                                            <p:cond delay="0"/>
                                          </p:stCondLst>
                                        </p:cTn>
                                        <p:tgtEl>
                                          <p:spTgt spid="22530">
                                            <p:txEl>
                                              <p:pRg st="1" end="1"/>
                                            </p:txEl>
                                          </p:spTgt>
                                        </p:tgtEl>
                                        <p:attrNameLst>
                                          <p:attrName>ppt_y</p:attrName>
                                        </p:attrNameLst>
                                      </p:cBhvr>
                                      <p:tavLst>
                                        <p:tav tm="0" fmla="#ppt_y-sin(pi*$)/3">
                                          <p:val>
                                            <p:fltVal val="0.5"/>
                                          </p:val>
                                        </p:tav>
                                        <p:tav tm="100000">
                                          <p:val>
                                            <p:fltVal val="1"/>
                                          </p:val>
                                        </p:tav>
                                      </p:tavLst>
                                    </p:anim>
                                    <p:anim calcmode="lin" valueType="num">
                                      <p:cBhvr>
                                        <p:cTn id="41" dur="664" tmFilter="0, 0; 0.125,0.2665; 0.25,0.4; 0.375,0.465; 0.5,0.5;  0.625,0.535; 0.75,0.6; 0.875,0.7335; 1,1">
                                          <p:stCondLst>
                                            <p:cond delay="664"/>
                                          </p:stCondLst>
                                        </p:cTn>
                                        <p:tgtEl>
                                          <p:spTgt spid="22530">
                                            <p:txEl>
                                              <p:pRg st="1" end="1"/>
                                            </p:txEl>
                                          </p:spTgt>
                                        </p:tgtEl>
                                        <p:attrNameLst>
                                          <p:attrName>ppt_y</p:attrName>
                                        </p:attrNameLst>
                                      </p:cBhvr>
                                      <p:tavLst>
                                        <p:tav tm="0" fmla="#ppt_y-sin(pi*$)/9">
                                          <p:val>
                                            <p:fltVal val="0"/>
                                          </p:val>
                                        </p:tav>
                                        <p:tav tm="100000">
                                          <p:val>
                                            <p:fltVal val="1"/>
                                          </p:val>
                                        </p:tav>
                                      </p:tavLst>
                                    </p:anim>
                                    <p:anim calcmode="lin" valueType="num">
                                      <p:cBhvr>
                                        <p:cTn id="42" dur="332" tmFilter="0, 0; 0.125,0.2665; 0.25,0.4; 0.375,0.465; 0.5,0.5;  0.625,0.535; 0.75,0.6; 0.875,0.7335; 1,1">
                                          <p:stCondLst>
                                            <p:cond delay="1324"/>
                                          </p:stCondLst>
                                        </p:cTn>
                                        <p:tgtEl>
                                          <p:spTgt spid="22530">
                                            <p:txEl>
                                              <p:pRg st="1" end="1"/>
                                            </p:txEl>
                                          </p:spTgt>
                                        </p:tgtEl>
                                        <p:attrNameLst>
                                          <p:attrName>ppt_y</p:attrName>
                                        </p:attrNameLst>
                                      </p:cBhvr>
                                      <p:tavLst>
                                        <p:tav tm="0" fmla="#ppt_y-sin(pi*$)/27">
                                          <p:val>
                                            <p:fltVal val="0"/>
                                          </p:val>
                                        </p:tav>
                                        <p:tav tm="100000">
                                          <p:val>
                                            <p:fltVal val="1"/>
                                          </p:val>
                                        </p:tav>
                                      </p:tavLst>
                                    </p:anim>
                                    <p:anim calcmode="lin" valueType="num">
                                      <p:cBhvr>
                                        <p:cTn id="43" dur="164" tmFilter="0, 0; 0.125,0.2665; 0.25,0.4; 0.375,0.465; 0.5,0.5;  0.625,0.535; 0.75,0.6; 0.875,0.7335; 1,1">
                                          <p:stCondLst>
                                            <p:cond delay="1656"/>
                                          </p:stCondLst>
                                        </p:cTn>
                                        <p:tgtEl>
                                          <p:spTgt spid="22530">
                                            <p:txEl>
                                              <p:pRg st="1" end="1"/>
                                            </p:txEl>
                                          </p:spTgt>
                                        </p:tgtEl>
                                        <p:attrNameLst>
                                          <p:attrName>ppt_y</p:attrName>
                                        </p:attrNameLst>
                                      </p:cBhvr>
                                      <p:tavLst>
                                        <p:tav tm="0" fmla="#ppt_y-sin(pi*$)/81">
                                          <p:val>
                                            <p:fltVal val="0"/>
                                          </p:val>
                                        </p:tav>
                                        <p:tav tm="100000">
                                          <p:val>
                                            <p:fltVal val="1"/>
                                          </p:val>
                                        </p:tav>
                                      </p:tavLst>
                                    </p:anim>
                                    <p:animScale>
                                      <p:cBhvr>
                                        <p:cTn id="44" dur="26">
                                          <p:stCondLst>
                                            <p:cond delay="650"/>
                                          </p:stCondLst>
                                        </p:cTn>
                                        <p:tgtEl>
                                          <p:spTgt spid="22530">
                                            <p:txEl>
                                              <p:pRg st="1" end="1"/>
                                            </p:txEl>
                                          </p:spTgt>
                                        </p:tgtEl>
                                      </p:cBhvr>
                                      <p:to x="100000" y="60000"/>
                                    </p:animScale>
                                    <p:animScale>
                                      <p:cBhvr>
                                        <p:cTn id="45" dur="166" decel="50000">
                                          <p:stCondLst>
                                            <p:cond delay="676"/>
                                          </p:stCondLst>
                                        </p:cTn>
                                        <p:tgtEl>
                                          <p:spTgt spid="22530">
                                            <p:txEl>
                                              <p:pRg st="1" end="1"/>
                                            </p:txEl>
                                          </p:spTgt>
                                        </p:tgtEl>
                                      </p:cBhvr>
                                      <p:to x="100000" y="100000"/>
                                    </p:animScale>
                                    <p:animScale>
                                      <p:cBhvr>
                                        <p:cTn id="46" dur="26">
                                          <p:stCondLst>
                                            <p:cond delay="1312"/>
                                          </p:stCondLst>
                                        </p:cTn>
                                        <p:tgtEl>
                                          <p:spTgt spid="22530">
                                            <p:txEl>
                                              <p:pRg st="1" end="1"/>
                                            </p:txEl>
                                          </p:spTgt>
                                        </p:tgtEl>
                                      </p:cBhvr>
                                      <p:to x="100000" y="80000"/>
                                    </p:animScale>
                                    <p:animScale>
                                      <p:cBhvr>
                                        <p:cTn id="47" dur="166" decel="50000">
                                          <p:stCondLst>
                                            <p:cond delay="1338"/>
                                          </p:stCondLst>
                                        </p:cTn>
                                        <p:tgtEl>
                                          <p:spTgt spid="22530">
                                            <p:txEl>
                                              <p:pRg st="1" end="1"/>
                                            </p:txEl>
                                          </p:spTgt>
                                        </p:tgtEl>
                                      </p:cBhvr>
                                      <p:to x="100000" y="100000"/>
                                    </p:animScale>
                                    <p:animScale>
                                      <p:cBhvr>
                                        <p:cTn id="48" dur="26">
                                          <p:stCondLst>
                                            <p:cond delay="1642"/>
                                          </p:stCondLst>
                                        </p:cTn>
                                        <p:tgtEl>
                                          <p:spTgt spid="22530">
                                            <p:txEl>
                                              <p:pRg st="1" end="1"/>
                                            </p:txEl>
                                          </p:spTgt>
                                        </p:tgtEl>
                                      </p:cBhvr>
                                      <p:to x="100000" y="90000"/>
                                    </p:animScale>
                                    <p:animScale>
                                      <p:cBhvr>
                                        <p:cTn id="49" dur="166" decel="50000">
                                          <p:stCondLst>
                                            <p:cond delay="1668"/>
                                          </p:stCondLst>
                                        </p:cTn>
                                        <p:tgtEl>
                                          <p:spTgt spid="22530">
                                            <p:txEl>
                                              <p:pRg st="1" end="1"/>
                                            </p:txEl>
                                          </p:spTgt>
                                        </p:tgtEl>
                                      </p:cBhvr>
                                      <p:to x="100000" y="100000"/>
                                    </p:animScale>
                                    <p:animScale>
                                      <p:cBhvr>
                                        <p:cTn id="50" dur="26">
                                          <p:stCondLst>
                                            <p:cond delay="1808"/>
                                          </p:stCondLst>
                                        </p:cTn>
                                        <p:tgtEl>
                                          <p:spTgt spid="22530">
                                            <p:txEl>
                                              <p:pRg st="1" end="1"/>
                                            </p:txEl>
                                          </p:spTgt>
                                        </p:tgtEl>
                                      </p:cBhvr>
                                      <p:to x="100000" y="95000"/>
                                    </p:animScale>
                                    <p:animScale>
                                      <p:cBhvr>
                                        <p:cTn id="51" dur="166" decel="50000">
                                          <p:stCondLst>
                                            <p:cond delay="1834"/>
                                          </p:stCondLst>
                                        </p:cTn>
                                        <p:tgtEl>
                                          <p:spTgt spid="22530">
                                            <p:txEl>
                                              <p:pRg st="1" end="1"/>
                                            </p:txEl>
                                          </p:spTgt>
                                        </p:tgtEl>
                                      </p:cBhvr>
                                      <p:to x="100000" y="100000"/>
                                    </p:animScale>
                                  </p:childTnLst>
                                </p:cTn>
                              </p:par>
                              <p:par>
                                <p:cTn id="52" presetID="26" presetClass="entr" presetSubtype="0" fill="hold" nodeType="withEffect">
                                  <p:stCondLst>
                                    <p:cond delay="0"/>
                                  </p:stCondLst>
                                  <p:childTnLst>
                                    <p:set>
                                      <p:cBhvr>
                                        <p:cTn id="53" dur="1" fill="hold">
                                          <p:stCondLst>
                                            <p:cond delay="0"/>
                                          </p:stCondLst>
                                        </p:cTn>
                                        <p:tgtEl>
                                          <p:spTgt spid="22530">
                                            <p:txEl>
                                              <p:pRg st="2" end="2"/>
                                            </p:txEl>
                                          </p:spTgt>
                                        </p:tgtEl>
                                        <p:attrNameLst>
                                          <p:attrName>style.visibility</p:attrName>
                                        </p:attrNameLst>
                                      </p:cBhvr>
                                      <p:to>
                                        <p:strVal val="visible"/>
                                      </p:to>
                                    </p:set>
                                    <p:animEffect transition="in" filter="wipe(down)">
                                      <p:cBhvr>
                                        <p:cTn id="54" dur="580">
                                          <p:stCondLst>
                                            <p:cond delay="0"/>
                                          </p:stCondLst>
                                        </p:cTn>
                                        <p:tgtEl>
                                          <p:spTgt spid="22530">
                                            <p:txEl>
                                              <p:pRg st="2" end="2"/>
                                            </p:txEl>
                                          </p:spTgt>
                                        </p:tgtEl>
                                      </p:cBhvr>
                                    </p:animEffect>
                                    <p:anim calcmode="lin" valueType="num">
                                      <p:cBhvr>
                                        <p:cTn id="55" dur="1822" tmFilter="0,0; 0.14,0.36; 0.43,0.73; 0.71,0.91; 1.0,1.0">
                                          <p:stCondLst>
                                            <p:cond delay="0"/>
                                          </p:stCondLst>
                                        </p:cTn>
                                        <p:tgtEl>
                                          <p:spTgt spid="22530">
                                            <p:txEl>
                                              <p:pRg st="2" end="2"/>
                                            </p:txEl>
                                          </p:spTgt>
                                        </p:tgtEl>
                                        <p:attrNameLst>
                                          <p:attrName>ppt_x</p:attrName>
                                        </p:attrNameLst>
                                      </p:cBhvr>
                                      <p:tavLst>
                                        <p:tav tm="0">
                                          <p:val>
                                            <p:strVal val="#ppt_x-0.25"/>
                                          </p:val>
                                        </p:tav>
                                        <p:tav tm="100000">
                                          <p:val>
                                            <p:strVal val="#ppt_x"/>
                                          </p:val>
                                        </p:tav>
                                      </p:tavLst>
                                    </p:anim>
                                    <p:anim calcmode="lin" valueType="num">
                                      <p:cBhvr>
                                        <p:cTn id="56" dur="664" tmFilter="0.0,0.0; 0.25,0.07; 0.50,0.2; 0.75,0.467; 1.0,1.0">
                                          <p:stCondLst>
                                            <p:cond delay="0"/>
                                          </p:stCondLst>
                                        </p:cTn>
                                        <p:tgtEl>
                                          <p:spTgt spid="22530">
                                            <p:txEl>
                                              <p:pRg st="2" end="2"/>
                                            </p:txEl>
                                          </p:spTgt>
                                        </p:tgtEl>
                                        <p:attrNameLst>
                                          <p:attrName>ppt_y</p:attrName>
                                        </p:attrNameLst>
                                      </p:cBhvr>
                                      <p:tavLst>
                                        <p:tav tm="0" fmla="#ppt_y-sin(pi*$)/3">
                                          <p:val>
                                            <p:fltVal val="0.5"/>
                                          </p:val>
                                        </p:tav>
                                        <p:tav tm="100000">
                                          <p:val>
                                            <p:fltVal val="1"/>
                                          </p:val>
                                        </p:tav>
                                      </p:tavLst>
                                    </p:anim>
                                    <p:anim calcmode="lin" valueType="num">
                                      <p:cBhvr>
                                        <p:cTn id="57" dur="664" tmFilter="0, 0; 0.125,0.2665; 0.25,0.4; 0.375,0.465; 0.5,0.5;  0.625,0.535; 0.75,0.6; 0.875,0.7335; 1,1">
                                          <p:stCondLst>
                                            <p:cond delay="664"/>
                                          </p:stCondLst>
                                        </p:cTn>
                                        <p:tgtEl>
                                          <p:spTgt spid="22530">
                                            <p:txEl>
                                              <p:pRg st="2" end="2"/>
                                            </p:txEl>
                                          </p:spTgt>
                                        </p:tgtEl>
                                        <p:attrNameLst>
                                          <p:attrName>ppt_y</p:attrName>
                                        </p:attrNameLst>
                                      </p:cBhvr>
                                      <p:tavLst>
                                        <p:tav tm="0" fmla="#ppt_y-sin(pi*$)/9">
                                          <p:val>
                                            <p:fltVal val="0"/>
                                          </p:val>
                                        </p:tav>
                                        <p:tav tm="100000">
                                          <p:val>
                                            <p:fltVal val="1"/>
                                          </p:val>
                                        </p:tav>
                                      </p:tavLst>
                                    </p:anim>
                                    <p:anim calcmode="lin" valueType="num">
                                      <p:cBhvr>
                                        <p:cTn id="58" dur="332" tmFilter="0, 0; 0.125,0.2665; 0.25,0.4; 0.375,0.465; 0.5,0.5;  0.625,0.535; 0.75,0.6; 0.875,0.7335; 1,1">
                                          <p:stCondLst>
                                            <p:cond delay="1324"/>
                                          </p:stCondLst>
                                        </p:cTn>
                                        <p:tgtEl>
                                          <p:spTgt spid="22530">
                                            <p:txEl>
                                              <p:pRg st="2" end="2"/>
                                            </p:txEl>
                                          </p:spTgt>
                                        </p:tgtEl>
                                        <p:attrNameLst>
                                          <p:attrName>ppt_y</p:attrName>
                                        </p:attrNameLst>
                                      </p:cBhvr>
                                      <p:tavLst>
                                        <p:tav tm="0" fmla="#ppt_y-sin(pi*$)/27">
                                          <p:val>
                                            <p:fltVal val="0"/>
                                          </p:val>
                                        </p:tav>
                                        <p:tav tm="100000">
                                          <p:val>
                                            <p:fltVal val="1"/>
                                          </p:val>
                                        </p:tav>
                                      </p:tavLst>
                                    </p:anim>
                                    <p:anim calcmode="lin" valueType="num">
                                      <p:cBhvr>
                                        <p:cTn id="59" dur="164" tmFilter="0, 0; 0.125,0.2665; 0.25,0.4; 0.375,0.465; 0.5,0.5;  0.625,0.535; 0.75,0.6; 0.875,0.7335; 1,1">
                                          <p:stCondLst>
                                            <p:cond delay="1656"/>
                                          </p:stCondLst>
                                        </p:cTn>
                                        <p:tgtEl>
                                          <p:spTgt spid="22530">
                                            <p:txEl>
                                              <p:pRg st="2" end="2"/>
                                            </p:txEl>
                                          </p:spTgt>
                                        </p:tgtEl>
                                        <p:attrNameLst>
                                          <p:attrName>ppt_y</p:attrName>
                                        </p:attrNameLst>
                                      </p:cBhvr>
                                      <p:tavLst>
                                        <p:tav tm="0" fmla="#ppt_y-sin(pi*$)/81">
                                          <p:val>
                                            <p:fltVal val="0"/>
                                          </p:val>
                                        </p:tav>
                                        <p:tav tm="100000">
                                          <p:val>
                                            <p:fltVal val="1"/>
                                          </p:val>
                                        </p:tav>
                                      </p:tavLst>
                                    </p:anim>
                                    <p:animScale>
                                      <p:cBhvr>
                                        <p:cTn id="60" dur="26">
                                          <p:stCondLst>
                                            <p:cond delay="650"/>
                                          </p:stCondLst>
                                        </p:cTn>
                                        <p:tgtEl>
                                          <p:spTgt spid="22530">
                                            <p:txEl>
                                              <p:pRg st="2" end="2"/>
                                            </p:txEl>
                                          </p:spTgt>
                                        </p:tgtEl>
                                      </p:cBhvr>
                                      <p:to x="100000" y="60000"/>
                                    </p:animScale>
                                    <p:animScale>
                                      <p:cBhvr>
                                        <p:cTn id="61" dur="166" decel="50000">
                                          <p:stCondLst>
                                            <p:cond delay="676"/>
                                          </p:stCondLst>
                                        </p:cTn>
                                        <p:tgtEl>
                                          <p:spTgt spid="22530">
                                            <p:txEl>
                                              <p:pRg st="2" end="2"/>
                                            </p:txEl>
                                          </p:spTgt>
                                        </p:tgtEl>
                                      </p:cBhvr>
                                      <p:to x="100000" y="100000"/>
                                    </p:animScale>
                                    <p:animScale>
                                      <p:cBhvr>
                                        <p:cTn id="62" dur="26">
                                          <p:stCondLst>
                                            <p:cond delay="1312"/>
                                          </p:stCondLst>
                                        </p:cTn>
                                        <p:tgtEl>
                                          <p:spTgt spid="22530">
                                            <p:txEl>
                                              <p:pRg st="2" end="2"/>
                                            </p:txEl>
                                          </p:spTgt>
                                        </p:tgtEl>
                                      </p:cBhvr>
                                      <p:to x="100000" y="80000"/>
                                    </p:animScale>
                                    <p:animScale>
                                      <p:cBhvr>
                                        <p:cTn id="63" dur="166" decel="50000">
                                          <p:stCondLst>
                                            <p:cond delay="1338"/>
                                          </p:stCondLst>
                                        </p:cTn>
                                        <p:tgtEl>
                                          <p:spTgt spid="22530">
                                            <p:txEl>
                                              <p:pRg st="2" end="2"/>
                                            </p:txEl>
                                          </p:spTgt>
                                        </p:tgtEl>
                                      </p:cBhvr>
                                      <p:to x="100000" y="100000"/>
                                    </p:animScale>
                                    <p:animScale>
                                      <p:cBhvr>
                                        <p:cTn id="64" dur="26">
                                          <p:stCondLst>
                                            <p:cond delay="1642"/>
                                          </p:stCondLst>
                                        </p:cTn>
                                        <p:tgtEl>
                                          <p:spTgt spid="22530">
                                            <p:txEl>
                                              <p:pRg st="2" end="2"/>
                                            </p:txEl>
                                          </p:spTgt>
                                        </p:tgtEl>
                                      </p:cBhvr>
                                      <p:to x="100000" y="90000"/>
                                    </p:animScale>
                                    <p:animScale>
                                      <p:cBhvr>
                                        <p:cTn id="65" dur="166" decel="50000">
                                          <p:stCondLst>
                                            <p:cond delay="1668"/>
                                          </p:stCondLst>
                                        </p:cTn>
                                        <p:tgtEl>
                                          <p:spTgt spid="22530">
                                            <p:txEl>
                                              <p:pRg st="2" end="2"/>
                                            </p:txEl>
                                          </p:spTgt>
                                        </p:tgtEl>
                                      </p:cBhvr>
                                      <p:to x="100000" y="100000"/>
                                    </p:animScale>
                                    <p:animScale>
                                      <p:cBhvr>
                                        <p:cTn id="66" dur="26">
                                          <p:stCondLst>
                                            <p:cond delay="1808"/>
                                          </p:stCondLst>
                                        </p:cTn>
                                        <p:tgtEl>
                                          <p:spTgt spid="22530">
                                            <p:txEl>
                                              <p:pRg st="2" end="2"/>
                                            </p:txEl>
                                          </p:spTgt>
                                        </p:tgtEl>
                                      </p:cBhvr>
                                      <p:to x="100000" y="95000"/>
                                    </p:animScale>
                                    <p:animScale>
                                      <p:cBhvr>
                                        <p:cTn id="67" dur="166" decel="50000">
                                          <p:stCondLst>
                                            <p:cond delay="1834"/>
                                          </p:stCondLst>
                                        </p:cTn>
                                        <p:tgtEl>
                                          <p:spTgt spid="22530">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kstin paikkamerkki 1"/>
          <p:cNvSpPr>
            <a:spLocks noGrp="1"/>
          </p:cNvSpPr>
          <p:nvPr>
            <p:ph type="body" idx="1"/>
          </p:nvPr>
        </p:nvSpPr>
        <p:spPr/>
        <p:txBody>
          <a:bodyPr/>
          <a:lstStyle/>
          <a:p>
            <a:pPr eaLnBrk="1" hangingPunct="1">
              <a:lnSpc>
                <a:spcPct val="80000"/>
              </a:lnSpc>
              <a:spcBef>
                <a:spcPct val="0"/>
              </a:spcBef>
            </a:pPr>
            <a:r>
              <a:rPr lang="fi-FI" altLang="fi-FI" dirty="0">
                <a:solidFill>
                  <a:srgbClr val="000000"/>
                </a:solidFill>
              </a:rPr>
              <a:t>Jokainen meistä kuuluu johonkin etniseen ryhmään. </a:t>
            </a:r>
          </a:p>
          <a:p>
            <a:pPr eaLnBrk="1" hangingPunct="1">
              <a:lnSpc>
                <a:spcPct val="80000"/>
              </a:lnSpc>
              <a:spcBef>
                <a:spcPct val="0"/>
              </a:spcBef>
            </a:pPr>
            <a:endParaRPr lang="fi-FI" altLang="fi-FI" dirty="0">
              <a:solidFill>
                <a:srgbClr val="000000"/>
              </a:solidFill>
            </a:endParaRPr>
          </a:p>
          <a:p>
            <a:pPr eaLnBrk="1" hangingPunct="1">
              <a:lnSpc>
                <a:spcPct val="80000"/>
              </a:lnSpc>
              <a:spcBef>
                <a:spcPct val="0"/>
              </a:spcBef>
            </a:pPr>
            <a:r>
              <a:rPr lang="fi-FI" altLang="fi-FI" dirty="0">
                <a:solidFill>
                  <a:srgbClr val="000000"/>
                </a:solidFill>
              </a:rPr>
              <a:t>Olemme osa etnistä ryhmää perimältämme, sosiaalisilta suhteiltamme, tavoiltamme ja kulttuuriltamme. </a:t>
            </a:r>
          </a:p>
          <a:p>
            <a:pPr eaLnBrk="1" hangingPunct="1">
              <a:lnSpc>
                <a:spcPct val="80000"/>
              </a:lnSpc>
              <a:spcBef>
                <a:spcPct val="0"/>
              </a:spcBef>
            </a:pPr>
            <a:endParaRPr lang="fi-FI" altLang="fi-FI" dirty="0">
              <a:solidFill>
                <a:srgbClr val="000000"/>
              </a:solidFill>
            </a:endParaRPr>
          </a:p>
          <a:p>
            <a:pPr eaLnBrk="1" hangingPunct="1">
              <a:lnSpc>
                <a:spcPct val="80000"/>
              </a:lnSpc>
              <a:spcBef>
                <a:spcPct val="0"/>
              </a:spcBef>
            </a:pPr>
            <a:r>
              <a:rPr lang="fi-FI" altLang="fi-FI" dirty="0">
                <a:solidFill>
                  <a:srgbClr val="000000"/>
                </a:solidFill>
              </a:rPr>
              <a:t>Suomessa tunnistetaan vanhoina vähemmistöinä esimerkiksi romanit, saamelaiset, vanhat venäläiset ja tataarit. </a:t>
            </a:r>
          </a:p>
          <a:p>
            <a:pPr eaLnBrk="1" hangingPunct="1">
              <a:lnSpc>
                <a:spcPct val="80000"/>
              </a:lnSpc>
              <a:spcBef>
                <a:spcPct val="0"/>
              </a:spcBef>
            </a:pPr>
            <a:r>
              <a:rPr lang="fi-FI" altLang="fi-FI" dirty="0">
                <a:solidFill>
                  <a:srgbClr val="000000"/>
                </a:solidFill>
              </a:rPr>
              <a:t>Juutalaisia pidetään uskonnollisena vähemmistönä ja suomenruotsalaisia lähinnä kielellisenä vähemmistönä</a:t>
            </a:r>
          </a:p>
          <a:p>
            <a:pPr eaLnBrk="1" hangingPunct="1">
              <a:lnSpc>
                <a:spcPct val="80000"/>
              </a:lnSpc>
              <a:spcBef>
                <a:spcPct val="0"/>
              </a:spcBef>
            </a:pPr>
            <a:r>
              <a:rPr lang="fi-FI" altLang="fi-FI" dirty="0">
                <a:solidFill>
                  <a:srgbClr val="000000"/>
                </a:solidFill>
              </a:rPr>
              <a:t>Muita maahanmuuttajaryhmiä mielletään ”uusiksi” etnisiksi vähemmistöiksi</a:t>
            </a:r>
          </a:p>
          <a:p>
            <a:pPr eaLnBrk="1" hangingPunct="1">
              <a:lnSpc>
                <a:spcPct val="80000"/>
              </a:lnSpc>
              <a:spcBef>
                <a:spcPct val="0"/>
              </a:spcBef>
            </a:pPr>
            <a:endParaRPr lang="fi-FI" altLang="fi-FI" sz="1600" dirty="0">
              <a:solidFill>
                <a:srgbClr val="000000"/>
              </a:solidFill>
            </a:endParaRPr>
          </a:p>
        </p:txBody>
      </p:sp>
      <p:sp>
        <p:nvSpPr>
          <p:cNvPr id="38915" name="Otsikko 2"/>
          <p:cNvSpPr>
            <a:spLocks noGrp="1"/>
          </p:cNvSpPr>
          <p:nvPr>
            <p:ph type="title"/>
          </p:nvPr>
        </p:nvSpPr>
        <p:spPr>
          <a:xfrm>
            <a:off x="838200" y="358775"/>
            <a:ext cx="9372600" cy="1143000"/>
          </a:xfrm>
        </p:spPr>
        <p:txBody>
          <a:bodyPr>
            <a:normAutofit fontScale="90000"/>
          </a:bodyPr>
          <a:lstStyle/>
          <a:p>
            <a:pPr eaLnBrk="1" hangingPunct="1">
              <a:defRPr/>
            </a:pPr>
            <a:r>
              <a:rPr lang="fi-FI" altLang="fi-FI" b="1" dirty="0">
                <a:solidFill>
                  <a:schemeClr val="accent5"/>
                </a:solidFill>
              </a:rPr>
              <a:t>1. Jokaisella</a:t>
            </a:r>
            <a:r>
              <a:rPr lang="fi-FI" altLang="fi-FI" dirty="0">
                <a:solidFill>
                  <a:schemeClr val="accent5"/>
                </a:solidFill>
              </a:rPr>
              <a:t> </a:t>
            </a:r>
            <a:r>
              <a:rPr lang="fi-FI" altLang="fi-FI" b="1" dirty="0">
                <a:solidFill>
                  <a:schemeClr val="accent5"/>
                </a:solidFill>
              </a:rPr>
              <a:t>kansalla</a:t>
            </a:r>
            <a:r>
              <a:rPr lang="fi-FI" altLang="fi-FI" dirty="0">
                <a:solidFill>
                  <a:schemeClr val="accent5"/>
                </a:solidFill>
              </a:rPr>
              <a:t> </a:t>
            </a:r>
            <a:r>
              <a:rPr lang="fi-FI" altLang="fi-FI" b="1" dirty="0">
                <a:solidFill>
                  <a:schemeClr val="accent5"/>
                </a:solidFill>
              </a:rPr>
              <a:t>on oikeus omaan kulttuuriin</a:t>
            </a:r>
          </a:p>
        </p:txBody>
      </p:sp>
      <p:sp>
        <p:nvSpPr>
          <p:cNvPr id="3" name="Alatunnisteen paikkamerkki 2"/>
          <p:cNvSpPr>
            <a:spLocks noGrp="1"/>
          </p:cNvSpPr>
          <p:nvPr>
            <p:ph type="ftr" sz="quarter" idx="11"/>
          </p:nvPr>
        </p:nvSpPr>
        <p:spPr/>
        <p:txBody>
          <a:bodyPr/>
          <a:lstStyle/>
          <a:p>
            <a:pPr>
              <a:defRPr/>
            </a:pPr>
            <a:r>
              <a:rPr lang="fi-FI" altLang="fi-FI"/>
              <a:t>Johdatus romanikulttuureihin Henry Hedman </a:t>
            </a:r>
          </a:p>
        </p:txBody>
      </p:sp>
      <p:sp>
        <p:nvSpPr>
          <p:cNvPr id="4" name="Dian numeron paikkamerkki 3"/>
          <p:cNvSpPr>
            <a:spLocks noGrp="1"/>
          </p:cNvSpPr>
          <p:nvPr>
            <p:ph type="sldNum" sz="quarter" idx="12"/>
          </p:nvPr>
        </p:nvSpPr>
        <p:spPr/>
        <p:txBody>
          <a:bodyPr/>
          <a:lstStyle/>
          <a:p>
            <a:pPr>
              <a:defRPr/>
            </a:pPr>
            <a:fld id="{47DBB5D1-3D34-4F73-A4E3-238B4CE84909}" type="slidenum">
              <a:rPr lang="fi-FI" altLang="fi-FI" smtClean="0"/>
              <a:pPr>
                <a:defRPr/>
              </a:pPr>
              <a:t>35</a:t>
            </a:fld>
            <a:endParaRPr lang="fi-FI" altLang="fi-FI"/>
          </a:p>
        </p:txBody>
      </p:sp>
    </p:spTree>
    <p:extLst>
      <p:ext uri="{BB962C8B-B14F-4D97-AF65-F5344CB8AC3E}">
        <p14:creationId xmlns:p14="http://schemas.microsoft.com/office/powerpoint/2010/main" val="304182546"/>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506">
                                            <p:txEl>
                                              <p:pRg st="0" end="0"/>
                                            </p:txEl>
                                          </p:spTgt>
                                        </p:tgtEl>
                                        <p:attrNameLst>
                                          <p:attrName>style.visibility</p:attrName>
                                        </p:attrNameLst>
                                      </p:cBhvr>
                                      <p:to>
                                        <p:strVal val="visible"/>
                                      </p:to>
                                    </p:set>
                                    <p:animEffect transition="in" filter="fade">
                                      <p:cBhvr>
                                        <p:cTn id="7" dur="2000"/>
                                        <p:tgtEl>
                                          <p:spTgt spid="2150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1506">
                                            <p:txEl>
                                              <p:pRg st="2" end="2"/>
                                            </p:txEl>
                                          </p:spTgt>
                                        </p:tgtEl>
                                        <p:attrNameLst>
                                          <p:attrName>style.visibility</p:attrName>
                                        </p:attrNameLst>
                                      </p:cBhvr>
                                      <p:to>
                                        <p:strVal val="visible"/>
                                      </p:to>
                                    </p:set>
                                    <p:animEffect transition="in" filter="fade">
                                      <p:cBhvr>
                                        <p:cTn id="12" dur="2000"/>
                                        <p:tgtEl>
                                          <p:spTgt spid="21506">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1506">
                                            <p:txEl>
                                              <p:pRg st="4" end="4"/>
                                            </p:txEl>
                                          </p:spTgt>
                                        </p:tgtEl>
                                        <p:attrNameLst>
                                          <p:attrName>style.visibility</p:attrName>
                                        </p:attrNameLst>
                                      </p:cBhvr>
                                      <p:to>
                                        <p:strVal val="visible"/>
                                      </p:to>
                                    </p:set>
                                    <p:animEffect transition="in" filter="fade">
                                      <p:cBhvr>
                                        <p:cTn id="17" dur="2000"/>
                                        <p:tgtEl>
                                          <p:spTgt spid="21506">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1506">
                                            <p:txEl>
                                              <p:pRg st="5" end="5"/>
                                            </p:txEl>
                                          </p:spTgt>
                                        </p:tgtEl>
                                        <p:attrNameLst>
                                          <p:attrName>style.visibility</p:attrName>
                                        </p:attrNameLst>
                                      </p:cBhvr>
                                      <p:to>
                                        <p:strVal val="visible"/>
                                      </p:to>
                                    </p:set>
                                    <p:animEffect transition="in" filter="fade">
                                      <p:cBhvr>
                                        <p:cTn id="22" dur="2000"/>
                                        <p:tgtEl>
                                          <p:spTgt spid="21506">
                                            <p:txEl>
                                              <p:pRg st="5" end="5"/>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1506">
                                            <p:txEl>
                                              <p:pRg st="6" end="6"/>
                                            </p:txEl>
                                          </p:spTgt>
                                        </p:tgtEl>
                                        <p:attrNameLst>
                                          <p:attrName>style.visibility</p:attrName>
                                        </p:attrNameLst>
                                      </p:cBhvr>
                                      <p:to>
                                        <p:strVal val="visible"/>
                                      </p:to>
                                    </p:set>
                                    <p:animEffect transition="in" filter="fade">
                                      <p:cBhvr>
                                        <p:cTn id="27" dur="2000"/>
                                        <p:tgtEl>
                                          <p:spTgt spid="2150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Content Placeholder 1"/>
          <p:cNvSpPr>
            <a:spLocks noGrp="1"/>
          </p:cNvSpPr>
          <p:nvPr>
            <p:ph idx="1"/>
          </p:nvPr>
        </p:nvSpPr>
        <p:spPr>
          <a:xfrm>
            <a:off x="1307805" y="1052513"/>
            <a:ext cx="10292316" cy="5192712"/>
          </a:xfrm>
        </p:spPr>
        <p:txBody>
          <a:bodyPr>
            <a:normAutofit lnSpcReduction="10000"/>
          </a:bodyPr>
          <a:lstStyle/>
          <a:p>
            <a:pPr eaLnBrk="1" hangingPunct="1">
              <a:spcBef>
                <a:spcPct val="0"/>
              </a:spcBef>
            </a:pPr>
            <a:r>
              <a:rPr lang="fi-FI" altLang="fi-FI" sz="3200" dirty="0">
                <a:solidFill>
                  <a:srgbClr val="000000"/>
                </a:solidFill>
              </a:rPr>
              <a:t>Perustuslaki 17 § mukaan romaneilla on oikeus omaan kieleen ja kulttuuriin.</a:t>
            </a:r>
          </a:p>
          <a:p>
            <a:pPr eaLnBrk="1" hangingPunct="1">
              <a:spcBef>
                <a:spcPct val="0"/>
              </a:spcBef>
            </a:pPr>
            <a:r>
              <a:rPr lang="fi-FI" altLang="fi-FI" sz="3200" dirty="0">
                <a:solidFill>
                  <a:srgbClr val="000000"/>
                </a:solidFill>
              </a:rPr>
              <a:t>Romanien tapakulttuuri elää vahvana ja siirtyy luontevasti vanhemmilta lapsille.</a:t>
            </a:r>
          </a:p>
          <a:p>
            <a:pPr eaLnBrk="1" hangingPunct="1">
              <a:spcBef>
                <a:spcPct val="0"/>
              </a:spcBef>
            </a:pPr>
            <a:r>
              <a:rPr lang="fi-FI" altLang="fi-FI" sz="3200" dirty="0">
                <a:solidFill>
                  <a:srgbClr val="000000"/>
                </a:solidFill>
              </a:rPr>
              <a:t>Kulttuurin katoamisesta ei ole pelkoa</a:t>
            </a:r>
          </a:p>
          <a:p>
            <a:pPr eaLnBrk="1" hangingPunct="1">
              <a:spcBef>
                <a:spcPct val="0"/>
              </a:spcBef>
            </a:pPr>
            <a:r>
              <a:rPr lang="fi-FI" altLang="fi-FI" sz="3200" dirty="0">
                <a:solidFill>
                  <a:srgbClr val="000000"/>
                </a:solidFill>
              </a:rPr>
              <a:t>Sen sijaan tarvitaan tietoa ja osaamista siinä, miten kulttuuriset piirteet voidaan huomioida julkisessa toiminnassa (Esim. sairaalassa vierailut…)</a:t>
            </a:r>
          </a:p>
          <a:p>
            <a:pPr eaLnBrk="1" hangingPunct="1">
              <a:spcBef>
                <a:spcPct val="0"/>
              </a:spcBef>
            </a:pPr>
            <a:r>
              <a:rPr lang="fi-FI" altLang="fi-FI" sz="3200" dirty="0">
                <a:solidFill>
                  <a:srgbClr val="000000"/>
                </a:solidFill>
              </a:rPr>
              <a:t>Romanikulttuurissa yksi osa on myös suomalaisen kulttuurin muotoa.</a:t>
            </a:r>
          </a:p>
          <a:p>
            <a:pPr eaLnBrk="1" hangingPunct="1">
              <a:spcBef>
                <a:spcPct val="0"/>
              </a:spcBef>
            </a:pPr>
            <a:r>
              <a:rPr lang="fi-FI" altLang="fi-FI" sz="3200" dirty="0">
                <a:solidFill>
                  <a:srgbClr val="000000"/>
                </a:solidFill>
              </a:rPr>
              <a:t>Romanikulttuurista voi ottaa oppia: esim. romanien perhe- ja sukukeskeisyys</a:t>
            </a:r>
            <a:endParaRPr lang="fi-FI" altLang="fi-FI" sz="3600" dirty="0">
              <a:solidFill>
                <a:srgbClr val="000000"/>
              </a:solidFill>
            </a:endParaRPr>
          </a:p>
          <a:p>
            <a:pPr eaLnBrk="1" hangingPunct="1">
              <a:spcBef>
                <a:spcPct val="0"/>
              </a:spcBef>
            </a:pPr>
            <a:endParaRPr lang="fi-FI" altLang="fi-FI" dirty="0">
              <a:solidFill>
                <a:srgbClr val="000000"/>
              </a:solidFill>
            </a:endParaRPr>
          </a:p>
        </p:txBody>
      </p:sp>
      <p:sp>
        <p:nvSpPr>
          <p:cNvPr id="65539" name="Title 2"/>
          <p:cNvSpPr>
            <a:spLocks noGrp="1"/>
          </p:cNvSpPr>
          <p:nvPr>
            <p:ph type="title"/>
          </p:nvPr>
        </p:nvSpPr>
        <p:spPr>
          <a:xfrm>
            <a:off x="1981200" y="358775"/>
            <a:ext cx="8229600" cy="693738"/>
          </a:xfrm>
        </p:spPr>
        <p:txBody>
          <a:bodyPr>
            <a:normAutofit fontScale="90000"/>
          </a:bodyPr>
          <a:lstStyle/>
          <a:p>
            <a:pPr eaLnBrk="1" hangingPunct="1"/>
            <a:r>
              <a:rPr lang="fi-FI" altLang="fi-FI" dirty="0">
                <a:solidFill>
                  <a:schemeClr val="accent5"/>
                </a:solidFill>
              </a:rPr>
              <a:t>Jatkuu…</a:t>
            </a:r>
          </a:p>
        </p:txBody>
      </p:sp>
      <p:sp>
        <p:nvSpPr>
          <p:cNvPr id="65541"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Corbel" panose="020B0503020204020204" pitchFamily="34" charset="0"/>
              </a:defRPr>
            </a:lvl1pPr>
            <a:lvl2pPr marL="742950" indent="-285750">
              <a:spcBef>
                <a:spcPct val="20000"/>
              </a:spcBef>
              <a:buChar char="–"/>
              <a:defRPr sz="2400">
                <a:solidFill>
                  <a:schemeClr val="tx1"/>
                </a:solidFill>
                <a:latin typeface="Corbel" panose="020B0503020204020204" pitchFamily="34" charset="0"/>
              </a:defRPr>
            </a:lvl2pPr>
            <a:lvl3pPr marL="1143000" indent="-228600">
              <a:spcBef>
                <a:spcPct val="20000"/>
              </a:spcBef>
              <a:buChar char="•"/>
              <a:defRPr sz="2400">
                <a:solidFill>
                  <a:schemeClr val="tx1"/>
                </a:solidFill>
                <a:latin typeface="Corbel" panose="020B0503020204020204" pitchFamily="34" charset="0"/>
              </a:defRPr>
            </a:lvl3pPr>
            <a:lvl4pPr marL="1600200" indent="-228600">
              <a:spcBef>
                <a:spcPct val="20000"/>
              </a:spcBef>
              <a:buChar char="–"/>
              <a:defRPr sz="2000">
                <a:solidFill>
                  <a:schemeClr val="tx1"/>
                </a:solidFill>
                <a:latin typeface="Corbel" panose="020B0503020204020204" pitchFamily="34" charset="0"/>
              </a:defRPr>
            </a:lvl4pPr>
            <a:lvl5pPr marL="2057400" indent="-228600">
              <a:spcBef>
                <a:spcPct val="20000"/>
              </a:spcBef>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har char="»"/>
              <a:defRPr sz="2000">
                <a:solidFill>
                  <a:schemeClr val="tx1"/>
                </a:solidFill>
                <a:latin typeface="Corbel" panose="020B0503020204020204" pitchFamily="34" charset="0"/>
              </a:defRPr>
            </a:lvl9pPr>
          </a:lstStyle>
          <a:p>
            <a:pPr>
              <a:spcBef>
                <a:spcPct val="0"/>
              </a:spcBef>
              <a:buFontTx/>
              <a:buNone/>
            </a:pPr>
            <a:r>
              <a:rPr lang="fi-FI" altLang="fi-FI" sz="1000">
                <a:latin typeface="Arial" panose="020B0604020202020204" pitchFamily="34" charset="0"/>
              </a:rPr>
              <a:t>Johdatus romanikulttuureihin Henry Hedman </a:t>
            </a:r>
            <a:endParaRPr lang="en-GB" altLang="fi-FI" sz="1000">
              <a:latin typeface="Arial" panose="020B0604020202020204" pitchFamily="34" charset="0"/>
            </a:endParaRPr>
          </a:p>
        </p:txBody>
      </p:sp>
      <p:sp>
        <p:nvSpPr>
          <p:cNvPr id="65542"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Corbel" panose="020B0503020204020204" pitchFamily="34" charset="0"/>
              </a:defRPr>
            </a:lvl1pPr>
            <a:lvl2pPr marL="742950" indent="-285750">
              <a:spcBef>
                <a:spcPct val="20000"/>
              </a:spcBef>
              <a:buChar char="–"/>
              <a:defRPr sz="2400">
                <a:solidFill>
                  <a:schemeClr val="tx1"/>
                </a:solidFill>
                <a:latin typeface="Corbel" panose="020B0503020204020204" pitchFamily="34" charset="0"/>
              </a:defRPr>
            </a:lvl2pPr>
            <a:lvl3pPr marL="1143000" indent="-228600">
              <a:spcBef>
                <a:spcPct val="20000"/>
              </a:spcBef>
              <a:buChar char="•"/>
              <a:defRPr sz="2400">
                <a:solidFill>
                  <a:schemeClr val="tx1"/>
                </a:solidFill>
                <a:latin typeface="Corbel" panose="020B0503020204020204" pitchFamily="34" charset="0"/>
              </a:defRPr>
            </a:lvl3pPr>
            <a:lvl4pPr marL="1600200" indent="-228600">
              <a:spcBef>
                <a:spcPct val="20000"/>
              </a:spcBef>
              <a:buChar char="–"/>
              <a:defRPr sz="2000">
                <a:solidFill>
                  <a:schemeClr val="tx1"/>
                </a:solidFill>
                <a:latin typeface="Corbel" panose="020B0503020204020204" pitchFamily="34" charset="0"/>
              </a:defRPr>
            </a:lvl4pPr>
            <a:lvl5pPr marL="2057400" indent="-228600">
              <a:spcBef>
                <a:spcPct val="20000"/>
              </a:spcBef>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har char="»"/>
              <a:defRPr sz="2000">
                <a:solidFill>
                  <a:schemeClr val="tx1"/>
                </a:solidFill>
                <a:latin typeface="Corbel" panose="020B0503020204020204" pitchFamily="34" charset="0"/>
              </a:defRPr>
            </a:lvl9pPr>
          </a:lstStyle>
          <a:p>
            <a:pPr>
              <a:spcBef>
                <a:spcPct val="0"/>
              </a:spcBef>
              <a:buFontTx/>
              <a:buNone/>
            </a:pPr>
            <a:fld id="{6ED5CE74-2DDF-4801-9573-81ECCF5374BB}" type="slidenum">
              <a:rPr lang="en-GB" altLang="fi-FI" sz="1000">
                <a:latin typeface="Arial" panose="020B0604020202020204" pitchFamily="34" charset="0"/>
              </a:rPr>
              <a:pPr>
                <a:spcBef>
                  <a:spcPct val="0"/>
                </a:spcBef>
                <a:buFontTx/>
                <a:buNone/>
              </a:pPr>
              <a:t>36</a:t>
            </a:fld>
            <a:endParaRPr lang="en-GB" altLang="fi-FI" sz="1000">
              <a:latin typeface="Arial" panose="020B0604020202020204" pitchFamily="34" charset="0"/>
            </a:endParaRPr>
          </a:p>
        </p:txBody>
      </p:sp>
    </p:spTree>
    <p:extLst>
      <p:ext uri="{BB962C8B-B14F-4D97-AF65-F5344CB8AC3E}">
        <p14:creationId xmlns:p14="http://schemas.microsoft.com/office/powerpoint/2010/main" val="361095231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553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553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553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553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553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553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38"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ekstin paikkamerkki 1"/>
          <p:cNvSpPr>
            <a:spLocks noGrp="1"/>
          </p:cNvSpPr>
          <p:nvPr>
            <p:ph type="body" idx="1"/>
          </p:nvPr>
        </p:nvSpPr>
        <p:spPr>
          <a:xfrm>
            <a:off x="838200" y="1501774"/>
            <a:ext cx="10515600" cy="4854575"/>
          </a:xfrm>
        </p:spPr>
        <p:txBody>
          <a:bodyPr>
            <a:noAutofit/>
          </a:bodyPr>
          <a:lstStyle/>
          <a:p>
            <a:pPr eaLnBrk="1" hangingPunct="1">
              <a:lnSpc>
                <a:spcPct val="90000"/>
              </a:lnSpc>
              <a:spcBef>
                <a:spcPct val="0"/>
              </a:spcBef>
            </a:pPr>
            <a:r>
              <a:rPr lang="fi-FI" altLang="fi-FI" sz="3200" dirty="0">
                <a:solidFill>
                  <a:srgbClr val="000000"/>
                </a:solidFill>
              </a:rPr>
              <a:t>Kulttuurien erilaisuus on arvokasta</a:t>
            </a:r>
          </a:p>
          <a:p>
            <a:pPr eaLnBrk="1" hangingPunct="1">
              <a:lnSpc>
                <a:spcPct val="90000"/>
              </a:lnSpc>
              <a:spcBef>
                <a:spcPct val="0"/>
              </a:spcBef>
            </a:pPr>
            <a:r>
              <a:rPr lang="fi-FI" altLang="fi-FI" sz="3200" i="1" dirty="0">
                <a:solidFill>
                  <a:srgbClr val="000000"/>
                </a:solidFill>
              </a:rPr>
              <a:t>Kulttuurirelativismi</a:t>
            </a:r>
            <a:r>
              <a:rPr lang="fi-FI" altLang="fi-FI" sz="3200" dirty="0">
                <a:solidFill>
                  <a:srgbClr val="000000"/>
                </a:solidFill>
              </a:rPr>
              <a:t> on näkemys, jonka mukaan ihmisyksilön tekoja ja käsityksiä tulee tarkastella ja arvostella yksilön oman kulttuurin kautta.  </a:t>
            </a:r>
          </a:p>
          <a:p>
            <a:pPr eaLnBrk="1" hangingPunct="1">
              <a:lnSpc>
                <a:spcPct val="90000"/>
              </a:lnSpc>
              <a:spcBef>
                <a:spcPct val="0"/>
              </a:spcBef>
            </a:pPr>
            <a:r>
              <a:rPr lang="fi-FI" altLang="fi-FI" sz="3200" dirty="0">
                <a:solidFill>
                  <a:srgbClr val="000000"/>
                </a:solidFill>
              </a:rPr>
              <a:t>Pitäisi pyrkiä enemmänkin ymmärtämään kuin arvostelemaan vieraita kulttuureja</a:t>
            </a:r>
          </a:p>
          <a:p>
            <a:pPr eaLnBrk="1" hangingPunct="1">
              <a:lnSpc>
                <a:spcPct val="90000"/>
              </a:lnSpc>
              <a:spcBef>
                <a:spcPct val="0"/>
              </a:spcBef>
            </a:pPr>
            <a:r>
              <a:rPr lang="fi-FI" altLang="fi-FI" sz="3200" i="1" dirty="0"/>
              <a:t>Ihmisoikeuksien kunnioittaminen on periaate, joka nousee kulttuurien kunnioittamisenkin yläpuolelle</a:t>
            </a:r>
          </a:p>
        </p:txBody>
      </p:sp>
      <p:sp>
        <p:nvSpPr>
          <p:cNvPr id="39939" name="Otsikko 2"/>
          <p:cNvSpPr>
            <a:spLocks noGrp="1"/>
          </p:cNvSpPr>
          <p:nvPr>
            <p:ph type="title"/>
          </p:nvPr>
        </p:nvSpPr>
        <p:spPr>
          <a:xfrm>
            <a:off x="978195" y="358775"/>
            <a:ext cx="9232605" cy="1143000"/>
          </a:xfrm>
        </p:spPr>
        <p:txBody>
          <a:bodyPr>
            <a:normAutofit/>
          </a:bodyPr>
          <a:lstStyle/>
          <a:p>
            <a:pPr eaLnBrk="1" hangingPunct="1">
              <a:defRPr/>
            </a:pPr>
            <a:r>
              <a:rPr lang="fi-FI" altLang="fi-FI" b="1" dirty="0">
                <a:solidFill>
                  <a:schemeClr val="accent5"/>
                </a:solidFill>
              </a:rPr>
              <a:t>2. Jokainen kulttuuri saa olla erilainen</a:t>
            </a:r>
          </a:p>
        </p:txBody>
      </p:sp>
      <p:sp>
        <p:nvSpPr>
          <p:cNvPr id="3" name="Alatunnisteen paikkamerkki 2"/>
          <p:cNvSpPr>
            <a:spLocks noGrp="1"/>
          </p:cNvSpPr>
          <p:nvPr>
            <p:ph type="ftr" sz="quarter" idx="11"/>
          </p:nvPr>
        </p:nvSpPr>
        <p:spPr/>
        <p:txBody>
          <a:bodyPr/>
          <a:lstStyle/>
          <a:p>
            <a:pPr>
              <a:defRPr/>
            </a:pPr>
            <a:r>
              <a:rPr lang="fi-FI" altLang="fi-FI" dirty="0"/>
              <a:t>Johdatus romanikulttuureihin Henry Hedman </a:t>
            </a:r>
          </a:p>
        </p:txBody>
      </p:sp>
      <p:sp>
        <p:nvSpPr>
          <p:cNvPr id="4" name="Dian numeron paikkamerkki 3"/>
          <p:cNvSpPr>
            <a:spLocks noGrp="1"/>
          </p:cNvSpPr>
          <p:nvPr>
            <p:ph type="sldNum" sz="quarter" idx="12"/>
          </p:nvPr>
        </p:nvSpPr>
        <p:spPr/>
        <p:txBody>
          <a:bodyPr/>
          <a:lstStyle/>
          <a:p>
            <a:pPr>
              <a:defRPr/>
            </a:pPr>
            <a:fld id="{47DBB5D1-3D34-4F73-A4E3-238B4CE84909}" type="slidenum">
              <a:rPr lang="fi-FI" altLang="fi-FI" smtClean="0"/>
              <a:pPr>
                <a:defRPr/>
              </a:pPr>
              <a:t>37</a:t>
            </a:fld>
            <a:endParaRPr lang="fi-FI" altLang="fi-FI"/>
          </a:p>
        </p:txBody>
      </p:sp>
    </p:spTree>
    <p:extLst>
      <p:ext uri="{BB962C8B-B14F-4D97-AF65-F5344CB8AC3E}">
        <p14:creationId xmlns:p14="http://schemas.microsoft.com/office/powerpoint/2010/main" val="4208953783"/>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smn-FI" b="1" dirty="0">
                <a:solidFill>
                  <a:srgbClr val="C00000"/>
                </a:solidFill>
              </a:rPr>
              <a:t>Jatkuu...</a:t>
            </a:r>
            <a:endParaRPr lang="fi-FI" b="1" dirty="0">
              <a:solidFill>
                <a:srgbClr val="C00000"/>
              </a:solidFill>
            </a:endParaRPr>
          </a:p>
        </p:txBody>
      </p:sp>
      <p:sp>
        <p:nvSpPr>
          <p:cNvPr id="3" name="Sisällön paikkamerkki 2"/>
          <p:cNvSpPr>
            <a:spLocks noGrp="1"/>
          </p:cNvSpPr>
          <p:nvPr>
            <p:ph idx="1"/>
          </p:nvPr>
        </p:nvSpPr>
        <p:spPr/>
        <p:txBody>
          <a:bodyPr/>
          <a:lstStyle/>
          <a:p>
            <a:pPr>
              <a:lnSpc>
                <a:spcPct val="80000"/>
              </a:lnSpc>
              <a:spcBef>
                <a:spcPct val="0"/>
              </a:spcBef>
            </a:pPr>
            <a:r>
              <a:rPr lang="fi-FI" altLang="fi-FI" sz="3600" dirty="0">
                <a:solidFill>
                  <a:srgbClr val="000000"/>
                </a:solidFill>
              </a:rPr>
              <a:t>Monen kulttuurien törmäyksen takana on toisen osapuolen tulkintojen ja toiminnan tarkoituksen olettaminen liian samanlaiseksi kuin omamme on.  </a:t>
            </a:r>
          </a:p>
          <a:p>
            <a:pPr>
              <a:lnSpc>
                <a:spcPct val="80000"/>
              </a:lnSpc>
              <a:spcBef>
                <a:spcPct val="0"/>
              </a:spcBef>
            </a:pPr>
            <a:r>
              <a:rPr lang="fi-FI" altLang="fi-FI" sz="3600" dirty="0">
                <a:solidFill>
                  <a:srgbClr val="000000"/>
                </a:solidFill>
              </a:rPr>
              <a:t>Kun synnynnäistä yksilöllisyyttämme ovat muokanneet erilaiset kokemuksemme, ympäristömme ja kulttuurimme, kuinka voisimmekaan olla kaikki samanlaisia? </a:t>
            </a:r>
          </a:p>
          <a:p>
            <a:pPr>
              <a:lnSpc>
                <a:spcPct val="80000"/>
              </a:lnSpc>
              <a:spcBef>
                <a:spcPct val="0"/>
              </a:spcBef>
            </a:pPr>
            <a:r>
              <a:rPr lang="fi-FI" altLang="fi-FI" sz="3600" b="1" dirty="0">
                <a:solidFill>
                  <a:srgbClr val="000000"/>
                </a:solidFill>
              </a:rPr>
              <a:t>Me ihmiset olemme samanarvoisia, mutta emme samanlaisia etenkään kulttuuritaustaltamme.</a:t>
            </a:r>
            <a:endParaRPr lang="fi-FI" altLang="fi-FI" sz="2400" dirty="0">
              <a:solidFill>
                <a:srgbClr val="000000"/>
              </a:solidFill>
            </a:endParaRPr>
          </a:p>
          <a:p>
            <a:endParaRPr lang="fi-FI" dirty="0"/>
          </a:p>
        </p:txBody>
      </p:sp>
      <p:sp>
        <p:nvSpPr>
          <p:cNvPr id="4" name="Alatunnisteen paikkamerkki 3"/>
          <p:cNvSpPr>
            <a:spLocks noGrp="1"/>
          </p:cNvSpPr>
          <p:nvPr>
            <p:ph type="ftr" sz="quarter" idx="11"/>
          </p:nvPr>
        </p:nvSpPr>
        <p:spPr/>
        <p:txBody>
          <a:bodyPr/>
          <a:lstStyle/>
          <a:p>
            <a:r>
              <a:rPr lang="fi-FI"/>
              <a:t>Johdatus romanikulttuureihin Henry Hedman </a:t>
            </a:r>
          </a:p>
        </p:txBody>
      </p:sp>
      <p:sp>
        <p:nvSpPr>
          <p:cNvPr id="5" name="Dian numeron paikkamerkki 4"/>
          <p:cNvSpPr>
            <a:spLocks noGrp="1"/>
          </p:cNvSpPr>
          <p:nvPr>
            <p:ph type="sldNum" sz="quarter" idx="12"/>
          </p:nvPr>
        </p:nvSpPr>
        <p:spPr/>
        <p:txBody>
          <a:bodyPr/>
          <a:lstStyle/>
          <a:p>
            <a:fld id="{B3F56496-E947-42B7-859D-55819C8D5253}" type="slidenum">
              <a:rPr lang="fi-FI" smtClean="0"/>
              <a:t>38</a:t>
            </a:fld>
            <a:endParaRPr lang="fi-FI"/>
          </a:p>
        </p:txBody>
      </p:sp>
    </p:spTree>
    <p:extLst>
      <p:ext uri="{BB962C8B-B14F-4D97-AF65-F5344CB8AC3E}">
        <p14:creationId xmlns:p14="http://schemas.microsoft.com/office/powerpoint/2010/main" val="5261096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ekstin paikkamerkki 1"/>
          <p:cNvSpPr>
            <a:spLocks noGrp="1"/>
          </p:cNvSpPr>
          <p:nvPr>
            <p:ph type="body" idx="1"/>
          </p:nvPr>
        </p:nvSpPr>
        <p:spPr/>
        <p:txBody>
          <a:bodyPr>
            <a:normAutofit fontScale="92500" lnSpcReduction="10000"/>
          </a:bodyPr>
          <a:lstStyle/>
          <a:p>
            <a:pPr eaLnBrk="1" hangingPunct="1">
              <a:lnSpc>
                <a:spcPct val="80000"/>
              </a:lnSpc>
              <a:spcBef>
                <a:spcPct val="0"/>
              </a:spcBef>
            </a:pPr>
            <a:r>
              <a:rPr lang="fi-FI" altLang="fi-FI" sz="4400" b="1" dirty="0">
                <a:solidFill>
                  <a:srgbClr val="000000"/>
                </a:solidFill>
              </a:rPr>
              <a:t>E</a:t>
            </a:r>
            <a:r>
              <a:rPr lang="fi-FI" altLang="fi-FI" sz="4400" b="1" u="sng" dirty="0">
                <a:solidFill>
                  <a:srgbClr val="000000"/>
                </a:solidFill>
              </a:rPr>
              <a:t>tnosentrismillä</a:t>
            </a:r>
            <a:r>
              <a:rPr lang="fi-FI" altLang="fi-FI" sz="4400" dirty="0">
                <a:solidFill>
                  <a:srgbClr val="000000"/>
                </a:solidFill>
              </a:rPr>
              <a:t> tarkoitetaan ihmisten taipumusta suosia omaa kansaansa ja katsella maailmaa oman kansansa näkökulmasta. </a:t>
            </a:r>
          </a:p>
          <a:p>
            <a:pPr eaLnBrk="1" hangingPunct="1">
              <a:lnSpc>
                <a:spcPct val="80000"/>
              </a:lnSpc>
              <a:spcBef>
                <a:spcPct val="0"/>
              </a:spcBef>
            </a:pPr>
            <a:r>
              <a:rPr lang="fi-FI" altLang="fi-FI" sz="4400" dirty="0">
                <a:solidFill>
                  <a:srgbClr val="000000"/>
                </a:solidFill>
              </a:rPr>
              <a:t>Sen sisarkäsitteitä ovat </a:t>
            </a:r>
            <a:r>
              <a:rPr lang="fi-FI" altLang="fi-FI" sz="4400" i="1" dirty="0">
                <a:solidFill>
                  <a:srgbClr val="000000"/>
                </a:solidFill>
              </a:rPr>
              <a:t>nationalismi</a:t>
            </a:r>
            <a:r>
              <a:rPr lang="fi-FI" altLang="fi-FI" sz="4400" dirty="0">
                <a:solidFill>
                  <a:srgbClr val="000000"/>
                </a:solidFill>
              </a:rPr>
              <a:t> (kansallisuusmielisyys, kansallisuusaate) ja </a:t>
            </a:r>
            <a:r>
              <a:rPr lang="fi-FI" altLang="fi-FI" sz="4400" i="1" dirty="0">
                <a:solidFill>
                  <a:srgbClr val="000000"/>
                </a:solidFill>
              </a:rPr>
              <a:t>patriotismi</a:t>
            </a:r>
            <a:r>
              <a:rPr lang="fi-FI" altLang="fi-FI" sz="4400" dirty="0">
                <a:solidFill>
                  <a:srgbClr val="000000"/>
                </a:solidFill>
              </a:rPr>
              <a:t> (isänmaallisuus).</a:t>
            </a:r>
          </a:p>
          <a:p>
            <a:pPr eaLnBrk="1" hangingPunct="1">
              <a:lnSpc>
                <a:spcPct val="80000"/>
              </a:lnSpc>
              <a:spcBef>
                <a:spcPct val="0"/>
              </a:spcBef>
            </a:pPr>
            <a:r>
              <a:rPr lang="fi-FI" altLang="fi-FI" sz="4400" dirty="0">
                <a:solidFill>
                  <a:srgbClr val="000000"/>
                </a:solidFill>
              </a:rPr>
              <a:t>Oman kansallisuuden arvostamisen ei tarvitse olla ristiriidassa myös muiden kansojen arvostuksen kanssa.</a:t>
            </a:r>
          </a:p>
          <a:p>
            <a:pPr eaLnBrk="1" hangingPunct="1">
              <a:lnSpc>
                <a:spcPct val="80000"/>
              </a:lnSpc>
              <a:spcBef>
                <a:spcPct val="0"/>
              </a:spcBef>
            </a:pPr>
            <a:endParaRPr lang="fi-FI" altLang="fi-FI" sz="3200" dirty="0">
              <a:solidFill>
                <a:srgbClr val="000000"/>
              </a:solidFill>
            </a:endParaRPr>
          </a:p>
        </p:txBody>
      </p:sp>
      <p:sp>
        <p:nvSpPr>
          <p:cNvPr id="70659" name="Otsikko 2"/>
          <p:cNvSpPr>
            <a:spLocks noGrp="1"/>
          </p:cNvSpPr>
          <p:nvPr>
            <p:ph type="title"/>
          </p:nvPr>
        </p:nvSpPr>
        <p:spPr>
          <a:xfrm>
            <a:off x="988828" y="358775"/>
            <a:ext cx="9221972" cy="1143000"/>
          </a:xfrm>
        </p:spPr>
        <p:txBody>
          <a:bodyPr>
            <a:normAutofit/>
          </a:bodyPr>
          <a:lstStyle/>
          <a:p>
            <a:pPr eaLnBrk="1" hangingPunct="1"/>
            <a:r>
              <a:rPr lang="fi-FI" altLang="fi-FI" b="1" dirty="0">
                <a:solidFill>
                  <a:srgbClr val="9D3232"/>
                </a:solidFill>
              </a:rPr>
              <a:t>3. Toinen kulttuuri ei ole toista parempi</a:t>
            </a:r>
            <a:endParaRPr lang="fi-FI" altLang="fi-FI" dirty="0">
              <a:solidFill>
                <a:srgbClr val="9D3232"/>
              </a:solidFill>
            </a:endParaRPr>
          </a:p>
        </p:txBody>
      </p:sp>
      <p:sp>
        <p:nvSpPr>
          <p:cNvPr id="3" name="Alatunnisteen paikkamerkki 2"/>
          <p:cNvSpPr>
            <a:spLocks noGrp="1"/>
          </p:cNvSpPr>
          <p:nvPr>
            <p:ph type="ftr" sz="quarter" idx="11"/>
          </p:nvPr>
        </p:nvSpPr>
        <p:spPr/>
        <p:txBody>
          <a:bodyPr/>
          <a:lstStyle/>
          <a:p>
            <a:pPr>
              <a:defRPr/>
            </a:pPr>
            <a:r>
              <a:rPr lang="fi-FI" altLang="fi-FI"/>
              <a:t>Johdatus romanikulttuureihin Henry Hedman </a:t>
            </a:r>
          </a:p>
        </p:txBody>
      </p:sp>
      <p:sp>
        <p:nvSpPr>
          <p:cNvPr id="4" name="Dian numeron paikkamerkki 3"/>
          <p:cNvSpPr>
            <a:spLocks noGrp="1"/>
          </p:cNvSpPr>
          <p:nvPr>
            <p:ph type="sldNum" sz="quarter" idx="12"/>
          </p:nvPr>
        </p:nvSpPr>
        <p:spPr/>
        <p:txBody>
          <a:bodyPr/>
          <a:lstStyle/>
          <a:p>
            <a:pPr>
              <a:defRPr/>
            </a:pPr>
            <a:fld id="{47DBB5D1-3D34-4F73-A4E3-238B4CE84909}" type="slidenum">
              <a:rPr lang="fi-FI" altLang="fi-FI" smtClean="0"/>
              <a:pPr>
                <a:defRPr/>
              </a:pPr>
              <a:t>39</a:t>
            </a:fld>
            <a:endParaRPr lang="fi-FI" altLang="fi-FI"/>
          </a:p>
        </p:txBody>
      </p:sp>
    </p:spTree>
    <p:extLst>
      <p:ext uri="{BB962C8B-B14F-4D97-AF65-F5344CB8AC3E}">
        <p14:creationId xmlns:p14="http://schemas.microsoft.com/office/powerpoint/2010/main" val="3547965738"/>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isällön paikkamerkki 1"/>
          <p:cNvSpPr>
            <a:spLocks noGrp="1"/>
          </p:cNvSpPr>
          <p:nvPr>
            <p:ph idx="1"/>
          </p:nvPr>
        </p:nvSpPr>
        <p:spPr>
          <a:xfrm>
            <a:off x="2063750" y="1700808"/>
            <a:ext cx="8280400" cy="4320580"/>
          </a:xfrm>
        </p:spPr>
        <p:txBody>
          <a:bodyPr>
            <a:noAutofit/>
          </a:bodyPr>
          <a:lstStyle/>
          <a:p>
            <a:r>
              <a:rPr lang="fi-FI" altLang="fi-FI" sz="2400" dirty="0"/>
              <a:t>Romanit itse eivät ole kirjoittaneet heimonsa historiasta</a:t>
            </a:r>
          </a:p>
          <a:p>
            <a:r>
              <a:rPr lang="fi-FI" altLang="fi-FI" sz="2400" dirty="0"/>
              <a:t>Heillä ei ole ollut kirjallista traditiota tallentaa asioita muistiin</a:t>
            </a:r>
          </a:p>
          <a:p>
            <a:r>
              <a:rPr lang="fi-FI" altLang="fi-FI" sz="2400" dirty="0"/>
              <a:t>Romanien historia on lähes täysin ulkopuolisten ns. </a:t>
            </a:r>
            <a:r>
              <a:rPr lang="fi-FI" altLang="fi-FI" sz="2400" dirty="0" err="1"/>
              <a:t>gaajeiden</a:t>
            </a:r>
            <a:r>
              <a:rPr lang="fi-FI" altLang="fi-FI" sz="2400" dirty="0"/>
              <a:t> kirjoitusta ja dokumenttien varassa</a:t>
            </a:r>
          </a:p>
          <a:p>
            <a:r>
              <a:rPr lang="fi-FI" altLang="fi-FI" sz="2400" dirty="0"/>
              <a:t>Romanien historiaan on sisältynyt yrityksiä karkottaa heidät maasta, kontrolloida heitä tai assimiloida tai jopa tuhota heidät.</a:t>
            </a:r>
          </a:p>
          <a:p>
            <a:r>
              <a:rPr lang="fi-FI" altLang="fi-FI" sz="2400" dirty="0"/>
              <a:t>Mustalais-nimityksellä on ollut määrätty varjo, jonka ulkopuoliset ovat heittäneet romanien ylle</a:t>
            </a:r>
          </a:p>
        </p:txBody>
      </p:sp>
      <p:sp>
        <p:nvSpPr>
          <p:cNvPr id="20483" name="Otsikko 2"/>
          <p:cNvSpPr>
            <a:spLocks noGrp="1"/>
          </p:cNvSpPr>
          <p:nvPr>
            <p:ph type="title"/>
          </p:nvPr>
        </p:nvSpPr>
        <p:spPr/>
        <p:txBody>
          <a:bodyPr/>
          <a:lstStyle/>
          <a:p>
            <a:r>
              <a:rPr lang="fi-FI" altLang="fi-FI"/>
              <a:t>1. Taustaa</a:t>
            </a:r>
          </a:p>
        </p:txBody>
      </p:sp>
      <p:sp>
        <p:nvSpPr>
          <p:cNvPr id="20484" name="Päivämäärän paikkamerkki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Aft>
                <a:spcPts val="800"/>
              </a:spcAft>
              <a:buClr>
                <a:schemeClr val="accent1"/>
              </a:buClr>
              <a:buSzPct val="100000"/>
              <a:buFont typeface="Arial" charset="0"/>
              <a:buChar char="•"/>
              <a:defRPr sz="2200">
                <a:solidFill>
                  <a:schemeClr val="tx1"/>
                </a:solidFill>
                <a:latin typeface="Arial" charset="0"/>
              </a:defRPr>
            </a:lvl1pPr>
            <a:lvl2pPr marL="742950" indent="-285750" eaLnBrk="0" hangingPunct="0">
              <a:spcAft>
                <a:spcPts val="800"/>
              </a:spcAft>
              <a:buClr>
                <a:schemeClr val="accent1"/>
              </a:buClr>
              <a:buSzPct val="100000"/>
              <a:buFont typeface="Arial" charset="0"/>
              <a:buChar char="•"/>
              <a:defRPr sz="2000">
                <a:solidFill>
                  <a:schemeClr val="tx1"/>
                </a:solidFill>
                <a:latin typeface="Arial" charset="0"/>
              </a:defRPr>
            </a:lvl2pPr>
            <a:lvl3pPr marL="1143000" indent="-228600" eaLnBrk="0" hangingPunct="0">
              <a:spcAft>
                <a:spcPts val="800"/>
              </a:spcAft>
              <a:buFont typeface="Arial" charset="0"/>
              <a:buChar char="‒"/>
              <a:defRPr sz="2400">
                <a:solidFill>
                  <a:schemeClr val="tx1"/>
                </a:solidFill>
                <a:latin typeface="Arial" charset="0"/>
              </a:defRPr>
            </a:lvl3pPr>
            <a:lvl4pPr marL="1600200" indent="-228600" eaLnBrk="0" hangingPunct="0">
              <a:spcAft>
                <a:spcPts val="800"/>
              </a:spcAft>
              <a:buFont typeface="Arial" charset="0"/>
              <a:buChar char="‒"/>
              <a:defRPr sz="1600">
                <a:solidFill>
                  <a:schemeClr val="tx1"/>
                </a:solidFill>
                <a:latin typeface="Arial" charset="0"/>
              </a:defRPr>
            </a:lvl4pPr>
            <a:lvl5pPr marL="2057400" indent="-228600" eaLnBrk="0" hangingPunct="0">
              <a:spcAft>
                <a:spcPts val="800"/>
              </a:spcAft>
              <a:buFont typeface="Arial" charset="0"/>
              <a:buChar char="‒"/>
              <a:defRPr sz="1400">
                <a:solidFill>
                  <a:schemeClr val="tx1"/>
                </a:solidFill>
                <a:latin typeface="Arial" charset="0"/>
              </a:defRPr>
            </a:lvl5pPr>
            <a:lvl6pPr marL="2514600" indent="-228600" eaLnBrk="0" fontAlgn="base" hangingPunct="0">
              <a:spcBef>
                <a:spcPct val="0"/>
              </a:spcBef>
              <a:spcAft>
                <a:spcPts val="800"/>
              </a:spcAft>
              <a:buFont typeface="Arial" charset="0"/>
              <a:buChar char="‒"/>
              <a:defRPr sz="1400">
                <a:solidFill>
                  <a:schemeClr val="tx1"/>
                </a:solidFill>
                <a:latin typeface="Arial" charset="0"/>
              </a:defRPr>
            </a:lvl6pPr>
            <a:lvl7pPr marL="2971800" indent="-228600" eaLnBrk="0" fontAlgn="base" hangingPunct="0">
              <a:spcBef>
                <a:spcPct val="0"/>
              </a:spcBef>
              <a:spcAft>
                <a:spcPts val="800"/>
              </a:spcAft>
              <a:buFont typeface="Arial" charset="0"/>
              <a:buChar char="‒"/>
              <a:defRPr sz="1400">
                <a:solidFill>
                  <a:schemeClr val="tx1"/>
                </a:solidFill>
                <a:latin typeface="Arial" charset="0"/>
              </a:defRPr>
            </a:lvl7pPr>
            <a:lvl8pPr marL="3429000" indent="-228600" eaLnBrk="0" fontAlgn="base" hangingPunct="0">
              <a:spcBef>
                <a:spcPct val="0"/>
              </a:spcBef>
              <a:spcAft>
                <a:spcPts val="800"/>
              </a:spcAft>
              <a:buFont typeface="Arial" charset="0"/>
              <a:buChar char="‒"/>
              <a:defRPr sz="1400">
                <a:solidFill>
                  <a:schemeClr val="tx1"/>
                </a:solidFill>
                <a:latin typeface="Arial" charset="0"/>
              </a:defRPr>
            </a:lvl8pPr>
            <a:lvl9pPr marL="3886200" indent="-228600" eaLnBrk="0" fontAlgn="base" hangingPunct="0">
              <a:spcBef>
                <a:spcPct val="0"/>
              </a:spcBef>
              <a:spcAft>
                <a:spcPts val="800"/>
              </a:spcAft>
              <a:buFont typeface="Arial" charset="0"/>
              <a:buChar char="‒"/>
              <a:defRPr sz="1400">
                <a:solidFill>
                  <a:schemeClr val="tx1"/>
                </a:solidFill>
                <a:latin typeface="Arial" charset="0"/>
              </a:defRPr>
            </a:lvl9pPr>
          </a:lstStyle>
          <a:p>
            <a:pPr eaLnBrk="1" hangingPunct="1">
              <a:spcAft>
                <a:spcPct val="0"/>
              </a:spcAft>
              <a:buClrTx/>
              <a:buSzTx/>
              <a:buFontTx/>
              <a:buNone/>
            </a:pPr>
            <a:fld id="{FEF4B4DF-35A5-4F35-AF25-A50C6AF07CED}" type="datetime1">
              <a:rPr lang="fi-FI" altLang="fi-FI" sz="900">
                <a:solidFill>
                  <a:schemeClr val="tx2"/>
                </a:solidFill>
              </a:rPr>
              <a:pPr eaLnBrk="1" hangingPunct="1">
                <a:spcAft>
                  <a:spcPct val="0"/>
                </a:spcAft>
                <a:buClrTx/>
                <a:buSzTx/>
                <a:buFontTx/>
                <a:buNone/>
              </a:pPr>
              <a:t>1.8.2024</a:t>
            </a:fld>
            <a:endParaRPr lang="en-GB" altLang="fi-FI" sz="900">
              <a:solidFill>
                <a:schemeClr val="tx2"/>
              </a:solidFill>
            </a:endParaRPr>
          </a:p>
        </p:txBody>
      </p:sp>
      <p:sp>
        <p:nvSpPr>
          <p:cNvPr id="20485" name="Alatunnisteen paikkamerkki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Aft>
                <a:spcPts val="800"/>
              </a:spcAft>
              <a:buClr>
                <a:schemeClr val="accent1"/>
              </a:buClr>
              <a:buSzPct val="100000"/>
              <a:buFont typeface="Arial" charset="0"/>
              <a:buChar char="•"/>
              <a:defRPr sz="2200">
                <a:solidFill>
                  <a:schemeClr val="tx1"/>
                </a:solidFill>
                <a:latin typeface="Arial" charset="0"/>
              </a:defRPr>
            </a:lvl1pPr>
            <a:lvl2pPr marL="742950" indent="-285750" eaLnBrk="0" hangingPunct="0">
              <a:spcAft>
                <a:spcPts val="800"/>
              </a:spcAft>
              <a:buClr>
                <a:schemeClr val="accent1"/>
              </a:buClr>
              <a:buSzPct val="100000"/>
              <a:buFont typeface="Arial" charset="0"/>
              <a:buChar char="•"/>
              <a:defRPr sz="2000">
                <a:solidFill>
                  <a:schemeClr val="tx1"/>
                </a:solidFill>
                <a:latin typeface="Arial" charset="0"/>
              </a:defRPr>
            </a:lvl2pPr>
            <a:lvl3pPr marL="1143000" indent="-228600" eaLnBrk="0" hangingPunct="0">
              <a:spcAft>
                <a:spcPts val="800"/>
              </a:spcAft>
              <a:buFont typeface="Arial" charset="0"/>
              <a:buChar char="‒"/>
              <a:defRPr sz="2400">
                <a:solidFill>
                  <a:schemeClr val="tx1"/>
                </a:solidFill>
                <a:latin typeface="Arial" charset="0"/>
              </a:defRPr>
            </a:lvl3pPr>
            <a:lvl4pPr marL="1600200" indent="-228600" eaLnBrk="0" hangingPunct="0">
              <a:spcAft>
                <a:spcPts val="800"/>
              </a:spcAft>
              <a:buFont typeface="Arial" charset="0"/>
              <a:buChar char="‒"/>
              <a:defRPr sz="1600">
                <a:solidFill>
                  <a:schemeClr val="tx1"/>
                </a:solidFill>
                <a:latin typeface="Arial" charset="0"/>
              </a:defRPr>
            </a:lvl4pPr>
            <a:lvl5pPr marL="2057400" indent="-228600" eaLnBrk="0" hangingPunct="0">
              <a:spcAft>
                <a:spcPts val="800"/>
              </a:spcAft>
              <a:buFont typeface="Arial" charset="0"/>
              <a:buChar char="‒"/>
              <a:defRPr sz="1400">
                <a:solidFill>
                  <a:schemeClr val="tx1"/>
                </a:solidFill>
                <a:latin typeface="Arial" charset="0"/>
              </a:defRPr>
            </a:lvl5pPr>
            <a:lvl6pPr marL="2514600" indent="-228600" eaLnBrk="0" fontAlgn="base" hangingPunct="0">
              <a:spcBef>
                <a:spcPct val="0"/>
              </a:spcBef>
              <a:spcAft>
                <a:spcPts val="800"/>
              </a:spcAft>
              <a:buFont typeface="Arial" charset="0"/>
              <a:buChar char="‒"/>
              <a:defRPr sz="1400">
                <a:solidFill>
                  <a:schemeClr val="tx1"/>
                </a:solidFill>
                <a:latin typeface="Arial" charset="0"/>
              </a:defRPr>
            </a:lvl6pPr>
            <a:lvl7pPr marL="2971800" indent="-228600" eaLnBrk="0" fontAlgn="base" hangingPunct="0">
              <a:spcBef>
                <a:spcPct val="0"/>
              </a:spcBef>
              <a:spcAft>
                <a:spcPts val="800"/>
              </a:spcAft>
              <a:buFont typeface="Arial" charset="0"/>
              <a:buChar char="‒"/>
              <a:defRPr sz="1400">
                <a:solidFill>
                  <a:schemeClr val="tx1"/>
                </a:solidFill>
                <a:latin typeface="Arial" charset="0"/>
              </a:defRPr>
            </a:lvl7pPr>
            <a:lvl8pPr marL="3429000" indent="-228600" eaLnBrk="0" fontAlgn="base" hangingPunct="0">
              <a:spcBef>
                <a:spcPct val="0"/>
              </a:spcBef>
              <a:spcAft>
                <a:spcPts val="800"/>
              </a:spcAft>
              <a:buFont typeface="Arial" charset="0"/>
              <a:buChar char="‒"/>
              <a:defRPr sz="1400">
                <a:solidFill>
                  <a:schemeClr val="tx1"/>
                </a:solidFill>
                <a:latin typeface="Arial" charset="0"/>
              </a:defRPr>
            </a:lvl8pPr>
            <a:lvl9pPr marL="3886200" indent="-228600" eaLnBrk="0" fontAlgn="base" hangingPunct="0">
              <a:spcBef>
                <a:spcPct val="0"/>
              </a:spcBef>
              <a:spcAft>
                <a:spcPts val="800"/>
              </a:spcAft>
              <a:buFont typeface="Arial" charset="0"/>
              <a:buChar char="‒"/>
              <a:defRPr sz="1400">
                <a:solidFill>
                  <a:schemeClr val="tx1"/>
                </a:solidFill>
                <a:latin typeface="Arial" charset="0"/>
              </a:defRPr>
            </a:lvl9pPr>
          </a:lstStyle>
          <a:p>
            <a:pPr eaLnBrk="1" hangingPunct="1">
              <a:spcAft>
                <a:spcPct val="0"/>
              </a:spcAft>
              <a:buClrTx/>
              <a:buSzTx/>
              <a:buFontTx/>
              <a:buNone/>
            </a:pPr>
            <a:r>
              <a:rPr lang="fi-FI" altLang="fi-FI" sz="900">
                <a:solidFill>
                  <a:schemeClr val="tx2"/>
                </a:solidFill>
              </a:rPr>
              <a:t>Humanistinen tiedekunta / Henkilön nimi / Esityksen nimi</a:t>
            </a:r>
            <a:endParaRPr lang="en-GB" altLang="fi-FI" sz="900">
              <a:solidFill>
                <a:schemeClr val="tx2"/>
              </a:solidFill>
            </a:endParaRPr>
          </a:p>
        </p:txBody>
      </p:sp>
      <p:sp>
        <p:nvSpPr>
          <p:cNvPr id="20486" name="Dian numeron paikkamerkki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Aft>
                <a:spcPts val="800"/>
              </a:spcAft>
              <a:buClr>
                <a:schemeClr val="accent1"/>
              </a:buClr>
              <a:buSzPct val="100000"/>
              <a:buFont typeface="Arial" charset="0"/>
              <a:buChar char="•"/>
              <a:defRPr sz="2200">
                <a:solidFill>
                  <a:schemeClr val="tx1"/>
                </a:solidFill>
                <a:latin typeface="Arial" charset="0"/>
              </a:defRPr>
            </a:lvl1pPr>
            <a:lvl2pPr marL="742950" indent="-285750" eaLnBrk="0" hangingPunct="0">
              <a:spcAft>
                <a:spcPts val="800"/>
              </a:spcAft>
              <a:buClr>
                <a:schemeClr val="accent1"/>
              </a:buClr>
              <a:buSzPct val="100000"/>
              <a:buFont typeface="Arial" charset="0"/>
              <a:buChar char="•"/>
              <a:defRPr sz="2000">
                <a:solidFill>
                  <a:schemeClr val="tx1"/>
                </a:solidFill>
                <a:latin typeface="Arial" charset="0"/>
              </a:defRPr>
            </a:lvl2pPr>
            <a:lvl3pPr marL="1143000" indent="-228600" eaLnBrk="0" hangingPunct="0">
              <a:spcAft>
                <a:spcPts val="800"/>
              </a:spcAft>
              <a:buFont typeface="Arial" charset="0"/>
              <a:buChar char="‒"/>
              <a:defRPr sz="2400">
                <a:solidFill>
                  <a:schemeClr val="tx1"/>
                </a:solidFill>
                <a:latin typeface="Arial" charset="0"/>
              </a:defRPr>
            </a:lvl3pPr>
            <a:lvl4pPr marL="1600200" indent="-228600" eaLnBrk="0" hangingPunct="0">
              <a:spcAft>
                <a:spcPts val="800"/>
              </a:spcAft>
              <a:buFont typeface="Arial" charset="0"/>
              <a:buChar char="‒"/>
              <a:defRPr sz="1600">
                <a:solidFill>
                  <a:schemeClr val="tx1"/>
                </a:solidFill>
                <a:latin typeface="Arial" charset="0"/>
              </a:defRPr>
            </a:lvl4pPr>
            <a:lvl5pPr marL="2057400" indent="-228600" eaLnBrk="0" hangingPunct="0">
              <a:spcAft>
                <a:spcPts val="800"/>
              </a:spcAft>
              <a:buFont typeface="Arial" charset="0"/>
              <a:buChar char="‒"/>
              <a:defRPr sz="1400">
                <a:solidFill>
                  <a:schemeClr val="tx1"/>
                </a:solidFill>
                <a:latin typeface="Arial" charset="0"/>
              </a:defRPr>
            </a:lvl5pPr>
            <a:lvl6pPr marL="2514600" indent="-228600" eaLnBrk="0" fontAlgn="base" hangingPunct="0">
              <a:spcBef>
                <a:spcPct val="0"/>
              </a:spcBef>
              <a:spcAft>
                <a:spcPts val="800"/>
              </a:spcAft>
              <a:buFont typeface="Arial" charset="0"/>
              <a:buChar char="‒"/>
              <a:defRPr sz="1400">
                <a:solidFill>
                  <a:schemeClr val="tx1"/>
                </a:solidFill>
                <a:latin typeface="Arial" charset="0"/>
              </a:defRPr>
            </a:lvl6pPr>
            <a:lvl7pPr marL="2971800" indent="-228600" eaLnBrk="0" fontAlgn="base" hangingPunct="0">
              <a:spcBef>
                <a:spcPct val="0"/>
              </a:spcBef>
              <a:spcAft>
                <a:spcPts val="800"/>
              </a:spcAft>
              <a:buFont typeface="Arial" charset="0"/>
              <a:buChar char="‒"/>
              <a:defRPr sz="1400">
                <a:solidFill>
                  <a:schemeClr val="tx1"/>
                </a:solidFill>
                <a:latin typeface="Arial" charset="0"/>
              </a:defRPr>
            </a:lvl7pPr>
            <a:lvl8pPr marL="3429000" indent="-228600" eaLnBrk="0" fontAlgn="base" hangingPunct="0">
              <a:spcBef>
                <a:spcPct val="0"/>
              </a:spcBef>
              <a:spcAft>
                <a:spcPts val="800"/>
              </a:spcAft>
              <a:buFont typeface="Arial" charset="0"/>
              <a:buChar char="‒"/>
              <a:defRPr sz="1400">
                <a:solidFill>
                  <a:schemeClr val="tx1"/>
                </a:solidFill>
                <a:latin typeface="Arial" charset="0"/>
              </a:defRPr>
            </a:lvl8pPr>
            <a:lvl9pPr marL="3886200" indent="-228600" eaLnBrk="0" fontAlgn="base" hangingPunct="0">
              <a:spcBef>
                <a:spcPct val="0"/>
              </a:spcBef>
              <a:spcAft>
                <a:spcPts val="800"/>
              </a:spcAft>
              <a:buFont typeface="Arial" charset="0"/>
              <a:buChar char="‒"/>
              <a:defRPr sz="1400">
                <a:solidFill>
                  <a:schemeClr val="tx1"/>
                </a:solidFill>
                <a:latin typeface="Arial" charset="0"/>
              </a:defRPr>
            </a:lvl9pPr>
          </a:lstStyle>
          <a:p>
            <a:pPr eaLnBrk="1" hangingPunct="1">
              <a:spcAft>
                <a:spcPct val="0"/>
              </a:spcAft>
              <a:buClrTx/>
              <a:buSzTx/>
              <a:buFontTx/>
              <a:buNone/>
            </a:pPr>
            <a:fld id="{7E1D81B6-2B3B-4359-B62C-EADF5E964229}" type="slidenum">
              <a:rPr lang="en-GB" altLang="fi-FI" sz="900">
                <a:solidFill>
                  <a:schemeClr val="tx2"/>
                </a:solidFill>
              </a:rPr>
              <a:pPr eaLnBrk="1" hangingPunct="1">
                <a:spcAft>
                  <a:spcPct val="0"/>
                </a:spcAft>
                <a:buClrTx/>
                <a:buSzTx/>
                <a:buFontTx/>
                <a:buNone/>
              </a:pPr>
              <a:t>4</a:t>
            </a:fld>
            <a:endParaRPr lang="en-GB" altLang="fi-FI" sz="900">
              <a:solidFill>
                <a:schemeClr val="tx2"/>
              </a:solidFill>
            </a:endParaRPr>
          </a:p>
        </p:txBody>
      </p:sp>
    </p:spTree>
    <p:extLst>
      <p:ext uri="{BB962C8B-B14F-4D97-AF65-F5344CB8AC3E}">
        <p14:creationId xmlns:p14="http://schemas.microsoft.com/office/powerpoint/2010/main" val="212217259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48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48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48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48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48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Otsikko 1"/>
          <p:cNvSpPr>
            <a:spLocks noGrp="1"/>
          </p:cNvSpPr>
          <p:nvPr>
            <p:ph type="title"/>
          </p:nvPr>
        </p:nvSpPr>
        <p:spPr/>
        <p:txBody>
          <a:bodyPr/>
          <a:lstStyle/>
          <a:p>
            <a:pPr eaLnBrk="1" hangingPunct="1"/>
            <a:r>
              <a:rPr lang="fi-FI" altLang="fi-FI"/>
              <a:t>PAARGIBA – KIITOS!</a:t>
            </a:r>
          </a:p>
        </p:txBody>
      </p:sp>
      <p:pic>
        <p:nvPicPr>
          <p:cNvPr id="29699" name="Picture 3" descr="C:\Users\Henkka\Pictures\Henkan valokuvat\Henkka50\henkka_5.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910139" y="1341439"/>
            <a:ext cx="2409825" cy="4751387"/>
          </a:xfrm>
          <a:noFill/>
        </p:spPr>
      </p:pic>
      <p:sp>
        <p:nvSpPr>
          <p:cNvPr id="3" name="Alatunnisteen paikkamerkki 2"/>
          <p:cNvSpPr>
            <a:spLocks noGrp="1"/>
          </p:cNvSpPr>
          <p:nvPr>
            <p:ph type="ftr" sz="quarter" idx="11"/>
          </p:nvPr>
        </p:nvSpPr>
        <p:spPr/>
        <p:txBody>
          <a:bodyPr/>
          <a:lstStyle/>
          <a:p>
            <a:r>
              <a:rPr lang="fi-FI"/>
              <a:t>Johdatus romanikulttuureihin Henry Hedman </a:t>
            </a:r>
          </a:p>
        </p:txBody>
      </p:sp>
      <p:sp>
        <p:nvSpPr>
          <p:cNvPr id="4" name="Dian numeron paikkamerkki 3"/>
          <p:cNvSpPr>
            <a:spLocks noGrp="1"/>
          </p:cNvSpPr>
          <p:nvPr>
            <p:ph type="sldNum" sz="quarter" idx="12"/>
          </p:nvPr>
        </p:nvSpPr>
        <p:spPr/>
        <p:txBody>
          <a:bodyPr/>
          <a:lstStyle/>
          <a:p>
            <a:fld id="{B3F56496-E947-42B7-859D-55819C8D5253}" type="slidenum">
              <a:rPr lang="fi-FI" smtClean="0"/>
              <a:t>40</a:t>
            </a:fld>
            <a:endParaRPr lang="fi-FI"/>
          </a:p>
        </p:txBody>
      </p:sp>
    </p:spTree>
    <p:extLst>
      <p:ext uri="{BB962C8B-B14F-4D97-AF65-F5344CB8AC3E}">
        <p14:creationId xmlns:p14="http://schemas.microsoft.com/office/powerpoint/2010/main" val="35062260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Sisällön paikkamerkki 1"/>
          <p:cNvSpPr>
            <a:spLocks noGrp="1"/>
          </p:cNvSpPr>
          <p:nvPr>
            <p:ph idx="1"/>
          </p:nvPr>
        </p:nvSpPr>
        <p:spPr>
          <a:xfrm>
            <a:off x="1051560" y="1989138"/>
            <a:ext cx="9292590" cy="4032250"/>
          </a:xfrm>
        </p:spPr>
        <p:txBody>
          <a:bodyPr>
            <a:normAutofit/>
          </a:bodyPr>
          <a:lstStyle/>
          <a:p>
            <a:r>
              <a:rPr lang="fi-FI" altLang="fi-FI" sz="3200" dirty="0"/>
              <a:t>Suurin osa romanien perinnäistavoista liittyy vanhempien ihmisten kunnioittamiseen</a:t>
            </a:r>
          </a:p>
          <a:p>
            <a:r>
              <a:rPr lang="fi-FI" altLang="fi-FI" sz="3200" dirty="0"/>
              <a:t>Heidän sanansa on ”laki”</a:t>
            </a:r>
          </a:p>
          <a:p>
            <a:r>
              <a:rPr lang="fi-FI" altLang="fi-FI" sz="3200" dirty="0"/>
              <a:t>Arvostusta ei herätä pelkästään korkea ikä vaan elämänkokemus, viisaus ja perimätiedon hallitseminen</a:t>
            </a:r>
          </a:p>
          <a:p>
            <a:r>
              <a:rPr lang="fi-FI" altLang="fi-FI" sz="3200" dirty="0"/>
              <a:t>Vanhemmat ovat romaniyhteisön auktoriteetteja</a:t>
            </a:r>
          </a:p>
          <a:p>
            <a:endParaRPr lang="fi-FI" altLang="fi-FI" dirty="0"/>
          </a:p>
        </p:txBody>
      </p:sp>
      <p:sp>
        <p:nvSpPr>
          <p:cNvPr id="252931" name="Otsikko 2"/>
          <p:cNvSpPr>
            <a:spLocks noGrp="1"/>
          </p:cNvSpPr>
          <p:nvPr>
            <p:ph type="title"/>
          </p:nvPr>
        </p:nvSpPr>
        <p:spPr/>
        <p:txBody>
          <a:bodyPr>
            <a:normAutofit/>
          </a:bodyPr>
          <a:lstStyle/>
          <a:p>
            <a:r>
              <a:rPr lang="fi-FI" altLang="fi-FI" dirty="0">
                <a:solidFill>
                  <a:srgbClr val="0070C0"/>
                </a:solidFill>
              </a:rPr>
              <a:t>11.2 Vanhempien ihmisten kunnioitus</a:t>
            </a:r>
          </a:p>
        </p:txBody>
      </p:sp>
      <p:sp>
        <p:nvSpPr>
          <p:cNvPr id="252933" name="Alatunnisteen paikkamerkki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Corbel" panose="020B0503020204020204" pitchFamily="34" charset="0"/>
              </a:defRPr>
            </a:lvl1pPr>
            <a:lvl2pPr marL="742950" indent="-285750">
              <a:spcBef>
                <a:spcPct val="20000"/>
              </a:spcBef>
              <a:buChar char="–"/>
              <a:defRPr sz="2400">
                <a:solidFill>
                  <a:schemeClr val="tx1"/>
                </a:solidFill>
                <a:latin typeface="Corbel" panose="020B0503020204020204" pitchFamily="34" charset="0"/>
              </a:defRPr>
            </a:lvl2pPr>
            <a:lvl3pPr marL="1143000" indent="-228600">
              <a:spcBef>
                <a:spcPct val="20000"/>
              </a:spcBef>
              <a:buChar char="•"/>
              <a:defRPr sz="2400">
                <a:solidFill>
                  <a:schemeClr val="tx1"/>
                </a:solidFill>
                <a:latin typeface="Corbel" panose="020B0503020204020204" pitchFamily="34" charset="0"/>
              </a:defRPr>
            </a:lvl3pPr>
            <a:lvl4pPr marL="1600200" indent="-228600">
              <a:spcBef>
                <a:spcPct val="20000"/>
              </a:spcBef>
              <a:buChar char="–"/>
              <a:defRPr sz="2000">
                <a:solidFill>
                  <a:schemeClr val="tx1"/>
                </a:solidFill>
                <a:latin typeface="Corbel" panose="020B0503020204020204" pitchFamily="34" charset="0"/>
              </a:defRPr>
            </a:lvl4pPr>
            <a:lvl5pPr marL="2057400" indent="-228600">
              <a:spcBef>
                <a:spcPct val="20000"/>
              </a:spcBef>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har char="»"/>
              <a:defRPr sz="2000">
                <a:solidFill>
                  <a:schemeClr val="tx1"/>
                </a:solidFill>
                <a:latin typeface="Corbel" panose="020B0503020204020204" pitchFamily="34" charset="0"/>
              </a:defRPr>
            </a:lvl9pPr>
          </a:lstStyle>
          <a:p>
            <a:pPr>
              <a:spcBef>
                <a:spcPct val="0"/>
              </a:spcBef>
              <a:buFontTx/>
              <a:buNone/>
            </a:pPr>
            <a:r>
              <a:rPr lang="fi-FI" altLang="fi-FI" sz="1000">
                <a:solidFill>
                  <a:schemeClr val="tx2"/>
                </a:solidFill>
                <a:latin typeface="Arial" panose="020B0604020202020204" pitchFamily="34" charset="0"/>
              </a:rPr>
              <a:t>Johdatus romanikulttuureihin Henry Hedman </a:t>
            </a:r>
            <a:endParaRPr lang="en-GB" altLang="fi-FI" sz="1000">
              <a:solidFill>
                <a:schemeClr val="tx2"/>
              </a:solidFill>
              <a:latin typeface="Arial" panose="020B0604020202020204" pitchFamily="34" charset="0"/>
            </a:endParaRPr>
          </a:p>
        </p:txBody>
      </p:sp>
      <p:sp>
        <p:nvSpPr>
          <p:cNvPr id="252934" name="Dian numeron paikkamerkki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Corbel" panose="020B0503020204020204" pitchFamily="34" charset="0"/>
              </a:defRPr>
            </a:lvl1pPr>
            <a:lvl2pPr marL="742950" indent="-285750">
              <a:spcBef>
                <a:spcPct val="20000"/>
              </a:spcBef>
              <a:buChar char="–"/>
              <a:defRPr sz="2400">
                <a:solidFill>
                  <a:schemeClr val="tx1"/>
                </a:solidFill>
                <a:latin typeface="Corbel" panose="020B0503020204020204" pitchFamily="34" charset="0"/>
              </a:defRPr>
            </a:lvl2pPr>
            <a:lvl3pPr marL="1143000" indent="-228600">
              <a:spcBef>
                <a:spcPct val="20000"/>
              </a:spcBef>
              <a:buChar char="•"/>
              <a:defRPr sz="2400">
                <a:solidFill>
                  <a:schemeClr val="tx1"/>
                </a:solidFill>
                <a:latin typeface="Corbel" panose="020B0503020204020204" pitchFamily="34" charset="0"/>
              </a:defRPr>
            </a:lvl3pPr>
            <a:lvl4pPr marL="1600200" indent="-228600">
              <a:spcBef>
                <a:spcPct val="20000"/>
              </a:spcBef>
              <a:buChar char="–"/>
              <a:defRPr sz="2000">
                <a:solidFill>
                  <a:schemeClr val="tx1"/>
                </a:solidFill>
                <a:latin typeface="Corbel" panose="020B0503020204020204" pitchFamily="34" charset="0"/>
              </a:defRPr>
            </a:lvl4pPr>
            <a:lvl5pPr marL="2057400" indent="-228600">
              <a:spcBef>
                <a:spcPct val="20000"/>
              </a:spcBef>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har char="»"/>
              <a:defRPr sz="2000">
                <a:solidFill>
                  <a:schemeClr val="tx1"/>
                </a:solidFill>
                <a:latin typeface="Corbel" panose="020B0503020204020204" pitchFamily="34" charset="0"/>
              </a:defRPr>
            </a:lvl9pPr>
          </a:lstStyle>
          <a:p>
            <a:pPr>
              <a:spcBef>
                <a:spcPct val="0"/>
              </a:spcBef>
              <a:buFontTx/>
              <a:buNone/>
            </a:pPr>
            <a:fld id="{01153DFC-D2FD-4103-8548-60F85DE64186}" type="slidenum">
              <a:rPr lang="en-GB" altLang="fi-FI" sz="1000">
                <a:solidFill>
                  <a:schemeClr val="tx2"/>
                </a:solidFill>
                <a:latin typeface="Arial" panose="020B0604020202020204" pitchFamily="34" charset="0"/>
              </a:rPr>
              <a:pPr>
                <a:spcBef>
                  <a:spcPct val="0"/>
                </a:spcBef>
                <a:buFontTx/>
                <a:buNone/>
              </a:pPr>
              <a:t>41</a:t>
            </a:fld>
            <a:endParaRPr lang="en-GB" altLang="fi-FI" sz="1000">
              <a:solidFill>
                <a:schemeClr val="tx2"/>
              </a:solidFill>
              <a:latin typeface="Arial" panose="020B0604020202020204" pitchFamily="34" charset="0"/>
            </a:endParaRPr>
          </a:p>
        </p:txBody>
      </p:sp>
    </p:spTree>
    <p:extLst>
      <p:ext uri="{BB962C8B-B14F-4D97-AF65-F5344CB8AC3E}">
        <p14:creationId xmlns:p14="http://schemas.microsoft.com/office/powerpoint/2010/main" val="398474465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293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293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293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2930">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2930"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smn-FI" dirty="0">
                <a:solidFill>
                  <a:srgbClr val="0070C0"/>
                </a:solidFill>
              </a:rPr>
              <a:t>Kunnioittaminen</a:t>
            </a:r>
            <a:endParaRPr lang="fi-FI" dirty="0">
              <a:solidFill>
                <a:srgbClr val="0070C0"/>
              </a:solidFill>
            </a:endParaRPr>
          </a:p>
        </p:txBody>
      </p:sp>
      <p:sp>
        <p:nvSpPr>
          <p:cNvPr id="3" name="Sisällön paikkamerkki 2"/>
          <p:cNvSpPr>
            <a:spLocks noGrp="1"/>
          </p:cNvSpPr>
          <p:nvPr>
            <p:ph idx="1"/>
          </p:nvPr>
        </p:nvSpPr>
        <p:spPr/>
        <p:txBody>
          <a:bodyPr>
            <a:normAutofit/>
          </a:bodyPr>
          <a:lstStyle/>
          <a:p>
            <a:r>
              <a:rPr lang="smn-FI" dirty="0"/>
              <a:t>Kunnioittaminen ilmaisee rituaalisesti sosiaalista eriarvoisuutta</a:t>
            </a:r>
          </a:p>
          <a:p>
            <a:r>
              <a:rPr lang="smn-FI" dirty="0"/>
              <a:t>Tähän tarvitaan hierarkkisia valtasuhteita, jotta kunnioittamistavat voivat kehittyä ja säilyä</a:t>
            </a:r>
          </a:p>
          <a:p>
            <a:r>
              <a:rPr lang="smn-FI" dirty="0"/>
              <a:t>Kunnioittaminen noudattaa ikä- ja /tai sukupuolirooleja</a:t>
            </a:r>
          </a:p>
          <a:p>
            <a:r>
              <a:rPr lang="smn-FI" dirty="0"/>
              <a:t>Kunnioittavalla ja välttävällä käyttäytymisellä tarkoitetaan mustalaiskulttuurissa miltein aina samaa: kunnoittava käyttäytyminen on samalla välttämistä</a:t>
            </a:r>
            <a:endParaRPr lang="fi-FI" dirty="0"/>
          </a:p>
        </p:txBody>
      </p:sp>
      <p:sp>
        <p:nvSpPr>
          <p:cNvPr id="4" name="Alatunnisteen paikkamerkki 3"/>
          <p:cNvSpPr>
            <a:spLocks noGrp="1"/>
          </p:cNvSpPr>
          <p:nvPr>
            <p:ph type="ftr" sz="quarter" idx="11"/>
          </p:nvPr>
        </p:nvSpPr>
        <p:spPr/>
        <p:txBody>
          <a:bodyPr/>
          <a:lstStyle/>
          <a:p>
            <a:r>
              <a:rPr lang="fi-FI"/>
              <a:t>Johdatus romanikulttuureihin Henry Hedman </a:t>
            </a:r>
          </a:p>
        </p:txBody>
      </p:sp>
      <p:sp>
        <p:nvSpPr>
          <p:cNvPr id="5" name="Dian numeron paikkamerkki 4"/>
          <p:cNvSpPr>
            <a:spLocks noGrp="1"/>
          </p:cNvSpPr>
          <p:nvPr>
            <p:ph type="sldNum" sz="quarter" idx="12"/>
          </p:nvPr>
        </p:nvSpPr>
        <p:spPr/>
        <p:txBody>
          <a:bodyPr/>
          <a:lstStyle/>
          <a:p>
            <a:fld id="{B3F56496-E947-42B7-859D-55819C8D5253}" type="slidenum">
              <a:rPr lang="fi-FI" smtClean="0"/>
              <a:t>42</a:t>
            </a:fld>
            <a:endParaRPr lang="fi-FI"/>
          </a:p>
        </p:txBody>
      </p:sp>
    </p:spTree>
    <p:extLst>
      <p:ext uri="{BB962C8B-B14F-4D97-AF65-F5344CB8AC3E}">
        <p14:creationId xmlns:p14="http://schemas.microsoft.com/office/powerpoint/2010/main" val="7450851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a:solidFill>
                  <a:srgbClr val="0070C0"/>
                </a:solidFill>
              </a:rPr>
              <a:t>Miten kunnioitus vanhempia kohtaan ilmenee?</a:t>
            </a:r>
          </a:p>
        </p:txBody>
      </p:sp>
      <p:sp>
        <p:nvSpPr>
          <p:cNvPr id="3" name="Content Placeholder 2"/>
          <p:cNvSpPr>
            <a:spLocks noGrp="1"/>
          </p:cNvSpPr>
          <p:nvPr>
            <p:ph idx="1"/>
          </p:nvPr>
        </p:nvSpPr>
        <p:spPr/>
        <p:txBody>
          <a:bodyPr>
            <a:normAutofit fontScale="92500" lnSpcReduction="20000"/>
          </a:bodyPr>
          <a:lstStyle/>
          <a:p>
            <a:r>
              <a:rPr lang="smn-FI" sz="3600" dirty="0"/>
              <a:t>Kunnioitusta ilmaisevat tietyt puhuttelusanat kuten, teitittely  </a:t>
            </a:r>
          </a:p>
          <a:p>
            <a:r>
              <a:rPr lang="smn-FI" sz="3600" dirty="0"/>
              <a:t>ja erityinen kielenkäyttö säännöt esim. Tervehtimistavat sekä </a:t>
            </a:r>
          </a:p>
          <a:p>
            <a:r>
              <a:rPr lang="smn-FI" sz="3600" dirty="0"/>
              <a:t>erilaiset säännöt, joiden mukaan on esim. sopimatonta tupakoida kenenkään vanhempien ihmisten läsnäollessa</a:t>
            </a:r>
          </a:p>
          <a:p>
            <a:r>
              <a:rPr lang="smn-FI" sz="3600" dirty="0"/>
              <a:t>Myös fyysinen etäisyyden ottaminen vanhempaan ihmiseen on kunnioituksen osoittamista</a:t>
            </a:r>
          </a:p>
          <a:p>
            <a:r>
              <a:rPr lang="fi-FI" altLang="fi-FI" sz="3600" dirty="0"/>
              <a:t>Säädyllinen pukeutuminen </a:t>
            </a:r>
          </a:p>
          <a:p>
            <a:r>
              <a:rPr lang="fi-FI" altLang="fi-FI" sz="3600" dirty="0"/>
              <a:t>Ei kiroilla ei käyttäydytä eikä puhuta sopimattomia</a:t>
            </a:r>
          </a:p>
        </p:txBody>
      </p:sp>
      <p:sp>
        <p:nvSpPr>
          <p:cNvPr id="4" name="Footer Placeholder 3"/>
          <p:cNvSpPr>
            <a:spLocks noGrp="1"/>
          </p:cNvSpPr>
          <p:nvPr>
            <p:ph type="ftr" sz="quarter" idx="11"/>
          </p:nvPr>
        </p:nvSpPr>
        <p:spPr/>
        <p:txBody>
          <a:bodyPr/>
          <a:lstStyle/>
          <a:p>
            <a:r>
              <a:rPr lang="fi-FI"/>
              <a:t>Johdatus romanikulttuureihin Henry Hedman </a:t>
            </a:r>
          </a:p>
        </p:txBody>
      </p:sp>
      <p:sp>
        <p:nvSpPr>
          <p:cNvPr id="5" name="Slide Number Placeholder 4"/>
          <p:cNvSpPr>
            <a:spLocks noGrp="1"/>
          </p:cNvSpPr>
          <p:nvPr>
            <p:ph type="sldNum" sz="quarter" idx="12"/>
          </p:nvPr>
        </p:nvSpPr>
        <p:spPr/>
        <p:txBody>
          <a:bodyPr/>
          <a:lstStyle/>
          <a:p>
            <a:fld id="{B3F56496-E947-42B7-859D-55819C8D5253}" type="slidenum">
              <a:rPr lang="fi-FI" smtClean="0"/>
              <a:t>43</a:t>
            </a:fld>
            <a:endParaRPr lang="fi-FI"/>
          </a:p>
        </p:txBody>
      </p:sp>
    </p:spTree>
    <p:extLst>
      <p:ext uri="{BB962C8B-B14F-4D97-AF65-F5344CB8AC3E}">
        <p14:creationId xmlns:p14="http://schemas.microsoft.com/office/powerpoint/2010/main" val="1080670454"/>
      </p:ext>
    </p:ext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Content Placeholder 1"/>
          <p:cNvSpPr>
            <a:spLocks noGrp="1"/>
          </p:cNvSpPr>
          <p:nvPr>
            <p:ph idx="1"/>
          </p:nvPr>
        </p:nvSpPr>
        <p:spPr>
          <a:xfrm>
            <a:off x="838199" y="1989138"/>
            <a:ext cx="10898875" cy="4032250"/>
          </a:xfrm>
        </p:spPr>
        <p:txBody>
          <a:bodyPr>
            <a:normAutofit fontScale="92500" lnSpcReduction="10000"/>
          </a:bodyPr>
          <a:lstStyle/>
          <a:p>
            <a:r>
              <a:rPr lang="fi-FI" altLang="fi-FI" dirty="0"/>
              <a:t>Puhtaus ja kunnia, kunniallisuus ja likaisuus, häpeä ja  häpeämättömyys</a:t>
            </a:r>
          </a:p>
          <a:p>
            <a:r>
              <a:rPr lang="fi-FI" altLang="fi-FI" dirty="0"/>
              <a:t>Romanien keskuudessa näillä sanoilla on eri merkitys kun pääväestön puhumassa suomen kielessä</a:t>
            </a:r>
          </a:p>
          <a:p>
            <a:r>
              <a:rPr lang="fi-FI" altLang="fi-FI" dirty="0"/>
              <a:t>Häpeäminen</a:t>
            </a:r>
          </a:p>
          <a:p>
            <a:r>
              <a:rPr lang="fi-FI" altLang="fi-FI" dirty="0"/>
              <a:t>Tarkoittaa kunnioituksen osoittamista</a:t>
            </a:r>
          </a:p>
          <a:p>
            <a:r>
              <a:rPr lang="fi-FI" altLang="fi-FI" dirty="0"/>
              <a:t>Häpeäminen on kunnioittamista</a:t>
            </a:r>
          </a:p>
          <a:p>
            <a:r>
              <a:rPr lang="fi-FI" altLang="fi-FI" dirty="0"/>
              <a:t>Romaneille näihin käsitteisiin sisältyvät yhteisön keskeiset moraaliset arvot sekä käsitykset hyvästä käytöksestä, lisäksi koko yhteisön sosiaalinen </a:t>
            </a:r>
            <a:r>
              <a:rPr lang="fi-FI" altLang="fi-FI" dirty="0">
                <a:solidFill>
                  <a:srgbClr val="FF0000"/>
                </a:solidFill>
              </a:rPr>
              <a:t>hierarkkinen rakenne</a:t>
            </a:r>
          </a:p>
          <a:p>
            <a:pPr lvl="1"/>
            <a:r>
              <a:rPr lang="fi-FI" altLang="fi-FI" dirty="0">
                <a:solidFill>
                  <a:srgbClr val="FF0000"/>
                </a:solidFill>
              </a:rPr>
              <a:t>Ylimpänä ovat vanhat ihmiset, sekä miehet että naiset</a:t>
            </a:r>
          </a:p>
        </p:txBody>
      </p:sp>
      <p:sp>
        <p:nvSpPr>
          <p:cNvPr id="238595" name="Title 2"/>
          <p:cNvSpPr>
            <a:spLocks noGrp="1"/>
          </p:cNvSpPr>
          <p:nvPr>
            <p:ph type="title"/>
          </p:nvPr>
        </p:nvSpPr>
        <p:spPr/>
        <p:txBody>
          <a:bodyPr/>
          <a:lstStyle/>
          <a:p>
            <a:r>
              <a:rPr lang="fi-FI" altLang="fi-FI" dirty="0"/>
              <a:t>Romanikulttuurin peruspilarit</a:t>
            </a:r>
          </a:p>
        </p:txBody>
      </p:sp>
      <p:sp>
        <p:nvSpPr>
          <p:cNvPr id="238597"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Corbel" panose="020B0503020204020204" pitchFamily="34" charset="0"/>
              </a:defRPr>
            </a:lvl1pPr>
            <a:lvl2pPr marL="742950" indent="-285750">
              <a:spcBef>
                <a:spcPct val="20000"/>
              </a:spcBef>
              <a:buChar char="–"/>
              <a:defRPr sz="2400">
                <a:solidFill>
                  <a:schemeClr val="tx1"/>
                </a:solidFill>
                <a:latin typeface="Corbel" panose="020B0503020204020204" pitchFamily="34" charset="0"/>
              </a:defRPr>
            </a:lvl2pPr>
            <a:lvl3pPr marL="1143000" indent="-228600">
              <a:spcBef>
                <a:spcPct val="20000"/>
              </a:spcBef>
              <a:buChar char="•"/>
              <a:defRPr sz="2400">
                <a:solidFill>
                  <a:schemeClr val="tx1"/>
                </a:solidFill>
                <a:latin typeface="Corbel" panose="020B0503020204020204" pitchFamily="34" charset="0"/>
              </a:defRPr>
            </a:lvl3pPr>
            <a:lvl4pPr marL="1600200" indent="-228600">
              <a:spcBef>
                <a:spcPct val="20000"/>
              </a:spcBef>
              <a:buChar char="–"/>
              <a:defRPr sz="2000">
                <a:solidFill>
                  <a:schemeClr val="tx1"/>
                </a:solidFill>
                <a:latin typeface="Corbel" panose="020B0503020204020204" pitchFamily="34" charset="0"/>
              </a:defRPr>
            </a:lvl4pPr>
            <a:lvl5pPr marL="2057400" indent="-228600">
              <a:spcBef>
                <a:spcPct val="20000"/>
              </a:spcBef>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har char="»"/>
              <a:defRPr sz="2000">
                <a:solidFill>
                  <a:schemeClr val="tx1"/>
                </a:solidFill>
                <a:latin typeface="Corbel" panose="020B0503020204020204" pitchFamily="34" charset="0"/>
              </a:defRPr>
            </a:lvl9pPr>
          </a:lstStyle>
          <a:p>
            <a:pPr>
              <a:spcBef>
                <a:spcPct val="0"/>
              </a:spcBef>
              <a:buFontTx/>
              <a:buNone/>
            </a:pPr>
            <a:r>
              <a:rPr lang="fi-FI" altLang="fi-FI" sz="1000">
                <a:solidFill>
                  <a:schemeClr val="tx2"/>
                </a:solidFill>
                <a:latin typeface="Arial" panose="020B0604020202020204" pitchFamily="34" charset="0"/>
              </a:rPr>
              <a:t>Johdatus romanikulttuureihin Henry Hedman </a:t>
            </a:r>
            <a:endParaRPr lang="en-GB" altLang="fi-FI" sz="1000">
              <a:solidFill>
                <a:schemeClr val="tx2"/>
              </a:solidFill>
              <a:latin typeface="Arial" panose="020B0604020202020204" pitchFamily="34" charset="0"/>
            </a:endParaRPr>
          </a:p>
        </p:txBody>
      </p:sp>
      <p:sp>
        <p:nvSpPr>
          <p:cNvPr id="238598"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Corbel" panose="020B0503020204020204" pitchFamily="34" charset="0"/>
              </a:defRPr>
            </a:lvl1pPr>
            <a:lvl2pPr marL="742950" indent="-285750">
              <a:spcBef>
                <a:spcPct val="20000"/>
              </a:spcBef>
              <a:buChar char="–"/>
              <a:defRPr sz="2400">
                <a:solidFill>
                  <a:schemeClr val="tx1"/>
                </a:solidFill>
                <a:latin typeface="Corbel" panose="020B0503020204020204" pitchFamily="34" charset="0"/>
              </a:defRPr>
            </a:lvl2pPr>
            <a:lvl3pPr marL="1143000" indent="-228600">
              <a:spcBef>
                <a:spcPct val="20000"/>
              </a:spcBef>
              <a:buChar char="•"/>
              <a:defRPr sz="2400">
                <a:solidFill>
                  <a:schemeClr val="tx1"/>
                </a:solidFill>
                <a:latin typeface="Corbel" panose="020B0503020204020204" pitchFamily="34" charset="0"/>
              </a:defRPr>
            </a:lvl3pPr>
            <a:lvl4pPr marL="1600200" indent="-228600">
              <a:spcBef>
                <a:spcPct val="20000"/>
              </a:spcBef>
              <a:buChar char="–"/>
              <a:defRPr sz="2000">
                <a:solidFill>
                  <a:schemeClr val="tx1"/>
                </a:solidFill>
                <a:latin typeface="Corbel" panose="020B0503020204020204" pitchFamily="34" charset="0"/>
              </a:defRPr>
            </a:lvl4pPr>
            <a:lvl5pPr marL="2057400" indent="-228600">
              <a:spcBef>
                <a:spcPct val="20000"/>
              </a:spcBef>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har char="»"/>
              <a:defRPr sz="2000">
                <a:solidFill>
                  <a:schemeClr val="tx1"/>
                </a:solidFill>
                <a:latin typeface="Corbel" panose="020B0503020204020204" pitchFamily="34" charset="0"/>
              </a:defRPr>
            </a:lvl9pPr>
          </a:lstStyle>
          <a:p>
            <a:pPr>
              <a:spcBef>
                <a:spcPct val="0"/>
              </a:spcBef>
              <a:buFontTx/>
              <a:buNone/>
            </a:pPr>
            <a:fld id="{1F1C464D-ACF0-44A3-B559-FF95EC830D9E}" type="slidenum">
              <a:rPr lang="en-GB" altLang="fi-FI" sz="1000">
                <a:solidFill>
                  <a:schemeClr val="tx2"/>
                </a:solidFill>
                <a:latin typeface="Arial" panose="020B0604020202020204" pitchFamily="34" charset="0"/>
              </a:rPr>
              <a:pPr>
                <a:spcBef>
                  <a:spcPct val="0"/>
                </a:spcBef>
                <a:buFontTx/>
                <a:buNone/>
              </a:pPr>
              <a:t>44</a:t>
            </a:fld>
            <a:endParaRPr lang="en-GB" altLang="fi-FI" sz="1000">
              <a:solidFill>
                <a:schemeClr val="tx2"/>
              </a:solidFill>
              <a:latin typeface="Arial" panose="020B0604020202020204" pitchFamily="34" charset="0"/>
            </a:endParaRPr>
          </a:p>
        </p:txBody>
      </p:sp>
    </p:spTree>
    <p:extLst>
      <p:ext uri="{BB962C8B-B14F-4D97-AF65-F5344CB8AC3E}">
        <p14:creationId xmlns:p14="http://schemas.microsoft.com/office/powerpoint/2010/main" val="2927252134"/>
      </p:ext>
    </p:extLst>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Sisällön paikkamerkki 1"/>
          <p:cNvSpPr>
            <a:spLocks noGrp="1"/>
          </p:cNvSpPr>
          <p:nvPr>
            <p:ph idx="1"/>
          </p:nvPr>
        </p:nvSpPr>
        <p:spPr>
          <a:xfrm>
            <a:off x="943275" y="1989138"/>
            <a:ext cx="10279781" cy="4032250"/>
          </a:xfrm>
        </p:spPr>
        <p:txBody>
          <a:bodyPr>
            <a:normAutofit fontScale="85000" lnSpcReduction="20000"/>
          </a:bodyPr>
          <a:lstStyle/>
          <a:p>
            <a:r>
              <a:rPr lang="fi-FI" altLang="fi-FI" dirty="0"/>
              <a:t>Suurin osa romanien perinnäistavoista liittyy vanhempien ihmisten kunnioittamiseen</a:t>
            </a:r>
          </a:p>
          <a:p>
            <a:r>
              <a:rPr lang="fi-FI" altLang="fi-FI" dirty="0"/>
              <a:t>Heidän sanansa on ”laki”</a:t>
            </a:r>
          </a:p>
          <a:p>
            <a:r>
              <a:rPr lang="fi-FI" altLang="fi-FI" dirty="0"/>
              <a:t>Arvostusta ei herätä pelkästään korkea ikä vaan elämänkokemus, viisaus ja perimätiedon hallitseminen</a:t>
            </a:r>
          </a:p>
          <a:p>
            <a:r>
              <a:rPr lang="fi-FI" altLang="fi-FI" dirty="0"/>
              <a:t>Vanhemmat ovat romaniyhteisön auktoriteetteja</a:t>
            </a:r>
          </a:p>
          <a:p>
            <a:r>
              <a:rPr lang="fi-FI" altLang="fi-FI" dirty="0"/>
              <a:t>Teitittely</a:t>
            </a:r>
          </a:p>
          <a:p>
            <a:r>
              <a:rPr lang="fi-FI" altLang="fi-FI" dirty="0"/>
              <a:t>Tervehtiminen </a:t>
            </a:r>
          </a:p>
          <a:p>
            <a:r>
              <a:rPr lang="fi-FI" altLang="fi-FI" dirty="0"/>
              <a:t>Säädyllinen pukeutuminen</a:t>
            </a:r>
          </a:p>
          <a:p>
            <a:r>
              <a:rPr lang="fi-FI" altLang="fi-FI" dirty="0"/>
              <a:t>Ei kiroilla ei käyttäydytä eikä puhuta sopimattomia</a:t>
            </a:r>
          </a:p>
          <a:p>
            <a:r>
              <a:rPr lang="fi-FI" altLang="fi-FI" dirty="0"/>
              <a:t>Ei puhuta intiimiasioista eri ikäpolveen kuuluvien romanien kanssa</a:t>
            </a:r>
          </a:p>
        </p:txBody>
      </p:sp>
      <p:sp>
        <p:nvSpPr>
          <p:cNvPr id="252931" name="Otsikko 2"/>
          <p:cNvSpPr>
            <a:spLocks noGrp="1"/>
          </p:cNvSpPr>
          <p:nvPr>
            <p:ph type="title"/>
          </p:nvPr>
        </p:nvSpPr>
        <p:spPr/>
        <p:txBody>
          <a:bodyPr>
            <a:normAutofit/>
          </a:bodyPr>
          <a:lstStyle/>
          <a:p>
            <a:r>
              <a:rPr lang="fi-FI" altLang="fi-FI" dirty="0"/>
              <a:t>Vanhempien ihmisten kunnioitus</a:t>
            </a:r>
          </a:p>
        </p:txBody>
      </p:sp>
      <p:sp>
        <p:nvSpPr>
          <p:cNvPr id="252933" name="Alatunnisteen paikkamerkki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Corbel" panose="020B0503020204020204" pitchFamily="34" charset="0"/>
              </a:defRPr>
            </a:lvl1pPr>
            <a:lvl2pPr marL="742950" indent="-285750">
              <a:spcBef>
                <a:spcPct val="20000"/>
              </a:spcBef>
              <a:buChar char="–"/>
              <a:defRPr sz="2400">
                <a:solidFill>
                  <a:schemeClr val="tx1"/>
                </a:solidFill>
                <a:latin typeface="Corbel" panose="020B0503020204020204" pitchFamily="34" charset="0"/>
              </a:defRPr>
            </a:lvl2pPr>
            <a:lvl3pPr marL="1143000" indent="-228600">
              <a:spcBef>
                <a:spcPct val="20000"/>
              </a:spcBef>
              <a:buChar char="•"/>
              <a:defRPr sz="2400">
                <a:solidFill>
                  <a:schemeClr val="tx1"/>
                </a:solidFill>
                <a:latin typeface="Corbel" panose="020B0503020204020204" pitchFamily="34" charset="0"/>
              </a:defRPr>
            </a:lvl3pPr>
            <a:lvl4pPr marL="1600200" indent="-228600">
              <a:spcBef>
                <a:spcPct val="20000"/>
              </a:spcBef>
              <a:buChar char="–"/>
              <a:defRPr sz="2000">
                <a:solidFill>
                  <a:schemeClr val="tx1"/>
                </a:solidFill>
                <a:latin typeface="Corbel" panose="020B0503020204020204" pitchFamily="34" charset="0"/>
              </a:defRPr>
            </a:lvl4pPr>
            <a:lvl5pPr marL="2057400" indent="-228600">
              <a:spcBef>
                <a:spcPct val="20000"/>
              </a:spcBef>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har char="»"/>
              <a:defRPr sz="2000">
                <a:solidFill>
                  <a:schemeClr val="tx1"/>
                </a:solidFill>
                <a:latin typeface="Corbel" panose="020B0503020204020204" pitchFamily="34" charset="0"/>
              </a:defRPr>
            </a:lvl9pPr>
          </a:lstStyle>
          <a:p>
            <a:pPr>
              <a:spcBef>
                <a:spcPct val="0"/>
              </a:spcBef>
              <a:buFontTx/>
              <a:buNone/>
            </a:pPr>
            <a:r>
              <a:rPr lang="fi-FI" altLang="fi-FI" sz="1000">
                <a:solidFill>
                  <a:schemeClr val="tx2"/>
                </a:solidFill>
                <a:latin typeface="Arial" panose="020B0604020202020204" pitchFamily="34" charset="0"/>
              </a:rPr>
              <a:t>Johdatus romanikulttuureihin Henry Hedman </a:t>
            </a:r>
            <a:endParaRPr lang="en-GB" altLang="fi-FI" sz="1000">
              <a:solidFill>
                <a:schemeClr val="tx2"/>
              </a:solidFill>
              <a:latin typeface="Arial" panose="020B0604020202020204" pitchFamily="34" charset="0"/>
            </a:endParaRPr>
          </a:p>
        </p:txBody>
      </p:sp>
      <p:sp>
        <p:nvSpPr>
          <p:cNvPr id="252934" name="Dian numeron paikkamerkki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Corbel" panose="020B0503020204020204" pitchFamily="34" charset="0"/>
              </a:defRPr>
            </a:lvl1pPr>
            <a:lvl2pPr marL="742950" indent="-285750">
              <a:spcBef>
                <a:spcPct val="20000"/>
              </a:spcBef>
              <a:buChar char="–"/>
              <a:defRPr sz="2400">
                <a:solidFill>
                  <a:schemeClr val="tx1"/>
                </a:solidFill>
                <a:latin typeface="Corbel" panose="020B0503020204020204" pitchFamily="34" charset="0"/>
              </a:defRPr>
            </a:lvl2pPr>
            <a:lvl3pPr marL="1143000" indent="-228600">
              <a:spcBef>
                <a:spcPct val="20000"/>
              </a:spcBef>
              <a:buChar char="•"/>
              <a:defRPr sz="2400">
                <a:solidFill>
                  <a:schemeClr val="tx1"/>
                </a:solidFill>
                <a:latin typeface="Corbel" panose="020B0503020204020204" pitchFamily="34" charset="0"/>
              </a:defRPr>
            </a:lvl3pPr>
            <a:lvl4pPr marL="1600200" indent="-228600">
              <a:spcBef>
                <a:spcPct val="20000"/>
              </a:spcBef>
              <a:buChar char="–"/>
              <a:defRPr sz="2000">
                <a:solidFill>
                  <a:schemeClr val="tx1"/>
                </a:solidFill>
                <a:latin typeface="Corbel" panose="020B0503020204020204" pitchFamily="34" charset="0"/>
              </a:defRPr>
            </a:lvl4pPr>
            <a:lvl5pPr marL="2057400" indent="-228600">
              <a:spcBef>
                <a:spcPct val="20000"/>
              </a:spcBef>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har char="»"/>
              <a:defRPr sz="2000">
                <a:solidFill>
                  <a:schemeClr val="tx1"/>
                </a:solidFill>
                <a:latin typeface="Corbel" panose="020B0503020204020204" pitchFamily="34" charset="0"/>
              </a:defRPr>
            </a:lvl9pPr>
          </a:lstStyle>
          <a:p>
            <a:pPr>
              <a:spcBef>
                <a:spcPct val="0"/>
              </a:spcBef>
              <a:buFontTx/>
              <a:buNone/>
            </a:pPr>
            <a:fld id="{01153DFC-D2FD-4103-8548-60F85DE64186}" type="slidenum">
              <a:rPr lang="en-GB" altLang="fi-FI" sz="1000">
                <a:solidFill>
                  <a:schemeClr val="tx2"/>
                </a:solidFill>
                <a:latin typeface="Arial" panose="020B0604020202020204" pitchFamily="34" charset="0"/>
              </a:rPr>
              <a:pPr>
                <a:spcBef>
                  <a:spcPct val="0"/>
                </a:spcBef>
                <a:buFontTx/>
                <a:buNone/>
              </a:pPr>
              <a:t>45</a:t>
            </a:fld>
            <a:endParaRPr lang="en-GB" altLang="fi-FI" sz="1000">
              <a:solidFill>
                <a:schemeClr val="tx2"/>
              </a:solidFill>
              <a:latin typeface="Arial" panose="020B0604020202020204" pitchFamily="34" charset="0"/>
            </a:endParaRPr>
          </a:p>
        </p:txBody>
      </p:sp>
    </p:spTree>
    <p:extLst>
      <p:ext uri="{BB962C8B-B14F-4D97-AF65-F5344CB8AC3E}">
        <p14:creationId xmlns:p14="http://schemas.microsoft.com/office/powerpoint/2010/main" val="3524483145"/>
      </p:ext>
    </p:extLst>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298" name="Tekstin paikkamerkki 1"/>
          <p:cNvSpPr>
            <a:spLocks noGrp="1"/>
          </p:cNvSpPr>
          <p:nvPr>
            <p:ph type="body" idx="1"/>
          </p:nvPr>
        </p:nvSpPr>
        <p:spPr/>
        <p:txBody>
          <a:bodyPr/>
          <a:lstStyle/>
          <a:p>
            <a:r>
              <a:rPr lang="fi-FI" altLang="fi-FI" sz="2400" dirty="0"/>
              <a:t>Suomalaisessa romanikulttuurissa romaninaisen pukeutumiseen liittyy odotuksia, joilla nainen osoittaa noudattavansa yhteisön siveellisyys- ja kunniallisuusnormeja</a:t>
            </a:r>
          </a:p>
          <a:p>
            <a:r>
              <a:rPr lang="fi-FI" altLang="fi-FI" dirty="0"/>
              <a:t>Normit sisältävät mm. ihmisruumiin jaottelu puhtaaseen ja likaiseen eli epäpuhtaaseen </a:t>
            </a:r>
          </a:p>
          <a:p>
            <a:r>
              <a:rPr lang="fi-FI" altLang="fi-FI" dirty="0"/>
              <a:t>Tätä dikotomia kontrolloidaan romaniyhteisön taholta</a:t>
            </a:r>
          </a:p>
          <a:p>
            <a:r>
              <a:rPr lang="fi-FI" altLang="fi-FI" sz="2400" dirty="0"/>
              <a:t>Ihmisruumiin puhtauskäsite heijastuu vaatetuksen, liinavaatteiden, huonekalujen ja esineiden sekä huoneiden ja tilojen jakamiseen samanlaisten kriteerien kautta (rituaaliseen puhtauskäsitteeseen) </a:t>
            </a:r>
          </a:p>
        </p:txBody>
      </p:sp>
      <p:sp>
        <p:nvSpPr>
          <p:cNvPr id="311299" name="Otsikko 2"/>
          <p:cNvSpPr>
            <a:spLocks noGrp="1"/>
          </p:cNvSpPr>
          <p:nvPr>
            <p:ph type="title"/>
          </p:nvPr>
        </p:nvSpPr>
        <p:spPr>
          <a:xfrm>
            <a:off x="1981200" y="358775"/>
            <a:ext cx="8229600" cy="1143000"/>
          </a:xfrm>
        </p:spPr>
        <p:txBody>
          <a:bodyPr/>
          <a:lstStyle/>
          <a:p>
            <a:r>
              <a:rPr lang="fi-FI" altLang="fi-FI" dirty="0"/>
              <a:t>Romanien puhtauskäsite</a:t>
            </a:r>
          </a:p>
        </p:txBody>
      </p:sp>
      <p:sp>
        <p:nvSpPr>
          <p:cNvPr id="3" name="Alatunnisteen paikkamerkki 2"/>
          <p:cNvSpPr>
            <a:spLocks noGrp="1"/>
          </p:cNvSpPr>
          <p:nvPr>
            <p:ph type="ftr" sz="quarter" idx="11"/>
          </p:nvPr>
        </p:nvSpPr>
        <p:spPr/>
        <p:txBody>
          <a:bodyPr/>
          <a:lstStyle/>
          <a:p>
            <a:pPr>
              <a:defRPr/>
            </a:pPr>
            <a:r>
              <a:rPr lang="fi-FI" altLang="fi-FI"/>
              <a:t>Johdatus romanikulttuureihin Henry Hedman </a:t>
            </a:r>
          </a:p>
        </p:txBody>
      </p:sp>
      <p:sp>
        <p:nvSpPr>
          <p:cNvPr id="4" name="Dian numeron paikkamerkki 3"/>
          <p:cNvSpPr>
            <a:spLocks noGrp="1"/>
          </p:cNvSpPr>
          <p:nvPr>
            <p:ph type="sldNum" sz="quarter" idx="12"/>
          </p:nvPr>
        </p:nvSpPr>
        <p:spPr/>
        <p:txBody>
          <a:bodyPr/>
          <a:lstStyle/>
          <a:p>
            <a:pPr>
              <a:defRPr/>
            </a:pPr>
            <a:fld id="{47DBB5D1-3D34-4F73-A4E3-238B4CE84909}" type="slidenum">
              <a:rPr lang="fi-FI" altLang="fi-FI" smtClean="0"/>
              <a:pPr>
                <a:defRPr/>
              </a:pPr>
              <a:t>46</a:t>
            </a:fld>
            <a:endParaRPr lang="fi-FI" altLang="fi-FI"/>
          </a:p>
        </p:txBody>
      </p:sp>
    </p:spTree>
    <p:extLst>
      <p:ext uri="{BB962C8B-B14F-4D97-AF65-F5344CB8AC3E}">
        <p14:creationId xmlns:p14="http://schemas.microsoft.com/office/powerpoint/2010/main" val="119150493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129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129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129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1129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1298"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Sisällön paikkamerkki 1"/>
          <p:cNvSpPr>
            <a:spLocks noGrp="1"/>
          </p:cNvSpPr>
          <p:nvPr>
            <p:ph idx="1"/>
          </p:nvPr>
        </p:nvSpPr>
        <p:spPr/>
        <p:txBody>
          <a:bodyPr/>
          <a:lstStyle/>
          <a:p>
            <a:pPr eaLnBrk="1" hangingPunct="1">
              <a:spcBef>
                <a:spcPct val="0"/>
              </a:spcBef>
            </a:pPr>
            <a:r>
              <a:rPr lang="fi-FI" altLang="fi-FI" sz="3200" dirty="0">
                <a:solidFill>
                  <a:srgbClr val="000000"/>
                </a:solidFill>
              </a:rPr>
              <a:t>Kategoriointi puhtaan ja likaisen perustana on ihmisruumiin jaotteluun</a:t>
            </a:r>
          </a:p>
          <a:p>
            <a:pPr eaLnBrk="1" hangingPunct="1">
              <a:spcBef>
                <a:spcPct val="0"/>
              </a:spcBef>
            </a:pPr>
            <a:r>
              <a:rPr lang="fi-FI" altLang="fi-FI" sz="3200" dirty="0">
                <a:solidFill>
                  <a:srgbClr val="000000"/>
                </a:solidFill>
              </a:rPr>
              <a:t>Tämä dikotomia on tiedostettu ja kontrolloitu yksityiskohtaisella ja kaikkien tuntemalla sääntöjen verkostolla</a:t>
            </a:r>
          </a:p>
          <a:p>
            <a:pPr eaLnBrk="1" hangingPunct="1">
              <a:spcBef>
                <a:spcPct val="0"/>
              </a:spcBef>
            </a:pPr>
            <a:r>
              <a:rPr lang="fi-FI" altLang="fi-FI" dirty="0">
                <a:solidFill>
                  <a:srgbClr val="000000"/>
                </a:solidFill>
              </a:rPr>
              <a:t>Samankaltaista suhtautumista on ollut myös suomalaisuudessa suhteessa nuoria tyttöjä kohtaan</a:t>
            </a:r>
          </a:p>
        </p:txBody>
      </p:sp>
      <p:sp>
        <p:nvSpPr>
          <p:cNvPr id="306179" name="Otsikko 2"/>
          <p:cNvSpPr>
            <a:spLocks noGrp="1"/>
          </p:cNvSpPr>
          <p:nvPr>
            <p:ph type="title"/>
          </p:nvPr>
        </p:nvSpPr>
        <p:spPr/>
        <p:txBody>
          <a:bodyPr/>
          <a:lstStyle/>
          <a:p>
            <a:pPr eaLnBrk="1" hangingPunct="1"/>
            <a:r>
              <a:rPr lang="fi-FI" altLang="fi-FI" dirty="0"/>
              <a:t>Jatkuu…</a:t>
            </a:r>
          </a:p>
        </p:txBody>
      </p:sp>
      <p:sp>
        <p:nvSpPr>
          <p:cNvPr id="3" name="Alatunnisteen paikkamerkki 2"/>
          <p:cNvSpPr>
            <a:spLocks noGrp="1"/>
          </p:cNvSpPr>
          <p:nvPr>
            <p:ph type="ftr" sz="quarter" idx="11"/>
          </p:nvPr>
        </p:nvSpPr>
        <p:spPr/>
        <p:txBody>
          <a:bodyPr/>
          <a:lstStyle/>
          <a:p>
            <a:pPr>
              <a:defRPr/>
            </a:pPr>
            <a:r>
              <a:rPr lang="fi-FI" altLang="fi-FI"/>
              <a:t>Johdatus romanikulttuureihin Henry Hedman </a:t>
            </a:r>
            <a:endParaRPr lang="en-GB" altLang="fi-FI"/>
          </a:p>
        </p:txBody>
      </p:sp>
      <p:sp>
        <p:nvSpPr>
          <p:cNvPr id="4" name="Dian numeron paikkamerkki 3"/>
          <p:cNvSpPr>
            <a:spLocks noGrp="1"/>
          </p:cNvSpPr>
          <p:nvPr>
            <p:ph type="sldNum" sz="quarter" idx="12"/>
          </p:nvPr>
        </p:nvSpPr>
        <p:spPr/>
        <p:txBody>
          <a:bodyPr/>
          <a:lstStyle/>
          <a:p>
            <a:pPr>
              <a:defRPr/>
            </a:pPr>
            <a:fld id="{FDAE3FE0-8040-4B29-9F1A-ADDE38D01543}" type="slidenum">
              <a:rPr lang="en-GB" altLang="fi-FI" smtClean="0"/>
              <a:pPr>
                <a:defRPr/>
              </a:pPr>
              <a:t>47</a:t>
            </a:fld>
            <a:endParaRPr lang="en-GB" altLang="fi-FI"/>
          </a:p>
        </p:txBody>
      </p:sp>
    </p:spTree>
    <p:extLst>
      <p:ext uri="{BB962C8B-B14F-4D97-AF65-F5344CB8AC3E}">
        <p14:creationId xmlns:p14="http://schemas.microsoft.com/office/powerpoint/2010/main" val="310333373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617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617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617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6178"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200" y="1268414"/>
            <a:ext cx="10820400" cy="4752975"/>
          </a:xfrm>
        </p:spPr>
        <p:txBody>
          <a:bodyPr/>
          <a:lstStyle/>
          <a:p>
            <a:pPr eaLnBrk="1" hangingPunct="1">
              <a:spcBef>
                <a:spcPct val="0"/>
              </a:spcBef>
            </a:pPr>
            <a:r>
              <a:rPr lang="fi-FI" altLang="fi-FI" sz="3600" dirty="0">
                <a:solidFill>
                  <a:srgbClr val="000000"/>
                </a:solidFill>
              </a:rPr>
              <a:t>Em. syistä johtuen pyritään näissä kulttuureissa ohjailemaan naisen käyttäytymistä säännöillä</a:t>
            </a:r>
          </a:p>
          <a:p>
            <a:pPr eaLnBrk="1" hangingPunct="1">
              <a:spcBef>
                <a:spcPct val="0"/>
              </a:spcBef>
            </a:pPr>
            <a:r>
              <a:rPr lang="fi-FI" altLang="fi-FI" sz="3600" dirty="0">
                <a:solidFill>
                  <a:srgbClr val="000000"/>
                </a:solidFill>
              </a:rPr>
              <a:t>Käsitteet epäpuhdas samoin kuin rituaalisesti puhdas korostavat lian ja puhtauden symbolisia ulottuvuuksia</a:t>
            </a:r>
          </a:p>
          <a:p>
            <a:pPr eaLnBrk="1" hangingPunct="1">
              <a:spcBef>
                <a:spcPct val="0"/>
              </a:spcBef>
            </a:pPr>
            <a:r>
              <a:rPr lang="fi-FI" altLang="fi-FI" sz="3600" dirty="0">
                <a:solidFill>
                  <a:srgbClr val="000000"/>
                </a:solidFill>
              </a:rPr>
              <a:t>Romanit käyttävät rituaalisesti puhtaista esineistä ”romanipuhdas” </a:t>
            </a:r>
          </a:p>
          <a:p>
            <a:pPr eaLnBrk="1" hangingPunct="1">
              <a:spcBef>
                <a:spcPct val="0"/>
              </a:spcBef>
            </a:pPr>
            <a:endParaRPr lang="fi-FI" altLang="fi-FI" dirty="0">
              <a:solidFill>
                <a:srgbClr val="000000"/>
              </a:solidFill>
            </a:endParaRPr>
          </a:p>
        </p:txBody>
      </p:sp>
      <p:sp>
        <p:nvSpPr>
          <p:cNvPr id="307203" name="Title 2"/>
          <p:cNvSpPr>
            <a:spLocks noGrp="1"/>
          </p:cNvSpPr>
          <p:nvPr>
            <p:ph type="title"/>
          </p:nvPr>
        </p:nvSpPr>
        <p:spPr>
          <a:xfrm>
            <a:off x="2279650" y="549276"/>
            <a:ext cx="8064500" cy="576263"/>
          </a:xfrm>
        </p:spPr>
        <p:txBody>
          <a:bodyPr/>
          <a:lstStyle/>
          <a:p>
            <a:pPr eaLnBrk="1" hangingPunct="1"/>
            <a:r>
              <a:rPr lang="fi-FI" altLang="fi-FI" sz="2900"/>
              <a:t>Jatkuu…</a:t>
            </a:r>
          </a:p>
        </p:txBody>
      </p:sp>
      <p:sp>
        <p:nvSpPr>
          <p:cNvPr id="307205"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Corbel" panose="020B0503020204020204" pitchFamily="34" charset="0"/>
              </a:defRPr>
            </a:lvl1pPr>
            <a:lvl2pPr marL="742950" indent="-285750">
              <a:spcBef>
                <a:spcPct val="20000"/>
              </a:spcBef>
              <a:buChar char="–"/>
              <a:defRPr sz="2400">
                <a:solidFill>
                  <a:schemeClr val="tx1"/>
                </a:solidFill>
                <a:latin typeface="Corbel" panose="020B0503020204020204" pitchFamily="34" charset="0"/>
              </a:defRPr>
            </a:lvl2pPr>
            <a:lvl3pPr marL="1143000" indent="-228600">
              <a:spcBef>
                <a:spcPct val="20000"/>
              </a:spcBef>
              <a:buChar char="•"/>
              <a:defRPr sz="2400">
                <a:solidFill>
                  <a:schemeClr val="tx1"/>
                </a:solidFill>
                <a:latin typeface="Corbel" panose="020B0503020204020204" pitchFamily="34" charset="0"/>
              </a:defRPr>
            </a:lvl3pPr>
            <a:lvl4pPr marL="1600200" indent="-228600">
              <a:spcBef>
                <a:spcPct val="20000"/>
              </a:spcBef>
              <a:buChar char="–"/>
              <a:defRPr sz="2000">
                <a:solidFill>
                  <a:schemeClr val="tx1"/>
                </a:solidFill>
                <a:latin typeface="Corbel" panose="020B0503020204020204" pitchFamily="34" charset="0"/>
              </a:defRPr>
            </a:lvl4pPr>
            <a:lvl5pPr marL="2057400" indent="-228600">
              <a:spcBef>
                <a:spcPct val="20000"/>
              </a:spcBef>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har char="»"/>
              <a:defRPr sz="2000">
                <a:solidFill>
                  <a:schemeClr val="tx1"/>
                </a:solidFill>
                <a:latin typeface="Corbel" panose="020B0503020204020204" pitchFamily="34" charset="0"/>
              </a:defRPr>
            </a:lvl9pPr>
          </a:lstStyle>
          <a:p>
            <a:pPr>
              <a:spcBef>
                <a:spcPct val="0"/>
              </a:spcBef>
              <a:buFontTx/>
              <a:buNone/>
            </a:pPr>
            <a:r>
              <a:rPr lang="fi-FI" altLang="fi-FI" sz="1000">
                <a:latin typeface="Arial" panose="020B0604020202020204" pitchFamily="34" charset="0"/>
              </a:rPr>
              <a:t>Johdatus romanikulttuureihin Henry Hedman </a:t>
            </a:r>
            <a:endParaRPr lang="en-GB" altLang="fi-FI" sz="1000">
              <a:latin typeface="Arial" panose="020B0604020202020204" pitchFamily="34" charset="0"/>
            </a:endParaRPr>
          </a:p>
        </p:txBody>
      </p:sp>
      <p:sp>
        <p:nvSpPr>
          <p:cNvPr id="30720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Corbel" panose="020B0503020204020204" pitchFamily="34" charset="0"/>
              </a:defRPr>
            </a:lvl1pPr>
            <a:lvl2pPr marL="742950" indent="-285750">
              <a:spcBef>
                <a:spcPct val="20000"/>
              </a:spcBef>
              <a:buChar char="–"/>
              <a:defRPr sz="2400">
                <a:solidFill>
                  <a:schemeClr val="tx1"/>
                </a:solidFill>
                <a:latin typeface="Corbel" panose="020B0503020204020204" pitchFamily="34" charset="0"/>
              </a:defRPr>
            </a:lvl2pPr>
            <a:lvl3pPr marL="1143000" indent="-228600">
              <a:spcBef>
                <a:spcPct val="20000"/>
              </a:spcBef>
              <a:buChar char="•"/>
              <a:defRPr sz="2400">
                <a:solidFill>
                  <a:schemeClr val="tx1"/>
                </a:solidFill>
                <a:latin typeface="Corbel" panose="020B0503020204020204" pitchFamily="34" charset="0"/>
              </a:defRPr>
            </a:lvl3pPr>
            <a:lvl4pPr marL="1600200" indent="-228600">
              <a:spcBef>
                <a:spcPct val="20000"/>
              </a:spcBef>
              <a:buChar char="–"/>
              <a:defRPr sz="2000">
                <a:solidFill>
                  <a:schemeClr val="tx1"/>
                </a:solidFill>
                <a:latin typeface="Corbel" panose="020B0503020204020204" pitchFamily="34" charset="0"/>
              </a:defRPr>
            </a:lvl4pPr>
            <a:lvl5pPr marL="2057400" indent="-228600">
              <a:spcBef>
                <a:spcPct val="20000"/>
              </a:spcBef>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har char="»"/>
              <a:defRPr sz="2000">
                <a:solidFill>
                  <a:schemeClr val="tx1"/>
                </a:solidFill>
                <a:latin typeface="Corbel" panose="020B0503020204020204" pitchFamily="34" charset="0"/>
              </a:defRPr>
            </a:lvl9pPr>
          </a:lstStyle>
          <a:p>
            <a:pPr>
              <a:spcBef>
                <a:spcPct val="0"/>
              </a:spcBef>
              <a:buFontTx/>
              <a:buNone/>
            </a:pPr>
            <a:fld id="{BE1F95CF-3CCB-43F4-8E4C-1DD964C052FB}" type="slidenum">
              <a:rPr lang="en-GB" altLang="fi-FI" sz="1000">
                <a:latin typeface="Arial" panose="020B0604020202020204" pitchFamily="34" charset="0"/>
              </a:rPr>
              <a:pPr>
                <a:spcBef>
                  <a:spcPct val="0"/>
                </a:spcBef>
                <a:buFontTx/>
                <a:buNone/>
              </a:pPr>
              <a:t>48</a:t>
            </a:fld>
            <a:endParaRPr lang="en-GB" altLang="fi-FI" sz="1000">
              <a:latin typeface="Arial" panose="020B0604020202020204" pitchFamily="34" charset="0"/>
            </a:endParaRPr>
          </a:p>
        </p:txBody>
      </p:sp>
    </p:spTree>
    <p:extLst>
      <p:ext uri="{BB962C8B-B14F-4D97-AF65-F5344CB8AC3E}">
        <p14:creationId xmlns:p14="http://schemas.microsoft.com/office/powerpoint/2010/main" val="4049593363"/>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2000"/>
                                        <p:tgtEl>
                                          <p:spTgt spid="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2000"/>
                                        <p:tgtEl>
                                          <p:spTgt spid="2">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20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847850" y="1557338"/>
            <a:ext cx="8496300" cy="4608512"/>
          </a:xfrm>
        </p:spPr>
        <p:txBody>
          <a:bodyPr/>
          <a:lstStyle/>
          <a:p>
            <a:pPr eaLnBrk="1" hangingPunct="1">
              <a:spcBef>
                <a:spcPct val="0"/>
              </a:spcBef>
            </a:pPr>
            <a:r>
              <a:rPr lang="fi-FI" altLang="fi-FI" sz="3600">
                <a:solidFill>
                  <a:srgbClr val="000000"/>
                </a:solidFill>
              </a:rPr>
              <a:t>Puhdas ja likainen ei ole romaneille taistelua konkreettista likaa vastaan </a:t>
            </a:r>
          </a:p>
          <a:p>
            <a:pPr eaLnBrk="1" hangingPunct="1">
              <a:spcBef>
                <a:spcPct val="0"/>
              </a:spcBef>
            </a:pPr>
            <a:r>
              <a:rPr lang="fi-FI" altLang="fi-FI" sz="3600">
                <a:solidFill>
                  <a:srgbClr val="000000"/>
                </a:solidFill>
              </a:rPr>
              <a:t>Romanit arvioivat toisiaan puhtauden ja kunniallisuuden kriteerein (kuinka aitoa on muiden mustalaisuus)</a:t>
            </a:r>
          </a:p>
        </p:txBody>
      </p:sp>
      <p:sp>
        <p:nvSpPr>
          <p:cNvPr id="305155" name="Title 2"/>
          <p:cNvSpPr>
            <a:spLocks noGrp="1"/>
          </p:cNvSpPr>
          <p:nvPr>
            <p:ph type="title"/>
          </p:nvPr>
        </p:nvSpPr>
        <p:spPr>
          <a:xfrm>
            <a:off x="1919288" y="549276"/>
            <a:ext cx="8424862" cy="792163"/>
          </a:xfrm>
        </p:spPr>
        <p:txBody>
          <a:bodyPr/>
          <a:lstStyle/>
          <a:p>
            <a:pPr eaLnBrk="1" hangingPunct="1"/>
            <a:r>
              <a:rPr lang="fi-FI" altLang="fi-FI" dirty="0"/>
              <a:t>Puhdas ja likainen, jatkuu…</a:t>
            </a:r>
          </a:p>
        </p:txBody>
      </p:sp>
      <p:sp>
        <p:nvSpPr>
          <p:cNvPr id="305157"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Corbel" panose="020B0503020204020204" pitchFamily="34" charset="0"/>
              </a:defRPr>
            </a:lvl1pPr>
            <a:lvl2pPr marL="742950" indent="-285750">
              <a:spcBef>
                <a:spcPct val="20000"/>
              </a:spcBef>
              <a:buChar char="–"/>
              <a:defRPr sz="2400">
                <a:solidFill>
                  <a:schemeClr val="tx1"/>
                </a:solidFill>
                <a:latin typeface="Corbel" panose="020B0503020204020204" pitchFamily="34" charset="0"/>
              </a:defRPr>
            </a:lvl2pPr>
            <a:lvl3pPr marL="1143000" indent="-228600">
              <a:spcBef>
                <a:spcPct val="20000"/>
              </a:spcBef>
              <a:buChar char="•"/>
              <a:defRPr sz="2400">
                <a:solidFill>
                  <a:schemeClr val="tx1"/>
                </a:solidFill>
                <a:latin typeface="Corbel" panose="020B0503020204020204" pitchFamily="34" charset="0"/>
              </a:defRPr>
            </a:lvl3pPr>
            <a:lvl4pPr marL="1600200" indent="-228600">
              <a:spcBef>
                <a:spcPct val="20000"/>
              </a:spcBef>
              <a:buChar char="–"/>
              <a:defRPr sz="2000">
                <a:solidFill>
                  <a:schemeClr val="tx1"/>
                </a:solidFill>
                <a:latin typeface="Corbel" panose="020B0503020204020204" pitchFamily="34" charset="0"/>
              </a:defRPr>
            </a:lvl4pPr>
            <a:lvl5pPr marL="2057400" indent="-228600">
              <a:spcBef>
                <a:spcPct val="20000"/>
              </a:spcBef>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har char="»"/>
              <a:defRPr sz="2000">
                <a:solidFill>
                  <a:schemeClr val="tx1"/>
                </a:solidFill>
                <a:latin typeface="Corbel" panose="020B0503020204020204" pitchFamily="34" charset="0"/>
              </a:defRPr>
            </a:lvl9pPr>
          </a:lstStyle>
          <a:p>
            <a:pPr>
              <a:spcBef>
                <a:spcPct val="0"/>
              </a:spcBef>
              <a:buFontTx/>
              <a:buNone/>
            </a:pPr>
            <a:r>
              <a:rPr lang="fi-FI" altLang="fi-FI" sz="1000">
                <a:latin typeface="Arial" panose="020B0604020202020204" pitchFamily="34" charset="0"/>
              </a:rPr>
              <a:t>Johdatus romanikulttuureihin Henry Hedman </a:t>
            </a:r>
            <a:endParaRPr lang="en-GB" altLang="fi-FI" sz="1000">
              <a:latin typeface="Arial" panose="020B0604020202020204" pitchFamily="34" charset="0"/>
            </a:endParaRPr>
          </a:p>
        </p:txBody>
      </p:sp>
      <p:sp>
        <p:nvSpPr>
          <p:cNvPr id="305158"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Corbel" panose="020B0503020204020204" pitchFamily="34" charset="0"/>
              </a:defRPr>
            </a:lvl1pPr>
            <a:lvl2pPr marL="742950" indent="-285750">
              <a:spcBef>
                <a:spcPct val="20000"/>
              </a:spcBef>
              <a:buChar char="–"/>
              <a:defRPr sz="2400">
                <a:solidFill>
                  <a:schemeClr val="tx1"/>
                </a:solidFill>
                <a:latin typeface="Corbel" panose="020B0503020204020204" pitchFamily="34" charset="0"/>
              </a:defRPr>
            </a:lvl2pPr>
            <a:lvl3pPr marL="1143000" indent="-228600">
              <a:spcBef>
                <a:spcPct val="20000"/>
              </a:spcBef>
              <a:buChar char="•"/>
              <a:defRPr sz="2400">
                <a:solidFill>
                  <a:schemeClr val="tx1"/>
                </a:solidFill>
                <a:latin typeface="Corbel" panose="020B0503020204020204" pitchFamily="34" charset="0"/>
              </a:defRPr>
            </a:lvl3pPr>
            <a:lvl4pPr marL="1600200" indent="-228600">
              <a:spcBef>
                <a:spcPct val="20000"/>
              </a:spcBef>
              <a:buChar char="–"/>
              <a:defRPr sz="2000">
                <a:solidFill>
                  <a:schemeClr val="tx1"/>
                </a:solidFill>
                <a:latin typeface="Corbel" panose="020B0503020204020204" pitchFamily="34" charset="0"/>
              </a:defRPr>
            </a:lvl4pPr>
            <a:lvl5pPr marL="2057400" indent="-228600">
              <a:spcBef>
                <a:spcPct val="20000"/>
              </a:spcBef>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har char="»"/>
              <a:defRPr sz="2000">
                <a:solidFill>
                  <a:schemeClr val="tx1"/>
                </a:solidFill>
                <a:latin typeface="Corbel" panose="020B0503020204020204" pitchFamily="34" charset="0"/>
              </a:defRPr>
            </a:lvl9pPr>
          </a:lstStyle>
          <a:p>
            <a:pPr>
              <a:spcBef>
                <a:spcPct val="0"/>
              </a:spcBef>
              <a:buFontTx/>
              <a:buNone/>
            </a:pPr>
            <a:fld id="{EB2261B9-76D9-48AA-A83E-6FA96E40819E}" type="slidenum">
              <a:rPr lang="en-GB" altLang="fi-FI" sz="1000">
                <a:latin typeface="Arial" panose="020B0604020202020204" pitchFamily="34" charset="0"/>
              </a:rPr>
              <a:pPr>
                <a:spcBef>
                  <a:spcPct val="0"/>
                </a:spcBef>
                <a:buFontTx/>
                <a:buNone/>
              </a:pPr>
              <a:t>49</a:t>
            </a:fld>
            <a:endParaRPr lang="en-GB" altLang="fi-FI" sz="1000">
              <a:latin typeface="Arial" panose="020B0604020202020204" pitchFamily="34" charset="0"/>
            </a:endParaRPr>
          </a:p>
        </p:txBody>
      </p:sp>
    </p:spTree>
    <p:extLst>
      <p:ext uri="{BB962C8B-B14F-4D97-AF65-F5344CB8AC3E}">
        <p14:creationId xmlns:p14="http://schemas.microsoft.com/office/powerpoint/2010/main" val="3711093208"/>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2000"/>
                                        <p:tgtEl>
                                          <p:spTgt spid="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20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isällön paikkamerkki 1"/>
          <p:cNvSpPr>
            <a:spLocks noGrp="1"/>
          </p:cNvSpPr>
          <p:nvPr>
            <p:ph idx="1"/>
          </p:nvPr>
        </p:nvSpPr>
        <p:spPr>
          <a:xfrm>
            <a:off x="2424114" y="1989138"/>
            <a:ext cx="7920037" cy="4032250"/>
          </a:xfrm>
        </p:spPr>
        <p:txBody>
          <a:bodyPr>
            <a:normAutofit/>
          </a:bodyPr>
          <a:lstStyle/>
          <a:p>
            <a:r>
              <a:rPr lang="fi-FI" altLang="fi-FI" dirty="0"/>
              <a:t>Bysantin ajoilta on lähtöisin sana </a:t>
            </a:r>
            <a:r>
              <a:rPr lang="fi-FI" altLang="fi-FI" b="1" i="1" dirty="0" err="1"/>
              <a:t>atsiganoi</a:t>
            </a:r>
            <a:r>
              <a:rPr lang="fi-FI" altLang="fi-FI" dirty="0"/>
              <a:t>, jota käytettiin nykypäivän romanien esi-isistä</a:t>
            </a:r>
          </a:p>
          <a:p>
            <a:r>
              <a:rPr lang="fi-FI" altLang="fi-FI" b="1" i="1" dirty="0" err="1"/>
              <a:t>Gypsy</a:t>
            </a:r>
            <a:r>
              <a:rPr lang="fi-FI" altLang="fi-FI" dirty="0"/>
              <a:t> on toinen sana, jota romaneista on käytetty ja käytetään edelleen</a:t>
            </a:r>
          </a:p>
          <a:p>
            <a:r>
              <a:rPr lang="fi-FI" altLang="fi-FI" dirty="0" err="1"/>
              <a:t>Gypsy</a:t>
            </a:r>
            <a:r>
              <a:rPr lang="fi-FI" altLang="fi-FI" dirty="0"/>
              <a:t> viittaa egyptiläisiin, jonka mukaan romanit olisivat egyptiläisiä tai Egyptin islamilaisuudesta paenneita kristittyjä</a:t>
            </a:r>
          </a:p>
          <a:p>
            <a:r>
              <a:rPr lang="fi-FI" altLang="fi-FI" dirty="0"/>
              <a:t>Egyptiläisjohtoisia kutsumanimiä tavataan ensimmäistä kertaan Kreikassa 1300-luvulla</a:t>
            </a:r>
          </a:p>
        </p:txBody>
      </p:sp>
      <p:sp>
        <p:nvSpPr>
          <p:cNvPr id="21507" name="Otsikko 2"/>
          <p:cNvSpPr>
            <a:spLocks noGrp="1"/>
          </p:cNvSpPr>
          <p:nvPr>
            <p:ph type="title"/>
          </p:nvPr>
        </p:nvSpPr>
        <p:spPr>
          <a:xfrm>
            <a:off x="2424114" y="549275"/>
            <a:ext cx="7920037" cy="1150938"/>
          </a:xfrm>
        </p:spPr>
        <p:txBody>
          <a:bodyPr/>
          <a:lstStyle/>
          <a:p>
            <a:r>
              <a:rPr lang="fi-FI" altLang="fi-FI"/>
              <a:t>2. Nimityksiä</a:t>
            </a:r>
          </a:p>
        </p:txBody>
      </p:sp>
      <p:sp>
        <p:nvSpPr>
          <p:cNvPr id="21508" name="Päivämäärän paikkamerkki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Aft>
                <a:spcPts val="800"/>
              </a:spcAft>
              <a:buClr>
                <a:schemeClr val="accent1"/>
              </a:buClr>
              <a:buSzPct val="100000"/>
              <a:buFont typeface="Arial" charset="0"/>
              <a:buChar char="•"/>
              <a:defRPr sz="2200">
                <a:solidFill>
                  <a:schemeClr val="tx1"/>
                </a:solidFill>
                <a:latin typeface="Arial" charset="0"/>
              </a:defRPr>
            </a:lvl1pPr>
            <a:lvl2pPr marL="742950" indent="-285750" eaLnBrk="0" hangingPunct="0">
              <a:spcAft>
                <a:spcPts val="800"/>
              </a:spcAft>
              <a:buClr>
                <a:schemeClr val="accent1"/>
              </a:buClr>
              <a:buSzPct val="100000"/>
              <a:buFont typeface="Arial" charset="0"/>
              <a:buChar char="•"/>
              <a:defRPr sz="2000">
                <a:solidFill>
                  <a:schemeClr val="tx1"/>
                </a:solidFill>
                <a:latin typeface="Arial" charset="0"/>
              </a:defRPr>
            </a:lvl2pPr>
            <a:lvl3pPr marL="1143000" indent="-228600" eaLnBrk="0" hangingPunct="0">
              <a:spcAft>
                <a:spcPts val="800"/>
              </a:spcAft>
              <a:buFont typeface="Arial" charset="0"/>
              <a:buChar char="‒"/>
              <a:defRPr sz="2400">
                <a:solidFill>
                  <a:schemeClr val="tx1"/>
                </a:solidFill>
                <a:latin typeface="Arial" charset="0"/>
              </a:defRPr>
            </a:lvl3pPr>
            <a:lvl4pPr marL="1600200" indent="-228600" eaLnBrk="0" hangingPunct="0">
              <a:spcAft>
                <a:spcPts val="800"/>
              </a:spcAft>
              <a:buFont typeface="Arial" charset="0"/>
              <a:buChar char="‒"/>
              <a:defRPr sz="1600">
                <a:solidFill>
                  <a:schemeClr val="tx1"/>
                </a:solidFill>
                <a:latin typeface="Arial" charset="0"/>
              </a:defRPr>
            </a:lvl4pPr>
            <a:lvl5pPr marL="2057400" indent="-228600" eaLnBrk="0" hangingPunct="0">
              <a:spcAft>
                <a:spcPts val="800"/>
              </a:spcAft>
              <a:buFont typeface="Arial" charset="0"/>
              <a:buChar char="‒"/>
              <a:defRPr sz="1400">
                <a:solidFill>
                  <a:schemeClr val="tx1"/>
                </a:solidFill>
                <a:latin typeface="Arial" charset="0"/>
              </a:defRPr>
            </a:lvl5pPr>
            <a:lvl6pPr marL="2514600" indent="-228600" eaLnBrk="0" fontAlgn="base" hangingPunct="0">
              <a:spcBef>
                <a:spcPct val="0"/>
              </a:spcBef>
              <a:spcAft>
                <a:spcPts val="800"/>
              </a:spcAft>
              <a:buFont typeface="Arial" charset="0"/>
              <a:buChar char="‒"/>
              <a:defRPr sz="1400">
                <a:solidFill>
                  <a:schemeClr val="tx1"/>
                </a:solidFill>
                <a:latin typeface="Arial" charset="0"/>
              </a:defRPr>
            </a:lvl6pPr>
            <a:lvl7pPr marL="2971800" indent="-228600" eaLnBrk="0" fontAlgn="base" hangingPunct="0">
              <a:spcBef>
                <a:spcPct val="0"/>
              </a:spcBef>
              <a:spcAft>
                <a:spcPts val="800"/>
              </a:spcAft>
              <a:buFont typeface="Arial" charset="0"/>
              <a:buChar char="‒"/>
              <a:defRPr sz="1400">
                <a:solidFill>
                  <a:schemeClr val="tx1"/>
                </a:solidFill>
                <a:latin typeface="Arial" charset="0"/>
              </a:defRPr>
            </a:lvl7pPr>
            <a:lvl8pPr marL="3429000" indent="-228600" eaLnBrk="0" fontAlgn="base" hangingPunct="0">
              <a:spcBef>
                <a:spcPct val="0"/>
              </a:spcBef>
              <a:spcAft>
                <a:spcPts val="800"/>
              </a:spcAft>
              <a:buFont typeface="Arial" charset="0"/>
              <a:buChar char="‒"/>
              <a:defRPr sz="1400">
                <a:solidFill>
                  <a:schemeClr val="tx1"/>
                </a:solidFill>
                <a:latin typeface="Arial" charset="0"/>
              </a:defRPr>
            </a:lvl8pPr>
            <a:lvl9pPr marL="3886200" indent="-228600" eaLnBrk="0" fontAlgn="base" hangingPunct="0">
              <a:spcBef>
                <a:spcPct val="0"/>
              </a:spcBef>
              <a:spcAft>
                <a:spcPts val="800"/>
              </a:spcAft>
              <a:buFont typeface="Arial" charset="0"/>
              <a:buChar char="‒"/>
              <a:defRPr sz="1400">
                <a:solidFill>
                  <a:schemeClr val="tx1"/>
                </a:solidFill>
                <a:latin typeface="Arial" charset="0"/>
              </a:defRPr>
            </a:lvl9pPr>
          </a:lstStyle>
          <a:p>
            <a:pPr eaLnBrk="1" hangingPunct="1">
              <a:spcAft>
                <a:spcPct val="0"/>
              </a:spcAft>
              <a:buClrTx/>
              <a:buSzTx/>
              <a:buFontTx/>
              <a:buNone/>
            </a:pPr>
            <a:fld id="{ED7B9DA2-4F41-46AD-B21C-21C307A1C342}" type="datetime1">
              <a:rPr lang="fi-FI" altLang="fi-FI" sz="900">
                <a:solidFill>
                  <a:schemeClr val="tx2"/>
                </a:solidFill>
              </a:rPr>
              <a:pPr eaLnBrk="1" hangingPunct="1">
                <a:spcAft>
                  <a:spcPct val="0"/>
                </a:spcAft>
                <a:buClrTx/>
                <a:buSzTx/>
                <a:buFontTx/>
                <a:buNone/>
              </a:pPr>
              <a:t>1.8.2024</a:t>
            </a:fld>
            <a:endParaRPr lang="en-GB" altLang="fi-FI" sz="900">
              <a:solidFill>
                <a:schemeClr val="tx2"/>
              </a:solidFill>
            </a:endParaRPr>
          </a:p>
        </p:txBody>
      </p:sp>
      <p:sp>
        <p:nvSpPr>
          <p:cNvPr id="21509" name="Alatunnisteen paikkamerkki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Aft>
                <a:spcPts val="800"/>
              </a:spcAft>
              <a:buClr>
                <a:schemeClr val="accent1"/>
              </a:buClr>
              <a:buSzPct val="100000"/>
              <a:buFont typeface="Arial" charset="0"/>
              <a:buChar char="•"/>
              <a:defRPr sz="2200">
                <a:solidFill>
                  <a:schemeClr val="tx1"/>
                </a:solidFill>
                <a:latin typeface="Arial" charset="0"/>
              </a:defRPr>
            </a:lvl1pPr>
            <a:lvl2pPr marL="742950" indent="-285750" eaLnBrk="0" hangingPunct="0">
              <a:spcAft>
                <a:spcPts val="800"/>
              </a:spcAft>
              <a:buClr>
                <a:schemeClr val="accent1"/>
              </a:buClr>
              <a:buSzPct val="100000"/>
              <a:buFont typeface="Arial" charset="0"/>
              <a:buChar char="•"/>
              <a:defRPr sz="2000">
                <a:solidFill>
                  <a:schemeClr val="tx1"/>
                </a:solidFill>
                <a:latin typeface="Arial" charset="0"/>
              </a:defRPr>
            </a:lvl2pPr>
            <a:lvl3pPr marL="1143000" indent="-228600" eaLnBrk="0" hangingPunct="0">
              <a:spcAft>
                <a:spcPts val="800"/>
              </a:spcAft>
              <a:buFont typeface="Arial" charset="0"/>
              <a:buChar char="‒"/>
              <a:defRPr sz="2400">
                <a:solidFill>
                  <a:schemeClr val="tx1"/>
                </a:solidFill>
                <a:latin typeface="Arial" charset="0"/>
              </a:defRPr>
            </a:lvl3pPr>
            <a:lvl4pPr marL="1600200" indent="-228600" eaLnBrk="0" hangingPunct="0">
              <a:spcAft>
                <a:spcPts val="800"/>
              </a:spcAft>
              <a:buFont typeface="Arial" charset="0"/>
              <a:buChar char="‒"/>
              <a:defRPr sz="1600">
                <a:solidFill>
                  <a:schemeClr val="tx1"/>
                </a:solidFill>
                <a:latin typeface="Arial" charset="0"/>
              </a:defRPr>
            </a:lvl4pPr>
            <a:lvl5pPr marL="2057400" indent="-228600" eaLnBrk="0" hangingPunct="0">
              <a:spcAft>
                <a:spcPts val="800"/>
              </a:spcAft>
              <a:buFont typeface="Arial" charset="0"/>
              <a:buChar char="‒"/>
              <a:defRPr sz="1400">
                <a:solidFill>
                  <a:schemeClr val="tx1"/>
                </a:solidFill>
                <a:latin typeface="Arial" charset="0"/>
              </a:defRPr>
            </a:lvl5pPr>
            <a:lvl6pPr marL="2514600" indent="-228600" eaLnBrk="0" fontAlgn="base" hangingPunct="0">
              <a:spcBef>
                <a:spcPct val="0"/>
              </a:spcBef>
              <a:spcAft>
                <a:spcPts val="800"/>
              </a:spcAft>
              <a:buFont typeface="Arial" charset="0"/>
              <a:buChar char="‒"/>
              <a:defRPr sz="1400">
                <a:solidFill>
                  <a:schemeClr val="tx1"/>
                </a:solidFill>
                <a:latin typeface="Arial" charset="0"/>
              </a:defRPr>
            </a:lvl6pPr>
            <a:lvl7pPr marL="2971800" indent="-228600" eaLnBrk="0" fontAlgn="base" hangingPunct="0">
              <a:spcBef>
                <a:spcPct val="0"/>
              </a:spcBef>
              <a:spcAft>
                <a:spcPts val="800"/>
              </a:spcAft>
              <a:buFont typeface="Arial" charset="0"/>
              <a:buChar char="‒"/>
              <a:defRPr sz="1400">
                <a:solidFill>
                  <a:schemeClr val="tx1"/>
                </a:solidFill>
                <a:latin typeface="Arial" charset="0"/>
              </a:defRPr>
            </a:lvl7pPr>
            <a:lvl8pPr marL="3429000" indent="-228600" eaLnBrk="0" fontAlgn="base" hangingPunct="0">
              <a:spcBef>
                <a:spcPct val="0"/>
              </a:spcBef>
              <a:spcAft>
                <a:spcPts val="800"/>
              </a:spcAft>
              <a:buFont typeface="Arial" charset="0"/>
              <a:buChar char="‒"/>
              <a:defRPr sz="1400">
                <a:solidFill>
                  <a:schemeClr val="tx1"/>
                </a:solidFill>
                <a:latin typeface="Arial" charset="0"/>
              </a:defRPr>
            </a:lvl8pPr>
            <a:lvl9pPr marL="3886200" indent="-228600" eaLnBrk="0" fontAlgn="base" hangingPunct="0">
              <a:spcBef>
                <a:spcPct val="0"/>
              </a:spcBef>
              <a:spcAft>
                <a:spcPts val="800"/>
              </a:spcAft>
              <a:buFont typeface="Arial" charset="0"/>
              <a:buChar char="‒"/>
              <a:defRPr sz="1400">
                <a:solidFill>
                  <a:schemeClr val="tx1"/>
                </a:solidFill>
                <a:latin typeface="Arial" charset="0"/>
              </a:defRPr>
            </a:lvl9pPr>
          </a:lstStyle>
          <a:p>
            <a:pPr eaLnBrk="1" hangingPunct="1">
              <a:spcAft>
                <a:spcPct val="0"/>
              </a:spcAft>
              <a:buClrTx/>
              <a:buSzTx/>
              <a:buFontTx/>
              <a:buNone/>
            </a:pPr>
            <a:r>
              <a:rPr lang="fi-FI" altLang="fi-FI" sz="900">
                <a:solidFill>
                  <a:schemeClr val="tx2"/>
                </a:solidFill>
              </a:rPr>
              <a:t>Humanistinen tiedekunta / Henkilön nimi / Esityksen nimi</a:t>
            </a:r>
            <a:endParaRPr lang="en-GB" altLang="fi-FI" sz="900">
              <a:solidFill>
                <a:schemeClr val="tx2"/>
              </a:solidFill>
            </a:endParaRPr>
          </a:p>
        </p:txBody>
      </p:sp>
      <p:sp>
        <p:nvSpPr>
          <p:cNvPr id="21510" name="Dian numeron paikkamerkki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Aft>
                <a:spcPts val="800"/>
              </a:spcAft>
              <a:buClr>
                <a:schemeClr val="accent1"/>
              </a:buClr>
              <a:buSzPct val="100000"/>
              <a:buFont typeface="Arial" charset="0"/>
              <a:buChar char="•"/>
              <a:defRPr sz="2200">
                <a:solidFill>
                  <a:schemeClr val="tx1"/>
                </a:solidFill>
                <a:latin typeface="Arial" charset="0"/>
              </a:defRPr>
            </a:lvl1pPr>
            <a:lvl2pPr marL="742950" indent="-285750" eaLnBrk="0" hangingPunct="0">
              <a:spcAft>
                <a:spcPts val="800"/>
              </a:spcAft>
              <a:buClr>
                <a:schemeClr val="accent1"/>
              </a:buClr>
              <a:buSzPct val="100000"/>
              <a:buFont typeface="Arial" charset="0"/>
              <a:buChar char="•"/>
              <a:defRPr sz="2000">
                <a:solidFill>
                  <a:schemeClr val="tx1"/>
                </a:solidFill>
                <a:latin typeface="Arial" charset="0"/>
              </a:defRPr>
            </a:lvl2pPr>
            <a:lvl3pPr marL="1143000" indent="-228600" eaLnBrk="0" hangingPunct="0">
              <a:spcAft>
                <a:spcPts val="800"/>
              </a:spcAft>
              <a:buFont typeface="Arial" charset="0"/>
              <a:buChar char="‒"/>
              <a:defRPr sz="2400">
                <a:solidFill>
                  <a:schemeClr val="tx1"/>
                </a:solidFill>
                <a:latin typeface="Arial" charset="0"/>
              </a:defRPr>
            </a:lvl3pPr>
            <a:lvl4pPr marL="1600200" indent="-228600" eaLnBrk="0" hangingPunct="0">
              <a:spcAft>
                <a:spcPts val="800"/>
              </a:spcAft>
              <a:buFont typeface="Arial" charset="0"/>
              <a:buChar char="‒"/>
              <a:defRPr sz="1600">
                <a:solidFill>
                  <a:schemeClr val="tx1"/>
                </a:solidFill>
                <a:latin typeface="Arial" charset="0"/>
              </a:defRPr>
            </a:lvl4pPr>
            <a:lvl5pPr marL="2057400" indent="-228600" eaLnBrk="0" hangingPunct="0">
              <a:spcAft>
                <a:spcPts val="800"/>
              </a:spcAft>
              <a:buFont typeface="Arial" charset="0"/>
              <a:buChar char="‒"/>
              <a:defRPr sz="1400">
                <a:solidFill>
                  <a:schemeClr val="tx1"/>
                </a:solidFill>
                <a:latin typeface="Arial" charset="0"/>
              </a:defRPr>
            </a:lvl5pPr>
            <a:lvl6pPr marL="2514600" indent="-228600" eaLnBrk="0" fontAlgn="base" hangingPunct="0">
              <a:spcBef>
                <a:spcPct val="0"/>
              </a:spcBef>
              <a:spcAft>
                <a:spcPts val="800"/>
              </a:spcAft>
              <a:buFont typeface="Arial" charset="0"/>
              <a:buChar char="‒"/>
              <a:defRPr sz="1400">
                <a:solidFill>
                  <a:schemeClr val="tx1"/>
                </a:solidFill>
                <a:latin typeface="Arial" charset="0"/>
              </a:defRPr>
            </a:lvl6pPr>
            <a:lvl7pPr marL="2971800" indent="-228600" eaLnBrk="0" fontAlgn="base" hangingPunct="0">
              <a:spcBef>
                <a:spcPct val="0"/>
              </a:spcBef>
              <a:spcAft>
                <a:spcPts val="800"/>
              </a:spcAft>
              <a:buFont typeface="Arial" charset="0"/>
              <a:buChar char="‒"/>
              <a:defRPr sz="1400">
                <a:solidFill>
                  <a:schemeClr val="tx1"/>
                </a:solidFill>
                <a:latin typeface="Arial" charset="0"/>
              </a:defRPr>
            </a:lvl7pPr>
            <a:lvl8pPr marL="3429000" indent="-228600" eaLnBrk="0" fontAlgn="base" hangingPunct="0">
              <a:spcBef>
                <a:spcPct val="0"/>
              </a:spcBef>
              <a:spcAft>
                <a:spcPts val="800"/>
              </a:spcAft>
              <a:buFont typeface="Arial" charset="0"/>
              <a:buChar char="‒"/>
              <a:defRPr sz="1400">
                <a:solidFill>
                  <a:schemeClr val="tx1"/>
                </a:solidFill>
                <a:latin typeface="Arial" charset="0"/>
              </a:defRPr>
            </a:lvl8pPr>
            <a:lvl9pPr marL="3886200" indent="-228600" eaLnBrk="0" fontAlgn="base" hangingPunct="0">
              <a:spcBef>
                <a:spcPct val="0"/>
              </a:spcBef>
              <a:spcAft>
                <a:spcPts val="800"/>
              </a:spcAft>
              <a:buFont typeface="Arial" charset="0"/>
              <a:buChar char="‒"/>
              <a:defRPr sz="1400">
                <a:solidFill>
                  <a:schemeClr val="tx1"/>
                </a:solidFill>
                <a:latin typeface="Arial" charset="0"/>
              </a:defRPr>
            </a:lvl9pPr>
          </a:lstStyle>
          <a:p>
            <a:pPr eaLnBrk="1" hangingPunct="1">
              <a:spcAft>
                <a:spcPct val="0"/>
              </a:spcAft>
              <a:buClrTx/>
              <a:buSzTx/>
              <a:buFontTx/>
              <a:buNone/>
            </a:pPr>
            <a:fld id="{F99E4AE6-189E-4C7E-9754-55254A00329F}" type="slidenum">
              <a:rPr lang="en-GB" altLang="fi-FI" sz="900">
                <a:solidFill>
                  <a:schemeClr val="tx2"/>
                </a:solidFill>
              </a:rPr>
              <a:pPr eaLnBrk="1" hangingPunct="1">
                <a:spcAft>
                  <a:spcPct val="0"/>
                </a:spcAft>
                <a:buClrTx/>
                <a:buSzTx/>
                <a:buFontTx/>
                <a:buNone/>
              </a:pPr>
              <a:t>5</a:t>
            </a:fld>
            <a:endParaRPr lang="en-GB" altLang="fi-FI" sz="900">
              <a:solidFill>
                <a:schemeClr val="tx2"/>
              </a:solidFill>
            </a:endParaRPr>
          </a:p>
        </p:txBody>
      </p:sp>
    </p:spTree>
    <p:extLst>
      <p:ext uri="{BB962C8B-B14F-4D97-AF65-F5344CB8AC3E}">
        <p14:creationId xmlns:p14="http://schemas.microsoft.com/office/powerpoint/2010/main" val="419464691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50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50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50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50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322" name="Tekstin paikkamerkki 1"/>
          <p:cNvSpPr>
            <a:spLocks noGrp="1"/>
          </p:cNvSpPr>
          <p:nvPr>
            <p:ph type="body" idx="1"/>
          </p:nvPr>
        </p:nvSpPr>
        <p:spPr/>
        <p:txBody>
          <a:bodyPr/>
          <a:lstStyle/>
          <a:p>
            <a:r>
              <a:rPr lang="fi-FI" altLang="fi-FI" sz="3200" dirty="0"/>
              <a:t>Puhtaita ovat ne esineet ja tilat, jotka eivät ole kosketuksessa ihmisruumiin alaosan kanssa (naisen huivi, miehen hattu, ruoka-astiat, tyynyt ja tyynynpäälliset jne.)</a:t>
            </a:r>
          </a:p>
          <a:p>
            <a:r>
              <a:rPr lang="fi-FI" altLang="fi-FI" sz="3200" dirty="0"/>
              <a:t>Keittiö on puhdas tila, jossa on oltava pukeutuneena</a:t>
            </a:r>
          </a:p>
          <a:p>
            <a:r>
              <a:rPr lang="fi-FI" altLang="fi-FI" sz="3200" dirty="0"/>
              <a:t>Puhdas vesi on aina otettava keittiöstä</a:t>
            </a:r>
          </a:p>
        </p:txBody>
      </p:sp>
      <p:sp>
        <p:nvSpPr>
          <p:cNvPr id="312323" name="Otsikko 2"/>
          <p:cNvSpPr>
            <a:spLocks noGrp="1"/>
          </p:cNvSpPr>
          <p:nvPr>
            <p:ph type="title"/>
          </p:nvPr>
        </p:nvSpPr>
        <p:spPr>
          <a:xfrm>
            <a:off x="1981200" y="358775"/>
            <a:ext cx="8229600" cy="1143000"/>
          </a:xfrm>
        </p:spPr>
        <p:txBody>
          <a:bodyPr/>
          <a:lstStyle/>
          <a:p>
            <a:r>
              <a:rPr lang="fi-FI" altLang="fi-FI"/>
              <a:t>Jatkuu… Puhdas esine</a:t>
            </a:r>
          </a:p>
        </p:txBody>
      </p:sp>
      <p:sp>
        <p:nvSpPr>
          <p:cNvPr id="3" name="Alatunnisteen paikkamerkki 2"/>
          <p:cNvSpPr>
            <a:spLocks noGrp="1"/>
          </p:cNvSpPr>
          <p:nvPr>
            <p:ph type="ftr" sz="quarter" idx="11"/>
          </p:nvPr>
        </p:nvSpPr>
        <p:spPr/>
        <p:txBody>
          <a:bodyPr/>
          <a:lstStyle/>
          <a:p>
            <a:pPr>
              <a:defRPr/>
            </a:pPr>
            <a:r>
              <a:rPr lang="fi-FI" altLang="fi-FI"/>
              <a:t>Johdatus romanikulttuureihin Henry Hedman </a:t>
            </a:r>
          </a:p>
        </p:txBody>
      </p:sp>
      <p:sp>
        <p:nvSpPr>
          <p:cNvPr id="4" name="Dian numeron paikkamerkki 3"/>
          <p:cNvSpPr>
            <a:spLocks noGrp="1"/>
          </p:cNvSpPr>
          <p:nvPr>
            <p:ph type="sldNum" sz="quarter" idx="12"/>
          </p:nvPr>
        </p:nvSpPr>
        <p:spPr/>
        <p:txBody>
          <a:bodyPr/>
          <a:lstStyle/>
          <a:p>
            <a:pPr>
              <a:defRPr/>
            </a:pPr>
            <a:fld id="{47DBB5D1-3D34-4F73-A4E3-238B4CE84909}" type="slidenum">
              <a:rPr lang="fi-FI" altLang="fi-FI" smtClean="0"/>
              <a:pPr>
                <a:defRPr/>
              </a:pPr>
              <a:t>50</a:t>
            </a:fld>
            <a:endParaRPr lang="fi-FI" altLang="fi-FI"/>
          </a:p>
        </p:txBody>
      </p:sp>
    </p:spTree>
    <p:extLst>
      <p:ext uri="{BB962C8B-B14F-4D97-AF65-F5344CB8AC3E}">
        <p14:creationId xmlns:p14="http://schemas.microsoft.com/office/powerpoint/2010/main" val="207028834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232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232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232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2322"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6" name="Tekstin paikkamerkki 1"/>
          <p:cNvSpPr>
            <a:spLocks noGrp="1"/>
          </p:cNvSpPr>
          <p:nvPr>
            <p:ph type="body" idx="1"/>
          </p:nvPr>
        </p:nvSpPr>
        <p:spPr/>
        <p:txBody>
          <a:bodyPr/>
          <a:lstStyle/>
          <a:p>
            <a:r>
              <a:rPr lang="fi-FI" altLang="fi-FI" dirty="0"/>
              <a:t>Jalkineet, alusvaatteet, naisen hame, miehen housut, WC, talon alakerta jos nuoret naiset ovat kävelleen yläpuolella ja kaikki lattiat</a:t>
            </a:r>
          </a:p>
          <a:p>
            <a:r>
              <a:rPr lang="fi-FI" altLang="fi-FI" dirty="0"/>
              <a:t>Huonekaluista, tuolit ja tekstiileistä matot</a:t>
            </a:r>
          </a:p>
          <a:p>
            <a:r>
              <a:rPr lang="fi-FI" altLang="fi-FI" dirty="0"/>
              <a:t>Mitä tehdä, kun astia tippuu lattialle, tai joku laittaa ruokakassin tuolille? </a:t>
            </a:r>
          </a:p>
          <a:p>
            <a:r>
              <a:rPr lang="fi-FI" altLang="fi-FI" dirty="0"/>
              <a:t>Voidaanko epäpuhdasta esinettä tai tilaa symbolisesti puhdistaa?</a:t>
            </a:r>
          </a:p>
          <a:p>
            <a:pPr lvl="1"/>
            <a:r>
              <a:rPr lang="fi-FI" altLang="fi-FI" dirty="0"/>
              <a:t>Likaantunutta astia voi käyttää esim. koirankuppina tai heittää pois</a:t>
            </a:r>
          </a:p>
        </p:txBody>
      </p:sp>
      <p:sp>
        <p:nvSpPr>
          <p:cNvPr id="313347" name="Otsikko 2"/>
          <p:cNvSpPr>
            <a:spLocks noGrp="1"/>
          </p:cNvSpPr>
          <p:nvPr>
            <p:ph type="title"/>
          </p:nvPr>
        </p:nvSpPr>
        <p:spPr>
          <a:xfrm>
            <a:off x="1981200" y="358775"/>
            <a:ext cx="8229600" cy="1143000"/>
          </a:xfrm>
        </p:spPr>
        <p:txBody>
          <a:bodyPr>
            <a:normAutofit fontScale="90000"/>
          </a:bodyPr>
          <a:lstStyle/>
          <a:p>
            <a:r>
              <a:rPr lang="fi-FI" altLang="fi-FI"/>
              <a:t>Likaiset tai epäpuhtaat esineet ja tilat</a:t>
            </a:r>
          </a:p>
        </p:txBody>
      </p:sp>
      <p:sp>
        <p:nvSpPr>
          <p:cNvPr id="3" name="Alatunnisteen paikkamerkki 2"/>
          <p:cNvSpPr>
            <a:spLocks noGrp="1"/>
          </p:cNvSpPr>
          <p:nvPr>
            <p:ph type="ftr" sz="quarter" idx="11"/>
          </p:nvPr>
        </p:nvSpPr>
        <p:spPr/>
        <p:txBody>
          <a:bodyPr/>
          <a:lstStyle/>
          <a:p>
            <a:pPr>
              <a:defRPr/>
            </a:pPr>
            <a:r>
              <a:rPr lang="fi-FI" altLang="fi-FI"/>
              <a:t>Johdatus romanikulttuureihin Henry Hedman </a:t>
            </a:r>
          </a:p>
        </p:txBody>
      </p:sp>
      <p:sp>
        <p:nvSpPr>
          <p:cNvPr id="4" name="Dian numeron paikkamerkki 3"/>
          <p:cNvSpPr>
            <a:spLocks noGrp="1"/>
          </p:cNvSpPr>
          <p:nvPr>
            <p:ph type="sldNum" sz="quarter" idx="12"/>
          </p:nvPr>
        </p:nvSpPr>
        <p:spPr/>
        <p:txBody>
          <a:bodyPr/>
          <a:lstStyle/>
          <a:p>
            <a:pPr>
              <a:defRPr/>
            </a:pPr>
            <a:fld id="{47DBB5D1-3D34-4F73-A4E3-238B4CE84909}" type="slidenum">
              <a:rPr lang="fi-FI" altLang="fi-FI" smtClean="0"/>
              <a:pPr>
                <a:defRPr/>
              </a:pPr>
              <a:t>51</a:t>
            </a:fld>
            <a:endParaRPr lang="fi-FI" altLang="fi-FI"/>
          </a:p>
        </p:txBody>
      </p:sp>
    </p:spTree>
    <p:extLst>
      <p:ext uri="{BB962C8B-B14F-4D97-AF65-F5344CB8AC3E}">
        <p14:creationId xmlns:p14="http://schemas.microsoft.com/office/powerpoint/2010/main" val="394335744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334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334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334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13346">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1334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3346"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70" name="Sisällön paikkamerkki 1"/>
          <p:cNvSpPr>
            <a:spLocks noGrp="1"/>
          </p:cNvSpPr>
          <p:nvPr>
            <p:ph idx="1"/>
          </p:nvPr>
        </p:nvSpPr>
        <p:spPr>
          <a:xfrm>
            <a:off x="838200" y="1825853"/>
            <a:ext cx="10809741" cy="4032250"/>
          </a:xfrm>
        </p:spPr>
        <p:txBody>
          <a:bodyPr>
            <a:noAutofit/>
          </a:bodyPr>
          <a:lstStyle/>
          <a:p>
            <a:pPr eaLnBrk="1" hangingPunct="1">
              <a:spcBef>
                <a:spcPct val="0"/>
              </a:spcBef>
            </a:pPr>
            <a:r>
              <a:rPr lang="fi-FI" altLang="fi-FI" sz="3200" dirty="0">
                <a:solidFill>
                  <a:srgbClr val="000000"/>
                </a:solidFill>
              </a:rPr>
              <a:t>Puhtaus suhteessa ruokaan ja astioihin</a:t>
            </a:r>
          </a:p>
          <a:p>
            <a:pPr eaLnBrk="1" hangingPunct="1">
              <a:spcBef>
                <a:spcPct val="0"/>
              </a:spcBef>
            </a:pPr>
            <a:r>
              <a:rPr lang="fi-FI" altLang="fi-FI" sz="3200" dirty="0">
                <a:solidFill>
                  <a:srgbClr val="000000"/>
                </a:solidFill>
              </a:rPr>
              <a:t>Pöytärievut pestään keittiön lavuaarissa tai niille varatussa vadissa</a:t>
            </a:r>
          </a:p>
          <a:p>
            <a:pPr eaLnBrk="1" hangingPunct="1">
              <a:spcBef>
                <a:spcPct val="0"/>
              </a:spcBef>
            </a:pPr>
            <a:r>
              <a:rPr lang="fi-FI" altLang="fi-FI" sz="3200" dirty="0">
                <a:solidFill>
                  <a:srgbClr val="000000"/>
                </a:solidFill>
              </a:rPr>
              <a:t>Lattialle tippunutta ruokaa ei sovi syödä esim. lapsi kerhossa ei kiukuttele, jos kieltäytyy syömästä lattialle pudonnutta ruokaa</a:t>
            </a:r>
          </a:p>
          <a:p>
            <a:pPr eaLnBrk="1" hangingPunct="1">
              <a:spcBef>
                <a:spcPct val="0"/>
              </a:spcBef>
            </a:pPr>
            <a:r>
              <a:rPr lang="fi-FI" altLang="fi-FI" sz="3200" dirty="0">
                <a:solidFill>
                  <a:srgbClr val="000000"/>
                </a:solidFill>
              </a:rPr>
              <a:t>Kädet pestään usein</a:t>
            </a:r>
          </a:p>
          <a:p>
            <a:pPr eaLnBrk="1" hangingPunct="1">
              <a:spcBef>
                <a:spcPct val="0"/>
              </a:spcBef>
            </a:pPr>
            <a:r>
              <a:rPr lang="fi-FI" altLang="fi-FI" sz="3200" dirty="0">
                <a:solidFill>
                  <a:srgbClr val="000000"/>
                </a:solidFill>
              </a:rPr>
              <a:t>Lasten ja vanhempien pyykinpesu</a:t>
            </a:r>
          </a:p>
          <a:p>
            <a:pPr eaLnBrk="1" hangingPunct="1">
              <a:spcBef>
                <a:spcPct val="0"/>
              </a:spcBef>
            </a:pPr>
            <a:r>
              <a:rPr lang="fi-FI" altLang="fi-FI" sz="3200" dirty="0">
                <a:solidFill>
                  <a:srgbClr val="000000"/>
                </a:solidFill>
              </a:rPr>
              <a:t>Kahviloissa juodaan mieluummin kertakäyttö astioista</a:t>
            </a:r>
          </a:p>
          <a:p>
            <a:pPr eaLnBrk="1" hangingPunct="1">
              <a:spcBef>
                <a:spcPct val="0"/>
              </a:spcBef>
            </a:pPr>
            <a:r>
              <a:rPr lang="fi-FI" altLang="fi-FI" sz="3200" dirty="0">
                <a:solidFill>
                  <a:srgbClr val="000000"/>
                </a:solidFill>
              </a:rPr>
              <a:t>Astiat pestään kolmessa vedessä</a:t>
            </a:r>
            <a:endParaRPr lang="fi-FI" altLang="fi-FI" sz="3600" dirty="0">
              <a:solidFill>
                <a:srgbClr val="000000"/>
              </a:solidFill>
            </a:endParaRPr>
          </a:p>
        </p:txBody>
      </p:sp>
      <p:sp>
        <p:nvSpPr>
          <p:cNvPr id="314371" name="Otsikko 2"/>
          <p:cNvSpPr>
            <a:spLocks noGrp="1"/>
          </p:cNvSpPr>
          <p:nvPr>
            <p:ph type="title"/>
          </p:nvPr>
        </p:nvSpPr>
        <p:spPr/>
        <p:txBody>
          <a:bodyPr/>
          <a:lstStyle/>
          <a:p>
            <a:pPr eaLnBrk="1" hangingPunct="1"/>
            <a:r>
              <a:rPr lang="fi-FI" altLang="fi-FI"/>
              <a:t>Puhtaustavat</a:t>
            </a:r>
          </a:p>
        </p:txBody>
      </p:sp>
      <p:sp>
        <p:nvSpPr>
          <p:cNvPr id="314373" name="Alatunnisteen paikkamerkki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Corbel" panose="020B0503020204020204" pitchFamily="34" charset="0"/>
              </a:defRPr>
            </a:lvl1pPr>
            <a:lvl2pPr marL="742950" indent="-285750">
              <a:spcBef>
                <a:spcPct val="20000"/>
              </a:spcBef>
              <a:buChar char="–"/>
              <a:defRPr sz="2400">
                <a:solidFill>
                  <a:schemeClr val="tx1"/>
                </a:solidFill>
                <a:latin typeface="Corbel" panose="020B0503020204020204" pitchFamily="34" charset="0"/>
              </a:defRPr>
            </a:lvl2pPr>
            <a:lvl3pPr marL="1143000" indent="-228600">
              <a:spcBef>
                <a:spcPct val="20000"/>
              </a:spcBef>
              <a:buChar char="•"/>
              <a:defRPr sz="2400">
                <a:solidFill>
                  <a:schemeClr val="tx1"/>
                </a:solidFill>
                <a:latin typeface="Corbel" panose="020B0503020204020204" pitchFamily="34" charset="0"/>
              </a:defRPr>
            </a:lvl3pPr>
            <a:lvl4pPr marL="1600200" indent="-228600">
              <a:spcBef>
                <a:spcPct val="20000"/>
              </a:spcBef>
              <a:buChar char="–"/>
              <a:defRPr sz="2000">
                <a:solidFill>
                  <a:schemeClr val="tx1"/>
                </a:solidFill>
                <a:latin typeface="Corbel" panose="020B0503020204020204" pitchFamily="34" charset="0"/>
              </a:defRPr>
            </a:lvl4pPr>
            <a:lvl5pPr marL="2057400" indent="-228600">
              <a:spcBef>
                <a:spcPct val="20000"/>
              </a:spcBef>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har char="»"/>
              <a:defRPr sz="2000">
                <a:solidFill>
                  <a:schemeClr val="tx1"/>
                </a:solidFill>
                <a:latin typeface="Corbel" panose="020B0503020204020204" pitchFamily="34" charset="0"/>
              </a:defRPr>
            </a:lvl9pPr>
          </a:lstStyle>
          <a:p>
            <a:pPr>
              <a:spcBef>
                <a:spcPct val="0"/>
              </a:spcBef>
              <a:buFontTx/>
              <a:buNone/>
            </a:pPr>
            <a:r>
              <a:rPr lang="fi-FI" altLang="fi-FI" sz="1000">
                <a:latin typeface="Arial" panose="020B0604020202020204" pitchFamily="34" charset="0"/>
              </a:rPr>
              <a:t>Johdatus romanikulttuureihin Henry Hedman </a:t>
            </a:r>
            <a:endParaRPr lang="en-GB" altLang="fi-FI" sz="1000">
              <a:latin typeface="Arial" panose="020B0604020202020204" pitchFamily="34" charset="0"/>
            </a:endParaRPr>
          </a:p>
        </p:txBody>
      </p:sp>
      <p:sp>
        <p:nvSpPr>
          <p:cNvPr id="314374" name="Dian numeron paikkamerkki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Corbel" panose="020B0503020204020204" pitchFamily="34" charset="0"/>
              </a:defRPr>
            </a:lvl1pPr>
            <a:lvl2pPr marL="742950" indent="-285750">
              <a:spcBef>
                <a:spcPct val="20000"/>
              </a:spcBef>
              <a:buChar char="–"/>
              <a:defRPr sz="2400">
                <a:solidFill>
                  <a:schemeClr val="tx1"/>
                </a:solidFill>
                <a:latin typeface="Corbel" panose="020B0503020204020204" pitchFamily="34" charset="0"/>
              </a:defRPr>
            </a:lvl2pPr>
            <a:lvl3pPr marL="1143000" indent="-228600">
              <a:spcBef>
                <a:spcPct val="20000"/>
              </a:spcBef>
              <a:buChar char="•"/>
              <a:defRPr sz="2400">
                <a:solidFill>
                  <a:schemeClr val="tx1"/>
                </a:solidFill>
                <a:latin typeface="Corbel" panose="020B0503020204020204" pitchFamily="34" charset="0"/>
              </a:defRPr>
            </a:lvl3pPr>
            <a:lvl4pPr marL="1600200" indent="-228600">
              <a:spcBef>
                <a:spcPct val="20000"/>
              </a:spcBef>
              <a:buChar char="–"/>
              <a:defRPr sz="2000">
                <a:solidFill>
                  <a:schemeClr val="tx1"/>
                </a:solidFill>
                <a:latin typeface="Corbel" panose="020B0503020204020204" pitchFamily="34" charset="0"/>
              </a:defRPr>
            </a:lvl4pPr>
            <a:lvl5pPr marL="2057400" indent="-228600">
              <a:spcBef>
                <a:spcPct val="20000"/>
              </a:spcBef>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har char="»"/>
              <a:defRPr sz="2000">
                <a:solidFill>
                  <a:schemeClr val="tx1"/>
                </a:solidFill>
                <a:latin typeface="Corbel" panose="020B0503020204020204" pitchFamily="34" charset="0"/>
              </a:defRPr>
            </a:lvl9pPr>
          </a:lstStyle>
          <a:p>
            <a:pPr>
              <a:spcBef>
                <a:spcPct val="0"/>
              </a:spcBef>
              <a:buFontTx/>
              <a:buNone/>
            </a:pPr>
            <a:fld id="{702E9AFE-2E08-4CCA-9C8E-A101B6DD1766}" type="slidenum">
              <a:rPr lang="en-GB" altLang="fi-FI" sz="1000">
                <a:latin typeface="Arial" panose="020B0604020202020204" pitchFamily="34" charset="0"/>
              </a:rPr>
              <a:pPr>
                <a:spcBef>
                  <a:spcPct val="0"/>
                </a:spcBef>
                <a:buFontTx/>
                <a:buNone/>
              </a:pPr>
              <a:t>52</a:t>
            </a:fld>
            <a:endParaRPr lang="en-GB" altLang="fi-FI" sz="1000">
              <a:latin typeface="Arial" panose="020B0604020202020204" pitchFamily="34" charset="0"/>
            </a:endParaRPr>
          </a:p>
        </p:txBody>
      </p:sp>
    </p:spTree>
    <p:extLst>
      <p:ext uri="{BB962C8B-B14F-4D97-AF65-F5344CB8AC3E}">
        <p14:creationId xmlns:p14="http://schemas.microsoft.com/office/powerpoint/2010/main" val="381058923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437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437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437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1437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1437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14370">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14370">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4370"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ekstin paikkamerkki 1"/>
          <p:cNvSpPr>
            <a:spLocks noGrp="1"/>
          </p:cNvSpPr>
          <p:nvPr>
            <p:ph type="body" idx="1"/>
          </p:nvPr>
        </p:nvSpPr>
        <p:spPr/>
        <p:txBody>
          <a:bodyPr/>
          <a:lstStyle/>
          <a:p>
            <a:r>
              <a:rPr lang="fi-FI" altLang="fi-FI" dirty="0"/>
              <a:t>Romanit elävät kahdenlaisessa maailmassa</a:t>
            </a:r>
          </a:p>
          <a:p>
            <a:r>
              <a:rPr lang="fi-FI" altLang="fi-FI" dirty="0"/>
              <a:t>Heillä on tiukat perinnäissäännöt kunniallisuudesta ja oikeudesta</a:t>
            </a:r>
          </a:p>
          <a:p>
            <a:r>
              <a:rPr lang="fi-FI" altLang="fi-FI" dirty="0"/>
              <a:t>Romanit eivät yleensä hoida keskinäisiä asioita yleisen lain piirissä, eivätkä vie asioista oikeuteen</a:t>
            </a:r>
          </a:p>
          <a:p>
            <a:r>
              <a:rPr lang="fi-FI" altLang="fi-FI" dirty="0"/>
              <a:t>Romanit kokevat pääväestön olevan likaisia tavoiltaan, jäykkiä, pikkumaisia, joille raha ja tavarat ovat tärkeimpiä kuin ihmissuhteet</a:t>
            </a:r>
          </a:p>
          <a:p>
            <a:r>
              <a:rPr lang="fi-FI" altLang="fi-FI" dirty="0"/>
              <a:t>Romanit kokevat että pääväestön ihmiset ovat valmiit myymään sukunsa ja läheisensä rahan tähden.</a:t>
            </a:r>
          </a:p>
        </p:txBody>
      </p:sp>
      <p:sp>
        <p:nvSpPr>
          <p:cNvPr id="189443" name="Otsikko 2"/>
          <p:cNvSpPr>
            <a:spLocks noGrp="1"/>
          </p:cNvSpPr>
          <p:nvPr>
            <p:ph type="title"/>
          </p:nvPr>
        </p:nvSpPr>
        <p:spPr>
          <a:xfrm>
            <a:off x="1981200" y="358775"/>
            <a:ext cx="8229600" cy="1143000"/>
          </a:xfrm>
        </p:spPr>
        <p:txBody>
          <a:bodyPr>
            <a:normAutofit fontScale="90000"/>
          </a:bodyPr>
          <a:lstStyle/>
          <a:p>
            <a:r>
              <a:rPr lang="fi-FI" altLang="fi-FI" dirty="0"/>
              <a:t>LUENTOSARJA </a:t>
            </a:r>
            <a:br>
              <a:rPr lang="fi-FI" altLang="fi-FI" dirty="0"/>
            </a:br>
            <a:r>
              <a:rPr lang="fi-FI" altLang="fi-FI" dirty="0"/>
              <a:t>Romanien maailma</a:t>
            </a:r>
          </a:p>
        </p:txBody>
      </p:sp>
      <p:sp>
        <p:nvSpPr>
          <p:cNvPr id="3" name="Alatunnisteen paikkamerkki 2"/>
          <p:cNvSpPr>
            <a:spLocks noGrp="1"/>
          </p:cNvSpPr>
          <p:nvPr>
            <p:ph type="ftr" sz="quarter" idx="11"/>
          </p:nvPr>
        </p:nvSpPr>
        <p:spPr/>
        <p:txBody>
          <a:bodyPr/>
          <a:lstStyle/>
          <a:p>
            <a:pPr>
              <a:defRPr/>
            </a:pPr>
            <a:r>
              <a:rPr lang="fi-FI" altLang="fi-FI"/>
              <a:t>Johdatus romanikulttuureihin Henry Hedman </a:t>
            </a:r>
          </a:p>
        </p:txBody>
      </p:sp>
      <p:sp>
        <p:nvSpPr>
          <p:cNvPr id="4" name="Dian numeron paikkamerkki 3"/>
          <p:cNvSpPr>
            <a:spLocks noGrp="1"/>
          </p:cNvSpPr>
          <p:nvPr>
            <p:ph type="sldNum" sz="quarter" idx="12"/>
          </p:nvPr>
        </p:nvSpPr>
        <p:spPr/>
        <p:txBody>
          <a:bodyPr/>
          <a:lstStyle/>
          <a:p>
            <a:pPr>
              <a:defRPr/>
            </a:pPr>
            <a:fld id="{47DBB5D1-3D34-4F73-A4E3-238B4CE84909}" type="slidenum">
              <a:rPr lang="fi-FI" altLang="fi-FI" smtClean="0"/>
              <a:pPr>
                <a:defRPr/>
              </a:pPr>
              <a:t>53</a:t>
            </a:fld>
            <a:endParaRPr lang="fi-FI" altLang="fi-FI"/>
          </a:p>
        </p:txBody>
      </p:sp>
    </p:spTree>
    <p:extLst>
      <p:ext uri="{BB962C8B-B14F-4D97-AF65-F5344CB8AC3E}">
        <p14:creationId xmlns:p14="http://schemas.microsoft.com/office/powerpoint/2010/main" val="330398267"/>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4514">
                                            <p:txEl>
                                              <p:pRg st="0" end="0"/>
                                            </p:txEl>
                                          </p:spTgt>
                                        </p:tgtEl>
                                        <p:attrNameLst>
                                          <p:attrName>style.visibility</p:attrName>
                                        </p:attrNameLst>
                                      </p:cBhvr>
                                      <p:to>
                                        <p:strVal val="visible"/>
                                      </p:to>
                                    </p:set>
                                    <p:animEffect transition="in" filter="fade">
                                      <p:cBhvr>
                                        <p:cTn id="7" dur="2000"/>
                                        <p:tgtEl>
                                          <p:spTgt spid="6451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4514">
                                            <p:txEl>
                                              <p:pRg st="1" end="1"/>
                                            </p:txEl>
                                          </p:spTgt>
                                        </p:tgtEl>
                                        <p:attrNameLst>
                                          <p:attrName>style.visibility</p:attrName>
                                        </p:attrNameLst>
                                      </p:cBhvr>
                                      <p:to>
                                        <p:strVal val="visible"/>
                                      </p:to>
                                    </p:set>
                                    <p:animEffect transition="in" filter="fade">
                                      <p:cBhvr>
                                        <p:cTn id="12" dur="2000"/>
                                        <p:tgtEl>
                                          <p:spTgt spid="64514">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4514">
                                            <p:txEl>
                                              <p:pRg st="2" end="2"/>
                                            </p:txEl>
                                          </p:spTgt>
                                        </p:tgtEl>
                                        <p:attrNameLst>
                                          <p:attrName>style.visibility</p:attrName>
                                        </p:attrNameLst>
                                      </p:cBhvr>
                                      <p:to>
                                        <p:strVal val="visible"/>
                                      </p:to>
                                    </p:set>
                                    <p:animEffect transition="in" filter="fade">
                                      <p:cBhvr>
                                        <p:cTn id="17" dur="2000"/>
                                        <p:tgtEl>
                                          <p:spTgt spid="64514">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4514">
                                            <p:txEl>
                                              <p:pRg st="3" end="3"/>
                                            </p:txEl>
                                          </p:spTgt>
                                        </p:tgtEl>
                                        <p:attrNameLst>
                                          <p:attrName>style.visibility</p:attrName>
                                        </p:attrNameLst>
                                      </p:cBhvr>
                                      <p:to>
                                        <p:strVal val="visible"/>
                                      </p:to>
                                    </p:set>
                                    <p:animEffect transition="in" filter="fade">
                                      <p:cBhvr>
                                        <p:cTn id="22" dur="2000"/>
                                        <p:tgtEl>
                                          <p:spTgt spid="64514">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4514">
                                            <p:txEl>
                                              <p:pRg st="4" end="4"/>
                                            </p:txEl>
                                          </p:spTgt>
                                        </p:tgtEl>
                                        <p:attrNameLst>
                                          <p:attrName>style.visibility</p:attrName>
                                        </p:attrNameLst>
                                      </p:cBhvr>
                                      <p:to>
                                        <p:strVal val="visible"/>
                                      </p:to>
                                    </p:set>
                                    <p:animEffect transition="in" filter="fade">
                                      <p:cBhvr>
                                        <p:cTn id="27" dur="2000"/>
                                        <p:tgtEl>
                                          <p:spTgt spid="6451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4"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kstin paikkamerkki 1"/>
          <p:cNvSpPr>
            <a:spLocks noGrp="1"/>
          </p:cNvSpPr>
          <p:nvPr>
            <p:ph type="body" idx="1"/>
          </p:nvPr>
        </p:nvSpPr>
        <p:spPr/>
        <p:txBody>
          <a:bodyPr>
            <a:normAutofit fontScale="92500" lnSpcReduction="10000"/>
          </a:bodyPr>
          <a:lstStyle/>
          <a:p>
            <a:r>
              <a:rPr lang="fi-FI" altLang="fi-FI" dirty="0"/>
              <a:t>Vanhempien ihmisten kunnioittaminen</a:t>
            </a:r>
          </a:p>
          <a:p>
            <a:r>
              <a:rPr lang="fi-FI" altLang="fi-FI" dirty="0"/>
              <a:t>Vanhat ovat erikoisasemassa</a:t>
            </a:r>
          </a:p>
          <a:p>
            <a:r>
              <a:rPr lang="fi-FI" altLang="fi-FI" dirty="0"/>
              <a:t>Vanhuus on sisäistä puhtautta</a:t>
            </a:r>
          </a:p>
          <a:p>
            <a:r>
              <a:rPr lang="fi-FI" altLang="fi-FI" dirty="0"/>
              <a:t>Käyttäytymisnormit heimon sisällä korostavat vanhusten asemaa ja heille osoitettua kunnioitusta</a:t>
            </a:r>
          </a:p>
          <a:p>
            <a:r>
              <a:rPr lang="fi-FI" altLang="fi-FI" dirty="0"/>
              <a:t>Nuoremmat eivät saa käytöksellään loukata heitä</a:t>
            </a:r>
          </a:p>
          <a:p>
            <a:r>
              <a:rPr lang="fi-FI" altLang="fi-FI" dirty="0"/>
              <a:t>Nuoremmat aikuiset naiset eivät saa asettua tai nousta vanhusten yläpuolelle</a:t>
            </a:r>
          </a:p>
          <a:p>
            <a:r>
              <a:rPr lang="fi-FI" altLang="fi-FI" dirty="0"/>
              <a:t>Vanhemman ihmisen vierelle ei saa mennä istumaan</a:t>
            </a:r>
          </a:p>
          <a:p>
            <a:r>
              <a:rPr lang="fi-FI" altLang="fi-FI" dirty="0"/>
              <a:t>Äiti ei saa istua aikuisen poikansa viereen</a:t>
            </a:r>
          </a:p>
          <a:p>
            <a:endParaRPr lang="fi-FI" altLang="fi-FI" dirty="0"/>
          </a:p>
        </p:txBody>
      </p:sp>
      <p:sp>
        <p:nvSpPr>
          <p:cNvPr id="145411" name="Otsikko 2"/>
          <p:cNvSpPr>
            <a:spLocks noGrp="1"/>
          </p:cNvSpPr>
          <p:nvPr>
            <p:ph type="title"/>
          </p:nvPr>
        </p:nvSpPr>
        <p:spPr>
          <a:xfrm>
            <a:off x="1981200" y="358775"/>
            <a:ext cx="8229600" cy="1143000"/>
          </a:xfrm>
        </p:spPr>
        <p:txBody>
          <a:bodyPr/>
          <a:lstStyle/>
          <a:p>
            <a:r>
              <a:rPr lang="fi-FI" altLang="fi-FI" dirty="0" err="1">
                <a:solidFill>
                  <a:schemeClr val="accent5"/>
                </a:solidFill>
              </a:rPr>
              <a:t>Romaniuden</a:t>
            </a:r>
            <a:r>
              <a:rPr lang="fi-FI" altLang="fi-FI" dirty="0">
                <a:solidFill>
                  <a:schemeClr val="accent5"/>
                </a:solidFill>
              </a:rPr>
              <a:t> arvot, jatkuu…</a:t>
            </a:r>
          </a:p>
        </p:txBody>
      </p:sp>
      <p:sp>
        <p:nvSpPr>
          <p:cNvPr id="3" name="Alatunnisteen paikkamerkki 2"/>
          <p:cNvSpPr>
            <a:spLocks noGrp="1"/>
          </p:cNvSpPr>
          <p:nvPr>
            <p:ph type="ftr" sz="quarter" idx="11"/>
          </p:nvPr>
        </p:nvSpPr>
        <p:spPr/>
        <p:txBody>
          <a:bodyPr/>
          <a:lstStyle/>
          <a:p>
            <a:pPr>
              <a:defRPr/>
            </a:pPr>
            <a:r>
              <a:rPr lang="fi-FI" altLang="fi-FI"/>
              <a:t>Johdatus romanikulttuureihin Henry Hedman </a:t>
            </a:r>
          </a:p>
        </p:txBody>
      </p:sp>
      <p:sp>
        <p:nvSpPr>
          <p:cNvPr id="4" name="Dian numeron paikkamerkki 3"/>
          <p:cNvSpPr>
            <a:spLocks noGrp="1"/>
          </p:cNvSpPr>
          <p:nvPr>
            <p:ph type="sldNum" sz="quarter" idx="12"/>
          </p:nvPr>
        </p:nvSpPr>
        <p:spPr/>
        <p:txBody>
          <a:bodyPr/>
          <a:lstStyle/>
          <a:p>
            <a:pPr>
              <a:defRPr/>
            </a:pPr>
            <a:fld id="{47DBB5D1-3D34-4F73-A4E3-238B4CE84909}" type="slidenum">
              <a:rPr lang="fi-FI" altLang="fi-FI" smtClean="0"/>
              <a:pPr>
                <a:defRPr/>
              </a:pPr>
              <a:t>54</a:t>
            </a:fld>
            <a:endParaRPr lang="fi-FI" altLang="fi-FI"/>
          </a:p>
        </p:txBody>
      </p:sp>
    </p:spTree>
    <p:extLst>
      <p:ext uri="{BB962C8B-B14F-4D97-AF65-F5344CB8AC3E}">
        <p14:creationId xmlns:p14="http://schemas.microsoft.com/office/powerpoint/2010/main" val="220097036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734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734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734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734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734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734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7346">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734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6"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kstin paikkamerkki 1"/>
          <p:cNvSpPr>
            <a:spLocks noGrp="1"/>
          </p:cNvSpPr>
          <p:nvPr>
            <p:ph type="body" idx="1"/>
          </p:nvPr>
        </p:nvSpPr>
        <p:spPr/>
        <p:txBody>
          <a:bodyPr/>
          <a:lstStyle/>
          <a:p>
            <a:r>
              <a:rPr lang="fi-FI" altLang="fi-FI"/>
              <a:t>Nuoret eivät saa vanhemman ihmisen edessä tupakoida, eikä näyttäytyä juopuneena</a:t>
            </a:r>
          </a:p>
          <a:p>
            <a:r>
              <a:rPr lang="fi-FI" altLang="fi-FI"/>
              <a:t>Vanhuksilla on omat ruokailu- ja peseytymisastiansa, joita muut eivät saa käyttää</a:t>
            </a:r>
          </a:p>
          <a:p>
            <a:r>
              <a:rPr lang="fi-FI" altLang="fi-FI"/>
              <a:t>Vanhempia ihmisiä tulee teititellä tai puhuteltava etunimeltä</a:t>
            </a:r>
          </a:p>
          <a:p>
            <a:r>
              <a:rPr lang="fi-FI" altLang="fi-FI"/>
              <a:t>Puhe ja käytös on oltava harkittua, ettei tule nolatuksi</a:t>
            </a:r>
          </a:p>
          <a:p>
            <a:pPr>
              <a:buFontTx/>
              <a:buNone/>
            </a:pPr>
            <a:endParaRPr lang="fi-FI" altLang="fi-FI"/>
          </a:p>
        </p:txBody>
      </p:sp>
      <p:sp>
        <p:nvSpPr>
          <p:cNvPr id="147459" name="Otsikko 2"/>
          <p:cNvSpPr>
            <a:spLocks noGrp="1"/>
          </p:cNvSpPr>
          <p:nvPr>
            <p:ph type="title"/>
          </p:nvPr>
        </p:nvSpPr>
        <p:spPr>
          <a:xfrm>
            <a:off x="1981200" y="358775"/>
            <a:ext cx="8229600" cy="1143000"/>
          </a:xfrm>
        </p:spPr>
        <p:txBody>
          <a:bodyPr/>
          <a:lstStyle/>
          <a:p>
            <a:r>
              <a:rPr lang="fi-FI" altLang="fi-FI" dirty="0" err="1">
                <a:solidFill>
                  <a:schemeClr val="accent5"/>
                </a:solidFill>
              </a:rPr>
              <a:t>Romaniuden</a:t>
            </a:r>
            <a:r>
              <a:rPr lang="fi-FI" altLang="fi-FI" dirty="0">
                <a:solidFill>
                  <a:schemeClr val="accent5"/>
                </a:solidFill>
              </a:rPr>
              <a:t> arvot, jatkuu…</a:t>
            </a:r>
          </a:p>
        </p:txBody>
      </p:sp>
      <p:sp>
        <p:nvSpPr>
          <p:cNvPr id="3" name="Alatunnisteen paikkamerkki 2"/>
          <p:cNvSpPr>
            <a:spLocks noGrp="1"/>
          </p:cNvSpPr>
          <p:nvPr>
            <p:ph type="ftr" sz="quarter" idx="11"/>
          </p:nvPr>
        </p:nvSpPr>
        <p:spPr/>
        <p:txBody>
          <a:bodyPr/>
          <a:lstStyle/>
          <a:p>
            <a:pPr>
              <a:defRPr/>
            </a:pPr>
            <a:r>
              <a:rPr lang="fi-FI" altLang="fi-FI"/>
              <a:t>Johdatus romanikulttuureihin Henry Hedman </a:t>
            </a:r>
          </a:p>
        </p:txBody>
      </p:sp>
      <p:sp>
        <p:nvSpPr>
          <p:cNvPr id="4" name="Dian numeron paikkamerkki 3"/>
          <p:cNvSpPr>
            <a:spLocks noGrp="1"/>
          </p:cNvSpPr>
          <p:nvPr>
            <p:ph type="sldNum" sz="quarter" idx="12"/>
          </p:nvPr>
        </p:nvSpPr>
        <p:spPr/>
        <p:txBody>
          <a:bodyPr/>
          <a:lstStyle/>
          <a:p>
            <a:pPr>
              <a:defRPr/>
            </a:pPr>
            <a:fld id="{47DBB5D1-3D34-4F73-A4E3-238B4CE84909}" type="slidenum">
              <a:rPr lang="fi-FI" altLang="fi-FI" smtClean="0"/>
              <a:pPr>
                <a:defRPr/>
              </a:pPr>
              <a:t>55</a:t>
            </a:fld>
            <a:endParaRPr lang="fi-FI" altLang="fi-FI"/>
          </a:p>
        </p:txBody>
      </p:sp>
    </p:spTree>
    <p:extLst>
      <p:ext uri="{BB962C8B-B14F-4D97-AF65-F5344CB8AC3E}">
        <p14:creationId xmlns:p14="http://schemas.microsoft.com/office/powerpoint/2010/main" val="1090752693"/>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8370">
                                            <p:txEl>
                                              <p:pRg st="0" end="0"/>
                                            </p:txEl>
                                          </p:spTgt>
                                        </p:tgtEl>
                                        <p:attrNameLst>
                                          <p:attrName>style.visibility</p:attrName>
                                        </p:attrNameLst>
                                      </p:cBhvr>
                                      <p:to>
                                        <p:strVal val="visible"/>
                                      </p:to>
                                    </p:set>
                                    <p:animEffect transition="in" filter="fade">
                                      <p:cBhvr>
                                        <p:cTn id="7" dur="2000"/>
                                        <p:tgtEl>
                                          <p:spTgt spid="5837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8370">
                                            <p:txEl>
                                              <p:pRg st="1" end="1"/>
                                            </p:txEl>
                                          </p:spTgt>
                                        </p:tgtEl>
                                        <p:attrNameLst>
                                          <p:attrName>style.visibility</p:attrName>
                                        </p:attrNameLst>
                                      </p:cBhvr>
                                      <p:to>
                                        <p:strVal val="visible"/>
                                      </p:to>
                                    </p:set>
                                    <p:animEffect transition="in" filter="fade">
                                      <p:cBhvr>
                                        <p:cTn id="12" dur="2000"/>
                                        <p:tgtEl>
                                          <p:spTgt spid="58370">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8370">
                                            <p:txEl>
                                              <p:pRg st="2" end="2"/>
                                            </p:txEl>
                                          </p:spTgt>
                                        </p:tgtEl>
                                        <p:attrNameLst>
                                          <p:attrName>style.visibility</p:attrName>
                                        </p:attrNameLst>
                                      </p:cBhvr>
                                      <p:to>
                                        <p:strVal val="visible"/>
                                      </p:to>
                                    </p:set>
                                    <p:animEffect transition="in" filter="fade">
                                      <p:cBhvr>
                                        <p:cTn id="17" dur="2000"/>
                                        <p:tgtEl>
                                          <p:spTgt spid="58370">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8370">
                                            <p:txEl>
                                              <p:pRg st="3" end="3"/>
                                            </p:txEl>
                                          </p:spTgt>
                                        </p:tgtEl>
                                        <p:attrNameLst>
                                          <p:attrName>style.visibility</p:attrName>
                                        </p:attrNameLst>
                                      </p:cBhvr>
                                      <p:to>
                                        <p:strVal val="visible"/>
                                      </p:to>
                                    </p:set>
                                    <p:animEffect transition="in" filter="fade">
                                      <p:cBhvr>
                                        <p:cTn id="22" dur="2000"/>
                                        <p:tgtEl>
                                          <p:spTgt spid="5837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0"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ekstin paikkamerkki 1"/>
          <p:cNvSpPr>
            <a:spLocks noGrp="1"/>
          </p:cNvSpPr>
          <p:nvPr>
            <p:ph type="body" idx="1"/>
          </p:nvPr>
        </p:nvSpPr>
        <p:spPr/>
        <p:txBody>
          <a:bodyPr/>
          <a:lstStyle/>
          <a:p>
            <a:r>
              <a:rPr lang="fi-FI" altLang="fi-FI"/>
              <a:t>Romanit ovat tasa-arvoisia keskenään</a:t>
            </a:r>
          </a:p>
          <a:p>
            <a:r>
              <a:rPr lang="fi-FI" altLang="fi-FI"/>
              <a:t>Nuorten ja vanhusten väliset suhteet perustuvat kunnioitukseen ja toinen toisensa huomioon ottamiseen</a:t>
            </a:r>
          </a:p>
          <a:p>
            <a:r>
              <a:rPr lang="fi-FI" altLang="fi-FI"/>
              <a:t>Vanhempien etuoikeutettu asema ei perustu määräilyyn tai vaatimuksiin</a:t>
            </a:r>
          </a:p>
          <a:p>
            <a:r>
              <a:rPr lang="fi-FI" altLang="fi-FI"/>
              <a:t>Mikäli vanhus koke tulleensa loukatuksi, hän saattaa peittää kasvonsa ja lähteä huoneesta pois</a:t>
            </a:r>
          </a:p>
          <a:p>
            <a:r>
              <a:rPr lang="fi-FI" altLang="fi-FI"/>
              <a:t>Vanhemmat vastaavat lastensa käyttäytymisestä, lasten kokema häpeä kohdistuu myös vanhempiin.</a:t>
            </a:r>
          </a:p>
        </p:txBody>
      </p:sp>
      <p:sp>
        <p:nvSpPr>
          <p:cNvPr id="148483" name="Otsikko 2"/>
          <p:cNvSpPr>
            <a:spLocks noGrp="1"/>
          </p:cNvSpPr>
          <p:nvPr>
            <p:ph type="title"/>
          </p:nvPr>
        </p:nvSpPr>
        <p:spPr>
          <a:xfrm>
            <a:off x="1981200" y="358775"/>
            <a:ext cx="8229600" cy="1143000"/>
          </a:xfrm>
        </p:spPr>
        <p:txBody>
          <a:bodyPr/>
          <a:lstStyle/>
          <a:p>
            <a:r>
              <a:rPr lang="fi-FI" altLang="fi-FI" dirty="0">
                <a:solidFill>
                  <a:schemeClr val="accent5"/>
                </a:solidFill>
              </a:rPr>
              <a:t>Jatkuu…</a:t>
            </a:r>
          </a:p>
        </p:txBody>
      </p:sp>
      <p:sp>
        <p:nvSpPr>
          <p:cNvPr id="3" name="Alatunnisteen paikkamerkki 2"/>
          <p:cNvSpPr>
            <a:spLocks noGrp="1"/>
          </p:cNvSpPr>
          <p:nvPr>
            <p:ph type="ftr" sz="quarter" idx="11"/>
          </p:nvPr>
        </p:nvSpPr>
        <p:spPr/>
        <p:txBody>
          <a:bodyPr/>
          <a:lstStyle/>
          <a:p>
            <a:pPr>
              <a:defRPr/>
            </a:pPr>
            <a:r>
              <a:rPr lang="fi-FI" altLang="fi-FI"/>
              <a:t>Johdatus romanikulttuureihin Henry Hedman </a:t>
            </a:r>
          </a:p>
        </p:txBody>
      </p:sp>
      <p:sp>
        <p:nvSpPr>
          <p:cNvPr id="4" name="Dian numeron paikkamerkki 3"/>
          <p:cNvSpPr>
            <a:spLocks noGrp="1"/>
          </p:cNvSpPr>
          <p:nvPr>
            <p:ph type="sldNum" sz="quarter" idx="12"/>
          </p:nvPr>
        </p:nvSpPr>
        <p:spPr/>
        <p:txBody>
          <a:bodyPr/>
          <a:lstStyle/>
          <a:p>
            <a:pPr>
              <a:defRPr/>
            </a:pPr>
            <a:fld id="{47DBB5D1-3D34-4F73-A4E3-238B4CE84909}" type="slidenum">
              <a:rPr lang="fi-FI" altLang="fi-FI" smtClean="0"/>
              <a:pPr>
                <a:defRPr/>
              </a:pPr>
              <a:t>56</a:t>
            </a:fld>
            <a:endParaRPr lang="fi-FI" altLang="fi-FI"/>
          </a:p>
        </p:txBody>
      </p:sp>
    </p:spTree>
    <p:extLst>
      <p:ext uri="{BB962C8B-B14F-4D97-AF65-F5344CB8AC3E}">
        <p14:creationId xmlns:p14="http://schemas.microsoft.com/office/powerpoint/2010/main" val="1831217746"/>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9394">
                                            <p:txEl>
                                              <p:pRg st="0" end="0"/>
                                            </p:txEl>
                                          </p:spTgt>
                                        </p:tgtEl>
                                        <p:attrNameLst>
                                          <p:attrName>style.visibility</p:attrName>
                                        </p:attrNameLst>
                                      </p:cBhvr>
                                      <p:to>
                                        <p:strVal val="visible"/>
                                      </p:to>
                                    </p:set>
                                    <p:animEffect transition="in" filter="fade">
                                      <p:cBhvr>
                                        <p:cTn id="7" dur="2000"/>
                                        <p:tgtEl>
                                          <p:spTgt spid="5939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9394">
                                            <p:txEl>
                                              <p:pRg st="1" end="1"/>
                                            </p:txEl>
                                          </p:spTgt>
                                        </p:tgtEl>
                                        <p:attrNameLst>
                                          <p:attrName>style.visibility</p:attrName>
                                        </p:attrNameLst>
                                      </p:cBhvr>
                                      <p:to>
                                        <p:strVal val="visible"/>
                                      </p:to>
                                    </p:set>
                                    <p:animEffect transition="in" filter="fade">
                                      <p:cBhvr>
                                        <p:cTn id="12" dur="2000"/>
                                        <p:tgtEl>
                                          <p:spTgt spid="59394">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9394">
                                            <p:txEl>
                                              <p:pRg st="2" end="2"/>
                                            </p:txEl>
                                          </p:spTgt>
                                        </p:tgtEl>
                                        <p:attrNameLst>
                                          <p:attrName>style.visibility</p:attrName>
                                        </p:attrNameLst>
                                      </p:cBhvr>
                                      <p:to>
                                        <p:strVal val="visible"/>
                                      </p:to>
                                    </p:set>
                                    <p:animEffect transition="in" filter="fade">
                                      <p:cBhvr>
                                        <p:cTn id="17" dur="2000"/>
                                        <p:tgtEl>
                                          <p:spTgt spid="59394">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9394">
                                            <p:txEl>
                                              <p:pRg st="3" end="3"/>
                                            </p:txEl>
                                          </p:spTgt>
                                        </p:tgtEl>
                                        <p:attrNameLst>
                                          <p:attrName>style.visibility</p:attrName>
                                        </p:attrNameLst>
                                      </p:cBhvr>
                                      <p:to>
                                        <p:strVal val="visible"/>
                                      </p:to>
                                    </p:set>
                                    <p:animEffect transition="in" filter="fade">
                                      <p:cBhvr>
                                        <p:cTn id="22" dur="2000"/>
                                        <p:tgtEl>
                                          <p:spTgt spid="59394">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9394">
                                            <p:txEl>
                                              <p:pRg st="4" end="4"/>
                                            </p:txEl>
                                          </p:spTgt>
                                        </p:tgtEl>
                                        <p:attrNameLst>
                                          <p:attrName>style.visibility</p:attrName>
                                        </p:attrNameLst>
                                      </p:cBhvr>
                                      <p:to>
                                        <p:strVal val="visible"/>
                                      </p:to>
                                    </p:set>
                                    <p:animEffect transition="in" filter="fade">
                                      <p:cBhvr>
                                        <p:cTn id="27" dur="2000"/>
                                        <p:tgtEl>
                                          <p:spTgt spid="5939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4"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kstin paikkamerkki 1"/>
          <p:cNvSpPr>
            <a:spLocks noGrp="1"/>
          </p:cNvSpPr>
          <p:nvPr>
            <p:ph type="body" idx="1"/>
          </p:nvPr>
        </p:nvSpPr>
        <p:spPr/>
        <p:txBody>
          <a:bodyPr/>
          <a:lstStyle/>
          <a:p>
            <a:r>
              <a:rPr lang="fi-FI" altLang="fi-FI"/>
              <a:t>Keskinäinen tasa-arvo ilmenee myös siinä, etteivät romanit palkkaa toista romania palvelukseensa</a:t>
            </a:r>
          </a:p>
          <a:p>
            <a:r>
              <a:rPr lang="fi-FI" altLang="fi-FI"/>
              <a:t>Yksilöiden väliset erot johtuvat persoonallisista eroista, kuinka kukin käyttäytyy ja elää  romanien tapaista elämää.</a:t>
            </a:r>
          </a:p>
        </p:txBody>
      </p:sp>
      <p:sp>
        <p:nvSpPr>
          <p:cNvPr id="149507" name="Otsikko 2"/>
          <p:cNvSpPr>
            <a:spLocks noGrp="1"/>
          </p:cNvSpPr>
          <p:nvPr>
            <p:ph type="title"/>
          </p:nvPr>
        </p:nvSpPr>
        <p:spPr>
          <a:xfrm>
            <a:off x="1981200" y="358775"/>
            <a:ext cx="8229600" cy="1143000"/>
          </a:xfrm>
        </p:spPr>
        <p:txBody>
          <a:bodyPr/>
          <a:lstStyle/>
          <a:p>
            <a:r>
              <a:rPr lang="fi-FI" altLang="fi-FI" dirty="0">
                <a:solidFill>
                  <a:schemeClr val="accent5"/>
                </a:solidFill>
              </a:rPr>
              <a:t>jatkuu</a:t>
            </a:r>
          </a:p>
        </p:txBody>
      </p:sp>
      <p:sp>
        <p:nvSpPr>
          <p:cNvPr id="3" name="Alatunnisteen paikkamerkki 2"/>
          <p:cNvSpPr>
            <a:spLocks noGrp="1"/>
          </p:cNvSpPr>
          <p:nvPr>
            <p:ph type="ftr" sz="quarter" idx="11"/>
          </p:nvPr>
        </p:nvSpPr>
        <p:spPr/>
        <p:txBody>
          <a:bodyPr/>
          <a:lstStyle/>
          <a:p>
            <a:pPr>
              <a:defRPr/>
            </a:pPr>
            <a:r>
              <a:rPr lang="fi-FI" altLang="fi-FI"/>
              <a:t>Johdatus romanikulttuureihin Henry Hedman </a:t>
            </a:r>
          </a:p>
        </p:txBody>
      </p:sp>
      <p:sp>
        <p:nvSpPr>
          <p:cNvPr id="4" name="Dian numeron paikkamerkki 3"/>
          <p:cNvSpPr>
            <a:spLocks noGrp="1"/>
          </p:cNvSpPr>
          <p:nvPr>
            <p:ph type="sldNum" sz="quarter" idx="12"/>
          </p:nvPr>
        </p:nvSpPr>
        <p:spPr/>
        <p:txBody>
          <a:bodyPr/>
          <a:lstStyle/>
          <a:p>
            <a:pPr>
              <a:defRPr/>
            </a:pPr>
            <a:fld id="{47DBB5D1-3D34-4F73-A4E3-238B4CE84909}" type="slidenum">
              <a:rPr lang="fi-FI" altLang="fi-FI" smtClean="0"/>
              <a:pPr>
                <a:defRPr/>
              </a:pPr>
              <a:t>57</a:t>
            </a:fld>
            <a:endParaRPr lang="fi-FI" altLang="fi-FI"/>
          </a:p>
        </p:txBody>
      </p:sp>
    </p:spTree>
    <p:extLst>
      <p:ext uri="{BB962C8B-B14F-4D97-AF65-F5344CB8AC3E}">
        <p14:creationId xmlns:p14="http://schemas.microsoft.com/office/powerpoint/2010/main" val="2540301520"/>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0418">
                                            <p:txEl>
                                              <p:pRg st="0" end="0"/>
                                            </p:txEl>
                                          </p:spTgt>
                                        </p:tgtEl>
                                        <p:attrNameLst>
                                          <p:attrName>style.visibility</p:attrName>
                                        </p:attrNameLst>
                                      </p:cBhvr>
                                      <p:to>
                                        <p:strVal val="visible"/>
                                      </p:to>
                                    </p:set>
                                    <p:animEffect transition="in" filter="fade">
                                      <p:cBhvr>
                                        <p:cTn id="7" dur="2000"/>
                                        <p:tgtEl>
                                          <p:spTgt spid="6041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0418">
                                            <p:txEl>
                                              <p:pRg st="1" end="1"/>
                                            </p:txEl>
                                          </p:spTgt>
                                        </p:tgtEl>
                                        <p:attrNameLst>
                                          <p:attrName>style.visibility</p:attrName>
                                        </p:attrNameLst>
                                      </p:cBhvr>
                                      <p:to>
                                        <p:strVal val="visible"/>
                                      </p:to>
                                    </p:set>
                                    <p:animEffect transition="in" filter="fade">
                                      <p:cBhvr>
                                        <p:cTn id="12" dur="2000"/>
                                        <p:tgtEl>
                                          <p:spTgt spid="6041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8"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kstin paikkamerkki 1"/>
          <p:cNvSpPr>
            <a:spLocks noGrp="1"/>
          </p:cNvSpPr>
          <p:nvPr>
            <p:ph type="body" idx="1"/>
          </p:nvPr>
        </p:nvSpPr>
        <p:spPr/>
        <p:txBody>
          <a:bodyPr/>
          <a:lstStyle/>
          <a:p>
            <a:r>
              <a:rPr lang="fi-FI" altLang="fi-FI"/>
              <a:t>Erityistä naisia koskevat lukuisat karttamis- ja välttämissäännöt</a:t>
            </a:r>
          </a:p>
          <a:p>
            <a:r>
              <a:rPr lang="fi-FI" altLang="fi-FI"/>
              <a:t>Puhtaussäännöt edellyttävät romaninaiselta pidättyvyyttä monissa asioissa</a:t>
            </a:r>
          </a:p>
          <a:p>
            <a:r>
              <a:rPr lang="fi-FI" altLang="fi-FI"/>
              <a:t>Romanianisen voi näyttää, pidättyvältä, etäiseltä ja ylpeältä</a:t>
            </a:r>
          </a:p>
          <a:p>
            <a:r>
              <a:rPr lang="fi-FI" altLang="fi-FI"/>
              <a:t>Vanhuksena  romaninainen saa matriarkaalisen asema, jota kukaan ei saa loukata.</a:t>
            </a:r>
          </a:p>
          <a:p>
            <a:r>
              <a:rPr lang="fi-FI" altLang="fi-FI"/>
              <a:t>Perimmältään mustalaisuus on matriarkaalisuutta tai patriarkaalisuutta, kuten sukuyhteisöjen kulttuuri yleensä.</a:t>
            </a:r>
          </a:p>
        </p:txBody>
      </p:sp>
      <p:sp>
        <p:nvSpPr>
          <p:cNvPr id="150531" name="Otsikko 2"/>
          <p:cNvSpPr>
            <a:spLocks noGrp="1"/>
          </p:cNvSpPr>
          <p:nvPr>
            <p:ph type="title"/>
          </p:nvPr>
        </p:nvSpPr>
        <p:spPr>
          <a:xfrm>
            <a:off x="1981200" y="358775"/>
            <a:ext cx="8229600" cy="1143000"/>
          </a:xfrm>
        </p:spPr>
        <p:txBody>
          <a:bodyPr/>
          <a:lstStyle/>
          <a:p>
            <a:r>
              <a:rPr lang="fi-FI" altLang="fi-FI" dirty="0">
                <a:solidFill>
                  <a:schemeClr val="accent5"/>
                </a:solidFill>
              </a:rPr>
              <a:t>Arvot, jatkuu…</a:t>
            </a:r>
          </a:p>
        </p:txBody>
      </p:sp>
      <p:sp>
        <p:nvSpPr>
          <p:cNvPr id="3" name="Alatunnisteen paikkamerkki 2"/>
          <p:cNvSpPr>
            <a:spLocks noGrp="1"/>
          </p:cNvSpPr>
          <p:nvPr>
            <p:ph type="ftr" sz="quarter" idx="11"/>
          </p:nvPr>
        </p:nvSpPr>
        <p:spPr/>
        <p:txBody>
          <a:bodyPr/>
          <a:lstStyle/>
          <a:p>
            <a:pPr>
              <a:defRPr/>
            </a:pPr>
            <a:r>
              <a:rPr lang="fi-FI" altLang="fi-FI"/>
              <a:t>Johdatus romanikulttuureihin Henry Hedman </a:t>
            </a:r>
          </a:p>
        </p:txBody>
      </p:sp>
      <p:sp>
        <p:nvSpPr>
          <p:cNvPr id="4" name="Dian numeron paikkamerkki 3"/>
          <p:cNvSpPr>
            <a:spLocks noGrp="1"/>
          </p:cNvSpPr>
          <p:nvPr>
            <p:ph type="sldNum" sz="quarter" idx="12"/>
          </p:nvPr>
        </p:nvSpPr>
        <p:spPr/>
        <p:txBody>
          <a:bodyPr/>
          <a:lstStyle/>
          <a:p>
            <a:pPr>
              <a:defRPr/>
            </a:pPr>
            <a:fld id="{47DBB5D1-3D34-4F73-A4E3-238B4CE84909}" type="slidenum">
              <a:rPr lang="fi-FI" altLang="fi-FI" smtClean="0"/>
              <a:pPr>
                <a:defRPr/>
              </a:pPr>
              <a:t>58</a:t>
            </a:fld>
            <a:endParaRPr lang="fi-FI" altLang="fi-FI"/>
          </a:p>
        </p:txBody>
      </p:sp>
    </p:spTree>
    <p:extLst>
      <p:ext uri="{BB962C8B-B14F-4D97-AF65-F5344CB8AC3E}">
        <p14:creationId xmlns:p14="http://schemas.microsoft.com/office/powerpoint/2010/main" val="2237737039"/>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1442">
                                            <p:txEl>
                                              <p:pRg st="0" end="0"/>
                                            </p:txEl>
                                          </p:spTgt>
                                        </p:tgtEl>
                                        <p:attrNameLst>
                                          <p:attrName>style.visibility</p:attrName>
                                        </p:attrNameLst>
                                      </p:cBhvr>
                                      <p:to>
                                        <p:strVal val="visible"/>
                                      </p:to>
                                    </p:set>
                                    <p:animEffect transition="in" filter="fade">
                                      <p:cBhvr>
                                        <p:cTn id="7" dur="2000"/>
                                        <p:tgtEl>
                                          <p:spTgt spid="6144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1442">
                                            <p:txEl>
                                              <p:pRg st="1" end="1"/>
                                            </p:txEl>
                                          </p:spTgt>
                                        </p:tgtEl>
                                        <p:attrNameLst>
                                          <p:attrName>style.visibility</p:attrName>
                                        </p:attrNameLst>
                                      </p:cBhvr>
                                      <p:to>
                                        <p:strVal val="visible"/>
                                      </p:to>
                                    </p:set>
                                    <p:animEffect transition="in" filter="fade">
                                      <p:cBhvr>
                                        <p:cTn id="12" dur="2000"/>
                                        <p:tgtEl>
                                          <p:spTgt spid="61442">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1442">
                                            <p:txEl>
                                              <p:pRg st="2" end="2"/>
                                            </p:txEl>
                                          </p:spTgt>
                                        </p:tgtEl>
                                        <p:attrNameLst>
                                          <p:attrName>style.visibility</p:attrName>
                                        </p:attrNameLst>
                                      </p:cBhvr>
                                      <p:to>
                                        <p:strVal val="visible"/>
                                      </p:to>
                                    </p:set>
                                    <p:animEffect transition="in" filter="fade">
                                      <p:cBhvr>
                                        <p:cTn id="17" dur="2000"/>
                                        <p:tgtEl>
                                          <p:spTgt spid="61442">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1442">
                                            <p:txEl>
                                              <p:pRg st="3" end="3"/>
                                            </p:txEl>
                                          </p:spTgt>
                                        </p:tgtEl>
                                        <p:attrNameLst>
                                          <p:attrName>style.visibility</p:attrName>
                                        </p:attrNameLst>
                                      </p:cBhvr>
                                      <p:to>
                                        <p:strVal val="visible"/>
                                      </p:to>
                                    </p:set>
                                    <p:animEffect transition="in" filter="fade">
                                      <p:cBhvr>
                                        <p:cTn id="22" dur="2000"/>
                                        <p:tgtEl>
                                          <p:spTgt spid="61442">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1442">
                                            <p:txEl>
                                              <p:pRg st="4" end="4"/>
                                            </p:txEl>
                                          </p:spTgt>
                                        </p:tgtEl>
                                        <p:attrNameLst>
                                          <p:attrName>style.visibility</p:attrName>
                                        </p:attrNameLst>
                                      </p:cBhvr>
                                      <p:to>
                                        <p:strVal val="visible"/>
                                      </p:to>
                                    </p:set>
                                    <p:animEffect transition="in" filter="fade">
                                      <p:cBhvr>
                                        <p:cTn id="27" dur="2000"/>
                                        <p:tgtEl>
                                          <p:spTgt spid="6144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2"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ekstin paikkamerkki 1"/>
          <p:cNvSpPr>
            <a:spLocks noGrp="1"/>
          </p:cNvSpPr>
          <p:nvPr>
            <p:ph type="body" idx="1"/>
          </p:nvPr>
        </p:nvSpPr>
        <p:spPr/>
        <p:txBody>
          <a:bodyPr>
            <a:normAutofit lnSpcReduction="10000"/>
          </a:bodyPr>
          <a:lstStyle/>
          <a:p>
            <a:r>
              <a:rPr lang="fi-FI" altLang="fi-FI" dirty="0"/>
              <a:t>Naiselle romanikulttuuri merkitsee raskaampaa taakkaa kuin miehelle</a:t>
            </a:r>
          </a:p>
          <a:p>
            <a:r>
              <a:rPr lang="fi-FI" altLang="fi-FI" dirty="0"/>
              <a:t>Naisten tulee osoittaa kunnioitusta miehiä kohtaan, noudattaa arkielämän puhtautta, ja kantaa kunnialla pukunsa.</a:t>
            </a:r>
          </a:p>
          <a:p>
            <a:r>
              <a:rPr lang="fi-FI" altLang="fi-FI" dirty="0"/>
              <a:t>Romanitytölle valinta oman kulttuurin valinta on ehdottomampaa kuin pojille</a:t>
            </a:r>
          </a:p>
          <a:p>
            <a:r>
              <a:rPr lang="fi-FI" altLang="fi-FI" dirty="0"/>
              <a:t>Tyttö laittaessaan päälleen romanipuvun ei voi siitä enää luopua, menettämättään kasvojaan</a:t>
            </a:r>
          </a:p>
          <a:p>
            <a:r>
              <a:rPr lang="fi-FI" altLang="fi-FI" dirty="0"/>
              <a:t>Naisen vastuu on merkittävä:</a:t>
            </a:r>
          </a:p>
          <a:p>
            <a:pPr lvl="1"/>
            <a:r>
              <a:rPr lang="fi-FI" altLang="fi-FI" dirty="0"/>
              <a:t>Nainen joutuu usein pitämään huolta perheen toimeentulosta</a:t>
            </a:r>
          </a:p>
          <a:p>
            <a:pPr lvl="1"/>
            <a:r>
              <a:rPr lang="fi-FI" altLang="fi-FI" dirty="0"/>
              <a:t>Pitävät huolta perheen hyvinvoinnista, puhtaudesta, lapsista, ruoasta, vaatteista sekä romanitapojen noudattamisesta</a:t>
            </a:r>
          </a:p>
          <a:p>
            <a:endParaRPr lang="fi-FI" altLang="fi-FI" dirty="0"/>
          </a:p>
        </p:txBody>
      </p:sp>
      <p:sp>
        <p:nvSpPr>
          <p:cNvPr id="152579" name="Otsikko 2"/>
          <p:cNvSpPr>
            <a:spLocks noGrp="1"/>
          </p:cNvSpPr>
          <p:nvPr>
            <p:ph type="title"/>
          </p:nvPr>
        </p:nvSpPr>
        <p:spPr>
          <a:xfrm>
            <a:off x="1981200" y="358775"/>
            <a:ext cx="8229600" cy="1143000"/>
          </a:xfrm>
        </p:spPr>
        <p:txBody>
          <a:bodyPr/>
          <a:lstStyle/>
          <a:p>
            <a:r>
              <a:rPr lang="fi-FI" altLang="fi-FI" dirty="0">
                <a:solidFill>
                  <a:schemeClr val="accent5"/>
                </a:solidFill>
              </a:rPr>
              <a:t>Arvot, jatkuu…</a:t>
            </a:r>
          </a:p>
        </p:txBody>
      </p:sp>
      <p:sp>
        <p:nvSpPr>
          <p:cNvPr id="3" name="Alatunnisteen paikkamerkki 2"/>
          <p:cNvSpPr>
            <a:spLocks noGrp="1"/>
          </p:cNvSpPr>
          <p:nvPr>
            <p:ph type="ftr" sz="quarter" idx="11"/>
          </p:nvPr>
        </p:nvSpPr>
        <p:spPr/>
        <p:txBody>
          <a:bodyPr/>
          <a:lstStyle/>
          <a:p>
            <a:pPr>
              <a:defRPr/>
            </a:pPr>
            <a:r>
              <a:rPr lang="fi-FI" altLang="fi-FI"/>
              <a:t>Johdatus romanikulttuureihin Henry Hedman </a:t>
            </a:r>
          </a:p>
        </p:txBody>
      </p:sp>
      <p:sp>
        <p:nvSpPr>
          <p:cNvPr id="4" name="Dian numeron paikkamerkki 3"/>
          <p:cNvSpPr>
            <a:spLocks noGrp="1"/>
          </p:cNvSpPr>
          <p:nvPr>
            <p:ph type="sldNum" sz="quarter" idx="12"/>
          </p:nvPr>
        </p:nvSpPr>
        <p:spPr/>
        <p:txBody>
          <a:bodyPr/>
          <a:lstStyle/>
          <a:p>
            <a:pPr>
              <a:defRPr/>
            </a:pPr>
            <a:fld id="{47DBB5D1-3D34-4F73-A4E3-238B4CE84909}" type="slidenum">
              <a:rPr lang="fi-FI" altLang="fi-FI" smtClean="0"/>
              <a:pPr>
                <a:defRPr/>
              </a:pPr>
              <a:t>59</a:t>
            </a:fld>
            <a:endParaRPr lang="fi-FI" altLang="fi-FI"/>
          </a:p>
        </p:txBody>
      </p:sp>
    </p:spTree>
    <p:extLst>
      <p:ext uri="{BB962C8B-B14F-4D97-AF65-F5344CB8AC3E}">
        <p14:creationId xmlns:p14="http://schemas.microsoft.com/office/powerpoint/2010/main" val="3284709267"/>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2466">
                                            <p:txEl>
                                              <p:pRg st="0" end="0"/>
                                            </p:txEl>
                                          </p:spTgt>
                                        </p:tgtEl>
                                        <p:attrNameLst>
                                          <p:attrName>style.visibility</p:attrName>
                                        </p:attrNameLst>
                                      </p:cBhvr>
                                      <p:to>
                                        <p:strVal val="visible"/>
                                      </p:to>
                                    </p:set>
                                    <p:animEffect transition="in" filter="fade">
                                      <p:cBhvr>
                                        <p:cTn id="7" dur="2000"/>
                                        <p:tgtEl>
                                          <p:spTgt spid="6246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2466">
                                            <p:txEl>
                                              <p:pRg st="1" end="1"/>
                                            </p:txEl>
                                          </p:spTgt>
                                        </p:tgtEl>
                                        <p:attrNameLst>
                                          <p:attrName>style.visibility</p:attrName>
                                        </p:attrNameLst>
                                      </p:cBhvr>
                                      <p:to>
                                        <p:strVal val="visible"/>
                                      </p:to>
                                    </p:set>
                                    <p:animEffect transition="in" filter="fade">
                                      <p:cBhvr>
                                        <p:cTn id="12" dur="2000"/>
                                        <p:tgtEl>
                                          <p:spTgt spid="62466">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2466">
                                            <p:txEl>
                                              <p:pRg st="2" end="2"/>
                                            </p:txEl>
                                          </p:spTgt>
                                        </p:tgtEl>
                                        <p:attrNameLst>
                                          <p:attrName>style.visibility</p:attrName>
                                        </p:attrNameLst>
                                      </p:cBhvr>
                                      <p:to>
                                        <p:strVal val="visible"/>
                                      </p:to>
                                    </p:set>
                                    <p:animEffect transition="in" filter="fade">
                                      <p:cBhvr>
                                        <p:cTn id="17" dur="2000"/>
                                        <p:tgtEl>
                                          <p:spTgt spid="62466">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2466">
                                            <p:txEl>
                                              <p:pRg st="3" end="3"/>
                                            </p:txEl>
                                          </p:spTgt>
                                        </p:tgtEl>
                                        <p:attrNameLst>
                                          <p:attrName>style.visibility</p:attrName>
                                        </p:attrNameLst>
                                      </p:cBhvr>
                                      <p:to>
                                        <p:strVal val="visible"/>
                                      </p:to>
                                    </p:set>
                                    <p:animEffect transition="in" filter="fade">
                                      <p:cBhvr>
                                        <p:cTn id="22" dur="2000"/>
                                        <p:tgtEl>
                                          <p:spTgt spid="6246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2466">
                                            <p:txEl>
                                              <p:pRg st="4" end="4"/>
                                            </p:txEl>
                                          </p:spTgt>
                                        </p:tgtEl>
                                        <p:attrNameLst>
                                          <p:attrName>style.visibility</p:attrName>
                                        </p:attrNameLst>
                                      </p:cBhvr>
                                      <p:to>
                                        <p:strVal val="visible"/>
                                      </p:to>
                                    </p:set>
                                    <p:animEffect transition="in" filter="fade">
                                      <p:cBhvr>
                                        <p:cTn id="27" dur="2000"/>
                                        <p:tgtEl>
                                          <p:spTgt spid="62466">
                                            <p:txEl>
                                              <p:pRg st="4" end="4"/>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62466">
                                            <p:txEl>
                                              <p:pRg st="5" end="5"/>
                                            </p:txEl>
                                          </p:spTgt>
                                        </p:tgtEl>
                                        <p:attrNameLst>
                                          <p:attrName>style.visibility</p:attrName>
                                        </p:attrNameLst>
                                      </p:cBhvr>
                                      <p:to>
                                        <p:strVal val="visible"/>
                                      </p:to>
                                    </p:set>
                                    <p:animEffect transition="in" filter="fade">
                                      <p:cBhvr>
                                        <p:cTn id="30" dur="2000"/>
                                        <p:tgtEl>
                                          <p:spTgt spid="62466">
                                            <p:txEl>
                                              <p:pRg st="5" end="5"/>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62466">
                                            <p:txEl>
                                              <p:pRg st="6" end="6"/>
                                            </p:txEl>
                                          </p:spTgt>
                                        </p:tgtEl>
                                        <p:attrNameLst>
                                          <p:attrName>style.visibility</p:attrName>
                                        </p:attrNameLst>
                                      </p:cBhvr>
                                      <p:to>
                                        <p:strVal val="visible"/>
                                      </p:to>
                                    </p:set>
                                    <p:animEffect transition="in" filter="fade">
                                      <p:cBhvr>
                                        <p:cTn id="33" dur="2000"/>
                                        <p:tgtEl>
                                          <p:spTgt spid="6246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6"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isällön paikkamerkki 1"/>
          <p:cNvSpPr>
            <a:spLocks noGrp="1"/>
          </p:cNvSpPr>
          <p:nvPr>
            <p:ph idx="1"/>
          </p:nvPr>
        </p:nvSpPr>
        <p:spPr>
          <a:xfrm>
            <a:off x="1992314" y="1989138"/>
            <a:ext cx="8568183" cy="4176166"/>
          </a:xfrm>
        </p:spPr>
        <p:txBody>
          <a:bodyPr>
            <a:normAutofit/>
          </a:bodyPr>
          <a:lstStyle/>
          <a:p>
            <a:r>
              <a:rPr lang="fi-FI" altLang="fi-FI" b="1" i="1" dirty="0" err="1"/>
              <a:t>Atsiganoi</a:t>
            </a:r>
            <a:r>
              <a:rPr lang="fi-FI" altLang="fi-FI" dirty="0"/>
              <a:t> nimityksestä on johdettu seuraavat sanat: - </a:t>
            </a:r>
            <a:r>
              <a:rPr lang="fi-FI" altLang="fi-FI" i="1" dirty="0" err="1"/>
              <a:t>Cigano</a:t>
            </a:r>
            <a:r>
              <a:rPr lang="fi-FI" altLang="fi-FI" i="1" dirty="0"/>
              <a:t>, </a:t>
            </a:r>
            <a:r>
              <a:rPr lang="fi-FI" altLang="fi-FI" i="1" dirty="0" err="1"/>
              <a:t>Gipsie</a:t>
            </a:r>
            <a:r>
              <a:rPr lang="fi-FI" altLang="fi-FI" i="1" dirty="0"/>
              <a:t>, </a:t>
            </a:r>
            <a:r>
              <a:rPr lang="fi-FI" altLang="fi-FI" b="1" i="1" dirty="0"/>
              <a:t>Roma</a:t>
            </a:r>
            <a:r>
              <a:rPr lang="fi-FI" altLang="fi-FI" i="1" dirty="0"/>
              <a:t>, Romani, </a:t>
            </a:r>
            <a:r>
              <a:rPr lang="fi-FI" altLang="fi-FI" i="1" dirty="0" err="1"/>
              <a:t>Tsigani</a:t>
            </a:r>
            <a:r>
              <a:rPr lang="fi-FI" altLang="fi-FI" i="1" dirty="0"/>
              <a:t>, </a:t>
            </a:r>
            <a:r>
              <a:rPr lang="fi-FI" altLang="fi-FI" i="1" dirty="0" err="1"/>
              <a:t>Zigeuner</a:t>
            </a:r>
            <a:r>
              <a:rPr lang="fi-FI" altLang="fi-FI" i="1" dirty="0"/>
              <a:t>,  </a:t>
            </a:r>
            <a:r>
              <a:rPr lang="fi-FI" altLang="fi-FI" i="1" dirty="0" err="1"/>
              <a:t>Tsigenar</a:t>
            </a:r>
            <a:r>
              <a:rPr lang="fi-FI" altLang="fi-FI" i="1" dirty="0"/>
              <a:t> jne.</a:t>
            </a:r>
          </a:p>
          <a:p>
            <a:r>
              <a:rPr lang="fi-FI" altLang="fi-FI" dirty="0"/>
              <a:t>Suurin osa romaneista identifioituu joko heimonsa mukaan tai yleisen nimityksen ”</a:t>
            </a:r>
            <a:r>
              <a:rPr lang="fi-FI" altLang="fi-FI" b="1" dirty="0" err="1"/>
              <a:t>Rom</a:t>
            </a:r>
            <a:r>
              <a:rPr lang="fi-FI" altLang="fi-FI" dirty="0"/>
              <a:t>”-nimityksen mukaan (</a:t>
            </a:r>
            <a:r>
              <a:rPr lang="fi-FI" altLang="fi-FI" dirty="0" err="1"/>
              <a:t>Rrom</a:t>
            </a:r>
            <a:r>
              <a:rPr lang="fi-FI" altLang="fi-FI" dirty="0"/>
              <a:t>)</a:t>
            </a:r>
          </a:p>
          <a:p>
            <a:r>
              <a:rPr lang="fi-FI" altLang="fi-FI" dirty="0"/>
              <a:t>EN käyttää </a:t>
            </a:r>
            <a:r>
              <a:rPr lang="fi-FI" altLang="fi-FI" dirty="0" err="1"/>
              <a:t>Rroma</a:t>
            </a:r>
            <a:r>
              <a:rPr lang="fi-FI" altLang="fi-FI" dirty="0"/>
              <a:t> (</a:t>
            </a:r>
            <a:r>
              <a:rPr lang="fi-FI" altLang="fi-FI" dirty="0" err="1"/>
              <a:t>Gypsies</a:t>
            </a:r>
            <a:r>
              <a:rPr lang="fi-FI" altLang="fi-FI" dirty="0"/>
              <a:t>) –nimitystä virallisissa dokumenteissa (CLRAE </a:t>
            </a:r>
            <a:r>
              <a:rPr lang="fi-FI" altLang="fi-FI" dirty="0" err="1"/>
              <a:t>Recommendation</a:t>
            </a:r>
            <a:r>
              <a:rPr lang="fi-FI" altLang="fi-FI" dirty="0"/>
              <a:t> 11 – </a:t>
            </a:r>
            <a:r>
              <a:rPr lang="fi-FI" altLang="fi-FI" dirty="0" err="1"/>
              <a:t>June</a:t>
            </a:r>
            <a:r>
              <a:rPr lang="fi-FI" altLang="fi-FI" dirty="0"/>
              <a:t> 1995)</a:t>
            </a:r>
          </a:p>
          <a:p>
            <a:endParaRPr lang="fi-FI" altLang="fi-FI" dirty="0"/>
          </a:p>
        </p:txBody>
      </p:sp>
      <p:sp>
        <p:nvSpPr>
          <p:cNvPr id="23555" name="Otsikko 2"/>
          <p:cNvSpPr>
            <a:spLocks noGrp="1"/>
          </p:cNvSpPr>
          <p:nvPr>
            <p:ph type="title"/>
          </p:nvPr>
        </p:nvSpPr>
        <p:spPr>
          <a:xfrm>
            <a:off x="2063750" y="549275"/>
            <a:ext cx="8280400" cy="1150938"/>
          </a:xfrm>
        </p:spPr>
        <p:txBody>
          <a:bodyPr/>
          <a:lstStyle/>
          <a:p>
            <a:r>
              <a:rPr lang="fi-FI" altLang="fi-FI"/>
              <a:t>Nimityksiä, jatkuu…</a:t>
            </a:r>
          </a:p>
        </p:txBody>
      </p:sp>
      <p:sp>
        <p:nvSpPr>
          <p:cNvPr id="23556" name="Päivämäärän paikkamerkki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Aft>
                <a:spcPts val="800"/>
              </a:spcAft>
              <a:buClr>
                <a:schemeClr val="accent1"/>
              </a:buClr>
              <a:buSzPct val="100000"/>
              <a:buFont typeface="Arial" charset="0"/>
              <a:buChar char="•"/>
              <a:defRPr sz="2200">
                <a:solidFill>
                  <a:schemeClr val="tx1"/>
                </a:solidFill>
                <a:latin typeface="Arial" charset="0"/>
              </a:defRPr>
            </a:lvl1pPr>
            <a:lvl2pPr marL="742950" indent="-285750" eaLnBrk="0" hangingPunct="0">
              <a:spcAft>
                <a:spcPts val="800"/>
              </a:spcAft>
              <a:buClr>
                <a:schemeClr val="accent1"/>
              </a:buClr>
              <a:buSzPct val="100000"/>
              <a:buFont typeface="Arial" charset="0"/>
              <a:buChar char="•"/>
              <a:defRPr sz="2000">
                <a:solidFill>
                  <a:schemeClr val="tx1"/>
                </a:solidFill>
                <a:latin typeface="Arial" charset="0"/>
              </a:defRPr>
            </a:lvl2pPr>
            <a:lvl3pPr marL="1143000" indent="-228600" eaLnBrk="0" hangingPunct="0">
              <a:spcAft>
                <a:spcPts val="800"/>
              </a:spcAft>
              <a:buFont typeface="Arial" charset="0"/>
              <a:buChar char="‒"/>
              <a:defRPr sz="2400">
                <a:solidFill>
                  <a:schemeClr val="tx1"/>
                </a:solidFill>
                <a:latin typeface="Arial" charset="0"/>
              </a:defRPr>
            </a:lvl3pPr>
            <a:lvl4pPr marL="1600200" indent="-228600" eaLnBrk="0" hangingPunct="0">
              <a:spcAft>
                <a:spcPts val="800"/>
              </a:spcAft>
              <a:buFont typeface="Arial" charset="0"/>
              <a:buChar char="‒"/>
              <a:defRPr sz="1600">
                <a:solidFill>
                  <a:schemeClr val="tx1"/>
                </a:solidFill>
                <a:latin typeface="Arial" charset="0"/>
              </a:defRPr>
            </a:lvl4pPr>
            <a:lvl5pPr marL="2057400" indent="-228600" eaLnBrk="0" hangingPunct="0">
              <a:spcAft>
                <a:spcPts val="800"/>
              </a:spcAft>
              <a:buFont typeface="Arial" charset="0"/>
              <a:buChar char="‒"/>
              <a:defRPr sz="1400">
                <a:solidFill>
                  <a:schemeClr val="tx1"/>
                </a:solidFill>
                <a:latin typeface="Arial" charset="0"/>
              </a:defRPr>
            </a:lvl5pPr>
            <a:lvl6pPr marL="2514600" indent="-228600" eaLnBrk="0" fontAlgn="base" hangingPunct="0">
              <a:spcBef>
                <a:spcPct val="0"/>
              </a:spcBef>
              <a:spcAft>
                <a:spcPts val="800"/>
              </a:spcAft>
              <a:buFont typeface="Arial" charset="0"/>
              <a:buChar char="‒"/>
              <a:defRPr sz="1400">
                <a:solidFill>
                  <a:schemeClr val="tx1"/>
                </a:solidFill>
                <a:latin typeface="Arial" charset="0"/>
              </a:defRPr>
            </a:lvl6pPr>
            <a:lvl7pPr marL="2971800" indent="-228600" eaLnBrk="0" fontAlgn="base" hangingPunct="0">
              <a:spcBef>
                <a:spcPct val="0"/>
              </a:spcBef>
              <a:spcAft>
                <a:spcPts val="800"/>
              </a:spcAft>
              <a:buFont typeface="Arial" charset="0"/>
              <a:buChar char="‒"/>
              <a:defRPr sz="1400">
                <a:solidFill>
                  <a:schemeClr val="tx1"/>
                </a:solidFill>
                <a:latin typeface="Arial" charset="0"/>
              </a:defRPr>
            </a:lvl7pPr>
            <a:lvl8pPr marL="3429000" indent="-228600" eaLnBrk="0" fontAlgn="base" hangingPunct="0">
              <a:spcBef>
                <a:spcPct val="0"/>
              </a:spcBef>
              <a:spcAft>
                <a:spcPts val="800"/>
              </a:spcAft>
              <a:buFont typeface="Arial" charset="0"/>
              <a:buChar char="‒"/>
              <a:defRPr sz="1400">
                <a:solidFill>
                  <a:schemeClr val="tx1"/>
                </a:solidFill>
                <a:latin typeface="Arial" charset="0"/>
              </a:defRPr>
            </a:lvl8pPr>
            <a:lvl9pPr marL="3886200" indent="-228600" eaLnBrk="0" fontAlgn="base" hangingPunct="0">
              <a:spcBef>
                <a:spcPct val="0"/>
              </a:spcBef>
              <a:spcAft>
                <a:spcPts val="800"/>
              </a:spcAft>
              <a:buFont typeface="Arial" charset="0"/>
              <a:buChar char="‒"/>
              <a:defRPr sz="1400">
                <a:solidFill>
                  <a:schemeClr val="tx1"/>
                </a:solidFill>
                <a:latin typeface="Arial" charset="0"/>
              </a:defRPr>
            </a:lvl9pPr>
          </a:lstStyle>
          <a:p>
            <a:pPr eaLnBrk="1" hangingPunct="1">
              <a:spcAft>
                <a:spcPct val="0"/>
              </a:spcAft>
              <a:buClrTx/>
              <a:buSzTx/>
              <a:buFontTx/>
              <a:buNone/>
            </a:pPr>
            <a:fld id="{FAF35CB5-39DC-4983-A772-490A0BF6EF40}" type="datetime1">
              <a:rPr lang="fi-FI" altLang="fi-FI" sz="900">
                <a:solidFill>
                  <a:schemeClr val="tx2"/>
                </a:solidFill>
              </a:rPr>
              <a:pPr eaLnBrk="1" hangingPunct="1">
                <a:spcAft>
                  <a:spcPct val="0"/>
                </a:spcAft>
                <a:buClrTx/>
                <a:buSzTx/>
                <a:buFontTx/>
                <a:buNone/>
              </a:pPr>
              <a:t>1.8.2024</a:t>
            </a:fld>
            <a:endParaRPr lang="en-GB" altLang="fi-FI" sz="900">
              <a:solidFill>
                <a:schemeClr val="tx2"/>
              </a:solidFill>
            </a:endParaRPr>
          </a:p>
        </p:txBody>
      </p:sp>
      <p:sp>
        <p:nvSpPr>
          <p:cNvPr id="23557" name="Alatunnisteen paikkamerkki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Aft>
                <a:spcPts val="800"/>
              </a:spcAft>
              <a:buClr>
                <a:schemeClr val="accent1"/>
              </a:buClr>
              <a:buSzPct val="100000"/>
              <a:buFont typeface="Arial" charset="0"/>
              <a:buChar char="•"/>
              <a:defRPr sz="2200">
                <a:solidFill>
                  <a:schemeClr val="tx1"/>
                </a:solidFill>
                <a:latin typeface="Arial" charset="0"/>
              </a:defRPr>
            </a:lvl1pPr>
            <a:lvl2pPr marL="742950" indent="-285750" eaLnBrk="0" hangingPunct="0">
              <a:spcAft>
                <a:spcPts val="800"/>
              </a:spcAft>
              <a:buClr>
                <a:schemeClr val="accent1"/>
              </a:buClr>
              <a:buSzPct val="100000"/>
              <a:buFont typeface="Arial" charset="0"/>
              <a:buChar char="•"/>
              <a:defRPr sz="2000">
                <a:solidFill>
                  <a:schemeClr val="tx1"/>
                </a:solidFill>
                <a:latin typeface="Arial" charset="0"/>
              </a:defRPr>
            </a:lvl2pPr>
            <a:lvl3pPr marL="1143000" indent="-228600" eaLnBrk="0" hangingPunct="0">
              <a:spcAft>
                <a:spcPts val="800"/>
              </a:spcAft>
              <a:buFont typeface="Arial" charset="0"/>
              <a:buChar char="‒"/>
              <a:defRPr sz="2400">
                <a:solidFill>
                  <a:schemeClr val="tx1"/>
                </a:solidFill>
                <a:latin typeface="Arial" charset="0"/>
              </a:defRPr>
            </a:lvl3pPr>
            <a:lvl4pPr marL="1600200" indent="-228600" eaLnBrk="0" hangingPunct="0">
              <a:spcAft>
                <a:spcPts val="800"/>
              </a:spcAft>
              <a:buFont typeface="Arial" charset="0"/>
              <a:buChar char="‒"/>
              <a:defRPr sz="1600">
                <a:solidFill>
                  <a:schemeClr val="tx1"/>
                </a:solidFill>
                <a:latin typeface="Arial" charset="0"/>
              </a:defRPr>
            </a:lvl4pPr>
            <a:lvl5pPr marL="2057400" indent="-228600" eaLnBrk="0" hangingPunct="0">
              <a:spcAft>
                <a:spcPts val="800"/>
              </a:spcAft>
              <a:buFont typeface="Arial" charset="0"/>
              <a:buChar char="‒"/>
              <a:defRPr sz="1400">
                <a:solidFill>
                  <a:schemeClr val="tx1"/>
                </a:solidFill>
                <a:latin typeface="Arial" charset="0"/>
              </a:defRPr>
            </a:lvl5pPr>
            <a:lvl6pPr marL="2514600" indent="-228600" eaLnBrk="0" fontAlgn="base" hangingPunct="0">
              <a:spcBef>
                <a:spcPct val="0"/>
              </a:spcBef>
              <a:spcAft>
                <a:spcPts val="800"/>
              </a:spcAft>
              <a:buFont typeface="Arial" charset="0"/>
              <a:buChar char="‒"/>
              <a:defRPr sz="1400">
                <a:solidFill>
                  <a:schemeClr val="tx1"/>
                </a:solidFill>
                <a:latin typeface="Arial" charset="0"/>
              </a:defRPr>
            </a:lvl6pPr>
            <a:lvl7pPr marL="2971800" indent="-228600" eaLnBrk="0" fontAlgn="base" hangingPunct="0">
              <a:spcBef>
                <a:spcPct val="0"/>
              </a:spcBef>
              <a:spcAft>
                <a:spcPts val="800"/>
              </a:spcAft>
              <a:buFont typeface="Arial" charset="0"/>
              <a:buChar char="‒"/>
              <a:defRPr sz="1400">
                <a:solidFill>
                  <a:schemeClr val="tx1"/>
                </a:solidFill>
                <a:latin typeface="Arial" charset="0"/>
              </a:defRPr>
            </a:lvl7pPr>
            <a:lvl8pPr marL="3429000" indent="-228600" eaLnBrk="0" fontAlgn="base" hangingPunct="0">
              <a:spcBef>
                <a:spcPct val="0"/>
              </a:spcBef>
              <a:spcAft>
                <a:spcPts val="800"/>
              </a:spcAft>
              <a:buFont typeface="Arial" charset="0"/>
              <a:buChar char="‒"/>
              <a:defRPr sz="1400">
                <a:solidFill>
                  <a:schemeClr val="tx1"/>
                </a:solidFill>
                <a:latin typeface="Arial" charset="0"/>
              </a:defRPr>
            </a:lvl8pPr>
            <a:lvl9pPr marL="3886200" indent="-228600" eaLnBrk="0" fontAlgn="base" hangingPunct="0">
              <a:spcBef>
                <a:spcPct val="0"/>
              </a:spcBef>
              <a:spcAft>
                <a:spcPts val="800"/>
              </a:spcAft>
              <a:buFont typeface="Arial" charset="0"/>
              <a:buChar char="‒"/>
              <a:defRPr sz="1400">
                <a:solidFill>
                  <a:schemeClr val="tx1"/>
                </a:solidFill>
                <a:latin typeface="Arial" charset="0"/>
              </a:defRPr>
            </a:lvl9pPr>
          </a:lstStyle>
          <a:p>
            <a:pPr eaLnBrk="1" hangingPunct="1">
              <a:spcAft>
                <a:spcPct val="0"/>
              </a:spcAft>
              <a:buClrTx/>
              <a:buSzTx/>
              <a:buFontTx/>
              <a:buNone/>
            </a:pPr>
            <a:r>
              <a:rPr lang="fi-FI" altLang="fi-FI" sz="900">
                <a:solidFill>
                  <a:schemeClr val="tx2"/>
                </a:solidFill>
              </a:rPr>
              <a:t>Humanistinen tiedekunta / Henkilön nimi / Esityksen nimi</a:t>
            </a:r>
            <a:endParaRPr lang="en-GB" altLang="fi-FI" sz="900">
              <a:solidFill>
                <a:schemeClr val="tx2"/>
              </a:solidFill>
            </a:endParaRPr>
          </a:p>
        </p:txBody>
      </p:sp>
      <p:sp>
        <p:nvSpPr>
          <p:cNvPr id="23558" name="Dian numeron paikkamerkki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Aft>
                <a:spcPts val="800"/>
              </a:spcAft>
              <a:buClr>
                <a:schemeClr val="accent1"/>
              </a:buClr>
              <a:buSzPct val="100000"/>
              <a:buFont typeface="Arial" charset="0"/>
              <a:buChar char="•"/>
              <a:defRPr sz="2200">
                <a:solidFill>
                  <a:schemeClr val="tx1"/>
                </a:solidFill>
                <a:latin typeface="Arial" charset="0"/>
              </a:defRPr>
            </a:lvl1pPr>
            <a:lvl2pPr marL="742950" indent="-285750" eaLnBrk="0" hangingPunct="0">
              <a:spcAft>
                <a:spcPts val="800"/>
              </a:spcAft>
              <a:buClr>
                <a:schemeClr val="accent1"/>
              </a:buClr>
              <a:buSzPct val="100000"/>
              <a:buFont typeface="Arial" charset="0"/>
              <a:buChar char="•"/>
              <a:defRPr sz="2000">
                <a:solidFill>
                  <a:schemeClr val="tx1"/>
                </a:solidFill>
                <a:latin typeface="Arial" charset="0"/>
              </a:defRPr>
            </a:lvl2pPr>
            <a:lvl3pPr marL="1143000" indent="-228600" eaLnBrk="0" hangingPunct="0">
              <a:spcAft>
                <a:spcPts val="800"/>
              </a:spcAft>
              <a:buFont typeface="Arial" charset="0"/>
              <a:buChar char="‒"/>
              <a:defRPr sz="2400">
                <a:solidFill>
                  <a:schemeClr val="tx1"/>
                </a:solidFill>
                <a:latin typeface="Arial" charset="0"/>
              </a:defRPr>
            </a:lvl3pPr>
            <a:lvl4pPr marL="1600200" indent="-228600" eaLnBrk="0" hangingPunct="0">
              <a:spcAft>
                <a:spcPts val="800"/>
              </a:spcAft>
              <a:buFont typeface="Arial" charset="0"/>
              <a:buChar char="‒"/>
              <a:defRPr sz="1600">
                <a:solidFill>
                  <a:schemeClr val="tx1"/>
                </a:solidFill>
                <a:latin typeface="Arial" charset="0"/>
              </a:defRPr>
            </a:lvl4pPr>
            <a:lvl5pPr marL="2057400" indent="-228600" eaLnBrk="0" hangingPunct="0">
              <a:spcAft>
                <a:spcPts val="800"/>
              </a:spcAft>
              <a:buFont typeface="Arial" charset="0"/>
              <a:buChar char="‒"/>
              <a:defRPr sz="1400">
                <a:solidFill>
                  <a:schemeClr val="tx1"/>
                </a:solidFill>
                <a:latin typeface="Arial" charset="0"/>
              </a:defRPr>
            </a:lvl5pPr>
            <a:lvl6pPr marL="2514600" indent="-228600" eaLnBrk="0" fontAlgn="base" hangingPunct="0">
              <a:spcBef>
                <a:spcPct val="0"/>
              </a:spcBef>
              <a:spcAft>
                <a:spcPts val="800"/>
              </a:spcAft>
              <a:buFont typeface="Arial" charset="0"/>
              <a:buChar char="‒"/>
              <a:defRPr sz="1400">
                <a:solidFill>
                  <a:schemeClr val="tx1"/>
                </a:solidFill>
                <a:latin typeface="Arial" charset="0"/>
              </a:defRPr>
            </a:lvl6pPr>
            <a:lvl7pPr marL="2971800" indent="-228600" eaLnBrk="0" fontAlgn="base" hangingPunct="0">
              <a:spcBef>
                <a:spcPct val="0"/>
              </a:spcBef>
              <a:spcAft>
                <a:spcPts val="800"/>
              </a:spcAft>
              <a:buFont typeface="Arial" charset="0"/>
              <a:buChar char="‒"/>
              <a:defRPr sz="1400">
                <a:solidFill>
                  <a:schemeClr val="tx1"/>
                </a:solidFill>
                <a:latin typeface="Arial" charset="0"/>
              </a:defRPr>
            </a:lvl7pPr>
            <a:lvl8pPr marL="3429000" indent="-228600" eaLnBrk="0" fontAlgn="base" hangingPunct="0">
              <a:spcBef>
                <a:spcPct val="0"/>
              </a:spcBef>
              <a:spcAft>
                <a:spcPts val="800"/>
              </a:spcAft>
              <a:buFont typeface="Arial" charset="0"/>
              <a:buChar char="‒"/>
              <a:defRPr sz="1400">
                <a:solidFill>
                  <a:schemeClr val="tx1"/>
                </a:solidFill>
                <a:latin typeface="Arial" charset="0"/>
              </a:defRPr>
            </a:lvl8pPr>
            <a:lvl9pPr marL="3886200" indent="-228600" eaLnBrk="0" fontAlgn="base" hangingPunct="0">
              <a:spcBef>
                <a:spcPct val="0"/>
              </a:spcBef>
              <a:spcAft>
                <a:spcPts val="800"/>
              </a:spcAft>
              <a:buFont typeface="Arial" charset="0"/>
              <a:buChar char="‒"/>
              <a:defRPr sz="1400">
                <a:solidFill>
                  <a:schemeClr val="tx1"/>
                </a:solidFill>
                <a:latin typeface="Arial" charset="0"/>
              </a:defRPr>
            </a:lvl9pPr>
          </a:lstStyle>
          <a:p>
            <a:pPr eaLnBrk="1" hangingPunct="1">
              <a:spcAft>
                <a:spcPct val="0"/>
              </a:spcAft>
              <a:buClrTx/>
              <a:buSzTx/>
              <a:buFontTx/>
              <a:buNone/>
            </a:pPr>
            <a:fld id="{ADDF203D-86B9-44CE-802E-59241D70F367}" type="slidenum">
              <a:rPr lang="en-GB" altLang="fi-FI" sz="900">
                <a:solidFill>
                  <a:schemeClr val="tx2"/>
                </a:solidFill>
              </a:rPr>
              <a:pPr eaLnBrk="1" hangingPunct="1">
                <a:spcAft>
                  <a:spcPct val="0"/>
                </a:spcAft>
                <a:buClrTx/>
                <a:buSzTx/>
                <a:buFontTx/>
                <a:buNone/>
              </a:pPr>
              <a:t>6</a:t>
            </a:fld>
            <a:endParaRPr lang="en-GB" altLang="fi-FI" sz="900">
              <a:solidFill>
                <a:schemeClr val="tx2"/>
              </a:solidFill>
            </a:endParaRPr>
          </a:p>
        </p:txBody>
      </p:sp>
    </p:spTree>
    <p:extLst>
      <p:ext uri="{BB962C8B-B14F-4D97-AF65-F5344CB8AC3E}">
        <p14:creationId xmlns:p14="http://schemas.microsoft.com/office/powerpoint/2010/main" val="208937842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55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55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55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Haaste:</a:t>
            </a:r>
          </a:p>
        </p:txBody>
      </p:sp>
      <p:sp>
        <p:nvSpPr>
          <p:cNvPr id="3" name="Sisällön paikkamerkki 2"/>
          <p:cNvSpPr>
            <a:spLocks noGrp="1"/>
          </p:cNvSpPr>
          <p:nvPr>
            <p:ph idx="1"/>
          </p:nvPr>
        </p:nvSpPr>
        <p:spPr/>
        <p:txBody>
          <a:bodyPr/>
          <a:lstStyle/>
          <a:p>
            <a:r>
              <a:rPr lang="fi-FI" sz="5400" dirty="0"/>
              <a:t>Nykyaikana ei tulisi olla toisen luokan kansalaisia. </a:t>
            </a:r>
          </a:p>
          <a:p>
            <a:r>
              <a:rPr lang="fi-FI" sz="5400" dirty="0"/>
              <a:t>Miksi annamme syrjinnän kuitenkin jatkua romanien kohdalla?</a:t>
            </a:r>
          </a:p>
          <a:p>
            <a:endParaRPr lang="fi-FI" dirty="0"/>
          </a:p>
        </p:txBody>
      </p:sp>
    </p:spTree>
    <p:extLst>
      <p:ext uri="{BB962C8B-B14F-4D97-AF65-F5344CB8AC3E}">
        <p14:creationId xmlns:p14="http://schemas.microsoft.com/office/powerpoint/2010/main" val="140978339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Romanit ja syrjäytyminen</a:t>
            </a:r>
          </a:p>
        </p:txBody>
      </p:sp>
      <p:sp>
        <p:nvSpPr>
          <p:cNvPr id="3" name="Sisällön paikkamerkki 2"/>
          <p:cNvSpPr>
            <a:spLocks noGrp="1"/>
          </p:cNvSpPr>
          <p:nvPr>
            <p:ph idx="1"/>
          </p:nvPr>
        </p:nvSpPr>
        <p:spPr/>
        <p:txBody>
          <a:bodyPr>
            <a:normAutofit lnSpcReduction="10000"/>
          </a:bodyPr>
          <a:lstStyle/>
          <a:p>
            <a:r>
              <a:rPr lang="fi-FI" sz="4000" dirty="0"/>
              <a:t>Valtaosa Euroopan 10 miljoonasta romaneista kohtaa edelleen ihmisoikeusloukkauksia ja monet syrjäytyvät lähes kaikilla elämänalueilla..</a:t>
            </a:r>
          </a:p>
          <a:p>
            <a:r>
              <a:rPr lang="fi-FI" sz="4000" dirty="0"/>
              <a:t>Romanit ovat ajautuneet köyhyyden ja kurjuuden kierteeseen ja heidän sosiaalis-taloudellinen tilansa on edelleen heikko. </a:t>
            </a:r>
          </a:p>
          <a:p>
            <a:r>
              <a:rPr lang="fi-FI" sz="4000" dirty="0"/>
              <a:t>Köyhyyden arvioidaan olevan nelinkertaista valtaväestöön verrattuna</a:t>
            </a:r>
            <a:r>
              <a:rPr lang="fi-FI" dirty="0"/>
              <a:t>.</a:t>
            </a:r>
          </a:p>
        </p:txBody>
      </p:sp>
    </p:spTree>
    <p:extLst>
      <p:ext uri="{BB962C8B-B14F-4D97-AF65-F5344CB8AC3E}">
        <p14:creationId xmlns:p14="http://schemas.microsoft.com/office/powerpoint/2010/main" val="183797418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Jatkuu…</a:t>
            </a:r>
          </a:p>
        </p:txBody>
      </p:sp>
      <p:sp>
        <p:nvSpPr>
          <p:cNvPr id="3" name="Sisällön paikkamerkki 2"/>
          <p:cNvSpPr>
            <a:spLocks noGrp="1"/>
          </p:cNvSpPr>
          <p:nvPr>
            <p:ph idx="1"/>
          </p:nvPr>
        </p:nvSpPr>
        <p:spPr/>
        <p:txBody>
          <a:bodyPr/>
          <a:lstStyle/>
          <a:p>
            <a:r>
              <a:rPr lang="fi-FI" sz="3600" dirty="0"/>
              <a:t>Tästä on ollut seurauksena romanien joukkoliikehdintä eri maihin paremman elämän toivossa</a:t>
            </a:r>
          </a:p>
          <a:p>
            <a:r>
              <a:rPr lang="fi-FI" sz="3600" dirty="0"/>
              <a:t>Kommunistihallinnon kaaduttua 1989 romanien tilanne kurjistui entisestään</a:t>
            </a:r>
          </a:p>
          <a:p>
            <a:r>
              <a:rPr lang="fi-FI" sz="3600" dirty="0"/>
              <a:t>Syrjintä ja vihamielisyys romaneja kohtana on kasvanut kaikissa Euroopan maissa.</a:t>
            </a:r>
          </a:p>
          <a:p>
            <a:r>
              <a:rPr lang="fi-FI" sz="3600" dirty="0"/>
              <a:t>Nykyongelmien juuret liittyvät historiaan.</a:t>
            </a:r>
          </a:p>
          <a:p>
            <a:endParaRPr lang="fi-FI" dirty="0"/>
          </a:p>
        </p:txBody>
      </p:sp>
    </p:spTree>
    <p:extLst>
      <p:ext uri="{BB962C8B-B14F-4D97-AF65-F5344CB8AC3E}">
        <p14:creationId xmlns:p14="http://schemas.microsoft.com/office/powerpoint/2010/main" val="320171012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en-US" dirty="0" err="1"/>
              <a:t>Romanien</a:t>
            </a:r>
            <a:r>
              <a:rPr lang="en-US" dirty="0"/>
              <a:t> </a:t>
            </a:r>
            <a:r>
              <a:rPr lang="en-US" dirty="0" err="1"/>
              <a:t>maastamuutto</a:t>
            </a:r>
            <a:r>
              <a:rPr lang="en-US" dirty="0"/>
              <a:t> </a:t>
            </a:r>
            <a:r>
              <a:rPr lang="en-US" dirty="0" err="1"/>
              <a:t>Lähi-idästä</a:t>
            </a:r>
            <a:r>
              <a:rPr lang="en-US" dirty="0"/>
              <a:t> ja </a:t>
            </a:r>
            <a:r>
              <a:rPr lang="en-US" dirty="0" err="1"/>
              <a:t>Pohjois-Afrikasta</a:t>
            </a:r>
            <a:r>
              <a:rPr lang="en-US" dirty="0"/>
              <a:t> </a:t>
            </a:r>
            <a:r>
              <a:rPr lang="en-US" dirty="0" err="1"/>
              <a:t>Eurooppaan</a:t>
            </a:r>
            <a:r>
              <a:rPr lang="en-US" dirty="0"/>
              <a:t> </a:t>
            </a:r>
            <a:endParaRPr lang="fi-FI" dirty="0"/>
          </a:p>
        </p:txBody>
      </p:sp>
      <p:pic>
        <p:nvPicPr>
          <p:cNvPr id="4" name="Sisällön paikkamerkk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69773" y="1838325"/>
            <a:ext cx="5252454" cy="4351338"/>
          </a:xfrm>
        </p:spPr>
      </p:pic>
      <p:sp>
        <p:nvSpPr>
          <p:cNvPr id="3" name="Alatunnisteen paikkamerkki 2"/>
          <p:cNvSpPr>
            <a:spLocks noGrp="1"/>
          </p:cNvSpPr>
          <p:nvPr>
            <p:ph type="ftr" sz="quarter" idx="11"/>
          </p:nvPr>
        </p:nvSpPr>
        <p:spPr/>
        <p:txBody>
          <a:bodyPr/>
          <a:lstStyle/>
          <a:p>
            <a:r>
              <a:rPr lang="fi-FI"/>
              <a:t>Johdatus romanikulttuureihin Henry Hedman </a:t>
            </a:r>
          </a:p>
        </p:txBody>
      </p:sp>
      <p:sp>
        <p:nvSpPr>
          <p:cNvPr id="5" name="Dian numeron paikkamerkki 4"/>
          <p:cNvSpPr>
            <a:spLocks noGrp="1"/>
          </p:cNvSpPr>
          <p:nvPr>
            <p:ph type="sldNum" sz="quarter" idx="12"/>
          </p:nvPr>
        </p:nvSpPr>
        <p:spPr/>
        <p:txBody>
          <a:bodyPr/>
          <a:lstStyle/>
          <a:p>
            <a:fld id="{A9A2C7B3-5B34-4AAB-B746-98E12A32B39A}" type="slidenum">
              <a:rPr lang="fi-FI" smtClean="0"/>
              <a:t>63</a:t>
            </a:fld>
            <a:endParaRPr lang="fi-FI"/>
          </a:p>
        </p:txBody>
      </p:sp>
    </p:spTree>
    <p:extLst>
      <p:ext uri="{BB962C8B-B14F-4D97-AF65-F5344CB8AC3E}">
        <p14:creationId xmlns:p14="http://schemas.microsoft.com/office/powerpoint/2010/main" val="147539640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dirty="0"/>
              <a:t>Kiertäviä romaniperheitä…</a:t>
            </a:r>
          </a:p>
        </p:txBody>
      </p:sp>
      <p:pic>
        <p:nvPicPr>
          <p:cNvPr id="4" name="Sisällön paikkamerkk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88178" y="1825625"/>
            <a:ext cx="5215644" cy="4351338"/>
          </a:xfrm>
        </p:spPr>
      </p:pic>
      <p:sp>
        <p:nvSpPr>
          <p:cNvPr id="3" name="Alatunnisteen paikkamerkki 2"/>
          <p:cNvSpPr>
            <a:spLocks noGrp="1"/>
          </p:cNvSpPr>
          <p:nvPr>
            <p:ph type="ftr" sz="quarter" idx="11"/>
          </p:nvPr>
        </p:nvSpPr>
        <p:spPr/>
        <p:txBody>
          <a:bodyPr/>
          <a:lstStyle/>
          <a:p>
            <a:r>
              <a:rPr lang="fi-FI"/>
              <a:t>Johdatus romanikulttuureihin Henry Hedman </a:t>
            </a:r>
          </a:p>
        </p:txBody>
      </p:sp>
      <p:sp>
        <p:nvSpPr>
          <p:cNvPr id="5" name="Dian numeron paikkamerkki 4"/>
          <p:cNvSpPr>
            <a:spLocks noGrp="1"/>
          </p:cNvSpPr>
          <p:nvPr>
            <p:ph type="sldNum" sz="quarter" idx="12"/>
          </p:nvPr>
        </p:nvSpPr>
        <p:spPr/>
        <p:txBody>
          <a:bodyPr/>
          <a:lstStyle/>
          <a:p>
            <a:fld id="{A9A2C7B3-5B34-4AAB-B746-98E12A32B39A}" type="slidenum">
              <a:rPr lang="fi-FI" smtClean="0"/>
              <a:t>64</a:t>
            </a:fld>
            <a:endParaRPr lang="fi-FI"/>
          </a:p>
        </p:txBody>
      </p:sp>
    </p:spTree>
    <p:extLst>
      <p:ext uri="{BB962C8B-B14F-4D97-AF65-F5344CB8AC3E}">
        <p14:creationId xmlns:p14="http://schemas.microsoft.com/office/powerpoint/2010/main" val="37192537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1"/>
          </p:nvPr>
        </p:nvSpPr>
        <p:spPr/>
        <p:txBody>
          <a:bodyPr>
            <a:normAutofit lnSpcReduction="10000"/>
          </a:bodyPr>
          <a:lstStyle/>
          <a:p>
            <a:pPr eaLnBrk="1" hangingPunct="1">
              <a:lnSpc>
                <a:spcPct val="80000"/>
              </a:lnSpc>
            </a:pPr>
            <a:r>
              <a:rPr lang="fi-FI" altLang="fi-FI" dirty="0"/>
              <a:t>Lähes siitä lähtien kun romanit saapuivat Eurooppaan heitä on vainottu ja tuhottu 1400-1800 luvulla säädettiin romanivastaisia lakeja ja säädöksiä</a:t>
            </a:r>
          </a:p>
          <a:p>
            <a:pPr eaLnBrk="1" hangingPunct="1">
              <a:lnSpc>
                <a:spcPct val="80000"/>
              </a:lnSpc>
            </a:pPr>
            <a:r>
              <a:rPr lang="fi-FI" altLang="fi-FI" dirty="0"/>
              <a:t>He ovat joutuneet natsien vainon kohteeksi samoin kuin juutalaiset, mutta heistä ei mainita paljoakaan (06 -1,5 milj.) romania tapettiin</a:t>
            </a:r>
          </a:p>
          <a:p>
            <a:pPr eaLnBrk="1" hangingPunct="1">
              <a:lnSpc>
                <a:spcPct val="80000"/>
              </a:lnSpc>
            </a:pPr>
            <a:r>
              <a:rPr lang="fi-FI" altLang="fi-FI" dirty="0"/>
              <a:t>He ovat ehkä kaikkein vihatuin vähemmistöryhmä Euroopassa</a:t>
            </a:r>
          </a:p>
          <a:p>
            <a:pPr>
              <a:lnSpc>
                <a:spcPct val="80000"/>
              </a:lnSpc>
            </a:pPr>
            <a:r>
              <a:rPr lang="fi-FI" altLang="fi-FI" dirty="0"/>
              <a:t>Kommunismin sorruttua useimmissa entisissä Neuvostoliiton maissa on nostanut romaniongelmat meidän kaikkien yhteiseksi Euroopassa.</a:t>
            </a:r>
          </a:p>
          <a:p>
            <a:pPr>
              <a:lnSpc>
                <a:spcPct val="80000"/>
              </a:lnSpc>
            </a:pPr>
            <a:r>
              <a:rPr lang="fi-FI" altLang="fi-FI" dirty="0"/>
              <a:t>Erityisesti romanien  kiertely EU-maissa  on nostanut heidät poliittisten agendojen listoille.</a:t>
            </a:r>
          </a:p>
          <a:p>
            <a:pPr>
              <a:lnSpc>
                <a:spcPct val="80000"/>
              </a:lnSpc>
            </a:pPr>
            <a:r>
              <a:rPr lang="fi-FI" altLang="fi-FI" dirty="0"/>
              <a:t>Vihamielisyys on ennestään kohdistunut näihin ns. kerjäläisromaneihin.</a:t>
            </a:r>
          </a:p>
          <a:p>
            <a:pPr marL="0" indent="0" eaLnBrk="1" hangingPunct="1">
              <a:lnSpc>
                <a:spcPct val="80000"/>
              </a:lnSpc>
              <a:buNone/>
            </a:pPr>
            <a:endParaRPr lang="fi-FI" altLang="fi-FI" dirty="0"/>
          </a:p>
        </p:txBody>
      </p:sp>
      <p:sp>
        <p:nvSpPr>
          <p:cNvPr id="2" name="Otsikko 1"/>
          <p:cNvSpPr>
            <a:spLocks noGrp="1"/>
          </p:cNvSpPr>
          <p:nvPr>
            <p:ph type="title"/>
          </p:nvPr>
        </p:nvSpPr>
        <p:spPr/>
        <p:txBody>
          <a:bodyPr>
            <a:scene3d>
              <a:camera prst="orthographicFront"/>
              <a:lightRig rig="soft" dir="t">
                <a:rot lat="0" lon="0" rev="16800000"/>
              </a:lightRig>
            </a:scene3d>
          </a:bodyPr>
          <a:lstStyle/>
          <a:p>
            <a:pPr>
              <a:defRPr/>
            </a:pPr>
            <a:r>
              <a:rPr lang="fi-FI" dirty="0"/>
              <a:t>Romanit natsien vainon kohteena</a:t>
            </a:r>
          </a:p>
        </p:txBody>
      </p:sp>
      <p:sp>
        <p:nvSpPr>
          <p:cNvPr id="14340" name="Footer Placeholder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eaLnBrk="0" hangingPunct="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eaLnBrk="1" hangingPunct="1">
              <a:spcBef>
                <a:spcPct val="0"/>
              </a:spcBef>
              <a:buClrTx/>
              <a:buSzTx/>
              <a:buFontTx/>
              <a:buNone/>
            </a:pPr>
            <a:r>
              <a:rPr lang="fi-FI" altLang="fi-FI" sz="1000">
                <a:latin typeface="Arial" panose="020B0604020202020204" pitchFamily="34" charset="0"/>
              </a:rPr>
              <a:t>Johdatus romanikulttuureihin Henry Hedman </a:t>
            </a:r>
          </a:p>
        </p:txBody>
      </p:sp>
      <p:sp>
        <p:nvSpPr>
          <p:cNvPr id="14341"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eaLnBrk="0" hangingPunct="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eaLnBrk="1" hangingPunct="1">
              <a:spcBef>
                <a:spcPct val="0"/>
              </a:spcBef>
              <a:buClrTx/>
              <a:buSzTx/>
              <a:buFontTx/>
              <a:buNone/>
            </a:pPr>
            <a:fld id="{74D24CD7-A667-42FA-8AC6-2B6F5AF0DAC8}" type="slidenum">
              <a:rPr lang="fi-FI" altLang="fi-FI" sz="1000">
                <a:latin typeface="Arial" panose="020B0604020202020204" pitchFamily="34" charset="0"/>
              </a:rPr>
              <a:pPr eaLnBrk="1" hangingPunct="1">
                <a:spcBef>
                  <a:spcPct val="0"/>
                </a:spcBef>
                <a:buClrTx/>
                <a:buSzTx/>
                <a:buFontTx/>
                <a:buNone/>
              </a:pPr>
              <a:t>65</a:t>
            </a:fld>
            <a:endParaRPr lang="fi-FI" altLang="fi-FI" sz="1000">
              <a:latin typeface="Arial" panose="020B0604020202020204" pitchFamily="34" charset="0"/>
            </a:endParaRPr>
          </a:p>
        </p:txBody>
      </p:sp>
    </p:spTree>
    <p:extLst>
      <p:ext uri="{BB962C8B-B14F-4D97-AF65-F5344CB8AC3E}">
        <p14:creationId xmlns:p14="http://schemas.microsoft.com/office/powerpoint/2010/main" val="283322482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Otsikko 1"/>
          <p:cNvSpPr>
            <a:spLocks noGrp="1"/>
          </p:cNvSpPr>
          <p:nvPr>
            <p:ph type="title"/>
          </p:nvPr>
        </p:nvSpPr>
        <p:spPr/>
        <p:txBody>
          <a:bodyPr/>
          <a:lstStyle/>
          <a:p>
            <a:pPr eaLnBrk="1" hangingPunct="1"/>
            <a:r>
              <a:rPr lang="fi-FI" altLang="fi-FI"/>
              <a:t>PAARGIBA – KIITOS!</a:t>
            </a:r>
          </a:p>
        </p:txBody>
      </p:sp>
      <p:pic>
        <p:nvPicPr>
          <p:cNvPr id="29699" name="Picture 3" descr="C:\Users\Henkka\Pictures\Henkan valokuvat\Henkka50\henkka_5.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910139" y="1341439"/>
            <a:ext cx="2409825" cy="4751387"/>
          </a:xfrm>
          <a:noFill/>
        </p:spPr>
      </p:pic>
      <p:sp>
        <p:nvSpPr>
          <p:cNvPr id="3" name="Alatunnisteen paikkamerkki 2"/>
          <p:cNvSpPr>
            <a:spLocks noGrp="1"/>
          </p:cNvSpPr>
          <p:nvPr>
            <p:ph type="ftr" sz="quarter" idx="11"/>
          </p:nvPr>
        </p:nvSpPr>
        <p:spPr/>
        <p:txBody>
          <a:bodyPr/>
          <a:lstStyle/>
          <a:p>
            <a:r>
              <a:rPr lang="fi-FI"/>
              <a:t>Johdatus romanikulttuureihin Henry Hedman </a:t>
            </a:r>
          </a:p>
        </p:txBody>
      </p:sp>
      <p:sp>
        <p:nvSpPr>
          <p:cNvPr id="4" name="Dian numeron paikkamerkki 3"/>
          <p:cNvSpPr>
            <a:spLocks noGrp="1"/>
          </p:cNvSpPr>
          <p:nvPr>
            <p:ph type="sldNum" sz="quarter" idx="12"/>
          </p:nvPr>
        </p:nvSpPr>
        <p:spPr/>
        <p:txBody>
          <a:bodyPr/>
          <a:lstStyle/>
          <a:p>
            <a:fld id="{B3F56496-E947-42B7-859D-55819C8D5253}" type="slidenum">
              <a:rPr lang="fi-FI" smtClean="0"/>
              <a:t>66</a:t>
            </a:fld>
            <a:endParaRPr lang="fi-FI"/>
          </a:p>
        </p:txBody>
      </p:sp>
    </p:spTree>
    <p:extLst>
      <p:ext uri="{BB962C8B-B14F-4D97-AF65-F5344CB8AC3E}">
        <p14:creationId xmlns:p14="http://schemas.microsoft.com/office/powerpoint/2010/main" val="10035810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Content Placeholder 1"/>
          <p:cNvSpPr>
            <a:spLocks noGrp="1"/>
          </p:cNvSpPr>
          <p:nvPr>
            <p:ph idx="1"/>
          </p:nvPr>
        </p:nvSpPr>
        <p:spPr/>
        <p:txBody>
          <a:bodyPr>
            <a:normAutofit/>
          </a:bodyPr>
          <a:lstStyle/>
          <a:p>
            <a:pPr eaLnBrk="1" hangingPunct="1"/>
            <a:r>
              <a:rPr lang="fi-FI" altLang="fi-FI" dirty="0"/>
              <a:t>Romanien saapuessa Skandinaviaan 1500-luvulla heistä ei käytetty enää nimitystä </a:t>
            </a:r>
            <a:r>
              <a:rPr lang="fi-FI" altLang="fi-FI" i="1" dirty="0" err="1"/>
              <a:t>egyptians</a:t>
            </a:r>
            <a:r>
              <a:rPr lang="fi-FI" altLang="fi-FI" dirty="0"/>
              <a:t> tai </a:t>
            </a:r>
            <a:r>
              <a:rPr lang="fi-FI" altLang="fi-FI" i="1" dirty="0" err="1"/>
              <a:t>gypsies</a:t>
            </a:r>
            <a:r>
              <a:rPr lang="fi-FI" altLang="fi-FI" dirty="0"/>
              <a:t> vaan </a:t>
            </a:r>
            <a:r>
              <a:rPr lang="fi-FI" altLang="fi-FI" i="1" dirty="0"/>
              <a:t>tattari</a:t>
            </a:r>
            <a:r>
              <a:rPr lang="fi-FI" altLang="fi-FI" dirty="0"/>
              <a:t>-nimitystä.</a:t>
            </a:r>
          </a:p>
          <a:p>
            <a:pPr eaLnBrk="1" hangingPunct="1"/>
            <a:r>
              <a:rPr lang="fi-FI" altLang="fi-FI" dirty="0"/>
              <a:t>Jo vuonna 1512 Olaus Petri kutsui Tukholmaan saapunutta seuruetta </a:t>
            </a:r>
            <a:r>
              <a:rPr lang="fi-FI" altLang="fi-FI" i="1" dirty="0"/>
              <a:t>tattareiksi</a:t>
            </a:r>
            <a:r>
              <a:rPr lang="fi-FI" altLang="fi-FI" dirty="0"/>
              <a:t>. </a:t>
            </a:r>
          </a:p>
          <a:p>
            <a:pPr eaLnBrk="1" hangingPunct="1"/>
            <a:r>
              <a:rPr lang="fi-FI" altLang="fi-FI" dirty="0"/>
              <a:t>Malli on suoraan Pohjois-Saksasta, jossa romanit oli sekoitettu itäisiin </a:t>
            </a:r>
            <a:r>
              <a:rPr lang="fi-FI" altLang="fi-FI" b="1" dirty="0"/>
              <a:t>tataareihin</a:t>
            </a:r>
            <a:r>
              <a:rPr lang="fi-FI" altLang="fi-FI" dirty="0"/>
              <a:t> ja saaneet nimityksen ”tattarit” tai  ”mustat tattarit”. </a:t>
            </a:r>
          </a:p>
          <a:p>
            <a:pPr lvl="1" eaLnBrk="1" hangingPunct="1"/>
            <a:r>
              <a:rPr lang="fi-FI" altLang="fi-FI" sz="2800" dirty="0"/>
              <a:t>Ensimmäinen maininta löytyy 1580,Turun linnan vankiluettelossa 1580 ,jossa  toisella rivillä mainitaan ilmeisesti mustalainen (</a:t>
            </a:r>
            <a:r>
              <a:rPr lang="fi-FI" altLang="fi-FI" sz="2800" b="1" dirty="0" err="1"/>
              <a:t>Tattar</a:t>
            </a:r>
            <a:r>
              <a:rPr lang="fi-FI" altLang="fi-FI" sz="2800" dirty="0"/>
              <a:t>) </a:t>
            </a:r>
            <a:r>
              <a:rPr lang="fi-FI" altLang="fi-FI" sz="2800" i="1" dirty="0" err="1"/>
              <a:t>Bågdan</a:t>
            </a:r>
            <a:r>
              <a:rPr lang="fi-FI" altLang="fi-FI" sz="2800" i="1" dirty="0"/>
              <a:t> </a:t>
            </a:r>
            <a:r>
              <a:rPr lang="fi-FI" altLang="fi-FI" sz="2800" i="1" dirty="0" err="1"/>
              <a:t>Bålatzen</a:t>
            </a:r>
            <a:r>
              <a:rPr lang="fi-FI" altLang="fi-FI" sz="2800" dirty="0"/>
              <a:t>.</a:t>
            </a:r>
          </a:p>
          <a:p>
            <a:pPr lvl="1"/>
            <a:r>
              <a:rPr lang="fi-FI" altLang="fi-FI" sz="2800" dirty="0"/>
              <a:t>Kuka on oikea mustalainen – herättää nykyään paljon kysymyksiä</a:t>
            </a:r>
          </a:p>
          <a:p>
            <a:pPr marL="457200" lvl="1" indent="0" eaLnBrk="1" hangingPunct="1">
              <a:buNone/>
            </a:pPr>
            <a:endParaRPr lang="fi-FI" altLang="fi-FI" sz="2000" dirty="0"/>
          </a:p>
        </p:txBody>
      </p:sp>
      <p:sp>
        <p:nvSpPr>
          <p:cNvPr id="87044" name="Title 5"/>
          <p:cNvSpPr>
            <a:spLocks noGrp="1"/>
          </p:cNvSpPr>
          <p:nvPr>
            <p:ph type="title"/>
          </p:nvPr>
        </p:nvSpPr>
        <p:spPr/>
        <p:txBody>
          <a:bodyPr/>
          <a:lstStyle/>
          <a:p>
            <a:pPr eaLnBrk="1" hangingPunct="1"/>
            <a:r>
              <a:rPr lang="fi-FI" altLang="fi-FI"/>
              <a:t>Nimityksiä Suomen romaneista</a:t>
            </a:r>
          </a:p>
        </p:txBody>
      </p:sp>
      <p:sp>
        <p:nvSpPr>
          <p:cNvPr id="87045"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Aft>
                <a:spcPts val="800"/>
              </a:spcAft>
              <a:buClr>
                <a:schemeClr val="accent1"/>
              </a:buClr>
              <a:buSzPct val="100000"/>
              <a:buFont typeface="Arial" charset="0"/>
              <a:buChar char="•"/>
              <a:defRPr sz="2200">
                <a:solidFill>
                  <a:schemeClr val="tx1"/>
                </a:solidFill>
                <a:latin typeface="Arial" charset="0"/>
              </a:defRPr>
            </a:lvl1pPr>
            <a:lvl2pPr marL="742950" indent="-285750" eaLnBrk="0" hangingPunct="0">
              <a:spcAft>
                <a:spcPts val="800"/>
              </a:spcAft>
              <a:buClr>
                <a:schemeClr val="accent1"/>
              </a:buClr>
              <a:buSzPct val="100000"/>
              <a:buFont typeface="Arial" charset="0"/>
              <a:buChar char="•"/>
              <a:defRPr sz="2000">
                <a:solidFill>
                  <a:schemeClr val="tx1"/>
                </a:solidFill>
                <a:latin typeface="Arial" charset="0"/>
              </a:defRPr>
            </a:lvl2pPr>
            <a:lvl3pPr marL="1143000" indent="-228600" eaLnBrk="0" hangingPunct="0">
              <a:spcAft>
                <a:spcPts val="800"/>
              </a:spcAft>
              <a:buFont typeface="Arial" charset="0"/>
              <a:buChar char="‒"/>
              <a:defRPr sz="2400">
                <a:solidFill>
                  <a:schemeClr val="tx1"/>
                </a:solidFill>
                <a:latin typeface="Arial" charset="0"/>
              </a:defRPr>
            </a:lvl3pPr>
            <a:lvl4pPr marL="1600200" indent="-228600" eaLnBrk="0" hangingPunct="0">
              <a:spcAft>
                <a:spcPts val="800"/>
              </a:spcAft>
              <a:buFont typeface="Arial" charset="0"/>
              <a:buChar char="‒"/>
              <a:defRPr sz="1600">
                <a:solidFill>
                  <a:schemeClr val="tx1"/>
                </a:solidFill>
                <a:latin typeface="Arial" charset="0"/>
              </a:defRPr>
            </a:lvl4pPr>
            <a:lvl5pPr marL="2057400" indent="-228600" eaLnBrk="0" hangingPunct="0">
              <a:spcAft>
                <a:spcPts val="800"/>
              </a:spcAft>
              <a:buFont typeface="Arial" charset="0"/>
              <a:buChar char="‒"/>
              <a:defRPr sz="1400">
                <a:solidFill>
                  <a:schemeClr val="tx1"/>
                </a:solidFill>
                <a:latin typeface="Arial" charset="0"/>
              </a:defRPr>
            </a:lvl5pPr>
            <a:lvl6pPr marL="2514600" indent="-228600" eaLnBrk="0" fontAlgn="base" hangingPunct="0">
              <a:spcBef>
                <a:spcPct val="0"/>
              </a:spcBef>
              <a:spcAft>
                <a:spcPts val="800"/>
              </a:spcAft>
              <a:buFont typeface="Arial" charset="0"/>
              <a:buChar char="‒"/>
              <a:defRPr sz="1400">
                <a:solidFill>
                  <a:schemeClr val="tx1"/>
                </a:solidFill>
                <a:latin typeface="Arial" charset="0"/>
              </a:defRPr>
            </a:lvl6pPr>
            <a:lvl7pPr marL="2971800" indent="-228600" eaLnBrk="0" fontAlgn="base" hangingPunct="0">
              <a:spcBef>
                <a:spcPct val="0"/>
              </a:spcBef>
              <a:spcAft>
                <a:spcPts val="800"/>
              </a:spcAft>
              <a:buFont typeface="Arial" charset="0"/>
              <a:buChar char="‒"/>
              <a:defRPr sz="1400">
                <a:solidFill>
                  <a:schemeClr val="tx1"/>
                </a:solidFill>
                <a:latin typeface="Arial" charset="0"/>
              </a:defRPr>
            </a:lvl7pPr>
            <a:lvl8pPr marL="3429000" indent="-228600" eaLnBrk="0" fontAlgn="base" hangingPunct="0">
              <a:spcBef>
                <a:spcPct val="0"/>
              </a:spcBef>
              <a:spcAft>
                <a:spcPts val="800"/>
              </a:spcAft>
              <a:buFont typeface="Arial" charset="0"/>
              <a:buChar char="‒"/>
              <a:defRPr sz="1400">
                <a:solidFill>
                  <a:schemeClr val="tx1"/>
                </a:solidFill>
                <a:latin typeface="Arial" charset="0"/>
              </a:defRPr>
            </a:lvl8pPr>
            <a:lvl9pPr marL="3886200" indent="-228600" eaLnBrk="0" fontAlgn="base" hangingPunct="0">
              <a:spcBef>
                <a:spcPct val="0"/>
              </a:spcBef>
              <a:spcAft>
                <a:spcPts val="800"/>
              </a:spcAft>
              <a:buFont typeface="Arial" charset="0"/>
              <a:buChar char="‒"/>
              <a:defRPr sz="1400">
                <a:solidFill>
                  <a:schemeClr val="tx1"/>
                </a:solidFill>
                <a:latin typeface="Arial" charset="0"/>
              </a:defRPr>
            </a:lvl9pPr>
          </a:lstStyle>
          <a:p>
            <a:pPr eaLnBrk="1" hangingPunct="1">
              <a:spcAft>
                <a:spcPct val="0"/>
              </a:spcAft>
              <a:buClrTx/>
              <a:buSzTx/>
              <a:buFontTx/>
              <a:buNone/>
            </a:pPr>
            <a:fld id="{E2C1B775-6749-4E95-9648-589EE9347961}" type="slidenum">
              <a:rPr lang="fi-FI" altLang="fi-FI" sz="900">
                <a:solidFill>
                  <a:schemeClr val="tx2"/>
                </a:solidFill>
              </a:rPr>
              <a:pPr eaLnBrk="1" hangingPunct="1">
                <a:spcAft>
                  <a:spcPct val="0"/>
                </a:spcAft>
                <a:buClrTx/>
                <a:buSzTx/>
                <a:buFontTx/>
                <a:buNone/>
              </a:pPr>
              <a:t>7</a:t>
            </a:fld>
            <a:endParaRPr lang="fi-FI" altLang="fi-FI" sz="900">
              <a:solidFill>
                <a:schemeClr val="tx2"/>
              </a:solidFill>
            </a:endParaRPr>
          </a:p>
        </p:txBody>
      </p:sp>
    </p:spTree>
    <p:extLst>
      <p:ext uri="{BB962C8B-B14F-4D97-AF65-F5344CB8AC3E}">
        <p14:creationId xmlns:p14="http://schemas.microsoft.com/office/powerpoint/2010/main" val="6940042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1"/>
          </p:nvPr>
        </p:nvSpPr>
        <p:spPr/>
        <p:txBody>
          <a:bodyPr>
            <a:normAutofit/>
          </a:bodyPr>
          <a:lstStyle/>
          <a:p>
            <a:r>
              <a:rPr lang="fi-FI" altLang="fi-FI" dirty="0"/>
              <a:t>Romanien alkuperästä ja vaelluksesta  tiedämme sangen vähän ja siitä on runsaasti erilaisia olettamuksia ja legendoja.</a:t>
            </a:r>
          </a:p>
          <a:p>
            <a:pPr eaLnBrk="1" hangingPunct="1"/>
            <a:r>
              <a:rPr lang="fi-FI" altLang="fi-FI" dirty="0"/>
              <a:t>Historia jättää jälkensä asioita, esineitä, kaupunkien raunioita, perinteitä, jne. </a:t>
            </a:r>
          </a:p>
          <a:p>
            <a:pPr eaLnBrk="1" hangingPunct="1"/>
            <a:r>
              <a:rPr lang="fi-FI" altLang="fi-FI" dirty="0"/>
              <a:t>Romanit eivät ole pitäneet itsestään kirjallisuutta, kuten esim. juutalaiset</a:t>
            </a:r>
          </a:p>
          <a:p>
            <a:pPr eaLnBrk="1" hangingPunct="1"/>
            <a:r>
              <a:rPr lang="fi-FI" altLang="fi-FI" dirty="0"/>
              <a:t>Romanien historiasta saa jotain selvää silloisten heitä koskevien lakien ja lehtileikkeiden avulla. </a:t>
            </a:r>
          </a:p>
        </p:txBody>
      </p:sp>
      <p:sp>
        <p:nvSpPr>
          <p:cNvPr id="2" name="Otsikko 1"/>
          <p:cNvSpPr>
            <a:spLocks noGrp="1"/>
          </p:cNvSpPr>
          <p:nvPr>
            <p:ph type="title"/>
          </p:nvPr>
        </p:nvSpPr>
        <p:spPr/>
        <p:txBody>
          <a:bodyPr>
            <a:normAutofit/>
            <a:scene3d>
              <a:camera prst="orthographicFront"/>
              <a:lightRig rig="soft" dir="t">
                <a:rot lat="0" lon="0" rev="16800000"/>
              </a:lightRig>
            </a:scene3d>
          </a:bodyPr>
          <a:lstStyle/>
          <a:p>
            <a:pPr>
              <a:defRPr/>
            </a:pPr>
            <a:br>
              <a:rPr lang="fi-FI" dirty="0"/>
            </a:br>
            <a:r>
              <a:rPr lang="fi-FI" b="1" dirty="0"/>
              <a:t>3. Keitä romanit oikein ovat?</a:t>
            </a:r>
            <a:endParaRPr lang="fi-FI" dirty="0"/>
          </a:p>
        </p:txBody>
      </p:sp>
      <p:sp>
        <p:nvSpPr>
          <p:cNvPr id="16388" name="Footer Placeholder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eaLnBrk="0" hangingPunct="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eaLnBrk="1" hangingPunct="1">
              <a:spcBef>
                <a:spcPct val="0"/>
              </a:spcBef>
              <a:buClrTx/>
              <a:buSzTx/>
              <a:buFontTx/>
              <a:buNone/>
            </a:pPr>
            <a:r>
              <a:rPr lang="fi-FI" altLang="fi-FI" sz="1000">
                <a:latin typeface="Arial" panose="020B0604020202020204" pitchFamily="34" charset="0"/>
              </a:rPr>
              <a:t>Johdatus romanikulttuureihin Henry Hedman </a:t>
            </a:r>
          </a:p>
        </p:txBody>
      </p:sp>
      <p:sp>
        <p:nvSpPr>
          <p:cNvPr id="16389"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eaLnBrk="0" hangingPunct="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eaLnBrk="1" hangingPunct="1">
              <a:spcBef>
                <a:spcPct val="0"/>
              </a:spcBef>
              <a:buClrTx/>
              <a:buSzTx/>
              <a:buFontTx/>
              <a:buNone/>
            </a:pPr>
            <a:fld id="{1F73F447-EF08-40BF-89DB-D29CA8542442}" type="slidenum">
              <a:rPr lang="fi-FI" altLang="fi-FI" sz="1000">
                <a:latin typeface="Arial" panose="020B0604020202020204" pitchFamily="34" charset="0"/>
              </a:rPr>
              <a:pPr eaLnBrk="1" hangingPunct="1">
                <a:spcBef>
                  <a:spcPct val="0"/>
                </a:spcBef>
                <a:buClrTx/>
                <a:buSzTx/>
                <a:buFontTx/>
                <a:buNone/>
              </a:pPr>
              <a:t>8</a:t>
            </a:fld>
            <a:endParaRPr lang="fi-FI" altLang="fi-FI" sz="1000">
              <a:latin typeface="Arial" panose="020B0604020202020204" pitchFamily="34" charset="0"/>
            </a:endParaRPr>
          </a:p>
        </p:txBody>
      </p:sp>
    </p:spTree>
    <p:extLst>
      <p:ext uri="{BB962C8B-B14F-4D97-AF65-F5344CB8AC3E}">
        <p14:creationId xmlns:p14="http://schemas.microsoft.com/office/powerpoint/2010/main" val="111145679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1"/>
          </p:nvPr>
        </p:nvSpPr>
        <p:spPr/>
        <p:txBody>
          <a:bodyPr>
            <a:noAutofit/>
          </a:bodyPr>
          <a:lstStyle/>
          <a:p>
            <a:r>
              <a:rPr lang="fi-FI" altLang="fi-FI" sz="3200" dirty="0"/>
              <a:t>Nykyisin romaneja voi tavata lähes jokaisessa maanosassa</a:t>
            </a:r>
          </a:p>
          <a:p>
            <a:r>
              <a:rPr lang="fi-FI" sz="3200" dirty="0"/>
              <a:t>Kaikkiaan romaneja arvellaan olevan lähes 20 miljoonaa, joista 10 ̶ 12 miljoonaa Euroopassa</a:t>
            </a:r>
          </a:p>
          <a:p>
            <a:r>
              <a:rPr lang="fi-FI" sz="3200" dirty="0"/>
              <a:t>Suuria romanivähemmistöjä on etenkin Bulgariassa, Makedoniassa, Unkarissa, Romaniassa, Slovakiassa ja Turkissa</a:t>
            </a:r>
          </a:p>
          <a:p>
            <a:r>
              <a:rPr lang="fi-FI" sz="3200" dirty="0"/>
              <a:t>Itä- ja Keski-Euroopan maissa yli 6 miljoonaa romania </a:t>
            </a:r>
          </a:p>
          <a:p>
            <a:pPr eaLnBrk="1" hangingPunct="1">
              <a:lnSpc>
                <a:spcPct val="80000"/>
              </a:lnSpc>
            </a:pPr>
            <a:r>
              <a:rPr lang="fi-FI" altLang="fi-FI" sz="3200" dirty="0"/>
              <a:t>He ovat suurin etninen vähemmistöryhmä Euroopassa ja silti heistä tiedetään sangen vähän</a:t>
            </a:r>
          </a:p>
        </p:txBody>
      </p:sp>
      <p:sp>
        <p:nvSpPr>
          <p:cNvPr id="2" name="Otsikko 1"/>
          <p:cNvSpPr>
            <a:spLocks noGrp="1"/>
          </p:cNvSpPr>
          <p:nvPr>
            <p:ph type="title"/>
          </p:nvPr>
        </p:nvSpPr>
        <p:spPr>
          <a:xfrm>
            <a:off x="838200" y="144379"/>
            <a:ext cx="10515600" cy="1546309"/>
          </a:xfrm>
        </p:spPr>
        <p:txBody>
          <a:bodyPr>
            <a:normAutofit/>
            <a:scene3d>
              <a:camera prst="orthographicFront"/>
              <a:lightRig rig="soft" dir="t">
                <a:rot lat="0" lon="0" rev="16800000"/>
              </a:lightRig>
            </a:scene3d>
          </a:bodyPr>
          <a:lstStyle/>
          <a:p>
            <a:pPr>
              <a:defRPr/>
            </a:pPr>
            <a:r>
              <a:rPr lang="fi-FI" dirty="0"/>
              <a:t>4. Romanien lukumäärä</a:t>
            </a:r>
            <a:br>
              <a:rPr lang="fi-FI" dirty="0"/>
            </a:br>
            <a:endParaRPr lang="fi-FI" dirty="0"/>
          </a:p>
        </p:txBody>
      </p:sp>
      <p:sp>
        <p:nvSpPr>
          <p:cNvPr id="14340" name="Footer Placeholder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eaLnBrk="0" hangingPunct="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eaLnBrk="1" hangingPunct="1">
              <a:spcBef>
                <a:spcPct val="0"/>
              </a:spcBef>
              <a:buClrTx/>
              <a:buSzTx/>
              <a:buFontTx/>
              <a:buNone/>
            </a:pPr>
            <a:r>
              <a:rPr lang="fi-FI" altLang="fi-FI" sz="1000">
                <a:latin typeface="Arial" panose="020B0604020202020204" pitchFamily="34" charset="0"/>
              </a:rPr>
              <a:t>Johdatus romanikulttuureihin Henry Hedman </a:t>
            </a:r>
          </a:p>
        </p:txBody>
      </p:sp>
      <p:sp>
        <p:nvSpPr>
          <p:cNvPr id="14341"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eaLnBrk="0" hangingPunct="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eaLnBrk="1" hangingPunct="1">
              <a:spcBef>
                <a:spcPct val="0"/>
              </a:spcBef>
              <a:buClrTx/>
              <a:buSzTx/>
              <a:buFontTx/>
              <a:buNone/>
            </a:pPr>
            <a:fld id="{74D24CD7-A667-42FA-8AC6-2B6F5AF0DAC8}" type="slidenum">
              <a:rPr lang="fi-FI" altLang="fi-FI" sz="1000">
                <a:latin typeface="Arial" panose="020B0604020202020204" pitchFamily="34" charset="0"/>
              </a:rPr>
              <a:pPr eaLnBrk="1" hangingPunct="1">
                <a:spcBef>
                  <a:spcPct val="0"/>
                </a:spcBef>
                <a:buClrTx/>
                <a:buSzTx/>
                <a:buFontTx/>
                <a:buNone/>
              </a:pPr>
              <a:t>9</a:t>
            </a:fld>
            <a:endParaRPr lang="fi-FI" altLang="fi-FI" sz="1000">
              <a:latin typeface="Arial" panose="020B0604020202020204" pitchFamily="34" charset="0"/>
            </a:endParaRPr>
          </a:p>
        </p:txBody>
      </p:sp>
    </p:spTree>
    <p:extLst>
      <p:ext uri="{BB962C8B-B14F-4D97-AF65-F5344CB8AC3E}">
        <p14:creationId xmlns:p14="http://schemas.microsoft.com/office/powerpoint/2010/main" val="3435393381"/>
      </p:ext>
    </p:extLst>
  </p:cSld>
  <p:clrMapOvr>
    <a:masterClrMapping/>
  </p:clrMapOvr>
  <p:transition spd="med"/>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2079</TotalTime>
  <Words>4682</Words>
  <Application>Microsoft Office PowerPoint</Application>
  <PresentationFormat>Laajakuva</PresentationFormat>
  <Paragraphs>604</Paragraphs>
  <Slides>66</Slides>
  <Notes>22</Notes>
  <HiddenSlides>0</HiddenSlides>
  <MMClips>0</MMClips>
  <ScaleCrop>false</ScaleCrop>
  <HeadingPairs>
    <vt:vector size="6" baseType="variant">
      <vt:variant>
        <vt:lpstr>Käytetyt fontit</vt:lpstr>
      </vt:variant>
      <vt:variant>
        <vt:i4>7</vt:i4>
      </vt:variant>
      <vt:variant>
        <vt:lpstr>Teema</vt:lpstr>
      </vt:variant>
      <vt:variant>
        <vt:i4>1</vt:i4>
      </vt:variant>
      <vt:variant>
        <vt:lpstr>Dian otsikot</vt:lpstr>
      </vt:variant>
      <vt:variant>
        <vt:i4>66</vt:i4>
      </vt:variant>
    </vt:vector>
  </HeadingPairs>
  <TitlesOfParts>
    <vt:vector size="74" baseType="lpstr">
      <vt:lpstr>Arial</vt:lpstr>
      <vt:lpstr>Calibri</vt:lpstr>
      <vt:lpstr>Calibri Light</vt:lpstr>
      <vt:lpstr>Corbel</vt:lpstr>
      <vt:lpstr>inherit</vt:lpstr>
      <vt:lpstr>Symbol</vt:lpstr>
      <vt:lpstr>Wingdings</vt:lpstr>
      <vt:lpstr>Office-teema</vt:lpstr>
      <vt:lpstr>Romanit tuntematon vähemmistömme  </vt:lpstr>
      <vt:lpstr>Mitä seuraavat kansalaisuudet ja heimot tuovat mieleesi?</vt:lpstr>
      <vt:lpstr>Kierre, joka johtuu tietämättömyydestä</vt:lpstr>
      <vt:lpstr>1. Taustaa</vt:lpstr>
      <vt:lpstr>2. Nimityksiä</vt:lpstr>
      <vt:lpstr>Nimityksiä, jatkuu…</vt:lpstr>
      <vt:lpstr>Nimityksiä Suomen romaneista</vt:lpstr>
      <vt:lpstr> 3. Keitä romanit oikein ovat?</vt:lpstr>
      <vt:lpstr>4. Romanien lukumäärä </vt:lpstr>
      <vt:lpstr>5. Romanien tulo Ruotsiin 1500-luvulla </vt:lpstr>
      <vt:lpstr>Jatkuu…</vt:lpstr>
      <vt:lpstr>Jatkuu…</vt:lpstr>
      <vt:lpstr>Jatkuu…</vt:lpstr>
      <vt:lpstr>6. Kirkon asenne romaneja kohtaan</vt:lpstr>
      <vt:lpstr>Kirkon asenteet…, jatkuu… </vt:lpstr>
      <vt:lpstr>Arkkipiispa Laurentius Petri (1499-1573)</vt:lpstr>
      <vt:lpstr>Jatkuu…</vt:lpstr>
      <vt:lpstr>7. Kulttuuritietous avoimeksi</vt:lpstr>
      <vt:lpstr>Jatkuu…</vt:lpstr>
      <vt:lpstr>8. Romaninaisten vaatetus</vt:lpstr>
      <vt:lpstr>Romaninaisen pukeutumista pidettiin omalaatuisena</vt:lpstr>
      <vt:lpstr>Romaninaisen ja pääväestön pukeutuminen 1896 (kuvaaja Harry Hintze. Museovirasto)</vt:lpstr>
      <vt:lpstr>Suomen romaninaisia 2000-luvulla</vt:lpstr>
      <vt:lpstr>Naisten asu, jatkuu…</vt:lpstr>
      <vt:lpstr>Romaninaisen puvun kulttuurinen merkitys?</vt:lpstr>
      <vt:lpstr>Miesten vaatetus, jatkuu…</vt:lpstr>
      <vt:lpstr>9. Miten romanien arvot ilmenevät?</vt:lpstr>
      <vt:lpstr>KULTTUURIN NÄKYVÄ OSA 1) KÄYTTÄYTYMINEN</vt:lpstr>
      <vt:lpstr> KULTTUURIN NÄKYMÄTÖN OSA 2) ARVOT</vt:lpstr>
      <vt:lpstr>Mitkä ovat ROMANIUDEN arvot?</vt:lpstr>
      <vt:lpstr>Jatkuu…</vt:lpstr>
      <vt:lpstr>10. KULTTUURIN MERKITYS?</vt:lpstr>
      <vt:lpstr>Kulttuuri…</vt:lpstr>
      <vt:lpstr>YHDISTYNEIDEN KANSAKUNTIEN JULISTUS</vt:lpstr>
      <vt:lpstr>1. Jokaisella kansalla on oikeus omaan kulttuuriin</vt:lpstr>
      <vt:lpstr>Jatkuu…</vt:lpstr>
      <vt:lpstr>2. Jokainen kulttuuri saa olla erilainen</vt:lpstr>
      <vt:lpstr>Jatkuu...</vt:lpstr>
      <vt:lpstr>3. Toinen kulttuuri ei ole toista parempi</vt:lpstr>
      <vt:lpstr>PAARGIBA – KIITOS!</vt:lpstr>
      <vt:lpstr>11.2 Vanhempien ihmisten kunnioitus</vt:lpstr>
      <vt:lpstr>Kunnioittaminen</vt:lpstr>
      <vt:lpstr>Miten kunnioitus vanhempia kohtaan ilmenee?</vt:lpstr>
      <vt:lpstr>Romanikulttuurin peruspilarit</vt:lpstr>
      <vt:lpstr>Vanhempien ihmisten kunnioitus</vt:lpstr>
      <vt:lpstr>Romanien puhtauskäsite</vt:lpstr>
      <vt:lpstr>Jatkuu…</vt:lpstr>
      <vt:lpstr>Jatkuu…</vt:lpstr>
      <vt:lpstr>Puhdas ja likainen, jatkuu…</vt:lpstr>
      <vt:lpstr>Jatkuu… Puhdas esine</vt:lpstr>
      <vt:lpstr>Likaiset tai epäpuhtaat esineet ja tilat</vt:lpstr>
      <vt:lpstr>Puhtaustavat</vt:lpstr>
      <vt:lpstr>LUENTOSARJA  Romanien maailma</vt:lpstr>
      <vt:lpstr>Romaniuden arvot, jatkuu…</vt:lpstr>
      <vt:lpstr>Romaniuden arvot, jatkuu…</vt:lpstr>
      <vt:lpstr>Jatkuu…</vt:lpstr>
      <vt:lpstr>jatkuu</vt:lpstr>
      <vt:lpstr>Arvot, jatkuu…</vt:lpstr>
      <vt:lpstr>Arvot, jatkuu…</vt:lpstr>
      <vt:lpstr>Haaste:</vt:lpstr>
      <vt:lpstr>Romanit ja syrjäytyminen</vt:lpstr>
      <vt:lpstr>Jatkuu…</vt:lpstr>
      <vt:lpstr>Romanien maastamuutto Lähi-idästä ja Pohjois-Afrikasta Eurooppaan </vt:lpstr>
      <vt:lpstr>Kiertäviä romaniperheitä…</vt:lpstr>
      <vt:lpstr>Romanit natsien vainon kohteena</vt:lpstr>
      <vt:lpstr>PAARGIBA – KIITOS!</vt:lpstr>
    </vt:vector>
  </TitlesOfParts>
  <Company>University of Helsinki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Romaneihin kohdistuneita ennakkoluuloja</dc:title>
  <dc:creator>Hedman, Henry M V</dc:creator>
  <cp:lastModifiedBy>Hedman, Henry M V</cp:lastModifiedBy>
  <cp:revision>23</cp:revision>
  <dcterms:created xsi:type="dcterms:W3CDTF">2020-09-10T08:34:38Z</dcterms:created>
  <dcterms:modified xsi:type="dcterms:W3CDTF">2024-08-01T08:43:21Z</dcterms:modified>
</cp:coreProperties>
</file>