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5" r:id="rId3"/>
    <p:sldId id="266" r:id="rId4"/>
    <p:sldId id="267" r:id="rId5"/>
    <p:sldId id="268" r:id="rId6"/>
    <p:sldId id="269" r:id="rId7"/>
    <p:sldId id="270" r:id="rId8"/>
    <p:sldId id="271" r:id="rId9"/>
    <p:sldId id="277" r:id="rId10"/>
    <p:sldId id="272" r:id="rId11"/>
    <p:sldId id="273" r:id="rId12"/>
    <p:sldId id="279" r:id="rId13"/>
    <p:sldId id="274" r:id="rId14"/>
    <p:sldId id="275" r:id="rId15"/>
    <p:sldId id="278" r:id="rId16"/>
    <p:sldId id="280" r:id="rId17"/>
    <p:sldId id="281" r:id="rId18"/>
    <p:sldId id="282" r:id="rId19"/>
    <p:sldId id="283" r:id="rId20"/>
    <p:sldId id="284" r:id="rId21"/>
    <p:sldId id="297" r:id="rId22"/>
    <p:sldId id="285" r:id="rId23"/>
    <p:sldId id="298" r:id="rId24"/>
    <p:sldId id="295" r:id="rId25"/>
    <p:sldId id="286" r:id="rId26"/>
    <p:sldId id="296" r:id="rId27"/>
    <p:sldId id="287" r:id="rId28"/>
    <p:sldId id="299" r:id="rId29"/>
    <p:sldId id="294" r:id="rId30"/>
    <p:sldId id="300" r:id="rId31"/>
    <p:sldId id="301" r:id="rId32"/>
    <p:sldId id="302" r:id="rId33"/>
    <p:sldId id="288" r:id="rId34"/>
    <p:sldId id="289" r:id="rId35"/>
    <p:sldId id="290" r:id="rId36"/>
    <p:sldId id="291" r:id="rId37"/>
    <p:sldId id="292" r:id="rId38"/>
    <p:sldId id="293" r:id="rId39"/>
    <p:sldId id="257" r:id="rId40"/>
    <p:sldId id="258" r:id="rId41"/>
    <p:sldId id="259" r:id="rId42"/>
    <p:sldId id="260" r:id="rId43"/>
    <p:sldId id="261" r:id="rId44"/>
    <p:sldId id="262" r:id="rId45"/>
    <p:sldId id="263" r:id="rId46"/>
    <p:sldId id="264" r:id="rId47"/>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3" d="100"/>
          <a:sy n="63" d="100"/>
        </p:scale>
        <p:origin x="732" y="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p:cNvSpPr>
            <a:spLocks noGrp="1"/>
          </p:cNvSpPr>
          <p:nvPr>
            <p:ph type="ctrTitle"/>
          </p:nvPr>
        </p:nvSpPr>
        <p:spPr>
          <a:xfrm>
            <a:off x="1524000" y="1122363"/>
            <a:ext cx="9144000" cy="2387600"/>
          </a:xfrm>
        </p:spPr>
        <p:txBody>
          <a:bodyPr anchor="b"/>
          <a:lstStyle>
            <a:lvl1pPr algn="ctr">
              <a:defRPr sz="6000"/>
            </a:lvl1pPr>
          </a:lstStyle>
          <a:p>
            <a:r>
              <a:rPr lang="fi-FI"/>
              <a:t>Muokkaa perustyyl. napsautt.</a:t>
            </a:r>
          </a:p>
        </p:txBody>
      </p:sp>
      <p:sp>
        <p:nvSpPr>
          <p:cNvPr id="3" name="Alaotsikk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p:cNvSpPr>
            <a:spLocks noGrp="1"/>
          </p:cNvSpPr>
          <p:nvPr>
            <p:ph type="dt" sz="half" idx="10"/>
          </p:nvPr>
        </p:nvSpPr>
        <p:spPr/>
        <p:txBody>
          <a:bodyPr/>
          <a:lstStyle/>
          <a:p>
            <a:fld id="{D6321B44-3524-46DC-8E9B-656B8370F694}" type="datetimeFigureOut">
              <a:rPr lang="fi-FI" smtClean="0"/>
              <a:t>24.7.2024</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BCE83523-5654-4999-AED3-2BDAE8213D3E}" type="slidenum">
              <a:rPr lang="fi-FI" smtClean="0"/>
              <a:t>‹#›</a:t>
            </a:fld>
            <a:endParaRPr lang="fi-FI"/>
          </a:p>
        </p:txBody>
      </p:sp>
    </p:spTree>
    <p:extLst>
      <p:ext uri="{BB962C8B-B14F-4D97-AF65-F5344CB8AC3E}">
        <p14:creationId xmlns:p14="http://schemas.microsoft.com/office/powerpoint/2010/main" val="36244902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Pystysuoran tekstin paikkamerkki 2"/>
          <p:cNvSpPr>
            <a:spLocks noGrp="1"/>
          </p:cNvSpPr>
          <p:nvPr>
            <p:ph type="body" orient="vert" idx="1"/>
          </p:nvPr>
        </p:nvSpPr>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p>
            <a:fld id="{D6321B44-3524-46DC-8E9B-656B8370F694}" type="datetimeFigureOut">
              <a:rPr lang="fi-FI" smtClean="0"/>
              <a:t>24.7.2024</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BCE83523-5654-4999-AED3-2BDAE8213D3E}" type="slidenum">
              <a:rPr lang="fi-FI" smtClean="0"/>
              <a:t>‹#›</a:t>
            </a:fld>
            <a:endParaRPr lang="fi-FI"/>
          </a:p>
        </p:txBody>
      </p:sp>
    </p:spTree>
    <p:extLst>
      <p:ext uri="{BB962C8B-B14F-4D97-AF65-F5344CB8AC3E}">
        <p14:creationId xmlns:p14="http://schemas.microsoft.com/office/powerpoint/2010/main" val="28023077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p:cNvSpPr>
            <a:spLocks noGrp="1"/>
          </p:cNvSpPr>
          <p:nvPr>
            <p:ph type="title" orient="vert"/>
          </p:nvPr>
        </p:nvSpPr>
        <p:spPr>
          <a:xfrm>
            <a:off x="8724900" y="365125"/>
            <a:ext cx="2628900" cy="5811838"/>
          </a:xfrm>
        </p:spPr>
        <p:txBody>
          <a:bodyPr vert="eaVert"/>
          <a:lstStyle/>
          <a:p>
            <a:r>
              <a:rPr lang="fi-FI"/>
              <a:t>Muokkaa perustyyl. napsautt.</a:t>
            </a:r>
          </a:p>
        </p:txBody>
      </p:sp>
      <p:sp>
        <p:nvSpPr>
          <p:cNvPr id="3" name="Pystysuoran tekstin paikkamerkki 2"/>
          <p:cNvSpPr>
            <a:spLocks noGrp="1"/>
          </p:cNvSpPr>
          <p:nvPr>
            <p:ph type="body" orient="vert" idx="1"/>
          </p:nvPr>
        </p:nvSpPr>
        <p:spPr>
          <a:xfrm>
            <a:off x="838200" y="365125"/>
            <a:ext cx="7734300" cy="5811838"/>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p>
            <a:fld id="{D6321B44-3524-46DC-8E9B-656B8370F694}" type="datetimeFigureOut">
              <a:rPr lang="fi-FI" smtClean="0"/>
              <a:t>24.7.2024</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BCE83523-5654-4999-AED3-2BDAE8213D3E}" type="slidenum">
              <a:rPr lang="fi-FI" smtClean="0"/>
              <a:t>‹#›</a:t>
            </a:fld>
            <a:endParaRPr lang="fi-FI"/>
          </a:p>
        </p:txBody>
      </p:sp>
    </p:spTree>
    <p:extLst>
      <p:ext uri="{BB962C8B-B14F-4D97-AF65-F5344CB8AC3E}">
        <p14:creationId xmlns:p14="http://schemas.microsoft.com/office/powerpoint/2010/main" val="19514548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3" name="Title 12"/>
          <p:cNvSpPr>
            <a:spLocks noGrp="1"/>
          </p:cNvSpPr>
          <p:nvPr>
            <p:ph type="title"/>
          </p:nvPr>
        </p:nvSpPr>
        <p:spPr/>
        <p:txBody>
          <a:bodyPr/>
          <a:lstStyle/>
          <a:p>
            <a:r>
              <a:rPr lang="en-US"/>
              <a:t>Click to edit Master title style</a:t>
            </a:r>
            <a:endParaRPr lang="en-GB"/>
          </a:p>
        </p:txBody>
      </p:sp>
      <p:sp>
        <p:nvSpPr>
          <p:cNvPr id="4" name="Date Placeholder 3"/>
          <p:cNvSpPr>
            <a:spLocks noGrp="1"/>
          </p:cNvSpPr>
          <p:nvPr>
            <p:ph type="dt" sz="half" idx="10"/>
          </p:nvPr>
        </p:nvSpPr>
        <p:spPr/>
        <p:txBody>
          <a:bodyPr/>
          <a:lstStyle>
            <a:lvl1pPr>
              <a:defRPr/>
            </a:lvl1pPr>
          </a:lstStyle>
          <a:p>
            <a:pPr>
              <a:defRPr/>
            </a:pPr>
            <a:fld id="{3548E05B-79AF-4955-BE3C-344F39DCF420}" type="datetime1">
              <a:rPr lang="fi-FI" altLang="fi-FI"/>
              <a:pPr>
                <a:defRPr/>
              </a:pPr>
              <a:t>24.7.2024</a:t>
            </a:fld>
            <a:endParaRPr lang="en-GB" altLang="fi-FI"/>
          </a:p>
        </p:txBody>
      </p:sp>
      <p:sp>
        <p:nvSpPr>
          <p:cNvPr id="5" name="Footer Placeholder 4"/>
          <p:cNvSpPr>
            <a:spLocks noGrp="1"/>
          </p:cNvSpPr>
          <p:nvPr>
            <p:ph type="ftr" sz="quarter" idx="11"/>
          </p:nvPr>
        </p:nvSpPr>
        <p:spPr/>
        <p:txBody>
          <a:bodyPr/>
          <a:lstStyle>
            <a:lvl1pPr>
              <a:defRPr/>
            </a:lvl1pPr>
          </a:lstStyle>
          <a:p>
            <a:pPr>
              <a:defRPr/>
            </a:pPr>
            <a:r>
              <a:rPr lang="fi-FI" altLang="fi-FI"/>
              <a:t>Humanistinen tiedekunta / Henkilön nimi / Esityksen nimi</a:t>
            </a:r>
            <a:endParaRPr lang="en-GB" altLang="fi-FI"/>
          </a:p>
        </p:txBody>
      </p:sp>
      <p:sp>
        <p:nvSpPr>
          <p:cNvPr id="6" name="Slide Number Placeholder 5"/>
          <p:cNvSpPr>
            <a:spLocks noGrp="1"/>
          </p:cNvSpPr>
          <p:nvPr>
            <p:ph type="sldNum" sz="quarter" idx="12"/>
          </p:nvPr>
        </p:nvSpPr>
        <p:spPr/>
        <p:txBody>
          <a:bodyPr/>
          <a:lstStyle>
            <a:lvl1pPr>
              <a:defRPr/>
            </a:lvl1pPr>
          </a:lstStyle>
          <a:p>
            <a:pPr>
              <a:defRPr/>
            </a:pPr>
            <a:fld id="{EB558F4E-CF33-42E5-B9A5-88BBE5AE71FF}" type="slidenum">
              <a:rPr lang="en-GB" altLang="fi-FI"/>
              <a:pPr>
                <a:defRPr/>
              </a:pPr>
              <a:t>‹#›</a:t>
            </a:fld>
            <a:endParaRPr lang="en-GB" altLang="fi-FI"/>
          </a:p>
        </p:txBody>
      </p:sp>
    </p:spTree>
    <p:extLst>
      <p:ext uri="{BB962C8B-B14F-4D97-AF65-F5344CB8AC3E}">
        <p14:creationId xmlns:p14="http://schemas.microsoft.com/office/powerpoint/2010/main" val="1786867035"/>
      </p:ext>
    </p:extLst>
  </p:cSld>
  <p:clrMapOvr>
    <a:masterClrMapping/>
  </p:clrMapOvr>
  <p:transition>
    <p:newsflash/>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Sisällön paikkamerkki 2"/>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p>
            <a:fld id="{D6321B44-3524-46DC-8E9B-656B8370F694}" type="datetimeFigureOut">
              <a:rPr lang="fi-FI" smtClean="0"/>
              <a:t>24.7.2024</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BCE83523-5654-4999-AED3-2BDAE8213D3E}" type="slidenum">
              <a:rPr lang="fi-FI" smtClean="0"/>
              <a:t>‹#›</a:t>
            </a:fld>
            <a:endParaRPr lang="fi-FI"/>
          </a:p>
        </p:txBody>
      </p:sp>
    </p:spTree>
    <p:extLst>
      <p:ext uri="{BB962C8B-B14F-4D97-AF65-F5344CB8AC3E}">
        <p14:creationId xmlns:p14="http://schemas.microsoft.com/office/powerpoint/2010/main" val="5588764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p:cNvSpPr>
            <a:spLocks noGrp="1"/>
          </p:cNvSpPr>
          <p:nvPr>
            <p:ph type="title"/>
          </p:nvPr>
        </p:nvSpPr>
        <p:spPr>
          <a:xfrm>
            <a:off x="831850" y="1709738"/>
            <a:ext cx="10515600" cy="2852737"/>
          </a:xfrm>
        </p:spPr>
        <p:txBody>
          <a:bodyPr anchor="b"/>
          <a:lstStyle>
            <a:lvl1pPr>
              <a:defRPr sz="6000"/>
            </a:lvl1pPr>
          </a:lstStyle>
          <a:p>
            <a:r>
              <a:rPr lang="fi-FI"/>
              <a:t>Muokkaa perustyyl. napsautt.</a:t>
            </a:r>
          </a:p>
        </p:txBody>
      </p:sp>
      <p:sp>
        <p:nvSpPr>
          <p:cNvPr id="3" name="Tekstin paikkamerkki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a:t>Muokkaa tekstin perustyylejä napsauttamalla</a:t>
            </a:r>
          </a:p>
        </p:txBody>
      </p:sp>
      <p:sp>
        <p:nvSpPr>
          <p:cNvPr id="4" name="Päivämäärän paikkamerkki 3"/>
          <p:cNvSpPr>
            <a:spLocks noGrp="1"/>
          </p:cNvSpPr>
          <p:nvPr>
            <p:ph type="dt" sz="half" idx="10"/>
          </p:nvPr>
        </p:nvSpPr>
        <p:spPr/>
        <p:txBody>
          <a:bodyPr/>
          <a:lstStyle/>
          <a:p>
            <a:fld id="{D6321B44-3524-46DC-8E9B-656B8370F694}" type="datetimeFigureOut">
              <a:rPr lang="fi-FI" smtClean="0"/>
              <a:t>24.7.2024</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BCE83523-5654-4999-AED3-2BDAE8213D3E}" type="slidenum">
              <a:rPr lang="fi-FI" smtClean="0"/>
              <a:t>‹#›</a:t>
            </a:fld>
            <a:endParaRPr lang="fi-FI"/>
          </a:p>
        </p:txBody>
      </p:sp>
    </p:spTree>
    <p:extLst>
      <p:ext uri="{BB962C8B-B14F-4D97-AF65-F5344CB8AC3E}">
        <p14:creationId xmlns:p14="http://schemas.microsoft.com/office/powerpoint/2010/main" val="35739413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Sisällön paikkamerkki 2"/>
          <p:cNvSpPr>
            <a:spLocks noGrp="1"/>
          </p:cNvSpPr>
          <p:nvPr>
            <p:ph sz="half" idx="1"/>
          </p:nvPr>
        </p:nvSpPr>
        <p:spPr>
          <a:xfrm>
            <a:off x="838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p:cNvSpPr>
            <a:spLocks noGrp="1"/>
          </p:cNvSpPr>
          <p:nvPr>
            <p:ph sz="half" idx="2"/>
          </p:nvPr>
        </p:nvSpPr>
        <p:spPr>
          <a:xfrm>
            <a:off x="6172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4"/>
          <p:cNvSpPr>
            <a:spLocks noGrp="1"/>
          </p:cNvSpPr>
          <p:nvPr>
            <p:ph type="dt" sz="half" idx="10"/>
          </p:nvPr>
        </p:nvSpPr>
        <p:spPr/>
        <p:txBody>
          <a:bodyPr/>
          <a:lstStyle/>
          <a:p>
            <a:fld id="{D6321B44-3524-46DC-8E9B-656B8370F694}" type="datetimeFigureOut">
              <a:rPr lang="fi-FI" smtClean="0"/>
              <a:t>24.7.2024</a:t>
            </a:fld>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BCE83523-5654-4999-AED3-2BDAE8213D3E}" type="slidenum">
              <a:rPr lang="fi-FI" smtClean="0"/>
              <a:t>‹#›</a:t>
            </a:fld>
            <a:endParaRPr lang="fi-FI"/>
          </a:p>
        </p:txBody>
      </p:sp>
    </p:spTree>
    <p:extLst>
      <p:ext uri="{BB962C8B-B14F-4D97-AF65-F5344CB8AC3E}">
        <p14:creationId xmlns:p14="http://schemas.microsoft.com/office/powerpoint/2010/main" val="25564729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p:cNvSpPr>
            <a:spLocks noGrp="1"/>
          </p:cNvSpPr>
          <p:nvPr>
            <p:ph type="title"/>
          </p:nvPr>
        </p:nvSpPr>
        <p:spPr>
          <a:xfrm>
            <a:off x="839788" y="365125"/>
            <a:ext cx="10515600" cy="1325563"/>
          </a:xfrm>
        </p:spPr>
        <p:txBody>
          <a:bodyPr/>
          <a:lstStyle/>
          <a:p>
            <a:r>
              <a:rPr lang="fi-FI"/>
              <a:t>Muokkaa perustyyl. napsautt.</a:t>
            </a:r>
          </a:p>
        </p:txBody>
      </p:sp>
      <p:sp>
        <p:nvSpPr>
          <p:cNvPr id="3" name="Tekstin paikkamerkki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Sisällön paikkamerkki 3"/>
          <p:cNvSpPr>
            <a:spLocks noGrp="1"/>
          </p:cNvSpPr>
          <p:nvPr>
            <p:ph sz="half" idx="2"/>
          </p:nvPr>
        </p:nvSpPr>
        <p:spPr>
          <a:xfrm>
            <a:off x="839788" y="2505075"/>
            <a:ext cx="5157787"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Tekstin paikkamerkki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Sisällön paikkamerkki 5"/>
          <p:cNvSpPr>
            <a:spLocks noGrp="1"/>
          </p:cNvSpPr>
          <p:nvPr>
            <p:ph sz="quarter" idx="4"/>
          </p:nvPr>
        </p:nvSpPr>
        <p:spPr>
          <a:xfrm>
            <a:off x="6172200" y="2505075"/>
            <a:ext cx="5183188"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Päivämäärän paikkamerkki 6"/>
          <p:cNvSpPr>
            <a:spLocks noGrp="1"/>
          </p:cNvSpPr>
          <p:nvPr>
            <p:ph type="dt" sz="half" idx="10"/>
          </p:nvPr>
        </p:nvSpPr>
        <p:spPr/>
        <p:txBody>
          <a:bodyPr/>
          <a:lstStyle/>
          <a:p>
            <a:fld id="{D6321B44-3524-46DC-8E9B-656B8370F694}" type="datetimeFigureOut">
              <a:rPr lang="fi-FI" smtClean="0"/>
              <a:t>24.7.2024</a:t>
            </a:fld>
            <a:endParaRPr lang="fi-FI"/>
          </a:p>
        </p:txBody>
      </p:sp>
      <p:sp>
        <p:nvSpPr>
          <p:cNvPr id="8" name="Alatunnisteen paikkamerkki 7"/>
          <p:cNvSpPr>
            <a:spLocks noGrp="1"/>
          </p:cNvSpPr>
          <p:nvPr>
            <p:ph type="ftr" sz="quarter" idx="11"/>
          </p:nvPr>
        </p:nvSpPr>
        <p:spPr/>
        <p:txBody>
          <a:bodyPr/>
          <a:lstStyle/>
          <a:p>
            <a:endParaRPr lang="fi-FI"/>
          </a:p>
        </p:txBody>
      </p:sp>
      <p:sp>
        <p:nvSpPr>
          <p:cNvPr id="9" name="Dian numeron paikkamerkki 8"/>
          <p:cNvSpPr>
            <a:spLocks noGrp="1"/>
          </p:cNvSpPr>
          <p:nvPr>
            <p:ph type="sldNum" sz="quarter" idx="12"/>
          </p:nvPr>
        </p:nvSpPr>
        <p:spPr/>
        <p:txBody>
          <a:bodyPr/>
          <a:lstStyle/>
          <a:p>
            <a:fld id="{BCE83523-5654-4999-AED3-2BDAE8213D3E}" type="slidenum">
              <a:rPr lang="fi-FI" smtClean="0"/>
              <a:t>‹#›</a:t>
            </a:fld>
            <a:endParaRPr lang="fi-FI"/>
          </a:p>
        </p:txBody>
      </p:sp>
    </p:spTree>
    <p:extLst>
      <p:ext uri="{BB962C8B-B14F-4D97-AF65-F5344CB8AC3E}">
        <p14:creationId xmlns:p14="http://schemas.microsoft.com/office/powerpoint/2010/main" val="38279590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Päivämäärän paikkamerkki 2"/>
          <p:cNvSpPr>
            <a:spLocks noGrp="1"/>
          </p:cNvSpPr>
          <p:nvPr>
            <p:ph type="dt" sz="half" idx="10"/>
          </p:nvPr>
        </p:nvSpPr>
        <p:spPr/>
        <p:txBody>
          <a:bodyPr/>
          <a:lstStyle/>
          <a:p>
            <a:fld id="{D6321B44-3524-46DC-8E9B-656B8370F694}" type="datetimeFigureOut">
              <a:rPr lang="fi-FI" smtClean="0"/>
              <a:t>24.7.2024</a:t>
            </a:fld>
            <a:endParaRPr lang="fi-FI"/>
          </a:p>
        </p:txBody>
      </p:sp>
      <p:sp>
        <p:nvSpPr>
          <p:cNvPr id="4" name="Alatunnisteen paikkamerkki 3"/>
          <p:cNvSpPr>
            <a:spLocks noGrp="1"/>
          </p:cNvSpPr>
          <p:nvPr>
            <p:ph type="ftr" sz="quarter" idx="11"/>
          </p:nvPr>
        </p:nvSpPr>
        <p:spPr/>
        <p:txBody>
          <a:bodyPr/>
          <a:lstStyle/>
          <a:p>
            <a:endParaRPr lang="fi-FI"/>
          </a:p>
        </p:txBody>
      </p:sp>
      <p:sp>
        <p:nvSpPr>
          <p:cNvPr id="5" name="Dian numeron paikkamerkki 4"/>
          <p:cNvSpPr>
            <a:spLocks noGrp="1"/>
          </p:cNvSpPr>
          <p:nvPr>
            <p:ph type="sldNum" sz="quarter" idx="12"/>
          </p:nvPr>
        </p:nvSpPr>
        <p:spPr/>
        <p:txBody>
          <a:bodyPr/>
          <a:lstStyle/>
          <a:p>
            <a:fld id="{BCE83523-5654-4999-AED3-2BDAE8213D3E}" type="slidenum">
              <a:rPr lang="fi-FI" smtClean="0"/>
              <a:t>‹#›</a:t>
            </a:fld>
            <a:endParaRPr lang="fi-FI"/>
          </a:p>
        </p:txBody>
      </p:sp>
    </p:spTree>
    <p:extLst>
      <p:ext uri="{BB962C8B-B14F-4D97-AF65-F5344CB8AC3E}">
        <p14:creationId xmlns:p14="http://schemas.microsoft.com/office/powerpoint/2010/main" val="15035952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fld id="{D6321B44-3524-46DC-8E9B-656B8370F694}" type="datetimeFigureOut">
              <a:rPr lang="fi-FI" smtClean="0"/>
              <a:t>24.7.2024</a:t>
            </a:fld>
            <a:endParaRPr lang="fi-FI"/>
          </a:p>
        </p:txBody>
      </p:sp>
      <p:sp>
        <p:nvSpPr>
          <p:cNvPr id="3" name="Alatunnisteen paikkamerkki 2"/>
          <p:cNvSpPr>
            <a:spLocks noGrp="1"/>
          </p:cNvSpPr>
          <p:nvPr>
            <p:ph type="ftr" sz="quarter" idx="11"/>
          </p:nvPr>
        </p:nvSpPr>
        <p:spPr/>
        <p:txBody>
          <a:bodyPr/>
          <a:lstStyle/>
          <a:p>
            <a:endParaRPr lang="fi-FI"/>
          </a:p>
        </p:txBody>
      </p:sp>
      <p:sp>
        <p:nvSpPr>
          <p:cNvPr id="4" name="Dian numeron paikkamerkki 3"/>
          <p:cNvSpPr>
            <a:spLocks noGrp="1"/>
          </p:cNvSpPr>
          <p:nvPr>
            <p:ph type="sldNum" sz="quarter" idx="12"/>
          </p:nvPr>
        </p:nvSpPr>
        <p:spPr/>
        <p:txBody>
          <a:bodyPr/>
          <a:lstStyle/>
          <a:p>
            <a:fld id="{BCE83523-5654-4999-AED3-2BDAE8213D3E}" type="slidenum">
              <a:rPr lang="fi-FI" smtClean="0"/>
              <a:t>‹#›</a:t>
            </a:fld>
            <a:endParaRPr lang="fi-FI"/>
          </a:p>
        </p:txBody>
      </p:sp>
    </p:spTree>
    <p:extLst>
      <p:ext uri="{BB962C8B-B14F-4D97-AF65-F5344CB8AC3E}">
        <p14:creationId xmlns:p14="http://schemas.microsoft.com/office/powerpoint/2010/main" val="20461724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tsikollinen sisältö">
    <p:spTree>
      <p:nvGrpSpPr>
        <p:cNvPr id="1" name=""/>
        <p:cNvGrpSpPr/>
        <p:nvPr/>
      </p:nvGrpSpPr>
      <p:grpSpPr>
        <a:xfrm>
          <a:off x="0" y="0"/>
          <a:ext cx="0" cy="0"/>
          <a:chOff x="0" y="0"/>
          <a:chExt cx="0" cy="0"/>
        </a:xfrm>
      </p:grpSpPr>
      <p:sp>
        <p:nvSpPr>
          <p:cNvPr id="2" name="Otsikko 1"/>
          <p:cNvSpPr>
            <a:spLocks noGrp="1"/>
          </p:cNvSpPr>
          <p:nvPr>
            <p:ph type="title"/>
          </p:nvPr>
        </p:nvSpPr>
        <p:spPr>
          <a:xfrm>
            <a:off x="839788" y="457200"/>
            <a:ext cx="3932237" cy="1600200"/>
          </a:xfrm>
        </p:spPr>
        <p:txBody>
          <a:bodyPr anchor="b"/>
          <a:lstStyle>
            <a:lvl1pPr>
              <a:defRPr sz="3200"/>
            </a:lvl1pPr>
          </a:lstStyle>
          <a:p>
            <a:r>
              <a:rPr lang="fi-FI"/>
              <a:t>Muokkaa perustyyl. napsautt.</a:t>
            </a:r>
          </a:p>
        </p:txBody>
      </p:sp>
      <p:sp>
        <p:nvSpPr>
          <p:cNvPr id="3" name="Sisällön paikkamerkki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Tekstin paikkamerkki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p:cNvSpPr>
            <a:spLocks noGrp="1"/>
          </p:cNvSpPr>
          <p:nvPr>
            <p:ph type="dt" sz="half" idx="10"/>
          </p:nvPr>
        </p:nvSpPr>
        <p:spPr/>
        <p:txBody>
          <a:bodyPr/>
          <a:lstStyle/>
          <a:p>
            <a:fld id="{D6321B44-3524-46DC-8E9B-656B8370F694}" type="datetimeFigureOut">
              <a:rPr lang="fi-FI" smtClean="0"/>
              <a:t>24.7.2024</a:t>
            </a:fld>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BCE83523-5654-4999-AED3-2BDAE8213D3E}" type="slidenum">
              <a:rPr lang="fi-FI" smtClean="0"/>
              <a:t>‹#›</a:t>
            </a:fld>
            <a:endParaRPr lang="fi-FI"/>
          </a:p>
        </p:txBody>
      </p:sp>
    </p:spTree>
    <p:extLst>
      <p:ext uri="{BB962C8B-B14F-4D97-AF65-F5344CB8AC3E}">
        <p14:creationId xmlns:p14="http://schemas.microsoft.com/office/powerpoint/2010/main" val="20681274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tsikollinen kuva">
    <p:spTree>
      <p:nvGrpSpPr>
        <p:cNvPr id="1" name=""/>
        <p:cNvGrpSpPr/>
        <p:nvPr/>
      </p:nvGrpSpPr>
      <p:grpSpPr>
        <a:xfrm>
          <a:off x="0" y="0"/>
          <a:ext cx="0" cy="0"/>
          <a:chOff x="0" y="0"/>
          <a:chExt cx="0" cy="0"/>
        </a:xfrm>
      </p:grpSpPr>
      <p:sp>
        <p:nvSpPr>
          <p:cNvPr id="2" name="Otsikko 1"/>
          <p:cNvSpPr>
            <a:spLocks noGrp="1"/>
          </p:cNvSpPr>
          <p:nvPr>
            <p:ph type="title"/>
          </p:nvPr>
        </p:nvSpPr>
        <p:spPr>
          <a:xfrm>
            <a:off x="839788" y="457200"/>
            <a:ext cx="3932237" cy="1600200"/>
          </a:xfrm>
        </p:spPr>
        <p:txBody>
          <a:bodyPr anchor="b"/>
          <a:lstStyle>
            <a:lvl1pPr>
              <a:defRPr sz="3200"/>
            </a:lvl1pPr>
          </a:lstStyle>
          <a:p>
            <a:r>
              <a:rPr lang="fi-FI"/>
              <a:t>Muokkaa perustyyl. napsautt.</a:t>
            </a:r>
          </a:p>
        </p:txBody>
      </p:sp>
      <p:sp>
        <p:nvSpPr>
          <p:cNvPr id="3" name="Kuvan paikkamerkki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sp>
        <p:nvSpPr>
          <p:cNvPr id="4" name="Tekstin paikkamerkki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p:cNvSpPr>
            <a:spLocks noGrp="1"/>
          </p:cNvSpPr>
          <p:nvPr>
            <p:ph type="dt" sz="half" idx="10"/>
          </p:nvPr>
        </p:nvSpPr>
        <p:spPr/>
        <p:txBody>
          <a:bodyPr/>
          <a:lstStyle/>
          <a:p>
            <a:fld id="{D6321B44-3524-46DC-8E9B-656B8370F694}" type="datetimeFigureOut">
              <a:rPr lang="fi-FI" smtClean="0"/>
              <a:t>24.7.2024</a:t>
            </a:fld>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BCE83523-5654-4999-AED3-2BDAE8213D3E}" type="slidenum">
              <a:rPr lang="fi-FI" smtClean="0"/>
              <a:t>‹#›</a:t>
            </a:fld>
            <a:endParaRPr lang="fi-FI"/>
          </a:p>
        </p:txBody>
      </p:sp>
    </p:spTree>
    <p:extLst>
      <p:ext uri="{BB962C8B-B14F-4D97-AF65-F5344CB8AC3E}">
        <p14:creationId xmlns:p14="http://schemas.microsoft.com/office/powerpoint/2010/main" val="21183637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perustyyl. napsautt.</a:t>
            </a:r>
          </a:p>
        </p:txBody>
      </p:sp>
      <p:sp>
        <p:nvSpPr>
          <p:cNvPr id="3" name="Tekstin paikkamerkki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321B44-3524-46DC-8E9B-656B8370F694}" type="datetimeFigureOut">
              <a:rPr lang="fi-FI" smtClean="0"/>
              <a:t>24.7.2024</a:t>
            </a:fld>
            <a:endParaRPr lang="fi-FI"/>
          </a:p>
        </p:txBody>
      </p:sp>
      <p:sp>
        <p:nvSpPr>
          <p:cNvPr id="5" name="Alatunnisteen paikkamerkki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i-FI"/>
          </a:p>
        </p:txBody>
      </p:sp>
      <p:sp>
        <p:nvSpPr>
          <p:cNvPr id="6" name="Dian numeron paikkamerkki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CE83523-5654-4999-AED3-2BDAE8213D3E}" type="slidenum">
              <a:rPr lang="fi-FI" smtClean="0"/>
              <a:t>‹#›</a:t>
            </a:fld>
            <a:endParaRPr lang="fi-FI"/>
          </a:p>
        </p:txBody>
      </p:sp>
    </p:spTree>
    <p:extLst>
      <p:ext uri="{BB962C8B-B14F-4D97-AF65-F5344CB8AC3E}">
        <p14:creationId xmlns:p14="http://schemas.microsoft.com/office/powerpoint/2010/main" val="15195698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www.oe.int/t/cm"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http://www.coe.int/socialcharte"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8" Type="http://schemas.openxmlformats.org/officeDocument/2006/relationships/hyperlink" Target="https://fi.wikipedia.org/wiki/Suomi" TargetMode="External"/><Relationship Id="rId3" Type="http://schemas.openxmlformats.org/officeDocument/2006/relationships/hyperlink" Target="https://fi.wikipedia.org/wiki/Euroopan_ihmisoikeussopimus" TargetMode="External"/><Relationship Id="rId7" Type="http://schemas.openxmlformats.org/officeDocument/2006/relationships/hyperlink" Target="https://fi.wikipedia.org/wiki/1965" TargetMode="External"/><Relationship Id="rId2" Type="http://schemas.openxmlformats.org/officeDocument/2006/relationships/hyperlink" Target="https://fi.wikipedia.org/wiki/Euroopan_Neuvosto" TargetMode="External"/><Relationship Id="rId1" Type="http://schemas.openxmlformats.org/officeDocument/2006/relationships/slideLayout" Target="../slideLayouts/slideLayout2.xml"/><Relationship Id="rId6" Type="http://schemas.openxmlformats.org/officeDocument/2006/relationships/hyperlink" Target="https://fi.wikipedia.org/wiki/1961" TargetMode="External"/><Relationship Id="rId11" Type="http://schemas.openxmlformats.org/officeDocument/2006/relationships/hyperlink" Target="https://fi.wikipedia.org/wiki/ILO" TargetMode="External"/><Relationship Id="rId5" Type="http://schemas.openxmlformats.org/officeDocument/2006/relationships/hyperlink" Target="https://fi.wikipedia.org/wiki/Torino" TargetMode="External"/><Relationship Id="rId10" Type="http://schemas.openxmlformats.org/officeDocument/2006/relationships/hyperlink" Target="https://fi.wikipedia.org/wiki/Sopimus" TargetMode="External"/><Relationship Id="rId4" Type="http://schemas.openxmlformats.org/officeDocument/2006/relationships/hyperlink" Target="https://fi.wikipedia.org/w/index.php?title=Sosiaaliset_oikeudet&amp;action=edit&amp;redlink=1" TargetMode="External"/><Relationship Id="rId9" Type="http://schemas.openxmlformats.org/officeDocument/2006/relationships/hyperlink" Target="https://fi.wikipedia.org/wiki/1991"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https://fi.wikipedia.org/w/index.php?title=Euroopan_sosiaalinen_peruskirja&amp;action=edit&amp;section=2" TargetMode="External"/><Relationship Id="rId2" Type="http://schemas.openxmlformats.org/officeDocument/2006/relationships/hyperlink" Target="https://fi.wikipedia.org/w/index.php?title=Euroopan_sosiaalinen_peruskirja&amp;veaction=edit&amp;vesection=2"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hyperlink" Target="https://fi.wikipedia.org/w/index.php?title=Euroopan_sosiaalisten_oikeuksien_komitea&amp;action=edit&amp;redlink=1"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hyperlink" Target="http://www.coe.int/minlang"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hyperlink" Target="http://web.tiscali.it/imninalu/english.htm"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ctrTitle"/>
          </p:nvPr>
        </p:nvSpPr>
        <p:spPr/>
        <p:txBody>
          <a:bodyPr/>
          <a:lstStyle/>
          <a:p>
            <a:r>
              <a:rPr lang="fi-FI" dirty="0"/>
              <a:t>Romanien nykypäivää </a:t>
            </a:r>
            <a:br>
              <a:rPr lang="fi-FI" dirty="0"/>
            </a:br>
            <a:r>
              <a:rPr lang="fi-FI" dirty="0"/>
              <a:t>(RLC 114) </a:t>
            </a:r>
          </a:p>
        </p:txBody>
      </p:sp>
      <p:sp>
        <p:nvSpPr>
          <p:cNvPr id="3" name="Alaotsikko 2"/>
          <p:cNvSpPr>
            <a:spLocks noGrp="1"/>
          </p:cNvSpPr>
          <p:nvPr>
            <p:ph type="subTitle" idx="1"/>
          </p:nvPr>
        </p:nvSpPr>
        <p:spPr/>
        <p:txBody>
          <a:bodyPr/>
          <a:lstStyle/>
          <a:p>
            <a:r>
              <a:rPr lang="fi-FI" dirty="0"/>
              <a:t>Henry Hedman</a:t>
            </a:r>
          </a:p>
          <a:p>
            <a:r>
              <a:rPr lang="fi-FI" dirty="0"/>
              <a:t>KL 2016</a:t>
            </a:r>
          </a:p>
          <a:p>
            <a:r>
              <a:rPr lang="fi-FI" dirty="0"/>
              <a:t>Helsingin yliopisto </a:t>
            </a:r>
          </a:p>
        </p:txBody>
      </p:sp>
    </p:spTree>
    <p:extLst>
      <p:ext uri="{BB962C8B-B14F-4D97-AF65-F5344CB8AC3E}">
        <p14:creationId xmlns:p14="http://schemas.microsoft.com/office/powerpoint/2010/main" val="4786072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Content Placeholder 1"/>
          <p:cNvSpPr>
            <a:spLocks noGrp="1"/>
          </p:cNvSpPr>
          <p:nvPr>
            <p:ph idx="1"/>
          </p:nvPr>
        </p:nvSpPr>
        <p:spPr>
          <a:xfrm>
            <a:off x="1397000" y="1943100"/>
            <a:ext cx="10071100" cy="4078288"/>
          </a:xfrm>
        </p:spPr>
        <p:txBody>
          <a:bodyPr>
            <a:normAutofit lnSpcReduction="10000"/>
          </a:bodyPr>
          <a:lstStyle/>
          <a:p>
            <a:pPr marL="0" indent="0">
              <a:lnSpc>
                <a:spcPct val="60000"/>
              </a:lnSpc>
              <a:buBlip>
                <a:blip r:embed="rId2"/>
              </a:buBlip>
            </a:pPr>
            <a:r>
              <a:rPr lang="fi-FI" altLang="fi-FI" b="1" dirty="0"/>
              <a:t>   Aiheettomia päällekarkauksia</a:t>
            </a:r>
          </a:p>
          <a:p>
            <a:pPr lvl="1" eaLnBrk="1" hangingPunct="1">
              <a:lnSpc>
                <a:spcPct val="60000"/>
              </a:lnSpc>
              <a:buFont typeface="Arial" panose="020B0604020202020204" pitchFamily="34" charset="0"/>
              <a:buBlip>
                <a:blip r:embed="rId2"/>
              </a:buBlip>
            </a:pPr>
            <a:r>
              <a:rPr lang="fi-FI" altLang="fi-FI" sz="2800" dirty="0"/>
              <a:t>Rikoksista epäiltyjä romaneja piestään poliisiasemalla, usein</a:t>
            </a:r>
          </a:p>
          <a:p>
            <a:pPr marL="457200" lvl="1" indent="0" eaLnBrk="1" hangingPunct="1">
              <a:lnSpc>
                <a:spcPct val="60000"/>
              </a:lnSpc>
              <a:buNone/>
            </a:pPr>
            <a:r>
              <a:rPr lang="fi-FI" altLang="fi-FI" sz="2800" dirty="0"/>
              <a:t> jopa hengiltä</a:t>
            </a:r>
          </a:p>
          <a:p>
            <a:pPr lvl="1" eaLnBrk="1" hangingPunct="1">
              <a:lnSpc>
                <a:spcPct val="60000"/>
              </a:lnSpc>
              <a:buFont typeface="Arial" panose="020B0604020202020204" pitchFamily="34" charset="0"/>
              <a:buBlip>
                <a:blip r:embed="rId2"/>
              </a:buBlip>
            </a:pPr>
            <a:r>
              <a:rPr lang="fi-FI" altLang="fi-FI" sz="2800" dirty="0"/>
              <a:t>Heihin on kohdistunut pogromeja</a:t>
            </a:r>
          </a:p>
          <a:p>
            <a:pPr marL="0" indent="0">
              <a:spcAft>
                <a:spcPct val="0"/>
              </a:spcAft>
              <a:buClr>
                <a:srgbClr val="000000"/>
              </a:buClr>
              <a:buBlip>
                <a:blip r:embed="rId2"/>
              </a:buBlip>
            </a:pPr>
            <a:r>
              <a:rPr lang="fi-FI" altLang="fi-FI" sz="2400" dirty="0"/>
              <a:t>   </a:t>
            </a:r>
            <a:r>
              <a:rPr lang="fi-FI" altLang="fi-FI" dirty="0"/>
              <a:t>Poliittinen epävakaus, </a:t>
            </a:r>
          </a:p>
          <a:p>
            <a:pPr marL="0" indent="0">
              <a:spcAft>
                <a:spcPct val="0"/>
              </a:spcAft>
              <a:buClr>
                <a:srgbClr val="000000"/>
              </a:buClr>
              <a:buBlip>
                <a:blip r:embed="rId2"/>
              </a:buBlip>
            </a:pPr>
            <a:r>
              <a:rPr lang="fi-FI" altLang="fi-FI" dirty="0"/>
              <a:t>  taloudelliset kriisit, </a:t>
            </a:r>
          </a:p>
          <a:p>
            <a:pPr marL="0" indent="0">
              <a:spcAft>
                <a:spcPct val="0"/>
              </a:spcAft>
              <a:buClr>
                <a:srgbClr val="000000"/>
              </a:buClr>
              <a:buBlip>
                <a:blip r:embed="rId2"/>
              </a:buBlip>
            </a:pPr>
            <a:r>
              <a:rPr lang="fi-FI" altLang="fi-FI" dirty="0"/>
              <a:t>  valtion laitosten heikentynyt auktoriteetti ja</a:t>
            </a:r>
          </a:p>
          <a:p>
            <a:pPr marL="0" indent="0">
              <a:spcAft>
                <a:spcPct val="0"/>
              </a:spcAft>
              <a:buClr>
                <a:srgbClr val="000000"/>
              </a:buClr>
              <a:buBlip>
                <a:blip r:embed="rId2"/>
              </a:buBlip>
            </a:pPr>
            <a:r>
              <a:rPr lang="fi-FI" altLang="fi-FI" dirty="0"/>
              <a:t>  nationalismiin palaaminen </a:t>
            </a:r>
            <a:r>
              <a:rPr lang="fi-FI" altLang="fi-FI" dirty="0" err="1"/>
              <a:t>ovkat</a:t>
            </a:r>
            <a:r>
              <a:rPr lang="fi-FI" altLang="fi-FI" dirty="0"/>
              <a:t> kasvattaneet oikeistolaisten puolueiden kannatusta ja lisännyt rotuväkivaltaa, syyllistämistä, joka on kohdistunut lähes yksinomaan romaneihin</a:t>
            </a:r>
          </a:p>
        </p:txBody>
      </p:sp>
      <p:sp>
        <p:nvSpPr>
          <p:cNvPr id="92163" name="Title 2"/>
          <p:cNvSpPr>
            <a:spLocks noGrp="1"/>
          </p:cNvSpPr>
          <p:nvPr>
            <p:ph type="title"/>
          </p:nvPr>
        </p:nvSpPr>
        <p:spPr>
          <a:xfrm>
            <a:off x="1092200" y="549275"/>
            <a:ext cx="9251950" cy="1150938"/>
          </a:xfrm>
        </p:spPr>
        <p:txBody>
          <a:bodyPr>
            <a:normAutofit/>
          </a:bodyPr>
          <a:lstStyle/>
          <a:p>
            <a:r>
              <a:rPr lang="fi-FI" altLang="fi-FI" dirty="0"/>
              <a:t>3) Ihmisoikeuksien ja rasismin kasvu</a:t>
            </a:r>
          </a:p>
        </p:txBody>
      </p:sp>
      <p:sp>
        <p:nvSpPr>
          <p:cNvPr id="92164"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Aft>
                <a:spcPts val="800"/>
              </a:spcAft>
              <a:buClr>
                <a:schemeClr val="accent1"/>
              </a:buClr>
              <a:buSzPct val="100000"/>
              <a:buFont typeface="Arial" panose="020B0604020202020204" pitchFamily="34" charset="0"/>
              <a:buChar char="•"/>
              <a:defRPr sz="2200">
                <a:solidFill>
                  <a:schemeClr val="tx1"/>
                </a:solidFill>
                <a:latin typeface="Arial" panose="020B0604020202020204" pitchFamily="34" charset="0"/>
              </a:defRPr>
            </a:lvl1pPr>
            <a:lvl2pPr marL="742950" indent="-285750">
              <a:spcAft>
                <a:spcPts val="800"/>
              </a:spcAft>
              <a:buClr>
                <a:schemeClr val="accent1"/>
              </a:buClr>
              <a:buSzPct val="100000"/>
              <a:buFont typeface="Arial" panose="020B0604020202020204" pitchFamily="34" charset="0"/>
              <a:buChar char="•"/>
              <a:defRPr sz="2000">
                <a:solidFill>
                  <a:schemeClr val="tx1"/>
                </a:solidFill>
                <a:latin typeface="Arial" panose="020B0604020202020204" pitchFamily="34" charset="0"/>
              </a:defRPr>
            </a:lvl2pPr>
            <a:lvl3pPr marL="1143000" indent="-228600">
              <a:spcAft>
                <a:spcPts val="800"/>
              </a:spcAft>
              <a:buFont typeface="Arial" panose="020B0604020202020204" pitchFamily="34" charset="0"/>
              <a:buChar char="‒"/>
              <a:defRPr sz="2400">
                <a:solidFill>
                  <a:schemeClr val="tx1"/>
                </a:solidFill>
                <a:latin typeface="Arial" panose="020B0604020202020204" pitchFamily="34" charset="0"/>
              </a:defRPr>
            </a:lvl3pPr>
            <a:lvl4pPr marL="1600200" indent="-228600">
              <a:spcAft>
                <a:spcPts val="800"/>
              </a:spcAft>
              <a:buFont typeface="Arial" panose="020B0604020202020204" pitchFamily="34" charset="0"/>
              <a:buChar char="‒"/>
              <a:defRPr sz="1600">
                <a:solidFill>
                  <a:schemeClr val="tx1"/>
                </a:solidFill>
                <a:latin typeface="Arial" panose="020B0604020202020204" pitchFamily="34" charset="0"/>
              </a:defRPr>
            </a:lvl4pPr>
            <a:lvl5pPr marL="2057400" indent="-228600">
              <a:spcAft>
                <a:spcPts val="800"/>
              </a:spcAft>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0"/>
              </a:spcBef>
              <a:spcAft>
                <a:spcPts val="800"/>
              </a:spcAft>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0"/>
              </a:spcBef>
              <a:spcAft>
                <a:spcPts val="800"/>
              </a:spcAft>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0"/>
              </a:spcBef>
              <a:spcAft>
                <a:spcPts val="800"/>
              </a:spcAft>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0"/>
              </a:spcBef>
              <a:spcAft>
                <a:spcPts val="800"/>
              </a:spcAft>
              <a:buFont typeface="Arial" panose="020B0604020202020204" pitchFamily="34" charset="0"/>
              <a:buChar char="‒"/>
              <a:defRPr sz="1400">
                <a:solidFill>
                  <a:schemeClr val="tx1"/>
                </a:solidFill>
                <a:latin typeface="Arial" panose="020B0604020202020204" pitchFamily="34" charset="0"/>
              </a:defRPr>
            </a:lvl9pPr>
          </a:lstStyle>
          <a:p>
            <a:pPr>
              <a:spcAft>
                <a:spcPct val="0"/>
              </a:spcAft>
              <a:buClrTx/>
              <a:buSzTx/>
              <a:buFontTx/>
              <a:buNone/>
            </a:pPr>
            <a:fld id="{1B743320-7C28-4396-9154-906ACFB4CF96}" type="datetime1">
              <a:rPr lang="fi-FI" altLang="fi-FI" sz="900">
                <a:solidFill>
                  <a:schemeClr val="tx2"/>
                </a:solidFill>
              </a:rPr>
              <a:pPr>
                <a:spcAft>
                  <a:spcPct val="0"/>
                </a:spcAft>
                <a:buClrTx/>
                <a:buSzTx/>
                <a:buFontTx/>
                <a:buNone/>
              </a:pPr>
              <a:t>24.7.2024</a:t>
            </a:fld>
            <a:endParaRPr lang="en-GB" altLang="fi-FI" sz="900">
              <a:solidFill>
                <a:schemeClr val="tx2"/>
              </a:solidFill>
            </a:endParaRPr>
          </a:p>
        </p:txBody>
      </p:sp>
      <p:sp>
        <p:nvSpPr>
          <p:cNvPr id="92165" name="Footer Placeholder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Aft>
                <a:spcPts val="800"/>
              </a:spcAft>
              <a:buClr>
                <a:schemeClr val="accent1"/>
              </a:buClr>
              <a:buSzPct val="100000"/>
              <a:buFont typeface="Arial" panose="020B0604020202020204" pitchFamily="34" charset="0"/>
              <a:buChar char="•"/>
              <a:defRPr sz="2200">
                <a:solidFill>
                  <a:schemeClr val="tx1"/>
                </a:solidFill>
                <a:latin typeface="Arial" panose="020B0604020202020204" pitchFamily="34" charset="0"/>
              </a:defRPr>
            </a:lvl1pPr>
            <a:lvl2pPr marL="742950" indent="-285750">
              <a:spcAft>
                <a:spcPts val="800"/>
              </a:spcAft>
              <a:buClr>
                <a:schemeClr val="accent1"/>
              </a:buClr>
              <a:buSzPct val="100000"/>
              <a:buFont typeface="Arial" panose="020B0604020202020204" pitchFamily="34" charset="0"/>
              <a:buChar char="•"/>
              <a:defRPr sz="2000">
                <a:solidFill>
                  <a:schemeClr val="tx1"/>
                </a:solidFill>
                <a:latin typeface="Arial" panose="020B0604020202020204" pitchFamily="34" charset="0"/>
              </a:defRPr>
            </a:lvl2pPr>
            <a:lvl3pPr marL="1143000" indent="-228600">
              <a:spcAft>
                <a:spcPts val="800"/>
              </a:spcAft>
              <a:buFont typeface="Arial" panose="020B0604020202020204" pitchFamily="34" charset="0"/>
              <a:buChar char="‒"/>
              <a:defRPr sz="2400">
                <a:solidFill>
                  <a:schemeClr val="tx1"/>
                </a:solidFill>
                <a:latin typeface="Arial" panose="020B0604020202020204" pitchFamily="34" charset="0"/>
              </a:defRPr>
            </a:lvl3pPr>
            <a:lvl4pPr marL="1600200" indent="-228600">
              <a:spcAft>
                <a:spcPts val="800"/>
              </a:spcAft>
              <a:buFont typeface="Arial" panose="020B0604020202020204" pitchFamily="34" charset="0"/>
              <a:buChar char="‒"/>
              <a:defRPr sz="1600">
                <a:solidFill>
                  <a:schemeClr val="tx1"/>
                </a:solidFill>
                <a:latin typeface="Arial" panose="020B0604020202020204" pitchFamily="34" charset="0"/>
              </a:defRPr>
            </a:lvl4pPr>
            <a:lvl5pPr marL="2057400" indent="-228600">
              <a:spcAft>
                <a:spcPts val="800"/>
              </a:spcAft>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0"/>
              </a:spcBef>
              <a:spcAft>
                <a:spcPts val="800"/>
              </a:spcAft>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0"/>
              </a:spcBef>
              <a:spcAft>
                <a:spcPts val="800"/>
              </a:spcAft>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0"/>
              </a:spcBef>
              <a:spcAft>
                <a:spcPts val="800"/>
              </a:spcAft>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0"/>
              </a:spcBef>
              <a:spcAft>
                <a:spcPts val="800"/>
              </a:spcAft>
              <a:buFont typeface="Arial" panose="020B0604020202020204" pitchFamily="34" charset="0"/>
              <a:buChar char="‒"/>
              <a:defRPr sz="1400">
                <a:solidFill>
                  <a:schemeClr val="tx1"/>
                </a:solidFill>
                <a:latin typeface="Arial" panose="020B0604020202020204" pitchFamily="34" charset="0"/>
              </a:defRPr>
            </a:lvl9pPr>
          </a:lstStyle>
          <a:p>
            <a:pPr>
              <a:spcAft>
                <a:spcPct val="0"/>
              </a:spcAft>
              <a:buClrTx/>
              <a:buSzTx/>
              <a:buFontTx/>
              <a:buNone/>
            </a:pPr>
            <a:r>
              <a:rPr lang="fi-FI" altLang="fi-FI" sz="900">
                <a:solidFill>
                  <a:schemeClr val="tx2"/>
                </a:solidFill>
              </a:rPr>
              <a:t>Humanistinen tiedekunta / Henkilön nimi / Esityksen nimi</a:t>
            </a:r>
            <a:endParaRPr lang="en-GB" altLang="fi-FI" sz="900">
              <a:solidFill>
                <a:schemeClr val="tx2"/>
              </a:solidFill>
            </a:endParaRPr>
          </a:p>
        </p:txBody>
      </p:sp>
      <p:sp>
        <p:nvSpPr>
          <p:cNvPr id="92166"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Aft>
                <a:spcPts val="800"/>
              </a:spcAft>
              <a:buClr>
                <a:schemeClr val="accent1"/>
              </a:buClr>
              <a:buSzPct val="100000"/>
              <a:buFont typeface="Arial" panose="020B0604020202020204" pitchFamily="34" charset="0"/>
              <a:buChar char="•"/>
              <a:defRPr sz="2200">
                <a:solidFill>
                  <a:schemeClr val="tx1"/>
                </a:solidFill>
                <a:latin typeface="Arial" panose="020B0604020202020204" pitchFamily="34" charset="0"/>
              </a:defRPr>
            </a:lvl1pPr>
            <a:lvl2pPr marL="742950" indent="-285750">
              <a:spcAft>
                <a:spcPts val="800"/>
              </a:spcAft>
              <a:buClr>
                <a:schemeClr val="accent1"/>
              </a:buClr>
              <a:buSzPct val="100000"/>
              <a:buFont typeface="Arial" panose="020B0604020202020204" pitchFamily="34" charset="0"/>
              <a:buChar char="•"/>
              <a:defRPr sz="2000">
                <a:solidFill>
                  <a:schemeClr val="tx1"/>
                </a:solidFill>
                <a:latin typeface="Arial" panose="020B0604020202020204" pitchFamily="34" charset="0"/>
              </a:defRPr>
            </a:lvl2pPr>
            <a:lvl3pPr marL="1143000" indent="-228600">
              <a:spcAft>
                <a:spcPts val="800"/>
              </a:spcAft>
              <a:buFont typeface="Arial" panose="020B0604020202020204" pitchFamily="34" charset="0"/>
              <a:buChar char="‒"/>
              <a:defRPr sz="2400">
                <a:solidFill>
                  <a:schemeClr val="tx1"/>
                </a:solidFill>
                <a:latin typeface="Arial" panose="020B0604020202020204" pitchFamily="34" charset="0"/>
              </a:defRPr>
            </a:lvl3pPr>
            <a:lvl4pPr marL="1600200" indent="-228600">
              <a:spcAft>
                <a:spcPts val="800"/>
              </a:spcAft>
              <a:buFont typeface="Arial" panose="020B0604020202020204" pitchFamily="34" charset="0"/>
              <a:buChar char="‒"/>
              <a:defRPr sz="1600">
                <a:solidFill>
                  <a:schemeClr val="tx1"/>
                </a:solidFill>
                <a:latin typeface="Arial" panose="020B0604020202020204" pitchFamily="34" charset="0"/>
              </a:defRPr>
            </a:lvl4pPr>
            <a:lvl5pPr marL="2057400" indent="-228600">
              <a:spcAft>
                <a:spcPts val="800"/>
              </a:spcAft>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0"/>
              </a:spcBef>
              <a:spcAft>
                <a:spcPts val="800"/>
              </a:spcAft>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0"/>
              </a:spcBef>
              <a:spcAft>
                <a:spcPts val="800"/>
              </a:spcAft>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0"/>
              </a:spcBef>
              <a:spcAft>
                <a:spcPts val="800"/>
              </a:spcAft>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0"/>
              </a:spcBef>
              <a:spcAft>
                <a:spcPts val="800"/>
              </a:spcAft>
              <a:buFont typeface="Arial" panose="020B0604020202020204" pitchFamily="34" charset="0"/>
              <a:buChar char="‒"/>
              <a:defRPr sz="1400">
                <a:solidFill>
                  <a:schemeClr val="tx1"/>
                </a:solidFill>
                <a:latin typeface="Arial" panose="020B0604020202020204" pitchFamily="34" charset="0"/>
              </a:defRPr>
            </a:lvl9pPr>
          </a:lstStyle>
          <a:p>
            <a:pPr>
              <a:spcAft>
                <a:spcPct val="0"/>
              </a:spcAft>
              <a:buClrTx/>
              <a:buSzTx/>
              <a:buFontTx/>
              <a:buNone/>
            </a:pPr>
            <a:fld id="{B0905A08-CAF9-4E31-90B7-B58974BFD6D1}" type="slidenum">
              <a:rPr lang="en-GB" altLang="fi-FI" sz="900">
                <a:solidFill>
                  <a:schemeClr val="tx2"/>
                </a:solidFill>
              </a:rPr>
              <a:pPr>
                <a:spcAft>
                  <a:spcPct val="0"/>
                </a:spcAft>
                <a:buClrTx/>
                <a:buSzTx/>
                <a:buFontTx/>
                <a:buNone/>
              </a:pPr>
              <a:t>10</a:t>
            </a:fld>
            <a:endParaRPr lang="en-GB" altLang="fi-FI" sz="900">
              <a:solidFill>
                <a:schemeClr val="tx2"/>
              </a:solidFill>
            </a:endParaRPr>
          </a:p>
        </p:txBody>
      </p:sp>
    </p:spTree>
    <p:extLst>
      <p:ext uri="{BB962C8B-B14F-4D97-AF65-F5344CB8AC3E}">
        <p14:creationId xmlns:p14="http://schemas.microsoft.com/office/powerpoint/2010/main" val="3728444966"/>
      </p:ext>
    </p:extLst>
  </p:cSld>
  <p:clrMapOvr>
    <a:masterClrMapping/>
  </p:clrMapOvr>
  <p:transition>
    <p:newsflash/>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Content Placeholder 1"/>
          <p:cNvSpPr>
            <a:spLocks noGrp="1"/>
          </p:cNvSpPr>
          <p:nvPr>
            <p:ph idx="1"/>
          </p:nvPr>
        </p:nvSpPr>
        <p:spPr>
          <a:xfrm>
            <a:off x="1498600" y="1989138"/>
            <a:ext cx="8845550" cy="4032250"/>
          </a:xfrm>
        </p:spPr>
        <p:txBody>
          <a:bodyPr>
            <a:normAutofit lnSpcReduction="10000"/>
          </a:bodyPr>
          <a:lstStyle/>
          <a:p>
            <a:pPr marL="547688" indent="-411163">
              <a:spcAft>
                <a:spcPct val="0"/>
              </a:spcAft>
              <a:buClr>
                <a:srgbClr val="000000"/>
              </a:buClr>
              <a:buBlip>
                <a:blip r:embed="rId2"/>
              </a:buBlip>
            </a:pPr>
            <a:r>
              <a:rPr lang="fi-FI" altLang="fi-FI" dirty="0"/>
              <a:t>Romanit kokevat pysyvää sosiaalista syrjäytymistä, rasismia, pahoinpitelyä, heillä ei ole tasavertaista mahdollisuutta julkisiin palveluihin. </a:t>
            </a:r>
          </a:p>
          <a:p>
            <a:pPr marL="868363" lvl="1" indent="-282575">
              <a:spcAft>
                <a:spcPct val="0"/>
              </a:spcAft>
              <a:buBlip>
                <a:blip r:embed="rId2"/>
              </a:buBlip>
            </a:pPr>
            <a:r>
              <a:rPr lang="fi-FI" altLang="fi-FI" sz="2800" dirty="0"/>
              <a:t>Esim. Tšekin tasavallan romanilapset on sijoitettu yksilöllisistä kyvyistä piittaamatta järjestelmällisesti vammaisille tarkoitettuihin erityiskouluihin</a:t>
            </a:r>
          </a:p>
          <a:p>
            <a:pPr marL="868363" lvl="1" indent="-282575">
              <a:spcAft>
                <a:spcPct val="0"/>
              </a:spcAft>
              <a:buBlip>
                <a:blip r:embed="rId2"/>
              </a:buBlip>
            </a:pPr>
            <a:r>
              <a:rPr lang="fi-FI" altLang="fi-FI" sz="2800" dirty="0"/>
              <a:t>Lapsilla ei ole tasavertaisia jatkomahdollisuuksia, he syrjäytyvät ja kokevat heikkoa itsetuntoa</a:t>
            </a:r>
          </a:p>
          <a:p>
            <a:pPr marL="868363" lvl="1" indent="-282575">
              <a:spcAft>
                <a:spcPct val="0"/>
              </a:spcAft>
              <a:buBlip>
                <a:blip r:embed="rId2"/>
              </a:buBlip>
            </a:pPr>
            <a:r>
              <a:rPr lang="fi-FI" altLang="fi-FI" sz="2800" dirty="0"/>
              <a:t>Oikeistolaisuuden kasvu</a:t>
            </a:r>
          </a:p>
          <a:p>
            <a:pPr marL="868363" lvl="1" indent="-282575">
              <a:spcAft>
                <a:spcPct val="0"/>
              </a:spcAft>
              <a:buBlip>
                <a:blip r:embed="rId2"/>
              </a:buBlip>
            </a:pPr>
            <a:r>
              <a:rPr lang="fi-FI" altLang="fi-FI" sz="2800" dirty="0"/>
              <a:t>Muuttoliike länteen</a:t>
            </a:r>
          </a:p>
          <a:p>
            <a:pPr marL="547688" indent="-411163"/>
            <a:endParaRPr lang="fi-FI" altLang="fi-FI" dirty="0"/>
          </a:p>
        </p:txBody>
      </p:sp>
      <p:sp>
        <p:nvSpPr>
          <p:cNvPr id="93187" name="Title 2"/>
          <p:cNvSpPr>
            <a:spLocks noGrp="1"/>
          </p:cNvSpPr>
          <p:nvPr>
            <p:ph type="title"/>
          </p:nvPr>
        </p:nvSpPr>
        <p:spPr>
          <a:xfrm>
            <a:off x="1104900" y="549275"/>
            <a:ext cx="9239250" cy="1150938"/>
          </a:xfrm>
        </p:spPr>
        <p:txBody>
          <a:bodyPr/>
          <a:lstStyle/>
          <a:p>
            <a:r>
              <a:rPr lang="fi-FI" altLang="fi-FI" dirty="0"/>
              <a:t>Ihmisoikeuksien kasvu, jatkuu…</a:t>
            </a:r>
          </a:p>
        </p:txBody>
      </p:sp>
      <p:sp>
        <p:nvSpPr>
          <p:cNvPr id="93188"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Aft>
                <a:spcPts val="800"/>
              </a:spcAft>
              <a:buClr>
                <a:schemeClr val="accent1"/>
              </a:buClr>
              <a:buSzPct val="100000"/>
              <a:buFont typeface="Arial" panose="020B0604020202020204" pitchFamily="34" charset="0"/>
              <a:buChar char="•"/>
              <a:defRPr sz="2200">
                <a:solidFill>
                  <a:schemeClr val="tx1"/>
                </a:solidFill>
                <a:latin typeface="Arial" panose="020B0604020202020204" pitchFamily="34" charset="0"/>
              </a:defRPr>
            </a:lvl1pPr>
            <a:lvl2pPr marL="742950" indent="-285750">
              <a:spcAft>
                <a:spcPts val="800"/>
              </a:spcAft>
              <a:buClr>
                <a:schemeClr val="accent1"/>
              </a:buClr>
              <a:buSzPct val="100000"/>
              <a:buFont typeface="Arial" panose="020B0604020202020204" pitchFamily="34" charset="0"/>
              <a:buChar char="•"/>
              <a:defRPr sz="2000">
                <a:solidFill>
                  <a:schemeClr val="tx1"/>
                </a:solidFill>
                <a:latin typeface="Arial" panose="020B0604020202020204" pitchFamily="34" charset="0"/>
              </a:defRPr>
            </a:lvl2pPr>
            <a:lvl3pPr marL="1143000" indent="-228600">
              <a:spcAft>
                <a:spcPts val="800"/>
              </a:spcAft>
              <a:buFont typeface="Arial" panose="020B0604020202020204" pitchFamily="34" charset="0"/>
              <a:buChar char="‒"/>
              <a:defRPr sz="2400">
                <a:solidFill>
                  <a:schemeClr val="tx1"/>
                </a:solidFill>
                <a:latin typeface="Arial" panose="020B0604020202020204" pitchFamily="34" charset="0"/>
              </a:defRPr>
            </a:lvl3pPr>
            <a:lvl4pPr marL="1600200" indent="-228600">
              <a:spcAft>
                <a:spcPts val="800"/>
              </a:spcAft>
              <a:buFont typeface="Arial" panose="020B0604020202020204" pitchFamily="34" charset="0"/>
              <a:buChar char="‒"/>
              <a:defRPr sz="1600">
                <a:solidFill>
                  <a:schemeClr val="tx1"/>
                </a:solidFill>
                <a:latin typeface="Arial" panose="020B0604020202020204" pitchFamily="34" charset="0"/>
              </a:defRPr>
            </a:lvl4pPr>
            <a:lvl5pPr marL="2057400" indent="-228600">
              <a:spcAft>
                <a:spcPts val="800"/>
              </a:spcAft>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0"/>
              </a:spcBef>
              <a:spcAft>
                <a:spcPts val="800"/>
              </a:spcAft>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0"/>
              </a:spcBef>
              <a:spcAft>
                <a:spcPts val="800"/>
              </a:spcAft>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0"/>
              </a:spcBef>
              <a:spcAft>
                <a:spcPts val="800"/>
              </a:spcAft>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0"/>
              </a:spcBef>
              <a:spcAft>
                <a:spcPts val="800"/>
              </a:spcAft>
              <a:buFont typeface="Arial" panose="020B0604020202020204" pitchFamily="34" charset="0"/>
              <a:buChar char="‒"/>
              <a:defRPr sz="1400">
                <a:solidFill>
                  <a:schemeClr val="tx1"/>
                </a:solidFill>
                <a:latin typeface="Arial" panose="020B0604020202020204" pitchFamily="34" charset="0"/>
              </a:defRPr>
            </a:lvl9pPr>
          </a:lstStyle>
          <a:p>
            <a:pPr>
              <a:spcAft>
                <a:spcPct val="0"/>
              </a:spcAft>
              <a:buClrTx/>
              <a:buSzTx/>
              <a:buFontTx/>
              <a:buNone/>
            </a:pPr>
            <a:fld id="{71265DDA-8F11-4CCC-A238-8CA451D542DA}" type="datetime1">
              <a:rPr lang="fi-FI" altLang="fi-FI" sz="900">
                <a:solidFill>
                  <a:schemeClr val="tx2"/>
                </a:solidFill>
              </a:rPr>
              <a:pPr>
                <a:spcAft>
                  <a:spcPct val="0"/>
                </a:spcAft>
                <a:buClrTx/>
                <a:buSzTx/>
                <a:buFontTx/>
                <a:buNone/>
              </a:pPr>
              <a:t>24.7.2024</a:t>
            </a:fld>
            <a:endParaRPr lang="en-GB" altLang="fi-FI" sz="900">
              <a:solidFill>
                <a:schemeClr val="tx2"/>
              </a:solidFill>
            </a:endParaRPr>
          </a:p>
        </p:txBody>
      </p:sp>
      <p:sp>
        <p:nvSpPr>
          <p:cNvPr id="93189" name="Footer Placeholder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Aft>
                <a:spcPts val="800"/>
              </a:spcAft>
              <a:buClr>
                <a:schemeClr val="accent1"/>
              </a:buClr>
              <a:buSzPct val="100000"/>
              <a:buFont typeface="Arial" panose="020B0604020202020204" pitchFamily="34" charset="0"/>
              <a:buChar char="•"/>
              <a:defRPr sz="2200">
                <a:solidFill>
                  <a:schemeClr val="tx1"/>
                </a:solidFill>
                <a:latin typeface="Arial" panose="020B0604020202020204" pitchFamily="34" charset="0"/>
              </a:defRPr>
            </a:lvl1pPr>
            <a:lvl2pPr marL="742950" indent="-285750">
              <a:spcAft>
                <a:spcPts val="800"/>
              </a:spcAft>
              <a:buClr>
                <a:schemeClr val="accent1"/>
              </a:buClr>
              <a:buSzPct val="100000"/>
              <a:buFont typeface="Arial" panose="020B0604020202020204" pitchFamily="34" charset="0"/>
              <a:buChar char="•"/>
              <a:defRPr sz="2000">
                <a:solidFill>
                  <a:schemeClr val="tx1"/>
                </a:solidFill>
                <a:latin typeface="Arial" panose="020B0604020202020204" pitchFamily="34" charset="0"/>
              </a:defRPr>
            </a:lvl2pPr>
            <a:lvl3pPr marL="1143000" indent="-228600">
              <a:spcAft>
                <a:spcPts val="800"/>
              </a:spcAft>
              <a:buFont typeface="Arial" panose="020B0604020202020204" pitchFamily="34" charset="0"/>
              <a:buChar char="‒"/>
              <a:defRPr sz="2400">
                <a:solidFill>
                  <a:schemeClr val="tx1"/>
                </a:solidFill>
                <a:latin typeface="Arial" panose="020B0604020202020204" pitchFamily="34" charset="0"/>
              </a:defRPr>
            </a:lvl3pPr>
            <a:lvl4pPr marL="1600200" indent="-228600">
              <a:spcAft>
                <a:spcPts val="800"/>
              </a:spcAft>
              <a:buFont typeface="Arial" panose="020B0604020202020204" pitchFamily="34" charset="0"/>
              <a:buChar char="‒"/>
              <a:defRPr sz="1600">
                <a:solidFill>
                  <a:schemeClr val="tx1"/>
                </a:solidFill>
                <a:latin typeface="Arial" panose="020B0604020202020204" pitchFamily="34" charset="0"/>
              </a:defRPr>
            </a:lvl4pPr>
            <a:lvl5pPr marL="2057400" indent="-228600">
              <a:spcAft>
                <a:spcPts val="800"/>
              </a:spcAft>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0"/>
              </a:spcBef>
              <a:spcAft>
                <a:spcPts val="800"/>
              </a:spcAft>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0"/>
              </a:spcBef>
              <a:spcAft>
                <a:spcPts val="800"/>
              </a:spcAft>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0"/>
              </a:spcBef>
              <a:spcAft>
                <a:spcPts val="800"/>
              </a:spcAft>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0"/>
              </a:spcBef>
              <a:spcAft>
                <a:spcPts val="800"/>
              </a:spcAft>
              <a:buFont typeface="Arial" panose="020B0604020202020204" pitchFamily="34" charset="0"/>
              <a:buChar char="‒"/>
              <a:defRPr sz="1400">
                <a:solidFill>
                  <a:schemeClr val="tx1"/>
                </a:solidFill>
                <a:latin typeface="Arial" panose="020B0604020202020204" pitchFamily="34" charset="0"/>
              </a:defRPr>
            </a:lvl9pPr>
          </a:lstStyle>
          <a:p>
            <a:pPr>
              <a:spcAft>
                <a:spcPct val="0"/>
              </a:spcAft>
              <a:buClrTx/>
              <a:buSzTx/>
              <a:buFontTx/>
              <a:buNone/>
            </a:pPr>
            <a:r>
              <a:rPr lang="fi-FI" altLang="fi-FI" sz="900">
                <a:solidFill>
                  <a:schemeClr val="tx2"/>
                </a:solidFill>
              </a:rPr>
              <a:t>Humanistinen tiedekunta / Henkilön nimi / Esityksen nimi</a:t>
            </a:r>
            <a:endParaRPr lang="en-GB" altLang="fi-FI" sz="900">
              <a:solidFill>
                <a:schemeClr val="tx2"/>
              </a:solidFill>
            </a:endParaRPr>
          </a:p>
        </p:txBody>
      </p:sp>
      <p:sp>
        <p:nvSpPr>
          <p:cNvPr id="93190"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Aft>
                <a:spcPts val="800"/>
              </a:spcAft>
              <a:buClr>
                <a:schemeClr val="accent1"/>
              </a:buClr>
              <a:buSzPct val="100000"/>
              <a:buFont typeface="Arial" panose="020B0604020202020204" pitchFamily="34" charset="0"/>
              <a:buChar char="•"/>
              <a:defRPr sz="2200">
                <a:solidFill>
                  <a:schemeClr val="tx1"/>
                </a:solidFill>
                <a:latin typeface="Arial" panose="020B0604020202020204" pitchFamily="34" charset="0"/>
              </a:defRPr>
            </a:lvl1pPr>
            <a:lvl2pPr marL="742950" indent="-285750">
              <a:spcAft>
                <a:spcPts val="800"/>
              </a:spcAft>
              <a:buClr>
                <a:schemeClr val="accent1"/>
              </a:buClr>
              <a:buSzPct val="100000"/>
              <a:buFont typeface="Arial" panose="020B0604020202020204" pitchFamily="34" charset="0"/>
              <a:buChar char="•"/>
              <a:defRPr sz="2000">
                <a:solidFill>
                  <a:schemeClr val="tx1"/>
                </a:solidFill>
                <a:latin typeface="Arial" panose="020B0604020202020204" pitchFamily="34" charset="0"/>
              </a:defRPr>
            </a:lvl2pPr>
            <a:lvl3pPr marL="1143000" indent="-228600">
              <a:spcAft>
                <a:spcPts val="800"/>
              </a:spcAft>
              <a:buFont typeface="Arial" panose="020B0604020202020204" pitchFamily="34" charset="0"/>
              <a:buChar char="‒"/>
              <a:defRPr sz="2400">
                <a:solidFill>
                  <a:schemeClr val="tx1"/>
                </a:solidFill>
                <a:latin typeface="Arial" panose="020B0604020202020204" pitchFamily="34" charset="0"/>
              </a:defRPr>
            </a:lvl3pPr>
            <a:lvl4pPr marL="1600200" indent="-228600">
              <a:spcAft>
                <a:spcPts val="800"/>
              </a:spcAft>
              <a:buFont typeface="Arial" panose="020B0604020202020204" pitchFamily="34" charset="0"/>
              <a:buChar char="‒"/>
              <a:defRPr sz="1600">
                <a:solidFill>
                  <a:schemeClr val="tx1"/>
                </a:solidFill>
                <a:latin typeface="Arial" panose="020B0604020202020204" pitchFamily="34" charset="0"/>
              </a:defRPr>
            </a:lvl4pPr>
            <a:lvl5pPr marL="2057400" indent="-228600">
              <a:spcAft>
                <a:spcPts val="800"/>
              </a:spcAft>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0"/>
              </a:spcBef>
              <a:spcAft>
                <a:spcPts val="800"/>
              </a:spcAft>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0"/>
              </a:spcBef>
              <a:spcAft>
                <a:spcPts val="800"/>
              </a:spcAft>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0"/>
              </a:spcBef>
              <a:spcAft>
                <a:spcPts val="800"/>
              </a:spcAft>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0"/>
              </a:spcBef>
              <a:spcAft>
                <a:spcPts val="800"/>
              </a:spcAft>
              <a:buFont typeface="Arial" panose="020B0604020202020204" pitchFamily="34" charset="0"/>
              <a:buChar char="‒"/>
              <a:defRPr sz="1400">
                <a:solidFill>
                  <a:schemeClr val="tx1"/>
                </a:solidFill>
                <a:latin typeface="Arial" panose="020B0604020202020204" pitchFamily="34" charset="0"/>
              </a:defRPr>
            </a:lvl9pPr>
          </a:lstStyle>
          <a:p>
            <a:pPr>
              <a:spcAft>
                <a:spcPct val="0"/>
              </a:spcAft>
              <a:buClrTx/>
              <a:buSzTx/>
              <a:buFontTx/>
              <a:buNone/>
            </a:pPr>
            <a:fld id="{CF4F8575-F42B-418C-8BAB-CF9509C8EF7E}" type="slidenum">
              <a:rPr lang="en-GB" altLang="fi-FI" sz="900">
                <a:solidFill>
                  <a:schemeClr val="tx2"/>
                </a:solidFill>
              </a:rPr>
              <a:pPr>
                <a:spcAft>
                  <a:spcPct val="0"/>
                </a:spcAft>
                <a:buClrTx/>
                <a:buSzTx/>
                <a:buFontTx/>
                <a:buNone/>
              </a:pPr>
              <a:t>11</a:t>
            </a:fld>
            <a:endParaRPr lang="en-GB" altLang="fi-FI" sz="900">
              <a:solidFill>
                <a:schemeClr val="tx2"/>
              </a:solidFill>
            </a:endParaRPr>
          </a:p>
        </p:txBody>
      </p:sp>
    </p:spTree>
    <p:extLst>
      <p:ext uri="{BB962C8B-B14F-4D97-AF65-F5344CB8AC3E}">
        <p14:creationId xmlns:p14="http://schemas.microsoft.com/office/powerpoint/2010/main" val="3912580740"/>
      </p:ext>
    </p:extLst>
  </p:cSld>
  <p:clrMapOvr>
    <a:masterClrMapping/>
  </p:clrMapOvr>
  <p:transition>
    <p:newsflash/>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Title 1"/>
          <p:cNvSpPr>
            <a:spLocks noGrp="1"/>
          </p:cNvSpPr>
          <p:nvPr>
            <p:ph type="title"/>
          </p:nvPr>
        </p:nvSpPr>
        <p:spPr/>
        <p:txBody>
          <a:bodyPr/>
          <a:lstStyle/>
          <a:p>
            <a:r>
              <a:rPr lang="fi-FI" altLang="fi-FI"/>
              <a:t>Jatkuu…</a:t>
            </a:r>
          </a:p>
        </p:txBody>
      </p:sp>
      <p:sp>
        <p:nvSpPr>
          <p:cNvPr id="96259" name="Content Placeholder 2"/>
          <p:cNvSpPr>
            <a:spLocks noGrp="1"/>
          </p:cNvSpPr>
          <p:nvPr>
            <p:ph idx="1"/>
          </p:nvPr>
        </p:nvSpPr>
        <p:spPr>
          <a:xfrm>
            <a:off x="1409700" y="1989138"/>
            <a:ext cx="8934450" cy="4032250"/>
          </a:xfrm>
        </p:spPr>
        <p:txBody>
          <a:bodyPr>
            <a:normAutofit fontScale="92500"/>
          </a:bodyPr>
          <a:lstStyle/>
          <a:p>
            <a:pPr marL="868363" lvl="1" indent="-282575">
              <a:spcAft>
                <a:spcPct val="0"/>
              </a:spcAft>
              <a:buBlip>
                <a:blip r:embed="rId2"/>
              </a:buBlip>
            </a:pPr>
            <a:r>
              <a:rPr lang="fi-FI" altLang="fi-FI" sz="2800" dirty="0"/>
              <a:t>Unkarissa 192 koulussa 85 % erityisluokkiin oli sijoitettu romanilapsia</a:t>
            </a:r>
          </a:p>
          <a:p>
            <a:pPr marL="868363" lvl="1" indent="-282575">
              <a:spcAft>
                <a:spcPct val="0"/>
              </a:spcAft>
              <a:buBlip>
                <a:blip r:embed="rId2"/>
              </a:buBlip>
            </a:pPr>
            <a:r>
              <a:rPr lang="fi-FI" altLang="fi-FI" sz="2800" dirty="0"/>
              <a:t>Media ruokkii kielteisiä kuvia romaneista ja heidän rikollisuudestaan</a:t>
            </a:r>
          </a:p>
          <a:p>
            <a:pPr marL="547688" indent="-411163">
              <a:spcAft>
                <a:spcPct val="0"/>
              </a:spcAft>
              <a:buClr>
                <a:srgbClr val="000000"/>
              </a:buClr>
              <a:buBlip>
                <a:blip r:embed="rId2"/>
              </a:buBlip>
            </a:pPr>
            <a:r>
              <a:rPr lang="fi-FI" altLang="fi-FI" dirty="0"/>
              <a:t>Romanit – elintasopakolaisia?</a:t>
            </a:r>
          </a:p>
          <a:p>
            <a:pPr marL="868363" lvl="1" indent="-282575">
              <a:spcAft>
                <a:spcPct val="0"/>
              </a:spcAft>
              <a:buBlip>
                <a:blip r:embed="rId2"/>
              </a:buBlip>
            </a:pPr>
            <a:r>
              <a:rPr lang="fi-FI" altLang="fi-FI" dirty="0"/>
              <a:t>Läntiset viestimet pitävät romaneja elintasopakolaisina, jotka ovat hanakoita käyttämään hyväkseen hyvinvointiyhteiskunnan palveluita kuin aitoina turvapaikanhakijoita, joita on vainottu lähtömaassa. </a:t>
            </a:r>
          </a:p>
          <a:p>
            <a:pPr marL="547688" indent="-411163">
              <a:spcAft>
                <a:spcPct val="0"/>
              </a:spcAft>
              <a:buClr>
                <a:srgbClr val="000000"/>
              </a:buClr>
              <a:buBlip>
                <a:blip r:embed="rId2"/>
              </a:buBlip>
            </a:pPr>
            <a:r>
              <a:rPr lang="fi-FI" altLang="fi-FI" dirty="0"/>
              <a:t>Osa romaneista on hyötynyt nykyisestä tilanteesta, näitä ovat </a:t>
            </a:r>
            <a:r>
              <a:rPr lang="fi-FI" altLang="fi-FI" dirty="0" err="1"/>
              <a:t>kalderash</a:t>
            </a:r>
            <a:r>
              <a:rPr lang="fi-FI" altLang="fi-FI" dirty="0"/>
              <a:t> ja </a:t>
            </a:r>
            <a:r>
              <a:rPr lang="fi-FI" altLang="fi-FI" dirty="0" err="1"/>
              <a:t>gabor</a:t>
            </a:r>
            <a:r>
              <a:rPr lang="fi-FI" altLang="fi-FI" dirty="0"/>
              <a:t>-romanit</a:t>
            </a:r>
          </a:p>
          <a:p>
            <a:pPr marL="547688" indent="-411163"/>
            <a:endParaRPr lang="fi-FI" altLang="fi-FI" dirty="0"/>
          </a:p>
        </p:txBody>
      </p:sp>
      <p:sp>
        <p:nvSpPr>
          <p:cNvPr id="96260"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Aft>
                <a:spcPts val="800"/>
              </a:spcAft>
              <a:buClr>
                <a:schemeClr val="accent1"/>
              </a:buClr>
              <a:buSzPct val="100000"/>
              <a:buFont typeface="Arial" panose="020B0604020202020204" pitchFamily="34" charset="0"/>
              <a:buChar char="•"/>
              <a:defRPr sz="2200">
                <a:solidFill>
                  <a:schemeClr val="tx1"/>
                </a:solidFill>
                <a:latin typeface="Arial" panose="020B0604020202020204" pitchFamily="34" charset="0"/>
              </a:defRPr>
            </a:lvl1pPr>
            <a:lvl2pPr marL="742950" indent="-285750">
              <a:spcAft>
                <a:spcPts val="800"/>
              </a:spcAft>
              <a:buClr>
                <a:schemeClr val="accent1"/>
              </a:buClr>
              <a:buSzPct val="100000"/>
              <a:buFont typeface="Arial" panose="020B0604020202020204" pitchFamily="34" charset="0"/>
              <a:buChar char="•"/>
              <a:defRPr sz="2000">
                <a:solidFill>
                  <a:schemeClr val="tx1"/>
                </a:solidFill>
                <a:latin typeface="Arial" panose="020B0604020202020204" pitchFamily="34" charset="0"/>
              </a:defRPr>
            </a:lvl2pPr>
            <a:lvl3pPr marL="1143000" indent="-228600">
              <a:spcAft>
                <a:spcPts val="800"/>
              </a:spcAft>
              <a:buFont typeface="Arial" panose="020B0604020202020204" pitchFamily="34" charset="0"/>
              <a:buChar char="‒"/>
              <a:defRPr sz="2400">
                <a:solidFill>
                  <a:schemeClr val="tx1"/>
                </a:solidFill>
                <a:latin typeface="Arial" panose="020B0604020202020204" pitchFamily="34" charset="0"/>
              </a:defRPr>
            </a:lvl3pPr>
            <a:lvl4pPr marL="1600200" indent="-228600">
              <a:spcAft>
                <a:spcPts val="800"/>
              </a:spcAft>
              <a:buFont typeface="Arial" panose="020B0604020202020204" pitchFamily="34" charset="0"/>
              <a:buChar char="‒"/>
              <a:defRPr sz="1600">
                <a:solidFill>
                  <a:schemeClr val="tx1"/>
                </a:solidFill>
                <a:latin typeface="Arial" panose="020B0604020202020204" pitchFamily="34" charset="0"/>
              </a:defRPr>
            </a:lvl4pPr>
            <a:lvl5pPr marL="2057400" indent="-228600">
              <a:spcAft>
                <a:spcPts val="800"/>
              </a:spcAft>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0"/>
              </a:spcBef>
              <a:spcAft>
                <a:spcPts val="800"/>
              </a:spcAft>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0"/>
              </a:spcBef>
              <a:spcAft>
                <a:spcPts val="800"/>
              </a:spcAft>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0"/>
              </a:spcBef>
              <a:spcAft>
                <a:spcPts val="800"/>
              </a:spcAft>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0"/>
              </a:spcBef>
              <a:spcAft>
                <a:spcPts val="800"/>
              </a:spcAft>
              <a:buFont typeface="Arial" panose="020B0604020202020204" pitchFamily="34" charset="0"/>
              <a:buChar char="‒"/>
              <a:defRPr sz="1400">
                <a:solidFill>
                  <a:schemeClr val="tx1"/>
                </a:solidFill>
                <a:latin typeface="Arial" panose="020B0604020202020204" pitchFamily="34" charset="0"/>
              </a:defRPr>
            </a:lvl9pPr>
          </a:lstStyle>
          <a:p>
            <a:pPr>
              <a:spcAft>
                <a:spcPct val="0"/>
              </a:spcAft>
              <a:buClrTx/>
              <a:buSzTx/>
              <a:buFontTx/>
              <a:buNone/>
            </a:pPr>
            <a:fld id="{35556C05-D4FC-46A4-85FA-981F4A4E23C0}" type="datetime1">
              <a:rPr lang="fi-FI" altLang="fi-FI" sz="900">
                <a:solidFill>
                  <a:schemeClr val="tx2"/>
                </a:solidFill>
              </a:rPr>
              <a:pPr>
                <a:spcAft>
                  <a:spcPct val="0"/>
                </a:spcAft>
                <a:buClrTx/>
                <a:buSzTx/>
                <a:buFontTx/>
                <a:buNone/>
              </a:pPr>
              <a:t>24.7.2024</a:t>
            </a:fld>
            <a:endParaRPr lang="fi-FI" altLang="fi-FI" sz="900">
              <a:solidFill>
                <a:schemeClr val="tx2"/>
              </a:solidFill>
            </a:endParaRPr>
          </a:p>
        </p:txBody>
      </p:sp>
      <p:sp>
        <p:nvSpPr>
          <p:cNvPr id="96261" name="Footer Placeholder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Aft>
                <a:spcPts val="800"/>
              </a:spcAft>
              <a:buClr>
                <a:schemeClr val="accent1"/>
              </a:buClr>
              <a:buSzPct val="100000"/>
              <a:buFont typeface="Arial" panose="020B0604020202020204" pitchFamily="34" charset="0"/>
              <a:buChar char="•"/>
              <a:defRPr sz="2200">
                <a:solidFill>
                  <a:schemeClr val="tx1"/>
                </a:solidFill>
                <a:latin typeface="Arial" panose="020B0604020202020204" pitchFamily="34" charset="0"/>
              </a:defRPr>
            </a:lvl1pPr>
            <a:lvl2pPr marL="742950" indent="-285750">
              <a:spcAft>
                <a:spcPts val="800"/>
              </a:spcAft>
              <a:buClr>
                <a:schemeClr val="accent1"/>
              </a:buClr>
              <a:buSzPct val="100000"/>
              <a:buFont typeface="Arial" panose="020B0604020202020204" pitchFamily="34" charset="0"/>
              <a:buChar char="•"/>
              <a:defRPr sz="2000">
                <a:solidFill>
                  <a:schemeClr val="tx1"/>
                </a:solidFill>
                <a:latin typeface="Arial" panose="020B0604020202020204" pitchFamily="34" charset="0"/>
              </a:defRPr>
            </a:lvl2pPr>
            <a:lvl3pPr marL="1143000" indent="-228600">
              <a:spcAft>
                <a:spcPts val="800"/>
              </a:spcAft>
              <a:buFont typeface="Arial" panose="020B0604020202020204" pitchFamily="34" charset="0"/>
              <a:buChar char="‒"/>
              <a:defRPr sz="2400">
                <a:solidFill>
                  <a:schemeClr val="tx1"/>
                </a:solidFill>
                <a:latin typeface="Arial" panose="020B0604020202020204" pitchFamily="34" charset="0"/>
              </a:defRPr>
            </a:lvl3pPr>
            <a:lvl4pPr marL="1600200" indent="-228600">
              <a:spcAft>
                <a:spcPts val="800"/>
              </a:spcAft>
              <a:buFont typeface="Arial" panose="020B0604020202020204" pitchFamily="34" charset="0"/>
              <a:buChar char="‒"/>
              <a:defRPr sz="1600">
                <a:solidFill>
                  <a:schemeClr val="tx1"/>
                </a:solidFill>
                <a:latin typeface="Arial" panose="020B0604020202020204" pitchFamily="34" charset="0"/>
              </a:defRPr>
            </a:lvl4pPr>
            <a:lvl5pPr marL="2057400" indent="-228600">
              <a:spcAft>
                <a:spcPts val="800"/>
              </a:spcAft>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0"/>
              </a:spcBef>
              <a:spcAft>
                <a:spcPts val="800"/>
              </a:spcAft>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0"/>
              </a:spcBef>
              <a:spcAft>
                <a:spcPts val="800"/>
              </a:spcAft>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0"/>
              </a:spcBef>
              <a:spcAft>
                <a:spcPts val="800"/>
              </a:spcAft>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0"/>
              </a:spcBef>
              <a:spcAft>
                <a:spcPts val="800"/>
              </a:spcAft>
              <a:buFont typeface="Arial" panose="020B0604020202020204" pitchFamily="34" charset="0"/>
              <a:buChar char="‒"/>
              <a:defRPr sz="1400">
                <a:solidFill>
                  <a:schemeClr val="tx1"/>
                </a:solidFill>
                <a:latin typeface="Arial" panose="020B0604020202020204" pitchFamily="34" charset="0"/>
              </a:defRPr>
            </a:lvl9pPr>
          </a:lstStyle>
          <a:p>
            <a:pPr>
              <a:spcAft>
                <a:spcPct val="0"/>
              </a:spcAft>
              <a:buClrTx/>
              <a:buSzTx/>
              <a:buFontTx/>
              <a:buNone/>
            </a:pPr>
            <a:endParaRPr lang="fi-FI" altLang="fi-FI" sz="900">
              <a:solidFill>
                <a:schemeClr val="tx2"/>
              </a:solidFill>
            </a:endParaRPr>
          </a:p>
        </p:txBody>
      </p:sp>
      <p:sp>
        <p:nvSpPr>
          <p:cNvPr id="96262"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Aft>
                <a:spcPts val="800"/>
              </a:spcAft>
              <a:buClr>
                <a:schemeClr val="accent1"/>
              </a:buClr>
              <a:buSzPct val="100000"/>
              <a:buFont typeface="Arial" panose="020B0604020202020204" pitchFamily="34" charset="0"/>
              <a:buChar char="•"/>
              <a:defRPr sz="2200">
                <a:solidFill>
                  <a:schemeClr val="tx1"/>
                </a:solidFill>
                <a:latin typeface="Arial" panose="020B0604020202020204" pitchFamily="34" charset="0"/>
              </a:defRPr>
            </a:lvl1pPr>
            <a:lvl2pPr marL="742950" indent="-285750">
              <a:spcAft>
                <a:spcPts val="800"/>
              </a:spcAft>
              <a:buClr>
                <a:schemeClr val="accent1"/>
              </a:buClr>
              <a:buSzPct val="100000"/>
              <a:buFont typeface="Arial" panose="020B0604020202020204" pitchFamily="34" charset="0"/>
              <a:buChar char="•"/>
              <a:defRPr sz="2000">
                <a:solidFill>
                  <a:schemeClr val="tx1"/>
                </a:solidFill>
                <a:latin typeface="Arial" panose="020B0604020202020204" pitchFamily="34" charset="0"/>
              </a:defRPr>
            </a:lvl2pPr>
            <a:lvl3pPr marL="1143000" indent="-228600">
              <a:spcAft>
                <a:spcPts val="800"/>
              </a:spcAft>
              <a:buFont typeface="Arial" panose="020B0604020202020204" pitchFamily="34" charset="0"/>
              <a:buChar char="‒"/>
              <a:defRPr sz="2400">
                <a:solidFill>
                  <a:schemeClr val="tx1"/>
                </a:solidFill>
                <a:latin typeface="Arial" panose="020B0604020202020204" pitchFamily="34" charset="0"/>
              </a:defRPr>
            </a:lvl3pPr>
            <a:lvl4pPr marL="1600200" indent="-228600">
              <a:spcAft>
                <a:spcPts val="800"/>
              </a:spcAft>
              <a:buFont typeface="Arial" panose="020B0604020202020204" pitchFamily="34" charset="0"/>
              <a:buChar char="‒"/>
              <a:defRPr sz="1600">
                <a:solidFill>
                  <a:schemeClr val="tx1"/>
                </a:solidFill>
                <a:latin typeface="Arial" panose="020B0604020202020204" pitchFamily="34" charset="0"/>
              </a:defRPr>
            </a:lvl4pPr>
            <a:lvl5pPr marL="2057400" indent="-228600">
              <a:spcAft>
                <a:spcPts val="800"/>
              </a:spcAft>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0"/>
              </a:spcBef>
              <a:spcAft>
                <a:spcPts val="800"/>
              </a:spcAft>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0"/>
              </a:spcBef>
              <a:spcAft>
                <a:spcPts val="800"/>
              </a:spcAft>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0"/>
              </a:spcBef>
              <a:spcAft>
                <a:spcPts val="800"/>
              </a:spcAft>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0"/>
              </a:spcBef>
              <a:spcAft>
                <a:spcPts val="800"/>
              </a:spcAft>
              <a:buFont typeface="Arial" panose="020B0604020202020204" pitchFamily="34" charset="0"/>
              <a:buChar char="‒"/>
              <a:defRPr sz="1400">
                <a:solidFill>
                  <a:schemeClr val="tx1"/>
                </a:solidFill>
                <a:latin typeface="Arial" panose="020B0604020202020204" pitchFamily="34" charset="0"/>
              </a:defRPr>
            </a:lvl9pPr>
          </a:lstStyle>
          <a:p>
            <a:pPr>
              <a:spcAft>
                <a:spcPct val="0"/>
              </a:spcAft>
              <a:buClrTx/>
              <a:buSzTx/>
              <a:buFontTx/>
              <a:buNone/>
            </a:pPr>
            <a:fld id="{BDCF8DD8-8192-4F97-A607-A0B0240BA366}" type="slidenum">
              <a:rPr lang="fi-FI" altLang="fi-FI" sz="900">
                <a:solidFill>
                  <a:schemeClr val="tx2"/>
                </a:solidFill>
              </a:rPr>
              <a:pPr>
                <a:spcAft>
                  <a:spcPct val="0"/>
                </a:spcAft>
                <a:buClrTx/>
                <a:buSzTx/>
                <a:buFontTx/>
                <a:buNone/>
              </a:pPr>
              <a:t>12</a:t>
            </a:fld>
            <a:endParaRPr lang="fi-FI" altLang="fi-FI" sz="900">
              <a:solidFill>
                <a:schemeClr val="tx2"/>
              </a:solidFill>
            </a:endParaRPr>
          </a:p>
        </p:txBody>
      </p:sp>
    </p:spTree>
    <p:extLst>
      <p:ext uri="{BB962C8B-B14F-4D97-AF65-F5344CB8AC3E}">
        <p14:creationId xmlns:p14="http://schemas.microsoft.com/office/powerpoint/2010/main" val="40041238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Content Placeholder 1"/>
          <p:cNvSpPr>
            <a:spLocks noGrp="1"/>
          </p:cNvSpPr>
          <p:nvPr>
            <p:ph idx="1"/>
          </p:nvPr>
        </p:nvSpPr>
        <p:spPr>
          <a:xfrm>
            <a:off x="1397000" y="1989138"/>
            <a:ext cx="9829800" cy="4032250"/>
          </a:xfrm>
        </p:spPr>
        <p:txBody>
          <a:bodyPr>
            <a:normAutofit/>
          </a:bodyPr>
          <a:lstStyle/>
          <a:p>
            <a:r>
              <a:rPr lang="fi-FI" altLang="fi-FI" sz="3200" dirty="0"/>
              <a:t>1) </a:t>
            </a:r>
            <a:r>
              <a:rPr lang="fi-FI" altLang="fi-FI" sz="2400" dirty="0"/>
              <a:t>nostivat esiin romaniasiat ja esittivät kulttuurisia, sosiaalisia ja poliittisia vaatimuksia</a:t>
            </a:r>
          </a:p>
          <a:p>
            <a:r>
              <a:rPr lang="fi-FI" altLang="fi-FI" sz="2400" dirty="0"/>
              <a:t>2) yrittivät myös saada liikkeelle romaniyhteisöjä erityisesti useimmissa alueen valtioissa pidettävien demokraattisen vaalien aikana</a:t>
            </a:r>
          </a:p>
          <a:p>
            <a:r>
              <a:rPr lang="fi-FI" altLang="fi-FI" sz="2400" dirty="0"/>
              <a:t>3) alkoivat siten vapaaehtoisesti osallistua politiikkaan suurella joukolla ensimmäistä kertaa /Etyj koulutti heitä</a:t>
            </a:r>
          </a:p>
          <a:p>
            <a:r>
              <a:rPr lang="fi-FI" altLang="fi-FI" sz="2400" dirty="0"/>
              <a:t>4) romaniedustajia saatiin parlamentteihin ja hallitusten </a:t>
            </a:r>
            <a:r>
              <a:rPr lang="fi-FI" altLang="fi-FI" sz="2400" dirty="0" err="1"/>
              <a:t>neuvoaantaviin</a:t>
            </a:r>
            <a:r>
              <a:rPr lang="fi-FI" altLang="fi-FI" sz="2400" dirty="0"/>
              <a:t> elimiin</a:t>
            </a:r>
          </a:p>
          <a:p>
            <a:r>
              <a:rPr lang="fi-FI" altLang="fi-FI" sz="2400" dirty="0"/>
              <a:t>5) romanien poliittinen johto tajusi, että demokratia vaatii osallistumista, läsnäoloa ja aktiivisuutta (tämä on suurin haaste romaneille )</a:t>
            </a:r>
          </a:p>
        </p:txBody>
      </p:sp>
      <p:sp>
        <p:nvSpPr>
          <p:cNvPr id="94211" name="Title 2"/>
          <p:cNvSpPr>
            <a:spLocks noGrp="1"/>
          </p:cNvSpPr>
          <p:nvPr>
            <p:ph type="title"/>
          </p:nvPr>
        </p:nvSpPr>
        <p:spPr>
          <a:xfrm>
            <a:off x="1206500" y="549275"/>
            <a:ext cx="9137650" cy="1150938"/>
          </a:xfrm>
        </p:spPr>
        <p:txBody>
          <a:bodyPr>
            <a:normAutofit fontScale="90000"/>
          </a:bodyPr>
          <a:lstStyle/>
          <a:p>
            <a:r>
              <a:rPr lang="fi-FI" altLang="fi-FI" dirty="0"/>
              <a:t>Siirtymäkausi: </a:t>
            </a:r>
            <a:br>
              <a:rPr lang="fi-FI" altLang="fi-FI" dirty="0"/>
            </a:br>
            <a:r>
              <a:rPr lang="fi-FI" altLang="fi-FI" dirty="0"/>
              <a:t>Romaniaktivistien ja järjestöjen haasteet</a:t>
            </a:r>
          </a:p>
        </p:txBody>
      </p:sp>
      <p:sp>
        <p:nvSpPr>
          <p:cNvPr id="94212"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Aft>
                <a:spcPts val="800"/>
              </a:spcAft>
              <a:buClr>
                <a:schemeClr val="accent1"/>
              </a:buClr>
              <a:buSzPct val="100000"/>
              <a:buFont typeface="Arial" panose="020B0604020202020204" pitchFamily="34" charset="0"/>
              <a:buChar char="•"/>
              <a:defRPr sz="2200">
                <a:solidFill>
                  <a:schemeClr val="tx1"/>
                </a:solidFill>
                <a:latin typeface="Arial" panose="020B0604020202020204" pitchFamily="34" charset="0"/>
              </a:defRPr>
            </a:lvl1pPr>
            <a:lvl2pPr marL="742950" indent="-285750">
              <a:spcAft>
                <a:spcPts val="800"/>
              </a:spcAft>
              <a:buClr>
                <a:schemeClr val="accent1"/>
              </a:buClr>
              <a:buSzPct val="100000"/>
              <a:buFont typeface="Arial" panose="020B0604020202020204" pitchFamily="34" charset="0"/>
              <a:buChar char="•"/>
              <a:defRPr sz="2000">
                <a:solidFill>
                  <a:schemeClr val="tx1"/>
                </a:solidFill>
                <a:latin typeface="Arial" panose="020B0604020202020204" pitchFamily="34" charset="0"/>
              </a:defRPr>
            </a:lvl2pPr>
            <a:lvl3pPr marL="1143000" indent="-228600">
              <a:spcAft>
                <a:spcPts val="800"/>
              </a:spcAft>
              <a:buFont typeface="Arial" panose="020B0604020202020204" pitchFamily="34" charset="0"/>
              <a:buChar char="‒"/>
              <a:defRPr sz="2400">
                <a:solidFill>
                  <a:schemeClr val="tx1"/>
                </a:solidFill>
                <a:latin typeface="Arial" panose="020B0604020202020204" pitchFamily="34" charset="0"/>
              </a:defRPr>
            </a:lvl3pPr>
            <a:lvl4pPr marL="1600200" indent="-228600">
              <a:spcAft>
                <a:spcPts val="800"/>
              </a:spcAft>
              <a:buFont typeface="Arial" panose="020B0604020202020204" pitchFamily="34" charset="0"/>
              <a:buChar char="‒"/>
              <a:defRPr sz="1600">
                <a:solidFill>
                  <a:schemeClr val="tx1"/>
                </a:solidFill>
                <a:latin typeface="Arial" panose="020B0604020202020204" pitchFamily="34" charset="0"/>
              </a:defRPr>
            </a:lvl4pPr>
            <a:lvl5pPr marL="2057400" indent="-228600">
              <a:spcAft>
                <a:spcPts val="800"/>
              </a:spcAft>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0"/>
              </a:spcBef>
              <a:spcAft>
                <a:spcPts val="800"/>
              </a:spcAft>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0"/>
              </a:spcBef>
              <a:spcAft>
                <a:spcPts val="800"/>
              </a:spcAft>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0"/>
              </a:spcBef>
              <a:spcAft>
                <a:spcPts val="800"/>
              </a:spcAft>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0"/>
              </a:spcBef>
              <a:spcAft>
                <a:spcPts val="800"/>
              </a:spcAft>
              <a:buFont typeface="Arial" panose="020B0604020202020204" pitchFamily="34" charset="0"/>
              <a:buChar char="‒"/>
              <a:defRPr sz="1400">
                <a:solidFill>
                  <a:schemeClr val="tx1"/>
                </a:solidFill>
                <a:latin typeface="Arial" panose="020B0604020202020204" pitchFamily="34" charset="0"/>
              </a:defRPr>
            </a:lvl9pPr>
          </a:lstStyle>
          <a:p>
            <a:pPr>
              <a:spcAft>
                <a:spcPct val="0"/>
              </a:spcAft>
              <a:buClrTx/>
              <a:buSzTx/>
              <a:buFontTx/>
              <a:buNone/>
            </a:pPr>
            <a:fld id="{6C941E0F-28F3-4A91-A543-BCDEEE668C8B}" type="datetime1">
              <a:rPr lang="fi-FI" altLang="fi-FI" sz="900">
                <a:solidFill>
                  <a:schemeClr val="tx2"/>
                </a:solidFill>
              </a:rPr>
              <a:pPr>
                <a:spcAft>
                  <a:spcPct val="0"/>
                </a:spcAft>
                <a:buClrTx/>
                <a:buSzTx/>
                <a:buFontTx/>
                <a:buNone/>
              </a:pPr>
              <a:t>24.7.2024</a:t>
            </a:fld>
            <a:endParaRPr lang="en-GB" altLang="fi-FI" sz="900">
              <a:solidFill>
                <a:schemeClr val="tx2"/>
              </a:solidFill>
            </a:endParaRPr>
          </a:p>
        </p:txBody>
      </p:sp>
      <p:sp>
        <p:nvSpPr>
          <p:cNvPr id="94213" name="Footer Placeholder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Aft>
                <a:spcPts val="800"/>
              </a:spcAft>
              <a:buClr>
                <a:schemeClr val="accent1"/>
              </a:buClr>
              <a:buSzPct val="100000"/>
              <a:buFont typeface="Arial" panose="020B0604020202020204" pitchFamily="34" charset="0"/>
              <a:buChar char="•"/>
              <a:defRPr sz="2200">
                <a:solidFill>
                  <a:schemeClr val="tx1"/>
                </a:solidFill>
                <a:latin typeface="Arial" panose="020B0604020202020204" pitchFamily="34" charset="0"/>
              </a:defRPr>
            </a:lvl1pPr>
            <a:lvl2pPr marL="742950" indent="-285750">
              <a:spcAft>
                <a:spcPts val="800"/>
              </a:spcAft>
              <a:buClr>
                <a:schemeClr val="accent1"/>
              </a:buClr>
              <a:buSzPct val="100000"/>
              <a:buFont typeface="Arial" panose="020B0604020202020204" pitchFamily="34" charset="0"/>
              <a:buChar char="•"/>
              <a:defRPr sz="2000">
                <a:solidFill>
                  <a:schemeClr val="tx1"/>
                </a:solidFill>
                <a:latin typeface="Arial" panose="020B0604020202020204" pitchFamily="34" charset="0"/>
              </a:defRPr>
            </a:lvl2pPr>
            <a:lvl3pPr marL="1143000" indent="-228600">
              <a:spcAft>
                <a:spcPts val="800"/>
              </a:spcAft>
              <a:buFont typeface="Arial" panose="020B0604020202020204" pitchFamily="34" charset="0"/>
              <a:buChar char="‒"/>
              <a:defRPr sz="2400">
                <a:solidFill>
                  <a:schemeClr val="tx1"/>
                </a:solidFill>
                <a:latin typeface="Arial" panose="020B0604020202020204" pitchFamily="34" charset="0"/>
              </a:defRPr>
            </a:lvl3pPr>
            <a:lvl4pPr marL="1600200" indent="-228600">
              <a:spcAft>
                <a:spcPts val="800"/>
              </a:spcAft>
              <a:buFont typeface="Arial" panose="020B0604020202020204" pitchFamily="34" charset="0"/>
              <a:buChar char="‒"/>
              <a:defRPr sz="1600">
                <a:solidFill>
                  <a:schemeClr val="tx1"/>
                </a:solidFill>
                <a:latin typeface="Arial" panose="020B0604020202020204" pitchFamily="34" charset="0"/>
              </a:defRPr>
            </a:lvl4pPr>
            <a:lvl5pPr marL="2057400" indent="-228600">
              <a:spcAft>
                <a:spcPts val="800"/>
              </a:spcAft>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0"/>
              </a:spcBef>
              <a:spcAft>
                <a:spcPts val="800"/>
              </a:spcAft>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0"/>
              </a:spcBef>
              <a:spcAft>
                <a:spcPts val="800"/>
              </a:spcAft>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0"/>
              </a:spcBef>
              <a:spcAft>
                <a:spcPts val="800"/>
              </a:spcAft>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0"/>
              </a:spcBef>
              <a:spcAft>
                <a:spcPts val="800"/>
              </a:spcAft>
              <a:buFont typeface="Arial" panose="020B0604020202020204" pitchFamily="34" charset="0"/>
              <a:buChar char="‒"/>
              <a:defRPr sz="1400">
                <a:solidFill>
                  <a:schemeClr val="tx1"/>
                </a:solidFill>
                <a:latin typeface="Arial" panose="020B0604020202020204" pitchFamily="34" charset="0"/>
              </a:defRPr>
            </a:lvl9pPr>
          </a:lstStyle>
          <a:p>
            <a:pPr>
              <a:spcAft>
                <a:spcPct val="0"/>
              </a:spcAft>
              <a:buClrTx/>
              <a:buSzTx/>
              <a:buFontTx/>
              <a:buNone/>
            </a:pPr>
            <a:r>
              <a:rPr lang="fi-FI" altLang="fi-FI" sz="900">
                <a:solidFill>
                  <a:schemeClr val="tx2"/>
                </a:solidFill>
              </a:rPr>
              <a:t>Humanistinen tiedekunta / Henkilön nimi / Esityksen nimi</a:t>
            </a:r>
            <a:endParaRPr lang="en-GB" altLang="fi-FI" sz="900">
              <a:solidFill>
                <a:schemeClr val="tx2"/>
              </a:solidFill>
            </a:endParaRPr>
          </a:p>
        </p:txBody>
      </p:sp>
      <p:sp>
        <p:nvSpPr>
          <p:cNvPr id="94214"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Aft>
                <a:spcPts val="800"/>
              </a:spcAft>
              <a:buClr>
                <a:schemeClr val="accent1"/>
              </a:buClr>
              <a:buSzPct val="100000"/>
              <a:buFont typeface="Arial" panose="020B0604020202020204" pitchFamily="34" charset="0"/>
              <a:buChar char="•"/>
              <a:defRPr sz="2200">
                <a:solidFill>
                  <a:schemeClr val="tx1"/>
                </a:solidFill>
                <a:latin typeface="Arial" panose="020B0604020202020204" pitchFamily="34" charset="0"/>
              </a:defRPr>
            </a:lvl1pPr>
            <a:lvl2pPr marL="742950" indent="-285750">
              <a:spcAft>
                <a:spcPts val="800"/>
              </a:spcAft>
              <a:buClr>
                <a:schemeClr val="accent1"/>
              </a:buClr>
              <a:buSzPct val="100000"/>
              <a:buFont typeface="Arial" panose="020B0604020202020204" pitchFamily="34" charset="0"/>
              <a:buChar char="•"/>
              <a:defRPr sz="2000">
                <a:solidFill>
                  <a:schemeClr val="tx1"/>
                </a:solidFill>
                <a:latin typeface="Arial" panose="020B0604020202020204" pitchFamily="34" charset="0"/>
              </a:defRPr>
            </a:lvl2pPr>
            <a:lvl3pPr marL="1143000" indent="-228600">
              <a:spcAft>
                <a:spcPts val="800"/>
              </a:spcAft>
              <a:buFont typeface="Arial" panose="020B0604020202020204" pitchFamily="34" charset="0"/>
              <a:buChar char="‒"/>
              <a:defRPr sz="2400">
                <a:solidFill>
                  <a:schemeClr val="tx1"/>
                </a:solidFill>
                <a:latin typeface="Arial" panose="020B0604020202020204" pitchFamily="34" charset="0"/>
              </a:defRPr>
            </a:lvl3pPr>
            <a:lvl4pPr marL="1600200" indent="-228600">
              <a:spcAft>
                <a:spcPts val="800"/>
              </a:spcAft>
              <a:buFont typeface="Arial" panose="020B0604020202020204" pitchFamily="34" charset="0"/>
              <a:buChar char="‒"/>
              <a:defRPr sz="1600">
                <a:solidFill>
                  <a:schemeClr val="tx1"/>
                </a:solidFill>
                <a:latin typeface="Arial" panose="020B0604020202020204" pitchFamily="34" charset="0"/>
              </a:defRPr>
            </a:lvl4pPr>
            <a:lvl5pPr marL="2057400" indent="-228600">
              <a:spcAft>
                <a:spcPts val="800"/>
              </a:spcAft>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0"/>
              </a:spcBef>
              <a:spcAft>
                <a:spcPts val="800"/>
              </a:spcAft>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0"/>
              </a:spcBef>
              <a:spcAft>
                <a:spcPts val="800"/>
              </a:spcAft>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0"/>
              </a:spcBef>
              <a:spcAft>
                <a:spcPts val="800"/>
              </a:spcAft>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0"/>
              </a:spcBef>
              <a:spcAft>
                <a:spcPts val="800"/>
              </a:spcAft>
              <a:buFont typeface="Arial" panose="020B0604020202020204" pitchFamily="34" charset="0"/>
              <a:buChar char="‒"/>
              <a:defRPr sz="1400">
                <a:solidFill>
                  <a:schemeClr val="tx1"/>
                </a:solidFill>
                <a:latin typeface="Arial" panose="020B0604020202020204" pitchFamily="34" charset="0"/>
              </a:defRPr>
            </a:lvl9pPr>
          </a:lstStyle>
          <a:p>
            <a:pPr>
              <a:spcAft>
                <a:spcPct val="0"/>
              </a:spcAft>
              <a:buClrTx/>
              <a:buSzTx/>
              <a:buFontTx/>
              <a:buNone/>
            </a:pPr>
            <a:fld id="{B32BABD5-7E5D-4F97-9FD0-CCE7B95A282B}" type="slidenum">
              <a:rPr lang="en-GB" altLang="fi-FI" sz="900">
                <a:solidFill>
                  <a:schemeClr val="tx2"/>
                </a:solidFill>
              </a:rPr>
              <a:pPr>
                <a:spcAft>
                  <a:spcPct val="0"/>
                </a:spcAft>
                <a:buClrTx/>
                <a:buSzTx/>
                <a:buFontTx/>
                <a:buNone/>
              </a:pPr>
              <a:t>13</a:t>
            </a:fld>
            <a:endParaRPr lang="en-GB" altLang="fi-FI" sz="900">
              <a:solidFill>
                <a:schemeClr val="tx2"/>
              </a:solidFill>
            </a:endParaRPr>
          </a:p>
        </p:txBody>
      </p:sp>
    </p:spTree>
    <p:extLst>
      <p:ext uri="{BB962C8B-B14F-4D97-AF65-F5344CB8AC3E}">
        <p14:creationId xmlns:p14="http://schemas.microsoft.com/office/powerpoint/2010/main" val="447225158"/>
      </p:ext>
    </p:extLst>
  </p:cSld>
  <p:clrMapOvr>
    <a:masterClrMapping/>
  </p:clrMapOvr>
  <p:transition>
    <p:newsflash/>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Content Placeholder 1"/>
          <p:cNvSpPr>
            <a:spLocks noGrp="1"/>
          </p:cNvSpPr>
          <p:nvPr>
            <p:ph idx="1"/>
          </p:nvPr>
        </p:nvSpPr>
        <p:spPr>
          <a:xfrm>
            <a:off x="1549400" y="1989138"/>
            <a:ext cx="9512300" cy="4032250"/>
          </a:xfrm>
        </p:spPr>
        <p:txBody>
          <a:bodyPr>
            <a:normAutofit/>
          </a:bodyPr>
          <a:lstStyle/>
          <a:p>
            <a:r>
              <a:rPr lang="fi-FI" altLang="fi-FI" dirty="0"/>
              <a:t>Uusi poliittinen eliitti on muodostunut romanien keskuuteen</a:t>
            </a:r>
          </a:p>
          <a:p>
            <a:r>
              <a:rPr lang="fi-FI" altLang="fi-FI" dirty="0"/>
              <a:t>Uudenlainen johtajuus on syntynyt romanien pariin</a:t>
            </a:r>
          </a:p>
          <a:p>
            <a:r>
              <a:rPr lang="fi-FI" altLang="fi-FI" dirty="0"/>
              <a:t>Vanhemmassa johtamismallissa ei ollut riittävästi valmiuksia kohdata ajan haasteet</a:t>
            </a:r>
          </a:p>
          <a:p>
            <a:r>
              <a:rPr lang="fi-FI" altLang="fi-FI" dirty="0"/>
              <a:t>EN – MGS-ROM/CHAROM</a:t>
            </a:r>
          </a:p>
          <a:p>
            <a:r>
              <a:rPr lang="fi-FI" altLang="fi-FI" dirty="0" err="1"/>
              <a:t>EN:n</a:t>
            </a:r>
            <a:r>
              <a:rPr lang="fi-FI" altLang="fi-FI" dirty="0"/>
              <a:t> </a:t>
            </a:r>
            <a:r>
              <a:rPr lang="fi-FI" altLang="fi-FI" dirty="0" err="1"/>
              <a:t>partneruus</a:t>
            </a:r>
            <a:r>
              <a:rPr lang="fi-FI" altLang="fi-FI" dirty="0"/>
              <a:t> </a:t>
            </a:r>
            <a:r>
              <a:rPr lang="fi-FI" altLang="fi-FI" dirty="0" err="1"/>
              <a:t>ERTF:in</a:t>
            </a:r>
            <a:r>
              <a:rPr lang="fi-FI" altLang="fi-FI" dirty="0"/>
              <a:t> kanssa /IRU, RNC</a:t>
            </a:r>
          </a:p>
          <a:p>
            <a:r>
              <a:rPr lang="fi-FI" altLang="fi-FI" dirty="0"/>
              <a:t>ETYJ/ </a:t>
            </a:r>
            <a:r>
              <a:rPr lang="fi-FI" altLang="fi-FI" dirty="0" err="1"/>
              <a:t>Contact</a:t>
            </a:r>
            <a:r>
              <a:rPr lang="fi-FI" altLang="fi-FI" dirty="0"/>
              <a:t> Point for Roma and </a:t>
            </a:r>
            <a:r>
              <a:rPr lang="fi-FI" altLang="fi-FI" dirty="0" err="1"/>
              <a:t>Sinti</a:t>
            </a:r>
            <a:r>
              <a:rPr lang="fi-FI" altLang="fi-FI" dirty="0"/>
              <a:t> </a:t>
            </a:r>
            <a:r>
              <a:rPr lang="fi-FI" altLang="fi-FI" dirty="0" err="1"/>
              <a:t>Issues</a:t>
            </a:r>
            <a:endParaRPr lang="fi-FI" altLang="fi-FI" dirty="0"/>
          </a:p>
          <a:p>
            <a:r>
              <a:rPr lang="fi-FI" altLang="fi-FI" dirty="0"/>
              <a:t>Muut järjestöt</a:t>
            </a:r>
          </a:p>
        </p:txBody>
      </p:sp>
      <p:sp>
        <p:nvSpPr>
          <p:cNvPr id="95235" name="Title 2"/>
          <p:cNvSpPr>
            <a:spLocks noGrp="1"/>
          </p:cNvSpPr>
          <p:nvPr>
            <p:ph type="title"/>
          </p:nvPr>
        </p:nvSpPr>
        <p:spPr>
          <a:xfrm>
            <a:off x="1257300" y="549275"/>
            <a:ext cx="9086850" cy="1150938"/>
          </a:xfrm>
        </p:spPr>
        <p:txBody>
          <a:bodyPr/>
          <a:lstStyle/>
          <a:p>
            <a:r>
              <a:rPr lang="fi-FI" altLang="fi-FI" dirty="0"/>
              <a:t>Romanien poliittinen eliitti:</a:t>
            </a:r>
          </a:p>
        </p:txBody>
      </p:sp>
      <p:sp>
        <p:nvSpPr>
          <p:cNvPr id="95236"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Aft>
                <a:spcPts val="800"/>
              </a:spcAft>
              <a:buClr>
                <a:schemeClr val="accent1"/>
              </a:buClr>
              <a:buSzPct val="100000"/>
              <a:buFont typeface="Arial" panose="020B0604020202020204" pitchFamily="34" charset="0"/>
              <a:buChar char="•"/>
              <a:defRPr sz="2200">
                <a:solidFill>
                  <a:schemeClr val="tx1"/>
                </a:solidFill>
                <a:latin typeface="Arial" panose="020B0604020202020204" pitchFamily="34" charset="0"/>
              </a:defRPr>
            </a:lvl1pPr>
            <a:lvl2pPr marL="742950" indent="-285750">
              <a:spcAft>
                <a:spcPts val="800"/>
              </a:spcAft>
              <a:buClr>
                <a:schemeClr val="accent1"/>
              </a:buClr>
              <a:buSzPct val="100000"/>
              <a:buFont typeface="Arial" panose="020B0604020202020204" pitchFamily="34" charset="0"/>
              <a:buChar char="•"/>
              <a:defRPr sz="2000">
                <a:solidFill>
                  <a:schemeClr val="tx1"/>
                </a:solidFill>
                <a:latin typeface="Arial" panose="020B0604020202020204" pitchFamily="34" charset="0"/>
              </a:defRPr>
            </a:lvl2pPr>
            <a:lvl3pPr marL="1143000" indent="-228600">
              <a:spcAft>
                <a:spcPts val="800"/>
              </a:spcAft>
              <a:buFont typeface="Arial" panose="020B0604020202020204" pitchFamily="34" charset="0"/>
              <a:buChar char="‒"/>
              <a:defRPr sz="2400">
                <a:solidFill>
                  <a:schemeClr val="tx1"/>
                </a:solidFill>
                <a:latin typeface="Arial" panose="020B0604020202020204" pitchFamily="34" charset="0"/>
              </a:defRPr>
            </a:lvl3pPr>
            <a:lvl4pPr marL="1600200" indent="-228600">
              <a:spcAft>
                <a:spcPts val="800"/>
              </a:spcAft>
              <a:buFont typeface="Arial" panose="020B0604020202020204" pitchFamily="34" charset="0"/>
              <a:buChar char="‒"/>
              <a:defRPr sz="1600">
                <a:solidFill>
                  <a:schemeClr val="tx1"/>
                </a:solidFill>
                <a:latin typeface="Arial" panose="020B0604020202020204" pitchFamily="34" charset="0"/>
              </a:defRPr>
            </a:lvl4pPr>
            <a:lvl5pPr marL="2057400" indent="-228600">
              <a:spcAft>
                <a:spcPts val="800"/>
              </a:spcAft>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0"/>
              </a:spcBef>
              <a:spcAft>
                <a:spcPts val="800"/>
              </a:spcAft>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0"/>
              </a:spcBef>
              <a:spcAft>
                <a:spcPts val="800"/>
              </a:spcAft>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0"/>
              </a:spcBef>
              <a:spcAft>
                <a:spcPts val="800"/>
              </a:spcAft>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0"/>
              </a:spcBef>
              <a:spcAft>
                <a:spcPts val="800"/>
              </a:spcAft>
              <a:buFont typeface="Arial" panose="020B0604020202020204" pitchFamily="34" charset="0"/>
              <a:buChar char="‒"/>
              <a:defRPr sz="1400">
                <a:solidFill>
                  <a:schemeClr val="tx1"/>
                </a:solidFill>
                <a:latin typeface="Arial" panose="020B0604020202020204" pitchFamily="34" charset="0"/>
              </a:defRPr>
            </a:lvl9pPr>
          </a:lstStyle>
          <a:p>
            <a:pPr>
              <a:spcAft>
                <a:spcPct val="0"/>
              </a:spcAft>
              <a:buClrTx/>
              <a:buSzTx/>
              <a:buFontTx/>
              <a:buNone/>
            </a:pPr>
            <a:fld id="{E0DF4147-9558-4F2C-A509-63EFC0EBDF80}" type="datetime1">
              <a:rPr lang="fi-FI" altLang="fi-FI" sz="900">
                <a:solidFill>
                  <a:schemeClr val="tx2"/>
                </a:solidFill>
              </a:rPr>
              <a:pPr>
                <a:spcAft>
                  <a:spcPct val="0"/>
                </a:spcAft>
                <a:buClrTx/>
                <a:buSzTx/>
                <a:buFontTx/>
                <a:buNone/>
              </a:pPr>
              <a:t>24.7.2024</a:t>
            </a:fld>
            <a:endParaRPr lang="en-GB" altLang="fi-FI" sz="900">
              <a:solidFill>
                <a:schemeClr val="tx2"/>
              </a:solidFill>
            </a:endParaRPr>
          </a:p>
        </p:txBody>
      </p:sp>
      <p:sp>
        <p:nvSpPr>
          <p:cNvPr id="95237" name="Footer Placeholder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Aft>
                <a:spcPts val="800"/>
              </a:spcAft>
              <a:buClr>
                <a:schemeClr val="accent1"/>
              </a:buClr>
              <a:buSzPct val="100000"/>
              <a:buFont typeface="Arial" panose="020B0604020202020204" pitchFamily="34" charset="0"/>
              <a:buChar char="•"/>
              <a:defRPr sz="2200">
                <a:solidFill>
                  <a:schemeClr val="tx1"/>
                </a:solidFill>
                <a:latin typeface="Arial" panose="020B0604020202020204" pitchFamily="34" charset="0"/>
              </a:defRPr>
            </a:lvl1pPr>
            <a:lvl2pPr marL="742950" indent="-285750">
              <a:spcAft>
                <a:spcPts val="800"/>
              </a:spcAft>
              <a:buClr>
                <a:schemeClr val="accent1"/>
              </a:buClr>
              <a:buSzPct val="100000"/>
              <a:buFont typeface="Arial" panose="020B0604020202020204" pitchFamily="34" charset="0"/>
              <a:buChar char="•"/>
              <a:defRPr sz="2000">
                <a:solidFill>
                  <a:schemeClr val="tx1"/>
                </a:solidFill>
                <a:latin typeface="Arial" panose="020B0604020202020204" pitchFamily="34" charset="0"/>
              </a:defRPr>
            </a:lvl2pPr>
            <a:lvl3pPr marL="1143000" indent="-228600">
              <a:spcAft>
                <a:spcPts val="800"/>
              </a:spcAft>
              <a:buFont typeface="Arial" panose="020B0604020202020204" pitchFamily="34" charset="0"/>
              <a:buChar char="‒"/>
              <a:defRPr sz="2400">
                <a:solidFill>
                  <a:schemeClr val="tx1"/>
                </a:solidFill>
                <a:latin typeface="Arial" panose="020B0604020202020204" pitchFamily="34" charset="0"/>
              </a:defRPr>
            </a:lvl3pPr>
            <a:lvl4pPr marL="1600200" indent="-228600">
              <a:spcAft>
                <a:spcPts val="800"/>
              </a:spcAft>
              <a:buFont typeface="Arial" panose="020B0604020202020204" pitchFamily="34" charset="0"/>
              <a:buChar char="‒"/>
              <a:defRPr sz="1600">
                <a:solidFill>
                  <a:schemeClr val="tx1"/>
                </a:solidFill>
                <a:latin typeface="Arial" panose="020B0604020202020204" pitchFamily="34" charset="0"/>
              </a:defRPr>
            </a:lvl4pPr>
            <a:lvl5pPr marL="2057400" indent="-228600">
              <a:spcAft>
                <a:spcPts val="800"/>
              </a:spcAft>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0"/>
              </a:spcBef>
              <a:spcAft>
                <a:spcPts val="800"/>
              </a:spcAft>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0"/>
              </a:spcBef>
              <a:spcAft>
                <a:spcPts val="800"/>
              </a:spcAft>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0"/>
              </a:spcBef>
              <a:spcAft>
                <a:spcPts val="800"/>
              </a:spcAft>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0"/>
              </a:spcBef>
              <a:spcAft>
                <a:spcPts val="800"/>
              </a:spcAft>
              <a:buFont typeface="Arial" panose="020B0604020202020204" pitchFamily="34" charset="0"/>
              <a:buChar char="‒"/>
              <a:defRPr sz="1400">
                <a:solidFill>
                  <a:schemeClr val="tx1"/>
                </a:solidFill>
                <a:latin typeface="Arial" panose="020B0604020202020204" pitchFamily="34" charset="0"/>
              </a:defRPr>
            </a:lvl9pPr>
          </a:lstStyle>
          <a:p>
            <a:pPr>
              <a:spcAft>
                <a:spcPct val="0"/>
              </a:spcAft>
              <a:buClrTx/>
              <a:buSzTx/>
              <a:buFontTx/>
              <a:buNone/>
            </a:pPr>
            <a:r>
              <a:rPr lang="fi-FI" altLang="fi-FI" sz="900">
                <a:solidFill>
                  <a:schemeClr val="tx2"/>
                </a:solidFill>
              </a:rPr>
              <a:t>Humanistinen tiedekunta / Henkilön nimi / Esityksen nimi</a:t>
            </a:r>
            <a:endParaRPr lang="en-GB" altLang="fi-FI" sz="900">
              <a:solidFill>
                <a:schemeClr val="tx2"/>
              </a:solidFill>
            </a:endParaRPr>
          </a:p>
        </p:txBody>
      </p:sp>
      <p:sp>
        <p:nvSpPr>
          <p:cNvPr id="95238"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Aft>
                <a:spcPts val="800"/>
              </a:spcAft>
              <a:buClr>
                <a:schemeClr val="accent1"/>
              </a:buClr>
              <a:buSzPct val="100000"/>
              <a:buFont typeface="Arial" panose="020B0604020202020204" pitchFamily="34" charset="0"/>
              <a:buChar char="•"/>
              <a:defRPr sz="2200">
                <a:solidFill>
                  <a:schemeClr val="tx1"/>
                </a:solidFill>
                <a:latin typeface="Arial" panose="020B0604020202020204" pitchFamily="34" charset="0"/>
              </a:defRPr>
            </a:lvl1pPr>
            <a:lvl2pPr marL="742950" indent="-285750">
              <a:spcAft>
                <a:spcPts val="800"/>
              </a:spcAft>
              <a:buClr>
                <a:schemeClr val="accent1"/>
              </a:buClr>
              <a:buSzPct val="100000"/>
              <a:buFont typeface="Arial" panose="020B0604020202020204" pitchFamily="34" charset="0"/>
              <a:buChar char="•"/>
              <a:defRPr sz="2000">
                <a:solidFill>
                  <a:schemeClr val="tx1"/>
                </a:solidFill>
                <a:latin typeface="Arial" panose="020B0604020202020204" pitchFamily="34" charset="0"/>
              </a:defRPr>
            </a:lvl2pPr>
            <a:lvl3pPr marL="1143000" indent="-228600">
              <a:spcAft>
                <a:spcPts val="800"/>
              </a:spcAft>
              <a:buFont typeface="Arial" panose="020B0604020202020204" pitchFamily="34" charset="0"/>
              <a:buChar char="‒"/>
              <a:defRPr sz="2400">
                <a:solidFill>
                  <a:schemeClr val="tx1"/>
                </a:solidFill>
                <a:latin typeface="Arial" panose="020B0604020202020204" pitchFamily="34" charset="0"/>
              </a:defRPr>
            </a:lvl3pPr>
            <a:lvl4pPr marL="1600200" indent="-228600">
              <a:spcAft>
                <a:spcPts val="800"/>
              </a:spcAft>
              <a:buFont typeface="Arial" panose="020B0604020202020204" pitchFamily="34" charset="0"/>
              <a:buChar char="‒"/>
              <a:defRPr sz="1600">
                <a:solidFill>
                  <a:schemeClr val="tx1"/>
                </a:solidFill>
                <a:latin typeface="Arial" panose="020B0604020202020204" pitchFamily="34" charset="0"/>
              </a:defRPr>
            </a:lvl4pPr>
            <a:lvl5pPr marL="2057400" indent="-228600">
              <a:spcAft>
                <a:spcPts val="800"/>
              </a:spcAft>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0"/>
              </a:spcBef>
              <a:spcAft>
                <a:spcPts val="800"/>
              </a:spcAft>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0"/>
              </a:spcBef>
              <a:spcAft>
                <a:spcPts val="800"/>
              </a:spcAft>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0"/>
              </a:spcBef>
              <a:spcAft>
                <a:spcPts val="800"/>
              </a:spcAft>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0"/>
              </a:spcBef>
              <a:spcAft>
                <a:spcPts val="800"/>
              </a:spcAft>
              <a:buFont typeface="Arial" panose="020B0604020202020204" pitchFamily="34" charset="0"/>
              <a:buChar char="‒"/>
              <a:defRPr sz="1400">
                <a:solidFill>
                  <a:schemeClr val="tx1"/>
                </a:solidFill>
                <a:latin typeface="Arial" panose="020B0604020202020204" pitchFamily="34" charset="0"/>
              </a:defRPr>
            </a:lvl9pPr>
          </a:lstStyle>
          <a:p>
            <a:pPr>
              <a:spcAft>
                <a:spcPct val="0"/>
              </a:spcAft>
              <a:buClrTx/>
              <a:buSzTx/>
              <a:buFontTx/>
              <a:buNone/>
            </a:pPr>
            <a:fld id="{7964E38A-D0D6-4D8A-9C7E-F24C8BC97BDC}" type="slidenum">
              <a:rPr lang="en-GB" altLang="fi-FI" sz="900">
                <a:solidFill>
                  <a:schemeClr val="tx2"/>
                </a:solidFill>
              </a:rPr>
              <a:pPr>
                <a:spcAft>
                  <a:spcPct val="0"/>
                </a:spcAft>
                <a:buClrTx/>
                <a:buSzTx/>
                <a:buFontTx/>
                <a:buNone/>
              </a:pPr>
              <a:t>14</a:t>
            </a:fld>
            <a:endParaRPr lang="en-GB" altLang="fi-FI" sz="900">
              <a:solidFill>
                <a:schemeClr val="tx2"/>
              </a:solidFill>
            </a:endParaRPr>
          </a:p>
        </p:txBody>
      </p:sp>
    </p:spTree>
    <p:extLst>
      <p:ext uri="{BB962C8B-B14F-4D97-AF65-F5344CB8AC3E}">
        <p14:creationId xmlns:p14="http://schemas.microsoft.com/office/powerpoint/2010/main" val="1543735166"/>
      </p:ext>
    </p:extLst>
  </p:cSld>
  <p:clrMapOvr>
    <a:masterClrMapping/>
  </p:clrMapOvr>
  <p:transition>
    <p:newsfla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Romanien poliittinen eliitti, jatkuu…</a:t>
            </a:r>
          </a:p>
        </p:txBody>
      </p:sp>
      <p:sp>
        <p:nvSpPr>
          <p:cNvPr id="3" name="Sisällön paikkamerkki 2"/>
          <p:cNvSpPr>
            <a:spLocks noGrp="1"/>
          </p:cNvSpPr>
          <p:nvPr>
            <p:ph idx="1"/>
          </p:nvPr>
        </p:nvSpPr>
        <p:spPr/>
        <p:txBody>
          <a:bodyPr/>
          <a:lstStyle/>
          <a:p>
            <a:r>
              <a:rPr lang="fi-FI" altLang="fi-FI" dirty="0"/>
              <a:t>Aiempi johtajuus on perustunut suvun ja mahtimiehen asemaan, varallisuuteen, karismaattisuuteen, </a:t>
            </a:r>
          </a:p>
          <a:p>
            <a:r>
              <a:rPr lang="fi-FI" altLang="fi-FI" dirty="0"/>
              <a:t>ei koulutukseen</a:t>
            </a:r>
          </a:p>
          <a:p>
            <a:r>
              <a:rPr lang="fi-FI" altLang="fi-FI" dirty="0"/>
              <a:t>Yleensä valta on ollut vanhemmilla, kunnioitetuilla henkilöillä</a:t>
            </a:r>
          </a:p>
          <a:p>
            <a:r>
              <a:rPr lang="fi-FI" altLang="fi-FI" dirty="0"/>
              <a:t>On syntynyt uusi ryhmä, jolla on koulutusta ja jotka ovat löytäneet romani-identiteettinsä /lakimiehiä, tohtoreita ym. </a:t>
            </a:r>
          </a:p>
        </p:txBody>
      </p:sp>
    </p:spTree>
    <p:extLst>
      <p:ext uri="{BB962C8B-B14F-4D97-AF65-F5344CB8AC3E}">
        <p14:creationId xmlns:p14="http://schemas.microsoft.com/office/powerpoint/2010/main" val="38225388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Romanien edustus</a:t>
            </a:r>
            <a:br>
              <a:rPr lang="fi-FI" dirty="0"/>
            </a:br>
            <a:r>
              <a:rPr lang="fi-FI" dirty="0"/>
              <a:t>- vapautuminen </a:t>
            </a:r>
            <a:r>
              <a:rPr lang="fi-FI" dirty="0" err="1"/>
              <a:t>emancipation</a:t>
            </a:r>
            <a:endParaRPr lang="fi-FI" dirty="0"/>
          </a:p>
        </p:txBody>
      </p:sp>
      <p:sp>
        <p:nvSpPr>
          <p:cNvPr id="3" name="Sisällön paikkamerkki 2"/>
          <p:cNvSpPr>
            <a:spLocks noGrp="1"/>
          </p:cNvSpPr>
          <p:nvPr>
            <p:ph idx="1"/>
          </p:nvPr>
        </p:nvSpPr>
        <p:spPr/>
        <p:txBody>
          <a:bodyPr>
            <a:normAutofit fontScale="92500" lnSpcReduction="20000"/>
          </a:bodyPr>
          <a:lstStyle/>
          <a:p>
            <a:r>
              <a:rPr lang="fi-FI" dirty="0"/>
              <a:t>Romanien poliittinen liikkuminen tapahtui 1960-luvulta, josta voimme kiittää aktiivi romanipuolueita, jotka herättivät kv. tietoisuutta, tekivät yhteistyötä kv. Järjestöjen kanssa ja saivat aikaan esityksiä, esim. </a:t>
            </a:r>
            <a:r>
              <a:rPr lang="fi-FI" b="1" dirty="0"/>
              <a:t>Romanien vuosikymmenen</a:t>
            </a:r>
            <a:r>
              <a:rPr lang="fi-FI" dirty="0"/>
              <a:t> sisällyttämisetä 2005-2015 välisenä aikana, jonka luotsasi Maailman pankki sekä Open </a:t>
            </a:r>
            <a:r>
              <a:rPr lang="fi-FI" dirty="0" err="1"/>
              <a:t>Society</a:t>
            </a:r>
            <a:r>
              <a:rPr lang="fi-FI" dirty="0"/>
              <a:t> Institute</a:t>
            </a:r>
          </a:p>
          <a:p>
            <a:r>
              <a:rPr lang="fi-FI" b="1" dirty="0"/>
              <a:t>European Roma and </a:t>
            </a:r>
            <a:r>
              <a:rPr lang="fi-FI" b="1" dirty="0" err="1"/>
              <a:t>Travellers</a:t>
            </a:r>
            <a:r>
              <a:rPr lang="fi-FI" b="1" dirty="0"/>
              <a:t> Forum </a:t>
            </a:r>
            <a:r>
              <a:rPr lang="fi-FI" dirty="0"/>
              <a:t>(ERTF), perustettiin v. 2004 Suomen presidentti Tarja Halosen aloitteesta puheessaan, jonka hän piti EN v. 2001</a:t>
            </a:r>
          </a:p>
          <a:p>
            <a:r>
              <a:rPr lang="fi-FI" dirty="0"/>
              <a:t>Tavoitteena oli antaa Euroopan romaneille oma ääni, jota EN tasolla voitaisiin kuulla ja ottaa päätöksentekoon mukaan</a:t>
            </a:r>
          </a:p>
          <a:p>
            <a:r>
              <a:rPr lang="fi-FI" dirty="0" err="1"/>
              <a:t>ERTF:n</a:t>
            </a:r>
            <a:r>
              <a:rPr lang="fi-FI" dirty="0"/>
              <a:t> pääkeskus on ollut </a:t>
            </a:r>
            <a:r>
              <a:rPr lang="fi-FI" dirty="0" err="1"/>
              <a:t>Strasburgissa</a:t>
            </a:r>
            <a:r>
              <a:rPr lang="fi-FI" dirty="0"/>
              <a:t> ja se on täysin itsenäinen ja on tehnyt yhteistyötä </a:t>
            </a:r>
            <a:r>
              <a:rPr lang="fi-FI" dirty="0" err="1"/>
              <a:t>EN:n</a:t>
            </a:r>
            <a:r>
              <a:rPr lang="fi-FI" dirty="0"/>
              <a:t> kanssa vuodesta 2004 lähtien.</a:t>
            </a:r>
          </a:p>
          <a:p>
            <a:r>
              <a:rPr lang="fi-FI" dirty="0"/>
              <a:t>www.ertf.org</a:t>
            </a:r>
          </a:p>
        </p:txBody>
      </p:sp>
    </p:spTree>
    <p:extLst>
      <p:ext uri="{BB962C8B-B14F-4D97-AF65-F5344CB8AC3E}">
        <p14:creationId xmlns:p14="http://schemas.microsoft.com/office/powerpoint/2010/main" val="41266719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err="1"/>
              <a:t>Feryp</a:t>
            </a:r>
            <a:r>
              <a:rPr lang="fi-FI" dirty="0"/>
              <a:t> – </a:t>
            </a:r>
            <a:r>
              <a:rPr lang="fi-FI" dirty="0" err="1"/>
              <a:t>The</a:t>
            </a:r>
            <a:r>
              <a:rPr lang="fi-FI" dirty="0"/>
              <a:t> Forum of European Roma Young People</a:t>
            </a:r>
          </a:p>
        </p:txBody>
      </p:sp>
      <p:sp>
        <p:nvSpPr>
          <p:cNvPr id="3" name="Sisällön paikkamerkki 2"/>
          <p:cNvSpPr>
            <a:spLocks noGrp="1"/>
          </p:cNvSpPr>
          <p:nvPr>
            <p:ph idx="1"/>
          </p:nvPr>
        </p:nvSpPr>
        <p:spPr/>
        <p:txBody>
          <a:bodyPr/>
          <a:lstStyle/>
          <a:p>
            <a:r>
              <a:rPr lang="fi-FI" dirty="0"/>
              <a:t>Euroopan romaninuoret kärsivät eivät ainoastaan ihmisoikeuksien loukkauksesta vaan myös heiltä puuttuu heidän siviilioikeuksiensa huomioimista ja vastuut. Tämä foorumi sijaitsee myös </a:t>
            </a:r>
            <a:r>
              <a:rPr lang="fi-FI" dirty="0" err="1"/>
              <a:t>EN:n</a:t>
            </a:r>
            <a:r>
              <a:rPr lang="fi-FI" dirty="0"/>
              <a:t> tiloissa </a:t>
            </a:r>
            <a:r>
              <a:rPr lang="fi-FI" dirty="0" err="1"/>
              <a:t>Strasburgissa</a:t>
            </a:r>
            <a:endParaRPr lang="fi-FI" dirty="0"/>
          </a:p>
          <a:p>
            <a:r>
              <a:rPr lang="fi-FI" dirty="0"/>
              <a:t>Nuoria koulutetaan ja tuetaan puolustetaan heidän kiinnostustaan Euroopan laitoksia kohtaan ja edistetään yhteistyötä ja koulutusta nuorille romanijohtajille </a:t>
            </a:r>
            <a:r>
              <a:rPr lang="fi-FI" dirty="0" err="1"/>
              <a:t>NGOs</a:t>
            </a:r>
            <a:endParaRPr lang="fi-FI" dirty="0"/>
          </a:p>
          <a:p>
            <a:r>
              <a:rPr lang="fi-FI" dirty="0"/>
              <a:t>http://feryp.piczo.com</a:t>
            </a:r>
          </a:p>
        </p:txBody>
      </p:sp>
    </p:spTree>
    <p:extLst>
      <p:ext uri="{BB962C8B-B14F-4D97-AF65-F5344CB8AC3E}">
        <p14:creationId xmlns:p14="http://schemas.microsoft.com/office/powerpoint/2010/main" val="31250389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IRWN – </a:t>
            </a:r>
            <a:r>
              <a:rPr lang="fi-FI" dirty="0" err="1"/>
              <a:t>The</a:t>
            </a:r>
            <a:r>
              <a:rPr lang="fi-FI" dirty="0"/>
              <a:t> International Roma </a:t>
            </a:r>
            <a:r>
              <a:rPr lang="fi-FI" dirty="0" err="1"/>
              <a:t>Women’s</a:t>
            </a:r>
            <a:r>
              <a:rPr lang="fi-FI" dirty="0"/>
              <a:t> Network</a:t>
            </a:r>
          </a:p>
        </p:txBody>
      </p:sp>
      <p:sp>
        <p:nvSpPr>
          <p:cNvPr id="3" name="Sisällön paikkamerkki 2"/>
          <p:cNvSpPr>
            <a:spLocks noGrp="1"/>
          </p:cNvSpPr>
          <p:nvPr>
            <p:ph idx="1"/>
          </p:nvPr>
        </p:nvSpPr>
        <p:spPr/>
        <p:txBody>
          <a:bodyPr/>
          <a:lstStyle/>
          <a:p>
            <a:r>
              <a:rPr lang="fi-FI" dirty="0"/>
              <a:t>EN tukee myös IRWN naisten </a:t>
            </a:r>
            <a:r>
              <a:rPr lang="fi-FI" dirty="0" err="1"/>
              <a:t>networkiä</a:t>
            </a:r>
            <a:r>
              <a:rPr lang="fi-FI" dirty="0"/>
              <a:t> vuodesta 2003 lähtien yhteistyössä OSCE /ETYJ sekä EUMC - European </a:t>
            </a:r>
            <a:r>
              <a:rPr lang="fi-FI" dirty="0" err="1"/>
              <a:t>Monitoring</a:t>
            </a:r>
            <a:r>
              <a:rPr lang="fi-FI" dirty="0"/>
              <a:t> Centre on </a:t>
            </a:r>
            <a:r>
              <a:rPr lang="fi-FI" dirty="0" err="1"/>
              <a:t>Racism</a:t>
            </a:r>
            <a:r>
              <a:rPr lang="fi-FI" dirty="0"/>
              <a:t> and </a:t>
            </a:r>
            <a:r>
              <a:rPr lang="fi-FI" dirty="0" err="1"/>
              <a:t>Xenophobia</a:t>
            </a:r>
            <a:endParaRPr lang="fi-FI" dirty="0"/>
          </a:p>
          <a:p>
            <a:r>
              <a:rPr lang="fi-FI" dirty="0"/>
              <a:t>Toiminta keskittyy romaninaisten oikeuksien saamiseen esim. pääsyllä terveyspalveluihin, työelämään, taisteluun syrjintää vastaan</a:t>
            </a:r>
          </a:p>
          <a:p>
            <a:r>
              <a:rPr lang="fi-FI" dirty="0"/>
              <a:t>Naisjärjestö taistelee myös naisten ja erityisesti nuorten naisten oikeuksista ja tabuista esim. olla menemättä avioon liian nuorina, tyttöjen koulutusoikeuksista sekä myös </a:t>
            </a:r>
            <a:r>
              <a:rPr lang="fi-FI" dirty="0" err="1"/>
              <a:t>homoseksualisuuden</a:t>
            </a:r>
            <a:r>
              <a:rPr lang="fi-FI" dirty="0"/>
              <a:t> puolesta</a:t>
            </a:r>
          </a:p>
        </p:txBody>
      </p:sp>
    </p:spTree>
    <p:extLst>
      <p:ext uri="{BB962C8B-B14F-4D97-AF65-F5344CB8AC3E}">
        <p14:creationId xmlns:p14="http://schemas.microsoft.com/office/powerpoint/2010/main" val="20529866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Romanit ja Euroopan neuvosto</a:t>
            </a:r>
          </a:p>
        </p:txBody>
      </p:sp>
      <p:sp>
        <p:nvSpPr>
          <p:cNvPr id="3" name="Sisällön paikkamerkki 2"/>
          <p:cNvSpPr>
            <a:spLocks noGrp="1"/>
          </p:cNvSpPr>
          <p:nvPr>
            <p:ph idx="1"/>
          </p:nvPr>
        </p:nvSpPr>
        <p:spPr/>
        <p:txBody>
          <a:bodyPr/>
          <a:lstStyle/>
          <a:p>
            <a:r>
              <a:rPr lang="fi-FI" dirty="0"/>
              <a:t>Vuonna 1969 </a:t>
            </a:r>
            <a:r>
              <a:rPr lang="fi-FI" dirty="0" err="1"/>
              <a:t>EN.n</a:t>
            </a:r>
            <a:r>
              <a:rPr lang="fi-FI" dirty="0"/>
              <a:t> </a:t>
            </a:r>
            <a:r>
              <a:rPr lang="fi-FI" dirty="0" err="1"/>
              <a:t>parlamenttaarinen</a:t>
            </a:r>
            <a:r>
              <a:rPr lang="fi-FI" dirty="0"/>
              <a:t> kokous hyväksyi ensimmäisen tekstin Romaneista</a:t>
            </a:r>
          </a:p>
          <a:p>
            <a:r>
              <a:rPr lang="fi-FI" dirty="0"/>
              <a:t>1963 se nosti esiin romanien aikaansaannoksia Euroopan kulttuurisena rikkautena ja tarvetta varmistaa heidän oikeutensa </a:t>
            </a:r>
          </a:p>
          <a:p>
            <a:r>
              <a:rPr lang="fi-FI" dirty="0"/>
              <a:t>Euroopassa v. 2002 alkanut romanivaelluksen kasvava aalto kiinnitti </a:t>
            </a:r>
            <a:r>
              <a:rPr lang="fi-FI" dirty="0" err="1"/>
              <a:t>EN:n</a:t>
            </a:r>
            <a:r>
              <a:rPr lang="fi-FI" dirty="0"/>
              <a:t> huomiota heidän lailliseen eurooppalaiseen asemaansa</a:t>
            </a:r>
          </a:p>
          <a:p>
            <a:r>
              <a:rPr lang="fi-FI" dirty="0" err="1"/>
              <a:t>EN:ssa</a:t>
            </a:r>
            <a:r>
              <a:rPr lang="fi-FI" dirty="0"/>
              <a:t> saatiin aikaan kaksi uuttaa romaneja sisältävää tekstiä, jotka koskivat pakkokäännyttämistä </a:t>
            </a:r>
            <a:r>
              <a:rPr lang="fi-FI" dirty="0" err="1"/>
              <a:t>EN:n</a:t>
            </a:r>
            <a:r>
              <a:rPr lang="fi-FI" dirty="0"/>
              <a:t> jäsenvaltioista liittyen entisen Jugoslavian ja Kosovon tilanteeseen</a:t>
            </a:r>
          </a:p>
        </p:txBody>
      </p:sp>
    </p:spTree>
    <p:extLst>
      <p:ext uri="{BB962C8B-B14F-4D97-AF65-F5344CB8AC3E}">
        <p14:creationId xmlns:p14="http://schemas.microsoft.com/office/powerpoint/2010/main" val="18115626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Kurssin tiedot</a:t>
            </a:r>
          </a:p>
        </p:txBody>
      </p:sp>
      <p:sp>
        <p:nvSpPr>
          <p:cNvPr id="3" name="Sisällön paikkamerkki 2"/>
          <p:cNvSpPr>
            <a:spLocks noGrp="1"/>
          </p:cNvSpPr>
          <p:nvPr>
            <p:ph idx="1"/>
          </p:nvPr>
        </p:nvSpPr>
        <p:spPr/>
        <p:txBody>
          <a:bodyPr>
            <a:normAutofit lnSpcReduction="10000"/>
          </a:bodyPr>
          <a:lstStyle/>
          <a:p>
            <a:r>
              <a:rPr lang="fi-FI" dirty="0"/>
              <a:t>Romanikielen ja –kulttuurin sivuaineopinnot</a:t>
            </a:r>
          </a:p>
          <a:p>
            <a:r>
              <a:rPr lang="fi-FI" dirty="0"/>
              <a:t>Laajuus 3 op</a:t>
            </a:r>
          </a:p>
          <a:p>
            <a:r>
              <a:rPr lang="fi-FI" dirty="0"/>
              <a:t>Tavoite: Opiskelija tutustuu romanien nykypäivään joko Suomessa tai muualla maailmassa</a:t>
            </a:r>
          </a:p>
          <a:p>
            <a:r>
              <a:rPr lang="fi-FI" dirty="0"/>
              <a:t>Sisältö: Näkökulmana voi olla mm. romanien arkipäivä, koulutus, työllisyys, romanipolitiikka tai muu yhteiskunnallinen osallistuvuus</a:t>
            </a:r>
          </a:p>
          <a:p>
            <a:r>
              <a:rPr lang="fi-FI" dirty="0"/>
              <a:t>Oppimateriaali ja kirjallisuus: Sovitaan erikseen opintojakson vastuuhenkilön kanssa.</a:t>
            </a:r>
          </a:p>
          <a:p>
            <a:r>
              <a:rPr lang="fi-FI" dirty="0"/>
              <a:t>Suoritustavat: Essee, kirjatentti tai luentokurssi, Kirjallinen tai suullinen kuulustelu</a:t>
            </a:r>
          </a:p>
          <a:p>
            <a:pPr marL="0" indent="0">
              <a:buNone/>
            </a:pPr>
            <a:endParaRPr lang="fi-FI" sz="2400" dirty="0"/>
          </a:p>
        </p:txBody>
      </p:sp>
    </p:spTree>
    <p:extLst>
      <p:ext uri="{BB962C8B-B14F-4D97-AF65-F5344CB8AC3E}">
        <p14:creationId xmlns:p14="http://schemas.microsoft.com/office/powerpoint/2010/main" val="29388147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err="1"/>
              <a:t>EN:n</a:t>
            </a:r>
            <a:r>
              <a:rPr lang="fi-FI" dirty="0"/>
              <a:t> ministerikomitean toimenpiteitä</a:t>
            </a:r>
          </a:p>
        </p:txBody>
      </p:sp>
      <p:sp>
        <p:nvSpPr>
          <p:cNvPr id="3" name="Sisällön paikkamerkki 2"/>
          <p:cNvSpPr>
            <a:spLocks noGrp="1"/>
          </p:cNvSpPr>
          <p:nvPr>
            <p:ph idx="1"/>
          </p:nvPr>
        </p:nvSpPr>
        <p:spPr/>
        <p:txBody>
          <a:bodyPr>
            <a:normAutofit fontScale="92500" lnSpcReduction="10000"/>
          </a:bodyPr>
          <a:lstStyle/>
          <a:p>
            <a:r>
              <a:rPr lang="fi-FI" dirty="0"/>
              <a:t>Vuodesta 1975 Euroopan ministerikomitea on suunnannut toimenpiteitä romanien </a:t>
            </a:r>
            <a:r>
              <a:rPr lang="fi-FI" b="1" i="1" dirty="0"/>
              <a:t>valtiottomuuteen, koulutukseen, työnsaantiin, liikkuvuuteen, asumiseen ja terveydenhoitoon</a:t>
            </a:r>
          </a:p>
          <a:p>
            <a:r>
              <a:rPr lang="fi-FI" dirty="0">
                <a:hlinkClick r:id="rId2"/>
              </a:rPr>
              <a:t>http://www.coe.int/t/cm</a:t>
            </a:r>
            <a:endParaRPr lang="fi-FI" dirty="0"/>
          </a:p>
          <a:p>
            <a:pPr marL="0" indent="0">
              <a:buNone/>
            </a:pPr>
            <a:r>
              <a:rPr lang="fi-FI" dirty="0" err="1"/>
              <a:t>The</a:t>
            </a:r>
            <a:r>
              <a:rPr lang="fi-FI" dirty="0"/>
              <a:t> </a:t>
            </a:r>
            <a:r>
              <a:rPr lang="fi-FI" dirty="0" err="1"/>
              <a:t>Congress</a:t>
            </a:r>
            <a:r>
              <a:rPr lang="fi-FI" dirty="0"/>
              <a:t> of </a:t>
            </a:r>
            <a:r>
              <a:rPr lang="fi-FI" dirty="0" err="1"/>
              <a:t>local</a:t>
            </a:r>
            <a:r>
              <a:rPr lang="fi-FI" dirty="0"/>
              <a:t> and </a:t>
            </a:r>
            <a:r>
              <a:rPr lang="fi-FI" dirty="0" err="1"/>
              <a:t>Regional</a:t>
            </a:r>
            <a:r>
              <a:rPr lang="fi-FI" dirty="0"/>
              <a:t> </a:t>
            </a:r>
            <a:r>
              <a:rPr lang="fi-FI" dirty="0" err="1"/>
              <a:t>Authorities</a:t>
            </a:r>
            <a:endParaRPr lang="fi-FI" dirty="0"/>
          </a:p>
          <a:p>
            <a:r>
              <a:rPr lang="fi-FI" dirty="0"/>
              <a:t>CLRA on napa romanien toiminnoille</a:t>
            </a:r>
          </a:p>
          <a:p>
            <a:r>
              <a:rPr lang="fi-FI" dirty="0"/>
              <a:t>Vuonna 1993 kongressi asetti vastuuta paikallisille ja alueellisille virkamiehille romaniyhteisöjen varjelemisesta</a:t>
            </a:r>
          </a:p>
          <a:p>
            <a:r>
              <a:rPr lang="fi-FI" dirty="0" err="1"/>
              <a:t>Dosta</a:t>
            </a:r>
            <a:r>
              <a:rPr lang="fi-FI" dirty="0"/>
              <a:t> –palkinto, jonka kongressi (CLRA) myönsi parhaana käytännön esimerkkinä romanioikeuksien nostamisesta esiin myönteisellä tavalla</a:t>
            </a:r>
          </a:p>
          <a:p>
            <a:r>
              <a:rPr lang="fi-FI" dirty="0"/>
              <a:t>www.coe./int/congress</a:t>
            </a:r>
          </a:p>
        </p:txBody>
      </p:sp>
    </p:spTree>
    <p:extLst>
      <p:ext uri="{BB962C8B-B14F-4D97-AF65-F5344CB8AC3E}">
        <p14:creationId xmlns:p14="http://schemas.microsoft.com/office/powerpoint/2010/main" val="19754586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err="1"/>
              <a:t>EN:n</a:t>
            </a:r>
            <a:r>
              <a:rPr lang="fi-FI" dirty="0"/>
              <a:t> Ihmisoikeuskomissaarit</a:t>
            </a:r>
          </a:p>
        </p:txBody>
      </p:sp>
      <p:sp>
        <p:nvSpPr>
          <p:cNvPr id="3" name="Sisällön paikkamerkki 2"/>
          <p:cNvSpPr>
            <a:spLocks noGrp="1"/>
          </p:cNvSpPr>
          <p:nvPr>
            <p:ph idx="1"/>
          </p:nvPr>
        </p:nvSpPr>
        <p:spPr/>
        <p:txBody>
          <a:bodyPr>
            <a:normAutofit/>
          </a:bodyPr>
          <a:lstStyle/>
          <a:p>
            <a:r>
              <a:rPr lang="en-US" b="1" i="1" dirty="0"/>
              <a:t>Nils </a:t>
            </a:r>
            <a:r>
              <a:rPr lang="en-US" b="1" i="1" dirty="0" err="1"/>
              <a:t>Muižnieks</a:t>
            </a:r>
            <a:r>
              <a:rPr lang="en-US" i="1" dirty="0"/>
              <a:t> was elected Commissioner for Human Rights on 24 January 2012 by the Parliamentary Assembly and took up his position on 1 April 2012. </a:t>
            </a:r>
          </a:p>
          <a:p>
            <a:r>
              <a:rPr lang="en-US" i="1" dirty="0"/>
              <a:t>He is the third Commissioner, succeeding Thomas </a:t>
            </a:r>
            <a:r>
              <a:rPr lang="en-US" i="1" dirty="0" err="1"/>
              <a:t>Hammarberg</a:t>
            </a:r>
            <a:r>
              <a:rPr lang="en-US" i="1" dirty="0"/>
              <a:t> (2006-2012) and Alvaro Gil-Robles (1999-2006). </a:t>
            </a:r>
          </a:p>
          <a:p>
            <a:r>
              <a:rPr lang="en-US" i="1" dirty="0" err="1"/>
              <a:t>Ihmisoikeudet</a:t>
            </a:r>
            <a:r>
              <a:rPr lang="en-US" i="1" dirty="0"/>
              <a:t> </a:t>
            </a:r>
            <a:r>
              <a:rPr lang="en-US" i="1" dirty="0" err="1"/>
              <a:t>ovat</a:t>
            </a:r>
            <a:r>
              <a:rPr lang="en-US" i="1" dirty="0"/>
              <a:t> </a:t>
            </a:r>
            <a:r>
              <a:rPr lang="en-US" i="1" dirty="0" err="1"/>
              <a:t>olleet</a:t>
            </a:r>
            <a:r>
              <a:rPr lang="en-US" i="1" dirty="0"/>
              <a:t> </a:t>
            </a:r>
            <a:r>
              <a:rPr lang="en-US" i="1" dirty="0" err="1"/>
              <a:t>yhteisen</a:t>
            </a:r>
            <a:r>
              <a:rPr lang="en-US" i="1" dirty="0"/>
              <a:t> </a:t>
            </a:r>
            <a:r>
              <a:rPr lang="en-US" i="1" dirty="0" err="1"/>
              <a:t>Euroopan</a:t>
            </a:r>
            <a:r>
              <a:rPr lang="en-US" i="1" dirty="0"/>
              <a:t> </a:t>
            </a:r>
            <a:r>
              <a:rPr lang="en-US" i="1" dirty="0" err="1"/>
              <a:t>rakentamisen</a:t>
            </a:r>
            <a:r>
              <a:rPr lang="en-US" i="1" dirty="0"/>
              <a:t> </a:t>
            </a:r>
            <a:r>
              <a:rPr lang="en-US" i="1" dirty="0" err="1"/>
              <a:t>peruspilarina</a:t>
            </a:r>
            <a:r>
              <a:rPr lang="en-US" i="1" dirty="0"/>
              <a:t> maiden </a:t>
            </a:r>
            <a:r>
              <a:rPr lang="en-US" i="1" dirty="0" err="1"/>
              <a:t>välisessä</a:t>
            </a:r>
            <a:r>
              <a:rPr lang="en-US" i="1" dirty="0"/>
              <a:t> </a:t>
            </a:r>
            <a:r>
              <a:rPr lang="en-US" i="1" dirty="0" err="1"/>
              <a:t>yhteistyössä</a:t>
            </a:r>
            <a:endParaRPr lang="en-US" i="1" dirty="0"/>
          </a:p>
          <a:p>
            <a:r>
              <a:rPr lang="fi-FI" dirty="0"/>
              <a:t>Käytännössä ihmisoikeudet eivät kaikissa jäsenvaltioissa toteudu, jonka johdosta komissaari kiinnittää huomiota ihmisoikeusloukkauksiin</a:t>
            </a:r>
          </a:p>
          <a:p>
            <a:endParaRPr lang="fi-FI" dirty="0"/>
          </a:p>
        </p:txBody>
      </p:sp>
    </p:spTree>
    <p:extLst>
      <p:ext uri="{BB962C8B-B14F-4D97-AF65-F5344CB8AC3E}">
        <p14:creationId xmlns:p14="http://schemas.microsoft.com/office/powerpoint/2010/main" val="41785824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Ihmisoikeuskomissaari?</a:t>
            </a:r>
          </a:p>
        </p:txBody>
      </p:sp>
      <p:sp>
        <p:nvSpPr>
          <p:cNvPr id="3" name="Sisällön paikkamerkki 2"/>
          <p:cNvSpPr>
            <a:spLocks noGrp="1"/>
          </p:cNvSpPr>
          <p:nvPr>
            <p:ph idx="1"/>
          </p:nvPr>
        </p:nvSpPr>
        <p:spPr/>
        <p:txBody>
          <a:bodyPr>
            <a:normAutofit/>
          </a:bodyPr>
          <a:lstStyle/>
          <a:p>
            <a:r>
              <a:rPr lang="fi-FI" dirty="0"/>
              <a:t>Erityistä huomiota olisi kiinnitettävä heikoimmassa asemassa olevien ihmisten, kuten lasten, vanhusten ja vammaisten oikeuksiin. Päättäväisempää sitoutumista tarvitaan myös edistämään ja suojelemaan ihmisoikeuksia naisten, vähemmistöjen ja maahanmuuttajien osalta.</a:t>
            </a:r>
          </a:p>
          <a:p>
            <a:r>
              <a:rPr lang="fi-FI" dirty="0"/>
              <a:t> Uudet haasteet, kuten ne, jotka aiheutuvat nopeasti kehittyvän tietoyhteiskunnan kautta,  vaativat tasapainoista lähestymistapaa, joka suojaa ihmisarvoa, perusvapauksia, ja edistää keskinäistä ymmärrystä.</a:t>
            </a:r>
          </a:p>
        </p:txBody>
      </p:sp>
    </p:spTree>
    <p:extLst>
      <p:ext uri="{BB962C8B-B14F-4D97-AF65-F5344CB8AC3E}">
        <p14:creationId xmlns:p14="http://schemas.microsoft.com/office/powerpoint/2010/main" val="38623972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IOK ja romanit</a:t>
            </a:r>
          </a:p>
        </p:txBody>
      </p:sp>
      <p:sp>
        <p:nvSpPr>
          <p:cNvPr id="3" name="Sisällön paikkamerkki 2"/>
          <p:cNvSpPr>
            <a:spLocks noGrp="1"/>
          </p:cNvSpPr>
          <p:nvPr>
            <p:ph idx="1"/>
          </p:nvPr>
        </p:nvSpPr>
        <p:spPr/>
        <p:txBody>
          <a:bodyPr>
            <a:normAutofit lnSpcReduction="10000"/>
          </a:bodyPr>
          <a:lstStyle/>
          <a:p>
            <a:r>
              <a:rPr lang="fi-FI" dirty="0"/>
              <a:t>IOK sisällytti vuosittaiset vierailunsa romaniasutuksiin</a:t>
            </a:r>
          </a:p>
          <a:p>
            <a:r>
              <a:rPr lang="fi-FI" dirty="0"/>
              <a:t>Hän on painottanut tarvetta:</a:t>
            </a:r>
          </a:p>
          <a:p>
            <a:r>
              <a:rPr lang="fi-FI" dirty="0"/>
              <a:t> pysäyttää </a:t>
            </a:r>
            <a:r>
              <a:rPr lang="fi-FI" i="1" dirty="0"/>
              <a:t>pakkokäännyttäminen,</a:t>
            </a:r>
          </a:p>
          <a:p>
            <a:r>
              <a:rPr lang="fi-FI" i="1" dirty="0"/>
              <a:t> valtiottomuus, </a:t>
            </a:r>
          </a:p>
          <a:p>
            <a:r>
              <a:rPr lang="fi-FI" i="1" dirty="0"/>
              <a:t>anti-</a:t>
            </a:r>
            <a:r>
              <a:rPr lang="fi-FI" i="1" dirty="0" err="1"/>
              <a:t>gipsismi</a:t>
            </a:r>
            <a:r>
              <a:rPr lang="fi-FI" i="1" dirty="0"/>
              <a:t>, </a:t>
            </a:r>
          </a:p>
          <a:p>
            <a:r>
              <a:rPr lang="fi-FI" i="1" dirty="0"/>
              <a:t>erottelu ja varmistaa romaneille kohtuullinen asuminen. </a:t>
            </a:r>
          </a:p>
          <a:p>
            <a:r>
              <a:rPr lang="fi-FI" i="1" dirty="0"/>
              <a:t>Pääsy koulutukseen, terveyspalveluihin, </a:t>
            </a:r>
          </a:p>
          <a:p>
            <a:r>
              <a:rPr lang="fi-FI" i="1" dirty="0"/>
              <a:t>ja romanien </a:t>
            </a:r>
            <a:r>
              <a:rPr lang="fi-FI" i="1" dirty="0" err="1"/>
              <a:t>edustuksellisuus</a:t>
            </a:r>
            <a:r>
              <a:rPr lang="fi-FI" i="1" dirty="0"/>
              <a:t>  poliittisissa puolueissa </a:t>
            </a:r>
          </a:p>
          <a:p>
            <a:r>
              <a:rPr lang="fi-FI" dirty="0"/>
              <a:t>www.coe.int/commissioner</a:t>
            </a:r>
          </a:p>
          <a:p>
            <a:endParaRPr lang="fi-FI" dirty="0"/>
          </a:p>
        </p:txBody>
      </p:sp>
    </p:spTree>
    <p:extLst>
      <p:ext uri="{BB962C8B-B14F-4D97-AF65-F5344CB8AC3E}">
        <p14:creationId xmlns:p14="http://schemas.microsoft.com/office/powerpoint/2010/main" val="17215672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a:bodyPr>
          <a:lstStyle/>
          <a:p>
            <a:r>
              <a:rPr lang="fi-FI" sz="3600" dirty="0" err="1"/>
              <a:t>The</a:t>
            </a:r>
            <a:r>
              <a:rPr lang="fi-FI" sz="3600" dirty="0"/>
              <a:t> European </a:t>
            </a:r>
            <a:r>
              <a:rPr lang="fi-FI" sz="3600" dirty="0" err="1"/>
              <a:t>Convention</a:t>
            </a:r>
            <a:r>
              <a:rPr lang="fi-FI" sz="3600" dirty="0"/>
              <a:t> and </a:t>
            </a:r>
            <a:r>
              <a:rPr lang="fi-FI" sz="3600" dirty="0" err="1"/>
              <a:t>the</a:t>
            </a:r>
            <a:r>
              <a:rPr lang="fi-FI" sz="3600" dirty="0"/>
              <a:t> </a:t>
            </a:r>
            <a:r>
              <a:rPr lang="fi-FI" sz="3600" dirty="0" err="1"/>
              <a:t>Court</a:t>
            </a:r>
            <a:r>
              <a:rPr lang="fi-FI" sz="3600" dirty="0"/>
              <a:t> of Human Rights – Euroopan ihmisoikeustuomioistuin (ECHR)</a:t>
            </a:r>
          </a:p>
        </p:txBody>
      </p:sp>
      <p:sp>
        <p:nvSpPr>
          <p:cNvPr id="3" name="Sisällön paikkamerkki 2"/>
          <p:cNvSpPr>
            <a:spLocks noGrp="1"/>
          </p:cNvSpPr>
          <p:nvPr>
            <p:ph idx="1"/>
          </p:nvPr>
        </p:nvSpPr>
        <p:spPr/>
        <p:txBody>
          <a:bodyPr>
            <a:normAutofit fontScale="92500" lnSpcReduction="10000"/>
          </a:bodyPr>
          <a:lstStyle/>
          <a:p>
            <a:r>
              <a:rPr lang="fi-FI" dirty="0"/>
              <a:t>Eurooppalainen ihmisoikeussopimus on ensimmäinen Euroopan neuvoston yleissopimus ja kulmakivi kaikelle sen toiminnalle. Sopimus hyväksyttiin vuonna 1950 ja se tuli voimaan vuonna 1953. Sen ratifioinnin edellytyksenä on </a:t>
            </a:r>
            <a:r>
              <a:rPr lang="fi-FI" dirty="0" err="1"/>
              <a:t>EN:n</a:t>
            </a:r>
            <a:r>
              <a:rPr lang="fi-FI" dirty="0"/>
              <a:t> jäsenyys </a:t>
            </a:r>
          </a:p>
          <a:p>
            <a:r>
              <a:rPr lang="fi-FI" dirty="0"/>
              <a:t>Euroopan ihmisoikeustuomioistuin valvoo täytäntöönpanoa yleissopimuksen mukaan, 47 Euroopan neuvoston jäsenvaltioissa.</a:t>
            </a:r>
          </a:p>
          <a:p>
            <a:r>
              <a:rPr lang="fi-FI" dirty="0"/>
              <a:t>Yksilöt voivat tuoda valituksia ihmisoikeusloukkauksista Strasbourgin tuomioistuimeen sen jälkeen kun kaikki valitusmahdollisuudet on käytetty kyseisessä jäsenvaltiossa. </a:t>
            </a:r>
          </a:p>
          <a:p>
            <a:r>
              <a:rPr lang="fi-FI" dirty="0"/>
              <a:t>Euroopan unioni tukee myös Euroopan ihmisoikeussopimusta tavoitteena luoda yhteinen eurooppalainen oikeudellinen asema yli 820 miljoonalle kansalaisille.</a:t>
            </a:r>
          </a:p>
        </p:txBody>
      </p:sp>
    </p:spTree>
    <p:extLst>
      <p:ext uri="{BB962C8B-B14F-4D97-AF65-F5344CB8AC3E}">
        <p14:creationId xmlns:p14="http://schemas.microsoft.com/office/powerpoint/2010/main" val="22693605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838200" y="365126"/>
            <a:ext cx="10515600" cy="1028246"/>
          </a:xfrm>
        </p:spPr>
        <p:txBody>
          <a:bodyPr>
            <a:normAutofit fontScale="90000"/>
          </a:bodyPr>
          <a:lstStyle/>
          <a:p>
            <a:r>
              <a:rPr lang="fi-FI" dirty="0" err="1"/>
              <a:t>The</a:t>
            </a:r>
            <a:r>
              <a:rPr lang="fi-FI" dirty="0"/>
              <a:t> European </a:t>
            </a:r>
            <a:r>
              <a:rPr lang="fi-FI" dirty="0" err="1"/>
              <a:t>Convention</a:t>
            </a:r>
            <a:r>
              <a:rPr lang="fi-FI" dirty="0"/>
              <a:t> and </a:t>
            </a:r>
            <a:r>
              <a:rPr lang="fi-FI" dirty="0" err="1"/>
              <a:t>the</a:t>
            </a:r>
            <a:r>
              <a:rPr lang="fi-FI" dirty="0"/>
              <a:t> </a:t>
            </a:r>
            <a:r>
              <a:rPr lang="fi-FI" dirty="0" err="1"/>
              <a:t>Court</a:t>
            </a:r>
            <a:r>
              <a:rPr lang="fi-FI" dirty="0"/>
              <a:t> of Human Rights – Euroopan ihmisoikeustuomioistuin</a:t>
            </a:r>
          </a:p>
        </p:txBody>
      </p:sp>
      <p:sp>
        <p:nvSpPr>
          <p:cNvPr id="3" name="Sisällön paikkamerkki 2"/>
          <p:cNvSpPr>
            <a:spLocks noGrp="1"/>
          </p:cNvSpPr>
          <p:nvPr>
            <p:ph idx="1"/>
          </p:nvPr>
        </p:nvSpPr>
        <p:spPr/>
        <p:txBody>
          <a:bodyPr>
            <a:normAutofit/>
          </a:bodyPr>
          <a:lstStyle/>
          <a:p>
            <a:r>
              <a:rPr lang="fi-FI" dirty="0"/>
              <a:t>Vuodesta 2010, oikeusistuin on langettanut 20 tuomiota romanielämäntyylin puolesta, jotka ovat liittyneet:</a:t>
            </a:r>
          </a:p>
          <a:p>
            <a:pPr lvl="1"/>
            <a:r>
              <a:rPr lang="fi-FI" sz="2800" dirty="0"/>
              <a:t>Oikeuteen kotiin, </a:t>
            </a:r>
          </a:p>
          <a:p>
            <a:pPr lvl="1"/>
            <a:r>
              <a:rPr lang="fi-FI" sz="2800" dirty="0"/>
              <a:t>poliisien väärinkäytökseen, </a:t>
            </a:r>
          </a:p>
          <a:p>
            <a:pPr lvl="1"/>
            <a:r>
              <a:rPr lang="fi-FI" sz="2800" dirty="0"/>
              <a:t>ja romanilasten sijoittamisesta erityiskouluihin</a:t>
            </a:r>
          </a:p>
          <a:p>
            <a:pPr lvl="1"/>
            <a:r>
              <a:rPr lang="fi-FI" sz="2800" dirty="0" err="1"/>
              <a:t>Protocol</a:t>
            </a:r>
            <a:r>
              <a:rPr lang="fi-FI" sz="2800" dirty="0"/>
              <a:t> </a:t>
            </a:r>
            <a:r>
              <a:rPr lang="fi-FI" sz="2800" dirty="0" err="1"/>
              <a:t>nr.</a:t>
            </a:r>
            <a:r>
              <a:rPr lang="fi-FI" sz="2800" dirty="0"/>
              <a:t> 4 ECCHR kieltää kollektiivisen karkotuksen</a:t>
            </a:r>
          </a:p>
          <a:p>
            <a:pPr lvl="1"/>
            <a:r>
              <a:rPr lang="fi-FI" sz="2800" dirty="0"/>
              <a:t>15 vuotta EN ja ERRC ovat järjestäneet koulutussessioita lakimiehille koskien romanein oikeusturvaa</a:t>
            </a:r>
          </a:p>
        </p:txBody>
      </p:sp>
    </p:spTree>
    <p:extLst>
      <p:ext uri="{BB962C8B-B14F-4D97-AF65-F5344CB8AC3E}">
        <p14:creationId xmlns:p14="http://schemas.microsoft.com/office/powerpoint/2010/main" val="40331099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Kansalaisten oikeudet</a:t>
            </a:r>
          </a:p>
        </p:txBody>
      </p:sp>
      <p:sp>
        <p:nvSpPr>
          <p:cNvPr id="3" name="Sisällön paikkamerkki 2"/>
          <p:cNvSpPr>
            <a:spLocks noGrp="1"/>
          </p:cNvSpPr>
          <p:nvPr>
            <p:ph idx="1"/>
          </p:nvPr>
        </p:nvSpPr>
        <p:spPr/>
        <p:txBody>
          <a:bodyPr/>
          <a:lstStyle/>
          <a:p>
            <a:r>
              <a:rPr lang="fi-FI" dirty="0"/>
              <a:t>Yleissopimuksella suojellaan oikeutta elämään, turvallisuuteen, ajatuksen ja ilmaisemiseen, ... siinä kielletään kidutus, kuolemanrangaistus, syrjintä, orjuus… </a:t>
            </a:r>
          </a:p>
        </p:txBody>
      </p:sp>
    </p:spTree>
    <p:extLst>
      <p:ext uri="{BB962C8B-B14F-4D97-AF65-F5344CB8AC3E}">
        <p14:creationId xmlns:p14="http://schemas.microsoft.com/office/powerpoint/2010/main" val="1682737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err="1"/>
              <a:t>The</a:t>
            </a:r>
            <a:r>
              <a:rPr lang="fi-FI" dirty="0"/>
              <a:t> European </a:t>
            </a:r>
            <a:r>
              <a:rPr lang="fi-FI" dirty="0" err="1"/>
              <a:t>Social</a:t>
            </a:r>
            <a:r>
              <a:rPr lang="fi-FI" dirty="0"/>
              <a:t> Charter – Euroopan sosiaalinen peruskirja</a:t>
            </a:r>
          </a:p>
        </p:txBody>
      </p:sp>
      <p:sp>
        <p:nvSpPr>
          <p:cNvPr id="3" name="Sisällön paikkamerkki 2"/>
          <p:cNvSpPr>
            <a:spLocks noGrp="1"/>
          </p:cNvSpPr>
          <p:nvPr>
            <p:ph idx="1"/>
          </p:nvPr>
        </p:nvSpPr>
        <p:spPr/>
        <p:txBody>
          <a:bodyPr>
            <a:normAutofit/>
          </a:bodyPr>
          <a:lstStyle/>
          <a:p>
            <a:r>
              <a:rPr lang="fi-FI" dirty="0"/>
              <a:t>Järjestö kattaa ekonomiset ja sosiaaliset oikeudet, jota kasvavassa määrin romanit käyttävät</a:t>
            </a:r>
          </a:p>
          <a:p>
            <a:r>
              <a:rPr lang="fi-FI" dirty="0"/>
              <a:t>Ensimmäisen kerran v. 2003 huomioitiin perheoikeudet sosiaalisiin, laillisiin ja taloudellisiin huolehtimiseen</a:t>
            </a:r>
          </a:p>
          <a:p>
            <a:r>
              <a:rPr lang="fi-FI" dirty="0">
                <a:hlinkClick r:id="rId2"/>
              </a:rPr>
              <a:t>WWW.coe.int/socialcharte</a:t>
            </a:r>
            <a:endParaRPr lang="fi-FI" dirty="0"/>
          </a:p>
          <a:p>
            <a:endParaRPr lang="fi-FI" dirty="0"/>
          </a:p>
        </p:txBody>
      </p:sp>
    </p:spTree>
    <p:extLst>
      <p:ext uri="{BB962C8B-B14F-4D97-AF65-F5344CB8AC3E}">
        <p14:creationId xmlns:p14="http://schemas.microsoft.com/office/powerpoint/2010/main" val="11352886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Jatkuu…</a:t>
            </a:r>
          </a:p>
        </p:txBody>
      </p:sp>
      <p:sp>
        <p:nvSpPr>
          <p:cNvPr id="3" name="Sisällön paikkamerkki 2"/>
          <p:cNvSpPr>
            <a:spLocks noGrp="1"/>
          </p:cNvSpPr>
          <p:nvPr>
            <p:ph idx="1"/>
          </p:nvPr>
        </p:nvSpPr>
        <p:spPr/>
        <p:txBody>
          <a:bodyPr>
            <a:normAutofit fontScale="92500" lnSpcReduction="10000"/>
          </a:bodyPr>
          <a:lstStyle/>
          <a:p>
            <a:r>
              <a:rPr lang="fi-FI" b="1" dirty="0"/>
              <a:t>Euroopan sosiaalinen peruskirja</a:t>
            </a:r>
            <a:r>
              <a:rPr lang="fi-FI" dirty="0"/>
              <a:t> muodostaa </a:t>
            </a:r>
            <a:r>
              <a:rPr lang="fi-FI" dirty="0">
                <a:hlinkClick r:id="rId2" tooltip="Euroopan Neuvosto"/>
              </a:rPr>
              <a:t>Euroopan Neuvoston</a:t>
            </a:r>
            <a:r>
              <a:rPr lang="fi-FI" dirty="0"/>
              <a:t> ihmisoikeusulottuvuuden toisen puolen </a:t>
            </a:r>
            <a:r>
              <a:rPr lang="fi-FI" dirty="0">
                <a:hlinkClick r:id="rId3" tooltip="Euroopan ihmisoikeussopimus"/>
              </a:rPr>
              <a:t>Euroopan ihmisoikeussopimuksen</a:t>
            </a:r>
            <a:r>
              <a:rPr lang="fi-FI" dirty="0"/>
              <a:t> kanssa. Sen tavoitteena on turvata ja edistää </a:t>
            </a:r>
            <a:r>
              <a:rPr lang="fi-FI" dirty="0">
                <a:hlinkClick r:id="rId4" tooltip="Sosiaaliset oikeudet (sivua ei ole)"/>
              </a:rPr>
              <a:t>sosiaalisia oikeuksia</a:t>
            </a:r>
            <a:r>
              <a:rPr lang="fi-FI" dirty="0"/>
              <a:t> Euroopassa asettamalla sopimusvaltioille vähimmäisvaatimuksia, joihin niiden on sitouduttava.</a:t>
            </a:r>
          </a:p>
          <a:p>
            <a:r>
              <a:rPr lang="fi-FI" dirty="0"/>
              <a:t>Se allekirjoitettiin </a:t>
            </a:r>
            <a:r>
              <a:rPr lang="fi-FI" dirty="0">
                <a:hlinkClick r:id="rId5" tooltip="Torino"/>
              </a:rPr>
              <a:t>Torinossa</a:t>
            </a:r>
            <a:r>
              <a:rPr lang="fi-FI" dirty="0"/>
              <a:t> </a:t>
            </a:r>
            <a:r>
              <a:rPr lang="fi-FI" dirty="0">
                <a:hlinkClick r:id="rId6" tooltip="1961"/>
              </a:rPr>
              <a:t>1961</a:t>
            </a:r>
            <a:r>
              <a:rPr lang="fi-FI" dirty="0"/>
              <a:t> ja tuli voimaan </a:t>
            </a:r>
            <a:r>
              <a:rPr lang="fi-FI" dirty="0">
                <a:hlinkClick r:id="rId7" tooltip="1965"/>
              </a:rPr>
              <a:t>1965</a:t>
            </a:r>
            <a:r>
              <a:rPr lang="fi-FI" dirty="0"/>
              <a:t>. </a:t>
            </a:r>
            <a:r>
              <a:rPr lang="fi-FI" dirty="0">
                <a:hlinkClick r:id="rId8" tooltip="Suomi"/>
              </a:rPr>
              <a:t>Suomi</a:t>
            </a:r>
            <a:r>
              <a:rPr lang="fi-FI" dirty="0"/>
              <a:t> allekirjoitti sen vasta vuonna </a:t>
            </a:r>
            <a:r>
              <a:rPr lang="fi-FI" dirty="0">
                <a:hlinkClick r:id="rId9" tooltip="1991"/>
              </a:rPr>
              <a:t>1991</a:t>
            </a:r>
            <a:r>
              <a:rPr lang="fi-FI" dirty="0"/>
              <a:t>. Tällä hetkellä sosiaaliseen peruskirjaan on liittynyt 22 Euroopan neuvoston jäsenmaata. Sopimusta on myöhemmin täydennetty lukuisilla lisäpöytäkirjoilla.</a:t>
            </a:r>
          </a:p>
          <a:p>
            <a:r>
              <a:rPr lang="fi-FI" dirty="0"/>
              <a:t>Osa peruskirjan turvaamista oikeuksista on turvattu myös muissa kansainvälisissä </a:t>
            </a:r>
            <a:r>
              <a:rPr lang="fi-FI" dirty="0">
                <a:hlinkClick r:id="rId10" tooltip="Sopimus"/>
              </a:rPr>
              <a:t>sopimuksissa</a:t>
            </a:r>
            <a:r>
              <a:rPr lang="fi-FI" dirty="0"/>
              <a:t>. Esimerkiksi kansainvälisen työjärjestön </a:t>
            </a:r>
            <a:r>
              <a:rPr lang="fi-FI" dirty="0" err="1">
                <a:hlinkClick r:id="rId11" tooltip="ILO"/>
              </a:rPr>
              <a:t>ILO</a:t>
            </a:r>
            <a:r>
              <a:rPr lang="fi-FI" dirty="0" err="1"/>
              <a:t>:n</a:t>
            </a:r>
            <a:r>
              <a:rPr lang="fi-FI" dirty="0"/>
              <a:t> sopimuksissa.</a:t>
            </a:r>
          </a:p>
          <a:p>
            <a:endParaRPr lang="fi-FI" dirty="0"/>
          </a:p>
        </p:txBody>
      </p:sp>
    </p:spTree>
    <p:extLst>
      <p:ext uri="{BB962C8B-B14F-4D97-AF65-F5344CB8AC3E}">
        <p14:creationId xmlns:p14="http://schemas.microsoft.com/office/powerpoint/2010/main" val="35078996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Peruskirjan turvaamat oikeudet</a:t>
            </a:r>
          </a:p>
        </p:txBody>
      </p:sp>
      <p:sp>
        <p:nvSpPr>
          <p:cNvPr id="3" name="Sisällön paikkamerkki 2"/>
          <p:cNvSpPr>
            <a:spLocks noGrp="1"/>
          </p:cNvSpPr>
          <p:nvPr>
            <p:ph idx="1"/>
          </p:nvPr>
        </p:nvSpPr>
        <p:spPr/>
        <p:txBody>
          <a:bodyPr>
            <a:normAutofit fontScale="85000" lnSpcReduction="20000"/>
          </a:bodyPr>
          <a:lstStyle/>
          <a:p>
            <a:r>
              <a:rPr lang="fi-FI" b="1" dirty="0"/>
              <a:t>Työelämää koskevat oikeudet[</a:t>
            </a:r>
            <a:r>
              <a:rPr lang="fi-FI" b="1" dirty="0">
                <a:hlinkClick r:id="rId2" tooltip="Muokkaa osiota Työelämää koskevat oikeudet"/>
              </a:rPr>
              <a:t>muokkaa</a:t>
            </a:r>
            <a:r>
              <a:rPr lang="fi-FI" b="1" dirty="0"/>
              <a:t> | </a:t>
            </a:r>
            <a:r>
              <a:rPr lang="fi-FI" b="1" dirty="0">
                <a:hlinkClick r:id="rId3" tooltip="Muokkaa osiota Työelämää koskevat oikeudet"/>
              </a:rPr>
              <a:t>muokkaa wikitekstiä</a:t>
            </a:r>
            <a:r>
              <a:rPr lang="fi-FI" b="1" dirty="0"/>
              <a:t>]</a:t>
            </a:r>
          </a:p>
          <a:p>
            <a:r>
              <a:rPr lang="fi-FI" dirty="0"/>
              <a:t>oikeus työhön, eli jokaisen oikeus ansaita elantonsa itse valitsemassaan ammatissa</a:t>
            </a:r>
          </a:p>
          <a:p>
            <a:r>
              <a:rPr lang="fi-FI" dirty="0"/>
              <a:t>työelämää koskeva syrjinnän kielto, mm. vaatimus naisten ja miesten välisestä samapalkkaisuudesta</a:t>
            </a:r>
          </a:p>
          <a:p>
            <a:r>
              <a:rPr lang="fi-FI" dirty="0"/>
              <a:t>oikeus oikeudenmukaisiin työsuhteen ehtoihin sekä turvallisiin ja terveellisiin työolosuhteisiin</a:t>
            </a:r>
          </a:p>
          <a:p>
            <a:r>
              <a:rPr lang="fi-FI" dirty="0"/>
              <a:t>pakkotyön kielto sekä oikeus kohtuulliseen palkkaan</a:t>
            </a:r>
          </a:p>
          <a:p>
            <a:r>
              <a:rPr lang="fi-FI" dirty="0"/>
              <a:t>oikeus ammatilliseen järjestäytymiseen ja työehtosopimusten tekoon sekä oikeus osallistua työympäristöä koskevien päätösten tekoon</a:t>
            </a:r>
          </a:p>
          <a:p>
            <a:r>
              <a:rPr lang="fi-FI" dirty="0"/>
              <a:t>erityisryhmien, kuten lapset, nuoret ja naispuoliset työntekijät, oikeus suojeluun</a:t>
            </a:r>
          </a:p>
          <a:p>
            <a:r>
              <a:rPr lang="fi-FI" dirty="0"/>
              <a:t>oikeus olla ansiotyössä muiden sopimusvaltioiden alueella.</a:t>
            </a:r>
          </a:p>
        </p:txBody>
      </p:sp>
    </p:spTree>
    <p:extLst>
      <p:ext uri="{BB962C8B-B14F-4D97-AF65-F5344CB8AC3E}">
        <p14:creationId xmlns:p14="http://schemas.microsoft.com/office/powerpoint/2010/main" val="15676348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ällön paikkamerkki 2"/>
          <p:cNvSpPr>
            <a:spLocks noGrp="1"/>
          </p:cNvSpPr>
          <p:nvPr>
            <p:ph idx="1"/>
          </p:nvPr>
        </p:nvSpPr>
        <p:spPr>
          <a:xfrm>
            <a:off x="1079500" y="1989138"/>
            <a:ext cx="9264650" cy="4032250"/>
          </a:xfrm>
        </p:spPr>
        <p:txBody>
          <a:bodyPr/>
          <a:lstStyle/>
          <a:p>
            <a:pPr eaLnBrk="1" hangingPunct="1">
              <a:lnSpc>
                <a:spcPct val="80000"/>
              </a:lnSpc>
              <a:buFont typeface="Arial" panose="020B0604020202020204" pitchFamily="34" charset="0"/>
              <a:buBlip>
                <a:blip r:embed="rId2"/>
              </a:buBlip>
            </a:pPr>
            <a:r>
              <a:rPr lang="fi-FI" altLang="fi-FI" dirty="0">
                <a:latin typeface="Calibri" panose="020F0502020204030204" pitchFamily="34" charset="0"/>
              </a:rPr>
              <a:t>Nykyisin romaneja voi tavata lähes jokaisessa maanosassa Euroopassa väitetään romaneja olevan n. 12 miljoonaa</a:t>
            </a:r>
          </a:p>
          <a:p>
            <a:pPr eaLnBrk="1" hangingPunct="1">
              <a:lnSpc>
                <a:spcPct val="80000"/>
              </a:lnSpc>
              <a:buFont typeface="Arial" panose="020B0604020202020204" pitchFamily="34" charset="0"/>
              <a:buBlip>
                <a:blip r:embed="rId2"/>
              </a:buBlip>
            </a:pPr>
            <a:r>
              <a:rPr lang="fi-FI" altLang="fi-FI" dirty="0">
                <a:latin typeface="Calibri" panose="020F0502020204030204" pitchFamily="34" charset="0"/>
              </a:rPr>
              <a:t>He ovat suurin etninen vähemmistöryhmä Euroopassa ja silti heistä tiedetään sangen vähän</a:t>
            </a:r>
          </a:p>
          <a:p>
            <a:pPr eaLnBrk="1" hangingPunct="1">
              <a:lnSpc>
                <a:spcPct val="80000"/>
              </a:lnSpc>
              <a:buFont typeface="Arial" panose="020B0604020202020204" pitchFamily="34" charset="0"/>
              <a:buBlip>
                <a:blip r:embed="rId2"/>
              </a:buBlip>
            </a:pPr>
            <a:r>
              <a:rPr lang="fi-FI" altLang="fi-FI" dirty="0">
                <a:latin typeface="Calibri" panose="020F0502020204030204" pitchFamily="34" charset="0"/>
              </a:rPr>
              <a:t>He ovat joutuneet natsien vainon kohteeksi samoin kuin juutalaiset, mutta heistä ei mainita paljoakaan (06 -1,5 milj.) romania tapettiin tai heitä kuoli nälkään, kylmyyteen ym.</a:t>
            </a:r>
          </a:p>
          <a:p>
            <a:pPr eaLnBrk="1" hangingPunct="1">
              <a:lnSpc>
                <a:spcPct val="80000"/>
              </a:lnSpc>
              <a:buFont typeface="Arial" panose="020B0604020202020204" pitchFamily="34" charset="0"/>
              <a:buBlip>
                <a:blip r:embed="rId2"/>
              </a:buBlip>
            </a:pPr>
            <a:r>
              <a:rPr lang="fi-FI" altLang="fi-FI" dirty="0">
                <a:latin typeface="Calibri" panose="020F0502020204030204" pitchFamily="34" charset="0"/>
              </a:rPr>
              <a:t>He ovat tälläkin hetkellä ehkä kaikkein vihatuin vähemmistöryhmä Euroopassa</a:t>
            </a:r>
          </a:p>
        </p:txBody>
      </p:sp>
      <p:sp>
        <p:nvSpPr>
          <p:cNvPr id="2" name="Otsikko 1"/>
          <p:cNvSpPr>
            <a:spLocks noGrp="1"/>
          </p:cNvSpPr>
          <p:nvPr>
            <p:ph type="title"/>
          </p:nvPr>
        </p:nvSpPr>
        <p:spPr>
          <a:ln>
            <a:miter lim="800000"/>
            <a:headEnd/>
            <a:tailEnd/>
          </a:ln>
        </p:spPr>
        <p:txBody>
          <a:bodyPr>
            <a:scene3d>
              <a:camera prst="orthographicFront"/>
              <a:lightRig rig="soft" dir="t">
                <a:rot lat="0" lon="0" rev="16800000"/>
              </a:lightRig>
            </a:scene3d>
          </a:bodyPr>
          <a:lstStyle/>
          <a:p>
            <a:pPr>
              <a:defRPr/>
            </a:pPr>
            <a:r>
              <a:rPr lang="fi-FI" dirty="0"/>
              <a:t>Taustaa</a:t>
            </a:r>
          </a:p>
        </p:txBody>
      </p:sp>
    </p:spTree>
    <p:extLst>
      <p:ext uri="{BB962C8B-B14F-4D97-AF65-F5344CB8AC3E}">
        <p14:creationId xmlns:p14="http://schemas.microsoft.com/office/powerpoint/2010/main" val="3294292614"/>
      </p:ext>
    </p:extLst>
  </p:cSld>
  <p:clrMapOvr>
    <a:masterClrMapping/>
  </p:clrMapOvr>
  <p:transition>
    <p:newsflash/>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Sosiaaliset oikeudet</a:t>
            </a:r>
          </a:p>
        </p:txBody>
      </p:sp>
      <p:sp>
        <p:nvSpPr>
          <p:cNvPr id="3" name="Sisällön paikkamerkki 2"/>
          <p:cNvSpPr>
            <a:spLocks noGrp="1"/>
          </p:cNvSpPr>
          <p:nvPr>
            <p:ph idx="1"/>
          </p:nvPr>
        </p:nvSpPr>
        <p:spPr/>
        <p:txBody>
          <a:bodyPr>
            <a:normAutofit/>
          </a:bodyPr>
          <a:lstStyle/>
          <a:p>
            <a:r>
              <a:rPr lang="fi-FI" dirty="0"/>
              <a:t>oikeus terveyden suojeluun</a:t>
            </a:r>
          </a:p>
          <a:p>
            <a:r>
              <a:rPr lang="fi-FI" dirty="0"/>
              <a:t>oikeus sosiaaliturvaan, </a:t>
            </a:r>
            <a:r>
              <a:rPr lang="fi-FI" dirty="0" err="1"/>
              <a:t>sosiaali</a:t>
            </a:r>
            <a:r>
              <a:rPr lang="fi-FI" dirty="0"/>
              <a:t>- ja lääkintäapuun sekä oikeus käyttää sosiaalipalveluja</a:t>
            </a:r>
          </a:p>
          <a:p>
            <a:r>
              <a:rPr lang="fi-FI" dirty="0"/>
              <a:t>oikeus ammatilliseen koulutukseen</a:t>
            </a:r>
          </a:p>
          <a:p>
            <a:r>
              <a:rPr lang="fi-FI" dirty="0"/>
              <a:t>perheen ja iäkkäiden henkilöiden oikeus sosiaaliseen, oikeudelliseen ja taloudelliseen suojeluun</a:t>
            </a:r>
          </a:p>
          <a:p>
            <a:r>
              <a:rPr lang="fi-FI" dirty="0"/>
              <a:t>siirtotyöläisten ja heidän perheidensä oikeus suojeluun ja apuun</a:t>
            </a:r>
          </a:p>
          <a:p>
            <a:r>
              <a:rPr lang="fi-FI" dirty="0"/>
              <a:t>oikeus kohtuulliseen asuntoon.</a:t>
            </a:r>
          </a:p>
          <a:p>
            <a:r>
              <a:rPr lang="fi-FI" dirty="0"/>
              <a:t>(subjektiivinen oikeus asuntoon)</a:t>
            </a:r>
          </a:p>
          <a:p>
            <a:endParaRPr lang="fi-FI" dirty="0"/>
          </a:p>
        </p:txBody>
      </p:sp>
    </p:spTree>
    <p:extLst>
      <p:ext uri="{BB962C8B-B14F-4D97-AF65-F5344CB8AC3E}">
        <p14:creationId xmlns:p14="http://schemas.microsoft.com/office/powerpoint/2010/main" val="21971673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Valvonta</a:t>
            </a:r>
          </a:p>
        </p:txBody>
      </p:sp>
      <p:sp>
        <p:nvSpPr>
          <p:cNvPr id="3" name="Sisällön paikkamerkki 2"/>
          <p:cNvSpPr>
            <a:spLocks noGrp="1"/>
          </p:cNvSpPr>
          <p:nvPr>
            <p:ph idx="1"/>
          </p:nvPr>
        </p:nvSpPr>
        <p:spPr/>
        <p:txBody>
          <a:bodyPr>
            <a:normAutofit fontScale="92500" lnSpcReduction="10000"/>
          </a:bodyPr>
          <a:lstStyle/>
          <a:p>
            <a:r>
              <a:rPr lang="fi-FI" dirty="0"/>
              <a:t>Euroopan sosiaalisen peruskirjan noudattamista valvoo </a:t>
            </a:r>
            <a:r>
              <a:rPr lang="fi-FI" dirty="0">
                <a:hlinkClick r:id="rId2" tooltip="Euroopan sosiaalisten oikeuksien komitea (sivua ei ole)"/>
              </a:rPr>
              <a:t>Euroopan sosiaalisten oikeuksien komitea</a:t>
            </a:r>
            <a:r>
              <a:rPr lang="fi-FI" dirty="0"/>
              <a:t>. </a:t>
            </a:r>
          </a:p>
          <a:p>
            <a:r>
              <a:rPr lang="fi-FI" dirty="0"/>
              <a:t>Komitea koostuu 15 riippumattomasta asiantuntijasta.</a:t>
            </a:r>
            <a:r>
              <a:rPr lang="fi-FI" baseline="30000" dirty="0"/>
              <a:t> </a:t>
            </a:r>
            <a:r>
              <a:rPr lang="fi-FI" dirty="0"/>
              <a:t>Komitea tekee johtopäätöksiä valtioiden määräaikaisraporttien perusteella. </a:t>
            </a:r>
          </a:p>
          <a:p>
            <a:r>
              <a:rPr lang="fi-FI" dirty="0"/>
              <a:t>Komitea käsittelee myös Euroopan sosiaalisen peruskirjan nojalla tehtyjä järjestökanteluja. </a:t>
            </a:r>
          </a:p>
          <a:p>
            <a:r>
              <a:rPr lang="fi-FI" dirty="0"/>
              <a:t>Järjestökantelu antaa työmarkkinaosapuolille ja kansalaisjärjestöille mahdollisuuden kannella Euroopan sosiaalisten oikeuksien komitealle, mikäli järjestö epäilee, ettei sosiaalista peruskirjaa ole pantu riittävällä tavalla täytäntöön. </a:t>
            </a:r>
          </a:p>
          <a:p>
            <a:r>
              <a:rPr lang="fi-FI" dirty="0"/>
              <a:t>Yksityiset henkilöt ei voi kannella sosiaalisen peruskirjan nojalla.</a:t>
            </a:r>
          </a:p>
          <a:p>
            <a:endParaRPr lang="fi-FI" dirty="0"/>
          </a:p>
          <a:p>
            <a:endParaRPr lang="fi-FI" dirty="0"/>
          </a:p>
        </p:txBody>
      </p:sp>
    </p:spTree>
    <p:extLst>
      <p:ext uri="{BB962C8B-B14F-4D97-AF65-F5344CB8AC3E}">
        <p14:creationId xmlns:p14="http://schemas.microsoft.com/office/powerpoint/2010/main" val="314376084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Tietoa </a:t>
            </a:r>
            <a:r>
              <a:rPr lang="fi-FI" dirty="0" err="1"/>
              <a:t>ECRI:stä</a:t>
            </a:r>
            <a:endParaRPr lang="fi-FI" dirty="0"/>
          </a:p>
        </p:txBody>
      </p:sp>
      <p:sp>
        <p:nvSpPr>
          <p:cNvPr id="3" name="Sisällön paikkamerkki 2"/>
          <p:cNvSpPr>
            <a:spLocks noGrp="1"/>
          </p:cNvSpPr>
          <p:nvPr>
            <p:ph idx="1"/>
          </p:nvPr>
        </p:nvSpPr>
        <p:spPr/>
        <p:txBody>
          <a:bodyPr/>
          <a:lstStyle/>
          <a:p>
            <a:r>
              <a:rPr lang="fi-FI" dirty="0"/>
              <a:t>ECRI on Euroopan neuvoston ihmisoikeus kysymysten elin, joka koostuu riippumattomista asiantuntijoista, ja joka valvoo:</a:t>
            </a:r>
          </a:p>
          <a:p>
            <a:pPr lvl="1"/>
            <a:r>
              <a:rPr lang="fi-FI" dirty="0"/>
              <a:t>rasismiin liittyviä ongelmia, muukalaisvihaa, antisemitismiä, suvaitsemattomuutta ja syrjintää, kuten "rotu",  etnisen alkuperän, ihonvärin, kansalaisuuden, uskonnon ja kieli (rotusyrjintä) perusteella; se valmistelee raportit ja antaa suosituksia jäsenvaltioille.</a:t>
            </a:r>
          </a:p>
        </p:txBody>
      </p:sp>
    </p:spTree>
    <p:extLst>
      <p:ext uri="{BB962C8B-B14F-4D97-AF65-F5344CB8AC3E}">
        <p14:creationId xmlns:p14="http://schemas.microsoft.com/office/powerpoint/2010/main" val="377118471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Action </a:t>
            </a:r>
            <a:r>
              <a:rPr lang="fi-FI" dirty="0" err="1"/>
              <a:t>against</a:t>
            </a:r>
            <a:r>
              <a:rPr lang="fi-FI" dirty="0"/>
              <a:t> </a:t>
            </a:r>
            <a:r>
              <a:rPr lang="fi-FI" dirty="0" err="1"/>
              <a:t>Racism</a:t>
            </a:r>
            <a:endParaRPr lang="fi-FI" dirty="0"/>
          </a:p>
        </p:txBody>
      </p:sp>
      <p:sp>
        <p:nvSpPr>
          <p:cNvPr id="3" name="Sisällön paikkamerkki 2"/>
          <p:cNvSpPr>
            <a:spLocks noGrp="1"/>
          </p:cNvSpPr>
          <p:nvPr>
            <p:ph idx="1"/>
          </p:nvPr>
        </p:nvSpPr>
        <p:spPr/>
        <p:txBody>
          <a:bodyPr/>
          <a:lstStyle/>
          <a:p>
            <a:r>
              <a:rPr lang="fi-FI" dirty="0" err="1"/>
              <a:t>EN:n</a:t>
            </a:r>
            <a:r>
              <a:rPr lang="fi-FI" dirty="0"/>
              <a:t> Euroopan rasismin ja suvaitsemattomuuden vastainen komissio (ECRI) on työskennellyt intensiivisesti raportoiden anti-</a:t>
            </a:r>
            <a:r>
              <a:rPr lang="fi-FI" dirty="0" err="1"/>
              <a:t>romaniudesta</a:t>
            </a:r>
            <a:r>
              <a:rPr lang="fi-FI" dirty="0"/>
              <a:t> ja syrjinnästä</a:t>
            </a:r>
          </a:p>
          <a:p>
            <a:r>
              <a:rPr lang="fi-FI" dirty="0"/>
              <a:t>ECRI on myös haastanut mediaa raportoimaan vastuullisesti romaniasioista</a:t>
            </a:r>
          </a:p>
          <a:p>
            <a:r>
              <a:rPr lang="fi-FI" dirty="0"/>
              <a:t>www.coe.int/ecri</a:t>
            </a:r>
          </a:p>
        </p:txBody>
      </p:sp>
    </p:spTree>
    <p:extLst>
      <p:ext uri="{BB962C8B-B14F-4D97-AF65-F5344CB8AC3E}">
        <p14:creationId xmlns:p14="http://schemas.microsoft.com/office/powerpoint/2010/main" val="27062646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err="1"/>
              <a:t>The</a:t>
            </a:r>
            <a:r>
              <a:rPr lang="fi-FI" dirty="0"/>
              <a:t> European Charter for </a:t>
            </a:r>
            <a:r>
              <a:rPr lang="fi-FI" dirty="0" err="1"/>
              <a:t>Regional</a:t>
            </a:r>
            <a:r>
              <a:rPr lang="fi-FI" dirty="0"/>
              <a:t> </a:t>
            </a:r>
            <a:r>
              <a:rPr lang="fi-FI" dirty="0" err="1"/>
              <a:t>or</a:t>
            </a:r>
            <a:r>
              <a:rPr lang="fi-FI" dirty="0"/>
              <a:t> </a:t>
            </a:r>
            <a:r>
              <a:rPr lang="fi-FI" dirty="0" err="1"/>
              <a:t>Minority</a:t>
            </a:r>
            <a:r>
              <a:rPr lang="fi-FI" dirty="0"/>
              <a:t> </a:t>
            </a:r>
            <a:r>
              <a:rPr lang="fi-FI" dirty="0" err="1"/>
              <a:t>Languages</a:t>
            </a:r>
            <a:endParaRPr lang="fi-FI" dirty="0"/>
          </a:p>
        </p:txBody>
      </p:sp>
      <p:sp>
        <p:nvSpPr>
          <p:cNvPr id="3" name="Sisällön paikkamerkki 2"/>
          <p:cNvSpPr>
            <a:spLocks noGrp="1"/>
          </p:cNvSpPr>
          <p:nvPr>
            <p:ph idx="1"/>
          </p:nvPr>
        </p:nvSpPr>
        <p:spPr/>
        <p:txBody>
          <a:bodyPr>
            <a:normAutofit/>
          </a:bodyPr>
          <a:lstStyle/>
          <a:p>
            <a:r>
              <a:rPr lang="fi-FI" dirty="0" err="1"/>
              <a:t>EN:n</a:t>
            </a:r>
            <a:r>
              <a:rPr lang="fi-FI" dirty="0"/>
              <a:t> perustavoitteita on suojella ja edistää hyvinvointia sekä monimuotoista kulttuuriperinnettä. Alueelliset tai vähemmistökielet ovat erittäin tärkeä osa tätä perinnettä. </a:t>
            </a:r>
          </a:p>
          <a:p>
            <a:r>
              <a:rPr lang="fi-FI" dirty="0"/>
              <a:t>Eurooppalainen peruskirja hyväksyttiin useissa eri </a:t>
            </a:r>
            <a:r>
              <a:rPr lang="fi-FI" dirty="0" err="1"/>
              <a:t>EN:n</a:t>
            </a:r>
            <a:r>
              <a:rPr lang="fi-FI" dirty="0"/>
              <a:t> jäsenvaltioissa Suomi hyväksyi peruskirjan v. 1992 ja se astui voimaan v. 1998, </a:t>
            </a:r>
          </a:p>
          <a:p>
            <a:r>
              <a:rPr lang="fi-FI" dirty="0"/>
              <a:t>Vähemmistökieliä koskeva peruskirja varmistaa suojelun ja edistää romanikieltä yhtenä suojeltavista kielistä.</a:t>
            </a:r>
          </a:p>
          <a:p>
            <a:r>
              <a:rPr lang="fi-FI" dirty="0">
                <a:hlinkClick r:id="rId2"/>
              </a:rPr>
              <a:t>www.coe.int/minlang</a:t>
            </a:r>
            <a:endParaRPr lang="fi-FI" dirty="0"/>
          </a:p>
        </p:txBody>
      </p:sp>
    </p:spTree>
    <p:extLst>
      <p:ext uri="{BB962C8B-B14F-4D97-AF65-F5344CB8AC3E}">
        <p14:creationId xmlns:p14="http://schemas.microsoft.com/office/powerpoint/2010/main" val="94744314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err="1"/>
              <a:t>The</a:t>
            </a:r>
            <a:r>
              <a:rPr lang="fi-FI" dirty="0"/>
              <a:t> Framework </a:t>
            </a:r>
            <a:r>
              <a:rPr lang="fi-FI" dirty="0" err="1"/>
              <a:t>Convention</a:t>
            </a:r>
            <a:r>
              <a:rPr lang="fi-FI" dirty="0"/>
              <a:t> for </a:t>
            </a:r>
            <a:r>
              <a:rPr lang="fi-FI" dirty="0" err="1"/>
              <a:t>the</a:t>
            </a:r>
            <a:r>
              <a:rPr lang="fi-FI" dirty="0"/>
              <a:t> </a:t>
            </a:r>
            <a:r>
              <a:rPr lang="fi-FI" dirty="0" err="1"/>
              <a:t>Protection</a:t>
            </a:r>
            <a:r>
              <a:rPr lang="fi-FI" dirty="0"/>
              <a:t> of National </a:t>
            </a:r>
            <a:r>
              <a:rPr lang="fi-FI" dirty="0" err="1"/>
              <a:t>Minorities</a:t>
            </a:r>
            <a:endParaRPr lang="fi-FI" dirty="0"/>
          </a:p>
        </p:txBody>
      </p:sp>
      <p:sp>
        <p:nvSpPr>
          <p:cNvPr id="3" name="Sisällön paikkamerkki 2"/>
          <p:cNvSpPr>
            <a:spLocks noGrp="1"/>
          </p:cNvSpPr>
          <p:nvPr>
            <p:ph idx="1"/>
          </p:nvPr>
        </p:nvSpPr>
        <p:spPr/>
        <p:txBody>
          <a:bodyPr>
            <a:normAutofit/>
          </a:bodyPr>
          <a:lstStyle/>
          <a:p>
            <a:r>
              <a:rPr lang="fi-FI" dirty="0"/>
              <a:t>Puitesopimus käsittää kansallisten vähemmistöjen suojelua (HCNM), jossa Euroopan neuvosto pyrkii suojelemaan ja kehittämään vähemmistöjen kulttuurisia sekä identiteettiä koskevia oikeuksia. </a:t>
            </a:r>
          </a:p>
          <a:p>
            <a:r>
              <a:rPr lang="fi-FI" dirty="0"/>
              <a:t>Sopimus hyväksyttiin v. 1994 ja se tuli voimaan vuonna 1998 ja vuoteen 2009 mennessä se oli ratifioinut 39 jäsenvaltiota.</a:t>
            </a:r>
          </a:p>
          <a:p>
            <a:r>
              <a:rPr lang="fi-FI" dirty="0"/>
              <a:t>Muutamat maat, kuten Saksa, entinen Jugoslavian Makedonia, Slovenia ja Ruotsi, ovat huomioineet erityisillä viittauksella romanit sekä muut vähemmistöt ja heidän kulttuuriset oikeutensa.</a:t>
            </a:r>
          </a:p>
          <a:p>
            <a:r>
              <a:rPr lang="fi-FI" dirty="0"/>
              <a:t>http://conventions.coe.int</a:t>
            </a:r>
          </a:p>
        </p:txBody>
      </p:sp>
    </p:spTree>
    <p:extLst>
      <p:ext uri="{BB962C8B-B14F-4D97-AF65-F5344CB8AC3E}">
        <p14:creationId xmlns:p14="http://schemas.microsoft.com/office/powerpoint/2010/main" val="191321315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Viimeisimpiä askeleita taistelussa romanioikeuksista – ”</a:t>
            </a:r>
            <a:r>
              <a:rPr lang="fi-FI" dirty="0" err="1"/>
              <a:t>Strasburgin</a:t>
            </a:r>
            <a:r>
              <a:rPr lang="fi-FI" dirty="0"/>
              <a:t> Julistus”</a:t>
            </a:r>
          </a:p>
        </p:txBody>
      </p:sp>
      <p:sp>
        <p:nvSpPr>
          <p:cNvPr id="3" name="Sisällön paikkamerkki 2"/>
          <p:cNvSpPr>
            <a:spLocks noGrp="1"/>
          </p:cNvSpPr>
          <p:nvPr>
            <p:ph idx="1"/>
          </p:nvPr>
        </p:nvSpPr>
        <p:spPr/>
        <p:txBody>
          <a:bodyPr>
            <a:normAutofit fontScale="92500" lnSpcReduction="20000"/>
          </a:bodyPr>
          <a:lstStyle/>
          <a:p>
            <a:r>
              <a:rPr lang="fi-FI" dirty="0"/>
              <a:t>”</a:t>
            </a:r>
            <a:r>
              <a:rPr lang="fi-FI" dirty="0" err="1"/>
              <a:t>Strasburgin</a:t>
            </a:r>
            <a:r>
              <a:rPr lang="fi-FI" dirty="0"/>
              <a:t> Julistus”</a:t>
            </a:r>
          </a:p>
          <a:p>
            <a:r>
              <a:rPr lang="fi-FI" dirty="0"/>
              <a:t>Tapahtumat v. 2010 jotka saivat aikaan romanien poistumisen Länsi -Euroopasta antoi aiheen </a:t>
            </a:r>
            <a:r>
              <a:rPr lang="fi-FI" dirty="0" err="1"/>
              <a:t>EN:n</a:t>
            </a:r>
            <a:r>
              <a:rPr lang="fi-FI" dirty="0"/>
              <a:t> yleissihteeri </a:t>
            </a:r>
            <a:r>
              <a:rPr lang="fi-FI" dirty="0" err="1"/>
              <a:t>Thornbjörn</a:t>
            </a:r>
            <a:r>
              <a:rPr lang="fi-FI" dirty="0"/>
              <a:t> Jaglandille ottaa askeleita romanien auttamisessa paremmin suunniteltuun yhteistoimintaan</a:t>
            </a:r>
          </a:p>
          <a:p>
            <a:r>
              <a:rPr lang="fi-FI" dirty="0"/>
              <a:t>Hän kutsui kokoon edustajia 47 </a:t>
            </a:r>
            <a:r>
              <a:rPr lang="fi-FI" dirty="0" err="1"/>
              <a:t>EN:n</a:t>
            </a:r>
            <a:r>
              <a:rPr lang="fi-FI" dirty="0"/>
              <a:t> ja EU:n jäsenvaltioista sekä romaniyhteisöjä ja heidän edustajiaan </a:t>
            </a:r>
            <a:r>
              <a:rPr lang="fi-FI" dirty="0" err="1"/>
              <a:t>Strasburgiin</a:t>
            </a:r>
            <a:r>
              <a:rPr lang="fi-FI" dirty="0"/>
              <a:t>.</a:t>
            </a:r>
          </a:p>
          <a:p>
            <a:r>
              <a:rPr lang="fi-FI" dirty="0"/>
              <a:t>Jagland tuomitsi laajasti levinneen syrjinnän ja lupasi muutoksia. Silloin </a:t>
            </a:r>
            <a:r>
              <a:rPr lang="fi-FI" dirty="0" err="1"/>
              <a:t>Strasburgin</a:t>
            </a:r>
            <a:r>
              <a:rPr lang="fi-FI" dirty="0"/>
              <a:t> julistus hyväksyttiin saaden aikaan aikomuksen aloitteita romanien oikeuksien parantamiseksi</a:t>
            </a:r>
          </a:p>
          <a:p>
            <a:r>
              <a:rPr lang="fi-FI" dirty="0"/>
              <a:t>Erityinen romaniasioiden edustusto perustettiin JS johdolla ja tämä asialle vihkiytynyt ryhmä asetti kärkihankkeita</a:t>
            </a:r>
          </a:p>
          <a:p>
            <a:r>
              <a:rPr lang="fi-FI" dirty="0"/>
              <a:t>www.coe.int/roma</a:t>
            </a:r>
          </a:p>
        </p:txBody>
      </p:sp>
    </p:spTree>
    <p:extLst>
      <p:ext uri="{BB962C8B-B14F-4D97-AF65-F5344CB8AC3E}">
        <p14:creationId xmlns:p14="http://schemas.microsoft.com/office/powerpoint/2010/main" val="148714817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err="1"/>
              <a:t>Mediattorien</a:t>
            </a:r>
            <a:r>
              <a:rPr lang="fi-FI" dirty="0"/>
              <a:t> koululutus</a:t>
            </a:r>
          </a:p>
        </p:txBody>
      </p:sp>
      <p:sp>
        <p:nvSpPr>
          <p:cNvPr id="3" name="Sisällön paikkamerkki 2"/>
          <p:cNvSpPr>
            <a:spLocks noGrp="1"/>
          </p:cNvSpPr>
          <p:nvPr>
            <p:ph idx="1"/>
          </p:nvPr>
        </p:nvSpPr>
        <p:spPr/>
        <p:txBody>
          <a:bodyPr>
            <a:normAutofit fontScale="92500"/>
          </a:bodyPr>
          <a:lstStyle/>
          <a:p>
            <a:r>
              <a:rPr lang="fi-FI" dirty="0"/>
              <a:t>Vuoden 2011 alussa EN luotsasi projektin sovittelijoiden kouluttamiseksi, joista suurin osa olisi romaniyhteisöistä</a:t>
            </a:r>
          </a:p>
          <a:p>
            <a:r>
              <a:rPr lang="fi-FI" dirty="0"/>
              <a:t>Heidän tehtävänään oli toimia oman yhteisönsä sekä eri julkisten instituutioiden välillä käytännöllisten asioiden parantamiseksi kuten, koulutus, pääsy terveyspalveluihin, asuminen, työhön pääsy</a:t>
            </a:r>
          </a:p>
          <a:p>
            <a:r>
              <a:rPr lang="fi-FI" dirty="0"/>
              <a:t>EN </a:t>
            </a:r>
            <a:r>
              <a:rPr lang="fi-FI" dirty="0" err="1"/>
              <a:t>expertit</a:t>
            </a:r>
            <a:r>
              <a:rPr lang="fi-FI" dirty="0"/>
              <a:t> ja kouluttivat näitä sovittelijoita</a:t>
            </a:r>
          </a:p>
          <a:p>
            <a:r>
              <a:rPr lang="fi-FI" dirty="0"/>
              <a:t>Kohdemaat olivat: Bulgaria, </a:t>
            </a:r>
            <a:r>
              <a:rPr lang="fi-FI" dirty="0" err="1"/>
              <a:t>Tsekki</a:t>
            </a:r>
            <a:r>
              <a:rPr lang="fi-FI" dirty="0"/>
              <a:t>, Ranska, Saksa, Kreikka, Unkari, Italia, Moldova, Romania, Serbia, Slovakia, Espanja ja ent. Jugoslavia, Makedonia, Turkki ja Ukraina</a:t>
            </a:r>
          </a:p>
          <a:p>
            <a:r>
              <a:rPr lang="fi-FI" dirty="0"/>
              <a:t>EN koulutti myös lakimiehiä toimimaan tällä erityisalalla romanien hyväksi</a:t>
            </a:r>
          </a:p>
          <a:p>
            <a:endParaRPr lang="fi-FI" dirty="0"/>
          </a:p>
        </p:txBody>
      </p:sp>
    </p:spTree>
    <p:extLst>
      <p:ext uri="{BB962C8B-B14F-4D97-AF65-F5344CB8AC3E}">
        <p14:creationId xmlns:p14="http://schemas.microsoft.com/office/powerpoint/2010/main" val="4145775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Onnistumisten ja hyvien esimerkkien jakaminen</a:t>
            </a:r>
          </a:p>
        </p:txBody>
      </p:sp>
      <p:sp>
        <p:nvSpPr>
          <p:cNvPr id="3" name="Sisällön paikkamerkki 2"/>
          <p:cNvSpPr>
            <a:spLocks noGrp="1"/>
          </p:cNvSpPr>
          <p:nvPr>
            <p:ph idx="1"/>
          </p:nvPr>
        </p:nvSpPr>
        <p:spPr/>
        <p:txBody>
          <a:bodyPr>
            <a:normAutofit fontScale="92500" lnSpcReduction="10000"/>
          </a:bodyPr>
          <a:lstStyle/>
          <a:p>
            <a:pPr marL="0" indent="0">
              <a:buNone/>
            </a:pPr>
            <a:r>
              <a:rPr lang="fi-FI" dirty="0"/>
              <a:t>1) On perustettu myös </a:t>
            </a:r>
            <a:r>
              <a:rPr lang="fi-FI" b="1" dirty="0"/>
              <a:t>tietokanta</a:t>
            </a:r>
            <a:r>
              <a:rPr lang="fi-FI" dirty="0"/>
              <a:t>, missä kansalliset ja paikalliset virkamiehet yhdessä sellaisten järjestöjen kanssa, jotka työskentelevät yhteistyössä romanien kanssa, voivat löytää parhaat käytänteet ja jota voidaan käyttää eri maissa ja jolla saadaan aikaan muutoksia romanien aseman parantamiseksi</a:t>
            </a:r>
          </a:p>
          <a:p>
            <a:pPr marL="0" indent="0">
              <a:buNone/>
            </a:pPr>
            <a:r>
              <a:rPr lang="fi-FI" dirty="0"/>
              <a:t>2) On perustettu MGS-</a:t>
            </a:r>
            <a:r>
              <a:rPr lang="fi-FI" dirty="0" err="1"/>
              <a:t>Rom</a:t>
            </a:r>
            <a:r>
              <a:rPr lang="fi-FI" dirty="0"/>
              <a:t> ryhmä, joka myöhemmin muuttui nimeltä CHAROM, ja johon sisältyy  edustus 47 </a:t>
            </a:r>
            <a:r>
              <a:rPr lang="fi-FI" dirty="0" err="1"/>
              <a:t>EN:n</a:t>
            </a:r>
            <a:r>
              <a:rPr lang="fi-FI" dirty="0"/>
              <a:t> jäsenmaista ja jotka tapaavat kahdesti vuodessa</a:t>
            </a:r>
          </a:p>
          <a:p>
            <a:r>
              <a:rPr lang="fi-FI" dirty="0"/>
              <a:t>He vaihtavat kokemuksiaan eri maiden käytänteistä romaniasioiden parantamiseksi</a:t>
            </a:r>
          </a:p>
          <a:p>
            <a:r>
              <a:rPr lang="fi-FI" dirty="0"/>
              <a:t>Raportoivat suoraan ministerikomitealle. He voivat myös antaa suosituksia ja mielipiteitä ministerikomitealla ja herättää huomiota uusille asioille jotka edellyttävät nopeaa toimintaa…</a:t>
            </a:r>
          </a:p>
        </p:txBody>
      </p:sp>
    </p:spTree>
    <p:extLst>
      <p:ext uri="{BB962C8B-B14F-4D97-AF65-F5344CB8AC3E}">
        <p14:creationId xmlns:p14="http://schemas.microsoft.com/office/powerpoint/2010/main" val="363387800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Yhtäläisyydet juutalaiset ja romanien välillä</a:t>
            </a:r>
          </a:p>
        </p:txBody>
      </p:sp>
      <p:sp>
        <p:nvSpPr>
          <p:cNvPr id="3" name="Sisällön paikkamerkki 2"/>
          <p:cNvSpPr>
            <a:spLocks noGrp="1"/>
          </p:cNvSpPr>
          <p:nvPr>
            <p:ph idx="1"/>
          </p:nvPr>
        </p:nvSpPr>
        <p:spPr/>
        <p:txBody>
          <a:bodyPr/>
          <a:lstStyle/>
          <a:p>
            <a:r>
              <a:rPr lang="fi-FI" dirty="0"/>
              <a:t>Ennen romanien saapumista Eurooppaan, siellä oli jo eräs ”ulkopuolinen väestö – juutalaiset</a:t>
            </a:r>
          </a:p>
          <a:p>
            <a:r>
              <a:rPr lang="fi-FI" dirty="0"/>
              <a:t>Juutalaiset saivat osakseen epäluuloa ja vihamielisyyttä eurooppalaisten taholta</a:t>
            </a:r>
          </a:p>
          <a:p>
            <a:r>
              <a:rPr lang="fi-FI" dirty="0"/>
              <a:t>Syitä olivat:</a:t>
            </a:r>
          </a:p>
          <a:p>
            <a:pPr lvl="2"/>
            <a:r>
              <a:rPr lang="fi-FI" dirty="0"/>
              <a:t>He eivät olleet kristittyjä</a:t>
            </a:r>
          </a:p>
          <a:p>
            <a:pPr lvl="2"/>
            <a:r>
              <a:rPr lang="fi-FI" dirty="0"/>
              <a:t>Heillä ei ollut omaa maata</a:t>
            </a:r>
          </a:p>
          <a:p>
            <a:pPr lvl="2"/>
            <a:r>
              <a:rPr lang="fi-FI" dirty="0"/>
              <a:t>He myös liittivät itsensä Egyptiin</a:t>
            </a:r>
          </a:p>
          <a:p>
            <a:r>
              <a:rPr lang="fi-FI" dirty="0" err="1"/>
              <a:t>Jotkuvat</a:t>
            </a:r>
            <a:r>
              <a:rPr lang="fi-FI" dirty="0"/>
              <a:t> uskoivat romanien olevan juutalaisia, jotka olivat paenneet </a:t>
            </a:r>
            <a:r>
              <a:rPr lang="fi-FI" dirty="0" err="1"/>
              <a:t>Ramses</a:t>
            </a:r>
            <a:r>
              <a:rPr lang="fi-FI" dirty="0"/>
              <a:t> </a:t>
            </a:r>
            <a:r>
              <a:rPr lang="fi-FI" dirty="0" err="1"/>
              <a:t>II.n</a:t>
            </a:r>
            <a:r>
              <a:rPr lang="fi-FI" dirty="0"/>
              <a:t> aikana</a:t>
            </a:r>
          </a:p>
        </p:txBody>
      </p:sp>
    </p:spTree>
    <p:extLst>
      <p:ext uri="{BB962C8B-B14F-4D97-AF65-F5344CB8AC3E}">
        <p14:creationId xmlns:p14="http://schemas.microsoft.com/office/powerpoint/2010/main" val="3098475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Content Placeholder 1"/>
          <p:cNvSpPr>
            <a:spLocks noGrp="1"/>
          </p:cNvSpPr>
          <p:nvPr>
            <p:ph idx="1"/>
          </p:nvPr>
        </p:nvSpPr>
        <p:spPr>
          <a:xfrm>
            <a:off x="1028700" y="1989138"/>
            <a:ext cx="9315450" cy="4032250"/>
          </a:xfrm>
        </p:spPr>
        <p:txBody>
          <a:bodyPr/>
          <a:lstStyle/>
          <a:p>
            <a:pPr eaLnBrk="1" hangingPunct="1">
              <a:lnSpc>
                <a:spcPct val="80000"/>
              </a:lnSpc>
              <a:buFont typeface="Arial" panose="020B0604020202020204" pitchFamily="34" charset="0"/>
              <a:buBlip>
                <a:blip r:embed="rId2"/>
              </a:buBlip>
            </a:pPr>
            <a:r>
              <a:rPr lang="fi-FI" altLang="fi-FI" dirty="0"/>
              <a:t>Kommunismin sorruttua vuonna 1989 useimmissa entisissä Neuvostoliiton maissa on romaniongelmat nousseet koko Euroopan yhteiseksi asiaksi</a:t>
            </a:r>
          </a:p>
          <a:p>
            <a:pPr eaLnBrk="1" hangingPunct="1">
              <a:lnSpc>
                <a:spcPct val="80000"/>
              </a:lnSpc>
              <a:buFont typeface="Arial" panose="020B0604020202020204" pitchFamily="34" charset="0"/>
              <a:buBlip>
                <a:blip r:embed="rId2"/>
              </a:buBlip>
            </a:pPr>
            <a:r>
              <a:rPr lang="fi-FI" altLang="fi-FI" dirty="0"/>
              <a:t>Erityisesti romanien  kiertely EU-maissa  on nostanut heidät poliittisten agendojen listoille.</a:t>
            </a:r>
          </a:p>
          <a:p>
            <a:pPr eaLnBrk="1" hangingPunct="1">
              <a:lnSpc>
                <a:spcPct val="80000"/>
              </a:lnSpc>
              <a:buFont typeface="Arial" panose="020B0604020202020204" pitchFamily="34" charset="0"/>
              <a:buBlip>
                <a:blip r:embed="rId2"/>
              </a:buBlip>
            </a:pPr>
            <a:r>
              <a:rPr lang="fi-FI" altLang="fi-FI" dirty="0"/>
              <a:t>Vihamielisyys on ennestään kohdistunut näihin ns. kerjäläisromaneihin.</a:t>
            </a:r>
          </a:p>
          <a:p>
            <a:pPr eaLnBrk="1" hangingPunct="1">
              <a:lnSpc>
                <a:spcPct val="80000"/>
              </a:lnSpc>
              <a:buFont typeface="Arial" panose="020B0604020202020204" pitchFamily="34" charset="0"/>
              <a:buBlip>
                <a:blip r:embed="rId2"/>
              </a:buBlip>
            </a:pPr>
            <a:endParaRPr lang="fi-FI" altLang="fi-FI" dirty="0"/>
          </a:p>
        </p:txBody>
      </p:sp>
      <p:sp>
        <p:nvSpPr>
          <p:cNvPr id="87043" name="Title 2"/>
          <p:cNvSpPr>
            <a:spLocks noGrp="1"/>
          </p:cNvSpPr>
          <p:nvPr>
            <p:ph type="title"/>
          </p:nvPr>
        </p:nvSpPr>
        <p:spPr/>
        <p:txBody>
          <a:bodyPr/>
          <a:lstStyle/>
          <a:p>
            <a:pPr eaLnBrk="1" hangingPunct="1"/>
            <a:r>
              <a:rPr lang="fi-FI" altLang="fi-FI"/>
              <a:t>Jatkuu…</a:t>
            </a:r>
          </a:p>
        </p:txBody>
      </p:sp>
    </p:spTree>
    <p:extLst>
      <p:ext uri="{BB962C8B-B14F-4D97-AF65-F5344CB8AC3E}">
        <p14:creationId xmlns:p14="http://schemas.microsoft.com/office/powerpoint/2010/main" val="181746427"/>
      </p:ext>
    </p:extLst>
  </p:cSld>
  <p:clrMapOvr>
    <a:masterClrMapping/>
  </p:clrMapOvr>
  <p:transition>
    <p:newsflash/>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err="1"/>
              <a:t>Yhteläisyydet</a:t>
            </a:r>
            <a:r>
              <a:rPr lang="fi-FI" dirty="0"/>
              <a:t>,</a:t>
            </a:r>
          </a:p>
        </p:txBody>
      </p:sp>
      <p:sp>
        <p:nvSpPr>
          <p:cNvPr id="3" name="Sisällön paikkamerkki 2"/>
          <p:cNvSpPr>
            <a:spLocks noGrp="1"/>
          </p:cNvSpPr>
          <p:nvPr>
            <p:ph idx="1"/>
          </p:nvPr>
        </p:nvSpPr>
        <p:spPr/>
        <p:txBody>
          <a:bodyPr/>
          <a:lstStyle/>
          <a:p>
            <a:r>
              <a:rPr lang="fi-FI" dirty="0"/>
              <a:t>Egyptiläiset olivat pakottaneet heidät orjuuteen, jonka johdosta he pakenivat</a:t>
            </a:r>
          </a:p>
          <a:p>
            <a:r>
              <a:rPr lang="fi-FI" dirty="0"/>
              <a:t>Uskottiin romanien </a:t>
            </a:r>
            <a:r>
              <a:rPr lang="fi-FI" dirty="0" err="1"/>
              <a:t>piilekselleen</a:t>
            </a:r>
            <a:r>
              <a:rPr lang="fi-FI" dirty="0"/>
              <a:t> pitkään luolissa ja nyt tulleen esiin </a:t>
            </a:r>
          </a:p>
          <a:p>
            <a:r>
              <a:rPr lang="fi-FI" dirty="0"/>
              <a:t>Jotkut uskoivat heidän olleen juutalaisten ja kristittyjen kulkureiden</a:t>
            </a:r>
          </a:p>
          <a:p>
            <a:r>
              <a:rPr lang="fi-FI" dirty="0"/>
              <a:t>(ks. </a:t>
            </a:r>
            <a:r>
              <a:rPr lang="fi-FI" dirty="0">
                <a:hlinkClick r:id="rId2"/>
              </a:rPr>
              <a:t>http://web.tiscali.it/imninalu/english.htm</a:t>
            </a:r>
            <a:r>
              <a:rPr lang="fi-FI" dirty="0"/>
              <a:t>)</a:t>
            </a:r>
          </a:p>
          <a:p>
            <a:r>
              <a:rPr lang="fi-FI" dirty="0"/>
              <a:t>Jotkut väittivät romanien olevan egyptiläisten, etiopialaisten, luola-asujien (</a:t>
            </a:r>
            <a:r>
              <a:rPr lang="fi-FI" dirty="0" err="1"/>
              <a:t>troglodytes</a:t>
            </a:r>
            <a:r>
              <a:rPr lang="fi-FI" dirty="0"/>
              <a:t>) risteyksiä</a:t>
            </a:r>
          </a:p>
          <a:p>
            <a:r>
              <a:rPr lang="fi-FI" dirty="0"/>
              <a:t>Romanein esi-isien uskottiin olevan foinikialaisia, babylonilaisia</a:t>
            </a:r>
          </a:p>
          <a:p>
            <a:r>
              <a:rPr lang="fi-FI" dirty="0"/>
              <a:t>Raamattu myös antoi joitakin alkuperään liittyviä kuvia:</a:t>
            </a:r>
          </a:p>
        </p:txBody>
      </p:sp>
    </p:spTree>
    <p:extLst>
      <p:ext uri="{BB962C8B-B14F-4D97-AF65-F5344CB8AC3E}">
        <p14:creationId xmlns:p14="http://schemas.microsoft.com/office/powerpoint/2010/main" val="129502343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Raamatun antama kuvaus</a:t>
            </a:r>
          </a:p>
        </p:txBody>
      </p:sp>
      <p:sp>
        <p:nvSpPr>
          <p:cNvPr id="3" name="Sisällön paikkamerkki 2"/>
          <p:cNvSpPr>
            <a:spLocks noGrp="1"/>
          </p:cNvSpPr>
          <p:nvPr>
            <p:ph idx="1"/>
          </p:nvPr>
        </p:nvSpPr>
        <p:spPr/>
        <p:txBody>
          <a:bodyPr>
            <a:normAutofit fontScale="85000" lnSpcReduction="20000"/>
          </a:bodyPr>
          <a:lstStyle/>
          <a:p>
            <a:r>
              <a:rPr lang="fi-FI" dirty="0"/>
              <a:t>Ensimmäiset romanit yhdistettiin </a:t>
            </a:r>
            <a:r>
              <a:rPr lang="fi-FI" dirty="0" err="1"/>
              <a:t>Kainiin</a:t>
            </a:r>
            <a:r>
              <a:rPr lang="fi-FI" dirty="0"/>
              <a:t>, joka oli metallintekijä Gen. 4:15</a:t>
            </a:r>
          </a:p>
          <a:p>
            <a:r>
              <a:rPr lang="fi-FI" dirty="0"/>
              <a:t>Kuten Kain oli Jumalan kiroama ja pakotettu kiertämän eikä asettumaan paikalleen, asuen teltoissa. Heidän uskottiin polveutuvan </a:t>
            </a:r>
            <a:r>
              <a:rPr lang="fi-FI" dirty="0" err="1"/>
              <a:t>Rekhaista</a:t>
            </a:r>
            <a:r>
              <a:rPr lang="fi-FI" dirty="0"/>
              <a:t> ja </a:t>
            </a:r>
            <a:r>
              <a:rPr lang="fi-FI" dirty="0" err="1"/>
              <a:t>Jonadabista</a:t>
            </a:r>
            <a:r>
              <a:rPr lang="fi-FI" dirty="0"/>
              <a:t> (</a:t>
            </a:r>
            <a:r>
              <a:rPr lang="fi-FI" dirty="0" err="1"/>
              <a:t>Jer</a:t>
            </a:r>
            <a:r>
              <a:rPr lang="fi-FI" dirty="0"/>
              <a:t>. 35:5-10)</a:t>
            </a:r>
          </a:p>
          <a:p>
            <a:r>
              <a:rPr lang="fi-FI" dirty="0"/>
              <a:t>Yksi yhteinen uskomus </a:t>
            </a:r>
            <a:r>
              <a:rPr lang="fi-FI" dirty="0" err="1"/>
              <a:t>romaniesta</a:t>
            </a:r>
            <a:r>
              <a:rPr lang="fi-FI" dirty="0"/>
              <a:t>, joka on edelleen vallitsevana, etteivät romanit suinkaan ole mikään yhtenäinen etninen väestö lainkaan, vaan sekoittunut joukko koostuen rikollisista aineksista, useista eri Euroopan yhteisöistä, </a:t>
            </a:r>
          </a:p>
          <a:p>
            <a:r>
              <a:rPr lang="fi-FI" dirty="0"/>
              <a:t>”</a:t>
            </a:r>
            <a:r>
              <a:rPr lang="fi-FI" dirty="0" err="1"/>
              <a:t>red-ochred</a:t>
            </a:r>
            <a:r>
              <a:rPr lang="fi-FI" dirty="0"/>
              <a:t> </a:t>
            </a:r>
            <a:r>
              <a:rPr lang="fi-FI" dirty="0" err="1"/>
              <a:t>rascals</a:t>
            </a:r>
            <a:r>
              <a:rPr lang="fi-FI" dirty="0"/>
              <a:t>”, (punaokra riiviöitä)  kuten eräs tarkkailija totesi, uskoen, että romanit vapaaehtoisesti </a:t>
            </a:r>
            <a:r>
              <a:rPr lang="fi-FI" dirty="0" err="1"/>
              <a:t>tummensiva</a:t>
            </a:r>
            <a:r>
              <a:rPr lang="fi-FI" dirty="0"/>
              <a:t> kasvonsa mudalla tai maapähkinä maidolla tai marjoilla:</a:t>
            </a:r>
          </a:p>
          <a:p>
            <a:r>
              <a:rPr lang="fi-FI" dirty="0" err="1"/>
              <a:t>These</a:t>
            </a:r>
            <a:r>
              <a:rPr lang="fi-FI" dirty="0"/>
              <a:t> </a:t>
            </a:r>
            <a:r>
              <a:rPr lang="fi-FI" dirty="0" err="1"/>
              <a:t>gipsies</a:t>
            </a:r>
            <a:r>
              <a:rPr lang="fi-FI" dirty="0"/>
              <a:t> </a:t>
            </a:r>
            <a:r>
              <a:rPr lang="fi-FI" dirty="0" err="1"/>
              <a:t>are</a:t>
            </a:r>
            <a:r>
              <a:rPr lang="fi-FI" dirty="0"/>
              <a:t> </a:t>
            </a:r>
            <a:r>
              <a:rPr lang="fi-FI" dirty="0" err="1"/>
              <a:t>nothing</a:t>
            </a:r>
            <a:r>
              <a:rPr lang="fi-FI" dirty="0"/>
              <a:t> </a:t>
            </a:r>
            <a:r>
              <a:rPr lang="fi-FI" dirty="0" err="1"/>
              <a:t>else</a:t>
            </a:r>
            <a:r>
              <a:rPr lang="fi-FI" dirty="0"/>
              <a:t> </a:t>
            </a:r>
            <a:r>
              <a:rPr lang="fi-FI" dirty="0" err="1"/>
              <a:t>than</a:t>
            </a:r>
            <a:r>
              <a:rPr lang="fi-FI" dirty="0"/>
              <a:t> a </a:t>
            </a:r>
            <a:r>
              <a:rPr lang="fi-FI" dirty="0" err="1"/>
              <a:t>congregated</a:t>
            </a:r>
            <a:r>
              <a:rPr lang="fi-FI" dirty="0"/>
              <a:t> </a:t>
            </a:r>
            <a:r>
              <a:rPr lang="fi-FI" dirty="0" err="1"/>
              <a:t>troop</a:t>
            </a:r>
            <a:r>
              <a:rPr lang="fi-FI" dirty="0"/>
              <a:t> of </a:t>
            </a:r>
            <a:r>
              <a:rPr lang="fi-FI" dirty="0" err="1"/>
              <a:t>bad</a:t>
            </a:r>
            <a:r>
              <a:rPr lang="fi-FI" dirty="0"/>
              <a:t> </a:t>
            </a:r>
            <a:r>
              <a:rPr lang="fi-FI" dirty="0" err="1"/>
              <a:t>character</a:t>
            </a:r>
            <a:r>
              <a:rPr lang="fi-FI" dirty="0"/>
              <a:t>, …</a:t>
            </a:r>
            <a:r>
              <a:rPr lang="fi-FI" dirty="0" err="1"/>
              <a:t>stain</a:t>
            </a:r>
            <a:r>
              <a:rPr lang="fi-FI" dirty="0"/>
              <a:t> </a:t>
            </a:r>
            <a:r>
              <a:rPr lang="fi-FI" dirty="0" err="1"/>
              <a:t>their</a:t>
            </a:r>
            <a:r>
              <a:rPr lang="fi-FI" dirty="0"/>
              <a:t> </a:t>
            </a:r>
            <a:r>
              <a:rPr lang="fi-FI" dirty="0" err="1"/>
              <a:t>faces</a:t>
            </a:r>
            <a:r>
              <a:rPr lang="fi-FI" dirty="0"/>
              <a:t> </a:t>
            </a:r>
            <a:r>
              <a:rPr lang="fi-FI" dirty="0" err="1"/>
              <a:t>with</a:t>
            </a:r>
            <a:r>
              <a:rPr lang="fi-FI" dirty="0"/>
              <a:t> </a:t>
            </a:r>
            <a:r>
              <a:rPr lang="fi-FI" dirty="0" err="1"/>
              <a:t>green</a:t>
            </a:r>
            <a:r>
              <a:rPr lang="fi-FI" dirty="0"/>
              <a:t> </a:t>
            </a:r>
            <a:r>
              <a:rPr lang="fi-FI" dirty="0" err="1"/>
              <a:t>nutshells</a:t>
            </a:r>
            <a:r>
              <a:rPr lang="fi-FI" dirty="0"/>
              <a:t> in </a:t>
            </a:r>
            <a:r>
              <a:rPr lang="fi-FI" dirty="0" err="1"/>
              <a:t>order</a:t>
            </a:r>
            <a:r>
              <a:rPr lang="fi-FI" dirty="0"/>
              <a:t> to </a:t>
            </a:r>
            <a:r>
              <a:rPr lang="fi-FI" dirty="0" err="1"/>
              <a:t>increase</a:t>
            </a:r>
            <a:r>
              <a:rPr lang="fi-FI" dirty="0"/>
              <a:t> </a:t>
            </a:r>
            <a:r>
              <a:rPr lang="fi-FI" dirty="0" err="1"/>
              <a:t>their</a:t>
            </a:r>
            <a:r>
              <a:rPr lang="fi-FI" dirty="0"/>
              <a:t> </a:t>
            </a:r>
            <a:r>
              <a:rPr lang="fi-FI" dirty="0" err="1"/>
              <a:t>ugliness</a:t>
            </a:r>
            <a:r>
              <a:rPr lang="fi-FI" dirty="0"/>
              <a:t> and </a:t>
            </a:r>
            <a:r>
              <a:rPr lang="fi-FI" dirty="0" err="1"/>
              <a:t>that</a:t>
            </a:r>
            <a:r>
              <a:rPr lang="fi-FI" dirty="0"/>
              <a:t> </a:t>
            </a:r>
            <a:r>
              <a:rPr lang="fi-FI" dirty="0" err="1"/>
              <a:t>they</a:t>
            </a:r>
            <a:r>
              <a:rPr lang="fi-FI" dirty="0"/>
              <a:t> </a:t>
            </a:r>
            <a:r>
              <a:rPr lang="fi-FI" dirty="0" err="1"/>
              <a:t>may</a:t>
            </a:r>
            <a:r>
              <a:rPr lang="fi-FI" dirty="0"/>
              <a:t> </a:t>
            </a:r>
            <a:r>
              <a:rPr lang="fi-FI" dirty="0" err="1"/>
              <a:t>more</a:t>
            </a:r>
            <a:r>
              <a:rPr lang="fi-FI" dirty="0"/>
              <a:t> </a:t>
            </a:r>
            <a:r>
              <a:rPr lang="fi-FI" dirty="0" err="1"/>
              <a:t>easily</a:t>
            </a:r>
            <a:r>
              <a:rPr lang="fi-FI" dirty="0"/>
              <a:t> </a:t>
            </a:r>
            <a:r>
              <a:rPr lang="fi-FI" dirty="0" err="1"/>
              <a:t>induce</a:t>
            </a:r>
            <a:r>
              <a:rPr lang="fi-FI" dirty="0"/>
              <a:t> </a:t>
            </a:r>
            <a:r>
              <a:rPr lang="fi-FI" dirty="0" err="1"/>
              <a:t>the</a:t>
            </a:r>
            <a:r>
              <a:rPr lang="fi-FI" dirty="0"/>
              <a:t> </a:t>
            </a:r>
            <a:r>
              <a:rPr lang="fi-FI" dirty="0" err="1"/>
              <a:t>inexperienced</a:t>
            </a:r>
            <a:r>
              <a:rPr lang="fi-FI" dirty="0"/>
              <a:t> to </a:t>
            </a:r>
            <a:r>
              <a:rPr lang="fi-FI" dirty="0" err="1"/>
              <a:t>believe</a:t>
            </a:r>
            <a:r>
              <a:rPr lang="fi-FI" dirty="0"/>
              <a:t> </a:t>
            </a:r>
            <a:r>
              <a:rPr lang="fi-FI" dirty="0" err="1"/>
              <a:t>that</a:t>
            </a:r>
            <a:r>
              <a:rPr lang="fi-FI" dirty="0"/>
              <a:t> </a:t>
            </a:r>
            <a:r>
              <a:rPr lang="fi-FI" dirty="0" err="1"/>
              <a:t>they</a:t>
            </a:r>
            <a:r>
              <a:rPr lang="fi-FI" dirty="0"/>
              <a:t> </a:t>
            </a:r>
            <a:r>
              <a:rPr lang="fi-FI" dirty="0" err="1"/>
              <a:t>come</a:t>
            </a:r>
            <a:r>
              <a:rPr lang="fi-FI" dirty="0"/>
              <a:t> </a:t>
            </a:r>
            <a:r>
              <a:rPr lang="fi-FI" dirty="0" err="1"/>
              <a:t>from</a:t>
            </a:r>
            <a:r>
              <a:rPr lang="fi-FI" dirty="0"/>
              <a:t> </a:t>
            </a:r>
            <a:r>
              <a:rPr lang="fi-FI" dirty="0" err="1"/>
              <a:t>the</a:t>
            </a:r>
            <a:r>
              <a:rPr lang="fi-FI" dirty="0"/>
              <a:t> </a:t>
            </a:r>
            <a:r>
              <a:rPr lang="fi-FI" dirty="0" err="1"/>
              <a:t>hot</a:t>
            </a:r>
            <a:r>
              <a:rPr lang="fi-FI" dirty="0"/>
              <a:t> </a:t>
            </a:r>
            <a:r>
              <a:rPr lang="fi-FI" dirty="0" err="1"/>
              <a:t>oriental</a:t>
            </a:r>
            <a:r>
              <a:rPr lang="fi-FI" dirty="0"/>
              <a:t> </a:t>
            </a:r>
            <a:r>
              <a:rPr lang="fi-FI" dirty="0" err="1"/>
              <a:t>countries</a:t>
            </a:r>
            <a:r>
              <a:rPr lang="fi-FI" dirty="0"/>
              <a:t>.</a:t>
            </a:r>
          </a:p>
        </p:txBody>
      </p:sp>
    </p:spTree>
    <p:extLst>
      <p:ext uri="{BB962C8B-B14F-4D97-AF65-F5344CB8AC3E}">
        <p14:creationId xmlns:p14="http://schemas.microsoft.com/office/powerpoint/2010/main" val="401378681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Jatkuu…</a:t>
            </a:r>
          </a:p>
        </p:txBody>
      </p:sp>
      <p:sp>
        <p:nvSpPr>
          <p:cNvPr id="3" name="Sisällön paikkamerkki 2"/>
          <p:cNvSpPr>
            <a:spLocks noGrp="1"/>
          </p:cNvSpPr>
          <p:nvPr>
            <p:ph idx="1"/>
          </p:nvPr>
        </p:nvSpPr>
        <p:spPr/>
        <p:txBody>
          <a:bodyPr>
            <a:normAutofit lnSpcReduction="10000"/>
          </a:bodyPr>
          <a:lstStyle/>
          <a:p>
            <a:r>
              <a:rPr lang="fi-FI" dirty="0"/>
              <a:t>1633 Filip IV Espanjan kuningas, julista ettei romaneja ollut lainkaan, vaan he olivat pelkästään espanjalaisia jotka olivat keksineet kenotekoisen kielen, jota Filip kielsi heidän puhumasta.  Samoin Maria </a:t>
            </a:r>
            <a:r>
              <a:rPr lang="fi-FI" dirty="0" err="1"/>
              <a:t>Theresa</a:t>
            </a:r>
            <a:r>
              <a:rPr lang="fi-FI" dirty="0"/>
              <a:t> määräsi 150 vuotta myöhemmin Unkarissa, </a:t>
            </a:r>
            <a:r>
              <a:rPr lang="fi-FI" dirty="0" err="1"/>
              <a:t>etteiät</a:t>
            </a:r>
            <a:r>
              <a:rPr lang="fi-FI" dirty="0"/>
              <a:t> romanit saaneet puhua romanikieltä eikä heitä saanut kutsua romani-nimellä.</a:t>
            </a:r>
          </a:p>
          <a:p>
            <a:r>
              <a:rPr lang="fi-FI" dirty="0"/>
              <a:t>Saksassa ensimmäinen romanivastainen laki laadittiin v. 1417, tämä lisäksi 48 lakia 300 vuoden aikana</a:t>
            </a:r>
          </a:p>
          <a:p>
            <a:r>
              <a:rPr lang="fi-FI" dirty="0"/>
              <a:t>1568 Paavi rankaisia romaneja </a:t>
            </a:r>
          </a:p>
          <a:p>
            <a:r>
              <a:rPr lang="fi-FI" dirty="0"/>
              <a:t>1740 </a:t>
            </a:r>
            <a:r>
              <a:rPr lang="fi-FI" dirty="0" err="1"/>
              <a:t>Bohemiaan</a:t>
            </a:r>
            <a:r>
              <a:rPr lang="fi-FI" dirty="0"/>
              <a:t> saapuneet romanit käskettiin tappaa ja 1782 n. 200 romania kidutettiin ja mestattiin väärien kannibalismia koskevien  syytteiden johdosta.</a:t>
            </a:r>
          </a:p>
        </p:txBody>
      </p:sp>
    </p:spTree>
    <p:extLst>
      <p:ext uri="{BB962C8B-B14F-4D97-AF65-F5344CB8AC3E}">
        <p14:creationId xmlns:p14="http://schemas.microsoft.com/office/powerpoint/2010/main" val="306875762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endParaRPr lang="fi-FI"/>
          </a:p>
        </p:txBody>
      </p:sp>
      <p:sp>
        <p:nvSpPr>
          <p:cNvPr id="3" name="Sisällön paikkamerkki 2"/>
          <p:cNvSpPr>
            <a:spLocks noGrp="1"/>
          </p:cNvSpPr>
          <p:nvPr>
            <p:ph idx="1"/>
          </p:nvPr>
        </p:nvSpPr>
        <p:spPr/>
        <p:txBody>
          <a:bodyPr/>
          <a:lstStyle/>
          <a:p>
            <a:r>
              <a:rPr lang="fi-FI" dirty="0"/>
              <a:t>Espanjassa, Unkarissa ja Brasiliassa oli (laitonta) kiellettyä puhua romania tai käyttää itsestään romani nimitystä</a:t>
            </a:r>
          </a:p>
          <a:p>
            <a:r>
              <a:rPr lang="fi-FI" dirty="0"/>
              <a:t>Englannissa ja Suomessa oli suorastaan laitonta syntyä romaniksi – eli esivanhempamme rikkoivat lakia pelkästään olemassa olollaan</a:t>
            </a:r>
          </a:p>
          <a:p>
            <a:r>
              <a:rPr lang="fi-FI" dirty="0"/>
              <a:t>Tässä on vain muutamia esimerkkejä, jotka pitävät muistissa romanien synkän historian ja samalla auttavat ymmärtämään romaneihin kohdistuvan </a:t>
            </a:r>
            <a:r>
              <a:rPr lang="fi-FI" dirty="0" err="1"/>
              <a:t>antiromanismin</a:t>
            </a:r>
            <a:endParaRPr lang="fi-FI" dirty="0"/>
          </a:p>
          <a:p>
            <a:r>
              <a:rPr lang="fi-FI" dirty="0"/>
              <a:t>Romanit eivät ole koskaan aloittaneet sotia, he eivät ole myöskään </a:t>
            </a:r>
            <a:r>
              <a:rPr lang="fi-FI" dirty="0" err="1"/>
              <a:t>hykänneet</a:t>
            </a:r>
            <a:r>
              <a:rPr lang="fi-FI" dirty="0"/>
              <a:t> mihinkään maahan valloittaakseen sen, he eivät myöskään ole olleet </a:t>
            </a:r>
            <a:r>
              <a:rPr lang="fi-FI" dirty="0" err="1"/>
              <a:t>polittisesti</a:t>
            </a:r>
            <a:r>
              <a:rPr lang="fi-FI" dirty="0"/>
              <a:t> tai taloudellisesti uhkana kenellekään</a:t>
            </a:r>
          </a:p>
        </p:txBody>
      </p:sp>
    </p:spTree>
    <p:extLst>
      <p:ext uri="{BB962C8B-B14F-4D97-AF65-F5344CB8AC3E}">
        <p14:creationId xmlns:p14="http://schemas.microsoft.com/office/powerpoint/2010/main" val="128974623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Jatkuu…</a:t>
            </a:r>
          </a:p>
        </p:txBody>
      </p:sp>
      <p:sp>
        <p:nvSpPr>
          <p:cNvPr id="3" name="Sisällön paikkamerkki 2"/>
          <p:cNvSpPr>
            <a:spLocks noGrp="1"/>
          </p:cNvSpPr>
          <p:nvPr>
            <p:ph idx="1"/>
          </p:nvPr>
        </p:nvSpPr>
        <p:spPr/>
        <p:txBody>
          <a:bodyPr>
            <a:normAutofit lnSpcReduction="10000"/>
          </a:bodyPr>
          <a:lstStyle/>
          <a:p>
            <a:r>
              <a:rPr lang="fi-FI" dirty="0"/>
              <a:t> Erityisesti Itä-Euroopan viimeisten neljän vuosikymmenen aikana juurrutettiin näkemys </a:t>
            </a:r>
            <a:r>
              <a:rPr lang="fi-FI" dirty="0" err="1"/>
              <a:t>koulutussyteemiin</a:t>
            </a:r>
            <a:r>
              <a:rPr lang="fi-FI" dirty="0"/>
              <a:t>, jossa ei annettu vähemmistöjen historialle merkitystä.</a:t>
            </a:r>
          </a:p>
          <a:p>
            <a:r>
              <a:rPr lang="fi-FI" dirty="0"/>
              <a:t>Romanien nykyistä asemaa ei voida täysin oikein ymmärtää Euroopassa, jos sitä ei näe historiallisten kontekstien kautta</a:t>
            </a:r>
          </a:p>
          <a:p>
            <a:r>
              <a:rPr lang="fi-FI" dirty="0"/>
              <a:t>ON helppo nähdä romanien surkea nykyinen asema, </a:t>
            </a:r>
            <a:r>
              <a:rPr lang="fi-FI" dirty="0" err="1"/>
              <a:t>khetoissa</a:t>
            </a:r>
            <a:r>
              <a:rPr lang="fi-FI" dirty="0"/>
              <a:t>, </a:t>
            </a:r>
            <a:r>
              <a:rPr lang="fi-FI" dirty="0" err="1"/>
              <a:t>kerjäämäss</a:t>
            </a:r>
            <a:r>
              <a:rPr lang="fi-FI" dirty="0"/>
              <a:t>, </a:t>
            </a:r>
            <a:r>
              <a:rPr lang="fi-FI" dirty="0" err="1"/>
              <a:t>työttminä</a:t>
            </a:r>
            <a:r>
              <a:rPr lang="fi-FI" dirty="0"/>
              <a:t>, rikollisina ja reakoivan kielteisesti pitäisi kysyä kaksi kysymystä:</a:t>
            </a:r>
          </a:p>
          <a:p>
            <a:r>
              <a:rPr lang="fi-FI" dirty="0"/>
              <a:t>1) Mitkä seikat ovat saattanee romanit tähän surkeaan asemaan`?</a:t>
            </a:r>
          </a:p>
          <a:p>
            <a:r>
              <a:rPr lang="fi-FI" dirty="0"/>
              <a:t>2) Onko kyseinen asema romanien itsensä valitsema</a:t>
            </a:r>
          </a:p>
        </p:txBody>
      </p:sp>
    </p:spTree>
    <p:extLst>
      <p:ext uri="{BB962C8B-B14F-4D97-AF65-F5344CB8AC3E}">
        <p14:creationId xmlns:p14="http://schemas.microsoft.com/office/powerpoint/2010/main" val="92363980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Eräs Victoria </a:t>
            </a:r>
            <a:r>
              <a:rPr lang="fi-FI" dirty="0" err="1"/>
              <a:t>magasiinin</a:t>
            </a:r>
            <a:r>
              <a:rPr lang="fi-FI" dirty="0"/>
              <a:t> </a:t>
            </a:r>
            <a:r>
              <a:rPr lang="fi-FI" dirty="0" err="1"/>
              <a:t>nimitön</a:t>
            </a:r>
            <a:r>
              <a:rPr lang="fi-FI" dirty="0"/>
              <a:t> kirjoittaja</a:t>
            </a:r>
          </a:p>
        </p:txBody>
      </p:sp>
      <p:sp>
        <p:nvSpPr>
          <p:cNvPr id="3" name="Sisällön paikkamerkki 2"/>
          <p:cNvSpPr>
            <a:spLocks noGrp="1"/>
          </p:cNvSpPr>
          <p:nvPr>
            <p:ph idx="1"/>
          </p:nvPr>
        </p:nvSpPr>
        <p:spPr/>
        <p:txBody>
          <a:bodyPr>
            <a:normAutofit fontScale="77500" lnSpcReduction="20000"/>
          </a:bodyPr>
          <a:lstStyle/>
          <a:p>
            <a:r>
              <a:rPr lang="fi-FI" dirty="0"/>
              <a:t>Hän kirjoitti romanien elämästä seuraavasti ”… in </a:t>
            </a:r>
            <a:r>
              <a:rPr lang="fi-FI" dirty="0" err="1"/>
              <a:t>the</a:t>
            </a:r>
            <a:r>
              <a:rPr lang="fi-FI" dirty="0"/>
              <a:t> </a:t>
            </a:r>
            <a:r>
              <a:rPr lang="fi-FI" dirty="0" err="1"/>
              <a:t>greatest</a:t>
            </a:r>
            <a:r>
              <a:rPr lang="fi-FI" dirty="0"/>
              <a:t> </a:t>
            </a:r>
            <a:r>
              <a:rPr lang="fi-FI" dirty="0" err="1"/>
              <a:t>misery</a:t>
            </a:r>
            <a:r>
              <a:rPr lang="fi-FI" dirty="0"/>
              <a:t> and </a:t>
            </a:r>
            <a:r>
              <a:rPr lang="fi-FI" dirty="0" err="1"/>
              <a:t>filth</a:t>
            </a:r>
            <a:r>
              <a:rPr lang="fi-FI" dirty="0"/>
              <a:t>, in </a:t>
            </a:r>
            <a:r>
              <a:rPr lang="fi-FI" dirty="0" err="1"/>
              <a:t>fact</a:t>
            </a:r>
            <a:r>
              <a:rPr lang="fi-FI" dirty="0"/>
              <a:t> </a:t>
            </a:r>
            <a:r>
              <a:rPr lang="fi-FI" dirty="0" err="1"/>
              <a:t>the</a:t>
            </a:r>
            <a:r>
              <a:rPr lang="fi-FI" dirty="0"/>
              <a:t> </a:t>
            </a:r>
            <a:r>
              <a:rPr lang="fi-FI" dirty="0" err="1"/>
              <a:t>dirtier</a:t>
            </a:r>
            <a:r>
              <a:rPr lang="fi-FI" dirty="0"/>
              <a:t> </a:t>
            </a:r>
            <a:r>
              <a:rPr lang="fi-FI" dirty="0" err="1"/>
              <a:t>their</a:t>
            </a:r>
            <a:r>
              <a:rPr lang="fi-FI" dirty="0"/>
              <a:t> </a:t>
            </a:r>
            <a:r>
              <a:rPr lang="fi-FI" dirty="0" err="1"/>
              <a:t>huts</a:t>
            </a:r>
            <a:r>
              <a:rPr lang="fi-FI" dirty="0"/>
              <a:t>, </a:t>
            </a:r>
            <a:r>
              <a:rPr lang="fi-FI" dirty="0" err="1"/>
              <a:t>the</a:t>
            </a:r>
            <a:r>
              <a:rPr lang="fi-FI" dirty="0"/>
              <a:t> </a:t>
            </a:r>
            <a:r>
              <a:rPr lang="fi-FI" dirty="0" err="1"/>
              <a:t>better</a:t>
            </a:r>
            <a:r>
              <a:rPr lang="fi-FI" dirty="0"/>
              <a:t> </a:t>
            </a:r>
            <a:r>
              <a:rPr lang="fi-FI" dirty="0" err="1"/>
              <a:t>they</a:t>
            </a:r>
            <a:r>
              <a:rPr lang="fi-FI" dirty="0"/>
              <a:t> </a:t>
            </a:r>
            <a:r>
              <a:rPr lang="fi-FI" dirty="0" err="1"/>
              <a:t>like</a:t>
            </a:r>
            <a:r>
              <a:rPr lang="fi-FI" dirty="0"/>
              <a:t> </a:t>
            </a:r>
            <a:r>
              <a:rPr lang="fi-FI" dirty="0" err="1"/>
              <a:t>them</a:t>
            </a:r>
            <a:r>
              <a:rPr lang="fi-FI" dirty="0"/>
              <a:t>” (Anton., 1856:274). </a:t>
            </a:r>
          </a:p>
          <a:p>
            <a:r>
              <a:rPr lang="fi-FI" dirty="0"/>
              <a:t>Tämä kuulostaa huvittavalta – tästä on joitakin epämiellyttäviä sarjakuvia, joka perustuu tähän väärään olettamukseen (ks. 98, 99)</a:t>
            </a:r>
          </a:p>
          <a:p>
            <a:r>
              <a:rPr lang="fi-FI" dirty="0"/>
              <a:t>Jotkut otaksuvat, että romanit ovat aina ottamassa mutta ei koskaan antamassa mitään </a:t>
            </a:r>
          </a:p>
          <a:p>
            <a:r>
              <a:rPr lang="fi-FI" dirty="0"/>
              <a:t>Etteivät romanit ole tuoneet mitään nykyiseen sivistykseen..</a:t>
            </a:r>
          </a:p>
          <a:p>
            <a:r>
              <a:rPr lang="fi-FI" dirty="0"/>
              <a:t>Jotkut uskovat romaneiden pitävät </a:t>
            </a:r>
            <a:r>
              <a:rPr lang="fi-FI" dirty="0" err="1"/>
              <a:t>oikena</a:t>
            </a:r>
            <a:r>
              <a:rPr lang="fi-FI" dirty="0"/>
              <a:t> kun he kykenevät pettämään </a:t>
            </a:r>
            <a:r>
              <a:rPr lang="fi-FI" dirty="0" err="1"/>
              <a:t>gaajeita</a:t>
            </a:r>
            <a:r>
              <a:rPr lang="fi-FI" dirty="0"/>
              <a:t> ja varastaa heiltä</a:t>
            </a:r>
          </a:p>
          <a:p>
            <a:r>
              <a:rPr lang="fi-FI" dirty="0"/>
              <a:t>Em. Ei voi täysin kieltää, mutta on ymmärrettävä romanein nykyinen asema ja historian vaikutus, sekä löydettävä oikea tapa muuttaa heidän elämäänsä</a:t>
            </a:r>
          </a:p>
          <a:p>
            <a:r>
              <a:rPr lang="fi-FI" dirty="0"/>
              <a:t>Tämä edellyttää ei vain muutosta romanien osalta vaan myös pääväestön asenteiden </a:t>
            </a:r>
          </a:p>
          <a:p>
            <a:r>
              <a:rPr lang="fi-FI" dirty="0" err="1"/>
              <a:t>Vaclav</a:t>
            </a:r>
            <a:r>
              <a:rPr lang="fi-FI" dirty="0"/>
              <a:t> </a:t>
            </a:r>
            <a:r>
              <a:rPr lang="fi-FI" dirty="0" err="1"/>
              <a:t>Have</a:t>
            </a:r>
            <a:r>
              <a:rPr lang="fi-FI" dirty="0"/>
              <a:t> sanoi, että maiden tapa käsitellä romaniväestöään  on testinä ja koetinkivenä </a:t>
            </a:r>
            <a:r>
              <a:rPr lang="fi-FI" dirty="0" err="1"/>
              <a:t>suvaitseaisuudesta</a:t>
            </a:r>
            <a:r>
              <a:rPr lang="fi-FI" dirty="0"/>
              <a:t> yleisesti läpi Euroopan. Hän tiesi, että jokainen sekä romani että ei-romanit , tulevat joko kärsimään tai menestymään seurauksista.</a:t>
            </a:r>
          </a:p>
        </p:txBody>
      </p:sp>
    </p:spTree>
    <p:extLst>
      <p:ext uri="{BB962C8B-B14F-4D97-AF65-F5344CB8AC3E}">
        <p14:creationId xmlns:p14="http://schemas.microsoft.com/office/powerpoint/2010/main" val="319674034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Romanien </a:t>
            </a:r>
            <a:r>
              <a:rPr lang="fi-FI" dirty="0" err="1"/>
              <a:t>holocaust</a:t>
            </a:r>
            <a:r>
              <a:rPr lang="fi-FI" dirty="0"/>
              <a:t> – </a:t>
            </a:r>
            <a:r>
              <a:rPr lang="fi-FI" dirty="0" err="1"/>
              <a:t>porajamos</a:t>
            </a:r>
            <a:r>
              <a:rPr lang="fi-FI" dirty="0"/>
              <a:t> - </a:t>
            </a:r>
            <a:r>
              <a:rPr lang="fi-FI" dirty="0" err="1"/>
              <a:t>genocide</a:t>
            </a:r>
            <a:endParaRPr lang="fi-FI" dirty="0"/>
          </a:p>
        </p:txBody>
      </p:sp>
      <p:sp>
        <p:nvSpPr>
          <p:cNvPr id="3" name="Sisällön paikkamerkki 2"/>
          <p:cNvSpPr>
            <a:spLocks noGrp="1"/>
          </p:cNvSpPr>
          <p:nvPr>
            <p:ph idx="1"/>
          </p:nvPr>
        </p:nvSpPr>
        <p:spPr/>
        <p:txBody>
          <a:bodyPr/>
          <a:lstStyle/>
          <a:p>
            <a:r>
              <a:rPr lang="fi-FI" dirty="0"/>
              <a:t>Romanien </a:t>
            </a:r>
            <a:r>
              <a:rPr lang="fi-FI" dirty="0" err="1"/>
              <a:t>holocaust</a:t>
            </a:r>
            <a:endParaRPr lang="fi-FI" dirty="0"/>
          </a:p>
          <a:p>
            <a:r>
              <a:rPr lang="fi-FI"/>
              <a:t>Romanivastaisuus</a:t>
            </a:r>
          </a:p>
        </p:txBody>
      </p:sp>
    </p:spTree>
    <p:extLst>
      <p:ext uri="{BB962C8B-B14F-4D97-AF65-F5344CB8AC3E}">
        <p14:creationId xmlns:p14="http://schemas.microsoft.com/office/powerpoint/2010/main" val="41559370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Content Placeholder 1"/>
          <p:cNvSpPr>
            <a:spLocks noGrp="1"/>
          </p:cNvSpPr>
          <p:nvPr>
            <p:ph idx="1"/>
          </p:nvPr>
        </p:nvSpPr>
        <p:spPr>
          <a:xfrm>
            <a:off x="1422400" y="1989138"/>
            <a:ext cx="8921750" cy="4032250"/>
          </a:xfrm>
        </p:spPr>
        <p:txBody>
          <a:bodyPr/>
          <a:lstStyle/>
          <a:p>
            <a:pPr marL="514350" indent="-514350">
              <a:buAutoNum type="arabicParenR"/>
            </a:pPr>
            <a:r>
              <a:rPr lang="fi-FI" altLang="fi-FI" sz="3200" dirty="0"/>
              <a:t>Romanit menettivät suhteellisen turvallisen taloudellisen aseman</a:t>
            </a:r>
          </a:p>
          <a:p>
            <a:pPr marL="0" indent="0">
              <a:buNone/>
            </a:pPr>
            <a:endParaRPr lang="fi-FI" altLang="fi-FI" sz="3200" dirty="0"/>
          </a:p>
          <a:p>
            <a:pPr marL="0" indent="0">
              <a:buNone/>
            </a:pPr>
            <a:r>
              <a:rPr lang="fi-FI" altLang="fi-FI" sz="3200" dirty="0"/>
              <a:t>2) Kurjistuminen ja kodittomuus kasvoi – syrjäytyminen lisääntyi</a:t>
            </a:r>
          </a:p>
          <a:p>
            <a:pPr marL="0" indent="0">
              <a:buNone/>
            </a:pPr>
            <a:endParaRPr lang="fi-FI" altLang="fi-FI" sz="3200" dirty="0"/>
          </a:p>
          <a:p>
            <a:pPr marL="0" indent="0">
              <a:buNone/>
            </a:pPr>
            <a:r>
              <a:rPr lang="fi-FI" altLang="fi-FI" sz="3200" dirty="0"/>
              <a:t>3) Ihmisoikeusloukkausten ja rasismin kasvu lisääntyi</a:t>
            </a:r>
          </a:p>
        </p:txBody>
      </p:sp>
      <p:sp>
        <p:nvSpPr>
          <p:cNvPr id="88067" name="Title 2"/>
          <p:cNvSpPr>
            <a:spLocks noGrp="1"/>
          </p:cNvSpPr>
          <p:nvPr>
            <p:ph type="title"/>
          </p:nvPr>
        </p:nvSpPr>
        <p:spPr>
          <a:xfrm>
            <a:off x="1054100" y="404814"/>
            <a:ext cx="8786813" cy="1150937"/>
          </a:xfrm>
        </p:spPr>
        <p:txBody>
          <a:bodyPr/>
          <a:lstStyle/>
          <a:p>
            <a:r>
              <a:rPr lang="fi-FI" altLang="fi-FI" dirty="0"/>
              <a:t>Romanit siirtymäkaudella:</a:t>
            </a:r>
            <a:br>
              <a:rPr lang="fi-FI" altLang="fi-FI" dirty="0"/>
            </a:br>
            <a:r>
              <a:rPr lang="fi-FI" altLang="fi-FI" sz="2400" dirty="0"/>
              <a:t>Kommunismin luhistumisen vaikutuksia:</a:t>
            </a:r>
          </a:p>
        </p:txBody>
      </p:sp>
      <p:sp>
        <p:nvSpPr>
          <p:cNvPr id="88068"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Aft>
                <a:spcPts val="800"/>
              </a:spcAft>
              <a:buClr>
                <a:schemeClr val="accent1"/>
              </a:buClr>
              <a:buSzPct val="100000"/>
              <a:buFont typeface="Arial" panose="020B0604020202020204" pitchFamily="34" charset="0"/>
              <a:buChar char="•"/>
              <a:defRPr sz="2200">
                <a:solidFill>
                  <a:schemeClr val="tx1"/>
                </a:solidFill>
                <a:latin typeface="Arial" panose="020B0604020202020204" pitchFamily="34" charset="0"/>
              </a:defRPr>
            </a:lvl1pPr>
            <a:lvl2pPr marL="742950" indent="-285750">
              <a:spcAft>
                <a:spcPts val="800"/>
              </a:spcAft>
              <a:buClr>
                <a:schemeClr val="accent1"/>
              </a:buClr>
              <a:buSzPct val="100000"/>
              <a:buFont typeface="Arial" panose="020B0604020202020204" pitchFamily="34" charset="0"/>
              <a:buChar char="•"/>
              <a:defRPr sz="2000">
                <a:solidFill>
                  <a:schemeClr val="tx1"/>
                </a:solidFill>
                <a:latin typeface="Arial" panose="020B0604020202020204" pitchFamily="34" charset="0"/>
              </a:defRPr>
            </a:lvl2pPr>
            <a:lvl3pPr marL="1143000" indent="-228600">
              <a:spcAft>
                <a:spcPts val="800"/>
              </a:spcAft>
              <a:buFont typeface="Arial" panose="020B0604020202020204" pitchFamily="34" charset="0"/>
              <a:buChar char="‒"/>
              <a:defRPr sz="2400">
                <a:solidFill>
                  <a:schemeClr val="tx1"/>
                </a:solidFill>
                <a:latin typeface="Arial" panose="020B0604020202020204" pitchFamily="34" charset="0"/>
              </a:defRPr>
            </a:lvl3pPr>
            <a:lvl4pPr marL="1600200" indent="-228600">
              <a:spcAft>
                <a:spcPts val="800"/>
              </a:spcAft>
              <a:buFont typeface="Arial" panose="020B0604020202020204" pitchFamily="34" charset="0"/>
              <a:buChar char="‒"/>
              <a:defRPr sz="1600">
                <a:solidFill>
                  <a:schemeClr val="tx1"/>
                </a:solidFill>
                <a:latin typeface="Arial" panose="020B0604020202020204" pitchFamily="34" charset="0"/>
              </a:defRPr>
            </a:lvl4pPr>
            <a:lvl5pPr marL="2057400" indent="-228600">
              <a:spcAft>
                <a:spcPts val="800"/>
              </a:spcAft>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0"/>
              </a:spcBef>
              <a:spcAft>
                <a:spcPts val="800"/>
              </a:spcAft>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0"/>
              </a:spcBef>
              <a:spcAft>
                <a:spcPts val="800"/>
              </a:spcAft>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0"/>
              </a:spcBef>
              <a:spcAft>
                <a:spcPts val="800"/>
              </a:spcAft>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0"/>
              </a:spcBef>
              <a:spcAft>
                <a:spcPts val="800"/>
              </a:spcAft>
              <a:buFont typeface="Arial" panose="020B0604020202020204" pitchFamily="34" charset="0"/>
              <a:buChar char="‒"/>
              <a:defRPr sz="1400">
                <a:solidFill>
                  <a:schemeClr val="tx1"/>
                </a:solidFill>
                <a:latin typeface="Arial" panose="020B0604020202020204" pitchFamily="34" charset="0"/>
              </a:defRPr>
            </a:lvl9pPr>
          </a:lstStyle>
          <a:p>
            <a:pPr>
              <a:spcAft>
                <a:spcPct val="0"/>
              </a:spcAft>
              <a:buClrTx/>
              <a:buSzTx/>
              <a:buFontTx/>
              <a:buNone/>
            </a:pPr>
            <a:fld id="{A14D9EC4-E5DE-4940-AB65-C44C0272B3E8}" type="datetime1">
              <a:rPr lang="fi-FI" altLang="fi-FI" sz="900">
                <a:solidFill>
                  <a:schemeClr val="tx2"/>
                </a:solidFill>
              </a:rPr>
              <a:pPr>
                <a:spcAft>
                  <a:spcPct val="0"/>
                </a:spcAft>
                <a:buClrTx/>
                <a:buSzTx/>
                <a:buFontTx/>
                <a:buNone/>
              </a:pPr>
              <a:t>24.7.2024</a:t>
            </a:fld>
            <a:endParaRPr lang="en-GB" altLang="fi-FI" sz="900">
              <a:solidFill>
                <a:schemeClr val="tx2"/>
              </a:solidFill>
            </a:endParaRPr>
          </a:p>
        </p:txBody>
      </p:sp>
      <p:sp>
        <p:nvSpPr>
          <p:cNvPr id="88069" name="Footer Placeholder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Aft>
                <a:spcPts val="800"/>
              </a:spcAft>
              <a:buClr>
                <a:schemeClr val="accent1"/>
              </a:buClr>
              <a:buSzPct val="100000"/>
              <a:buFont typeface="Arial" panose="020B0604020202020204" pitchFamily="34" charset="0"/>
              <a:buChar char="•"/>
              <a:defRPr sz="2200">
                <a:solidFill>
                  <a:schemeClr val="tx1"/>
                </a:solidFill>
                <a:latin typeface="Arial" panose="020B0604020202020204" pitchFamily="34" charset="0"/>
              </a:defRPr>
            </a:lvl1pPr>
            <a:lvl2pPr marL="742950" indent="-285750">
              <a:spcAft>
                <a:spcPts val="800"/>
              </a:spcAft>
              <a:buClr>
                <a:schemeClr val="accent1"/>
              </a:buClr>
              <a:buSzPct val="100000"/>
              <a:buFont typeface="Arial" panose="020B0604020202020204" pitchFamily="34" charset="0"/>
              <a:buChar char="•"/>
              <a:defRPr sz="2000">
                <a:solidFill>
                  <a:schemeClr val="tx1"/>
                </a:solidFill>
                <a:latin typeface="Arial" panose="020B0604020202020204" pitchFamily="34" charset="0"/>
              </a:defRPr>
            </a:lvl2pPr>
            <a:lvl3pPr marL="1143000" indent="-228600">
              <a:spcAft>
                <a:spcPts val="800"/>
              </a:spcAft>
              <a:buFont typeface="Arial" panose="020B0604020202020204" pitchFamily="34" charset="0"/>
              <a:buChar char="‒"/>
              <a:defRPr sz="2400">
                <a:solidFill>
                  <a:schemeClr val="tx1"/>
                </a:solidFill>
                <a:latin typeface="Arial" panose="020B0604020202020204" pitchFamily="34" charset="0"/>
              </a:defRPr>
            </a:lvl3pPr>
            <a:lvl4pPr marL="1600200" indent="-228600">
              <a:spcAft>
                <a:spcPts val="800"/>
              </a:spcAft>
              <a:buFont typeface="Arial" panose="020B0604020202020204" pitchFamily="34" charset="0"/>
              <a:buChar char="‒"/>
              <a:defRPr sz="1600">
                <a:solidFill>
                  <a:schemeClr val="tx1"/>
                </a:solidFill>
                <a:latin typeface="Arial" panose="020B0604020202020204" pitchFamily="34" charset="0"/>
              </a:defRPr>
            </a:lvl4pPr>
            <a:lvl5pPr marL="2057400" indent="-228600">
              <a:spcAft>
                <a:spcPts val="800"/>
              </a:spcAft>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0"/>
              </a:spcBef>
              <a:spcAft>
                <a:spcPts val="800"/>
              </a:spcAft>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0"/>
              </a:spcBef>
              <a:spcAft>
                <a:spcPts val="800"/>
              </a:spcAft>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0"/>
              </a:spcBef>
              <a:spcAft>
                <a:spcPts val="800"/>
              </a:spcAft>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0"/>
              </a:spcBef>
              <a:spcAft>
                <a:spcPts val="800"/>
              </a:spcAft>
              <a:buFont typeface="Arial" panose="020B0604020202020204" pitchFamily="34" charset="0"/>
              <a:buChar char="‒"/>
              <a:defRPr sz="1400">
                <a:solidFill>
                  <a:schemeClr val="tx1"/>
                </a:solidFill>
                <a:latin typeface="Arial" panose="020B0604020202020204" pitchFamily="34" charset="0"/>
              </a:defRPr>
            </a:lvl9pPr>
          </a:lstStyle>
          <a:p>
            <a:pPr>
              <a:spcAft>
                <a:spcPct val="0"/>
              </a:spcAft>
              <a:buClrTx/>
              <a:buSzTx/>
              <a:buFontTx/>
              <a:buNone/>
            </a:pPr>
            <a:r>
              <a:rPr lang="fi-FI" altLang="fi-FI" sz="900">
                <a:solidFill>
                  <a:schemeClr val="tx2"/>
                </a:solidFill>
              </a:rPr>
              <a:t>Humanistinen tiedekunta / Henkilön nimi / Esityksen nimi</a:t>
            </a:r>
            <a:endParaRPr lang="en-GB" altLang="fi-FI" sz="900">
              <a:solidFill>
                <a:schemeClr val="tx2"/>
              </a:solidFill>
            </a:endParaRPr>
          </a:p>
        </p:txBody>
      </p:sp>
      <p:sp>
        <p:nvSpPr>
          <p:cNvPr id="88070"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Aft>
                <a:spcPts val="800"/>
              </a:spcAft>
              <a:buClr>
                <a:schemeClr val="accent1"/>
              </a:buClr>
              <a:buSzPct val="100000"/>
              <a:buFont typeface="Arial" panose="020B0604020202020204" pitchFamily="34" charset="0"/>
              <a:buChar char="•"/>
              <a:defRPr sz="2200">
                <a:solidFill>
                  <a:schemeClr val="tx1"/>
                </a:solidFill>
                <a:latin typeface="Arial" panose="020B0604020202020204" pitchFamily="34" charset="0"/>
              </a:defRPr>
            </a:lvl1pPr>
            <a:lvl2pPr marL="742950" indent="-285750">
              <a:spcAft>
                <a:spcPts val="800"/>
              </a:spcAft>
              <a:buClr>
                <a:schemeClr val="accent1"/>
              </a:buClr>
              <a:buSzPct val="100000"/>
              <a:buFont typeface="Arial" panose="020B0604020202020204" pitchFamily="34" charset="0"/>
              <a:buChar char="•"/>
              <a:defRPr sz="2000">
                <a:solidFill>
                  <a:schemeClr val="tx1"/>
                </a:solidFill>
                <a:latin typeface="Arial" panose="020B0604020202020204" pitchFamily="34" charset="0"/>
              </a:defRPr>
            </a:lvl2pPr>
            <a:lvl3pPr marL="1143000" indent="-228600">
              <a:spcAft>
                <a:spcPts val="800"/>
              </a:spcAft>
              <a:buFont typeface="Arial" panose="020B0604020202020204" pitchFamily="34" charset="0"/>
              <a:buChar char="‒"/>
              <a:defRPr sz="2400">
                <a:solidFill>
                  <a:schemeClr val="tx1"/>
                </a:solidFill>
                <a:latin typeface="Arial" panose="020B0604020202020204" pitchFamily="34" charset="0"/>
              </a:defRPr>
            </a:lvl3pPr>
            <a:lvl4pPr marL="1600200" indent="-228600">
              <a:spcAft>
                <a:spcPts val="800"/>
              </a:spcAft>
              <a:buFont typeface="Arial" panose="020B0604020202020204" pitchFamily="34" charset="0"/>
              <a:buChar char="‒"/>
              <a:defRPr sz="1600">
                <a:solidFill>
                  <a:schemeClr val="tx1"/>
                </a:solidFill>
                <a:latin typeface="Arial" panose="020B0604020202020204" pitchFamily="34" charset="0"/>
              </a:defRPr>
            </a:lvl4pPr>
            <a:lvl5pPr marL="2057400" indent="-228600">
              <a:spcAft>
                <a:spcPts val="800"/>
              </a:spcAft>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0"/>
              </a:spcBef>
              <a:spcAft>
                <a:spcPts val="800"/>
              </a:spcAft>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0"/>
              </a:spcBef>
              <a:spcAft>
                <a:spcPts val="800"/>
              </a:spcAft>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0"/>
              </a:spcBef>
              <a:spcAft>
                <a:spcPts val="800"/>
              </a:spcAft>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0"/>
              </a:spcBef>
              <a:spcAft>
                <a:spcPts val="800"/>
              </a:spcAft>
              <a:buFont typeface="Arial" panose="020B0604020202020204" pitchFamily="34" charset="0"/>
              <a:buChar char="‒"/>
              <a:defRPr sz="1400">
                <a:solidFill>
                  <a:schemeClr val="tx1"/>
                </a:solidFill>
                <a:latin typeface="Arial" panose="020B0604020202020204" pitchFamily="34" charset="0"/>
              </a:defRPr>
            </a:lvl9pPr>
          </a:lstStyle>
          <a:p>
            <a:pPr>
              <a:spcAft>
                <a:spcPct val="0"/>
              </a:spcAft>
              <a:buClrTx/>
              <a:buSzTx/>
              <a:buFontTx/>
              <a:buNone/>
            </a:pPr>
            <a:fld id="{0F331B48-6A97-4129-AAD7-6A34DFE4C9F0}" type="slidenum">
              <a:rPr lang="en-GB" altLang="fi-FI" sz="900">
                <a:solidFill>
                  <a:schemeClr val="tx2"/>
                </a:solidFill>
              </a:rPr>
              <a:pPr>
                <a:spcAft>
                  <a:spcPct val="0"/>
                </a:spcAft>
                <a:buClrTx/>
                <a:buSzTx/>
                <a:buFontTx/>
                <a:buNone/>
              </a:pPr>
              <a:t>5</a:t>
            </a:fld>
            <a:endParaRPr lang="en-GB" altLang="fi-FI" sz="900">
              <a:solidFill>
                <a:schemeClr val="tx2"/>
              </a:solidFill>
            </a:endParaRPr>
          </a:p>
        </p:txBody>
      </p:sp>
    </p:spTree>
    <p:extLst>
      <p:ext uri="{BB962C8B-B14F-4D97-AF65-F5344CB8AC3E}">
        <p14:creationId xmlns:p14="http://schemas.microsoft.com/office/powerpoint/2010/main" val="2531099765"/>
      </p:ext>
    </p:extLst>
  </p:cSld>
  <p:clrMapOvr>
    <a:masterClrMapping/>
  </p:clrMapOvr>
  <p:transition>
    <p:newsflash/>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Content Placeholder 1"/>
          <p:cNvSpPr>
            <a:spLocks noGrp="1"/>
          </p:cNvSpPr>
          <p:nvPr>
            <p:ph idx="1"/>
          </p:nvPr>
        </p:nvSpPr>
        <p:spPr>
          <a:xfrm>
            <a:off x="1282700" y="1989138"/>
            <a:ext cx="9061450" cy="4032250"/>
          </a:xfrm>
        </p:spPr>
        <p:txBody>
          <a:bodyPr>
            <a:normAutofit/>
          </a:bodyPr>
          <a:lstStyle/>
          <a:p>
            <a:pPr eaLnBrk="1" hangingPunct="1">
              <a:buFont typeface="Arial" panose="020B0604020202020204" pitchFamily="34" charset="0"/>
              <a:buBlip>
                <a:blip r:embed="rId2"/>
              </a:buBlip>
            </a:pPr>
            <a:r>
              <a:rPr lang="fi-FI" altLang="fi-FI" dirty="0"/>
              <a:t>Elanto hankitaan seulomalla läheisen kaatopaikan jätteitä</a:t>
            </a:r>
          </a:p>
          <a:p>
            <a:pPr eaLnBrk="1" hangingPunct="1">
              <a:buFont typeface="Arial" panose="020B0604020202020204" pitchFamily="34" charset="0"/>
              <a:buBlip>
                <a:blip r:embed="rId2"/>
              </a:buBlip>
            </a:pPr>
            <a:r>
              <a:rPr lang="fi-FI" altLang="fi-FI" dirty="0"/>
              <a:t>Lapsikuolleisuus korkea</a:t>
            </a:r>
          </a:p>
          <a:p>
            <a:pPr eaLnBrk="1" hangingPunct="1">
              <a:buFont typeface="Arial" panose="020B0604020202020204" pitchFamily="34" charset="0"/>
              <a:buBlip>
                <a:blip r:embed="rId2"/>
              </a:buBlip>
            </a:pPr>
            <a:r>
              <a:rPr lang="fi-FI" altLang="fi-FI" dirty="0"/>
              <a:t>Siirtyminen kommunistihallinnosta markkinatalouteen, 1990-luvulla romanien köyhyys ja sosiaalinen syrjäytyminen pahentuivat kohtalokkaasti. </a:t>
            </a:r>
          </a:p>
          <a:p>
            <a:pPr lvl="1" eaLnBrk="1" hangingPunct="1">
              <a:buFont typeface="Arial" panose="020B0604020202020204" pitchFamily="34" charset="0"/>
              <a:buBlip>
                <a:blip r:embed="rId2"/>
              </a:buBlip>
            </a:pPr>
            <a:r>
              <a:rPr lang="fi-FI" altLang="fi-FI" dirty="0"/>
              <a:t>Romanit menettivät sosioekonomiset edut</a:t>
            </a:r>
          </a:p>
          <a:p>
            <a:pPr lvl="1" eaLnBrk="1" hangingPunct="1">
              <a:buFont typeface="Arial" panose="020B0604020202020204" pitchFamily="34" charset="0"/>
              <a:buBlip>
                <a:blip r:embed="rId2"/>
              </a:buBlip>
            </a:pPr>
            <a:r>
              <a:rPr lang="fi-FI" altLang="fi-FI" dirty="0"/>
              <a:t>Työttömyysaste nousi pilviin esim. Unkarissa 70 % romanimiehistä on työttömiä /muut 10 %</a:t>
            </a:r>
          </a:p>
          <a:p>
            <a:pPr lvl="1" eaLnBrk="1" hangingPunct="1">
              <a:buFont typeface="Arial" panose="020B0604020202020204" pitchFamily="34" charset="0"/>
              <a:buBlip>
                <a:blip r:embed="rId2"/>
              </a:buBlip>
            </a:pPr>
            <a:r>
              <a:rPr lang="fi-FI" altLang="fi-FI" dirty="0"/>
              <a:t>Useimmilla heikko koulutus</a:t>
            </a:r>
          </a:p>
          <a:p>
            <a:endParaRPr lang="fi-FI" altLang="fi-FI" dirty="0"/>
          </a:p>
        </p:txBody>
      </p:sp>
      <p:sp>
        <p:nvSpPr>
          <p:cNvPr id="89091" name="Title 2"/>
          <p:cNvSpPr>
            <a:spLocks noGrp="1"/>
          </p:cNvSpPr>
          <p:nvPr>
            <p:ph type="title"/>
          </p:nvPr>
        </p:nvSpPr>
        <p:spPr>
          <a:xfrm>
            <a:off x="838200" y="549275"/>
            <a:ext cx="9505950" cy="1150938"/>
          </a:xfrm>
        </p:spPr>
        <p:txBody>
          <a:bodyPr>
            <a:normAutofit fontScale="90000"/>
          </a:bodyPr>
          <a:lstStyle/>
          <a:p>
            <a:r>
              <a:rPr lang="fi-FI" altLang="fi-FI" dirty="0"/>
              <a:t>1. Taloudellisen aseman heikkeneminen, jatkuu…</a:t>
            </a:r>
          </a:p>
        </p:txBody>
      </p:sp>
      <p:sp>
        <p:nvSpPr>
          <p:cNvPr id="89092"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Aft>
                <a:spcPts val="800"/>
              </a:spcAft>
              <a:buClr>
                <a:schemeClr val="accent1"/>
              </a:buClr>
              <a:buSzPct val="100000"/>
              <a:buFont typeface="Arial" panose="020B0604020202020204" pitchFamily="34" charset="0"/>
              <a:buChar char="•"/>
              <a:defRPr sz="2200">
                <a:solidFill>
                  <a:schemeClr val="tx1"/>
                </a:solidFill>
                <a:latin typeface="Arial" panose="020B0604020202020204" pitchFamily="34" charset="0"/>
              </a:defRPr>
            </a:lvl1pPr>
            <a:lvl2pPr marL="742950" indent="-285750">
              <a:spcAft>
                <a:spcPts val="800"/>
              </a:spcAft>
              <a:buClr>
                <a:schemeClr val="accent1"/>
              </a:buClr>
              <a:buSzPct val="100000"/>
              <a:buFont typeface="Arial" panose="020B0604020202020204" pitchFamily="34" charset="0"/>
              <a:buChar char="•"/>
              <a:defRPr sz="2000">
                <a:solidFill>
                  <a:schemeClr val="tx1"/>
                </a:solidFill>
                <a:latin typeface="Arial" panose="020B0604020202020204" pitchFamily="34" charset="0"/>
              </a:defRPr>
            </a:lvl2pPr>
            <a:lvl3pPr marL="1143000" indent="-228600">
              <a:spcAft>
                <a:spcPts val="800"/>
              </a:spcAft>
              <a:buFont typeface="Arial" panose="020B0604020202020204" pitchFamily="34" charset="0"/>
              <a:buChar char="‒"/>
              <a:defRPr sz="2400">
                <a:solidFill>
                  <a:schemeClr val="tx1"/>
                </a:solidFill>
                <a:latin typeface="Arial" panose="020B0604020202020204" pitchFamily="34" charset="0"/>
              </a:defRPr>
            </a:lvl3pPr>
            <a:lvl4pPr marL="1600200" indent="-228600">
              <a:spcAft>
                <a:spcPts val="800"/>
              </a:spcAft>
              <a:buFont typeface="Arial" panose="020B0604020202020204" pitchFamily="34" charset="0"/>
              <a:buChar char="‒"/>
              <a:defRPr sz="1600">
                <a:solidFill>
                  <a:schemeClr val="tx1"/>
                </a:solidFill>
                <a:latin typeface="Arial" panose="020B0604020202020204" pitchFamily="34" charset="0"/>
              </a:defRPr>
            </a:lvl4pPr>
            <a:lvl5pPr marL="2057400" indent="-228600">
              <a:spcAft>
                <a:spcPts val="800"/>
              </a:spcAft>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0"/>
              </a:spcBef>
              <a:spcAft>
                <a:spcPts val="800"/>
              </a:spcAft>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0"/>
              </a:spcBef>
              <a:spcAft>
                <a:spcPts val="800"/>
              </a:spcAft>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0"/>
              </a:spcBef>
              <a:spcAft>
                <a:spcPts val="800"/>
              </a:spcAft>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0"/>
              </a:spcBef>
              <a:spcAft>
                <a:spcPts val="800"/>
              </a:spcAft>
              <a:buFont typeface="Arial" panose="020B0604020202020204" pitchFamily="34" charset="0"/>
              <a:buChar char="‒"/>
              <a:defRPr sz="1400">
                <a:solidFill>
                  <a:schemeClr val="tx1"/>
                </a:solidFill>
                <a:latin typeface="Arial" panose="020B0604020202020204" pitchFamily="34" charset="0"/>
              </a:defRPr>
            </a:lvl9pPr>
          </a:lstStyle>
          <a:p>
            <a:pPr>
              <a:spcAft>
                <a:spcPct val="0"/>
              </a:spcAft>
              <a:buClrTx/>
              <a:buSzTx/>
              <a:buFontTx/>
              <a:buNone/>
            </a:pPr>
            <a:fld id="{DD644A94-E1A5-4B7D-9A0F-336E497F7707}" type="datetime1">
              <a:rPr lang="fi-FI" altLang="fi-FI" sz="900">
                <a:solidFill>
                  <a:schemeClr val="tx2"/>
                </a:solidFill>
              </a:rPr>
              <a:pPr>
                <a:spcAft>
                  <a:spcPct val="0"/>
                </a:spcAft>
                <a:buClrTx/>
                <a:buSzTx/>
                <a:buFontTx/>
                <a:buNone/>
              </a:pPr>
              <a:t>24.7.2024</a:t>
            </a:fld>
            <a:endParaRPr lang="en-GB" altLang="fi-FI" sz="900">
              <a:solidFill>
                <a:schemeClr val="tx2"/>
              </a:solidFill>
            </a:endParaRPr>
          </a:p>
        </p:txBody>
      </p:sp>
      <p:sp>
        <p:nvSpPr>
          <p:cNvPr id="89093" name="Footer Placeholder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Aft>
                <a:spcPts val="800"/>
              </a:spcAft>
              <a:buClr>
                <a:schemeClr val="accent1"/>
              </a:buClr>
              <a:buSzPct val="100000"/>
              <a:buFont typeface="Arial" panose="020B0604020202020204" pitchFamily="34" charset="0"/>
              <a:buChar char="•"/>
              <a:defRPr sz="2200">
                <a:solidFill>
                  <a:schemeClr val="tx1"/>
                </a:solidFill>
                <a:latin typeface="Arial" panose="020B0604020202020204" pitchFamily="34" charset="0"/>
              </a:defRPr>
            </a:lvl1pPr>
            <a:lvl2pPr marL="742950" indent="-285750">
              <a:spcAft>
                <a:spcPts val="800"/>
              </a:spcAft>
              <a:buClr>
                <a:schemeClr val="accent1"/>
              </a:buClr>
              <a:buSzPct val="100000"/>
              <a:buFont typeface="Arial" panose="020B0604020202020204" pitchFamily="34" charset="0"/>
              <a:buChar char="•"/>
              <a:defRPr sz="2000">
                <a:solidFill>
                  <a:schemeClr val="tx1"/>
                </a:solidFill>
                <a:latin typeface="Arial" panose="020B0604020202020204" pitchFamily="34" charset="0"/>
              </a:defRPr>
            </a:lvl2pPr>
            <a:lvl3pPr marL="1143000" indent="-228600">
              <a:spcAft>
                <a:spcPts val="800"/>
              </a:spcAft>
              <a:buFont typeface="Arial" panose="020B0604020202020204" pitchFamily="34" charset="0"/>
              <a:buChar char="‒"/>
              <a:defRPr sz="2400">
                <a:solidFill>
                  <a:schemeClr val="tx1"/>
                </a:solidFill>
                <a:latin typeface="Arial" panose="020B0604020202020204" pitchFamily="34" charset="0"/>
              </a:defRPr>
            </a:lvl3pPr>
            <a:lvl4pPr marL="1600200" indent="-228600">
              <a:spcAft>
                <a:spcPts val="800"/>
              </a:spcAft>
              <a:buFont typeface="Arial" panose="020B0604020202020204" pitchFamily="34" charset="0"/>
              <a:buChar char="‒"/>
              <a:defRPr sz="1600">
                <a:solidFill>
                  <a:schemeClr val="tx1"/>
                </a:solidFill>
                <a:latin typeface="Arial" panose="020B0604020202020204" pitchFamily="34" charset="0"/>
              </a:defRPr>
            </a:lvl4pPr>
            <a:lvl5pPr marL="2057400" indent="-228600">
              <a:spcAft>
                <a:spcPts val="800"/>
              </a:spcAft>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0"/>
              </a:spcBef>
              <a:spcAft>
                <a:spcPts val="800"/>
              </a:spcAft>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0"/>
              </a:spcBef>
              <a:spcAft>
                <a:spcPts val="800"/>
              </a:spcAft>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0"/>
              </a:spcBef>
              <a:spcAft>
                <a:spcPts val="800"/>
              </a:spcAft>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0"/>
              </a:spcBef>
              <a:spcAft>
                <a:spcPts val="800"/>
              </a:spcAft>
              <a:buFont typeface="Arial" panose="020B0604020202020204" pitchFamily="34" charset="0"/>
              <a:buChar char="‒"/>
              <a:defRPr sz="1400">
                <a:solidFill>
                  <a:schemeClr val="tx1"/>
                </a:solidFill>
                <a:latin typeface="Arial" panose="020B0604020202020204" pitchFamily="34" charset="0"/>
              </a:defRPr>
            </a:lvl9pPr>
          </a:lstStyle>
          <a:p>
            <a:pPr>
              <a:spcAft>
                <a:spcPct val="0"/>
              </a:spcAft>
              <a:buClrTx/>
              <a:buSzTx/>
              <a:buFontTx/>
              <a:buNone/>
            </a:pPr>
            <a:r>
              <a:rPr lang="fi-FI" altLang="fi-FI" sz="900">
                <a:solidFill>
                  <a:schemeClr val="tx2"/>
                </a:solidFill>
              </a:rPr>
              <a:t>Humanistinen tiedekunta / Henkilön nimi / Esityksen nimi</a:t>
            </a:r>
            <a:endParaRPr lang="en-GB" altLang="fi-FI" sz="900">
              <a:solidFill>
                <a:schemeClr val="tx2"/>
              </a:solidFill>
            </a:endParaRPr>
          </a:p>
        </p:txBody>
      </p:sp>
      <p:sp>
        <p:nvSpPr>
          <p:cNvPr id="89094"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Aft>
                <a:spcPts val="800"/>
              </a:spcAft>
              <a:buClr>
                <a:schemeClr val="accent1"/>
              </a:buClr>
              <a:buSzPct val="100000"/>
              <a:buFont typeface="Arial" panose="020B0604020202020204" pitchFamily="34" charset="0"/>
              <a:buChar char="•"/>
              <a:defRPr sz="2200">
                <a:solidFill>
                  <a:schemeClr val="tx1"/>
                </a:solidFill>
                <a:latin typeface="Arial" panose="020B0604020202020204" pitchFamily="34" charset="0"/>
              </a:defRPr>
            </a:lvl1pPr>
            <a:lvl2pPr marL="742950" indent="-285750">
              <a:spcAft>
                <a:spcPts val="800"/>
              </a:spcAft>
              <a:buClr>
                <a:schemeClr val="accent1"/>
              </a:buClr>
              <a:buSzPct val="100000"/>
              <a:buFont typeface="Arial" panose="020B0604020202020204" pitchFamily="34" charset="0"/>
              <a:buChar char="•"/>
              <a:defRPr sz="2000">
                <a:solidFill>
                  <a:schemeClr val="tx1"/>
                </a:solidFill>
                <a:latin typeface="Arial" panose="020B0604020202020204" pitchFamily="34" charset="0"/>
              </a:defRPr>
            </a:lvl2pPr>
            <a:lvl3pPr marL="1143000" indent="-228600">
              <a:spcAft>
                <a:spcPts val="800"/>
              </a:spcAft>
              <a:buFont typeface="Arial" panose="020B0604020202020204" pitchFamily="34" charset="0"/>
              <a:buChar char="‒"/>
              <a:defRPr sz="2400">
                <a:solidFill>
                  <a:schemeClr val="tx1"/>
                </a:solidFill>
                <a:latin typeface="Arial" panose="020B0604020202020204" pitchFamily="34" charset="0"/>
              </a:defRPr>
            </a:lvl3pPr>
            <a:lvl4pPr marL="1600200" indent="-228600">
              <a:spcAft>
                <a:spcPts val="800"/>
              </a:spcAft>
              <a:buFont typeface="Arial" panose="020B0604020202020204" pitchFamily="34" charset="0"/>
              <a:buChar char="‒"/>
              <a:defRPr sz="1600">
                <a:solidFill>
                  <a:schemeClr val="tx1"/>
                </a:solidFill>
                <a:latin typeface="Arial" panose="020B0604020202020204" pitchFamily="34" charset="0"/>
              </a:defRPr>
            </a:lvl4pPr>
            <a:lvl5pPr marL="2057400" indent="-228600">
              <a:spcAft>
                <a:spcPts val="800"/>
              </a:spcAft>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0"/>
              </a:spcBef>
              <a:spcAft>
                <a:spcPts val="800"/>
              </a:spcAft>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0"/>
              </a:spcBef>
              <a:spcAft>
                <a:spcPts val="800"/>
              </a:spcAft>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0"/>
              </a:spcBef>
              <a:spcAft>
                <a:spcPts val="800"/>
              </a:spcAft>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0"/>
              </a:spcBef>
              <a:spcAft>
                <a:spcPts val="800"/>
              </a:spcAft>
              <a:buFont typeface="Arial" panose="020B0604020202020204" pitchFamily="34" charset="0"/>
              <a:buChar char="‒"/>
              <a:defRPr sz="1400">
                <a:solidFill>
                  <a:schemeClr val="tx1"/>
                </a:solidFill>
                <a:latin typeface="Arial" panose="020B0604020202020204" pitchFamily="34" charset="0"/>
              </a:defRPr>
            </a:lvl9pPr>
          </a:lstStyle>
          <a:p>
            <a:pPr>
              <a:spcAft>
                <a:spcPct val="0"/>
              </a:spcAft>
              <a:buClrTx/>
              <a:buSzTx/>
              <a:buFontTx/>
              <a:buNone/>
            </a:pPr>
            <a:fld id="{E04922F8-24CA-4075-A7FB-03D43021502F}" type="slidenum">
              <a:rPr lang="en-GB" altLang="fi-FI" sz="900">
                <a:solidFill>
                  <a:schemeClr val="tx2"/>
                </a:solidFill>
              </a:rPr>
              <a:pPr>
                <a:spcAft>
                  <a:spcPct val="0"/>
                </a:spcAft>
                <a:buClrTx/>
                <a:buSzTx/>
                <a:buFontTx/>
                <a:buNone/>
              </a:pPr>
              <a:t>6</a:t>
            </a:fld>
            <a:endParaRPr lang="en-GB" altLang="fi-FI" sz="900">
              <a:solidFill>
                <a:schemeClr val="tx2"/>
              </a:solidFill>
            </a:endParaRPr>
          </a:p>
        </p:txBody>
      </p:sp>
    </p:spTree>
    <p:extLst>
      <p:ext uri="{BB962C8B-B14F-4D97-AF65-F5344CB8AC3E}">
        <p14:creationId xmlns:p14="http://schemas.microsoft.com/office/powerpoint/2010/main" val="3101259251"/>
      </p:ext>
    </p:extLst>
  </p:cSld>
  <p:clrMapOvr>
    <a:masterClrMapping/>
  </p:clrMapOvr>
  <p:transition>
    <p:newsflash/>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Content Placeholder 1"/>
          <p:cNvSpPr>
            <a:spLocks noGrp="1"/>
          </p:cNvSpPr>
          <p:nvPr>
            <p:ph idx="1"/>
          </p:nvPr>
        </p:nvSpPr>
        <p:spPr>
          <a:xfrm>
            <a:off x="1193800" y="1844676"/>
            <a:ext cx="9150351" cy="4176713"/>
          </a:xfrm>
        </p:spPr>
        <p:txBody>
          <a:bodyPr>
            <a:normAutofit/>
          </a:bodyPr>
          <a:lstStyle/>
          <a:p>
            <a:pPr lvl="1" eaLnBrk="1" hangingPunct="1">
              <a:lnSpc>
                <a:spcPct val="60000"/>
              </a:lnSpc>
              <a:buFont typeface="Arial" panose="020B0604020202020204" pitchFamily="34" charset="0"/>
              <a:buBlip>
                <a:blip r:embed="rId2"/>
              </a:buBlip>
            </a:pPr>
            <a:endParaRPr lang="fi-FI" altLang="fi-FI" dirty="0"/>
          </a:p>
          <a:p>
            <a:pPr lvl="1" eaLnBrk="1" hangingPunct="1">
              <a:lnSpc>
                <a:spcPct val="60000"/>
              </a:lnSpc>
              <a:buFont typeface="Arial" panose="020B0604020202020204" pitchFamily="34" charset="0"/>
              <a:buBlip>
                <a:blip r:embed="rId2"/>
              </a:buBlip>
            </a:pPr>
            <a:r>
              <a:rPr lang="fi-FI" altLang="fi-FI" sz="3200" dirty="0"/>
              <a:t>  </a:t>
            </a:r>
            <a:r>
              <a:rPr lang="fi-FI" altLang="fi-FI" sz="2800" dirty="0"/>
              <a:t>Kommunismin päättymisen jälkeen kurjuus      kasvoi</a:t>
            </a:r>
          </a:p>
          <a:p>
            <a:pPr lvl="1" eaLnBrk="1" hangingPunct="1">
              <a:lnSpc>
                <a:spcPct val="60000"/>
              </a:lnSpc>
              <a:buFont typeface="Arial" panose="020B0604020202020204" pitchFamily="34" charset="0"/>
              <a:buBlip>
                <a:blip r:embed="rId2"/>
              </a:buBlip>
            </a:pPr>
            <a:r>
              <a:rPr lang="fi-FI" altLang="fi-FI" sz="2800" dirty="0"/>
              <a:t>   Asuminen kurjaa, pienissä hökkeleissä paljon väkeä</a:t>
            </a:r>
          </a:p>
          <a:p>
            <a:pPr lvl="2" eaLnBrk="1" hangingPunct="1">
              <a:lnSpc>
                <a:spcPct val="60000"/>
              </a:lnSpc>
              <a:buFont typeface="Arial" panose="020B0604020202020204" pitchFamily="34" charset="0"/>
              <a:buBlip>
                <a:blip r:embed="rId2"/>
              </a:buBlip>
            </a:pPr>
            <a:r>
              <a:rPr lang="fi-FI" altLang="fi-FI" sz="2400" dirty="0"/>
              <a:t>Esim. pariskunta, jolla oli 18 lasta asuivat onkalossa maassa, vain neljä lasta säilyi hengissä.</a:t>
            </a:r>
          </a:p>
          <a:p>
            <a:pPr lvl="2" eaLnBrk="1" hangingPunct="1">
              <a:lnSpc>
                <a:spcPct val="60000"/>
              </a:lnSpc>
              <a:buFont typeface="Arial" panose="020B0604020202020204" pitchFamily="34" charset="0"/>
              <a:buNone/>
            </a:pPr>
            <a:endParaRPr lang="fi-FI" altLang="fi-FI" sz="2400" dirty="0"/>
          </a:p>
          <a:p>
            <a:pPr lvl="1" eaLnBrk="1" hangingPunct="1">
              <a:lnSpc>
                <a:spcPct val="60000"/>
              </a:lnSpc>
              <a:buFont typeface="Arial" panose="020B0604020202020204" pitchFamily="34" charset="0"/>
              <a:buBlip>
                <a:blip r:embed="rId2"/>
              </a:buBlip>
            </a:pPr>
            <a:r>
              <a:rPr lang="fi-FI" altLang="fi-FI" sz="3200" dirty="0"/>
              <a:t>  </a:t>
            </a:r>
            <a:r>
              <a:rPr lang="fi-FI" altLang="fi-FI" sz="2800" dirty="0"/>
              <a:t>Slovakiassa, Romaniassa, Bulgariassa ja osassa entistä    Jugoslaviaa sadat tuhannet romanit asuvat siirtokunnissa, joissa puhdas vesi, viemäröinti ja perusterveydenhuolto ovat tiukassa</a:t>
            </a:r>
          </a:p>
          <a:p>
            <a:pPr lvl="1" eaLnBrk="1" hangingPunct="1">
              <a:lnSpc>
                <a:spcPct val="60000"/>
              </a:lnSpc>
              <a:buFont typeface="Arial" panose="020B0604020202020204" pitchFamily="34" charset="0"/>
              <a:buBlip>
                <a:blip r:embed="rId2"/>
              </a:buBlip>
            </a:pPr>
            <a:r>
              <a:rPr lang="fi-FI" altLang="fi-FI" sz="2800" dirty="0"/>
              <a:t>  Romanit kohtaavat terveyshaasteita </a:t>
            </a:r>
          </a:p>
          <a:p>
            <a:endParaRPr lang="fi-FI" altLang="fi-FI" sz="4000" dirty="0"/>
          </a:p>
        </p:txBody>
      </p:sp>
      <p:sp>
        <p:nvSpPr>
          <p:cNvPr id="90115" name="Title 2"/>
          <p:cNvSpPr>
            <a:spLocks noGrp="1"/>
          </p:cNvSpPr>
          <p:nvPr>
            <p:ph type="title"/>
          </p:nvPr>
        </p:nvSpPr>
        <p:spPr>
          <a:xfrm>
            <a:off x="1079500" y="549275"/>
            <a:ext cx="9264651" cy="1150938"/>
          </a:xfrm>
        </p:spPr>
        <p:txBody>
          <a:bodyPr/>
          <a:lstStyle/>
          <a:p>
            <a:r>
              <a:rPr lang="fi-FI" altLang="fi-FI" dirty="0"/>
              <a:t>2) Kurjistuminen…</a:t>
            </a:r>
          </a:p>
        </p:txBody>
      </p:sp>
      <p:sp>
        <p:nvSpPr>
          <p:cNvPr id="90116"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Aft>
                <a:spcPts val="800"/>
              </a:spcAft>
              <a:buClr>
                <a:schemeClr val="accent1"/>
              </a:buClr>
              <a:buSzPct val="100000"/>
              <a:buFont typeface="Arial" panose="020B0604020202020204" pitchFamily="34" charset="0"/>
              <a:buChar char="•"/>
              <a:defRPr sz="2200">
                <a:solidFill>
                  <a:schemeClr val="tx1"/>
                </a:solidFill>
                <a:latin typeface="Arial" panose="020B0604020202020204" pitchFamily="34" charset="0"/>
              </a:defRPr>
            </a:lvl1pPr>
            <a:lvl2pPr marL="742950" indent="-285750">
              <a:spcAft>
                <a:spcPts val="800"/>
              </a:spcAft>
              <a:buClr>
                <a:schemeClr val="accent1"/>
              </a:buClr>
              <a:buSzPct val="100000"/>
              <a:buFont typeface="Arial" panose="020B0604020202020204" pitchFamily="34" charset="0"/>
              <a:buChar char="•"/>
              <a:defRPr sz="2000">
                <a:solidFill>
                  <a:schemeClr val="tx1"/>
                </a:solidFill>
                <a:latin typeface="Arial" panose="020B0604020202020204" pitchFamily="34" charset="0"/>
              </a:defRPr>
            </a:lvl2pPr>
            <a:lvl3pPr marL="1143000" indent="-228600">
              <a:spcAft>
                <a:spcPts val="800"/>
              </a:spcAft>
              <a:buFont typeface="Arial" panose="020B0604020202020204" pitchFamily="34" charset="0"/>
              <a:buChar char="‒"/>
              <a:defRPr sz="2400">
                <a:solidFill>
                  <a:schemeClr val="tx1"/>
                </a:solidFill>
                <a:latin typeface="Arial" panose="020B0604020202020204" pitchFamily="34" charset="0"/>
              </a:defRPr>
            </a:lvl3pPr>
            <a:lvl4pPr marL="1600200" indent="-228600">
              <a:spcAft>
                <a:spcPts val="800"/>
              </a:spcAft>
              <a:buFont typeface="Arial" panose="020B0604020202020204" pitchFamily="34" charset="0"/>
              <a:buChar char="‒"/>
              <a:defRPr sz="1600">
                <a:solidFill>
                  <a:schemeClr val="tx1"/>
                </a:solidFill>
                <a:latin typeface="Arial" panose="020B0604020202020204" pitchFamily="34" charset="0"/>
              </a:defRPr>
            </a:lvl4pPr>
            <a:lvl5pPr marL="2057400" indent="-228600">
              <a:spcAft>
                <a:spcPts val="800"/>
              </a:spcAft>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0"/>
              </a:spcBef>
              <a:spcAft>
                <a:spcPts val="800"/>
              </a:spcAft>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0"/>
              </a:spcBef>
              <a:spcAft>
                <a:spcPts val="800"/>
              </a:spcAft>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0"/>
              </a:spcBef>
              <a:spcAft>
                <a:spcPts val="800"/>
              </a:spcAft>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0"/>
              </a:spcBef>
              <a:spcAft>
                <a:spcPts val="800"/>
              </a:spcAft>
              <a:buFont typeface="Arial" panose="020B0604020202020204" pitchFamily="34" charset="0"/>
              <a:buChar char="‒"/>
              <a:defRPr sz="1400">
                <a:solidFill>
                  <a:schemeClr val="tx1"/>
                </a:solidFill>
                <a:latin typeface="Arial" panose="020B0604020202020204" pitchFamily="34" charset="0"/>
              </a:defRPr>
            </a:lvl9pPr>
          </a:lstStyle>
          <a:p>
            <a:pPr>
              <a:spcAft>
                <a:spcPct val="0"/>
              </a:spcAft>
              <a:buClrTx/>
              <a:buSzTx/>
              <a:buFontTx/>
              <a:buNone/>
            </a:pPr>
            <a:fld id="{E02A0701-5C32-4372-A533-B2569A0F4AA7}" type="datetime1">
              <a:rPr lang="fi-FI" altLang="fi-FI" sz="900">
                <a:solidFill>
                  <a:schemeClr val="tx2"/>
                </a:solidFill>
              </a:rPr>
              <a:pPr>
                <a:spcAft>
                  <a:spcPct val="0"/>
                </a:spcAft>
                <a:buClrTx/>
                <a:buSzTx/>
                <a:buFontTx/>
                <a:buNone/>
              </a:pPr>
              <a:t>24.7.2024</a:t>
            </a:fld>
            <a:endParaRPr lang="en-GB" altLang="fi-FI" sz="900">
              <a:solidFill>
                <a:schemeClr val="tx2"/>
              </a:solidFill>
            </a:endParaRPr>
          </a:p>
        </p:txBody>
      </p:sp>
      <p:sp>
        <p:nvSpPr>
          <p:cNvPr id="90117" name="Footer Placeholder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Aft>
                <a:spcPts val="800"/>
              </a:spcAft>
              <a:buClr>
                <a:schemeClr val="accent1"/>
              </a:buClr>
              <a:buSzPct val="100000"/>
              <a:buFont typeface="Arial" panose="020B0604020202020204" pitchFamily="34" charset="0"/>
              <a:buChar char="•"/>
              <a:defRPr sz="2200">
                <a:solidFill>
                  <a:schemeClr val="tx1"/>
                </a:solidFill>
                <a:latin typeface="Arial" panose="020B0604020202020204" pitchFamily="34" charset="0"/>
              </a:defRPr>
            </a:lvl1pPr>
            <a:lvl2pPr marL="742950" indent="-285750">
              <a:spcAft>
                <a:spcPts val="800"/>
              </a:spcAft>
              <a:buClr>
                <a:schemeClr val="accent1"/>
              </a:buClr>
              <a:buSzPct val="100000"/>
              <a:buFont typeface="Arial" panose="020B0604020202020204" pitchFamily="34" charset="0"/>
              <a:buChar char="•"/>
              <a:defRPr sz="2000">
                <a:solidFill>
                  <a:schemeClr val="tx1"/>
                </a:solidFill>
                <a:latin typeface="Arial" panose="020B0604020202020204" pitchFamily="34" charset="0"/>
              </a:defRPr>
            </a:lvl2pPr>
            <a:lvl3pPr marL="1143000" indent="-228600">
              <a:spcAft>
                <a:spcPts val="800"/>
              </a:spcAft>
              <a:buFont typeface="Arial" panose="020B0604020202020204" pitchFamily="34" charset="0"/>
              <a:buChar char="‒"/>
              <a:defRPr sz="2400">
                <a:solidFill>
                  <a:schemeClr val="tx1"/>
                </a:solidFill>
                <a:latin typeface="Arial" panose="020B0604020202020204" pitchFamily="34" charset="0"/>
              </a:defRPr>
            </a:lvl3pPr>
            <a:lvl4pPr marL="1600200" indent="-228600">
              <a:spcAft>
                <a:spcPts val="800"/>
              </a:spcAft>
              <a:buFont typeface="Arial" panose="020B0604020202020204" pitchFamily="34" charset="0"/>
              <a:buChar char="‒"/>
              <a:defRPr sz="1600">
                <a:solidFill>
                  <a:schemeClr val="tx1"/>
                </a:solidFill>
                <a:latin typeface="Arial" panose="020B0604020202020204" pitchFamily="34" charset="0"/>
              </a:defRPr>
            </a:lvl4pPr>
            <a:lvl5pPr marL="2057400" indent="-228600">
              <a:spcAft>
                <a:spcPts val="800"/>
              </a:spcAft>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0"/>
              </a:spcBef>
              <a:spcAft>
                <a:spcPts val="800"/>
              </a:spcAft>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0"/>
              </a:spcBef>
              <a:spcAft>
                <a:spcPts val="800"/>
              </a:spcAft>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0"/>
              </a:spcBef>
              <a:spcAft>
                <a:spcPts val="800"/>
              </a:spcAft>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0"/>
              </a:spcBef>
              <a:spcAft>
                <a:spcPts val="800"/>
              </a:spcAft>
              <a:buFont typeface="Arial" panose="020B0604020202020204" pitchFamily="34" charset="0"/>
              <a:buChar char="‒"/>
              <a:defRPr sz="1400">
                <a:solidFill>
                  <a:schemeClr val="tx1"/>
                </a:solidFill>
                <a:latin typeface="Arial" panose="020B0604020202020204" pitchFamily="34" charset="0"/>
              </a:defRPr>
            </a:lvl9pPr>
          </a:lstStyle>
          <a:p>
            <a:pPr>
              <a:spcAft>
                <a:spcPct val="0"/>
              </a:spcAft>
              <a:buClrTx/>
              <a:buSzTx/>
              <a:buFontTx/>
              <a:buNone/>
            </a:pPr>
            <a:r>
              <a:rPr lang="fi-FI" altLang="fi-FI" sz="900">
                <a:solidFill>
                  <a:schemeClr val="tx2"/>
                </a:solidFill>
              </a:rPr>
              <a:t>Humanistinen tiedekunta / Henkilön nimi / Esityksen nimi</a:t>
            </a:r>
            <a:endParaRPr lang="en-GB" altLang="fi-FI" sz="900">
              <a:solidFill>
                <a:schemeClr val="tx2"/>
              </a:solidFill>
            </a:endParaRPr>
          </a:p>
        </p:txBody>
      </p:sp>
      <p:sp>
        <p:nvSpPr>
          <p:cNvPr id="90118"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Aft>
                <a:spcPts val="800"/>
              </a:spcAft>
              <a:buClr>
                <a:schemeClr val="accent1"/>
              </a:buClr>
              <a:buSzPct val="100000"/>
              <a:buFont typeface="Arial" panose="020B0604020202020204" pitchFamily="34" charset="0"/>
              <a:buChar char="•"/>
              <a:defRPr sz="2200">
                <a:solidFill>
                  <a:schemeClr val="tx1"/>
                </a:solidFill>
                <a:latin typeface="Arial" panose="020B0604020202020204" pitchFamily="34" charset="0"/>
              </a:defRPr>
            </a:lvl1pPr>
            <a:lvl2pPr marL="742950" indent="-285750">
              <a:spcAft>
                <a:spcPts val="800"/>
              </a:spcAft>
              <a:buClr>
                <a:schemeClr val="accent1"/>
              </a:buClr>
              <a:buSzPct val="100000"/>
              <a:buFont typeface="Arial" panose="020B0604020202020204" pitchFamily="34" charset="0"/>
              <a:buChar char="•"/>
              <a:defRPr sz="2000">
                <a:solidFill>
                  <a:schemeClr val="tx1"/>
                </a:solidFill>
                <a:latin typeface="Arial" panose="020B0604020202020204" pitchFamily="34" charset="0"/>
              </a:defRPr>
            </a:lvl2pPr>
            <a:lvl3pPr marL="1143000" indent="-228600">
              <a:spcAft>
                <a:spcPts val="800"/>
              </a:spcAft>
              <a:buFont typeface="Arial" panose="020B0604020202020204" pitchFamily="34" charset="0"/>
              <a:buChar char="‒"/>
              <a:defRPr sz="2400">
                <a:solidFill>
                  <a:schemeClr val="tx1"/>
                </a:solidFill>
                <a:latin typeface="Arial" panose="020B0604020202020204" pitchFamily="34" charset="0"/>
              </a:defRPr>
            </a:lvl3pPr>
            <a:lvl4pPr marL="1600200" indent="-228600">
              <a:spcAft>
                <a:spcPts val="800"/>
              </a:spcAft>
              <a:buFont typeface="Arial" panose="020B0604020202020204" pitchFamily="34" charset="0"/>
              <a:buChar char="‒"/>
              <a:defRPr sz="1600">
                <a:solidFill>
                  <a:schemeClr val="tx1"/>
                </a:solidFill>
                <a:latin typeface="Arial" panose="020B0604020202020204" pitchFamily="34" charset="0"/>
              </a:defRPr>
            </a:lvl4pPr>
            <a:lvl5pPr marL="2057400" indent="-228600">
              <a:spcAft>
                <a:spcPts val="800"/>
              </a:spcAft>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0"/>
              </a:spcBef>
              <a:spcAft>
                <a:spcPts val="800"/>
              </a:spcAft>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0"/>
              </a:spcBef>
              <a:spcAft>
                <a:spcPts val="800"/>
              </a:spcAft>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0"/>
              </a:spcBef>
              <a:spcAft>
                <a:spcPts val="800"/>
              </a:spcAft>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0"/>
              </a:spcBef>
              <a:spcAft>
                <a:spcPts val="800"/>
              </a:spcAft>
              <a:buFont typeface="Arial" panose="020B0604020202020204" pitchFamily="34" charset="0"/>
              <a:buChar char="‒"/>
              <a:defRPr sz="1400">
                <a:solidFill>
                  <a:schemeClr val="tx1"/>
                </a:solidFill>
                <a:latin typeface="Arial" panose="020B0604020202020204" pitchFamily="34" charset="0"/>
              </a:defRPr>
            </a:lvl9pPr>
          </a:lstStyle>
          <a:p>
            <a:pPr>
              <a:spcAft>
                <a:spcPct val="0"/>
              </a:spcAft>
              <a:buClrTx/>
              <a:buSzTx/>
              <a:buFontTx/>
              <a:buNone/>
            </a:pPr>
            <a:fld id="{C2A42BD2-8E8D-403F-A044-A64130A655C3}" type="slidenum">
              <a:rPr lang="en-GB" altLang="fi-FI" sz="900">
                <a:solidFill>
                  <a:schemeClr val="tx2"/>
                </a:solidFill>
              </a:rPr>
              <a:pPr>
                <a:spcAft>
                  <a:spcPct val="0"/>
                </a:spcAft>
                <a:buClrTx/>
                <a:buSzTx/>
                <a:buFontTx/>
                <a:buNone/>
              </a:pPr>
              <a:t>7</a:t>
            </a:fld>
            <a:endParaRPr lang="en-GB" altLang="fi-FI" sz="900">
              <a:solidFill>
                <a:schemeClr val="tx2"/>
              </a:solidFill>
            </a:endParaRPr>
          </a:p>
        </p:txBody>
      </p:sp>
    </p:spTree>
    <p:extLst>
      <p:ext uri="{BB962C8B-B14F-4D97-AF65-F5344CB8AC3E}">
        <p14:creationId xmlns:p14="http://schemas.microsoft.com/office/powerpoint/2010/main" val="2485152818"/>
      </p:ext>
    </p:extLst>
  </p:cSld>
  <p:clrMapOvr>
    <a:masterClrMapping/>
  </p:clrMapOvr>
  <p:transition>
    <p:newsfla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Content Placeholder 1"/>
          <p:cNvSpPr>
            <a:spLocks noGrp="1"/>
          </p:cNvSpPr>
          <p:nvPr>
            <p:ph idx="1"/>
          </p:nvPr>
        </p:nvSpPr>
        <p:spPr>
          <a:xfrm>
            <a:off x="1077914" y="2007394"/>
            <a:ext cx="8135937" cy="4032250"/>
          </a:xfrm>
        </p:spPr>
        <p:txBody>
          <a:bodyPr>
            <a:normAutofit/>
          </a:bodyPr>
          <a:lstStyle/>
          <a:p>
            <a:pPr marL="868363" lvl="1" indent="-282575">
              <a:spcAft>
                <a:spcPct val="0"/>
              </a:spcAft>
              <a:buBlip>
                <a:blip r:embed="rId2"/>
              </a:buBlip>
            </a:pPr>
            <a:r>
              <a:rPr lang="fi-FI" altLang="fi-FI" sz="2800" dirty="0"/>
              <a:t>  Romanit ovat jättäneet kotinsa koska eivät ole kyenneet maksamaan vuokria tai muita jatkuvasti kasvavia asumiskustannuksia</a:t>
            </a:r>
          </a:p>
          <a:p>
            <a:pPr marL="868363" lvl="1" indent="-282575">
              <a:spcAft>
                <a:spcPct val="0"/>
              </a:spcAft>
              <a:buBlip>
                <a:blip r:embed="rId2"/>
              </a:buBlip>
            </a:pPr>
            <a:r>
              <a:rPr lang="fi-FI" altLang="fi-FI" sz="2800" dirty="0"/>
              <a:t>  Osa heistä on muuttanut ala-arvoisiin hökkelisiirtokuntiin, joissa puuttuu viemäröinti, ym. </a:t>
            </a:r>
          </a:p>
          <a:p>
            <a:pPr marL="868363" lvl="1" indent="-282575">
              <a:spcAft>
                <a:spcPct val="0"/>
              </a:spcAft>
              <a:buBlip>
                <a:blip r:embed="rId2"/>
              </a:buBlip>
            </a:pPr>
            <a:r>
              <a:rPr lang="fi-FI" altLang="fi-FI" sz="2800" dirty="0"/>
              <a:t>  Syrjäytyminen on lisääntynyt siirtymäkauden jälkeen</a:t>
            </a:r>
          </a:p>
          <a:p>
            <a:endParaRPr lang="fi-FI" altLang="fi-FI" dirty="0"/>
          </a:p>
        </p:txBody>
      </p:sp>
      <p:sp>
        <p:nvSpPr>
          <p:cNvPr id="91139" name="Title 2"/>
          <p:cNvSpPr>
            <a:spLocks noGrp="1"/>
          </p:cNvSpPr>
          <p:nvPr>
            <p:ph type="title"/>
          </p:nvPr>
        </p:nvSpPr>
        <p:spPr/>
        <p:txBody>
          <a:bodyPr/>
          <a:lstStyle/>
          <a:p>
            <a:r>
              <a:rPr lang="fi-FI" altLang="fi-FI"/>
              <a:t>Kurjistuminen, jatkuu…</a:t>
            </a:r>
          </a:p>
        </p:txBody>
      </p:sp>
      <p:sp>
        <p:nvSpPr>
          <p:cNvPr id="91140"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Aft>
                <a:spcPts val="800"/>
              </a:spcAft>
              <a:buClr>
                <a:schemeClr val="accent1"/>
              </a:buClr>
              <a:buSzPct val="100000"/>
              <a:buFont typeface="Arial" panose="020B0604020202020204" pitchFamily="34" charset="0"/>
              <a:buChar char="•"/>
              <a:defRPr sz="2200">
                <a:solidFill>
                  <a:schemeClr val="tx1"/>
                </a:solidFill>
                <a:latin typeface="Arial" panose="020B0604020202020204" pitchFamily="34" charset="0"/>
              </a:defRPr>
            </a:lvl1pPr>
            <a:lvl2pPr marL="742950" indent="-285750">
              <a:spcAft>
                <a:spcPts val="800"/>
              </a:spcAft>
              <a:buClr>
                <a:schemeClr val="accent1"/>
              </a:buClr>
              <a:buSzPct val="100000"/>
              <a:buFont typeface="Arial" panose="020B0604020202020204" pitchFamily="34" charset="0"/>
              <a:buChar char="•"/>
              <a:defRPr sz="2000">
                <a:solidFill>
                  <a:schemeClr val="tx1"/>
                </a:solidFill>
                <a:latin typeface="Arial" panose="020B0604020202020204" pitchFamily="34" charset="0"/>
              </a:defRPr>
            </a:lvl2pPr>
            <a:lvl3pPr marL="1143000" indent="-228600">
              <a:spcAft>
                <a:spcPts val="800"/>
              </a:spcAft>
              <a:buFont typeface="Arial" panose="020B0604020202020204" pitchFamily="34" charset="0"/>
              <a:buChar char="‒"/>
              <a:defRPr sz="2400">
                <a:solidFill>
                  <a:schemeClr val="tx1"/>
                </a:solidFill>
                <a:latin typeface="Arial" panose="020B0604020202020204" pitchFamily="34" charset="0"/>
              </a:defRPr>
            </a:lvl3pPr>
            <a:lvl4pPr marL="1600200" indent="-228600">
              <a:spcAft>
                <a:spcPts val="800"/>
              </a:spcAft>
              <a:buFont typeface="Arial" panose="020B0604020202020204" pitchFamily="34" charset="0"/>
              <a:buChar char="‒"/>
              <a:defRPr sz="1600">
                <a:solidFill>
                  <a:schemeClr val="tx1"/>
                </a:solidFill>
                <a:latin typeface="Arial" panose="020B0604020202020204" pitchFamily="34" charset="0"/>
              </a:defRPr>
            </a:lvl4pPr>
            <a:lvl5pPr marL="2057400" indent="-228600">
              <a:spcAft>
                <a:spcPts val="800"/>
              </a:spcAft>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0"/>
              </a:spcBef>
              <a:spcAft>
                <a:spcPts val="800"/>
              </a:spcAft>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0"/>
              </a:spcBef>
              <a:spcAft>
                <a:spcPts val="800"/>
              </a:spcAft>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0"/>
              </a:spcBef>
              <a:spcAft>
                <a:spcPts val="800"/>
              </a:spcAft>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0"/>
              </a:spcBef>
              <a:spcAft>
                <a:spcPts val="800"/>
              </a:spcAft>
              <a:buFont typeface="Arial" panose="020B0604020202020204" pitchFamily="34" charset="0"/>
              <a:buChar char="‒"/>
              <a:defRPr sz="1400">
                <a:solidFill>
                  <a:schemeClr val="tx1"/>
                </a:solidFill>
                <a:latin typeface="Arial" panose="020B0604020202020204" pitchFamily="34" charset="0"/>
              </a:defRPr>
            </a:lvl9pPr>
          </a:lstStyle>
          <a:p>
            <a:pPr>
              <a:spcAft>
                <a:spcPct val="0"/>
              </a:spcAft>
              <a:buClrTx/>
              <a:buSzTx/>
              <a:buFontTx/>
              <a:buNone/>
            </a:pPr>
            <a:fld id="{37EF21A0-7BDC-4DBA-BFE1-8E8E4589A4F9}" type="datetime1">
              <a:rPr lang="fi-FI" altLang="fi-FI" sz="900">
                <a:solidFill>
                  <a:schemeClr val="tx2"/>
                </a:solidFill>
              </a:rPr>
              <a:pPr>
                <a:spcAft>
                  <a:spcPct val="0"/>
                </a:spcAft>
                <a:buClrTx/>
                <a:buSzTx/>
                <a:buFontTx/>
                <a:buNone/>
              </a:pPr>
              <a:t>24.7.2024</a:t>
            </a:fld>
            <a:endParaRPr lang="en-GB" altLang="fi-FI" sz="900">
              <a:solidFill>
                <a:schemeClr val="tx2"/>
              </a:solidFill>
            </a:endParaRPr>
          </a:p>
        </p:txBody>
      </p:sp>
      <p:sp>
        <p:nvSpPr>
          <p:cNvPr id="91141" name="Footer Placeholder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Aft>
                <a:spcPts val="800"/>
              </a:spcAft>
              <a:buClr>
                <a:schemeClr val="accent1"/>
              </a:buClr>
              <a:buSzPct val="100000"/>
              <a:buFont typeface="Arial" panose="020B0604020202020204" pitchFamily="34" charset="0"/>
              <a:buChar char="•"/>
              <a:defRPr sz="2200">
                <a:solidFill>
                  <a:schemeClr val="tx1"/>
                </a:solidFill>
                <a:latin typeface="Arial" panose="020B0604020202020204" pitchFamily="34" charset="0"/>
              </a:defRPr>
            </a:lvl1pPr>
            <a:lvl2pPr marL="742950" indent="-285750">
              <a:spcAft>
                <a:spcPts val="800"/>
              </a:spcAft>
              <a:buClr>
                <a:schemeClr val="accent1"/>
              </a:buClr>
              <a:buSzPct val="100000"/>
              <a:buFont typeface="Arial" panose="020B0604020202020204" pitchFamily="34" charset="0"/>
              <a:buChar char="•"/>
              <a:defRPr sz="2000">
                <a:solidFill>
                  <a:schemeClr val="tx1"/>
                </a:solidFill>
                <a:latin typeface="Arial" panose="020B0604020202020204" pitchFamily="34" charset="0"/>
              </a:defRPr>
            </a:lvl2pPr>
            <a:lvl3pPr marL="1143000" indent="-228600">
              <a:spcAft>
                <a:spcPts val="800"/>
              </a:spcAft>
              <a:buFont typeface="Arial" panose="020B0604020202020204" pitchFamily="34" charset="0"/>
              <a:buChar char="‒"/>
              <a:defRPr sz="2400">
                <a:solidFill>
                  <a:schemeClr val="tx1"/>
                </a:solidFill>
                <a:latin typeface="Arial" panose="020B0604020202020204" pitchFamily="34" charset="0"/>
              </a:defRPr>
            </a:lvl3pPr>
            <a:lvl4pPr marL="1600200" indent="-228600">
              <a:spcAft>
                <a:spcPts val="800"/>
              </a:spcAft>
              <a:buFont typeface="Arial" panose="020B0604020202020204" pitchFamily="34" charset="0"/>
              <a:buChar char="‒"/>
              <a:defRPr sz="1600">
                <a:solidFill>
                  <a:schemeClr val="tx1"/>
                </a:solidFill>
                <a:latin typeface="Arial" panose="020B0604020202020204" pitchFamily="34" charset="0"/>
              </a:defRPr>
            </a:lvl4pPr>
            <a:lvl5pPr marL="2057400" indent="-228600">
              <a:spcAft>
                <a:spcPts val="800"/>
              </a:spcAft>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0"/>
              </a:spcBef>
              <a:spcAft>
                <a:spcPts val="800"/>
              </a:spcAft>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0"/>
              </a:spcBef>
              <a:spcAft>
                <a:spcPts val="800"/>
              </a:spcAft>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0"/>
              </a:spcBef>
              <a:spcAft>
                <a:spcPts val="800"/>
              </a:spcAft>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0"/>
              </a:spcBef>
              <a:spcAft>
                <a:spcPts val="800"/>
              </a:spcAft>
              <a:buFont typeface="Arial" panose="020B0604020202020204" pitchFamily="34" charset="0"/>
              <a:buChar char="‒"/>
              <a:defRPr sz="1400">
                <a:solidFill>
                  <a:schemeClr val="tx1"/>
                </a:solidFill>
                <a:latin typeface="Arial" panose="020B0604020202020204" pitchFamily="34" charset="0"/>
              </a:defRPr>
            </a:lvl9pPr>
          </a:lstStyle>
          <a:p>
            <a:pPr>
              <a:spcAft>
                <a:spcPct val="0"/>
              </a:spcAft>
              <a:buClrTx/>
              <a:buSzTx/>
              <a:buFontTx/>
              <a:buNone/>
            </a:pPr>
            <a:r>
              <a:rPr lang="fi-FI" altLang="fi-FI" sz="900">
                <a:solidFill>
                  <a:schemeClr val="tx2"/>
                </a:solidFill>
              </a:rPr>
              <a:t>Humanistinen tiedekunta / Henkilön nimi / Esityksen nimi</a:t>
            </a:r>
            <a:endParaRPr lang="en-GB" altLang="fi-FI" sz="900">
              <a:solidFill>
                <a:schemeClr val="tx2"/>
              </a:solidFill>
            </a:endParaRPr>
          </a:p>
        </p:txBody>
      </p:sp>
      <p:sp>
        <p:nvSpPr>
          <p:cNvPr id="91142"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Aft>
                <a:spcPts val="800"/>
              </a:spcAft>
              <a:buClr>
                <a:schemeClr val="accent1"/>
              </a:buClr>
              <a:buSzPct val="100000"/>
              <a:buFont typeface="Arial" panose="020B0604020202020204" pitchFamily="34" charset="0"/>
              <a:buChar char="•"/>
              <a:defRPr sz="2200">
                <a:solidFill>
                  <a:schemeClr val="tx1"/>
                </a:solidFill>
                <a:latin typeface="Arial" panose="020B0604020202020204" pitchFamily="34" charset="0"/>
              </a:defRPr>
            </a:lvl1pPr>
            <a:lvl2pPr marL="742950" indent="-285750">
              <a:spcAft>
                <a:spcPts val="800"/>
              </a:spcAft>
              <a:buClr>
                <a:schemeClr val="accent1"/>
              </a:buClr>
              <a:buSzPct val="100000"/>
              <a:buFont typeface="Arial" panose="020B0604020202020204" pitchFamily="34" charset="0"/>
              <a:buChar char="•"/>
              <a:defRPr sz="2000">
                <a:solidFill>
                  <a:schemeClr val="tx1"/>
                </a:solidFill>
                <a:latin typeface="Arial" panose="020B0604020202020204" pitchFamily="34" charset="0"/>
              </a:defRPr>
            </a:lvl2pPr>
            <a:lvl3pPr marL="1143000" indent="-228600">
              <a:spcAft>
                <a:spcPts val="800"/>
              </a:spcAft>
              <a:buFont typeface="Arial" panose="020B0604020202020204" pitchFamily="34" charset="0"/>
              <a:buChar char="‒"/>
              <a:defRPr sz="2400">
                <a:solidFill>
                  <a:schemeClr val="tx1"/>
                </a:solidFill>
                <a:latin typeface="Arial" panose="020B0604020202020204" pitchFamily="34" charset="0"/>
              </a:defRPr>
            </a:lvl3pPr>
            <a:lvl4pPr marL="1600200" indent="-228600">
              <a:spcAft>
                <a:spcPts val="800"/>
              </a:spcAft>
              <a:buFont typeface="Arial" panose="020B0604020202020204" pitchFamily="34" charset="0"/>
              <a:buChar char="‒"/>
              <a:defRPr sz="1600">
                <a:solidFill>
                  <a:schemeClr val="tx1"/>
                </a:solidFill>
                <a:latin typeface="Arial" panose="020B0604020202020204" pitchFamily="34" charset="0"/>
              </a:defRPr>
            </a:lvl4pPr>
            <a:lvl5pPr marL="2057400" indent="-228600">
              <a:spcAft>
                <a:spcPts val="800"/>
              </a:spcAft>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0"/>
              </a:spcBef>
              <a:spcAft>
                <a:spcPts val="800"/>
              </a:spcAft>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0"/>
              </a:spcBef>
              <a:spcAft>
                <a:spcPts val="800"/>
              </a:spcAft>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0"/>
              </a:spcBef>
              <a:spcAft>
                <a:spcPts val="800"/>
              </a:spcAft>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0"/>
              </a:spcBef>
              <a:spcAft>
                <a:spcPts val="800"/>
              </a:spcAft>
              <a:buFont typeface="Arial" panose="020B0604020202020204" pitchFamily="34" charset="0"/>
              <a:buChar char="‒"/>
              <a:defRPr sz="1400">
                <a:solidFill>
                  <a:schemeClr val="tx1"/>
                </a:solidFill>
                <a:latin typeface="Arial" panose="020B0604020202020204" pitchFamily="34" charset="0"/>
              </a:defRPr>
            </a:lvl9pPr>
          </a:lstStyle>
          <a:p>
            <a:pPr>
              <a:spcAft>
                <a:spcPct val="0"/>
              </a:spcAft>
              <a:buClrTx/>
              <a:buSzTx/>
              <a:buFontTx/>
              <a:buNone/>
            </a:pPr>
            <a:fld id="{CA2FA0D4-41E0-4126-8676-491592785831}" type="slidenum">
              <a:rPr lang="en-GB" altLang="fi-FI" sz="900">
                <a:solidFill>
                  <a:schemeClr val="tx2"/>
                </a:solidFill>
              </a:rPr>
              <a:pPr>
                <a:spcAft>
                  <a:spcPct val="0"/>
                </a:spcAft>
                <a:buClrTx/>
                <a:buSzTx/>
                <a:buFontTx/>
                <a:buNone/>
              </a:pPr>
              <a:t>8</a:t>
            </a:fld>
            <a:endParaRPr lang="en-GB" altLang="fi-FI" sz="900">
              <a:solidFill>
                <a:schemeClr val="tx2"/>
              </a:solidFill>
            </a:endParaRPr>
          </a:p>
        </p:txBody>
      </p:sp>
    </p:spTree>
    <p:extLst>
      <p:ext uri="{BB962C8B-B14F-4D97-AF65-F5344CB8AC3E}">
        <p14:creationId xmlns:p14="http://schemas.microsoft.com/office/powerpoint/2010/main" val="100805893"/>
      </p:ext>
    </p:extLst>
  </p:cSld>
  <p:clrMapOvr>
    <a:masterClrMapping/>
  </p:clrMapOvr>
  <p:transition>
    <p:newsfla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Kurjistuminen, jatkuu,,,</a:t>
            </a:r>
          </a:p>
        </p:txBody>
      </p:sp>
      <p:sp>
        <p:nvSpPr>
          <p:cNvPr id="3" name="Sisällön paikkamerkki 2"/>
          <p:cNvSpPr>
            <a:spLocks noGrp="1"/>
          </p:cNvSpPr>
          <p:nvPr>
            <p:ph idx="1"/>
          </p:nvPr>
        </p:nvSpPr>
        <p:spPr/>
        <p:txBody>
          <a:bodyPr>
            <a:normAutofit/>
          </a:bodyPr>
          <a:lstStyle/>
          <a:p>
            <a:pPr marL="868363" lvl="1" indent="-282575">
              <a:spcAft>
                <a:spcPct val="0"/>
              </a:spcAft>
              <a:buBlip>
                <a:blip r:embed="rId2"/>
              </a:buBlip>
            </a:pPr>
            <a:r>
              <a:rPr lang="fi-FI" altLang="fi-FI" sz="3200" dirty="0"/>
              <a:t>  Romaneja alettiin pitää ei-toivottuina ja tarpeettomina työttömyysprosentin ja sosiaaliavun riippuvuuden tähden</a:t>
            </a:r>
          </a:p>
          <a:p>
            <a:pPr marL="868363" lvl="1" indent="-282575">
              <a:spcAft>
                <a:spcPct val="0"/>
              </a:spcAft>
              <a:buBlip>
                <a:blip r:embed="rId2"/>
              </a:buBlip>
            </a:pPr>
            <a:r>
              <a:rPr lang="fi-FI" altLang="fi-FI" sz="3200" dirty="0"/>
              <a:t>  Kerjääminen on otettu jälleen käyttö, joka on johtanut valtaväestön taholta suurempaan vihamielisyyteen ja romanien vastustamiseen  ja lähteneet etsimään parempia oloja muualta</a:t>
            </a:r>
          </a:p>
        </p:txBody>
      </p:sp>
    </p:spTree>
    <p:extLst>
      <p:ext uri="{BB962C8B-B14F-4D97-AF65-F5344CB8AC3E}">
        <p14:creationId xmlns:p14="http://schemas.microsoft.com/office/powerpoint/2010/main" val="4185105086"/>
      </p:ext>
    </p:extLst>
  </p:cSld>
  <p:clrMapOvr>
    <a:masterClrMapping/>
  </p:clrMapOvr>
</p:sld>
</file>

<file path=ppt/theme/theme1.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279</TotalTime>
  <Words>3170</Words>
  <Application>Microsoft Office PowerPoint</Application>
  <PresentationFormat>Laajakuva</PresentationFormat>
  <Paragraphs>288</Paragraphs>
  <Slides>46</Slides>
  <Notes>0</Notes>
  <HiddenSlides>0</HiddenSlides>
  <MMClips>0</MMClips>
  <ScaleCrop>false</ScaleCrop>
  <HeadingPairs>
    <vt:vector size="6" baseType="variant">
      <vt:variant>
        <vt:lpstr>Käytetyt fontit</vt:lpstr>
      </vt:variant>
      <vt:variant>
        <vt:i4>3</vt:i4>
      </vt:variant>
      <vt:variant>
        <vt:lpstr>Teema</vt:lpstr>
      </vt:variant>
      <vt:variant>
        <vt:i4>1</vt:i4>
      </vt:variant>
      <vt:variant>
        <vt:lpstr>Dian otsikot</vt:lpstr>
      </vt:variant>
      <vt:variant>
        <vt:i4>46</vt:i4>
      </vt:variant>
    </vt:vector>
  </HeadingPairs>
  <TitlesOfParts>
    <vt:vector size="50" baseType="lpstr">
      <vt:lpstr>Arial</vt:lpstr>
      <vt:lpstr>Calibri</vt:lpstr>
      <vt:lpstr>Calibri Light</vt:lpstr>
      <vt:lpstr>Office-teema</vt:lpstr>
      <vt:lpstr>Romanien nykypäivää  (RLC 114) </vt:lpstr>
      <vt:lpstr>Kurssin tiedot</vt:lpstr>
      <vt:lpstr>Taustaa</vt:lpstr>
      <vt:lpstr>Jatkuu…</vt:lpstr>
      <vt:lpstr>Romanit siirtymäkaudella: Kommunismin luhistumisen vaikutuksia:</vt:lpstr>
      <vt:lpstr>1. Taloudellisen aseman heikkeneminen, jatkuu…</vt:lpstr>
      <vt:lpstr>2) Kurjistuminen…</vt:lpstr>
      <vt:lpstr>Kurjistuminen, jatkuu…</vt:lpstr>
      <vt:lpstr>Kurjistuminen, jatkuu,,,</vt:lpstr>
      <vt:lpstr>3) Ihmisoikeuksien ja rasismin kasvu</vt:lpstr>
      <vt:lpstr>Ihmisoikeuksien kasvu, jatkuu…</vt:lpstr>
      <vt:lpstr>Jatkuu…</vt:lpstr>
      <vt:lpstr>Siirtymäkausi:  Romaniaktivistien ja järjestöjen haasteet</vt:lpstr>
      <vt:lpstr>Romanien poliittinen eliitti:</vt:lpstr>
      <vt:lpstr>Romanien poliittinen eliitti, jatkuu…</vt:lpstr>
      <vt:lpstr>Romanien edustus - vapautuminen emancipation</vt:lpstr>
      <vt:lpstr>Feryp – The Forum of European Roma Young People</vt:lpstr>
      <vt:lpstr>IRWN – The International Roma Women’s Network</vt:lpstr>
      <vt:lpstr>Romanit ja Euroopan neuvosto</vt:lpstr>
      <vt:lpstr>EN:n ministerikomitean toimenpiteitä</vt:lpstr>
      <vt:lpstr>EN:n Ihmisoikeuskomissaarit</vt:lpstr>
      <vt:lpstr>Ihmisoikeuskomissaari?</vt:lpstr>
      <vt:lpstr>IOK ja romanit</vt:lpstr>
      <vt:lpstr>The European Convention and the Court of Human Rights – Euroopan ihmisoikeustuomioistuin (ECHR)</vt:lpstr>
      <vt:lpstr>The European Convention and the Court of Human Rights – Euroopan ihmisoikeustuomioistuin</vt:lpstr>
      <vt:lpstr>Kansalaisten oikeudet</vt:lpstr>
      <vt:lpstr>The European Social Charter – Euroopan sosiaalinen peruskirja</vt:lpstr>
      <vt:lpstr>Jatkuu…</vt:lpstr>
      <vt:lpstr>Peruskirjan turvaamat oikeudet</vt:lpstr>
      <vt:lpstr>Sosiaaliset oikeudet</vt:lpstr>
      <vt:lpstr>Valvonta</vt:lpstr>
      <vt:lpstr>Tietoa ECRI:stä</vt:lpstr>
      <vt:lpstr>Action against Racism</vt:lpstr>
      <vt:lpstr>The European Charter for Regional or Minority Languages</vt:lpstr>
      <vt:lpstr>The Framework Convention for the Protection of National Minorities</vt:lpstr>
      <vt:lpstr>Viimeisimpiä askeleita taistelussa romanioikeuksista – ”Strasburgin Julistus”</vt:lpstr>
      <vt:lpstr>Mediattorien koululutus</vt:lpstr>
      <vt:lpstr>Onnistumisten ja hyvien esimerkkien jakaminen</vt:lpstr>
      <vt:lpstr>Yhtäläisyydet juutalaiset ja romanien välillä</vt:lpstr>
      <vt:lpstr>Yhteläisyydet,</vt:lpstr>
      <vt:lpstr>Raamatun antama kuvaus</vt:lpstr>
      <vt:lpstr>Jatkuu…</vt:lpstr>
      <vt:lpstr>PowerPoint-esitys</vt:lpstr>
      <vt:lpstr>Jatkuu…</vt:lpstr>
      <vt:lpstr>Eräs Victoria magasiinin nimitön kirjoittaja</vt:lpstr>
      <vt:lpstr>Romanien holocaust – porajamos - genocide</vt:lpstr>
    </vt:vector>
  </TitlesOfParts>
  <Company>University of Helsinki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PowerPoint-esitys</dc:title>
  <dc:creator>Hedman, Henry M V</dc:creator>
  <cp:lastModifiedBy>Hedman, Henry M V</cp:lastModifiedBy>
  <cp:revision>33</cp:revision>
  <dcterms:created xsi:type="dcterms:W3CDTF">2016-01-25T19:14:39Z</dcterms:created>
  <dcterms:modified xsi:type="dcterms:W3CDTF">2024-07-24T13:49:27Z</dcterms:modified>
</cp:coreProperties>
</file>