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</p:sldIdLst>
  <p:sldSz cy="6858000" cx="12192000"/>
  <p:notesSz cx="6858000" cy="9144000"/>
  <p:embeddedFontLst>
    <p:embeddedFont>
      <p:font typeface="Arial Narrow"/>
      <p:regular r:id="rId41"/>
      <p:bold r:id="rId42"/>
      <p:italic r:id="rId43"/>
      <p:boldItalic r:id="rId44"/>
    </p:embeddedFont>
    <p:embeddedFont>
      <p:font typeface="Libre Baskerville"/>
      <p:regular r:id="rId45"/>
      <p:bold r:id="rId46"/>
      <p:italic r:id="rId47"/>
      <p:boldItalic r:id="rId48"/>
    </p:embeddedFont>
    <p:embeddedFont>
      <p:font typeface="Quattrocento Sans"/>
      <p:regular r:id="rId49"/>
      <p:bold r:id="rId50"/>
      <p:italic r:id="rId51"/>
      <p:boldItalic r:id="rId52"/>
    </p:embeddedFont>
    <p:embeddedFont>
      <p:font typeface="Open Sans"/>
      <p:regular r:id="rId53"/>
      <p:bold r:id="rId54"/>
      <p:italic r:id="rId55"/>
      <p:boldItalic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7" roundtripDataSignature="AMtx7miO9YL331197SxrETy3TZ4sw1fz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font" Target="fonts/ArialNarrow-bold.fntdata"/><Relationship Id="rId41" Type="http://schemas.openxmlformats.org/officeDocument/2006/relationships/font" Target="fonts/ArialNarrow-regular.fntdata"/><Relationship Id="rId44" Type="http://schemas.openxmlformats.org/officeDocument/2006/relationships/font" Target="fonts/ArialNarrow-boldItalic.fntdata"/><Relationship Id="rId43" Type="http://schemas.openxmlformats.org/officeDocument/2006/relationships/font" Target="fonts/ArialNarrow-italic.fntdata"/><Relationship Id="rId46" Type="http://schemas.openxmlformats.org/officeDocument/2006/relationships/font" Target="fonts/LibreBaskerville-bold.fntdata"/><Relationship Id="rId45" Type="http://schemas.openxmlformats.org/officeDocument/2006/relationships/font" Target="fonts/LibreBaskerville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LibreBaskerville-boldItalic.fntdata"/><Relationship Id="rId47" Type="http://schemas.openxmlformats.org/officeDocument/2006/relationships/font" Target="fonts/LibreBaskerville-italic.fntdata"/><Relationship Id="rId49" Type="http://schemas.openxmlformats.org/officeDocument/2006/relationships/font" Target="fonts/QuattrocentoSans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QuattrocentoSans-italic.fntdata"/><Relationship Id="rId50" Type="http://schemas.openxmlformats.org/officeDocument/2006/relationships/font" Target="fonts/QuattrocentoSans-bold.fntdata"/><Relationship Id="rId53" Type="http://schemas.openxmlformats.org/officeDocument/2006/relationships/font" Target="fonts/OpenSans-regular.fntdata"/><Relationship Id="rId52" Type="http://schemas.openxmlformats.org/officeDocument/2006/relationships/font" Target="fonts/QuattrocentoSans-boldItalic.fntdata"/><Relationship Id="rId11" Type="http://schemas.openxmlformats.org/officeDocument/2006/relationships/slide" Target="slides/slide7.xml"/><Relationship Id="rId55" Type="http://schemas.openxmlformats.org/officeDocument/2006/relationships/font" Target="fonts/OpenSans-italic.fntdata"/><Relationship Id="rId10" Type="http://schemas.openxmlformats.org/officeDocument/2006/relationships/slide" Target="slides/slide6.xml"/><Relationship Id="rId54" Type="http://schemas.openxmlformats.org/officeDocument/2006/relationships/font" Target="fonts/OpenSans-bold.fntdata"/><Relationship Id="rId13" Type="http://schemas.openxmlformats.org/officeDocument/2006/relationships/slide" Target="slides/slide9.xml"/><Relationship Id="rId57" Type="http://customschemas.google.com/relationships/presentationmetadata" Target="metadata"/><Relationship Id="rId12" Type="http://schemas.openxmlformats.org/officeDocument/2006/relationships/slide" Target="slides/slide8.xml"/><Relationship Id="rId56" Type="http://schemas.openxmlformats.org/officeDocument/2006/relationships/font" Target="fonts/OpenSans-bold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i-FI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7a04cc5368_1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37a04cc5368_1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g37a04cc5368_1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fi-FI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b60a1bef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5" name="Google Shape;295;g3fb60a1bef7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8" name="Google Shape;30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9" name="Google Shape;31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2" name="Google Shape;35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7" name="Google Shape;357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6" name="Google Shape;36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4" name="Google Shape;37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9" name="Google Shape;37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5" name="Google Shape;385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0" name="Google Shape;390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7" name="Google Shape;397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56016022529cc4b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56016022529cc4b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g56016022529cc4b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2" name="Google Shape;41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7" name="Google Shape;417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3" name="Google Shape;423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6" name="Google Shape;436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2" name="Google Shape;442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7" name="Google Shape;447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3" name="Google Shape;45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9" name="Google Shape;459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6" name="Google Shape;466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6" name="Google Shape;47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8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8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7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1">
  <p:cSld name="Otsikkodia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human face, person, person, collage&#10;&#10;Description automatically generated" id="17" name="Google Shape;17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9"/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>
            <a:gsLst>
              <a:gs pos="0">
                <a:srgbClr val="00338D">
                  <a:alpha val="90196"/>
                </a:srgbClr>
              </a:gs>
              <a:gs pos="100000">
                <a:srgbClr val="7A2582">
                  <a:alpha val="90196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9"/>
          <p:cNvSpPr/>
          <p:nvPr/>
        </p:nvSpPr>
        <p:spPr>
          <a:xfrm>
            <a:off x="5506829" y="358140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9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6800" y="918502"/>
            <a:ext cx="2438400" cy="231648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9"/>
          <p:cNvSpPr txBox="1"/>
          <p:nvPr>
            <p:ph idx="1" type="body"/>
          </p:nvPr>
        </p:nvSpPr>
        <p:spPr>
          <a:xfrm>
            <a:off x="455100" y="3847694"/>
            <a:ext cx="11281788" cy="1016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None/>
              <a:defRPr b="1" sz="5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9"/>
          <p:cNvSpPr txBox="1"/>
          <p:nvPr>
            <p:ph idx="2" type="body"/>
          </p:nvPr>
        </p:nvSpPr>
        <p:spPr>
          <a:xfrm>
            <a:off x="780777" y="4977943"/>
            <a:ext cx="10630434" cy="973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 - tiivis asettelu 2">
  <p:cSld name="Tekstidia - tiivis asettelu 2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" name="Google Shape;26;p41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1"/>
          <p:cNvSpPr/>
          <p:nvPr/>
        </p:nvSpPr>
        <p:spPr>
          <a:xfrm>
            <a:off x="361858" y="181583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1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1"/>
          <p:cNvSpPr txBox="1"/>
          <p:nvPr>
            <p:ph idx="1" type="body"/>
          </p:nvPr>
        </p:nvSpPr>
        <p:spPr>
          <a:xfrm>
            <a:off x="250318" y="2043277"/>
            <a:ext cx="11628437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41"/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1"/>
          <p:cNvSpPr/>
          <p:nvPr/>
        </p:nvSpPr>
        <p:spPr>
          <a:xfrm>
            <a:off x="-1524" y="640080"/>
            <a:ext cx="12193524" cy="228600"/>
          </a:xfrm>
          <a:prstGeom prst="rect">
            <a:avLst/>
          </a:prstGeom>
          <a:solidFill>
            <a:srgbClr val="0D2240">
              <a:alpha val="20392"/>
            </a:srgbClr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8822" y="201698"/>
            <a:ext cx="917472" cy="871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dia3">
  <p:cSld name="Välidia3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</a:pPr>
            <a:r>
              <a:t/>
            </a:r>
            <a:endParaRPr b="0" i="0" sz="30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2"/>
          <p:cNvSpPr/>
          <p:nvPr/>
        </p:nvSpPr>
        <p:spPr>
          <a:xfrm>
            <a:off x="6719908" y="-358"/>
            <a:ext cx="5472092" cy="6858357"/>
          </a:xfrm>
          <a:custGeom>
            <a:rect b="b" l="l" r="r" t="t"/>
            <a:pathLst>
              <a:path extrusionOk="0" h="7162800" w="5714999">
                <a:moveTo>
                  <a:pt x="4135447" y="0"/>
                </a:moveTo>
                <a:lnTo>
                  <a:pt x="5714999" y="0"/>
                </a:lnTo>
                <a:lnTo>
                  <a:pt x="5714999" y="7162800"/>
                </a:lnTo>
                <a:lnTo>
                  <a:pt x="0" y="71628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42"/>
          <p:cNvSpPr txBox="1"/>
          <p:nvPr>
            <p:ph idx="1" type="body"/>
          </p:nvPr>
        </p:nvSpPr>
        <p:spPr>
          <a:xfrm>
            <a:off x="865937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1" sz="4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42"/>
          <p:cNvSpPr/>
          <p:nvPr/>
        </p:nvSpPr>
        <p:spPr>
          <a:xfrm>
            <a:off x="5334000" y="0"/>
            <a:ext cx="6858000" cy="6858000"/>
          </a:xfrm>
          <a:custGeom>
            <a:rect b="b" l="l" r="r" t="t"/>
            <a:pathLst>
              <a:path extrusionOk="0" h="6858000" w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2"/>
          <p:cNvSpPr/>
          <p:nvPr/>
        </p:nvSpPr>
        <p:spPr>
          <a:xfrm>
            <a:off x="5334000" y="0"/>
            <a:ext cx="4176692" cy="6858000"/>
          </a:xfrm>
          <a:custGeom>
            <a:rect b="b" l="l" r="r" t="t"/>
            <a:pathLst>
              <a:path extrusionOk="0" h="6858000" w="4176692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2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onlogo_white.eps" id="41" name="Google Shape;4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3541" y="4495800"/>
            <a:ext cx="1751259" cy="170835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42"/>
          <p:cNvSpPr/>
          <p:nvPr/>
        </p:nvSpPr>
        <p:spPr>
          <a:xfrm flipH="1" rot="5400000">
            <a:off x="3039510" y="612469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BB7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2"/>
          <p:cNvSpPr txBox="1"/>
          <p:nvPr>
            <p:ph idx="2" type="body"/>
          </p:nvPr>
        </p:nvSpPr>
        <p:spPr>
          <a:xfrm>
            <a:off x="865188" y="3001963"/>
            <a:ext cx="5303600" cy="2436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lkkä otsikko 1">
  <p:cSld name="Pelkkä otsikko 1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" name="Google Shape;46;p60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0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0"/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60"/>
          <p:cNvSpPr/>
          <p:nvPr/>
        </p:nvSpPr>
        <p:spPr>
          <a:xfrm>
            <a:off x="-1524" y="640080"/>
            <a:ext cx="12193524" cy="228600"/>
          </a:xfrm>
          <a:prstGeom prst="rect">
            <a:avLst/>
          </a:prstGeom>
          <a:solidFill>
            <a:srgbClr val="0D2240">
              <a:alpha val="20392"/>
            </a:srgbClr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" name="Google Shape;50;p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8822" y="201698"/>
            <a:ext cx="917472" cy="871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iitosdia">
  <p:cSld name="Kiitosdia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human face, person, person, collage&#10;&#10;Description automatically generated" id="52" name="Google Shape;52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45"/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>
            <a:gsLst>
              <a:gs pos="0">
                <a:srgbClr val="00338D">
                  <a:alpha val="90196"/>
                </a:srgbClr>
              </a:gs>
              <a:gs pos="100000">
                <a:srgbClr val="7A2582">
                  <a:alpha val="90196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45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onlogo_white.eps" id="55" name="Google Shape;5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81804" y="1030084"/>
            <a:ext cx="2013656" cy="196432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45"/>
          <p:cNvSpPr txBox="1"/>
          <p:nvPr/>
        </p:nvSpPr>
        <p:spPr>
          <a:xfrm>
            <a:off x="2238249" y="3658676"/>
            <a:ext cx="7772400" cy="1920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0750" lIns="81525" spcFirstLastPara="1" rIns="81525" wrap="square" tIns="4075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fi-FI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Kiitos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fi-FI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b="0" i="0" lang="fi-FI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45"/>
          <p:cNvSpPr/>
          <p:nvPr/>
        </p:nvSpPr>
        <p:spPr>
          <a:xfrm>
            <a:off x="5379111" y="3321604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</p:spPr>
        <p:txBody>
          <a:bodyPr anchorCtr="0" anchor="ctr" bIns="47325" lIns="94650" spcFirstLastPara="1" rIns="94650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taattidia">
  <p:cSld name="Sitaattidia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98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0" name="Google Shape;60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334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6580415" y="0"/>
            <a:ext cx="6858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0"/>
          <p:cNvSpPr/>
          <p:nvPr/>
        </p:nvSpPr>
        <p:spPr>
          <a:xfrm>
            <a:off x="838200" y="1143000"/>
            <a:ext cx="1513719" cy="2834105"/>
          </a:xfrm>
          <a:prstGeom prst="rect">
            <a:avLst/>
          </a:prstGeom>
          <a:noFill/>
          <a:ln>
            <a:noFill/>
          </a:ln>
        </p:spPr>
        <p:txBody>
          <a:bodyPr anchorCtr="0" anchor="t" bIns="31725" lIns="63475" spcFirstLastPara="1" rIns="63475" wrap="square" tIns="317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0"/>
              <a:buFont typeface="Arial"/>
              <a:buNone/>
            </a:pPr>
            <a:r>
              <a:rPr b="1" i="0" lang="fi-FI" sz="18000" u="none" cap="none" strike="noStrike">
                <a:solidFill>
                  <a:srgbClr val="EBB700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40"/>
          <p:cNvSpPr/>
          <p:nvPr/>
        </p:nvSpPr>
        <p:spPr>
          <a:xfrm>
            <a:off x="9916281" y="4014626"/>
            <a:ext cx="1513719" cy="2834105"/>
          </a:xfrm>
          <a:prstGeom prst="rect">
            <a:avLst/>
          </a:prstGeom>
          <a:noFill/>
          <a:ln>
            <a:noFill/>
          </a:ln>
        </p:spPr>
        <p:txBody>
          <a:bodyPr anchorCtr="0" anchor="t" bIns="31725" lIns="63475" spcFirstLastPara="1" rIns="63475" wrap="square" tIns="317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0"/>
              <a:buFont typeface="Arial"/>
              <a:buNone/>
            </a:pPr>
            <a:r>
              <a:rPr b="1" i="0" lang="fi-FI" sz="18000" u="none" cap="none" strike="noStrike">
                <a:solidFill>
                  <a:srgbClr val="EBB700"/>
                </a:solidFill>
                <a:latin typeface="Open Sans"/>
                <a:ea typeface="Open Sans"/>
                <a:cs typeface="Open Sans"/>
                <a:sym typeface="Open Sans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40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40"/>
          <p:cNvSpPr txBox="1"/>
          <p:nvPr>
            <p:ph idx="1" type="body"/>
          </p:nvPr>
        </p:nvSpPr>
        <p:spPr>
          <a:xfrm>
            <a:off x="1835728" y="1917756"/>
            <a:ext cx="8520546" cy="3013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i="1" sz="3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3">
  <p:cSld name="Tekstidia3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" name="Google Shape;68;p43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43"/>
          <p:cNvSpPr/>
          <p:nvPr/>
        </p:nvSpPr>
        <p:spPr>
          <a:xfrm>
            <a:off x="1137600" y="1515600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3"/>
          <p:cNvSpPr txBox="1"/>
          <p:nvPr>
            <p:ph type="title"/>
          </p:nvPr>
        </p:nvSpPr>
        <p:spPr>
          <a:xfrm>
            <a:off x="1026001" y="1043144"/>
            <a:ext cx="10521956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3"/>
          <p:cNvSpPr txBox="1"/>
          <p:nvPr>
            <p:ph idx="1" type="body"/>
          </p:nvPr>
        </p:nvSpPr>
        <p:spPr>
          <a:xfrm>
            <a:off x="1015201" y="1778400"/>
            <a:ext cx="10521956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43"/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3"/>
          <p:cNvSpPr/>
          <p:nvPr/>
        </p:nvSpPr>
        <p:spPr>
          <a:xfrm>
            <a:off x="-1524" y="640080"/>
            <a:ext cx="12193524" cy="228600"/>
          </a:xfrm>
          <a:prstGeom prst="rect">
            <a:avLst/>
          </a:prstGeom>
          <a:solidFill>
            <a:srgbClr val="0D2240">
              <a:alpha val="20392"/>
            </a:srgbClr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8822" y="201698"/>
            <a:ext cx="917472" cy="8715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 - kaksi palstaa1">
  <p:cSld name="Tekstidia - kaksi palstaa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98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" name="Google Shape;77;p44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05599" y="1371599"/>
            <a:ext cx="5486401" cy="548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591" y="5779702"/>
            <a:ext cx="896739" cy="84966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4"/>
          <p:cNvSpPr txBox="1"/>
          <p:nvPr>
            <p:ph type="title"/>
          </p:nvPr>
        </p:nvSpPr>
        <p:spPr>
          <a:xfrm>
            <a:off x="1026001" y="831600"/>
            <a:ext cx="10144692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4"/>
          <p:cNvSpPr txBox="1"/>
          <p:nvPr>
            <p:ph idx="1" type="body"/>
          </p:nvPr>
        </p:nvSpPr>
        <p:spPr>
          <a:xfrm>
            <a:off x="1026001" y="1832416"/>
            <a:ext cx="4985974" cy="4336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44"/>
          <p:cNvSpPr txBox="1"/>
          <p:nvPr>
            <p:ph idx="2" type="body"/>
          </p:nvPr>
        </p:nvSpPr>
        <p:spPr>
          <a:xfrm>
            <a:off x="6184719" y="1829206"/>
            <a:ext cx="4985974" cy="4336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44"/>
          <p:cNvSpPr/>
          <p:nvPr/>
        </p:nvSpPr>
        <p:spPr>
          <a:xfrm>
            <a:off x="1137600" y="1515600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2">
  <p:cSld name="Otsikkodia2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human face, person, person, collage&#10;&#10;Description automatically generated" id="86" name="Google Shape;86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>
            <a:gsLst>
              <a:gs pos="0">
                <a:srgbClr val="00338D">
                  <a:alpha val="90196"/>
                </a:srgbClr>
              </a:gs>
              <a:gs pos="100000">
                <a:srgbClr val="7A2582">
                  <a:alpha val="90196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46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6"/>
          <p:cNvSpPr/>
          <p:nvPr/>
        </p:nvSpPr>
        <p:spPr>
          <a:xfrm>
            <a:off x="914400" y="3716049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onlogo_white.eps" id="90" name="Google Shape;9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075539"/>
            <a:ext cx="1715386" cy="167336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46"/>
          <p:cNvSpPr txBox="1"/>
          <p:nvPr>
            <p:ph type="title"/>
          </p:nvPr>
        </p:nvSpPr>
        <p:spPr>
          <a:xfrm>
            <a:off x="761999" y="2852163"/>
            <a:ext cx="10515600" cy="6244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6"/>
          <p:cNvSpPr txBox="1"/>
          <p:nvPr>
            <p:ph idx="1" type="body"/>
          </p:nvPr>
        </p:nvSpPr>
        <p:spPr>
          <a:xfrm>
            <a:off x="761999" y="3984995"/>
            <a:ext cx="1051560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6"/>
          <p:cNvSpPr txBox="1"/>
          <p:nvPr>
            <p:ph idx="2" type="body"/>
          </p:nvPr>
        </p:nvSpPr>
        <p:spPr>
          <a:xfrm>
            <a:off x="761999" y="6017070"/>
            <a:ext cx="10515600" cy="434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3">
  <p:cSld name="Otsikkodia3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human face, person, person, collage&#10;&#10;Description automatically generated" id="95" name="Google Shape;95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7"/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>
            <a:gsLst>
              <a:gs pos="0">
                <a:srgbClr val="0D2240">
                  <a:alpha val="90196"/>
                </a:srgbClr>
              </a:gs>
              <a:gs pos="100000">
                <a:srgbClr val="7A2582">
                  <a:alpha val="90588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7" name="Google Shape;97;p47"/>
          <p:cNvSpPr/>
          <p:nvPr/>
        </p:nvSpPr>
        <p:spPr>
          <a:xfrm>
            <a:off x="5506829" y="358140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47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6800" y="918502"/>
            <a:ext cx="2438400" cy="231648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7"/>
          <p:cNvSpPr txBox="1"/>
          <p:nvPr>
            <p:ph idx="1" type="body"/>
          </p:nvPr>
        </p:nvSpPr>
        <p:spPr>
          <a:xfrm>
            <a:off x="455100" y="3847694"/>
            <a:ext cx="11281788" cy="1016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None/>
              <a:defRPr b="1" sz="5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47"/>
          <p:cNvSpPr txBox="1"/>
          <p:nvPr>
            <p:ph idx="2" type="body"/>
          </p:nvPr>
        </p:nvSpPr>
        <p:spPr>
          <a:xfrm>
            <a:off x="780777" y="4977943"/>
            <a:ext cx="10630434" cy="9734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4">
  <p:cSld name="Otsikkodia4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human face, person, person, collage&#10;&#10;Description automatically generated" id="103" name="Google Shape;103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6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8"/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>
            <a:gsLst>
              <a:gs pos="0">
                <a:srgbClr val="0D2240">
                  <a:alpha val="90196"/>
                </a:srgbClr>
              </a:gs>
              <a:gs pos="100000">
                <a:srgbClr val="7A2582">
                  <a:alpha val="90588"/>
                </a:srgbClr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5" name="Google Shape;105;p48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8"/>
          <p:cNvSpPr/>
          <p:nvPr/>
        </p:nvSpPr>
        <p:spPr>
          <a:xfrm>
            <a:off x="914400" y="3716049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onlogo_white.eps" id="107" name="Google Shape;107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1075539"/>
            <a:ext cx="1715386" cy="167336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8"/>
          <p:cNvSpPr txBox="1"/>
          <p:nvPr>
            <p:ph type="title"/>
          </p:nvPr>
        </p:nvSpPr>
        <p:spPr>
          <a:xfrm>
            <a:off x="761999" y="2852163"/>
            <a:ext cx="10515600" cy="6244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1" sz="4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8"/>
          <p:cNvSpPr txBox="1"/>
          <p:nvPr>
            <p:ph idx="1" type="body"/>
          </p:nvPr>
        </p:nvSpPr>
        <p:spPr>
          <a:xfrm>
            <a:off x="761999" y="3984995"/>
            <a:ext cx="10515600" cy="450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48"/>
          <p:cNvSpPr txBox="1"/>
          <p:nvPr>
            <p:ph idx="2" type="body"/>
          </p:nvPr>
        </p:nvSpPr>
        <p:spPr>
          <a:xfrm>
            <a:off x="761999" y="6017070"/>
            <a:ext cx="10515600" cy="434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1">
  <p:cSld name="Väliotsikkodia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roup of young people huddling in gym" id="112" name="Google Shape;112;p49"/>
          <p:cNvPicPr preferRelativeResize="0"/>
          <p:nvPr/>
        </p:nvPicPr>
        <p:blipFill rotWithShape="1">
          <a:blip r:embed="rId2">
            <a:alphaModFix amt="1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338D"/>
              </a:gs>
              <a:gs pos="86000">
                <a:srgbClr val="7A2582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</p:pic>
      <p:sp>
        <p:nvSpPr>
          <p:cNvPr id="113" name="Google Shape;113;p49"/>
          <p:cNvSpPr/>
          <p:nvPr/>
        </p:nvSpPr>
        <p:spPr>
          <a:xfrm>
            <a:off x="4366719" y="3497120"/>
            <a:ext cx="3454918" cy="97542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5599" y="1371599"/>
            <a:ext cx="5486401" cy="54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9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49"/>
          <p:cNvSpPr txBox="1"/>
          <p:nvPr>
            <p:ph idx="1" type="body"/>
          </p:nvPr>
        </p:nvSpPr>
        <p:spPr>
          <a:xfrm>
            <a:off x="152813" y="2417523"/>
            <a:ext cx="11886374" cy="9707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49"/>
          <p:cNvSpPr txBox="1"/>
          <p:nvPr>
            <p:ph idx="2" type="body"/>
          </p:nvPr>
        </p:nvSpPr>
        <p:spPr>
          <a:xfrm>
            <a:off x="150991" y="3949220"/>
            <a:ext cx="11886374" cy="8858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6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2">
  <p:cSld name="Väliotsikkodia2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human face, person, person, collage&#10;&#10;Description automatically generated" id="120" name="Google Shape;120;p50"/>
          <p:cNvPicPr preferRelativeResize="0"/>
          <p:nvPr/>
        </p:nvPicPr>
        <p:blipFill rotWithShape="1">
          <a:blip r:embed="rId2">
            <a:alphaModFix amt="1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1000">
                <a:srgbClr val="7A2582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</p:pic>
      <p:sp>
        <p:nvSpPr>
          <p:cNvPr id="121" name="Google Shape;121;p50"/>
          <p:cNvSpPr/>
          <p:nvPr/>
        </p:nvSpPr>
        <p:spPr>
          <a:xfrm>
            <a:off x="6719908" y="-358"/>
            <a:ext cx="5472092" cy="6858357"/>
          </a:xfrm>
          <a:custGeom>
            <a:rect b="b" l="l" r="r" t="t"/>
            <a:pathLst>
              <a:path extrusionOk="0" h="7162800" w="5714999">
                <a:moveTo>
                  <a:pt x="4135447" y="0"/>
                </a:moveTo>
                <a:lnTo>
                  <a:pt x="5714999" y="0"/>
                </a:lnTo>
                <a:lnTo>
                  <a:pt x="5714999" y="7162800"/>
                </a:lnTo>
                <a:lnTo>
                  <a:pt x="0" y="71628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0"/>
          <p:cNvSpPr/>
          <p:nvPr/>
        </p:nvSpPr>
        <p:spPr>
          <a:xfrm>
            <a:off x="6719908" y="0"/>
            <a:ext cx="4176692" cy="6858000"/>
          </a:xfrm>
          <a:custGeom>
            <a:rect b="b" l="l" r="r" t="t"/>
            <a:pathLst>
              <a:path extrusionOk="0" h="6858000" w="4176692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91400" y="2057400"/>
            <a:ext cx="2491108" cy="236655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50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0"/>
          <p:cNvSpPr/>
          <p:nvPr/>
        </p:nvSpPr>
        <p:spPr>
          <a:xfrm>
            <a:off x="1069244" y="3733800"/>
            <a:ext cx="2359756" cy="97542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5599" y="1371599"/>
            <a:ext cx="5486401" cy="54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0"/>
          <p:cNvSpPr txBox="1"/>
          <p:nvPr>
            <p:ph idx="1" type="body"/>
          </p:nvPr>
        </p:nvSpPr>
        <p:spPr>
          <a:xfrm>
            <a:off x="968554" y="2728974"/>
            <a:ext cx="6373942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3">
  <p:cSld name="Väliotsikkodia3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elvetica Neue"/>
              <a:buNone/>
            </a:pPr>
            <a:r>
              <a:t/>
            </a:r>
            <a:endParaRPr b="0" i="0" sz="3000" u="none" cap="none" strike="noStrik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1"/>
          <p:cNvSpPr/>
          <p:nvPr/>
        </p:nvSpPr>
        <p:spPr>
          <a:xfrm>
            <a:off x="6719908" y="-358"/>
            <a:ext cx="5472092" cy="6858357"/>
          </a:xfrm>
          <a:custGeom>
            <a:rect b="b" l="l" r="r" t="t"/>
            <a:pathLst>
              <a:path extrusionOk="0" h="7162800" w="5714999">
                <a:moveTo>
                  <a:pt x="4135447" y="0"/>
                </a:moveTo>
                <a:lnTo>
                  <a:pt x="5714999" y="0"/>
                </a:lnTo>
                <a:lnTo>
                  <a:pt x="5714999" y="7162800"/>
                </a:lnTo>
                <a:lnTo>
                  <a:pt x="0" y="71628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1"/>
          <p:cNvSpPr txBox="1"/>
          <p:nvPr>
            <p:ph idx="1" type="body"/>
          </p:nvPr>
        </p:nvSpPr>
        <p:spPr>
          <a:xfrm>
            <a:off x="865937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1" sz="4800">
                <a:solidFill>
                  <a:schemeClr val="dk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51"/>
          <p:cNvSpPr/>
          <p:nvPr/>
        </p:nvSpPr>
        <p:spPr>
          <a:xfrm>
            <a:off x="5334000" y="0"/>
            <a:ext cx="6858000" cy="6858000"/>
          </a:xfrm>
          <a:custGeom>
            <a:rect b="b" l="l" r="r" t="t"/>
            <a:pathLst>
              <a:path extrusionOk="0" h="6858000" w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51"/>
          <p:cNvSpPr/>
          <p:nvPr/>
        </p:nvSpPr>
        <p:spPr>
          <a:xfrm>
            <a:off x="5334000" y="0"/>
            <a:ext cx="4176692" cy="6858000"/>
          </a:xfrm>
          <a:custGeom>
            <a:rect b="b" l="l" r="r" t="t"/>
            <a:pathLst>
              <a:path extrusionOk="0" h="6858000" w="4176692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51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onlogo_white.eps" id="137" name="Google Shape;1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83541" y="4495800"/>
            <a:ext cx="1751259" cy="170835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51"/>
          <p:cNvSpPr/>
          <p:nvPr/>
        </p:nvSpPr>
        <p:spPr>
          <a:xfrm flipH="1" rot="5400000">
            <a:off x="3039510" y="612469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BB7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1"/>
          <p:cNvSpPr txBox="1"/>
          <p:nvPr>
            <p:ph idx="2" type="body"/>
          </p:nvPr>
        </p:nvSpPr>
        <p:spPr>
          <a:xfrm>
            <a:off x="865188" y="3001963"/>
            <a:ext cx="5303600" cy="24366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1">
  <p:cSld name="Tekstidia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98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p52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05599" y="1371599"/>
            <a:ext cx="5486401" cy="54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2"/>
          <p:cNvSpPr/>
          <p:nvPr/>
        </p:nvSpPr>
        <p:spPr>
          <a:xfrm>
            <a:off x="1137600" y="1515600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591" y="5779702"/>
            <a:ext cx="896739" cy="84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2"/>
          <p:cNvSpPr txBox="1"/>
          <p:nvPr>
            <p:ph type="title"/>
          </p:nvPr>
        </p:nvSpPr>
        <p:spPr>
          <a:xfrm>
            <a:off x="1026000" y="831600"/>
            <a:ext cx="10511481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b="1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52"/>
          <p:cNvSpPr txBox="1"/>
          <p:nvPr>
            <p:ph idx="1" type="body"/>
          </p:nvPr>
        </p:nvSpPr>
        <p:spPr>
          <a:xfrm>
            <a:off x="1015201" y="1778400"/>
            <a:ext cx="10521956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2">
  <p:cSld name="Tekstidia2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53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3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uva, joka sisältää kohteen tunnus, logo, symboli, Tavaramerkki&#10;&#10;Kuvaus luotu automaattisesti" id="153" name="Google Shape;153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5807" y="5707757"/>
            <a:ext cx="1046306" cy="993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53"/>
          <p:cNvSpPr/>
          <p:nvPr/>
        </p:nvSpPr>
        <p:spPr>
          <a:xfrm>
            <a:off x="1137600" y="1515600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3"/>
          <p:cNvSpPr txBox="1"/>
          <p:nvPr>
            <p:ph type="title"/>
          </p:nvPr>
        </p:nvSpPr>
        <p:spPr>
          <a:xfrm>
            <a:off x="1026001" y="831600"/>
            <a:ext cx="10521956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53"/>
          <p:cNvSpPr txBox="1"/>
          <p:nvPr>
            <p:ph idx="1" type="body"/>
          </p:nvPr>
        </p:nvSpPr>
        <p:spPr>
          <a:xfrm>
            <a:off x="1015201" y="1778400"/>
            <a:ext cx="10521956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4">
  <p:cSld name="Tekstidia4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bstract white waves" id="158" name="Google Shape;158;p54"/>
          <p:cNvPicPr preferRelativeResize="0"/>
          <p:nvPr/>
        </p:nvPicPr>
        <p:blipFill rotWithShape="1">
          <a:blip r:embed="rId2">
            <a:alphaModFix amt="10000"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338D"/>
              </a:gs>
              <a:gs pos="92000">
                <a:srgbClr val="7A2582"/>
              </a:gs>
              <a:gs pos="100000">
                <a:srgbClr val="7A2582"/>
              </a:gs>
            </a:gsLst>
            <a:lin ang="3600000" scaled="0"/>
          </a:gradFill>
          <a:ln>
            <a:noFill/>
          </a:ln>
        </p:spPr>
      </p:pic>
      <p:sp>
        <p:nvSpPr>
          <p:cNvPr id="159" name="Google Shape;159;p54"/>
          <p:cNvSpPr/>
          <p:nvPr/>
        </p:nvSpPr>
        <p:spPr>
          <a:xfrm>
            <a:off x="4366719" y="2340858"/>
            <a:ext cx="3454918" cy="97542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4"/>
          <p:cNvSpPr txBox="1"/>
          <p:nvPr>
            <p:ph idx="1" type="body"/>
          </p:nvPr>
        </p:nvSpPr>
        <p:spPr>
          <a:xfrm>
            <a:off x="1158848" y="2645655"/>
            <a:ext cx="9870660" cy="37550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indent="-228600" lvl="2" marL="137160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indent="-228600" lvl="3" marL="182880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indent="-228600" lvl="4" marL="228600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61" name="Google Shape;16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591" y="5779702"/>
            <a:ext cx="896739" cy="84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4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54"/>
          <p:cNvSpPr txBox="1"/>
          <p:nvPr>
            <p:ph type="title"/>
          </p:nvPr>
        </p:nvSpPr>
        <p:spPr>
          <a:xfrm>
            <a:off x="568765" y="694660"/>
            <a:ext cx="11050821" cy="1438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5">
  <p:cSld name="Tekstidia5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98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6" name="Google Shape;166;p55"/>
          <p:cNvSpPr/>
          <p:nvPr/>
        </p:nvSpPr>
        <p:spPr>
          <a:xfrm>
            <a:off x="8320517" y="152400"/>
            <a:ext cx="3871482" cy="6705600"/>
          </a:xfrm>
          <a:custGeom>
            <a:rect b="b" l="l" r="r" t="t"/>
            <a:pathLst>
              <a:path extrusionOk="0" h="6705600" w="3871482">
                <a:moveTo>
                  <a:pt x="0" y="6705600"/>
                </a:moveTo>
                <a:lnTo>
                  <a:pt x="3871483" y="0"/>
                </a:lnTo>
                <a:lnTo>
                  <a:pt x="3871483" y="6705600"/>
                </a:lnTo>
                <a:close/>
              </a:path>
            </a:pathLst>
          </a:custGeom>
          <a:solidFill>
            <a:schemeClr val="lt1">
              <a:alpha val="235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55"/>
          <p:cNvSpPr/>
          <p:nvPr/>
        </p:nvSpPr>
        <p:spPr>
          <a:xfrm>
            <a:off x="9074702" y="1458686"/>
            <a:ext cx="3117297" cy="5399314"/>
          </a:xfrm>
          <a:custGeom>
            <a:rect b="b" l="l" r="r" t="t"/>
            <a:pathLst>
              <a:path extrusionOk="0" h="5399314" w="3117297">
                <a:moveTo>
                  <a:pt x="0" y="5399314"/>
                </a:moveTo>
                <a:lnTo>
                  <a:pt x="3117298" y="0"/>
                </a:lnTo>
                <a:lnTo>
                  <a:pt x="3117298" y="5399314"/>
                </a:lnTo>
                <a:close/>
              </a:path>
            </a:pathLst>
          </a:custGeom>
          <a:solidFill>
            <a:schemeClr val="lt1">
              <a:alpha val="235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55"/>
          <p:cNvSpPr/>
          <p:nvPr/>
        </p:nvSpPr>
        <p:spPr>
          <a:xfrm>
            <a:off x="9813174" y="2737757"/>
            <a:ext cx="2378825" cy="4120243"/>
          </a:xfrm>
          <a:custGeom>
            <a:rect b="b" l="l" r="r" t="t"/>
            <a:pathLst>
              <a:path extrusionOk="0" h="4120243" w="2378825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lt1">
              <a:alpha val="235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55"/>
          <p:cNvSpPr/>
          <p:nvPr/>
        </p:nvSpPr>
        <p:spPr>
          <a:xfrm rot="10800000">
            <a:off x="-1293" y="0"/>
            <a:ext cx="3117297" cy="5399314"/>
          </a:xfrm>
          <a:custGeom>
            <a:rect b="b" l="l" r="r" t="t"/>
            <a:pathLst>
              <a:path extrusionOk="0" h="5399314" w="3117297">
                <a:moveTo>
                  <a:pt x="0" y="5399314"/>
                </a:moveTo>
                <a:lnTo>
                  <a:pt x="3117298" y="0"/>
                </a:lnTo>
                <a:lnTo>
                  <a:pt x="3117298" y="5399314"/>
                </a:lnTo>
                <a:close/>
              </a:path>
            </a:pathLst>
          </a:custGeom>
          <a:solidFill>
            <a:schemeClr val="lt1">
              <a:alpha val="235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55"/>
          <p:cNvSpPr/>
          <p:nvPr/>
        </p:nvSpPr>
        <p:spPr>
          <a:xfrm rot="10800000">
            <a:off x="-3" y="0"/>
            <a:ext cx="2378825" cy="4120243"/>
          </a:xfrm>
          <a:custGeom>
            <a:rect b="b" l="l" r="r" t="t"/>
            <a:pathLst>
              <a:path extrusionOk="0" h="4120243" w="2378825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lt1">
              <a:alpha val="235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55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55"/>
          <p:cNvSpPr/>
          <p:nvPr/>
        </p:nvSpPr>
        <p:spPr>
          <a:xfrm>
            <a:off x="4632959" y="1658538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0591" y="5779702"/>
            <a:ext cx="896739" cy="84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55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5"/>
          <p:cNvSpPr txBox="1"/>
          <p:nvPr>
            <p:ph type="title"/>
          </p:nvPr>
        </p:nvSpPr>
        <p:spPr>
          <a:xfrm>
            <a:off x="838200" y="843516"/>
            <a:ext cx="10515600" cy="6151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55"/>
          <p:cNvSpPr txBox="1"/>
          <p:nvPr>
            <p:ph idx="1" type="body"/>
          </p:nvPr>
        </p:nvSpPr>
        <p:spPr>
          <a:xfrm>
            <a:off x="1679575" y="2352675"/>
            <a:ext cx="8810625" cy="4352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 - kaksi palstaa2 - tiivis asettelu">
  <p:cSld name="Tekstidia - kaksi palstaa2 - tiivis asettelu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98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56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05599" y="1371599"/>
            <a:ext cx="5486401" cy="54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56"/>
          <p:cNvSpPr/>
          <p:nvPr/>
        </p:nvSpPr>
        <p:spPr>
          <a:xfrm>
            <a:off x="361858" y="964847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591" y="5779702"/>
            <a:ext cx="896739" cy="84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6"/>
          <p:cNvSpPr txBox="1"/>
          <p:nvPr>
            <p:ph type="title"/>
          </p:nvPr>
        </p:nvSpPr>
        <p:spPr>
          <a:xfrm>
            <a:off x="251791" y="276248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56"/>
          <p:cNvSpPr txBox="1"/>
          <p:nvPr>
            <p:ph idx="1" type="body"/>
          </p:nvPr>
        </p:nvSpPr>
        <p:spPr>
          <a:xfrm>
            <a:off x="250319" y="1192289"/>
            <a:ext cx="5616000" cy="4513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56"/>
          <p:cNvSpPr txBox="1"/>
          <p:nvPr>
            <p:ph idx="2" type="body"/>
          </p:nvPr>
        </p:nvSpPr>
        <p:spPr>
          <a:xfrm>
            <a:off x="6244404" y="1192289"/>
            <a:ext cx="5616000" cy="4513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 - tiivis asettelu 1">
  <p:cSld name="Tekstidia - tiivis asettelu 1"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98000">
                <a:srgbClr val="00338D"/>
              </a:gs>
              <a:gs pos="100000">
                <a:srgbClr val="00338D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" name="Google Shape;189;p57"/>
          <p:cNvSpPr txBox="1"/>
          <p:nvPr/>
        </p:nvSpPr>
        <p:spPr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 rot="10800000">
            <a:off x="8071756" y="-2"/>
            <a:ext cx="4120243" cy="41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705599" y="1371599"/>
            <a:ext cx="5486401" cy="5486401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7"/>
          <p:cNvSpPr/>
          <p:nvPr/>
        </p:nvSpPr>
        <p:spPr>
          <a:xfrm>
            <a:off x="361858" y="964847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591" y="5779702"/>
            <a:ext cx="896739" cy="84966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57"/>
          <p:cNvSpPr txBox="1"/>
          <p:nvPr>
            <p:ph type="title"/>
          </p:nvPr>
        </p:nvSpPr>
        <p:spPr>
          <a:xfrm>
            <a:off x="251791" y="276248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1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57"/>
          <p:cNvSpPr txBox="1"/>
          <p:nvPr>
            <p:ph idx="1" type="body"/>
          </p:nvPr>
        </p:nvSpPr>
        <p:spPr>
          <a:xfrm>
            <a:off x="250318" y="1192290"/>
            <a:ext cx="11628437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dia - tiivis asettelu 3">
  <p:cSld name="Tekstidia - tiivis asettelu 3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" name="Google Shape;198;p58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58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uva, joka sisältää kohteen tunnus, logo, symboli, Tavaramerkki&#10;&#10;Kuvaus luotu automaattisesti" id="200" name="Google Shape;200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5807" y="5707757"/>
            <a:ext cx="1046306" cy="9935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58"/>
          <p:cNvSpPr/>
          <p:nvPr/>
        </p:nvSpPr>
        <p:spPr>
          <a:xfrm>
            <a:off x="361858" y="122711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58"/>
          <p:cNvSpPr txBox="1"/>
          <p:nvPr>
            <p:ph type="title"/>
          </p:nvPr>
        </p:nvSpPr>
        <p:spPr>
          <a:xfrm>
            <a:off x="251791" y="538513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58"/>
          <p:cNvSpPr txBox="1"/>
          <p:nvPr>
            <p:ph idx="1" type="body"/>
          </p:nvPr>
        </p:nvSpPr>
        <p:spPr>
          <a:xfrm>
            <a:off x="250318" y="1454555"/>
            <a:ext cx="11628437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2pPr>
            <a:lvl3pPr indent="-3810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3pPr>
            <a:lvl4pPr indent="-3810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4pPr>
            <a:lvl5pPr indent="-3810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  <a:defRPr sz="2400">
                <a:solidFill>
                  <a:schemeClr val="dk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atikkodia1">
  <p:cSld name="Laatikkodia1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5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9285B"/>
              </a:gs>
              <a:gs pos="24000">
                <a:srgbClr val="732E81"/>
              </a:gs>
              <a:gs pos="52999">
                <a:srgbClr val="5A3786"/>
              </a:gs>
              <a:gs pos="100000">
                <a:srgbClr val="0A5496"/>
              </a:gs>
            </a:gsLst>
            <a:lin ang="174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6" name="Google Shape;206;p59"/>
          <p:cNvPicPr preferRelativeResize="0"/>
          <p:nvPr/>
        </p:nvPicPr>
        <p:blipFill rotWithShape="1">
          <a:blip r:embed="rId2">
            <a:alphaModFix amt="7000"/>
          </a:blip>
          <a:srcRect b="-768" l="0" r="-355" t="2"/>
          <a:stretch/>
        </p:blipFill>
        <p:spPr>
          <a:xfrm>
            <a:off x="2753039" y="195681"/>
            <a:ext cx="6937768" cy="659103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59"/>
          <p:cNvSpPr/>
          <p:nvPr/>
        </p:nvSpPr>
        <p:spPr>
          <a:xfrm>
            <a:off x="5496794" y="2691003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59"/>
          <p:cNvSpPr/>
          <p:nvPr/>
        </p:nvSpPr>
        <p:spPr>
          <a:xfrm>
            <a:off x="574166" y="3867298"/>
            <a:ext cx="3312000" cy="2088000"/>
          </a:xfrm>
          <a:prstGeom prst="roundRect">
            <a:avLst>
              <a:gd fmla="val 16667" name="adj"/>
            </a:avLst>
          </a:prstGeom>
          <a:noFill/>
          <a:ln cap="flat" cmpd="sng" w="444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59"/>
          <p:cNvSpPr/>
          <p:nvPr/>
        </p:nvSpPr>
        <p:spPr>
          <a:xfrm>
            <a:off x="4440001" y="3867298"/>
            <a:ext cx="3312000" cy="2088000"/>
          </a:xfrm>
          <a:prstGeom prst="roundRect">
            <a:avLst>
              <a:gd fmla="val 16667" name="adj"/>
            </a:avLst>
          </a:prstGeom>
          <a:noFill/>
          <a:ln cap="flat" cmpd="sng" w="444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9"/>
          <p:cNvSpPr/>
          <p:nvPr/>
        </p:nvSpPr>
        <p:spPr>
          <a:xfrm>
            <a:off x="8305836" y="3867298"/>
            <a:ext cx="3312000" cy="2088000"/>
          </a:xfrm>
          <a:prstGeom prst="roundRect">
            <a:avLst>
              <a:gd fmla="val 16667" name="adj"/>
            </a:avLst>
          </a:prstGeom>
          <a:noFill/>
          <a:ln cap="flat" cmpd="sng" w="444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609600" lvl="0" marL="609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elvetica Neue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59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59"/>
          <p:cNvSpPr txBox="1"/>
          <p:nvPr>
            <p:ph type="title"/>
          </p:nvPr>
        </p:nvSpPr>
        <p:spPr>
          <a:xfrm>
            <a:off x="838200" y="12325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59"/>
          <p:cNvSpPr txBox="1"/>
          <p:nvPr>
            <p:ph idx="1" type="body"/>
          </p:nvPr>
        </p:nvSpPr>
        <p:spPr>
          <a:xfrm>
            <a:off x="838200" y="2832619"/>
            <a:ext cx="10515600" cy="669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4" name="Google Shape;214;p59"/>
          <p:cNvSpPr txBox="1"/>
          <p:nvPr>
            <p:ph idx="2" type="body"/>
          </p:nvPr>
        </p:nvSpPr>
        <p:spPr>
          <a:xfrm>
            <a:off x="695195" y="4014788"/>
            <a:ext cx="3068875" cy="1835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sz="1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5" name="Google Shape;215;p59"/>
          <p:cNvSpPr txBox="1"/>
          <p:nvPr>
            <p:ph idx="3" type="body"/>
          </p:nvPr>
        </p:nvSpPr>
        <p:spPr>
          <a:xfrm>
            <a:off x="4561562" y="4014788"/>
            <a:ext cx="3068875" cy="1835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sz="1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6" name="Google Shape;216;p59"/>
          <p:cNvSpPr txBox="1"/>
          <p:nvPr>
            <p:ph idx="4" type="body"/>
          </p:nvPr>
        </p:nvSpPr>
        <p:spPr>
          <a:xfrm>
            <a:off x="8427930" y="4014788"/>
            <a:ext cx="3068875" cy="1835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sz="1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elkkä otskko 2">
  <p:cSld name="Pelkkä otskko 2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" name="Google Shape;219;p61"/>
          <p:cNvSpPr txBox="1"/>
          <p:nvPr/>
        </p:nvSpPr>
        <p:spPr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0" i="0" lang="fi-FI" sz="1000" u="none" cap="none" strike="noStrike">
                <a:solidFill>
                  <a:srgbClr val="00338D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000" u="none" cap="none" strike="noStrike">
              <a:solidFill>
                <a:srgbClr val="0033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61"/>
          <p:cNvSpPr txBox="1"/>
          <p:nvPr>
            <p:ph type="title"/>
          </p:nvPr>
        </p:nvSpPr>
        <p:spPr>
          <a:xfrm>
            <a:off x="1026001" y="721595"/>
            <a:ext cx="10833904" cy="45720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  <a:defRPr b="1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61"/>
          <p:cNvSpPr/>
          <p:nvPr/>
        </p:nvSpPr>
        <p:spPr>
          <a:xfrm>
            <a:off x="0" y="765048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EBB7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61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dia">
  <p:cSld name="Tyhjädia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" name="Google Shape;225;p62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txBody>
          <a:bodyPr anchorCtr="0" anchor="ctr" bIns="47325" lIns="94675" spcFirstLastPara="1" rIns="94675" wrap="square" tIns="473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4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8"/>
          <p:cNvSpPr txBox="1"/>
          <p:nvPr>
            <p:ph idx="1" type="body"/>
          </p:nvPr>
        </p:nvSpPr>
        <p:spPr>
          <a:xfrm>
            <a:off x="1285336" y="1825625"/>
            <a:ext cx="10068464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38"/>
          <p:cNvSpPr txBox="1"/>
          <p:nvPr>
            <p:ph idx="10" type="dt"/>
          </p:nvPr>
        </p:nvSpPr>
        <p:spPr>
          <a:xfrm>
            <a:off x="130402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8"/>
          <p:cNvSpPr txBox="1"/>
          <p:nvPr>
            <p:ph idx="11" type="ftr"/>
          </p:nvPr>
        </p:nvSpPr>
        <p:spPr>
          <a:xfrm>
            <a:off x="4245624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pic>
        <p:nvPicPr>
          <p:cNvPr descr="Kuva, joka sisältää kohteen tunnus, logo, symboli, Tavaramerkki&#10;&#10;Kuvaus luotu automaattisesti" id="15" name="Google Shape;15;p3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39928" y="5711122"/>
            <a:ext cx="1046306" cy="993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haapanri@gmail.com" TargetMode="External"/><Relationship Id="rId4" Type="http://schemas.openxmlformats.org/officeDocument/2006/relationships/hyperlink" Target="mailto:markusylijoki1@gmail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lionsinternational.my.site.com/s/login/" TargetMode="External"/><Relationship Id="rId4" Type="http://schemas.openxmlformats.org/officeDocument/2006/relationships/image" Target="../media/image15.png"/><Relationship Id="rId5" Type="http://schemas.openxmlformats.org/officeDocument/2006/relationships/image" Target="../media/image33.png"/><Relationship Id="rId6" Type="http://schemas.openxmlformats.org/officeDocument/2006/relationships/hyperlink" Target="https://www.lionsclubs.org/en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Relationship Id="rId4" Type="http://schemas.openxmlformats.org/officeDocument/2006/relationships/image" Target="../media/image2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hyperlink" Target="http://www.lionsclubs.org/" TargetMode="External"/><Relationship Id="rId5" Type="http://schemas.openxmlformats.org/officeDocument/2006/relationships/hyperlink" Target="http://www.lionsinternational.my.site.com/" TargetMode="External"/><Relationship Id="rId6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Relationship Id="rId5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image" Target="../media/image1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jpg"/><Relationship Id="rId4" Type="http://schemas.openxmlformats.org/officeDocument/2006/relationships/image" Target="../media/image3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lionsclubs.org/en/resources-for-members/resource-center/exchange-rates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s://www.lions.fi/jasenille/oppaat-ja-ohjeet/it-ohjeet/lion-portalin-kayttajadokumentit/" TargetMode="External"/><Relationship Id="rId4" Type="http://schemas.openxmlformats.org/officeDocument/2006/relationships/hyperlink" Target="https://www.youtube.com/@lionportaltraining" TargetMode="Externa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s://www.lions.fi/jasenille/oppaat-ja-ohjeet/it-ohjeet/jasenrekisteri/lion-portalin-kayttajadokumentit/" TargetMode="External"/><Relationship Id="rId4" Type="http://schemas.openxmlformats.org/officeDocument/2006/relationships/hyperlink" Target="https://www.lions.fi/site/assets/files/41032/2025-12-03_lion_portal_-_kayttoohje_-_rekisteroityminen_ja_kirjautuminen.pdf" TargetMode="External"/><Relationship Id="rId9" Type="http://schemas.openxmlformats.org/officeDocument/2006/relationships/hyperlink" Target="https://www.lions.fi/site/assets/files/41032/2026-06-11_lion_portal_-_klubin_virkailijan_vaihto_kesken_kauden.pdf" TargetMode="External"/><Relationship Id="rId5" Type="http://schemas.openxmlformats.org/officeDocument/2006/relationships/hyperlink" Target="https://www.lions.fi/site/assets/files/41032/2026-01-26_lion_portal_-_kayttoohjeet_-_unohtunut_salasana.pdf" TargetMode="External"/><Relationship Id="rId6" Type="http://schemas.openxmlformats.org/officeDocument/2006/relationships/hyperlink" Target="https://www.lions.fi/site/assets/files/41032/2026-01-26_lion_portal_-_kayttoohjeet_-_unohtunut_salasana.pdf" TargetMode="External"/><Relationship Id="rId7" Type="http://schemas.openxmlformats.org/officeDocument/2006/relationships/hyperlink" Target="https://www.lions.fi/site/assets/files/41032/2026-04-26_lion_portal_-_kayttoohjeet_-_virkailijan_kirjaaminen_kuluvalle_ja_tulevalle_kaudelle.pdf" TargetMode="External"/><Relationship Id="rId8" Type="http://schemas.openxmlformats.org/officeDocument/2006/relationships/hyperlink" Target="https://www.lions.fi/site/assets/files/41032/2026-02-21_lion_portal_kayttoohje_paikallisten_virkailijoiden_luominen.pdf" TargetMode="External"/><Relationship Id="rId11" Type="http://schemas.openxmlformats.org/officeDocument/2006/relationships/hyperlink" Target="https://www.lions.fi/site/assets/files/41032/2026-05-06_lion_portal_-_kayttoohje_-_jasenen_poistaminen.pdf" TargetMode="External"/><Relationship Id="rId10" Type="http://schemas.openxmlformats.org/officeDocument/2006/relationships/hyperlink" Target="https://www.lions.fi/site/assets/files/41032/2025-12-03_lion_portal_-_kayttoohje_-_uuden_jasenen_lisaaminen.pdf" TargetMode="External"/><Relationship Id="rId13" Type="http://schemas.openxmlformats.org/officeDocument/2006/relationships/hyperlink" Target="https://www.lions.fi/site/assets/files/41032/2026-06-10_klubin_tietojen_muuttaminen.pdf" TargetMode="External"/><Relationship Id="rId12" Type="http://schemas.openxmlformats.org/officeDocument/2006/relationships/hyperlink" Target="https://www.lions.fi/site/assets/files/41032/2026-02-21_lion_portal_-_kayttoohje_-_jasenen_tietojen_muuttaminen.pdf" TargetMode="External"/><Relationship Id="rId15" Type="http://schemas.openxmlformats.org/officeDocument/2006/relationships/hyperlink" Target="https://www.lions.fi/site/assets/files/41032/2024-09-09_lion_portal_-_kayttoohje_-_piiri_-_klubien_presidenttien_yhteystietojen_lataaminen.pdf" TargetMode="External"/><Relationship Id="rId14" Type="http://schemas.openxmlformats.org/officeDocument/2006/relationships/hyperlink" Target="https://www.lions.fi/site/assets/files/41032/2025-08-06_lion_portal_-_kayttoohjeet_-_klubin_hallintovirkailijan_kirjaaminen.pdf" TargetMode="External"/><Relationship Id="rId16" Type="http://schemas.openxmlformats.org/officeDocument/2006/relationships/hyperlink" Target="https://www.lions.fi/site/assets/files/41032/2025-05-29_lion_portal_-_kayttoohje_-_piirin_virkailijoiden_merkitseminen_tulevalle_kaudelle.pdf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s://www.youtube.com/@lionportaltraining/videos" TargetMode="External"/><Relationship Id="rId4" Type="http://schemas.openxmlformats.org/officeDocument/2006/relationships/image" Target="../media/image3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2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"/>
          <p:cNvSpPr txBox="1"/>
          <p:nvPr>
            <p:ph idx="1" type="body"/>
          </p:nvPr>
        </p:nvSpPr>
        <p:spPr>
          <a:xfrm>
            <a:off x="455100" y="3847694"/>
            <a:ext cx="11281788" cy="1016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400"/>
              <a:buNone/>
            </a:pPr>
            <a:r>
              <a:rPr lang="fi-FI"/>
              <a:t>Lion Portal valmennus 15.9.2026</a:t>
            </a:r>
            <a:endParaRPr/>
          </a:p>
        </p:txBody>
      </p:sp>
      <p:sp>
        <p:nvSpPr>
          <p:cNvPr id="231" name="Google Shape;231;p1"/>
          <p:cNvSpPr txBox="1"/>
          <p:nvPr>
            <p:ph idx="2" type="body"/>
          </p:nvPr>
        </p:nvSpPr>
        <p:spPr>
          <a:xfrm>
            <a:off x="129487" y="4977951"/>
            <a:ext cx="11281788" cy="16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</a:pPr>
            <a:r>
              <a:rPr b="0" i="0" lang="fi-FI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MD107 GLT-koulutustoimiala</a:t>
            </a:r>
            <a:endParaRPr sz="2500"/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</a:pPr>
            <a:r>
              <a:rPr b="0" lang="fi-FI"/>
              <a:t>	</a:t>
            </a:r>
            <a:endParaRPr/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</a:pPr>
            <a:r>
              <a:rPr b="0" lang="fi-FI"/>
              <a:t>Riitta Haapanen, CS ja </a:t>
            </a:r>
            <a:r>
              <a:rPr b="0" lang="fi-FI"/>
              <a:t>Markus Ylijoki, DG </a:t>
            </a:r>
            <a:endParaRPr b="0"/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</a:pPr>
            <a:r>
              <a:t/>
            </a:r>
            <a:endParaRPr b="0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13716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0" lang="fi-FI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+358 500 446 037, </a:t>
            </a:r>
            <a:r>
              <a:rPr b="0" lang="fi-FI" sz="1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haapanri@gmail.com</a:t>
            </a:r>
            <a:r>
              <a:rPr b="0" lang="fi-FI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+</a:t>
            </a:r>
            <a:r>
              <a:rPr b="0" lang="fi-FI" sz="1600">
                <a:solidFill>
                  <a:schemeClr val="lt1"/>
                </a:solidFill>
              </a:rPr>
              <a:t>358 040 593 3974 </a:t>
            </a:r>
            <a:r>
              <a:rPr b="0" lang="fi-FI" sz="16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markusylijoki1@gmail.com</a:t>
            </a:r>
            <a:r>
              <a:rPr b="0" lang="fi-FI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"/>
          <p:cNvSpPr/>
          <p:nvPr/>
        </p:nvSpPr>
        <p:spPr>
          <a:xfrm>
            <a:off x="856527" y="2129742"/>
            <a:ext cx="10104699" cy="388909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232425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Valmennuksen tavoitteet</a:t>
            </a:r>
            <a:endParaRPr/>
          </a:p>
        </p:txBody>
      </p:sp>
      <p:cxnSp>
        <p:nvCxnSpPr>
          <p:cNvPr id="238" name="Google Shape;238;p3"/>
          <p:cNvCxnSpPr>
            <a:stCxn id="236" idx="0"/>
            <a:endCxn id="236" idx="2"/>
          </p:cNvCxnSpPr>
          <p:nvPr/>
        </p:nvCxnSpPr>
        <p:spPr>
          <a:xfrm>
            <a:off x="5908877" y="2129742"/>
            <a:ext cx="0" cy="38892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239" name="Google Shape;239;p3"/>
          <p:cNvCxnSpPr>
            <a:stCxn id="236" idx="1"/>
            <a:endCxn id="236" idx="3"/>
          </p:cNvCxnSpPr>
          <p:nvPr/>
        </p:nvCxnSpPr>
        <p:spPr>
          <a:xfrm>
            <a:off x="856527" y="4074289"/>
            <a:ext cx="101046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240" name="Google Shape;240;p3"/>
          <p:cNvSpPr txBox="1"/>
          <p:nvPr/>
        </p:nvSpPr>
        <p:spPr>
          <a:xfrm>
            <a:off x="1075512" y="2454094"/>
            <a:ext cx="4780200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fi-FI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Ymmärrät Lion Portalin rakenteen ja toimintaperiaatteen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"/>
          <p:cNvSpPr txBox="1"/>
          <p:nvPr/>
        </p:nvSpPr>
        <p:spPr>
          <a:xfrm>
            <a:off x="6096000" y="2454094"/>
            <a:ext cx="4780200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fi-FI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Tunnet järjestelmän tehtäväkohtaiset toiminnot pääpiirteissään 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"/>
          <p:cNvSpPr txBox="1"/>
          <p:nvPr/>
        </p:nvSpPr>
        <p:spPr>
          <a:xfrm>
            <a:off x="6300486" y="4549244"/>
            <a:ext cx="4780344" cy="954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fi-FI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Osaat etsiä lisätietoa tarpeen mukaan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"/>
          <p:cNvSpPr txBox="1"/>
          <p:nvPr/>
        </p:nvSpPr>
        <p:spPr>
          <a:xfrm>
            <a:off x="1329162" y="4445071"/>
            <a:ext cx="4272900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fi-FI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Osaat käyttää omaan tehtävääsi liittyviä toimintoja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"/>
          <p:cNvSpPr txBox="1"/>
          <p:nvPr>
            <p:ph idx="1" type="body"/>
          </p:nvPr>
        </p:nvSpPr>
        <p:spPr>
          <a:xfrm>
            <a:off x="865937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</a:pPr>
            <a:r>
              <a:rPr lang="fi-FI"/>
              <a:t>Valmennuksen sisältö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Aihealueet</a:t>
            </a:r>
            <a:endParaRPr/>
          </a:p>
        </p:txBody>
      </p:sp>
      <p:sp>
        <p:nvSpPr>
          <p:cNvPr id="254" name="Google Shape;254;p5"/>
          <p:cNvSpPr txBox="1"/>
          <p:nvPr>
            <p:ph idx="1" type="body"/>
          </p:nvPr>
        </p:nvSpPr>
        <p:spPr>
          <a:xfrm>
            <a:off x="250325" y="2043275"/>
            <a:ext cx="11628300" cy="48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 sz="2800"/>
              <a:t>Lions Portal -järjestelmän rakenne ja toimintaperiaate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 sz="2800"/>
              <a:t>Kirjautuminen järjestelmään ja käyttöliittymän kielivalinnat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/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 sz="2800"/>
              <a:t>Tärkeimpien tehtäväkohtaisten osa-alueiden käyttö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/>
          </a:p>
          <a:p>
            <a:pPr indent="-4064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 sz="2800"/>
              <a:t>jäsentietojen ylläpito</a:t>
            </a:r>
            <a:endParaRPr sz="2800"/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/>
          </a:p>
          <a:p>
            <a:pPr indent="-4064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 sz="2800"/>
              <a:t>virkailijatietojen ylläpito</a:t>
            </a:r>
            <a:endParaRPr sz="2800"/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/>
          </a:p>
          <a:p>
            <a:pPr indent="-4064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 sz="2800"/>
              <a:t>palveluaktiviteettien raportointi</a:t>
            </a:r>
            <a:endParaRPr sz="2800"/>
          </a:p>
          <a:p>
            <a:pPr indent="0" lvl="0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800"/>
          </a:p>
          <a:p>
            <a:pPr indent="-406400" lvl="2" marL="1371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 sz="2800"/>
              <a:t>kansainvälisten jäsenmaksujen hoito tiliotteiden avulla </a:t>
            </a:r>
            <a:endParaRPr sz="2800"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55" name="Google Shape;255;p5"/>
          <p:cNvSpPr txBox="1"/>
          <p:nvPr/>
        </p:nvSpPr>
        <p:spPr>
          <a:xfrm>
            <a:off x="9099325" y="2343975"/>
            <a:ext cx="3119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"/>
          <p:cNvSpPr txBox="1"/>
          <p:nvPr>
            <p:ph idx="1" type="body"/>
          </p:nvPr>
        </p:nvSpPr>
        <p:spPr>
          <a:xfrm>
            <a:off x="865925" y="1175657"/>
            <a:ext cx="6831300" cy="13780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</a:pPr>
            <a:r>
              <a:rPr lang="fi-FI"/>
              <a:t>Järjestelmän rakenne ja toimintaperiaate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7a04cc5368_1_3"/>
          <p:cNvSpPr txBox="1"/>
          <p:nvPr>
            <p:ph type="title"/>
          </p:nvPr>
        </p:nvSpPr>
        <p:spPr>
          <a:xfrm>
            <a:off x="214700" y="1031751"/>
            <a:ext cx="116283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fi-FI"/>
              <a:t>Lion Portal järjestelmän rakenne</a:t>
            </a:r>
            <a:endParaRPr/>
          </a:p>
        </p:txBody>
      </p:sp>
      <p:sp>
        <p:nvSpPr>
          <p:cNvPr id="267" name="Google Shape;267;g37a04cc5368_1_3"/>
          <p:cNvSpPr txBox="1"/>
          <p:nvPr/>
        </p:nvSpPr>
        <p:spPr>
          <a:xfrm>
            <a:off x="349000" y="1768294"/>
            <a:ext cx="12192000" cy="54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1. Jäsenrekisteri 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jäsenien lisääminen, poistaminen, siirrot klubien välillä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yhteystiedot ja roolit (osoitteet, puhelinnumerot  -  virat, tehtävät)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jäsenluetteloiden ja raporttien luonti tarvittaessa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2. Palveluraportointi 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projektit 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palvelutuntien, kokousten ja suunnittelun, osallistujien ja avun vastaanottajien kirjaaminen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kuvien ja tarinoiden liittäminen palvelun raportteihin haluttaessa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3. Hallinto ja raportointi 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viranhaltijoiden hallinta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raportit palvelusta, jäsenkehityksestä ja taloudesta</a:t>
            </a:r>
            <a:endParaRPr b="0" i="0" sz="2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tilastot </a:t>
            </a:r>
            <a:endParaRPr b="0" i="0" sz="2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4. Resurssit ja itseopiskelu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ilmoitukset ja viestit järjestöltä klubeille</a:t>
            </a:r>
            <a:endParaRPr b="0" i="0" sz="2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ohjeet, koulutusmateriaalit ja työkalut</a:t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000"/>
              <a:buFont typeface="Arial"/>
              <a:buChar char="●"/>
            </a:pPr>
            <a:r>
              <a:rPr b="0" i="0" lang="fi-FI" sz="20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linkit muihin LCI:n järjestelmiin ja resursseihin</a:t>
            </a:r>
            <a:endParaRPr b="0" i="0" sz="20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2"/>
          <p:cNvPicPr preferRelativeResize="0"/>
          <p:nvPr/>
        </p:nvPicPr>
        <p:blipFill rotWithShape="1">
          <a:blip r:embed="rId3">
            <a:alphaModFix/>
          </a:blip>
          <a:srcRect b="10316" l="-598" r="598" t="1330"/>
          <a:stretch/>
        </p:blipFill>
        <p:spPr>
          <a:xfrm>
            <a:off x="72012" y="979714"/>
            <a:ext cx="12047975" cy="5061858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"/>
          <p:cNvSpPr/>
          <p:nvPr/>
        </p:nvSpPr>
        <p:spPr>
          <a:xfrm>
            <a:off x="5791200" y="2231571"/>
            <a:ext cx="1621971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i-FI" sz="1400" u="none" cap="none" strike="noStrike">
                <a:solidFill>
                  <a:srgbClr val="002669"/>
                </a:solidFill>
                <a:latin typeface="Arial"/>
                <a:ea typeface="Arial"/>
                <a:cs typeface="Arial"/>
                <a:sym typeface="Arial"/>
              </a:rPr>
              <a:t>Etunimi Sukunimi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8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Lion Portalin toimintaperiaate</a:t>
            </a:r>
            <a:endParaRPr/>
          </a:p>
        </p:txBody>
      </p:sp>
      <p:sp>
        <p:nvSpPr>
          <p:cNvPr id="280" name="Google Shape;280;p8"/>
          <p:cNvSpPr txBox="1"/>
          <p:nvPr>
            <p:ph idx="1" type="body"/>
          </p:nvPr>
        </p:nvSpPr>
        <p:spPr>
          <a:xfrm>
            <a:off x="281781" y="2100113"/>
            <a:ext cx="11628437" cy="46840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57200" lvl="0" marL="533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fi-FI" sz="2000">
                <a:solidFill>
                  <a:schemeClr val="dk2"/>
                </a:solidFill>
              </a:rPr>
              <a:t>Käyttö perustuu rooleihin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Klubin presidentti, sihteeri, rahastonhoitaja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Piirikuvernööri, piirivirkailijat</a:t>
            </a:r>
            <a:endParaRPr/>
          </a:p>
          <a:p>
            <a:pPr indent="-3810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Jokaisella roolilla on rajatut käyttöoikeudet</a:t>
            </a:r>
            <a:endParaRPr/>
          </a:p>
          <a:p>
            <a:pPr indent="-381000" lvl="4" marL="2286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Jäsentietojen hallinnointi</a:t>
            </a:r>
            <a:endParaRPr/>
          </a:p>
          <a:p>
            <a:pPr indent="-381000" lvl="4" marL="2286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Raportointi</a:t>
            </a:r>
            <a:endParaRPr/>
          </a:p>
          <a:p>
            <a:pPr indent="-381000" lvl="4" marL="2286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Katseluoikeudet</a:t>
            </a:r>
            <a:endParaRPr/>
          </a:p>
          <a:p>
            <a:pPr indent="-228600" lvl="4" marL="2286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  <a:p>
            <a:pPr indent="-457200" lvl="0" marL="533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fi-FI" sz="2000">
                <a:solidFill>
                  <a:schemeClr val="dk2"/>
                </a:solidFill>
              </a:rPr>
              <a:t>Palvelu- ja jäsenraportointi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Klubit raportoivat toteuttamansa palveluprojektit ja –tunnit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Klubit hallinnoivat jäsentiedot (uudet, eronneet, siirtyneet)</a:t>
            </a:r>
            <a:endParaRPr/>
          </a:p>
          <a:p>
            <a:pPr indent="-2286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  <a:p>
            <a:pPr indent="-457200" lvl="0" marL="533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fi-FI" sz="2000">
                <a:solidFill>
                  <a:schemeClr val="dk2"/>
                </a:solidFill>
              </a:rPr>
              <a:t>Integraatio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Tiedot päivittyvät reaaliajassa (Portalista myös Lions-liiton kotimaiseen jäsenrekisteriin)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>
                <a:solidFill>
                  <a:schemeClr val="dk2"/>
                </a:solidFill>
              </a:rPr>
              <a:t>Järjestelmä on käytettävissä selaimella ilman erillistä asennusta</a:t>
            </a:r>
            <a:endParaRPr/>
          </a:p>
          <a:p>
            <a:pPr indent="-2286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"/>
          <p:cNvSpPr txBox="1"/>
          <p:nvPr>
            <p:ph idx="1" type="body"/>
          </p:nvPr>
        </p:nvSpPr>
        <p:spPr>
          <a:xfrm>
            <a:off x="865937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i-FI"/>
              <a:t>Ensimmäinen kirjautuminen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7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Kirjautuminen Lion Portaliin ensimmäistä kertaa</a:t>
            </a:r>
            <a:endParaRPr/>
          </a:p>
        </p:txBody>
      </p:sp>
      <p:sp>
        <p:nvSpPr>
          <p:cNvPr id="292" name="Google Shape;292;p7"/>
          <p:cNvSpPr txBox="1"/>
          <p:nvPr/>
        </p:nvSpPr>
        <p:spPr>
          <a:xfrm>
            <a:off x="370114" y="2122714"/>
            <a:ext cx="10804616" cy="3582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fi-FI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Tarvitset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-"/>
            </a:pPr>
            <a:r>
              <a:rPr b="0" i="0" lang="fi-FI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sähköpostiosoitteen, joka on sama kuin jäsentiedoissasi (esim. klubisi sihteeri, presidentti tai hallintovirkailija, jolla on oikeudet, voi auttaa sinua selvittämään tämän)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-"/>
            </a:pPr>
            <a:r>
              <a:rPr b="0" i="0" lang="fi-FI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salasanan, joka tulee olla vähintään 8 merkkiä pitkä ja joka sisältää vähintään yhden ISON KIRJAIMEN ja vähintään yhden numeron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fb60a1bef7_0_0"/>
          <p:cNvSpPr txBox="1"/>
          <p:nvPr>
            <p:ph type="title"/>
          </p:nvPr>
        </p:nvSpPr>
        <p:spPr>
          <a:xfrm>
            <a:off x="251791" y="1242985"/>
            <a:ext cx="11628300" cy="61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Kirjautuminen Lion Portaliin</a:t>
            </a:r>
            <a:endParaRPr/>
          </a:p>
        </p:txBody>
      </p:sp>
      <p:sp>
        <p:nvSpPr>
          <p:cNvPr id="298" name="Google Shape;298;g3fb60a1bef7_0_0"/>
          <p:cNvSpPr txBox="1"/>
          <p:nvPr>
            <p:ph idx="1" type="body"/>
          </p:nvPr>
        </p:nvSpPr>
        <p:spPr>
          <a:xfrm>
            <a:off x="293553" y="1846984"/>
            <a:ext cx="11628300" cy="41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i-FI" sz="2000" u="sng">
                <a:solidFill>
                  <a:schemeClr val="dk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https://lionsinternational.my.site.com/s/login/</a:t>
            </a:r>
            <a:r>
              <a:rPr lang="fi-FI" sz="20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99" name="Google Shape;299;g3fb60a1bef7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05606" y="2215517"/>
            <a:ext cx="4062577" cy="3511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3fb60a1bef7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91524" y="1448487"/>
            <a:ext cx="3606360" cy="349539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3fb60a1bef7_0_0"/>
          <p:cNvSpPr txBox="1"/>
          <p:nvPr/>
        </p:nvSpPr>
        <p:spPr>
          <a:xfrm>
            <a:off x="1613610" y="5809705"/>
            <a:ext cx="3736200" cy="704700"/>
          </a:xfrm>
          <a:prstGeom prst="rect">
            <a:avLst/>
          </a:prstGeom>
          <a:solidFill>
            <a:srgbClr val="D7E4F4"/>
          </a:solidFill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Sinulla ei ole kirjautumistiliä?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Klikkaa </a:t>
            </a:r>
            <a:r>
              <a:rPr b="0" i="0" lang="fi-FI" sz="16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”Don’t Have An Account?”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fb60a1bef7_0_0"/>
          <p:cNvSpPr txBox="1"/>
          <p:nvPr/>
        </p:nvSpPr>
        <p:spPr>
          <a:xfrm>
            <a:off x="6058588" y="2382216"/>
            <a:ext cx="1800900" cy="1758900"/>
          </a:xfrm>
          <a:prstGeom prst="rect">
            <a:avLst/>
          </a:prstGeom>
          <a:solidFill>
            <a:srgbClr val="D7E4F4"/>
          </a:solidFill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</a:t>
            </a:r>
            <a:b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Etunimi</a:t>
            </a:r>
            <a:b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Sukunimi</a:t>
            </a:r>
            <a:b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Sähköposti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kuten ovat jäsenrekisterissä!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g3fb60a1bef7_0_0"/>
          <p:cNvSpPr txBox="1"/>
          <p:nvPr/>
        </p:nvSpPr>
        <p:spPr>
          <a:xfrm>
            <a:off x="9397329" y="4988869"/>
            <a:ext cx="2738100" cy="1495200"/>
          </a:xfrm>
          <a:prstGeom prst="rect">
            <a:avLst/>
          </a:prstGeom>
          <a:solidFill>
            <a:srgbClr val="D7E4F4"/>
          </a:solidFill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HUOM! </a:t>
            </a: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 varmistusviestiä ei löydy sähköpostistasi, niin tarkista </a:t>
            </a: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🡪 Roskapostikansio!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(Hotmail ja Gmail etenkin)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3fb60a1bef7_0_0"/>
          <p:cNvSpPr txBox="1"/>
          <p:nvPr/>
        </p:nvSpPr>
        <p:spPr>
          <a:xfrm>
            <a:off x="6449040" y="4711562"/>
            <a:ext cx="2248200" cy="1495200"/>
          </a:xfrm>
          <a:prstGeom prst="rect">
            <a:avLst/>
          </a:prstGeom>
          <a:solidFill>
            <a:srgbClr val="D7E4F4"/>
          </a:solidFill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Lähetä Sign Up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</a:t>
            </a: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Saat sähköpostiisi varmistusviestin, jossa on </a:t>
            </a: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varmistuskoodi</a:t>
            </a: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”Verification Code”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fb60a1bef7_0_0"/>
          <p:cNvSpPr txBox="1"/>
          <p:nvPr/>
        </p:nvSpPr>
        <p:spPr>
          <a:xfrm>
            <a:off x="147578" y="1001703"/>
            <a:ext cx="610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fi-FI" sz="1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Home | Lions Clubs International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Kirjautuminen Lion Portaliin</a:t>
            </a:r>
            <a:endParaRPr/>
          </a:p>
        </p:txBody>
      </p:sp>
      <p:pic>
        <p:nvPicPr>
          <p:cNvPr id="311" name="Google Shape;31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52297" y="1703238"/>
            <a:ext cx="3563359" cy="4664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21386" y="1703238"/>
            <a:ext cx="3801576" cy="3046063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23"/>
          <p:cNvSpPr txBox="1"/>
          <p:nvPr/>
        </p:nvSpPr>
        <p:spPr>
          <a:xfrm>
            <a:off x="99074" y="1676441"/>
            <a:ext cx="2392977" cy="2145396"/>
          </a:xfrm>
          <a:prstGeom prst="rect">
            <a:avLst/>
          </a:prstGeom>
          <a:solidFill>
            <a:srgbClr val="D7E4F4"/>
          </a:solidFill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</a:t>
            </a:r>
            <a:r>
              <a:rPr b="0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Kirjoita </a:t>
            </a:r>
            <a:r>
              <a:rPr b="1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varmistuskoodi,</a:t>
            </a:r>
            <a:br>
              <a:rPr b="1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jonka sait antamaasi sähköposti-osoitteeseen ja lähetä se painamalla </a:t>
            </a:r>
            <a:r>
              <a:rPr b="1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23"/>
          <p:cNvSpPr txBox="1"/>
          <p:nvPr/>
        </p:nvSpPr>
        <p:spPr>
          <a:xfrm>
            <a:off x="9608849" y="2339854"/>
            <a:ext cx="2507732" cy="2814908"/>
          </a:xfrm>
          <a:prstGeom prst="rect">
            <a:avLst/>
          </a:prstGeom>
          <a:solidFill>
            <a:srgbClr val="412A74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None/>
            </a:pPr>
            <a:r>
              <a:rPr b="1" i="0" lang="fi-FI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5) </a:t>
            </a: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Anna </a:t>
            </a:r>
            <a:r>
              <a:rPr b="1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salasana</a:t>
            </a: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, (Password) </a:t>
            </a:r>
            <a:r>
              <a:rPr b="0" i="0" lang="fi-FI" sz="16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voi olla sama kuin entisessä</a:t>
            </a: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b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Lion Accountissa (MyLion/MyLCI)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None/>
            </a:pP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Vähintään</a:t>
            </a:r>
            <a:b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8 merkkiä, vähintään</a:t>
            </a:r>
            <a:b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ISO kirjain, vähintään</a:t>
            </a:r>
            <a:b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numero.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ct val="100000"/>
              <a:buFont typeface="Arial"/>
              <a:buNone/>
            </a:pPr>
            <a:r>
              <a:rPr b="0" i="0" lang="fi-FI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Anna salasana uudestaan (Confirm Password)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3"/>
          <p:cNvSpPr txBox="1"/>
          <p:nvPr/>
        </p:nvSpPr>
        <p:spPr>
          <a:xfrm>
            <a:off x="2621386" y="4834056"/>
            <a:ext cx="2934732" cy="1493101"/>
          </a:xfrm>
          <a:prstGeom prst="rect">
            <a:avLst/>
          </a:prstGeom>
          <a:solidFill>
            <a:srgbClr val="D7E4F4"/>
          </a:solidFill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Jos varmistusviestiä ei löydy mistään sähköpostikansiosta, niin paina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i-FI" sz="1600" u="none" cap="none" strike="noStrike">
                <a:solidFill>
                  <a:srgbClr val="3333CC"/>
                </a:solidFill>
                <a:latin typeface="Arial"/>
                <a:ea typeface="Arial"/>
                <a:cs typeface="Arial"/>
                <a:sym typeface="Arial"/>
              </a:rPr>
              <a:t>Resend Code = Lähetä koodi uudestaan</a:t>
            </a:r>
            <a:endParaRPr b="1" i="0" sz="1600" u="none" cap="none" strike="noStrike">
              <a:solidFill>
                <a:srgbClr val="3333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3"/>
          <p:cNvSpPr txBox="1"/>
          <p:nvPr/>
        </p:nvSpPr>
        <p:spPr>
          <a:xfrm>
            <a:off x="9857611" y="5200117"/>
            <a:ext cx="2132065" cy="1127040"/>
          </a:xfrm>
          <a:prstGeom prst="rect">
            <a:avLst/>
          </a:prstGeom>
          <a:solidFill>
            <a:srgbClr val="D7E4F4"/>
          </a:solidFill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 Näpäytä</a:t>
            </a:r>
            <a:b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Reset and Log In</a:t>
            </a:r>
            <a:br>
              <a:rPr b="1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jolloin pääset kirjautumissivulle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10"/>
          <p:cNvPicPr preferRelativeResize="0"/>
          <p:nvPr/>
        </p:nvPicPr>
        <p:blipFill rotWithShape="1">
          <a:blip r:embed="rId3">
            <a:alphaModFix/>
          </a:blip>
          <a:srcRect b="10316" l="-598" r="598" t="1330"/>
          <a:stretch/>
        </p:blipFill>
        <p:spPr>
          <a:xfrm>
            <a:off x="72012" y="979714"/>
            <a:ext cx="12047975" cy="5061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1"/>
          <p:cNvSpPr txBox="1"/>
          <p:nvPr>
            <p:ph idx="1" type="body"/>
          </p:nvPr>
        </p:nvSpPr>
        <p:spPr>
          <a:xfrm>
            <a:off x="865937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i-FI"/>
              <a:t>Kirjautuminen jatkossa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2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Kirjautuminen seuraavilla kerroilla</a:t>
            </a:r>
            <a:endParaRPr/>
          </a:p>
        </p:txBody>
      </p:sp>
      <p:pic>
        <p:nvPicPr>
          <p:cNvPr id="332" name="Google Shape;33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89643"/>
            <a:ext cx="9018258" cy="3124236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2"/>
          <p:cNvSpPr/>
          <p:nvPr/>
        </p:nvSpPr>
        <p:spPr>
          <a:xfrm>
            <a:off x="5551714" y="2264229"/>
            <a:ext cx="903515" cy="272142"/>
          </a:xfrm>
          <a:prstGeom prst="ellipse">
            <a:avLst/>
          </a:prstGeom>
          <a:noFill/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2"/>
          <p:cNvSpPr txBox="1"/>
          <p:nvPr/>
        </p:nvSpPr>
        <p:spPr>
          <a:xfrm>
            <a:off x="424543" y="5359400"/>
            <a:ext cx="4169228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-FI" sz="2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www.lionsclubs.org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fi-FI" sz="2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www.lionsinternational.my.site.com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5" name="Google Shape;335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48073" y="2264229"/>
            <a:ext cx="5434870" cy="45409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3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Kielivalinta</a:t>
            </a:r>
            <a:endParaRPr/>
          </a:p>
        </p:txBody>
      </p:sp>
      <p:pic>
        <p:nvPicPr>
          <p:cNvPr id="341" name="Google Shape;34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62817" y="1067299"/>
            <a:ext cx="5677392" cy="199661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3"/>
          <p:cNvSpPr txBox="1"/>
          <p:nvPr/>
        </p:nvSpPr>
        <p:spPr>
          <a:xfrm>
            <a:off x="251791" y="2017005"/>
            <a:ext cx="9356271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fi-FI" sz="2400" u="none" cap="none" strike="noStrike">
                <a:solidFill>
                  <a:srgbClr val="002669"/>
                </a:solidFill>
                <a:latin typeface="Arial"/>
                <a:ea typeface="Arial"/>
                <a:cs typeface="Arial"/>
                <a:sym typeface="Arial"/>
              </a:rPr>
              <a:t>Käyttäjä voi valita Lions Portaliin kielen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fi-FI" sz="2400" u="none" cap="none" strike="noStrike">
                <a:solidFill>
                  <a:srgbClr val="002669"/>
                </a:solidFill>
                <a:latin typeface="Arial"/>
                <a:ea typeface="Arial"/>
                <a:cs typeface="Arial"/>
                <a:sym typeface="Arial"/>
              </a:rPr>
              <a:t>Se tapahtuu klikkaamalla profiilisymbolia Lions Portalin etusivun oikeassa yläkulmassa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26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26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3" name="Google Shape;343;p13"/>
          <p:cNvPicPr preferRelativeResize="0"/>
          <p:nvPr/>
        </p:nvPicPr>
        <p:blipFill rotWithShape="1">
          <a:blip r:embed="rId4">
            <a:alphaModFix/>
          </a:blip>
          <a:srcRect b="29301" l="0" r="0" t="0"/>
          <a:stretch/>
        </p:blipFill>
        <p:spPr>
          <a:xfrm>
            <a:off x="801004" y="3355806"/>
            <a:ext cx="6494122" cy="150603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344" name="Google Shape;344;p13"/>
          <p:cNvCxnSpPr/>
          <p:nvPr/>
        </p:nvCxnSpPr>
        <p:spPr>
          <a:xfrm flipH="1" rot="10800000">
            <a:off x="9440026" y="1821785"/>
            <a:ext cx="1739603" cy="1379726"/>
          </a:xfrm>
          <a:prstGeom prst="straightConnector1">
            <a:avLst/>
          </a:prstGeom>
          <a:noFill/>
          <a:ln cap="flat" cmpd="sng" w="25400">
            <a:solidFill>
              <a:srgbClr val="9A1C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5" name="Google Shape;345;p13"/>
          <p:cNvCxnSpPr/>
          <p:nvPr/>
        </p:nvCxnSpPr>
        <p:spPr>
          <a:xfrm flipH="1" rot="10800000">
            <a:off x="631371" y="4366699"/>
            <a:ext cx="2797629" cy="425624"/>
          </a:xfrm>
          <a:prstGeom prst="straightConnector1">
            <a:avLst/>
          </a:prstGeom>
          <a:noFill/>
          <a:ln cap="flat" cmpd="sng" w="25400">
            <a:solidFill>
              <a:srgbClr val="9A1C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46" name="Google Shape;346;p13"/>
          <p:cNvSpPr txBox="1"/>
          <p:nvPr/>
        </p:nvSpPr>
        <p:spPr>
          <a:xfrm>
            <a:off x="364671" y="5093796"/>
            <a:ext cx="1052104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fi-FI" sz="2400" u="none" cap="none" strike="noStrike">
                <a:solidFill>
                  <a:srgbClr val="002669"/>
                </a:solidFill>
                <a:latin typeface="Arial"/>
                <a:ea typeface="Arial"/>
                <a:cs typeface="Arial"/>
                <a:sym typeface="Arial"/>
              </a:rPr>
              <a:t>Lista käyttöliittymän kielistä löytyy Asetukseni -välilehdeltä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266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26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37704" y="5651149"/>
            <a:ext cx="6348010" cy="1066892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48" name="Google Shape;348;p13"/>
          <p:cNvSpPr/>
          <p:nvPr/>
        </p:nvSpPr>
        <p:spPr>
          <a:xfrm>
            <a:off x="3744686" y="5573486"/>
            <a:ext cx="6455228" cy="1258300"/>
          </a:xfrm>
          <a:prstGeom prst="ellipse">
            <a:avLst/>
          </a:prstGeom>
          <a:noFill/>
          <a:ln cap="flat" cmpd="sng" w="2540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99631" y="4940971"/>
            <a:ext cx="3086367" cy="632515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4"/>
          <p:cNvSpPr txBox="1"/>
          <p:nvPr>
            <p:ph idx="1" type="body"/>
          </p:nvPr>
        </p:nvSpPr>
        <p:spPr>
          <a:xfrm>
            <a:off x="898594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fi-FI"/>
              <a:t>Jäsentietojen ylläpito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5"/>
          <p:cNvSpPr txBox="1"/>
          <p:nvPr>
            <p:ph type="title"/>
          </p:nvPr>
        </p:nvSpPr>
        <p:spPr>
          <a:xfrm>
            <a:off x="251791" y="1127235"/>
            <a:ext cx="11787809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Hallinnoi klubijäseniä (uusi, muokkaus, ero, siirto, palautus) </a:t>
            </a:r>
            <a:endParaRPr/>
          </a:p>
        </p:txBody>
      </p:sp>
      <p:pic>
        <p:nvPicPr>
          <p:cNvPr id="360" name="Google Shape;36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791" y="1614986"/>
            <a:ext cx="11453853" cy="524301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5"/>
          <p:cNvSpPr/>
          <p:nvPr/>
        </p:nvSpPr>
        <p:spPr>
          <a:xfrm>
            <a:off x="9718680" y="3429000"/>
            <a:ext cx="2221528" cy="957943"/>
          </a:xfrm>
          <a:prstGeom prst="ellipse">
            <a:avLst/>
          </a:prstGeom>
          <a:noFill/>
          <a:ln cap="flat" cmpd="sng" w="25400">
            <a:solidFill>
              <a:srgbClr val="2324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75136" y="827586"/>
            <a:ext cx="2451548" cy="6160769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63" name="Google Shape;36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97086" y="2231873"/>
            <a:ext cx="4816644" cy="260723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6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Klubivirkailijat</a:t>
            </a:r>
            <a:endParaRPr/>
          </a:p>
        </p:txBody>
      </p:sp>
      <p:pic>
        <p:nvPicPr>
          <p:cNvPr id="369" name="Google Shape;3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6009" y="1943726"/>
            <a:ext cx="5874200" cy="2410118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70" name="Google Shape;37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1791" y="1969219"/>
            <a:ext cx="5597145" cy="2384625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71" name="Google Shape;371;p16"/>
          <p:cNvSpPr txBox="1"/>
          <p:nvPr/>
        </p:nvSpPr>
        <p:spPr>
          <a:xfrm>
            <a:off x="251791" y="4698380"/>
            <a:ext cx="1087646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-FI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Virkailijat tulevalle kaudelle on syytä lisätä Lion Portaliin heti vaalikokouksen jälkeen, jotta tiedottaminen tavoittaa uuden hallituksen heti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7"/>
          <p:cNvSpPr txBox="1"/>
          <p:nvPr>
            <p:ph idx="1" type="body"/>
          </p:nvPr>
        </p:nvSpPr>
        <p:spPr>
          <a:xfrm>
            <a:off x="898594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i-FI"/>
              <a:t>Virkailijatietojen ylläpito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8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Kauden aikana tehtäviä virkailijatietojen päivityksiä</a:t>
            </a:r>
            <a:endParaRPr/>
          </a:p>
        </p:txBody>
      </p:sp>
      <p:sp>
        <p:nvSpPr>
          <p:cNvPr id="382" name="Google Shape;382;p18"/>
          <p:cNvSpPr txBox="1"/>
          <p:nvPr>
            <p:ph idx="1" type="body"/>
          </p:nvPr>
        </p:nvSpPr>
        <p:spPr>
          <a:xfrm>
            <a:off x="250318" y="2043277"/>
            <a:ext cx="11628437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/>
              <a:t>Virkailijan vaihtuminen esim. jäsenen siirtyessä toiseen klubiin tai erotessa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/>
              <a:t>Nykyisen viranhaltijan tehtävän päättäminen</a:t>
            </a:r>
            <a:endParaRPr/>
          </a:p>
          <a:p>
            <a:pPr indent="-3810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/>
              <a:t>Uuden virkailijan lisääminen</a:t>
            </a:r>
            <a:endParaRPr/>
          </a:p>
          <a:p>
            <a:pPr indent="-2286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/>
              <a:t>Virkailijan osoitteen lisääminen 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t/>
            </a:r>
            <a:endParaRPr/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/>
              <a:t>Klubin oman, paikallisen viran ja sen haltijan kirjaaminen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19"/>
          <p:cNvSpPr txBox="1"/>
          <p:nvPr>
            <p:ph idx="1" type="body"/>
          </p:nvPr>
        </p:nvSpPr>
        <p:spPr>
          <a:xfrm>
            <a:off x="898594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25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i-FI"/>
              <a:t>Aktiviteettien raportointi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3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Aktiviteettien raportointi</a:t>
            </a:r>
            <a:endParaRPr/>
          </a:p>
        </p:txBody>
      </p:sp>
      <p:sp>
        <p:nvSpPr>
          <p:cNvPr id="393" name="Google Shape;393;p33"/>
          <p:cNvSpPr txBox="1"/>
          <p:nvPr>
            <p:ph idx="1" type="body"/>
          </p:nvPr>
        </p:nvSpPr>
        <p:spPr>
          <a:xfrm>
            <a:off x="250318" y="2043276"/>
            <a:ext cx="11628300" cy="48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 sz="2000"/>
              <a:t>Aktiviteettien, kokousten jne. raportointi tekee </a:t>
            </a:r>
            <a:r>
              <a:rPr b="1" lang="fi-FI" sz="2000"/>
              <a:t>jäsenten vapaaehtoistyöhön käytetyn ajan näkyväksi </a:t>
            </a:r>
            <a:r>
              <a:rPr lang="fi-FI" sz="2000"/>
              <a:t>ja on </a:t>
            </a:r>
            <a:r>
              <a:rPr b="1" lang="fi-FI" sz="2000"/>
              <a:t>tärkeä viesti toiminnan elinvoimaisuudesta</a:t>
            </a:r>
            <a:r>
              <a:rPr lang="fi-FI" sz="2000"/>
              <a:t> järjestömme eri tasoille</a:t>
            </a:r>
            <a:endParaRPr sz="2000"/>
          </a:p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t/>
            </a:r>
            <a:endParaRPr sz="2000"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 sz="2000"/>
              <a:t>Raportointi on sihteerin</a:t>
            </a:r>
            <a:br>
              <a:rPr lang="fi-FI" sz="2000"/>
            </a:br>
            <a:r>
              <a:rPr lang="fi-FI" sz="2000"/>
              <a:t>(tai hallintovirkailijan)</a:t>
            </a:r>
            <a:br>
              <a:rPr lang="fi-FI" sz="2000"/>
            </a:br>
            <a:r>
              <a:rPr lang="fi-FI" sz="2000"/>
              <a:t>vastuulla ja se tehdään</a:t>
            </a:r>
            <a:br>
              <a:rPr lang="fi-FI" sz="2000"/>
            </a:br>
            <a:r>
              <a:rPr lang="fi-FI" sz="2000"/>
              <a:t>Lion Portalissa</a:t>
            </a:r>
            <a:endParaRPr sz="2000"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 sz="2000"/>
              <a:t>Service/Palvelu</a:t>
            </a:r>
            <a:endParaRPr sz="2000"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 sz="2000"/>
              <a:t>My activities</a:t>
            </a:r>
            <a:endParaRPr sz="2000"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 sz="2000"/>
              <a:t>Create Service Activity/</a:t>
            </a:r>
            <a:br>
              <a:rPr lang="fi-FI" sz="2000"/>
            </a:br>
            <a:r>
              <a:rPr lang="fi-FI" sz="2000"/>
              <a:t>Luo palvelu-</a:t>
            </a:r>
            <a:br>
              <a:rPr lang="fi-FI" sz="2000"/>
            </a:br>
            <a:r>
              <a:rPr lang="fi-FI" sz="2000"/>
              <a:t>aktiviteetti</a:t>
            </a:r>
            <a:endParaRPr sz="2000"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 sz="2000"/>
              <a:t>Lahjoitus/Varain-</a:t>
            </a:r>
            <a:br>
              <a:rPr lang="fi-FI" sz="2000"/>
            </a:br>
            <a:r>
              <a:rPr lang="fi-FI" sz="2000"/>
              <a:t>hankinta/Kokous/</a:t>
            </a:r>
            <a:br>
              <a:rPr lang="fi-FI" sz="2000"/>
            </a:br>
            <a:r>
              <a:rPr lang="fi-FI" sz="2000"/>
              <a:t>Palveluaktiviteetti</a:t>
            </a:r>
            <a:endParaRPr sz="2000"/>
          </a:p>
        </p:txBody>
      </p:sp>
      <p:pic>
        <p:nvPicPr>
          <p:cNvPr id="394" name="Google Shape;3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242" y="2785064"/>
            <a:ext cx="7309102" cy="3789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4"/>
          <p:cNvSpPr txBox="1"/>
          <p:nvPr/>
        </p:nvSpPr>
        <p:spPr>
          <a:xfrm>
            <a:off x="444750" y="1043225"/>
            <a:ext cx="102843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fi-FI" sz="3200" u="none" cap="none" strike="noStrike">
                <a:solidFill>
                  <a:srgbClr val="5B1B61"/>
                </a:solidFill>
              </a:rPr>
              <a:t>Esimerkki </a:t>
            </a:r>
            <a:r>
              <a:rPr b="1" lang="fi-FI" sz="3200">
                <a:solidFill>
                  <a:srgbClr val="5B1B61"/>
                </a:solidFill>
              </a:rPr>
              <a:t>aktiviteetin tallentamisesta</a:t>
            </a:r>
            <a:endParaRPr b="1" i="0" sz="3200" u="none" cap="none" strike="noStrike">
              <a:solidFill>
                <a:srgbClr val="000000"/>
              </a:solidFill>
            </a:endParaRPr>
          </a:p>
        </p:txBody>
      </p:sp>
      <p:pic>
        <p:nvPicPr>
          <p:cNvPr id="400" name="Google Shape;40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750" y="2074396"/>
            <a:ext cx="5790903" cy="3399901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4"/>
          <p:cNvSpPr txBox="1"/>
          <p:nvPr/>
        </p:nvSpPr>
        <p:spPr>
          <a:xfrm>
            <a:off x="6449568" y="2074401"/>
            <a:ext cx="3000000" cy="22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>
                <a:solidFill>
                  <a:schemeClr val="dk2"/>
                </a:solidFill>
              </a:rPr>
              <a:t>Näyttö, kun edellisellä sivulla on valittu lahjoitus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>
                <a:solidFill>
                  <a:schemeClr val="dk2"/>
                </a:solidFill>
              </a:rPr>
              <a:t>&lt;— tietokone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2400">
                <a:solidFill>
                  <a:schemeClr val="dk2"/>
                </a:solidFill>
              </a:rPr>
              <a:t>—&gt; älypuhelin</a:t>
            </a:r>
            <a:endParaRPr sz="2400">
              <a:solidFill>
                <a:schemeClr val="dk2"/>
              </a:solidFill>
            </a:endParaRPr>
          </a:p>
        </p:txBody>
      </p:sp>
      <p:pic>
        <p:nvPicPr>
          <p:cNvPr id="402" name="Google Shape;40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1968" y="1778525"/>
            <a:ext cx="2437632" cy="459149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g56016022529cc4b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50" y="1597150"/>
            <a:ext cx="5797301" cy="382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g56016022529cc4b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5250" y="1597150"/>
            <a:ext cx="5797301" cy="382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1"/>
          <p:cNvSpPr txBox="1"/>
          <p:nvPr>
            <p:ph idx="1" type="body"/>
          </p:nvPr>
        </p:nvSpPr>
        <p:spPr>
          <a:xfrm>
            <a:off x="898594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fi-FI"/>
              <a:t>Kansainvälisten jäsenmaksujen hoito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4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Jäsenmaksut</a:t>
            </a:r>
            <a:endParaRPr/>
          </a:p>
        </p:txBody>
      </p:sp>
      <p:sp>
        <p:nvSpPr>
          <p:cNvPr id="420" name="Google Shape;420;p24"/>
          <p:cNvSpPr txBox="1"/>
          <p:nvPr>
            <p:ph idx="1" type="body"/>
          </p:nvPr>
        </p:nvSpPr>
        <p:spPr>
          <a:xfrm>
            <a:off x="250318" y="2043277"/>
            <a:ext cx="11628437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fi-FI"/>
              <a:t>Kansainvälinen jäsenmaksu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laskutus kahdessa erässä, eräpäivä 31.7. ja 31.1.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lasketaan 30.6. ja 31.12. rekisterissä olevan jäsenmäärän mukaan, ilmoitukset tehtävä n. 15. pv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LCI ei enää lähetä puolivuotisjäsenmaksusta paperilaskua vaan se on tulostettava järjestelmästä. 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sama koskee uusien jäsenten jäsenmaksulaskuja</a:t>
            </a:r>
            <a:endParaRPr/>
          </a:p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5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Maksut LCI:lle</a:t>
            </a:r>
            <a:endParaRPr/>
          </a:p>
        </p:txBody>
      </p:sp>
      <p:sp>
        <p:nvSpPr>
          <p:cNvPr id="426" name="Google Shape;426;p35"/>
          <p:cNvSpPr txBox="1"/>
          <p:nvPr>
            <p:ph idx="1" type="body"/>
          </p:nvPr>
        </p:nvSpPr>
        <p:spPr>
          <a:xfrm>
            <a:off x="250325" y="2043275"/>
            <a:ext cx="11628300" cy="43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fi-FI"/>
              <a:t>Luottokorttimaksu tai PayPal-maksu Lion Portalissa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kurssivaihtelujen takia kannattaa maksaa hieman ylimääräistä</a:t>
            </a:r>
            <a:endParaRPr/>
          </a:p>
          <a:p>
            <a:pPr indent="-114300" lvl="1" marL="5381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fi-FI"/>
              <a:t>SEPA-maksu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saaja Lions Clubs International, 300 W 22nd Street, Oak Brook, ILLINOIS, 60523-8842, USA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IBAN-koodi: GB62CHAS60924241287084</a:t>
            </a:r>
            <a:endParaRPr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BIC-koodi: CHASGB2L</a:t>
            </a:r>
            <a:endParaRPr sz="2000"/>
          </a:p>
          <a:p>
            <a:pPr indent="-2032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fi-FI" sz="2000"/>
              <a:t>pankkiohjelma saattaa kysyä maksun vastaanottajamaata, pankkitili on Englannissa</a:t>
            </a:r>
            <a:endParaRPr sz="2000"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viestikenttään klubin nimi ja kv. numero, </a:t>
            </a:r>
            <a:r>
              <a:rPr b="1" lang="fi-FI"/>
              <a:t>maksu euroissa kuten kotimaanmaksu</a:t>
            </a:r>
            <a:endParaRPr b="1" sz="2000"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/>
              <a:t>tarkista LCI:n kurssi laskulta ja maksa vähintään viisi pankkipäivää ennen kuunvaihdetta, jotta vältyt lisämaksusta LCI:n kurssin vaihtuessa:</a:t>
            </a:r>
            <a:endParaRPr/>
          </a:p>
          <a:p>
            <a:pPr indent="-762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000"/>
          </a:p>
          <a:p>
            <a:pPr indent="-228600" lvl="1" marL="53816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000" u="sng">
                <a:solidFill>
                  <a:schemeClr val="hlink"/>
                </a:solidFill>
                <a:hlinkClick r:id="rId3"/>
              </a:rPr>
              <a:t>https://www.lionsclubs.org/fi/resources-for-members/resource-center/exchange-rates</a:t>
            </a:r>
            <a:endParaRPr sz="2000"/>
          </a:p>
          <a:p>
            <a:pPr indent="-228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36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Tiliotteet kertovat kansainvälisen jäsenmaksun tilanteen</a:t>
            </a:r>
            <a:endParaRPr/>
          </a:p>
        </p:txBody>
      </p:sp>
      <p:pic>
        <p:nvPicPr>
          <p:cNvPr id="432" name="Google Shape;43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286" y="1940699"/>
            <a:ext cx="10918372" cy="4960912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6"/>
          <p:cNvSpPr/>
          <p:nvPr/>
        </p:nvSpPr>
        <p:spPr>
          <a:xfrm>
            <a:off x="5007429" y="3341915"/>
            <a:ext cx="1665514" cy="413657"/>
          </a:xfrm>
          <a:prstGeom prst="ellipse">
            <a:avLst/>
          </a:prstGeom>
          <a:noFill/>
          <a:ln cap="flat" cmpd="sng" w="25400">
            <a:solidFill>
              <a:srgbClr val="2324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3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Jäsenmaksun tiliote</a:t>
            </a:r>
            <a:endParaRPr/>
          </a:p>
        </p:txBody>
      </p:sp>
      <p:pic>
        <p:nvPicPr>
          <p:cNvPr id="439" name="Google Shape;439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29278" y="1982817"/>
            <a:ext cx="7873461" cy="481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4"/>
          <p:cNvSpPr txBox="1"/>
          <p:nvPr>
            <p:ph idx="1" type="body"/>
          </p:nvPr>
        </p:nvSpPr>
        <p:spPr>
          <a:xfrm>
            <a:off x="898594" y="1582801"/>
            <a:ext cx="6831400" cy="9707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fi-FI"/>
              <a:t>Lisäohjeita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5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Lisämateriaalia</a:t>
            </a:r>
            <a:endParaRPr/>
          </a:p>
        </p:txBody>
      </p:sp>
      <p:sp>
        <p:nvSpPr>
          <p:cNvPr id="450" name="Google Shape;450;p65"/>
          <p:cNvSpPr txBox="1"/>
          <p:nvPr>
            <p:ph idx="1" type="body"/>
          </p:nvPr>
        </p:nvSpPr>
        <p:spPr>
          <a:xfrm>
            <a:off x="250318" y="2043277"/>
            <a:ext cx="11628437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/>
              <a:t>Lion Portalin käyttäjädokumentit </a:t>
            </a:r>
            <a:r>
              <a:rPr lang="fi-FI" u="sng">
                <a:solidFill>
                  <a:schemeClr val="hlink"/>
                </a:solidFill>
                <a:hlinkClick r:id="rId3"/>
              </a:rPr>
              <a:t>Lion Portalin käyttäjädokumentit</a:t>
            </a:r>
            <a:endParaRPr/>
          </a:p>
          <a:p>
            <a:pPr indent="-3810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/>
              <a:t>Lion Portalin ohjevideot </a:t>
            </a:r>
            <a:r>
              <a:rPr lang="fi-FI" u="sng">
                <a:solidFill>
                  <a:schemeClr val="hlink"/>
                </a:solidFill>
                <a:hlinkClick r:id="rId4"/>
              </a:rPr>
              <a:t>Lion Portalin koulutusvideot YouTubessa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6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Lion Portalin käyttöohjeita eri tilanteisiin</a:t>
            </a:r>
            <a:endParaRPr/>
          </a:p>
        </p:txBody>
      </p:sp>
      <p:sp>
        <p:nvSpPr>
          <p:cNvPr id="456" name="Google Shape;456;p26"/>
          <p:cNvSpPr txBox="1"/>
          <p:nvPr>
            <p:ph idx="1" type="body"/>
          </p:nvPr>
        </p:nvSpPr>
        <p:spPr>
          <a:xfrm>
            <a:off x="250325" y="1827275"/>
            <a:ext cx="11628300" cy="450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9B"/>
              </a:buClr>
              <a:buSzPts val="2400"/>
              <a:buNone/>
            </a:pPr>
            <a:r>
              <a:rPr lang="fi-FI" sz="19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Lion Portalin käyttäjädokumentit - Suomen Lions-liitto ry</a:t>
            </a:r>
            <a:r>
              <a:rPr lang="fi-FI"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509B"/>
              </a:buClr>
              <a:buSzPts val="2400"/>
              <a:buNone/>
            </a:pPr>
            <a:r>
              <a:t/>
            </a:r>
            <a:endParaRPr sz="1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Ensimmäinen kirjautuminen/rekisteröinti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Kirjautuminen, salasanan palauttami</a:t>
            </a: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nen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Virkailijan kirjaaminen kuluvalle ja tulevalle kaudelle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Paikallisen klubivirkailjan (klubimestari, tailtwister, nuorisovaihtovirkailija jne.) kirjaaminen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Virkailijan vaihtaminen kesken kauden</a:t>
            </a:r>
            <a:r>
              <a:rPr i="1"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(= Virkailijan kauden päättäminen ja uuden virkailijan kauden aloittaminen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Uuden jäsenen lisääminen</a:t>
            </a:r>
            <a:br>
              <a:rPr lang="fi-FI" sz="1900"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Jäsenen poistaminen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Jäsenen tietojen muuttaminen</a:t>
            </a:r>
            <a: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(= Henkilökohtaiset tiedot, Henkilön tiedot, Osoitetiedot, Jäsenyystyyppi, Jäsenen kummi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Klubin tietojen päivittäminen</a:t>
            </a:r>
            <a: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Klubi - Hallintovirkailijan lisääminen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Piiri - Klubien presidenttien yhteystietojen lataaminen</a:t>
            </a:r>
            <a:br>
              <a:rPr lang="fi-FI" sz="19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</a:br>
            <a:r>
              <a:rPr lang="fi-FI" sz="1900" u="sng">
                <a:solidFill>
                  <a:srgbClr val="00338D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Piiri - Piirin virkailijoiden tehtävien luominen tulevalle kaudelle</a:t>
            </a:r>
            <a:endParaRPr sz="19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7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Lion Portal –ohjevideot YouTubessa</a:t>
            </a:r>
            <a:endParaRPr/>
          </a:p>
        </p:txBody>
      </p:sp>
      <p:sp>
        <p:nvSpPr>
          <p:cNvPr id="462" name="Google Shape;462;p27"/>
          <p:cNvSpPr txBox="1"/>
          <p:nvPr>
            <p:ph idx="1" type="body"/>
          </p:nvPr>
        </p:nvSpPr>
        <p:spPr>
          <a:xfrm>
            <a:off x="250319" y="2043277"/>
            <a:ext cx="4200384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•"/>
            </a:pPr>
            <a:r>
              <a:rPr lang="fi-FI"/>
              <a:t>Lion Portalin eri toiminnoista on tarjolla videoidut ohjeet YouTubessa: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b="0" i="0" lang="fi-FI" sz="1800" u="sng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Lion Portal Training</a:t>
            </a:r>
            <a:endParaRPr b="0" i="0" sz="18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t/>
            </a:r>
            <a:endParaRPr/>
          </a:p>
          <a:p>
            <a:pPr indent="-762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463" name="Google Shape;46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33257" y="1822280"/>
            <a:ext cx="7115682" cy="4675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6"/>
          <p:cNvSpPr txBox="1"/>
          <p:nvPr>
            <p:ph type="title"/>
          </p:nvPr>
        </p:nvSpPr>
        <p:spPr>
          <a:xfrm>
            <a:off x="251791" y="1127235"/>
            <a:ext cx="11628437" cy="616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fi-FI"/>
              <a:t>Videon tekstityksen kieli suomeksi</a:t>
            </a:r>
            <a:endParaRPr/>
          </a:p>
        </p:txBody>
      </p:sp>
      <p:pic>
        <p:nvPicPr>
          <p:cNvPr id="469" name="Google Shape;46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55156" y="1042353"/>
            <a:ext cx="4494758" cy="274829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66"/>
          <p:cNvSpPr/>
          <p:nvPr/>
        </p:nvSpPr>
        <p:spPr>
          <a:xfrm>
            <a:off x="10189026" y="3298732"/>
            <a:ext cx="1240971" cy="616887"/>
          </a:xfrm>
          <a:prstGeom prst="ellipse">
            <a:avLst/>
          </a:prstGeom>
          <a:noFill/>
          <a:ln cap="flat" cmpd="sng" w="38100">
            <a:solidFill>
              <a:srgbClr val="2B5C9C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66"/>
          <p:cNvSpPr txBox="1"/>
          <p:nvPr/>
        </p:nvSpPr>
        <p:spPr>
          <a:xfrm>
            <a:off x="358425" y="1994074"/>
            <a:ext cx="4041764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0" i="0" lang="fi-FI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Klikkaa asetukset –symbolia </a:t>
            </a:r>
            <a:br>
              <a:rPr b="0" i="0" lang="fi-FI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i-FI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ja valitse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Tekstitykset (käytössä)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160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</a:pPr>
            <a:r>
              <a:rPr b="0" i="0" lang="fi-FI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Valitse sitten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Automaattinen käännös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fi-FI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Suomi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2" name="Google Shape;472;p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9953" y="3688912"/>
            <a:ext cx="5530405" cy="30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6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77835" y="2440024"/>
            <a:ext cx="510584" cy="434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e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IONS2024">
  <a:themeElements>
    <a:clrScheme name="Mukautettu 1">
      <a:dk1>
        <a:srgbClr val="000000"/>
      </a:dk1>
      <a:lt1>
        <a:srgbClr val="FFFFFF"/>
      </a:lt1>
      <a:dk2>
        <a:srgbClr val="00338D"/>
      </a:dk2>
      <a:lt2>
        <a:srgbClr val="EBB700"/>
      </a:lt2>
      <a:accent1>
        <a:srgbClr val="55565A"/>
      </a:accent1>
      <a:accent2>
        <a:srgbClr val="407CCA"/>
      </a:accent2>
      <a:accent3>
        <a:srgbClr val="7A2582"/>
      </a:accent3>
      <a:accent4>
        <a:srgbClr val="0D2240"/>
      </a:accent4>
      <a:accent5>
        <a:srgbClr val="00AB68"/>
      </a:accent5>
      <a:accent6>
        <a:srgbClr val="FF5B35"/>
      </a:accent6>
      <a:hlink>
        <a:srgbClr val="00338D"/>
      </a:hlink>
      <a:folHlink>
        <a:srgbClr val="EBB7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2024-09-25T10:18:56Z</dcterms:created>
  <dc:creator>Riitta Haapanen</dc:creator>
</cp:coreProperties>
</file>