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05613" cy="99441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0D09C1A-5FE9-4DCC-B079-BFBAC33C9137}" type="datetimeFigureOut">
              <a:rPr lang="fi-FI" smtClean="0"/>
              <a:t>23.3.2026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D937661-7382-45BC-9A7F-FE93612893C6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1224136"/>
          </a:xfrm>
        </p:spPr>
        <p:txBody>
          <a:bodyPr>
            <a:normAutofit fontScale="90000"/>
          </a:bodyPr>
          <a:lstStyle/>
          <a:p>
            <a:r>
              <a:rPr lang="fi-FI" sz="4800" b="1" dirty="0">
                <a:latin typeface="Algerian" panose="04020705040A02060702" pitchFamily="82" charset="0"/>
              </a:rPr>
              <a:t>LENZ - Kotiratakilpailu</a:t>
            </a:r>
            <a:r>
              <a:rPr lang="fi-FI" b="1" dirty="0">
                <a:latin typeface="Algerian" panose="04020705040A02060702" pitchFamily="82" charset="0"/>
              </a:rPr>
              <a:t>  202</a:t>
            </a:r>
            <a:r>
              <a:rPr lang="fi" b="1" dirty="0">
                <a:latin typeface="Algerian" panose="04020705040A02060702" pitchFamily="82" charset="0"/>
              </a:rPr>
              <a:t>6</a:t>
            </a:r>
            <a:endParaRPr lang="fi-FI" b="1" dirty="0">
              <a:latin typeface="Algerian" panose="04020705040A02060702" pitchFamily="82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496944" cy="4752528"/>
          </a:xfrm>
        </p:spPr>
        <p:txBody>
          <a:bodyPr>
            <a:normAutofit fontScale="55000" lnSpcReduction="20000"/>
          </a:bodyPr>
          <a:lstStyle/>
          <a:p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Ampumahiihdon harrastajille.</a:t>
            </a:r>
          </a:p>
          <a:p>
            <a:endParaRPr lang="fi-FI" sz="2800" dirty="0">
              <a:solidFill>
                <a:schemeClr val="tx2">
                  <a:lumMod val="50000"/>
                </a:schemeClr>
              </a:solidFill>
            </a:endParaRPr>
          </a:p>
          <a:p>
            <a:pPr algn="l"/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4 osakilpailua, 3 parasta tulosta huomioidaan.  Jaksojen pituus 2 vk.</a:t>
            </a:r>
          </a:p>
          <a:p>
            <a:pPr algn="l"/>
            <a:endParaRPr lang="fi-FI" sz="2800" b="1" dirty="0">
              <a:solidFill>
                <a:schemeClr val="tx2">
                  <a:lumMod val="50000"/>
                </a:schemeClr>
              </a:solidFill>
            </a:endParaRPr>
          </a:p>
          <a:p>
            <a:pPr algn="l"/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Sarjat: juniorit (alle 13 v.)  20 </a:t>
            </a:r>
            <a:r>
              <a:rPr lang="fi-FI" sz="2800" b="1" dirty="0" err="1">
                <a:solidFill>
                  <a:schemeClr val="tx2">
                    <a:lumMod val="50000"/>
                  </a:schemeClr>
                </a:solidFill>
              </a:rPr>
              <a:t>ls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 makuu tuelta. Juniorit  (alle 15 v.)  20 </a:t>
            </a:r>
            <a:r>
              <a:rPr lang="fi-FI" sz="2800" b="1" dirty="0" err="1">
                <a:solidFill>
                  <a:schemeClr val="tx2">
                    <a:lumMod val="50000"/>
                  </a:schemeClr>
                </a:solidFill>
              </a:rPr>
              <a:t>ls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 makuu hihnalta. Juniorit (alle 17 v.)  20 </a:t>
            </a:r>
            <a:r>
              <a:rPr lang="fi-FI" sz="2800" b="1" dirty="0" err="1">
                <a:solidFill>
                  <a:schemeClr val="tx2">
                    <a:lumMod val="50000"/>
                  </a:schemeClr>
                </a:solidFill>
              </a:rPr>
              <a:t>ls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 makuu + 20 </a:t>
            </a:r>
            <a:r>
              <a:rPr lang="fi-FI" sz="2800" b="1" dirty="0" err="1">
                <a:solidFill>
                  <a:schemeClr val="tx2">
                    <a:lumMod val="50000"/>
                  </a:schemeClr>
                </a:solidFill>
              </a:rPr>
              <a:t>ls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 pysty. Yli ja alle 50 v.  20 </a:t>
            </a:r>
            <a:r>
              <a:rPr lang="fi-FI" sz="2800" b="1" dirty="0" err="1">
                <a:solidFill>
                  <a:schemeClr val="tx2">
                    <a:lumMod val="50000"/>
                  </a:schemeClr>
                </a:solidFill>
              </a:rPr>
              <a:t>ls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 makuu + 20 </a:t>
            </a:r>
            <a:r>
              <a:rPr lang="fi-FI" sz="2800" b="1" dirty="0" err="1">
                <a:solidFill>
                  <a:schemeClr val="tx2">
                    <a:lumMod val="50000"/>
                  </a:schemeClr>
                </a:solidFill>
              </a:rPr>
              <a:t>ls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 pysty. </a:t>
            </a:r>
          </a:p>
          <a:p>
            <a:pPr algn="l"/>
            <a:endParaRPr lang="fi-FI" sz="2800" b="1" dirty="0">
              <a:solidFill>
                <a:schemeClr val="tx2">
                  <a:lumMod val="50000"/>
                </a:schemeClr>
              </a:solidFill>
            </a:endParaRPr>
          </a:p>
          <a:p>
            <a:pPr algn="l"/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Ammunta suoritetaan omalla tai vastaavalla kotiradalla </a:t>
            </a:r>
            <a:r>
              <a:rPr lang="fi" sz="2800" b="1" dirty="0">
                <a:solidFill>
                  <a:schemeClr val="tx2">
                    <a:lumMod val="50000"/>
                  </a:schemeClr>
                </a:solidFill>
              </a:rPr>
              <a:t>4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.5. – </a:t>
            </a:r>
            <a:r>
              <a:rPr lang="fi" sz="2800" b="1" dirty="0">
                <a:solidFill>
                  <a:schemeClr val="tx2">
                    <a:lumMod val="50000"/>
                  </a:schemeClr>
                </a:solidFill>
              </a:rPr>
              <a:t>28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.6.202</a:t>
            </a:r>
            <a:r>
              <a:rPr lang="fi" sz="2800" b="1" dirty="0">
                <a:solidFill>
                  <a:schemeClr val="tx2">
                    <a:lumMod val="50000"/>
                  </a:schemeClr>
                </a:solidFill>
              </a:rPr>
              <a:t>6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 välisenä aikana pienoiskiväärillä 50 m:n pistetauluun.  Parhaat palkitaan sekä kaikkien osallistujien kesken arvotaan </a:t>
            </a:r>
            <a:r>
              <a:rPr lang="fi-FI" sz="2800" b="1" dirty="0" err="1">
                <a:solidFill>
                  <a:schemeClr val="tx2">
                    <a:lumMod val="50000"/>
                  </a:schemeClr>
                </a:solidFill>
              </a:rPr>
              <a:t>Lenzin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 500 € lahjakortti.</a:t>
            </a:r>
          </a:p>
          <a:p>
            <a:pPr algn="l"/>
            <a:endParaRPr lang="fi-FI" sz="2800" b="1" dirty="0">
              <a:solidFill>
                <a:schemeClr val="tx2">
                  <a:lumMod val="50000"/>
                </a:schemeClr>
              </a:solidFill>
            </a:endParaRPr>
          </a:p>
          <a:p>
            <a:pPr algn="l"/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Ilmoittautumiset sähköpostilla </a:t>
            </a:r>
            <a:r>
              <a:rPr lang="fi" sz="2800" b="1" dirty="0">
                <a:solidFill>
                  <a:schemeClr val="tx2">
                    <a:lumMod val="50000"/>
                  </a:schemeClr>
                </a:solidFill>
              </a:rPr>
              <a:t>3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.5.2026 mennessä osoitteeseen; </a:t>
            </a:r>
            <a:r>
              <a:rPr lang="fi-FI" sz="2800" b="1" dirty="0" err="1">
                <a:solidFill>
                  <a:schemeClr val="tx2">
                    <a:lumMod val="50000"/>
                  </a:schemeClr>
                </a:solidFill>
              </a:rPr>
              <a:t>esa.pienkellomaki</a:t>
            </a:r>
            <a:r>
              <a:rPr lang="fi" sz="2800" b="1" dirty="0">
                <a:solidFill>
                  <a:schemeClr val="tx2">
                    <a:lumMod val="50000"/>
                  </a:schemeClr>
                </a:solidFill>
              </a:rPr>
              <a:t>(at)</a:t>
            </a:r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gmail.com.   Osanottomaksu 15 €</a:t>
            </a:r>
          </a:p>
          <a:p>
            <a:pPr algn="l"/>
            <a:r>
              <a:rPr lang="fi-FI" sz="2800" b="1" i="1" dirty="0">
                <a:solidFill>
                  <a:schemeClr val="tx2">
                    <a:lumMod val="50000"/>
                  </a:schemeClr>
                </a:solidFill>
              </a:rPr>
              <a:t>Mukaan pääsee vielä toukokuun aikana.</a:t>
            </a:r>
          </a:p>
          <a:p>
            <a:pPr algn="l"/>
            <a:endParaRPr lang="fi-FI" sz="2800" b="1" dirty="0">
              <a:solidFill>
                <a:schemeClr val="tx2">
                  <a:lumMod val="50000"/>
                </a:schemeClr>
              </a:solidFill>
            </a:endParaRPr>
          </a:p>
          <a:p>
            <a:pPr algn="l"/>
            <a:r>
              <a:rPr lang="fi-FI" sz="2600" b="1" dirty="0">
                <a:solidFill>
                  <a:schemeClr val="tx2">
                    <a:lumMod val="50000"/>
                  </a:schemeClr>
                </a:solidFill>
              </a:rPr>
              <a:t>Lisätietoa kotiratakisasta Sumiaisten Kunnon nettisivuilta; https://sumiaistenkuntory.yhdistysavain.fi/</a:t>
            </a:r>
          </a:p>
          <a:p>
            <a:pPr algn="r"/>
            <a:r>
              <a:rPr lang="fi-FI" sz="2800" b="1" dirty="0">
                <a:solidFill>
                  <a:schemeClr val="tx2">
                    <a:lumMod val="50000"/>
                  </a:schemeClr>
                </a:solidFill>
              </a:rPr>
              <a:t>                                                                           </a:t>
            </a:r>
          </a:p>
          <a:p>
            <a:pPr algn="r"/>
            <a:r>
              <a:rPr lang="fi-FI" sz="2400" b="1" dirty="0">
                <a:solidFill>
                  <a:schemeClr val="tx2">
                    <a:lumMod val="50000"/>
                  </a:schemeClr>
                </a:solidFill>
                <a:latin typeface="Viner Hand ITC" panose="03070502030502020203" pitchFamily="66" charset="0"/>
              </a:rPr>
              <a:t>Sumiaisten Kunto</a:t>
            </a:r>
          </a:p>
        </p:txBody>
      </p:sp>
    </p:spTree>
    <p:extLst>
      <p:ext uri="{BB962C8B-B14F-4D97-AF65-F5344CB8AC3E}">
        <p14:creationId xmlns:p14="http://schemas.microsoft.com/office/powerpoint/2010/main" val="2759217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43b0d238-62bf-4371-b80e-b0ef1b9ee301}" enabled="1" method="Privileged" siteId="{770c8619-ed01-4f02-84c5-2d8ea3da5d9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</TotalTime>
  <Words>150</Words>
  <Application>Microsoft Office PowerPoint</Application>
  <PresentationFormat>Näytössä katseltava diaesitys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Algerian</vt:lpstr>
      <vt:lpstr>Candara</vt:lpstr>
      <vt:lpstr>Symbol</vt:lpstr>
      <vt:lpstr>Viner Hand ITC</vt:lpstr>
      <vt:lpstr>Aaltomuoto</vt:lpstr>
      <vt:lpstr>LENZ - Kotiratakilpailu  2026</vt:lpstr>
    </vt:vector>
  </TitlesOfParts>
  <Company>Metsäliitto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Kotiratakilpailu  2017</dc:title>
  <dc:creator>Pienkellomaki Esa</dc:creator>
  <cp:lastModifiedBy>Riitta Roth</cp:lastModifiedBy>
  <cp:revision>55</cp:revision>
  <cp:lastPrinted>2026-03-17T07:12:37Z</cp:lastPrinted>
  <dcterms:created xsi:type="dcterms:W3CDTF">2016-08-22T15:54:17Z</dcterms:created>
  <dcterms:modified xsi:type="dcterms:W3CDTF">2026-03-23T18:55:46Z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3b0d238-62bf-4371-b80e-b0ef1b9ee301_Enabled">
    <vt:lpwstr>true</vt:lpwstr>
  </property>
  <property fmtid="{D5CDD505-2E9C-101B-9397-08002B2CF9AE}" pid="3" name="MSIP_Label_43b0d238-62bf-4371-b80e-b0ef1b9ee301_SetDate">
    <vt:lpwstr>2022-03-27T07:12:22Z</vt:lpwstr>
  </property>
  <property fmtid="{D5CDD505-2E9C-101B-9397-08002B2CF9AE}" pid="4" name="MSIP_Label_43b0d238-62bf-4371-b80e-b0ef1b9ee301_Method">
    <vt:lpwstr>Privileged</vt:lpwstr>
  </property>
  <property fmtid="{D5CDD505-2E9C-101B-9397-08002B2CF9AE}" pid="5" name="MSIP_Label_43b0d238-62bf-4371-b80e-b0ef1b9ee301_Name">
    <vt:lpwstr>43b0d238-62bf-4371-b80e-b0ef1b9ee301</vt:lpwstr>
  </property>
  <property fmtid="{D5CDD505-2E9C-101B-9397-08002B2CF9AE}" pid="6" name="MSIP_Label_43b0d238-62bf-4371-b80e-b0ef1b9ee301_SiteId">
    <vt:lpwstr>770c8619-ed01-4f02-84c5-2d8ea3da5d94</vt:lpwstr>
  </property>
  <property fmtid="{D5CDD505-2E9C-101B-9397-08002B2CF9AE}" pid="7" name="MSIP_Label_43b0d238-62bf-4371-b80e-b0ef1b9ee301_ActionId">
    <vt:lpwstr>1cddf5f2-7331-44c7-801c-b0dd2086eb56</vt:lpwstr>
  </property>
  <property fmtid="{D5CDD505-2E9C-101B-9397-08002B2CF9AE}" pid="8" name="MSIP_Label_43b0d238-62bf-4371-b80e-b0ef1b9ee301_ContentBits">
    <vt:lpwstr>0</vt:lpwstr>
  </property>
</Properties>
</file>