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17"/>
  </p:notesMasterIdLst>
  <p:sldIdLst>
    <p:sldId id="326" r:id="rId6"/>
    <p:sldId id="256" r:id="rId7"/>
    <p:sldId id="325" r:id="rId8"/>
    <p:sldId id="263" r:id="rId9"/>
    <p:sldId id="327" r:id="rId10"/>
    <p:sldId id="1109" r:id="rId11"/>
    <p:sldId id="321" r:id="rId12"/>
    <p:sldId id="322" r:id="rId13"/>
    <p:sldId id="315" r:id="rId14"/>
    <p:sldId id="323" r:id="rId15"/>
    <p:sldId id="32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A24D67-BDC5-49BB-8E5C-D35779CD2EDA}" v="13" dt="2025-09-17T06:59:30.9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a-Stina Repo" userId="91a4906a-70eb-4164-bba9-6160b36be7f2" providerId="ADAL" clId="{B82F932C-00A5-466A-AB10-F26E19A06C4B}"/>
    <pc:docChg chg="custSel addSld delSld modSld sldOrd">
      <pc:chgData name="Pia-Stina Repo" userId="91a4906a-70eb-4164-bba9-6160b36be7f2" providerId="ADAL" clId="{B82F932C-00A5-466A-AB10-F26E19A06C4B}" dt="2025-09-17T06:59:30.943" v="143" actId="20577"/>
      <pc:docMkLst>
        <pc:docMk/>
      </pc:docMkLst>
      <pc:sldChg chg="modSp mod">
        <pc:chgData name="Pia-Stina Repo" userId="91a4906a-70eb-4164-bba9-6160b36be7f2" providerId="ADAL" clId="{B82F932C-00A5-466A-AB10-F26E19A06C4B}" dt="2025-09-16T14:35:23.426" v="11" actId="20577"/>
        <pc:sldMkLst>
          <pc:docMk/>
          <pc:sldMk cId="2283011530" sldId="256"/>
        </pc:sldMkLst>
        <pc:spChg chg="mod">
          <ac:chgData name="Pia-Stina Repo" userId="91a4906a-70eb-4164-bba9-6160b36be7f2" providerId="ADAL" clId="{B82F932C-00A5-466A-AB10-F26E19A06C4B}" dt="2025-09-16T14:35:23.426" v="11" actId="20577"/>
          <ac:spMkLst>
            <pc:docMk/>
            <pc:sldMk cId="2283011530" sldId="256"/>
            <ac:spMk id="3" creationId="{B8913033-176E-F356-E5CC-49BA6288FB2E}"/>
          </ac:spMkLst>
        </pc:spChg>
      </pc:sldChg>
      <pc:sldChg chg="mod modShow">
        <pc:chgData name="Pia-Stina Repo" userId="91a4906a-70eb-4164-bba9-6160b36be7f2" providerId="ADAL" clId="{B82F932C-00A5-466A-AB10-F26E19A06C4B}" dt="2025-09-16T14:35:57.587" v="12" actId="729"/>
        <pc:sldMkLst>
          <pc:docMk/>
          <pc:sldMk cId="2819808483" sldId="315"/>
        </pc:sldMkLst>
      </pc:sldChg>
      <pc:sldChg chg="modSp mod">
        <pc:chgData name="Pia-Stina Repo" userId="91a4906a-70eb-4164-bba9-6160b36be7f2" providerId="ADAL" clId="{B82F932C-00A5-466A-AB10-F26E19A06C4B}" dt="2025-09-16T15:28:23.913" v="137" actId="14734"/>
        <pc:sldMkLst>
          <pc:docMk/>
          <pc:sldMk cId="2586631909" sldId="323"/>
        </pc:sldMkLst>
        <pc:graphicFrameChg chg="mod modGraphic">
          <ac:chgData name="Pia-Stina Repo" userId="91a4906a-70eb-4164-bba9-6160b36be7f2" providerId="ADAL" clId="{B82F932C-00A5-466A-AB10-F26E19A06C4B}" dt="2025-09-16T15:28:23.913" v="137" actId="14734"/>
          <ac:graphicFrameMkLst>
            <pc:docMk/>
            <pc:sldMk cId="2586631909" sldId="323"/>
            <ac:graphicFrameMk id="3" creationId="{3FD8BE0C-3253-89FD-FF05-B1BF48D30DA6}"/>
          </ac:graphicFrameMkLst>
        </pc:graphicFrameChg>
      </pc:sldChg>
      <pc:sldChg chg="addSp delSp modSp mod">
        <pc:chgData name="Pia-Stina Repo" userId="91a4906a-70eb-4164-bba9-6160b36be7f2" providerId="ADAL" clId="{B82F932C-00A5-466A-AB10-F26E19A06C4B}" dt="2025-09-16T15:28:17.118" v="136" actId="14734"/>
        <pc:sldMkLst>
          <pc:docMk/>
          <pc:sldMk cId="631148724" sldId="324"/>
        </pc:sldMkLst>
        <pc:graphicFrameChg chg="del">
          <ac:chgData name="Pia-Stina Repo" userId="91a4906a-70eb-4164-bba9-6160b36be7f2" providerId="ADAL" clId="{B82F932C-00A5-466A-AB10-F26E19A06C4B}" dt="2025-09-16T14:38:30.595" v="107" actId="478"/>
          <ac:graphicFrameMkLst>
            <pc:docMk/>
            <pc:sldMk cId="631148724" sldId="324"/>
            <ac:graphicFrameMk id="3" creationId="{66C5115A-0401-ACBB-5A20-1D9DCEE91B04}"/>
          </ac:graphicFrameMkLst>
        </pc:graphicFrameChg>
        <pc:graphicFrameChg chg="add mod modGraphic">
          <ac:chgData name="Pia-Stina Repo" userId="91a4906a-70eb-4164-bba9-6160b36be7f2" providerId="ADAL" clId="{B82F932C-00A5-466A-AB10-F26E19A06C4B}" dt="2025-09-16T15:28:17.118" v="136" actId="14734"/>
          <ac:graphicFrameMkLst>
            <pc:docMk/>
            <pc:sldMk cId="631148724" sldId="324"/>
            <ac:graphicFrameMk id="4" creationId="{5431334C-573C-6776-7795-F8161AD73E28}"/>
          </ac:graphicFrameMkLst>
        </pc:graphicFrameChg>
      </pc:sldChg>
      <pc:sldChg chg="modSp mod">
        <pc:chgData name="Pia-Stina Repo" userId="91a4906a-70eb-4164-bba9-6160b36be7f2" providerId="ADAL" clId="{B82F932C-00A5-466A-AB10-F26E19A06C4B}" dt="2025-09-16T14:35:02.835" v="3" actId="20577"/>
        <pc:sldMkLst>
          <pc:docMk/>
          <pc:sldMk cId="3569096867" sldId="326"/>
        </pc:sldMkLst>
        <pc:spChg chg="mod">
          <ac:chgData name="Pia-Stina Repo" userId="91a4906a-70eb-4164-bba9-6160b36be7f2" providerId="ADAL" clId="{B82F932C-00A5-466A-AB10-F26E19A06C4B}" dt="2025-09-16T14:35:02.835" v="3" actId="20577"/>
          <ac:spMkLst>
            <pc:docMk/>
            <pc:sldMk cId="3569096867" sldId="326"/>
            <ac:spMk id="4" creationId="{F2675ACC-D987-BB8C-640C-56F78B968F70}"/>
          </ac:spMkLst>
        </pc:spChg>
      </pc:sldChg>
      <pc:sldChg chg="modSp mod">
        <pc:chgData name="Pia-Stina Repo" userId="91a4906a-70eb-4164-bba9-6160b36be7f2" providerId="ADAL" clId="{B82F932C-00A5-466A-AB10-F26E19A06C4B}" dt="2025-09-17T06:57:15.789" v="141" actId="20577"/>
        <pc:sldMkLst>
          <pc:docMk/>
          <pc:sldMk cId="264418677" sldId="327"/>
        </pc:sldMkLst>
        <pc:spChg chg="mod">
          <ac:chgData name="Pia-Stina Repo" userId="91a4906a-70eb-4164-bba9-6160b36be7f2" providerId="ADAL" clId="{B82F932C-00A5-466A-AB10-F26E19A06C4B}" dt="2025-09-17T06:57:15.789" v="141" actId="20577"/>
          <ac:spMkLst>
            <pc:docMk/>
            <pc:sldMk cId="264418677" sldId="327"/>
            <ac:spMk id="3" creationId="{824955EE-3A4E-5DEE-FAFD-619250628DD4}"/>
          </ac:spMkLst>
        </pc:spChg>
      </pc:sldChg>
      <pc:sldChg chg="new del">
        <pc:chgData name="Pia-Stina Repo" userId="91a4906a-70eb-4164-bba9-6160b36be7f2" providerId="ADAL" clId="{B82F932C-00A5-466A-AB10-F26E19A06C4B}" dt="2025-09-16T15:26:44.183" v="127" actId="47"/>
        <pc:sldMkLst>
          <pc:docMk/>
          <pc:sldMk cId="1913674754" sldId="328"/>
        </pc:sldMkLst>
      </pc:sldChg>
      <pc:sldChg chg="addSp delSp modSp add del mod ord setBg delDesignElem">
        <pc:chgData name="Pia-Stina Repo" userId="91a4906a-70eb-4164-bba9-6160b36be7f2" providerId="ADAL" clId="{B82F932C-00A5-466A-AB10-F26E19A06C4B}" dt="2025-09-17T06:59:30.943" v="143" actId="20577"/>
        <pc:sldMkLst>
          <pc:docMk/>
          <pc:sldMk cId="946009970" sldId="1109"/>
        </pc:sldMkLst>
        <pc:spChg chg="add del mod">
          <ac:chgData name="Pia-Stina Repo" userId="91a4906a-70eb-4164-bba9-6160b36be7f2" providerId="ADAL" clId="{B82F932C-00A5-466A-AB10-F26E19A06C4B}" dt="2025-09-16T15:26:10.926" v="125"/>
          <ac:spMkLst>
            <pc:docMk/>
            <pc:sldMk cId="946009970" sldId="1109"/>
            <ac:spMk id="2" creationId="{FE5120F9-8723-F75A-9218-3F1B24025B17}"/>
          </ac:spMkLst>
        </pc:spChg>
        <pc:spChg chg="add del">
          <ac:chgData name="Pia-Stina Repo" userId="91a4906a-70eb-4164-bba9-6160b36be7f2" providerId="ADAL" clId="{B82F932C-00A5-466A-AB10-F26E19A06C4B}" dt="2025-09-16T15:24:30.688" v="116"/>
          <ac:spMkLst>
            <pc:docMk/>
            <pc:sldMk cId="946009970" sldId="1109"/>
            <ac:spMk id="8" creationId="{A3363022-C969-41E9-8EB2-E4C94908C1FA}"/>
          </ac:spMkLst>
        </pc:spChg>
        <pc:spChg chg="add del">
          <ac:chgData name="Pia-Stina Repo" userId="91a4906a-70eb-4164-bba9-6160b36be7f2" providerId="ADAL" clId="{B82F932C-00A5-466A-AB10-F26E19A06C4B}" dt="2025-09-16T15:24:30.688" v="116"/>
          <ac:spMkLst>
            <pc:docMk/>
            <pc:sldMk cId="946009970" sldId="1109"/>
            <ac:spMk id="10" creationId="{8D1AD6B3-BE88-4CEB-BA17-790657CC4729}"/>
          </ac:spMkLst>
        </pc:spChg>
        <pc:grpChg chg="add del">
          <ac:chgData name="Pia-Stina Repo" userId="91a4906a-70eb-4164-bba9-6160b36be7f2" providerId="ADAL" clId="{B82F932C-00A5-466A-AB10-F26E19A06C4B}" dt="2025-09-16T15:24:30.688" v="116"/>
          <ac:grpSpMkLst>
            <pc:docMk/>
            <pc:sldMk cId="946009970" sldId="1109"/>
            <ac:grpSpMk id="12" creationId="{89D1390B-7E13-4B4F-9CB2-391063412E54}"/>
          </ac:grpSpMkLst>
        </pc:grpChg>
        <pc:graphicFrameChg chg="mod">
          <ac:chgData name="Pia-Stina Repo" userId="91a4906a-70eb-4164-bba9-6160b36be7f2" providerId="ADAL" clId="{B82F932C-00A5-466A-AB10-F26E19A06C4B}" dt="2025-09-17T06:59:30.943" v="143" actId="20577"/>
          <ac:graphicFrameMkLst>
            <pc:docMk/>
            <pc:sldMk cId="946009970" sldId="1109"/>
            <ac:graphicFrameMk id="4" creationId="{CEA17AD8-D91A-2D7D-D41A-C607D1608C9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>
                <a:solidFill>
                  <a:schemeClr val="tx1"/>
                </a:solidFill>
              </a:rPr>
              <a:t>IKÄRAKENNE 20XX (% </a:t>
            </a:r>
            <a:r>
              <a:rPr lang="en-GB" b="1" dirty="0" err="1">
                <a:solidFill>
                  <a:schemeClr val="tx1"/>
                </a:solidFill>
              </a:rPr>
              <a:t>väestöstä</a:t>
            </a:r>
            <a:r>
              <a:rPr lang="en-GB" b="1" dirty="0">
                <a:solidFill>
                  <a:schemeClr val="tx1"/>
                </a:solidFill>
              </a:rPr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Uusin tieto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Taul1!$A$2:$A$6</c:f>
              <c:strCache>
                <c:ptCount val="5"/>
                <c:pt idx="0">
                  <c:v>0-6 vuotiaat</c:v>
                </c:pt>
                <c:pt idx="1">
                  <c:v>7-15 vuotiaat</c:v>
                </c:pt>
                <c:pt idx="2">
                  <c:v>16-64 vuotiaat</c:v>
                </c:pt>
                <c:pt idx="3">
                  <c:v>65-84 vuotiaat</c:v>
                </c:pt>
                <c:pt idx="4">
                  <c:v>85v täyttäneet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30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F7-4834-8452-C7758E64D4D4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Sarja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Taul1!$A$2:$A$6</c:f>
              <c:strCache>
                <c:ptCount val="5"/>
                <c:pt idx="0">
                  <c:v>0-6 vuotiaat</c:v>
                </c:pt>
                <c:pt idx="1">
                  <c:v>7-15 vuotiaat</c:v>
                </c:pt>
                <c:pt idx="2">
                  <c:v>16-64 vuotiaat</c:v>
                </c:pt>
                <c:pt idx="3">
                  <c:v>65-84 vuotiaat</c:v>
                </c:pt>
                <c:pt idx="4">
                  <c:v>85v täyttäneet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16</c:v>
                </c:pt>
                <c:pt idx="1">
                  <c:v>24</c:v>
                </c:pt>
                <c:pt idx="2">
                  <c:v>30</c:v>
                </c:pt>
                <c:pt idx="3">
                  <c:v>22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F7-4834-8452-C7758E64D4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41030191"/>
        <c:axId val="1741028271"/>
      </c:barChart>
      <c:catAx>
        <c:axId val="17410301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41028271"/>
        <c:crosses val="autoZero"/>
        <c:auto val="1"/>
        <c:lblAlgn val="ctr"/>
        <c:lblOffset val="100"/>
        <c:noMultiLvlLbl val="0"/>
      </c:catAx>
      <c:valAx>
        <c:axId val="17410282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41030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noProof="0" dirty="0">
                <a:solidFill>
                  <a:schemeClr val="tx1"/>
                </a:solidFill>
              </a:rPr>
              <a:t>Tulos- ja prosessi-indikaattorien kehitys </a:t>
            </a:r>
          </a:p>
          <a:p>
            <a:pPr>
              <a:defRPr/>
            </a:pPr>
            <a:r>
              <a:rPr lang="fi-FI" sz="1800" noProof="0" dirty="0">
                <a:solidFill>
                  <a:schemeClr val="tx1"/>
                </a:solidFill>
              </a:rPr>
              <a:t>XXXX-XXXX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Tulosindikaattorit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20XX</c:v>
                </c:pt>
                <c:pt idx="1">
                  <c:v>20XX</c:v>
                </c:pt>
                <c:pt idx="2">
                  <c:v>20XX</c:v>
                </c:pt>
                <c:pt idx="3">
                  <c:v>20XX</c:v>
                </c:pt>
                <c:pt idx="4">
                  <c:v>20XX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45</c:v>
                </c:pt>
                <c:pt idx="1">
                  <c:v>42</c:v>
                </c:pt>
                <c:pt idx="2">
                  <c:v>42</c:v>
                </c:pt>
                <c:pt idx="3">
                  <c:v>65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9E-4C7F-B07D-5B5D5435431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Prosessi-indikaattorit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20XX</c:v>
                </c:pt>
                <c:pt idx="1">
                  <c:v>20XX</c:v>
                </c:pt>
                <c:pt idx="2">
                  <c:v>20XX</c:v>
                </c:pt>
                <c:pt idx="3">
                  <c:v>20XX</c:v>
                </c:pt>
                <c:pt idx="4">
                  <c:v>20XX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60</c:v>
                </c:pt>
                <c:pt idx="1">
                  <c:v>70</c:v>
                </c:pt>
                <c:pt idx="2">
                  <c:v>60</c:v>
                </c:pt>
                <c:pt idx="3">
                  <c:v>60</c:v>
                </c:pt>
                <c:pt idx="4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9E-4C7F-B07D-5B5D543543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062340671"/>
        <c:axId val="2062334911"/>
      </c:barChart>
      <c:catAx>
        <c:axId val="20623406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62334911"/>
        <c:crosses val="autoZero"/>
        <c:auto val="1"/>
        <c:lblAlgn val="ctr"/>
        <c:lblOffset val="100"/>
        <c:noMultiLvlLbl val="0"/>
      </c:catAx>
      <c:valAx>
        <c:axId val="206233491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62340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D72D9-3593-4AB5-B102-BAEFC18400F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FD4DBD6-04DB-425E-8078-08C7E5306BED}">
      <dgm:prSet phldrT="[Teksti]" custT="1"/>
      <dgm:spPr/>
      <dgm:t>
        <a:bodyPr/>
        <a:lstStyle/>
        <a:p>
          <a:r>
            <a:rPr lang="fi-FI" sz="1800" dirty="0"/>
            <a:t>Vaikuttavuus-pajat 1-3</a:t>
          </a:r>
        </a:p>
      </dgm:t>
    </dgm:pt>
    <dgm:pt modelId="{7C9BDA3B-2912-4366-8C3F-119586E2E8C9}" type="parTrans" cxnId="{3F2761DB-9391-4EAC-B7BD-BB09B4327F65}">
      <dgm:prSet/>
      <dgm:spPr/>
      <dgm:t>
        <a:bodyPr/>
        <a:lstStyle/>
        <a:p>
          <a:endParaRPr lang="fi-FI"/>
        </a:p>
      </dgm:t>
    </dgm:pt>
    <dgm:pt modelId="{BC9AB751-9BEE-4009-913C-8F2E7FDC0BA1}" type="sibTrans" cxnId="{3F2761DB-9391-4EAC-B7BD-BB09B4327F65}">
      <dgm:prSet/>
      <dgm:spPr/>
      <dgm:t>
        <a:bodyPr/>
        <a:lstStyle/>
        <a:p>
          <a:endParaRPr lang="fi-FI"/>
        </a:p>
      </dgm:t>
    </dgm:pt>
    <dgm:pt modelId="{1635EE93-B622-468E-A4F7-A41B6FF1F64D}">
      <dgm:prSet phldrT="[Teksti]" custT="1"/>
      <dgm:spPr/>
      <dgm:t>
        <a:bodyPr/>
        <a:lstStyle/>
        <a:p>
          <a:r>
            <a:rPr lang="fi-FI" sz="1800" dirty="0"/>
            <a:t>Neuvottelu-kunnan käsittely 19.11.</a:t>
          </a:r>
        </a:p>
      </dgm:t>
    </dgm:pt>
    <dgm:pt modelId="{8A7B106D-20FC-40D5-B1DF-B1F58592951A}" type="parTrans" cxnId="{184F3838-31A7-47F1-97A8-7BFF63BA8F12}">
      <dgm:prSet/>
      <dgm:spPr/>
      <dgm:t>
        <a:bodyPr/>
        <a:lstStyle/>
        <a:p>
          <a:endParaRPr lang="fi-FI"/>
        </a:p>
      </dgm:t>
    </dgm:pt>
    <dgm:pt modelId="{B41B1155-0C6E-4CEB-AEB3-51CFE69F0D51}" type="sibTrans" cxnId="{184F3838-31A7-47F1-97A8-7BFF63BA8F12}">
      <dgm:prSet/>
      <dgm:spPr/>
      <dgm:t>
        <a:bodyPr/>
        <a:lstStyle/>
        <a:p>
          <a:endParaRPr lang="fi-FI"/>
        </a:p>
      </dgm:t>
    </dgm:pt>
    <dgm:pt modelId="{628A3A16-9E2D-4B11-9A30-117102708F77}">
      <dgm:prSet phldrT="[Teksti]" custT="1"/>
      <dgm:spPr/>
      <dgm:t>
        <a:bodyPr/>
        <a:lstStyle/>
        <a:p>
          <a:r>
            <a:rPr lang="fi-FI" sz="1800" dirty="0"/>
            <a:t>Järjestökortti2026</a:t>
          </a:r>
        </a:p>
      </dgm:t>
    </dgm:pt>
    <dgm:pt modelId="{3CD1C7EE-1574-4FE8-8C6C-D0088844CC49}" type="parTrans" cxnId="{0DA5256F-A828-4707-90B0-0C0D7B6269A9}">
      <dgm:prSet/>
      <dgm:spPr/>
      <dgm:t>
        <a:bodyPr/>
        <a:lstStyle/>
        <a:p>
          <a:endParaRPr lang="fi-FI"/>
        </a:p>
      </dgm:t>
    </dgm:pt>
    <dgm:pt modelId="{5516D4B2-69F6-4EBE-AD6D-2A417FAEACC5}" type="sibTrans" cxnId="{0DA5256F-A828-4707-90B0-0C0D7B6269A9}">
      <dgm:prSet/>
      <dgm:spPr/>
      <dgm:t>
        <a:bodyPr/>
        <a:lstStyle/>
        <a:p>
          <a:endParaRPr lang="fi-FI"/>
        </a:p>
      </dgm:t>
    </dgm:pt>
    <dgm:pt modelId="{CB6BD7A6-AD47-4C66-95E6-CEFFBB073292}">
      <dgm:prSet phldrT="[Teksti]" custT="1"/>
      <dgm:spPr/>
      <dgm:t>
        <a:bodyPr/>
        <a:lstStyle/>
        <a:p>
          <a:r>
            <a:rPr lang="fi-FI" sz="1800" dirty="0"/>
            <a:t>Vaikuttavuus-pajatyön esittely</a:t>
          </a:r>
        </a:p>
      </dgm:t>
    </dgm:pt>
    <dgm:pt modelId="{49002502-B963-4B5D-A0E0-0129C6AB1842}" type="parTrans" cxnId="{2720C5D1-3313-4A0F-BB1C-9A60E25807E5}">
      <dgm:prSet/>
      <dgm:spPr/>
      <dgm:t>
        <a:bodyPr/>
        <a:lstStyle/>
        <a:p>
          <a:endParaRPr lang="fi-FI"/>
        </a:p>
      </dgm:t>
    </dgm:pt>
    <dgm:pt modelId="{55515531-3489-4AB4-BB26-256044C8C5B5}" type="sibTrans" cxnId="{2720C5D1-3313-4A0F-BB1C-9A60E25807E5}">
      <dgm:prSet/>
      <dgm:spPr/>
      <dgm:t>
        <a:bodyPr/>
        <a:lstStyle/>
        <a:p>
          <a:endParaRPr lang="fi-FI"/>
        </a:p>
      </dgm:t>
    </dgm:pt>
    <dgm:pt modelId="{5E5C14E5-2847-4C02-A411-E8B4AFCA0961}">
      <dgm:prSet phldrT="[Teksti]" custT="1"/>
      <dgm:spPr/>
      <dgm:t>
        <a:bodyPr/>
        <a:lstStyle/>
        <a:p>
          <a:r>
            <a:rPr lang="fi-FI" sz="1800" dirty="0"/>
            <a:t>Alaverkosto-</a:t>
          </a:r>
          <a:r>
            <a:rPr lang="fi-FI" sz="1800" dirty="0" err="1"/>
            <a:t>jen</a:t>
          </a:r>
          <a:r>
            <a:rPr lang="fi-FI" sz="1800" dirty="0"/>
            <a:t> omat kortit </a:t>
          </a:r>
          <a:r>
            <a:rPr lang="fi-FI" sz="1800"/>
            <a:t>kevät 2026</a:t>
          </a:r>
          <a:endParaRPr lang="fi-FI" sz="1800" dirty="0"/>
        </a:p>
      </dgm:t>
    </dgm:pt>
    <dgm:pt modelId="{C1A670CB-AF25-42E9-B110-F89DBE1A6036}" type="parTrans" cxnId="{A2BB486F-FFA1-4D71-8663-3F960B0CF151}">
      <dgm:prSet/>
      <dgm:spPr/>
      <dgm:t>
        <a:bodyPr/>
        <a:lstStyle/>
        <a:p>
          <a:endParaRPr lang="fi-FI"/>
        </a:p>
      </dgm:t>
    </dgm:pt>
    <dgm:pt modelId="{3C7B181A-8208-4B38-9205-57129D74ACE4}" type="sibTrans" cxnId="{A2BB486F-FFA1-4D71-8663-3F960B0CF151}">
      <dgm:prSet/>
      <dgm:spPr/>
      <dgm:t>
        <a:bodyPr/>
        <a:lstStyle/>
        <a:p>
          <a:endParaRPr lang="fi-FI"/>
        </a:p>
      </dgm:t>
    </dgm:pt>
    <dgm:pt modelId="{A03C9352-FD9F-45DF-831F-3F427505657F}">
      <dgm:prSet phldrT="[Teksti]" custT="1"/>
      <dgm:spPr/>
      <dgm:t>
        <a:bodyPr/>
        <a:lstStyle/>
        <a:p>
          <a:r>
            <a:rPr lang="fi-FI" sz="1800" dirty="0"/>
            <a:t>Verkostokortit 2026</a:t>
          </a:r>
        </a:p>
      </dgm:t>
    </dgm:pt>
    <dgm:pt modelId="{3B0BC915-2626-4B8A-ACDA-85577FA21BA7}" type="parTrans" cxnId="{E6BD9FC5-0D11-493A-9CED-029F974D62E8}">
      <dgm:prSet/>
      <dgm:spPr/>
      <dgm:t>
        <a:bodyPr/>
        <a:lstStyle/>
        <a:p>
          <a:endParaRPr lang="fi-FI"/>
        </a:p>
      </dgm:t>
    </dgm:pt>
    <dgm:pt modelId="{38738E6A-17EB-4034-BD62-67E375F0014B}" type="sibTrans" cxnId="{E6BD9FC5-0D11-493A-9CED-029F974D62E8}">
      <dgm:prSet/>
      <dgm:spPr/>
      <dgm:t>
        <a:bodyPr/>
        <a:lstStyle/>
        <a:p>
          <a:endParaRPr lang="fi-FI"/>
        </a:p>
      </dgm:t>
    </dgm:pt>
    <dgm:pt modelId="{DAE4F73E-7E6C-4C52-ACD4-4AF668EAEAE4}" type="pres">
      <dgm:prSet presAssocID="{839D72D9-3593-4AB5-B102-BAEFC18400F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848E909-60F8-4D60-9CD5-2B46C5CE0994}" type="pres">
      <dgm:prSet presAssocID="{5FD4DBD6-04DB-425E-8078-08C7E5306BED}" presName="horFlow" presStyleCnt="0"/>
      <dgm:spPr/>
    </dgm:pt>
    <dgm:pt modelId="{F75DCB91-3671-4B76-AF07-26E81A9E475A}" type="pres">
      <dgm:prSet presAssocID="{5FD4DBD6-04DB-425E-8078-08C7E5306BED}" presName="bigChev" presStyleLbl="node1" presStyleIdx="0" presStyleCnt="2"/>
      <dgm:spPr/>
    </dgm:pt>
    <dgm:pt modelId="{D35B7444-5A8E-44A4-BD1E-34FE54BC7796}" type="pres">
      <dgm:prSet presAssocID="{8A7B106D-20FC-40D5-B1DF-B1F58592951A}" presName="parTrans" presStyleCnt="0"/>
      <dgm:spPr/>
    </dgm:pt>
    <dgm:pt modelId="{9C84788F-A05A-4CF6-9894-E8A0CDF2AEE3}" type="pres">
      <dgm:prSet presAssocID="{1635EE93-B622-468E-A4F7-A41B6FF1F64D}" presName="node" presStyleLbl="alignAccFollowNode1" presStyleIdx="0" presStyleCnt="4">
        <dgm:presLayoutVars>
          <dgm:bulletEnabled val="1"/>
        </dgm:presLayoutVars>
      </dgm:prSet>
      <dgm:spPr/>
    </dgm:pt>
    <dgm:pt modelId="{B7660487-7CC3-44C3-BEE0-42F95C4846DF}" type="pres">
      <dgm:prSet presAssocID="{B41B1155-0C6E-4CEB-AEB3-51CFE69F0D51}" presName="sibTrans" presStyleCnt="0"/>
      <dgm:spPr/>
    </dgm:pt>
    <dgm:pt modelId="{1F165154-C118-491D-8477-B0F2A00896EA}" type="pres">
      <dgm:prSet presAssocID="{628A3A16-9E2D-4B11-9A30-117102708F77}" presName="node" presStyleLbl="alignAccFollowNode1" presStyleIdx="1" presStyleCnt="4">
        <dgm:presLayoutVars>
          <dgm:bulletEnabled val="1"/>
        </dgm:presLayoutVars>
      </dgm:prSet>
      <dgm:spPr/>
    </dgm:pt>
    <dgm:pt modelId="{FDB71E00-7B57-496B-8533-AB72CDCC97CB}" type="pres">
      <dgm:prSet presAssocID="{5FD4DBD6-04DB-425E-8078-08C7E5306BED}" presName="vSp" presStyleCnt="0"/>
      <dgm:spPr/>
    </dgm:pt>
    <dgm:pt modelId="{E3567D40-E4DD-4885-9061-DFE5B61D51A5}" type="pres">
      <dgm:prSet presAssocID="{CB6BD7A6-AD47-4C66-95E6-CEFFBB073292}" presName="horFlow" presStyleCnt="0"/>
      <dgm:spPr/>
    </dgm:pt>
    <dgm:pt modelId="{24613B55-F374-4B4D-AE28-FE8BA4F45249}" type="pres">
      <dgm:prSet presAssocID="{CB6BD7A6-AD47-4C66-95E6-CEFFBB073292}" presName="bigChev" presStyleLbl="node1" presStyleIdx="1" presStyleCnt="2"/>
      <dgm:spPr/>
    </dgm:pt>
    <dgm:pt modelId="{24FE4517-539E-4F00-8512-BBEEE732287F}" type="pres">
      <dgm:prSet presAssocID="{C1A670CB-AF25-42E9-B110-F89DBE1A6036}" presName="parTrans" presStyleCnt="0"/>
      <dgm:spPr/>
    </dgm:pt>
    <dgm:pt modelId="{F7A1F1D9-65F2-42A5-9806-2F8FD837C849}" type="pres">
      <dgm:prSet presAssocID="{5E5C14E5-2847-4C02-A411-E8B4AFCA0961}" presName="node" presStyleLbl="alignAccFollowNode1" presStyleIdx="2" presStyleCnt="4">
        <dgm:presLayoutVars>
          <dgm:bulletEnabled val="1"/>
        </dgm:presLayoutVars>
      </dgm:prSet>
      <dgm:spPr/>
    </dgm:pt>
    <dgm:pt modelId="{A1661E90-5D0B-4175-8088-DCA60635B26D}" type="pres">
      <dgm:prSet presAssocID="{3C7B181A-8208-4B38-9205-57129D74ACE4}" presName="sibTrans" presStyleCnt="0"/>
      <dgm:spPr/>
    </dgm:pt>
    <dgm:pt modelId="{620B3003-D9BF-47A2-AF35-E19010308CA7}" type="pres">
      <dgm:prSet presAssocID="{A03C9352-FD9F-45DF-831F-3F427505657F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A474E902-481C-4357-B8E8-BE7419417F14}" type="presOf" srcId="{A03C9352-FD9F-45DF-831F-3F427505657F}" destId="{620B3003-D9BF-47A2-AF35-E19010308CA7}" srcOrd="0" destOrd="0" presId="urn:microsoft.com/office/officeart/2005/8/layout/lProcess3"/>
    <dgm:cxn modelId="{C9430E33-52FA-4162-B486-25D4276E894A}" type="presOf" srcId="{5E5C14E5-2847-4C02-A411-E8B4AFCA0961}" destId="{F7A1F1D9-65F2-42A5-9806-2F8FD837C849}" srcOrd="0" destOrd="0" presId="urn:microsoft.com/office/officeart/2005/8/layout/lProcess3"/>
    <dgm:cxn modelId="{184F3838-31A7-47F1-97A8-7BFF63BA8F12}" srcId="{5FD4DBD6-04DB-425E-8078-08C7E5306BED}" destId="{1635EE93-B622-468E-A4F7-A41B6FF1F64D}" srcOrd="0" destOrd="0" parTransId="{8A7B106D-20FC-40D5-B1DF-B1F58592951A}" sibTransId="{B41B1155-0C6E-4CEB-AEB3-51CFE69F0D51}"/>
    <dgm:cxn modelId="{478DED5D-D9C5-48D9-822A-0E0DB7B22788}" type="presOf" srcId="{1635EE93-B622-468E-A4F7-A41B6FF1F64D}" destId="{9C84788F-A05A-4CF6-9894-E8A0CDF2AEE3}" srcOrd="0" destOrd="0" presId="urn:microsoft.com/office/officeart/2005/8/layout/lProcess3"/>
    <dgm:cxn modelId="{0DA5256F-A828-4707-90B0-0C0D7B6269A9}" srcId="{5FD4DBD6-04DB-425E-8078-08C7E5306BED}" destId="{628A3A16-9E2D-4B11-9A30-117102708F77}" srcOrd="1" destOrd="0" parTransId="{3CD1C7EE-1574-4FE8-8C6C-D0088844CC49}" sibTransId="{5516D4B2-69F6-4EBE-AD6D-2A417FAEACC5}"/>
    <dgm:cxn modelId="{A2BB486F-FFA1-4D71-8663-3F960B0CF151}" srcId="{CB6BD7A6-AD47-4C66-95E6-CEFFBB073292}" destId="{5E5C14E5-2847-4C02-A411-E8B4AFCA0961}" srcOrd="0" destOrd="0" parTransId="{C1A670CB-AF25-42E9-B110-F89DBE1A6036}" sibTransId="{3C7B181A-8208-4B38-9205-57129D74ACE4}"/>
    <dgm:cxn modelId="{E8F86D76-AC09-4726-83A0-A63A06638E59}" type="presOf" srcId="{839D72D9-3593-4AB5-B102-BAEFC18400F4}" destId="{DAE4F73E-7E6C-4C52-ACD4-4AF668EAEAE4}" srcOrd="0" destOrd="0" presId="urn:microsoft.com/office/officeart/2005/8/layout/lProcess3"/>
    <dgm:cxn modelId="{62B38EA4-E316-4339-86AF-80729C40E900}" type="presOf" srcId="{628A3A16-9E2D-4B11-9A30-117102708F77}" destId="{1F165154-C118-491D-8477-B0F2A00896EA}" srcOrd="0" destOrd="0" presId="urn:microsoft.com/office/officeart/2005/8/layout/lProcess3"/>
    <dgm:cxn modelId="{E6BD9FC5-0D11-493A-9CED-029F974D62E8}" srcId="{CB6BD7A6-AD47-4C66-95E6-CEFFBB073292}" destId="{A03C9352-FD9F-45DF-831F-3F427505657F}" srcOrd="1" destOrd="0" parTransId="{3B0BC915-2626-4B8A-ACDA-85577FA21BA7}" sibTransId="{38738E6A-17EB-4034-BD62-67E375F0014B}"/>
    <dgm:cxn modelId="{2720C5D1-3313-4A0F-BB1C-9A60E25807E5}" srcId="{839D72D9-3593-4AB5-B102-BAEFC18400F4}" destId="{CB6BD7A6-AD47-4C66-95E6-CEFFBB073292}" srcOrd="1" destOrd="0" parTransId="{49002502-B963-4B5D-A0E0-0129C6AB1842}" sibTransId="{55515531-3489-4AB4-BB26-256044C8C5B5}"/>
    <dgm:cxn modelId="{3F2761DB-9391-4EAC-B7BD-BB09B4327F65}" srcId="{839D72D9-3593-4AB5-B102-BAEFC18400F4}" destId="{5FD4DBD6-04DB-425E-8078-08C7E5306BED}" srcOrd="0" destOrd="0" parTransId="{7C9BDA3B-2912-4366-8C3F-119586E2E8C9}" sibTransId="{BC9AB751-9BEE-4009-913C-8F2E7FDC0BA1}"/>
    <dgm:cxn modelId="{D6880BED-5A8C-4D4D-AD10-6E60A8E6A686}" type="presOf" srcId="{5FD4DBD6-04DB-425E-8078-08C7E5306BED}" destId="{F75DCB91-3671-4B76-AF07-26E81A9E475A}" srcOrd="0" destOrd="0" presId="urn:microsoft.com/office/officeart/2005/8/layout/lProcess3"/>
    <dgm:cxn modelId="{CD90F1FB-6DD2-4C07-9104-1422D738B653}" type="presOf" srcId="{CB6BD7A6-AD47-4C66-95E6-CEFFBB073292}" destId="{24613B55-F374-4B4D-AE28-FE8BA4F45249}" srcOrd="0" destOrd="0" presId="urn:microsoft.com/office/officeart/2005/8/layout/lProcess3"/>
    <dgm:cxn modelId="{4099FB3A-90C6-4A97-B8ED-F63E8C899EED}" type="presParOf" srcId="{DAE4F73E-7E6C-4C52-ACD4-4AF668EAEAE4}" destId="{6848E909-60F8-4D60-9CD5-2B46C5CE0994}" srcOrd="0" destOrd="0" presId="urn:microsoft.com/office/officeart/2005/8/layout/lProcess3"/>
    <dgm:cxn modelId="{D9120835-FC36-4C1D-8D1E-9C1E9CD0B282}" type="presParOf" srcId="{6848E909-60F8-4D60-9CD5-2B46C5CE0994}" destId="{F75DCB91-3671-4B76-AF07-26E81A9E475A}" srcOrd="0" destOrd="0" presId="urn:microsoft.com/office/officeart/2005/8/layout/lProcess3"/>
    <dgm:cxn modelId="{BD128149-9591-49C9-B859-1B78473CD468}" type="presParOf" srcId="{6848E909-60F8-4D60-9CD5-2B46C5CE0994}" destId="{D35B7444-5A8E-44A4-BD1E-34FE54BC7796}" srcOrd="1" destOrd="0" presId="urn:microsoft.com/office/officeart/2005/8/layout/lProcess3"/>
    <dgm:cxn modelId="{CC81BB2B-7B22-4B31-8BBC-8440BACA775A}" type="presParOf" srcId="{6848E909-60F8-4D60-9CD5-2B46C5CE0994}" destId="{9C84788F-A05A-4CF6-9894-E8A0CDF2AEE3}" srcOrd="2" destOrd="0" presId="urn:microsoft.com/office/officeart/2005/8/layout/lProcess3"/>
    <dgm:cxn modelId="{7ABC6412-BF17-41A3-8BF7-4F4BD034B126}" type="presParOf" srcId="{6848E909-60F8-4D60-9CD5-2B46C5CE0994}" destId="{B7660487-7CC3-44C3-BEE0-42F95C4846DF}" srcOrd="3" destOrd="0" presId="urn:microsoft.com/office/officeart/2005/8/layout/lProcess3"/>
    <dgm:cxn modelId="{6E0AF544-44DB-4A2E-B31B-613CD21E927D}" type="presParOf" srcId="{6848E909-60F8-4D60-9CD5-2B46C5CE0994}" destId="{1F165154-C118-491D-8477-B0F2A00896EA}" srcOrd="4" destOrd="0" presId="urn:microsoft.com/office/officeart/2005/8/layout/lProcess3"/>
    <dgm:cxn modelId="{49D9986C-50EB-4500-A751-45192A2164DA}" type="presParOf" srcId="{DAE4F73E-7E6C-4C52-ACD4-4AF668EAEAE4}" destId="{FDB71E00-7B57-496B-8533-AB72CDCC97CB}" srcOrd="1" destOrd="0" presId="urn:microsoft.com/office/officeart/2005/8/layout/lProcess3"/>
    <dgm:cxn modelId="{74E0FECE-294A-4F91-8FFE-193B20EE4CED}" type="presParOf" srcId="{DAE4F73E-7E6C-4C52-ACD4-4AF668EAEAE4}" destId="{E3567D40-E4DD-4885-9061-DFE5B61D51A5}" srcOrd="2" destOrd="0" presId="urn:microsoft.com/office/officeart/2005/8/layout/lProcess3"/>
    <dgm:cxn modelId="{24A4666E-44B4-47B7-A25D-908498AF4145}" type="presParOf" srcId="{E3567D40-E4DD-4885-9061-DFE5B61D51A5}" destId="{24613B55-F374-4B4D-AE28-FE8BA4F45249}" srcOrd="0" destOrd="0" presId="urn:microsoft.com/office/officeart/2005/8/layout/lProcess3"/>
    <dgm:cxn modelId="{1D15C01C-AD93-4FBF-90C3-099A0D1D8A54}" type="presParOf" srcId="{E3567D40-E4DD-4885-9061-DFE5B61D51A5}" destId="{24FE4517-539E-4F00-8512-BBEEE732287F}" srcOrd="1" destOrd="0" presId="urn:microsoft.com/office/officeart/2005/8/layout/lProcess3"/>
    <dgm:cxn modelId="{DAAD714D-F85F-4EBC-91F9-6A1B52E462E8}" type="presParOf" srcId="{E3567D40-E4DD-4885-9061-DFE5B61D51A5}" destId="{F7A1F1D9-65F2-42A5-9806-2F8FD837C849}" srcOrd="2" destOrd="0" presId="urn:microsoft.com/office/officeart/2005/8/layout/lProcess3"/>
    <dgm:cxn modelId="{1545AD49-A732-43BF-A6BF-F967C9552C3F}" type="presParOf" srcId="{E3567D40-E4DD-4885-9061-DFE5B61D51A5}" destId="{A1661E90-5D0B-4175-8088-DCA60635B26D}" srcOrd="3" destOrd="0" presId="urn:microsoft.com/office/officeart/2005/8/layout/lProcess3"/>
    <dgm:cxn modelId="{76649B42-2915-4EF8-B62F-44B3EDBE45FD}" type="presParOf" srcId="{E3567D40-E4DD-4885-9061-DFE5B61D51A5}" destId="{620B3003-D9BF-47A2-AF35-E19010308C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5DCB91-3671-4B76-AF07-26E81A9E475A}">
      <dsp:nvSpPr>
        <dsp:cNvPr id="0" name=""/>
        <dsp:cNvSpPr/>
      </dsp:nvSpPr>
      <dsp:spPr>
        <a:xfrm>
          <a:off x="1739" y="697867"/>
          <a:ext cx="2687417" cy="10749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Vaikuttavuus-pajat 1-3</a:t>
          </a:r>
        </a:p>
      </dsp:txBody>
      <dsp:txXfrm>
        <a:off x="539223" y="697867"/>
        <a:ext cx="1612450" cy="1074967"/>
      </dsp:txXfrm>
    </dsp:sp>
    <dsp:sp modelId="{9C84788F-A05A-4CF6-9894-E8A0CDF2AEE3}">
      <dsp:nvSpPr>
        <dsp:cNvPr id="0" name=""/>
        <dsp:cNvSpPr/>
      </dsp:nvSpPr>
      <dsp:spPr>
        <a:xfrm>
          <a:off x="2339792" y="789239"/>
          <a:ext cx="2230556" cy="89222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Neuvottelu-kunnan käsittely 19.11.</a:t>
          </a:r>
        </a:p>
      </dsp:txBody>
      <dsp:txXfrm>
        <a:off x="2785903" y="789239"/>
        <a:ext cx="1338334" cy="892222"/>
      </dsp:txXfrm>
    </dsp:sp>
    <dsp:sp modelId="{1F165154-C118-491D-8477-B0F2A00896EA}">
      <dsp:nvSpPr>
        <dsp:cNvPr id="0" name=""/>
        <dsp:cNvSpPr/>
      </dsp:nvSpPr>
      <dsp:spPr>
        <a:xfrm>
          <a:off x="4258071" y="789239"/>
          <a:ext cx="2230556" cy="89222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Järjestökortti2026</a:t>
          </a:r>
        </a:p>
      </dsp:txBody>
      <dsp:txXfrm>
        <a:off x="4704182" y="789239"/>
        <a:ext cx="1338334" cy="892222"/>
      </dsp:txXfrm>
    </dsp:sp>
    <dsp:sp modelId="{24613B55-F374-4B4D-AE28-FE8BA4F45249}">
      <dsp:nvSpPr>
        <dsp:cNvPr id="0" name=""/>
        <dsp:cNvSpPr/>
      </dsp:nvSpPr>
      <dsp:spPr>
        <a:xfrm>
          <a:off x="1739" y="1923330"/>
          <a:ext cx="2687417" cy="10749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Vaikuttavuus-pajatyön esittely</a:t>
          </a:r>
        </a:p>
      </dsp:txBody>
      <dsp:txXfrm>
        <a:off x="539223" y="1923330"/>
        <a:ext cx="1612450" cy="1074967"/>
      </dsp:txXfrm>
    </dsp:sp>
    <dsp:sp modelId="{F7A1F1D9-65F2-42A5-9806-2F8FD837C849}">
      <dsp:nvSpPr>
        <dsp:cNvPr id="0" name=""/>
        <dsp:cNvSpPr/>
      </dsp:nvSpPr>
      <dsp:spPr>
        <a:xfrm>
          <a:off x="2339792" y="2014702"/>
          <a:ext cx="2230556" cy="89222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Alaverkosto-</a:t>
          </a:r>
          <a:r>
            <a:rPr lang="fi-FI" sz="1800" kern="1200" dirty="0" err="1"/>
            <a:t>jen</a:t>
          </a:r>
          <a:r>
            <a:rPr lang="fi-FI" sz="1800" kern="1200" dirty="0"/>
            <a:t> omat kortit </a:t>
          </a:r>
          <a:r>
            <a:rPr lang="fi-FI" sz="1800" kern="1200"/>
            <a:t>kevät 2026</a:t>
          </a:r>
          <a:endParaRPr lang="fi-FI" sz="1800" kern="1200" dirty="0"/>
        </a:p>
      </dsp:txBody>
      <dsp:txXfrm>
        <a:off x="2785903" y="2014702"/>
        <a:ext cx="1338334" cy="892222"/>
      </dsp:txXfrm>
    </dsp:sp>
    <dsp:sp modelId="{620B3003-D9BF-47A2-AF35-E19010308CA7}">
      <dsp:nvSpPr>
        <dsp:cNvPr id="0" name=""/>
        <dsp:cNvSpPr/>
      </dsp:nvSpPr>
      <dsp:spPr>
        <a:xfrm>
          <a:off x="4258071" y="2014702"/>
          <a:ext cx="2230556" cy="89222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Verkostokortit 2026</a:t>
          </a:r>
        </a:p>
      </dsp:txBody>
      <dsp:txXfrm>
        <a:off x="4704182" y="2014702"/>
        <a:ext cx="1338334" cy="892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FE2D-9475-46D7-8CF5-B2DAC9A73381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9FF9B-961A-4057-9C4D-AD78E1DA1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314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5BC073-FF83-7356-212E-466C2F732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5A08A0-445E-20F4-4202-622BA861F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C729F7-EEDF-C32F-FB9A-5B5FA60C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50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625557-678D-223C-83AE-A03550F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kstin paikkamerkki 3">
            <a:extLst>
              <a:ext uri="{FF2B5EF4-FFF2-40B4-BE49-F238E27FC236}">
                <a16:creationId xmlns:a16="http://schemas.microsoft.com/office/drawing/2014/main" id="{547B06D5-9484-81C4-6214-6F31A2093E60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205779" y="358525"/>
            <a:ext cx="3780441" cy="630410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1" name="Tekstin paikkamerkki 3">
            <a:extLst>
              <a:ext uri="{FF2B5EF4-FFF2-40B4-BE49-F238E27FC236}">
                <a16:creationId xmlns:a16="http://schemas.microsoft.com/office/drawing/2014/main" id="{2CCA603F-D239-B639-7D67-751A01B90AF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32998" y="358525"/>
            <a:ext cx="3780441" cy="630410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ekstin paikkamerkki 3">
            <a:extLst>
              <a:ext uri="{FF2B5EF4-FFF2-40B4-BE49-F238E27FC236}">
                <a16:creationId xmlns:a16="http://schemas.microsoft.com/office/drawing/2014/main" id="{2135C61A-3414-A266-C125-F531AF3E66DE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8078560" y="358525"/>
            <a:ext cx="3780441" cy="630410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330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1910" y="1933496"/>
            <a:ext cx="8861644" cy="13341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3820" y="3526971"/>
            <a:ext cx="7297824" cy="15905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9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4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9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9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22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41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540" y="3999540"/>
            <a:ext cx="8861644" cy="1236169"/>
          </a:xfrm>
        </p:spPr>
        <p:txBody>
          <a:bodyPr anchor="t"/>
          <a:lstStyle>
            <a:lvl1pPr algn="l">
              <a:defRPr sz="363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3540" y="2638026"/>
            <a:ext cx="8861644" cy="1361514"/>
          </a:xfrm>
        </p:spPr>
        <p:txBody>
          <a:bodyPr anchor="b"/>
          <a:lstStyle>
            <a:lvl1pPr marL="0" indent="0">
              <a:buNone/>
              <a:defRPr sz="1815">
                <a:solidFill>
                  <a:schemeClr val="tx1">
                    <a:tint val="75000"/>
                  </a:schemeClr>
                </a:solidFill>
              </a:defRPr>
            </a:lvl1pPr>
            <a:lvl2pPr marL="414955" indent="0">
              <a:buNone/>
              <a:defRPr sz="1634">
                <a:solidFill>
                  <a:schemeClr val="tx1">
                    <a:tint val="75000"/>
                  </a:schemeClr>
                </a:solidFill>
              </a:defRPr>
            </a:lvl2pPr>
            <a:lvl3pPr marL="82990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3pPr>
            <a:lvl4pPr marL="1244864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4pPr>
            <a:lvl5pPr marL="1659819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5pPr>
            <a:lvl6pPr marL="2074774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6pPr>
            <a:lvl7pPr marL="2489728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7pPr>
            <a:lvl8pPr marL="2904683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8pPr>
            <a:lvl9pPr marL="3319638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26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273" y="1452283"/>
            <a:ext cx="4604580" cy="4107597"/>
          </a:xfrm>
        </p:spPr>
        <p:txBody>
          <a:bodyPr/>
          <a:lstStyle>
            <a:lvl1pPr>
              <a:defRPr sz="2541"/>
            </a:lvl1pPr>
            <a:lvl2pPr>
              <a:defRPr sz="2178"/>
            </a:lvl2pPr>
            <a:lvl3pPr>
              <a:defRPr sz="1815"/>
            </a:lvl3pPr>
            <a:lvl4pPr>
              <a:defRPr sz="1634"/>
            </a:lvl4pPr>
            <a:lvl5pPr>
              <a:defRPr sz="1634"/>
            </a:lvl5pPr>
            <a:lvl6pPr>
              <a:defRPr sz="1634"/>
            </a:lvl6pPr>
            <a:lvl7pPr>
              <a:defRPr sz="1634"/>
            </a:lvl7pPr>
            <a:lvl8pPr>
              <a:defRPr sz="1634"/>
            </a:lvl8pPr>
            <a:lvl9pPr>
              <a:defRPr sz="16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9610" y="1452283"/>
            <a:ext cx="4604580" cy="4107597"/>
          </a:xfrm>
        </p:spPr>
        <p:txBody>
          <a:bodyPr/>
          <a:lstStyle>
            <a:lvl1pPr>
              <a:defRPr sz="2541"/>
            </a:lvl1pPr>
            <a:lvl2pPr>
              <a:defRPr sz="2178"/>
            </a:lvl2pPr>
            <a:lvl3pPr>
              <a:defRPr sz="1815"/>
            </a:lvl3pPr>
            <a:lvl4pPr>
              <a:defRPr sz="1634"/>
            </a:lvl4pPr>
            <a:lvl5pPr>
              <a:defRPr sz="1634"/>
            </a:lvl5pPr>
            <a:lvl6pPr>
              <a:defRPr sz="1634"/>
            </a:lvl6pPr>
            <a:lvl7pPr>
              <a:defRPr sz="1634"/>
            </a:lvl7pPr>
            <a:lvl8pPr>
              <a:defRPr sz="1634"/>
            </a:lvl8pPr>
            <a:lvl9pPr>
              <a:defRPr sz="16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273" y="1393212"/>
            <a:ext cx="4606390" cy="580624"/>
          </a:xfrm>
        </p:spPr>
        <p:txBody>
          <a:bodyPr anchor="b"/>
          <a:lstStyle>
            <a:lvl1pPr marL="0" indent="0">
              <a:buNone/>
              <a:defRPr sz="2178" b="1"/>
            </a:lvl1pPr>
            <a:lvl2pPr marL="414955" indent="0">
              <a:buNone/>
              <a:defRPr sz="1815" b="1"/>
            </a:lvl2pPr>
            <a:lvl3pPr marL="829909" indent="0">
              <a:buNone/>
              <a:defRPr sz="1634" b="1"/>
            </a:lvl3pPr>
            <a:lvl4pPr marL="1244864" indent="0">
              <a:buNone/>
              <a:defRPr sz="1452" b="1"/>
            </a:lvl4pPr>
            <a:lvl5pPr marL="1659819" indent="0">
              <a:buNone/>
              <a:defRPr sz="1452" b="1"/>
            </a:lvl5pPr>
            <a:lvl6pPr marL="2074774" indent="0">
              <a:buNone/>
              <a:defRPr sz="1452" b="1"/>
            </a:lvl6pPr>
            <a:lvl7pPr marL="2489728" indent="0">
              <a:buNone/>
              <a:defRPr sz="1452" b="1"/>
            </a:lvl7pPr>
            <a:lvl8pPr marL="2904683" indent="0">
              <a:buNone/>
              <a:defRPr sz="1452" b="1"/>
            </a:lvl8pPr>
            <a:lvl9pPr marL="3319638" indent="0">
              <a:buNone/>
              <a:defRPr sz="14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273" y="1973836"/>
            <a:ext cx="4606390" cy="3586043"/>
          </a:xfrm>
        </p:spPr>
        <p:txBody>
          <a:bodyPr/>
          <a:lstStyle>
            <a:lvl1pPr>
              <a:defRPr sz="2178"/>
            </a:lvl1pPr>
            <a:lvl2pPr>
              <a:defRPr sz="1815"/>
            </a:lvl2pPr>
            <a:lvl3pPr>
              <a:defRPr sz="1634"/>
            </a:lvl3pPr>
            <a:lvl4pPr>
              <a:defRPr sz="1452"/>
            </a:lvl4pPr>
            <a:lvl5pPr>
              <a:defRPr sz="1452"/>
            </a:lvl5pPr>
            <a:lvl6pPr>
              <a:defRPr sz="1452"/>
            </a:lvl6pPr>
            <a:lvl7pPr>
              <a:defRPr sz="1452"/>
            </a:lvl7pPr>
            <a:lvl8pPr>
              <a:defRPr sz="1452"/>
            </a:lvl8pPr>
            <a:lvl9pPr>
              <a:defRPr sz="14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5991" y="1393212"/>
            <a:ext cx="4608200" cy="580624"/>
          </a:xfrm>
        </p:spPr>
        <p:txBody>
          <a:bodyPr anchor="b"/>
          <a:lstStyle>
            <a:lvl1pPr marL="0" indent="0">
              <a:buNone/>
              <a:defRPr sz="2178" b="1"/>
            </a:lvl1pPr>
            <a:lvl2pPr marL="414955" indent="0">
              <a:buNone/>
              <a:defRPr sz="1815" b="1"/>
            </a:lvl2pPr>
            <a:lvl3pPr marL="829909" indent="0">
              <a:buNone/>
              <a:defRPr sz="1634" b="1"/>
            </a:lvl3pPr>
            <a:lvl4pPr marL="1244864" indent="0">
              <a:buNone/>
              <a:defRPr sz="1452" b="1"/>
            </a:lvl4pPr>
            <a:lvl5pPr marL="1659819" indent="0">
              <a:buNone/>
              <a:defRPr sz="1452" b="1"/>
            </a:lvl5pPr>
            <a:lvl6pPr marL="2074774" indent="0">
              <a:buNone/>
              <a:defRPr sz="1452" b="1"/>
            </a:lvl6pPr>
            <a:lvl7pPr marL="2489728" indent="0">
              <a:buNone/>
              <a:defRPr sz="1452" b="1"/>
            </a:lvl7pPr>
            <a:lvl8pPr marL="2904683" indent="0">
              <a:buNone/>
              <a:defRPr sz="1452" b="1"/>
            </a:lvl8pPr>
            <a:lvl9pPr marL="3319638" indent="0">
              <a:buNone/>
              <a:defRPr sz="14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95991" y="1973836"/>
            <a:ext cx="4608200" cy="3586043"/>
          </a:xfrm>
        </p:spPr>
        <p:txBody>
          <a:bodyPr/>
          <a:lstStyle>
            <a:lvl1pPr>
              <a:defRPr sz="2178"/>
            </a:lvl1pPr>
            <a:lvl2pPr>
              <a:defRPr sz="1815"/>
            </a:lvl2pPr>
            <a:lvl3pPr>
              <a:defRPr sz="1634"/>
            </a:lvl3pPr>
            <a:lvl4pPr>
              <a:defRPr sz="1452"/>
            </a:lvl4pPr>
            <a:lvl5pPr>
              <a:defRPr sz="1452"/>
            </a:lvl5pPr>
            <a:lvl6pPr>
              <a:defRPr sz="1452"/>
            </a:lvl6pPr>
            <a:lvl7pPr>
              <a:defRPr sz="1452"/>
            </a:lvl7pPr>
            <a:lvl8pPr>
              <a:defRPr sz="1452"/>
            </a:lvl8pPr>
            <a:lvl9pPr>
              <a:defRPr sz="14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1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00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80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74" y="247810"/>
            <a:ext cx="3429906" cy="1054634"/>
          </a:xfrm>
        </p:spPr>
        <p:txBody>
          <a:bodyPr anchor="b"/>
          <a:lstStyle>
            <a:lvl1pPr algn="l">
              <a:defRPr sz="181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066" y="247811"/>
            <a:ext cx="5828124" cy="5312069"/>
          </a:xfrm>
        </p:spPr>
        <p:txBody>
          <a:bodyPr/>
          <a:lstStyle>
            <a:lvl1pPr>
              <a:defRPr sz="2904"/>
            </a:lvl1pPr>
            <a:lvl2pPr>
              <a:defRPr sz="2541"/>
            </a:lvl2pPr>
            <a:lvl3pPr>
              <a:defRPr sz="2178"/>
            </a:lvl3pPr>
            <a:lvl4pPr>
              <a:defRPr sz="1815"/>
            </a:lvl4pPr>
            <a:lvl5pPr>
              <a:defRPr sz="1815"/>
            </a:lvl5pPr>
            <a:lvl6pPr>
              <a:defRPr sz="1815"/>
            </a:lvl6pPr>
            <a:lvl7pPr>
              <a:defRPr sz="1815"/>
            </a:lvl7pPr>
            <a:lvl8pPr>
              <a:defRPr sz="1815"/>
            </a:lvl8pPr>
            <a:lvl9pPr>
              <a:defRPr sz="18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274" y="1302444"/>
            <a:ext cx="3429906" cy="4257435"/>
          </a:xfrm>
        </p:spPr>
        <p:txBody>
          <a:bodyPr/>
          <a:lstStyle>
            <a:lvl1pPr marL="0" indent="0">
              <a:buNone/>
              <a:defRPr sz="1271"/>
            </a:lvl1pPr>
            <a:lvl2pPr marL="414955" indent="0">
              <a:buNone/>
              <a:defRPr sz="1089"/>
            </a:lvl2pPr>
            <a:lvl3pPr marL="829909" indent="0">
              <a:buNone/>
              <a:defRPr sz="908"/>
            </a:lvl3pPr>
            <a:lvl4pPr marL="1244864" indent="0">
              <a:buNone/>
              <a:defRPr sz="817"/>
            </a:lvl4pPr>
            <a:lvl5pPr marL="1659819" indent="0">
              <a:buNone/>
              <a:defRPr sz="817"/>
            </a:lvl5pPr>
            <a:lvl6pPr marL="2074774" indent="0">
              <a:buNone/>
              <a:defRPr sz="817"/>
            </a:lvl6pPr>
            <a:lvl7pPr marL="2489728" indent="0">
              <a:buNone/>
              <a:defRPr sz="817"/>
            </a:lvl7pPr>
            <a:lvl8pPr marL="2904683" indent="0">
              <a:buNone/>
              <a:defRPr sz="817"/>
            </a:lvl8pPr>
            <a:lvl9pPr marL="3319638" indent="0">
              <a:buNone/>
              <a:defRPr sz="8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94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464" y="4356847"/>
            <a:ext cx="6255278" cy="514350"/>
          </a:xfrm>
        </p:spPr>
        <p:txBody>
          <a:bodyPr anchor="b"/>
          <a:lstStyle>
            <a:lvl1pPr algn="l">
              <a:defRPr sz="181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43464" y="556132"/>
            <a:ext cx="6255278" cy="3734440"/>
          </a:xfrm>
        </p:spPr>
        <p:txBody>
          <a:bodyPr/>
          <a:lstStyle>
            <a:lvl1pPr marL="0" indent="0">
              <a:buNone/>
              <a:defRPr sz="2904"/>
            </a:lvl1pPr>
            <a:lvl2pPr marL="414955" indent="0">
              <a:buNone/>
              <a:defRPr sz="2541"/>
            </a:lvl2pPr>
            <a:lvl3pPr marL="829909" indent="0">
              <a:buNone/>
              <a:defRPr sz="2178"/>
            </a:lvl3pPr>
            <a:lvl4pPr marL="1244864" indent="0">
              <a:buNone/>
              <a:defRPr sz="1815"/>
            </a:lvl4pPr>
            <a:lvl5pPr marL="1659819" indent="0">
              <a:buNone/>
              <a:defRPr sz="1815"/>
            </a:lvl5pPr>
            <a:lvl6pPr marL="2074774" indent="0">
              <a:buNone/>
              <a:defRPr sz="1815"/>
            </a:lvl6pPr>
            <a:lvl7pPr marL="2489728" indent="0">
              <a:buNone/>
              <a:defRPr sz="1815"/>
            </a:lvl7pPr>
            <a:lvl8pPr marL="2904683" indent="0">
              <a:buNone/>
              <a:defRPr sz="1815"/>
            </a:lvl8pPr>
            <a:lvl9pPr marL="3319638" indent="0">
              <a:buNone/>
              <a:defRPr sz="181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43464" y="4871198"/>
            <a:ext cx="6255278" cy="730463"/>
          </a:xfrm>
        </p:spPr>
        <p:txBody>
          <a:bodyPr/>
          <a:lstStyle>
            <a:lvl1pPr marL="0" indent="0">
              <a:buNone/>
              <a:defRPr sz="1271"/>
            </a:lvl1pPr>
            <a:lvl2pPr marL="414955" indent="0">
              <a:buNone/>
              <a:defRPr sz="1089"/>
            </a:lvl2pPr>
            <a:lvl3pPr marL="829909" indent="0">
              <a:buNone/>
              <a:defRPr sz="908"/>
            </a:lvl3pPr>
            <a:lvl4pPr marL="1244864" indent="0">
              <a:buNone/>
              <a:defRPr sz="817"/>
            </a:lvl4pPr>
            <a:lvl5pPr marL="1659819" indent="0">
              <a:buNone/>
              <a:defRPr sz="817"/>
            </a:lvl5pPr>
            <a:lvl6pPr marL="2074774" indent="0">
              <a:buNone/>
              <a:defRPr sz="817"/>
            </a:lvl6pPr>
            <a:lvl7pPr marL="2489728" indent="0">
              <a:buNone/>
              <a:defRPr sz="817"/>
            </a:lvl7pPr>
            <a:lvl8pPr marL="2904683" indent="0">
              <a:buNone/>
              <a:defRPr sz="817"/>
            </a:lvl8pPr>
            <a:lvl9pPr marL="3319638" indent="0">
              <a:buNone/>
              <a:defRPr sz="8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8808B5-1656-30DF-95FF-178ABAF12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422F1C-601E-3908-CF8E-3F7C21F44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7064B2-B309-ABF3-DF21-02DDD066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047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442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8461" y="249252"/>
            <a:ext cx="2345729" cy="53106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1273" y="249252"/>
            <a:ext cx="6863430" cy="53106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A183B-88BD-F44E-C42C-2CFBC5D42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0" y="1709738"/>
            <a:ext cx="11520633" cy="2852737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F59D77-D31D-1B37-00DC-E53CC132F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340" y="4589463"/>
            <a:ext cx="11520633" cy="20651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3D387E-E486-89A1-F421-947C34992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39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2815A-7501-817C-1A71-DA410695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A2ECE4-CA65-B032-F662-E470028B3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340" y="1631419"/>
            <a:ext cx="5685460" cy="503322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FC33B9-3E3B-248F-7912-51DBCA521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631419"/>
            <a:ext cx="5682775" cy="503322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E6D84F-4FA0-D13B-BFE6-C83ADE0E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58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B6C545-B275-B9AA-3A84-AD5A33438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25" y="193354"/>
            <a:ext cx="11508549" cy="1235460"/>
          </a:xfrm>
        </p:spPr>
        <p:txBody>
          <a:bodyPr/>
          <a:lstStyle>
            <a:lvl1pPr>
              <a:defRPr b="1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F27061-B571-09F4-10A2-9C7686B87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425" y="1627390"/>
            <a:ext cx="5651151" cy="7129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E1EFF5-7FE6-0F6F-76E2-AD4633113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424" y="2340380"/>
            <a:ext cx="5651151" cy="43242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99D66FF-16BE-3C8C-8503-3C62CB5EF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27390"/>
            <a:ext cx="5682774" cy="7129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8198950-A629-9E83-2782-348A005E2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40380"/>
            <a:ext cx="5682773" cy="43242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1B7DBEA-E4A6-F0BB-9A55-0B9D72E3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08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1564F0-032B-F47F-22C4-EBBAB8A5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32B0D42-623C-A66D-094B-A031AB06D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29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02A273A-34F6-2E22-440D-90E03ECA7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9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0B8D6C-20C4-F34A-C1BA-C6572ECB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5779" y="185297"/>
            <a:ext cx="7653224" cy="1068407"/>
          </a:xfrm>
        </p:spPr>
        <p:txBody>
          <a:bodyPr anchor="b">
            <a:noAutofit/>
          </a:bodyPr>
          <a:lstStyle>
            <a:lvl1pPr>
              <a:defRPr sz="3600" b="1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19C559-CBFF-17CC-9602-91C9F26A0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3780441" cy="6858000"/>
          </a:xfrm>
        </p:spPr>
        <p:txBody>
          <a:bodyPr>
            <a:normAutofit/>
          </a:bodyPr>
          <a:lstStyle>
            <a:lvl1pPr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E348E9-2E68-30CE-8F4C-633191772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5779" y="1326227"/>
            <a:ext cx="7653224" cy="192049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625557-678D-223C-83AE-A03550F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kstin paikkamerkki 3">
            <a:extLst>
              <a:ext uri="{FF2B5EF4-FFF2-40B4-BE49-F238E27FC236}">
                <a16:creationId xmlns:a16="http://schemas.microsoft.com/office/drawing/2014/main" id="{547B06D5-9484-81C4-6214-6F31A2093E60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078560" y="3319248"/>
            <a:ext cx="3780441" cy="335345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1" name="Tekstin paikkamerkki 3">
            <a:extLst>
              <a:ext uri="{FF2B5EF4-FFF2-40B4-BE49-F238E27FC236}">
                <a16:creationId xmlns:a16="http://schemas.microsoft.com/office/drawing/2014/main" id="{2CCA603F-D239-B639-7D67-751A01B90AF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05779" y="3319248"/>
            <a:ext cx="3780441" cy="335345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63879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19C559-CBFF-17CC-9602-91C9F26A0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440" y="0"/>
            <a:ext cx="3780441" cy="6858000"/>
          </a:xfrm>
        </p:spPr>
        <p:txBody>
          <a:bodyPr>
            <a:normAutofit/>
          </a:bodyPr>
          <a:lstStyle>
            <a:lvl1pPr>
              <a:defRPr lang="en-GB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625557-678D-223C-83AE-A03550F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kstin paikkamerkki 3">
            <a:extLst>
              <a:ext uri="{FF2B5EF4-FFF2-40B4-BE49-F238E27FC236}">
                <a16:creationId xmlns:a16="http://schemas.microsoft.com/office/drawing/2014/main" id="{547B06D5-9484-81C4-6214-6F31A2093E60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205779" y="358525"/>
            <a:ext cx="3780441" cy="630410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1" name="Tekstin paikkamerkki 3">
            <a:extLst>
              <a:ext uri="{FF2B5EF4-FFF2-40B4-BE49-F238E27FC236}">
                <a16:creationId xmlns:a16="http://schemas.microsoft.com/office/drawing/2014/main" id="{2CCA603F-D239-B639-7D67-751A01B90AF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32998" y="358525"/>
            <a:ext cx="3780441" cy="630410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4180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861E8B7-0534-4C90-E0C6-B681DB704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0" y="193353"/>
            <a:ext cx="11520634" cy="1260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C6EC52-7329-1A0F-CA97-4E3670FA4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340" y="1631419"/>
            <a:ext cx="11520634" cy="50332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9DCA00-9EB6-F51D-B94E-BAEAB096F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1376" y="6476763"/>
            <a:ext cx="660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39EDCC-C68C-4CF6-AB5B-7BE7210D5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46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73" y="249251"/>
            <a:ext cx="9382917" cy="1037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273" y="1452283"/>
            <a:ext cx="9382917" cy="4107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1273" y="5768789"/>
            <a:ext cx="2432608" cy="3313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2033" y="5768789"/>
            <a:ext cx="3301397" cy="3313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71582" y="5768789"/>
            <a:ext cx="2432608" cy="3313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5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829909" rtl="0" eaLnBrk="1" latinLnBrk="0" hangingPunct="1">
        <a:spcBef>
          <a:spcPct val="0"/>
        </a:spcBef>
        <a:buNone/>
        <a:defRPr sz="39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216" indent="-311216" algn="l" defTabSz="829909" rtl="0" eaLnBrk="1" latinLnBrk="0" hangingPunct="1">
        <a:spcBef>
          <a:spcPct val="20000"/>
        </a:spcBef>
        <a:buFont typeface="Arial" pitchFamily="34" charset="0"/>
        <a:buChar char="•"/>
        <a:defRPr sz="2904" kern="1200">
          <a:solidFill>
            <a:schemeClr val="tx1"/>
          </a:solidFill>
          <a:latin typeface="+mn-lt"/>
          <a:ea typeface="+mn-ea"/>
          <a:cs typeface="+mn-cs"/>
        </a:defRPr>
      </a:lvl1pPr>
      <a:lvl2pPr marL="674301" indent="-259347" algn="l" defTabSz="829909" rtl="0" eaLnBrk="1" latinLnBrk="0" hangingPunct="1">
        <a:spcBef>
          <a:spcPct val="20000"/>
        </a:spcBef>
        <a:buFont typeface="Arial" pitchFamily="34" charset="0"/>
        <a:buChar char="–"/>
        <a:defRPr sz="2541" kern="1200">
          <a:solidFill>
            <a:schemeClr val="tx1"/>
          </a:solidFill>
          <a:latin typeface="+mn-lt"/>
          <a:ea typeface="+mn-ea"/>
          <a:cs typeface="+mn-cs"/>
        </a:defRPr>
      </a:lvl2pPr>
      <a:lvl3pPr marL="1037387" indent="-207477" algn="l" defTabSz="829909" rtl="0" eaLnBrk="1" latinLnBrk="0" hangingPunct="1">
        <a:spcBef>
          <a:spcPct val="20000"/>
        </a:spcBef>
        <a:buFont typeface="Arial" pitchFamily="34" charset="0"/>
        <a:buChar char="•"/>
        <a:defRPr sz="2178" kern="1200">
          <a:solidFill>
            <a:schemeClr val="tx1"/>
          </a:solidFill>
          <a:latin typeface="+mn-lt"/>
          <a:ea typeface="+mn-ea"/>
          <a:cs typeface="+mn-cs"/>
        </a:defRPr>
      </a:lvl3pPr>
      <a:lvl4pPr marL="1452342" indent="-207477" algn="l" defTabSz="829909" rtl="0" eaLnBrk="1" latinLnBrk="0" hangingPunct="1">
        <a:spcBef>
          <a:spcPct val="20000"/>
        </a:spcBef>
        <a:buFont typeface="Arial" pitchFamily="34" charset="0"/>
        <a:buChar char="–"/>
        <a:defRPr sz="1815" kern="1200">
          <a:solidFill>
            <a:schemeClr val="tx1"/>
          </a:solidFill>
          <a:latin typeface="+mn-lt"/>
          <a:ea typeface="+mn-ea"/>
          <a:cs typeface="+mn-cs"/>
        </a:defRPr>
      </a:lvl4pPr>
      <a:lvl5pPr marL="1867296" indent="-207477" algn="l" defTabSz="829909" rtl="0" eaLnBrk="1" latinLnBrk="0" hangingPunct="1">
        <a:spcBef>
          <a:spcPct val="20000"/>
        </a:spcBef>
        <a:buFont typeface="Arial" pitchFamily="34" charset="0"/>
        <a:buChar char="»"/>
        <a:defRPr sz="1815" kern="1200">
          <a:solidFill>
            <a:schemeClr val="tx1"/>
          </a:solidFill>
          <a:latin typeface="+mn-lt"/>
          <a:ea typeface="+mn-ea"/>
          <a:cs typeface="+mn-cs"/>
        </a:defRPr>
      </a:lvl5pPr>
      <a:lvl6pPr marL="2282251" indent="-207477" algn="l" defTabSz="829909" rtl="0" eaLnBrk="1" latinLnBrk="0" hangingPunct="1">
        <a:spcBef>
          <a:spcPct val="20000"/>
        </a:spcBef>
        <a:buFont typeface="Arial" pitchFamily="34" charset="0"/>
        <a:buChar char="•"/>
        <a:defRPr sz="1815" kern="1200">
          <a:solidFill>
            <a:schemeClr val="tx1"/>
          </a:solidFill>
          <a:latin typeface="+mn-lt"/>
          <a:ea typeface="+mn-ea"/>
          <a:cs typeface="+mn-cs"/>
        </a:defRPr>
      </a:lvl6pPr>
      <a:lvl7pPr marL="2697206" indent="-207477" algn="l" defTabSz="829909" rtl="0" eaLnBrk="1" latinLnBrk="0" hangingPunct="1">
        <a:spcBef>
          <a:spcPct val="20000"/>
        </a:spcBef>
        <a:buFont typeface="Arial" pitchFamily="34" charset="0"/>
        <a:buChar char="•"/>
        <a:defRPr sz="1815" kern="1200">
          <a:solidFill>
            <a:schemeClr val="tx1"/>
          </a:solidFill>
          <a:latin typeface="+mn-lt"/>
          <a:ea typeface="+mn-ea"/>
          <a:cs typeface="+mn-cs"/>
        </a:defRPr>
      </a:lvl7pPr>
      <a:lvl8pPr marL="3112160" indent="-207477" algn="l" defTabSz="829909" rtl="0" eaLnBrk="1" latinLnBrk="0" hangingPunct="1">
        <a:spcBef>
          <a:spcPct val="20000"/>
        </a:spcBef>
        <a:buFont typeface="Arial" pitchFamily="34" charset="0"/>
        <a:buChar char="•"/>
        <a:defRPr sz="1815" kern="1200">
          <a:solidFill>
            <a:schemeClr val="tx1"/>
          </a:solidFill>
          <a:latin typeface="+mn-lt"/>
          <a:ea typeface="+mn-ea"/>
          <a:cs typeface="+mn-cs"/>
        </a:defRPr>
      </a:lvl8pPr>
      <a:lvl9pPr marL="3527115" indent="-207477" algn="l" defTabSz="829909" rtl="0" eaLnBrk="1" latinLnBrk="0" hangingPunct="1">
        <a:spcBef>
          <a:spcPct val="20000"/>
        </a:spcBef>
        <a:buFont typeface="Arial" pitchFamily="34" charset="0"/>
        <a:buChar char="•"/>
        <a:defRPr sz="18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1pPr>
      <a:lvl2pPr marL="414955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2pPr>
      <a:lvl3pPr marL="829909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3pPr>
      <a:lvl4pPr marL="1244864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4pPr>
      <a:lvl5pPr marL="1659819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5pPr>
      <a:lvl6pPr marL="2074774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6pPr>
      <a:lvl7pPr marL="2489728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7pPr>
      <a:lvl8pPr marL="2904683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8pPr>
      <a:lvl9pPr marL="3319638" algn="l" defTabSz="829909" rtl="0" eaLnBrk="1" latinLnBrk="0" hangingPunct="1">
        <a:defRPr sz="16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F2675ACC-D987-BB8C-640C-56F78B968F70}"/>
              </a:ext>
            </a:extLst>
          </p:cNvPr>
          <p:cNvSpPr txBox="1"/>
          <p:nvPr/>
        </p:nvSpPr>
        <p:spPr>
          <a:xfrm>
            <a:off x="1406013" y="1705451"/>
            <a:ext cx="93799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Kymenlaakson järjestöjen neuvottelukunnan (NEKKU) vaikuttavuustyö /2025</a:t>
            </a:r>
          </a:p>
          <a:p>
            <a:endParaRPr lang="fi-FI" dirty="0"/>
          </a:p>
          <a:p>
            <a:r>
              <a:rPr lang="fi-FI" dirty="0"/>
              <a:t>klo 13 Tapaamisen avaus</a:t>
            </a:r>
          </a:p>
          <a:p>
            <a:r>
              <a:rPr lang="fi-FI" dirty="0"/>
              <a:t>13.05 </a:t>
            </a:r>
            <a:r>
              <a:rPr lang="fi-FI" dirty="0" err="1"/>
              <a:t>HVAn</a:t>
            </a:r>
            <a:r>
              <a:rPr lang="fi-FI" dirty="0"/>
              <a:t> toimintasuunnitelman 2026-29 valmisteluvaiheen lyhyt läpikäynti</a:t>
            </a:r>
          </a:p>
          <a:p>
            <a:r>
              <a:rPr lang="fi-FI" dirty="0"/>
              <a:t>13.25 </a:t>
            </a:r>
            <a:r>
              <a:rPr lang="fi-FI" dirty="0" err="1"/>
              <a:t>NEKKUn</a:t>
            </a:r>
            <a:r>
              <a:rPr lang="fi-FI" dirty="0"/>
              <a:t> tuloskortin hahmottelua</a:t>
            </a:r>
          </a:p>
          <a:p>
            <a:r>
              <a:rPr lang="fi-FI" dirty="0"/>
              <a:t>14.00-14.10 Tauko</a:t>
            </a:r>
          </a:p>
          <a:p>
            <a:r>
              <a:rPr lang="fi-FI" dirty="0"/>
              <a:t>14.10-15 Nykyisten, käytössä olevien mittareiden kartoitus (Apuna yhteinen etätyöpöytä). Parhaiten valmistaudut kokoamalla organisaatiosi käyttämät nykyiset mittarit muistilapulle 🙂</a:t>
            </a:r>
          </a:p>
          <a:p>
            <a:endParaRPr lang="fi-FI" dirty="0"/>
          </a:p>
        </p:txBody>
      </p:sp>
      <p:pic>
        <p:nvPicPr>
          <p:cNvPr id="6" name="Kuva 5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E9A3323F-0DE5-C91B-3E0D-DC8A4CB41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034" y="176982"/>
            <a:ext cx="2041906" cy="203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09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D4CC8-9547-EA28-D953-E5D7F42E9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E4368821-83B0-5E31-8A7B-EA3AFBE9714B}"/>
              </a:ext>
            </a:extLst>
          </p:cNvPr>
          <p:cNvSpPr txBox="1"/>
          <p:nvPr/>
        </p:nvSpPr>
        <p:spPr>
          <a:xfrm>
            <a:off x="355600" y="0"/>
            <a:ext cx="11459528" cy="7261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fi-FI" sz="2800" b="1" dirty="0">
                <a:solidFill>
                  <a:schemeClr val="accent3"/>
                </a:solidFill>
                <a:latin typeface="Source Sans Pro 2"/>
                <a:ea typeface="Source Sans Pro 2"/>
                <a:cs typeface="Source Sans Pro 2"/>
                <a:sym typeface="Source Sans Pro 2"/>
              </a:rPr>
              <a:t>Painopiste 1:Terveelliset ja hyvinvointia tukevat elintavat</a:t>
            </a:r>
            <a:endParaRPr lang="fi-FI" sz="2800" noProof="0" dirty="0">
              <a:solidFill>
                <a:schemeClr val="accent3"/>
              </a:solidFill>
              <a:latin typeface="Source Sans Pro 2"/>
              <a:ea typeface="Source Sans Pro 2"/>
              <a:cs typeface="Source Sans Pro 2"/>
              <a:sym typeface="Source Sans Pro 2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3FD8BE0C-3253-89FD-FF05-B1BF48D30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691541"/>
              </p:ext>
            </p:extLst>
          </p:nvPr>
        </p:nvGraphicFramePr>
        <p:xfrm>
          <a:off x="355600" y="800788"/>
          <a:ext cx="10756838" cy="62230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23806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  <a:gridCol w="3323673">
                  <a:extLst>
                    <a:ext uri="{9D8B030D-6E8A-4147-A177-3AD203B41FA5}">
                      <a16:colId xmlns:a16="http://schemas.microsoft.com/office/drawing/2014/main" val="3622495041"/>
                    </a:ext>
                  </a:extLst>
                </a:gridCol>
                <a:gridCol w="3267968">
                  <a:extLst>
                    <a:ext uri="{9D8B030D-6E8A-4147-A177-3AD203B41FA5}">
                      <a16:colId xmlns:a16="http://schemas.microsoft.com/office/drawing/2014/main" val="1209045609"/>
                    </a:ext>
                  </a:extLst>
                </a:gridCol>
                <a:gridCol w="2141391">
                  <a:extLst>
                    <a:ext uri="{9D8B030D-6E8A-4147-A177-3AD203B41FA5}">
                      <a16:colId xmlns:a16="http://schemas.microsoft.com/office/drawing/2014/main" val="2787047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Alaverkosto ESIM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Tavoitteet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Toteuma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Toimenpiteen tilanne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Kulttuuriverkosto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Työllisyysverkosto</a:t>
                      </a: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29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Ikääntyneiden verkosto</a:t>
                      </a: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8328"/>
                  </a:ext>
                </a:extLst>
              </a:tr>
            </a:tbl>
          </a:graphicData>
        </a:graphic>
      </p:graphicFrame>
      <p:sp>
        <p:nvSpPr>
          <p:cNvPr id="5" name="Freeform 13">
            <a:extLst>
              <a:ext uri="{FF2B5EF4-FFF2-40B4-BE49-F238E27FC236}">
                <a16:creationId xmlns:a16="http://schemas.microsoft.com/office/drawing/2014/main" id="{B591D45B-C23C-50E6-DE0B-7C85DE5E16D8}"/>
              </a:ext>
            </a:extLst>
          </p:cNvPr>
          <p:cNvSpPr/>
          <p:nvPr/>
        </p:nvSpPr>
        <p:spPr>
          <a:xfrm>
            <a:off x="11332134" y="1333948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14">
            <a:extLst>
              <a:ext uri="{FF2B5EF4-FFF2-40B4-BE49-F238E27FC236}">
                <a16:creationId xmlns:a16="http://schemas.microsoft.com/office/drawing/2014/main" id="{144CD3BF-628B-B5BE-4E44-5A6D731C58E8}"/>
              </a:ext>
            </a:extLst>
          </p:cNvPr>
          <p:cNvSpPr/>
          <p:nvPr/>
        </p:nvSpPr>
        <p:spPr>
          <a:xfrm>
            <a:off x="11331538" y="1826370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C9F4F56F-3C6D-CD65-BECA-1A96DD7A06EF}"/>
              </a:ext>
            </a:extLst>
          </p:cNvPr>
          <p:cNvSpPr/>
          <p:nvPr/>
        </p:nvSpPr>
        <p:spPr>
          <a:xfrm>
            <a:off x="11331537" y="2348120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73600ADD-F412-3BE7-7D0B-4F81AE16E5AC}"/>
              </a:ext>
            </a:extLst>
          </p:cNvPr>
          <p:cNvSpPr/>
          <p:nvPr/>
        </p:nvSpPr>
        <p:spPr>
          <a:xfrm>
            <a:off x="11331537" y="3200701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364D8616-A613-54DA-B853-807BED9A8F91}"/>
              </a:ext>
            </a:extLst>
          </p:cNvPr>
          <p:cNvSpPr/>
          <p:nvPr/>
        </p:nvSpPr>
        <p:spPr>
          <a:xfrm>
            <a:off x="11330941" y="3693123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B9B52C25-D332-BC25-D88C-13CA9DE2993C}"/>
              </a:ext>
            </a:extLst>
          </p:cNvPr>
          <p:cNvSpPr/>
          <p:nvPr/>
        </p:nvSpPr>
        <p:spPr>
          <a:xfrm>
            <a:off x="11330940" y="4214873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50E3FC76-5782-F6AA-CFF8-693E71398C42}"/>
              </a:ext>
            </a:extLst>
          </p:cNvPr>
          <p:cNvSpPr/>
          <p:nvPr/>
        </p:nvSpPr>
        <p:spPr>
          <a:xfrm>
            <a:off x="11331537" y="4969604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4">
            <a:extLst>
              <a:ext uri="{FF2B5EF4-FFF2-40B4-BE49-F238E27FC236}">
                <a16:creationId xmlns:a16="http://schemas.microsoft.com/office/drawing/2014/main" id="{B3519560-C8DF-9D53-37AD-DE65E843784A}"/>
              </a:ext>
            </a:extLst>
          </p:cNvPr>
          <p:cNvSpPr/>
          <p:nvPr/>
        </p:nvSpPr>
        <p:spPr>
          <a:xfrm>
            <a:off x="11330941" y="5462026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AD8A067-A449-2639-1204-4920E8A13E1D}"/>
              </a:ext>
            </a:extLst>
          </p:cNvPr>
          <p:cNvSpPr/>
          <p:nvPr/>
        </p:nvSpPr>
        <p:spPr>
          <a:xfrm>
            <a:off x="11330940" y="5983776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4" name="Tekstiruutu 13"/>
          <p:cNvSpPr txBox="1"/>
          <p:nvPr/>
        </p:nvSpPr>
        <p:spPr>
          <a:xfrm>
            <a:off x="10351392" y="229846"/>
            <a:ext cx="235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LUONNOS</a:t>
            </a:r>
          </a:p>
        </p:txBody>
      </p:sp>
    </p:spTree>
    <p:extLst>
      <p:ext uri="{BB962C8B-B14F-4D97-AF65-F5344CB8AC3E}">
        <p14:creationId xmlns:p14="http://schemas.microsoft.com/office/powerpoint/2010/main" val="258663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75E7D-4F5C-7700-87F9-99D43D06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54D1EBE2-6588-FBF1-59F6-E23DB19A9DDF}"/>
              </a:ext>
            </a:extLst>
          </p:cNvPr>
          <p:cNvSpPr txBox="1"/>
          <p:nvPr/>
        </p:nvSpPr>
        <p:spPr>
          <a:xfrm>
            <a:off x="355600" y="0"/>
            <a:ext cx="11459528" cy="7261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fi-FI" sz="2800" b="1" dirty="0">
                <a:solidFill>
                  <a:schemeClr val="accent3"/>
                </a:solidFill>
                <a:latin typeface="Source Sans Pro 2"/>
                <a:ea typeface="Source Sans Pro 2"/>
                <a:cs typeface="Source Sans Pro 2"/>
                <a:sym typeface="Source Sans Pro 2"/>
              </a:rPr>
              <a:t>Painopiste 2: Merkityksellinen elämä ja turvallinen arki</a:t>
            </a:r>
            <a:endParaRPr lang="fi-FI" sz="2800" noProof="0" dirty="0">
              <a:solidFill>
                <a:schemeClr val="accent3"/>
              </a:solidFill>
              <a:latin typeface="Source Sans Pro 2"/>
              <a:ea typeface="Source Sans Pro 2"/>
              <a:cs typeface="Source Sans Pro 2"/>
              <a:sym typeface="Source Sans Pro 2"/>
            </a:endParaRPr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E46B99D4-D915-A190-5A94-A5C05EFE39E7}"/>
              </a:ext>
            </a:extLst>
          </p:cNvPr>
          <p:cNvSpPr/>
          <p:nvPr/>
        </p:nvSpPr>
        <p:spPr>
          <a:xfrm>
            <a:off x="11332134" y="1333948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14">
            <a:extLst>
              <a:ext uri="{FF2B5EF4-FFF2-40B4-BE49-F238E27FC236}">
                <a16:creationId xmlns:a16="http://schemas.microsoft.com/office/drawing/2014/main" id="{E623EEA6-C772-2B53-9607-99C88753E3E8}"/>
              </a:ext>
            </a:extLst>
          </p:cNvPr>
          <p:cNvSpPr/>
          <p:nvPr/>
        </p:nvSpPr>
        <p:spPr>
          <a:xfrm>
            <a:off x="11331538" y="1826370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D7897CE7-F482-CF35-7FCA-9D9BA2E09449}"/>
              </a:ext>
            </a:extLst>
          </p:cNvPr>
          <p:cNvSpPr/>
          <p:nvPr/>
        </p:nvSpPr>
        <p:spPr>
          <a:xfrm>
            <a:off x="11331537" y="2348120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26C74DB0-7292-F611-2D0C-E83B442FBC16}"/>
              </a:ext>
            </a:extLst>
          </p:cNvPr>
          <p:cNvSpPr/>
          <p:nvPr/>
        </p:nvSpPr>
        <p:spPr>
          <a:xfrm>
            <a:off x="11331537" y="3200701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6472CFD7-F35F-BF7A-48D8-86BBF0BFC118}"/>
              </a:ext>
            </a:extLst>
          </p:cNvPr>
          <p:cNvSpPr/>
          <p:nvPr/>
        </p:nvSpPr>
        <p:spPr>
          <a:xfrm>
            <a:off x="11330941" y="3693123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6BDFD360-9499-72C7-E28E-EECD9DAAED07}"/>
              </a:ext>
            </a:extLst>
          </p:cNvPr>
          <p:cNvSpPr/>
          <p:nvPr/>
        </p:nvSpPr>
        <p:spPr>
          <a:xfrm>
            <a:off x="11330940" y="4214873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5C5E6FBD-1127-C61C-420F-28DADD855A97}"/>
              </a:ext>
            </a:extLst>
          </p:cNvPr>
          <p:cNvSpPr/>
          <p:nvPr/>
        </p:nvSpPr>
        <p:spPr>
          <a:xfrm>
            <a:off x="11331537" y="4969604"/>
            <a:ext cx="397243" cy="397243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4">
            <a:extLst>
              <a:ext uri="{FF2B5EF4-FFF2-40B4-BE49-F238E27FC236}">
                <a16:creationId xmlns:a16="http://schemas.microsoft.com/office/drawing/2014/main" id="{BB6AA955-DE4F-E2C2-E7BD-449670D2681B}"/>
              </a:ext>
            </a:extLst>
          </p:cNvPr>
          <p:cNvSpPr/>
          <p:nvPr/>
        </p:nvSpPr>
        <p:spPr>
          <a:xfrm>
            <a:off x="11330941" y="5462026"/>
            <a:ext cx="397243" cy="419516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4"/>
                </a:lnTo>
                <a:lnTo>
                  <a:pt x="0" y="5958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CD27439F-329D-4CC2-DB40-B5515E87DC1B}"/>
              </a:ext>
            </a:extLst>
          </p:cNvPr>
          <p:cNvSpPr/>
          <p:nvPr/>
        </p:nvSpPr>
        <p:spPr>
          <a:xfrm>
            <a:off x="11330940" y="5983776"/>
            <a:ext cx="397243" cy="397242"/>
          </a:xfrm>
          <a:custGeom>
            <a:avLst/>
            <a:gdLst/>
            <a:ahLst/>
            <a:cxnLst/>
            <a:rect l="l" t="t" r="r" b="b"/>
            <a:pathLst>
              <a:path w="595864" h="595864">
                <a:moveTo>
                  <a:pt x="0" y="0"/>
                </a:moveTo>
                <a:lnTo>
                  <a:pt x="595864" y="0"/>
                </a:lnTo>
                <a:lnTo>
                  <a:pt x="595864" y="595863"/>
                </a:lnTo>
                <a:lnTo>
                  <a:pt x="0" y="595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4" name="Tekstiruutu 13"/>
          <p:cNvSpPr txBox="1"/>
          <p:nvPr/>
        </p:nvSpPr>
        <p:spPr>
          <a:xfrm>
            <a:off x="9835662" y="240998"/>
            <a:ext cx="235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LUONNOS</a:t>
            </a: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5431334C-573C-6776-7795-F8161AD73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435621"/>
              </p:ext>
            </p:extLst>
          </p:nvPr>
        </p:nvGraphicFramePr>
        <p:xfrm>
          <a:off x="355601" y="800788"/>
          <a:ext cx="10174748" cy="647242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9430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  <a:gridCol w="3063799">
                  <a:extLst>
                    <a:ext uri="{9D8B030D-6E8A-4147-A177-3AD203B41FA5}">
                      <a16:colId xmlns:a16="http://schemas.microsoft.com/office/drawing/2014/main" val="3622495041"/>
                    </a:ext>
                  </a:extLst>
                </a:gridCol>
                <a:gridCol w="3091127">
                  <a:extLst>
                    <a:ext uri="{9D8B030D-6E8A-4147-A177-3AD203B41FA5}">
                      <a16:colId xmlns:a16="http://schemas.microsoft.com/office/drawing/2014/main" val="1209045609"/>
                    </a:ext>
                  </a:extLst>
                </a:gridCol>
                <a:gridCol w="2025513">
                  <a:extLst>
                    <a:ext uri="{9D8B030D-6E8A-4147-A177-3AD203B41FA5}">
                      <a16:colId xmlns:a16="http://schemas.microsoft.com/office/drawing/2014/main" val="2787047910"/>
                    </a:ext>
                  </a:extLst>
                </a:gridCol>
              </a:tblGrid>
              <a:tr h="5142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Alaverkosto ESIM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Tavoitteet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Toteuma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Toimenpiteen tilanne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160351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Kulttuuriverkosto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  <a:tr h="184708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Työllisyysverkosto</a:t>
                      </a: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29149"/>
                  </a:ext>
                </a:extLst>
              </a:tr>
              <a:tr h="198916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Ikääntyneiden verkosto</a:t>
                      </a: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i-FI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1-2 </a:t>
                      </a:r>
                      <a:r>
                        <a:rPr lang="en-GB" sz="18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tavoitetta</a:t>
                      </a:r>
                      <a:endParaRPr lang="en-GB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148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5835AF-6F85-375A-7A9F-2818AEA81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6105" y="1122363"/>
            <a:ext cx="11502639" cy="2387600"/>
          </a:xfrm>
        </p:spPr>
        <p:txBody>
          <a:bodyPr>
            <a:normAutofit/>
          </a:bodyPr>
          <a:lstStyle/>
          <a:p>
            <a:r>
              <a:rPr lang="fi-FI" sz="2800" noProof="0" dirty="0"/>
              <a:t>Kymenlaakson</a:t>
            </a:r>
            <a:br>
              <a:rPr lang="fi-FI" sz="2800" noProof="0" dirty="0"/>
            </a:br>
            <a:r>
              <a:rPr lang="fi-FI" sz="2800" noProof="0" dirty="0"/>
              <a:t>ALUEELLINEN HYVINVOINTIKERTOMUS 2026 ja VÄESTÖRYHMÄKOHTAISET HYVINVOINTISUUNNITELMAT 2026-2029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913033-176E-F356-E5CC-49BA6288F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105" y="3602038"/>
            <a:ext cx="11502639" cy="1655762"/>
          </a:xfrm>
        </p:spPr>
        <p:txBody>
          <a:bodyPr/>
          <a:lstStyle/>
          <a:p>
            <a:r>
              <a:rPr lang="fi-FI" noProof="0" dirty="0"/>
              <a:t>Järjestökortti - </a:t>
            </a:r>
            <a:r>
              <a:rPr lang="fi-FI" noProof="0" dirty="0">
                <a:solidFill>
                  <a:schemeClr val="accent4"/>
                </a:solidFill>
              </a:rPr>
              <a:t>luonnos</a:t>
            </a:r>
          </a:p>
        </p:txBody>
      </p:sp>
    </p:spTree>
    <p:extLst>
      <p:ext uri="{BB962C8B-B14F-4D97-AF65-F5344CB8AC3E}">
        <p14:creationId xmlns:p14="http://schemas.microsoft.com/office/powerpoint/2010/main" val="228301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E6E8F-247B-3C1C-A689-EAAF32614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Kaavio 16">
            <a:extLst>
              <a:ext uri="{FF2B5EF4-FFF2-40B4-BE49-F238E27FC236}">
                <a16:creationId xmlns:a16="http://schemas.microsoft.com/office/drawing/2014/main" id="{F5A1E8CD-339C-401D-6A05-96B728B784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1470136"/>
              </p:ext>
            </p:extLst>
          </p:nvPr>
        </p:nvGraphicFramePr>
        <p:xfrm>
          <a:off x="420084" y="1430412"/>
          <a:ext cx="5365563" cy="3577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Taulukko 19">
            <a:extLst>
              <a:ext uri="{FF2B5EF4-FFF2-40B4-BE49-F238E27FC236}">
                <a16:creationId xmlns:a16="http://schemas.microsoft.com/office/drawing/2014/main" id="{7AB05AB9-7A3D-B112-30F1-CEB505A7DA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645305"/>
              </p:ext>
            </p:extLst>
          </p:nvPr>
        </p:nvGraphicFramePr>
        <p:xfrm>
          <a:off x="463519" y="348825"/>
          <a:ext cx="5152571" cy="7416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14809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  <a:gridCol w="2004472">
                  <a:extLst>
                    <a:ext uri="{9D8B030D-6E8A-4147-A177-3AD203B41FA5}">
                      <a16:colId xmlns:a16="http://schemas.microsoft.com/office/drawing/2014/main" val="193798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chemeClr val="tx1"/>
                          </a:solidFill>
                        </a:rPr>
                        <a:t>ASUKASLUKU XX.XX.XXXX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123456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76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VÄESTÖENNUSTE 20XX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123456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</a:tbl>
          </a:graphicData>
        </a:graphic>
      </p:graphicFrame>
      <p:graphicFrame>
        <p:nvGraphicFramePr>
          <p:cNvPr id="21" name="Taulukko 20">
            <a:extLst>
              <a:ext uri="{FF2B5EF4-FFF2-40B4-BE49-F238E27FC236}">
                <a16:creationId xmlns:a16="http://schemas.microsoft.com/office/drawing/2014/main" id="{65A68CF3-74FD-E88C-DF44-10D122EBE7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91034"/>
              </p:ext>
            </p:extLst>
          </p:nvPr>
        </p:nvGraphicFramePr>
        <p:xfrm>
          <a:off x="526579" y="4945126"/>
          <a:ext cx="5152571" cy="1483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14809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  <a:gridCol w="2004472">
                  <a:extLst>
                    <a:ext uri="{9D8B030D-6E8A-4147-A177-3AD203B41FA5}">
                      <a16:colId xmlns:a16="http://schemas.microsoft.com/office/drawing/2014/main" val="193798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TIETO (20XX)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76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KOULUTUSTASOMITTAIN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VÄESTÖLLINEN HUOLTOSUHDE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770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TALOUDELLINEN HUOLTOSUHDE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083328"/>
                  </a:ext>
                </a:extLst>
              </a:tr>
            </a:tbl>
          </a:graphicData>
        </a:graphic>
      </p:graphicFrame>
      <p:sp>
        <p:nvSpPr>
          <p:cNvPr id="22" name="Freeform 10">
            <a:extLst>
              <a:ext uri="{FF2B5EF4-FFF2-40B4-BE49-F238E27FC236}">
                <a16:creationId xmlns:a16="http://schemas.microsoft.com/office/drawing/2014/main" id="{AD789CED-00B9-BBAC-5B42-41DD1E500EE0}"/>
              </a:ext>
            </a:extLst>
          </p:cNvPr>
          <p:cNvSpPr/>
          <p:nvPr/>
        </p:nvSpPr>
        <p:spPr>
          <a:xfrm>
            <a:off x="5865399" y="346337"/>
            <a:ext cx="3709647" cy="4307283"/>
          </a:xfrm>
          <a:custGeom>
            <a:avLst/>
            <a:gdLst/>
            <a:ahLst/>
            <a:cxnLst/>
            <a:rect l="l" t="t" r="r" b="b"/>
            <a:pathLst>
              <a:path w="6831827" h="7932456">
                <a:moveTo>
                  <a:pt x="0" y="0"/>
                </a:moveTo>
                <a:lnTo>
                  <a:pt x="6831827" y="0"/>
                </a:lnTo>
                <a:lnTo>
                  <a:pt x="6831827" y="7932456"/>
                </a:lnTo>
                <a:lnTo>
                  <a:pt x="0" y="79324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 sz="1200" noProof="0" dirty="0"/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id="{1249D478-6BEA-9303-4584-90B40A98E9DC}"/>
              </a:ext>
            </a:extLst>
          </p:cNvPr>
          <p:cNvSpPr txBox="1"/>
          <p:nvPr/>
        </p:nvSpPr>
        <p:spPr>
          <a:xfrm>
            <a:off x="6272086" y="4681508"/>
            <a:ext cx="5669166" cy="737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fi-FI" sz="2800" b="1" noProof="0" dirty="0">
                <a:solidFill>
                  <a:schemeClr val="accent3"/>
                </a:solidFill>
                <a:latin typeface="Source Sans Pro 2"/>
                <a:ea typeface="Source Sans Pro 2"/>
                <a:cs typeface="Source Sans Pro 2"/>
                <a:sym typeface="Source Sans Pro 2"/>
              </a:rPr>
              <a:t>Kymenlaakson järjestöt</a:t>
            </a:r>
            <a:endParaRPr lang="fi-FI" sz="2800" noProof="0" dirty="0">
              <a:solidFill>
                <a:schemeClr val="accent3"/>
              </a:solidFill>
              <a:latin typeface="Source Sans Pro 2"/>
              <a:ea typeface="Source Sans Pro 2"/>
              <a:cs typeface="Source Sans Pro 2"/>
              <a:sym typeface="Source Sans Pro 2"/>
            </a:endParaRPr>
          </a:p>
        </p:txBody>
      </p:sp>
      <p:sp>
        <p:nvSpPr>
          <p:cNvPr id="24" name="TextBox 12">
            <a:extLst>
              <a:ext uri="{FF2B5EF4-FFF2-40B4-BE49-F238E27FC236}">
                <a16:creationId xmlns:a16="http://schemas.microsoft.com/office/drawing/2014/main" id="{34862F86-7F23-300B-1B90-9D1617E6163F}"/>
              </a:ext>
            </a:extLst>
          </p:cNvPr>
          <p:cNvSpPr txBox="1"/>
          <p:nvPr/>
        </p:nvSpPr>
        <p:spPr>
          <a:xfrm>
            <a:off x="6272086" y="5475177"/>
            <a:ext cx="5743374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13"/>
              </a:lnSpc>
            </a:pPr>
            <a:r>
              <a:rPr lang="fi-FI" sz="2400" b="1" noProof="0" dirty="0">
                <a:solidFill>
                  <a:srgbClr val="144C5B"/>
                </a:solidFill>
                <a:latin typeface="Source Sans Pro 1 Bold"/>
                <a:ea typeface="Source Sans Pro 1 Bold"/>
                <a:cs typeface="Source Sans Pro 1 Bold"/>
                <a:sym typeface="Source Sans Pro 1 Bold"/>
              </a:rPr>
              <a:t>Hyvinvoinnin kuntakortti</a:t>
            </a:r>
          </a:p>
          <a:p>
            <a:pPr>
              <a:lnSpc>
                <a:spcPts val="2613"/>
              </a:lnSpc>
            </a:pPr>
            <a:r>
              <a:rPr lang="fi-FI" sz="2400" b="1" noProof="0" dirty="0">
                <a:solidFill>
                  <a:srgbClr val="144C5B"/>
                </a:solidFill>
                <a:latin typeface="Source Sans Pro 1 Bold"/>
                <a:ea typeface="Source Sans Pro 1 Bold"/>
                <a:cs typeface="Source Sans Pro 1 Bold"/>
                <a:sym typeface="Source Sans Pro 1 Bold"/>
              </a:rPr>
              <a:t>Kymenlaakso</a:t>
            </a:r>
          </a:p>
        </p:txBody>
      </p:sp>
      <p:sp>
        <p:nvSpPr>
          <p:cNvPr id="25" name="TextBox 13">
            <a:extLst>
              <a:ext uri="{FF2B5EF4-FFF2-40B4-BE49-F238E27FC236}">
                <a16:creationId xmlns:a16="http://schemas.microsoft.com/office/drawing/2014/main" id="{E6557620-F7CC-2736-F5F7-DBACEBED0B3B}"/>
              </a:ext>
            </a:extLst>
          </p:cNvPr>
          <p:cNvSpPr txBox="1"/>
          <p:nvPr/>
        </p:nvSpPr>
        <p:spPr>
          <a:xfrm>
            <a:off x="6272086" y="6197800"/>
            <a:ext cx="5743373" cy="2582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39"/>
              </a:lnSpc>
            </a:pPr>
            <a:r>
              <a:rPr lang="fi-FI" sz="1600" noProof="0" dirty="0">
                <a:solidFill>
                  <a:srgbClr val="144C5B"/>
                </a:solidFill>
                <a:latin typeface="Source Sans Pro 1"/>
                <a:ea typeface="Source Sans Pro 1"/>
                <a:cs typeface="Source Sans Pro 1"/>
                <a:sym typeface="Source Sans Pro 1"/>
              </a:rPr>
              <a:t>Järjestöjen / Kymenlaakson tiedot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9486900" y="254977"/>
            <a:ext cx="235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LUONNOS</a:t>
            </a:r>
          </a:p>
        </p:txBody>
      </p:sp>
    </p:spTree>
    <p:extLst>
      <p:ext uri="{BB962C8B-B14F-4D97-AF65-F5344CB8AC3E}">
        <p14:creationId xmlns:p14="http://schemas.microsoft.com/office/powerpoint/2010/main" val="179894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192906B9-4581-6285-EB39-16D126781FCB}"/>
              </a:ext>
            </a:extLst>
          </p:cNvPr>
          <p:cNvSpPr txBox="1">
            <a:spLocks/>
          </p:cNvSpPr>
          <p:nvPr/>
        </p:nvSpPr>
        <p:spPr>
          <a:xfrm>
            <a:off x="9059396" y="3298941"/>
            <a:ext cx="3050906" cy="29936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Yhdistysten määrä alueittain  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 4.11.2024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Hamina		413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Kotka	   	917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Kouvola                1695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Miehikkälä   	  72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Pyhtää              	117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Virolahti           	132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F1D32B0-7E3D-AFF0-B06D-FE4B5B655F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" t="18467" r="-588" b="10792"/>
          <a:stretch/>
        </p:blipFill>
        <p:spPr>
          <a:xfrm>
            <a:off x="661800" y="3473253"/>
            <a:ext cx="7515599" cy="2920182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76B37357-6015-1F0F-5D9A-E1113DDA243A}"/>
              </a:ext>
            </a:extLst>
          </p:cNvPr>
          <p:cNvSpPr txBox="1"/>
          <p:nvPr/>
        </p:nvSpPr>
        <p:spPr>
          <a:xfrm>
            <a:off x="914399" y="3138343"/>
            <a:ext cx="75020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Kymenlaakson yhdistysten määrä tarkoitusluokan mukaan </a:t>
            </a:r>
            <a:b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26.4.2024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B0817F11-AEF3-68E8-2056-327E378849E5}"/>
              </a:ext>
            </a:extLst>
          </p:cNvPr>
          <p:cNvSpPr/>
          <p:nvPr/>
        </p:nvSpPr>
        <p:spPr>
          <a:xfrm>
            <a:off x="422787" y="1022554"/>
            <a:ext cx="2697792" cy="17452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rekisteröityneet yhdistykset 26.4.2024</a:t>
            </a:r>
            <a:b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fi-FI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0E5BF625-9686-6545-C23F-B86228B0C0C6}"/>
              </a:ext>
            </a:extLst>
          </p:cNvPr>
          <p:cNvSpPr/>
          <p:nvPr/>
        </p:nvSpPr>
        <p:spPr>
          <a:xfrm>
            <a:off x="3277540" y="1032389"/>
            <a:ext cx="2697792" cy="17452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237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yhdistysrekisterissä </a:t>
            </a:r>
            <a:b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sosiaali- ja terveysalan yhdistykset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26.4.2024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7E16CF6A-13F7-1FEE-145F-62B32343972F}"/>
              </a:ext>
            </a:extLst>
          </p:cNvPr>
          <p:cNvSpPr/>
          <p:nvPr/>
        </p:nvSpPr>
        <p:spPr>
          <a:xfrm>
            <a:off x="8914461" y="1007807"/>
            <a:ext cx="2697792" cy="17452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yhdistysrekisteriin</a:t>
            </a:r>
            <a:b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uudet rekisteröidyt yhdistykset viimeisen viiden vuoden aikana.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23277B8F-D5B4-6E2B-B7F5-F8B614EF37FD}"/>
              </a:ext>
            </a:extLst>
          </p:cNvPr>
          <p:cNvSpPr/>
          <p:nvPr/>
        </p:nvSpPr>
        <p:spPr>
          <a:xfrm>
            <a:off x="6096000" y="1017642"/>
            <a:ext cx="2697792" cy="17452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528</a:t>
            </a:r>
            <a:b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PRH yhdistysrekisterissä</a:t>
            </a:r>
            <a:b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kulttuurialan yhdistykset </a:t>
            </a:r>
            <a:b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26.4.2024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43EB04A5-BFEA-250C-72BC-93286B7BC990}"/>
              </a:ext>
            </a:extLst>
          </p:cNvPr>
          <p:cNvSpPr/>
          <p:nvPr/>
        </p:nvSpPr>
        <p:spPr>
          <a:xfrm>
            <a:off x="8721213" y="3109207"/>
            <a:ext cx="3084289" cy="340196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0F9ED5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F39BB3E7-2FA6-494B-983B-7D3FE61B2CE7}"/>
              </a:ext>
            </a:extLst>
          </p:cNvPr>
          <p:cNvSpPr/>
          <p:nvPr/>
        </p:nvSpPr>
        <p:spPr>
          <a:xfrm>
            <a:off x="422787" y="3080329"/>
            <a:ext cx="7993626" cy="3430839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7C163257-D32D-1DCF-92A8-EDF5BEA2FC3D}"/>
              </a:ext>
            </a:extLst>
          </p:cNvPr>
          <p:cNvSpPr txBox="1"/>
          <p:nvPr/>
        </p:nvSpPr>
        <p:spPr>
          <a:xfrm>
            <a:off x="2005781" y="148362"/>
            <a:ext cx="8409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Kymenlaakson järjestöt	2024</a:t>
            </a:r>
          </a:p>
        </p:txBody>
      </p:sp>
    </p:spTree>
    <p:extLst>
      <p:ext uri="{BB962C8B-B14F-4D97-AF65-F5344CB8AC3E}">
        <p14:creationId xmlns:p14="http://schemas.microsoft.com/office/powerpoint/2010/main" val="234416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A5610B-DA5C-526B-36CE-942B0E0D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4600"/>
              <a:t>Toimintasuunnitelman painopisteet 2026-29 (</a:t>
            </a:r>
            <a:r>
              <a:rPr lang="fi-FI" sz="4600" dirty="0" err="1"/>
              <a:t>HVAlta</a:t>
            </a:r>
            <a:r>
              <a:rPr lang="fi-FI" sz="4600" dirty="0"/>
              <a:t>)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4955EE-3A4E-5DEE-FAFD-619250628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fi-FI" sz="2200" b="1" dirty="0">
                <a:latin typeface="Source Sans Pro 2"/>
                <a:ea typeface="Source Sans Pro 2"/>
                <a:cs typeface="Source Sans Pro 2"/>
                <a:sym typeface="Source Sans Pro 2"/>
              </a:rPr>
              <a:t>Painopiste 1:Terveelliset ja hyvinvointia tukevat elintavat</a:t>
            </a:r>
          </a:p>
          <a:p>
            <a:pPr lvl="1"/>
            <a:r>
              <a:rPr lang="fi-FI" sz="2200" b="1" dirty="0">
                <a:latin typeface="Source Sans Pro 2"/>
                <a:ea typeface="Source Sans Pro 2"/>
                <a:cs typeface="Source Sans Pro 2"/>
                <a:sym typeface="Source Sans Pro 2"/>
              </a:rPr>
              <a:t>1-2 tavoitetta / verkosto (11 verkostoa)</a:t>
            </a:r>
          </a:p>
          <a:p>
            <a:r>
              <a:rPr lang="fi-FI" sz="2200" b="1" dirty="0">
                <a:latin typeface="Source Sans Pro 2"/>
                <a:ea typeface="Source Sans Pro 2"/>
                <a:cs typeface="Source Sans Pro 2"/>
                <a:sym typeface="Source Sans Pro 2"/>
              </a:rPr>
              <a:t>Painopiste 2: Merkityksellinen elämä ja turvallinen arki</a:t>
            </a:r>
            <a:endParaRPr lang="fi-FI" sz="2200" dirty="0">
              <a:latin typeface="Source Sans Pro 2"/>
              <a:ea typeface="Source Sans Pro 2"/>
              <a:cs typeface="Source Sans Pro 2"/>
              <a:sym typeface="Source Sans Pro 2"/>
            </a:endParaRPr>
          </a:p>
          <a:p>
            <a:pPr lvl="1"/>
            <a:r>
              <a:rPr lang="fi-FI" sz="2200" b="1" dirty="0">
                <a:latin typeface="Source Sans Pro 2"/>
                <a:ea typeface="Source Sans Pro 2"/>
                <a:cs typeface="Source Sans Pro 2"/>
                <a:sym typeface="Source Sans Pro 2"/>
              </a:rPr>
              <a:t>1-2 tavoitetta / verkosto (11 verkostoa)</a:t>
            </a:r>
          </a:p>
          <a:p>
            <a:pPr lvl="1"/>
            <a:endParaRPr lang="fi-FI" sz="2200" dirty="0">
              <a:latin typeface="Source Sans Pro 2"/>
              <a:ea typeface="Source Sans Pro 2"/>
              <a:cs typeface="Source Sans Pro 2"/>
              <a:sym typeface="Source Sans Pro 2"/>
            </a:endParaRPr>
          </a:p>
          <a:p>
            <a:pPr lvl="1"/>
            <a:r>
              <a:rPr lang="fi-FI" sz="2200" dirty="0" err="1">
                <a:latin typeface="Source Sans Pro 2"/>
                <a:ea typeface="Source Sans Pro 2"/>
                <a:cs typeface="Source Sans Pro 2"/>
                <a:sym typeface="Source Sans Pro 2"/>
              </a:rPr>
              <a:t>HVAlla</a:t>
            </a:r>
            <a:r>
              <a:rPr lang="fi-FI" sz="2200" dirty="0">
                <a:latin typeface="Source Sans Pro 2"/>
                <a:ea typeface="Source Sans Pro 2"/>
                <a:cs typeface="Source Sans Pro 2"/>
                <a:sym typeface="Source Sans Pro 2"/>
              </a:rPr>
              <a:t> kolme ikäryhmää: lapset ja lapsiperheet, työikäiset ja ikääntyneet</a:t>
            </a:r>
          </a:p>
          <a:p>
            <a:endParaRPr lang="fi-FI" sz="2200" dirty="0"/>
          </a:p>
        </p:txBody>
      </p:sp>
      <p:pic>
        <p:nvPicPr>
          <p:cNvPr id="4" name="Kuva 3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D70A4B88-EB01-7B15-6099-3E564ECC8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" r="3730" b="1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1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3533" y="-1"/>
            <a:ext cx="970469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909"/>
            <a:endParaRPr lang="en-US" sz="1634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3776" y="0"/>
            <a:ext cx="970469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909"/>
            <a:endParaRPr lang="en-US" sz="1634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3" name="Kuva 2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DB2E8484-AC4C-933C-639D-F290EB608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550" y="2241882"/>
            <a:ext cx="3296876" cy="3288634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0148" y="-5976"/>
            <a:ext cx="4966037" cy="6863978"/>
            <a:chOff x="305" y="-5977"/>
            <a:chExt cx="6238675" cy="6863979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29909"/>
              <a:endParaRPr lang="en-US" sz="1634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29909"/>
              <a:endParaRPr lang="en-US" sz="1634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29909"/>
              <a:endParaRPr lang="en-US" sz="1634" dirty="0">
                <a:solidFill>
                  <a:prstClr val="white"/>
                </a:solidFill>
                <a:latin typeface="Calibri"/>
              </a:endParaRPr>
            </a:p>
          </p:txBody>
        </p:sp>
      </p:grp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CEA17AD8-D91A-2D7D-D41A-C607D1608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6566762"/>
              </p:ext>
            </p:extLst>
          </p:nvPr>
        </p:nvGraphicFramePr>
        <p:xfrm>
          <a:off x="5082200" y="2045874"/>
          <a:ext cx="6490368" cy="3696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61D28884-BE42-FC16-9AA6-D4594E929364}"/>
              </a:ext>
            </a:extLst>
          </p:cNvPr>
          <p:cNvSpPr txBox="1"/>
          <p:nvPr/>
        </p:nvSpPr>
        <p:spPr>
          <a:xfrm>
            <a:off x="5811058" y="474526"/>
            <a:ext cx="4702629" cy="1600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909"/>
            <a:r>
              <a:rPr lang="fi-FI" sz="3267" dirty="0">
                <a:solidFill>
                  <a:prstClr val="black"/>
                </a:solidFill>
                <a:latin typeface="Calibri"/>
              </a:rPr>
              <a:t>Järjestöjen vaikuttavuusmittaristo 2026-2029</a:t>
            </a:r>
          </a:p>
        </p:txBody>
      </p:sp>
    </p:spTree>
    <p:extLst>
      <p:ext uri="{BB962C8B-B14F-4D97-AF65-F5344CB8AC3E}">
        <p14:creationId xmlns:p14="http://schemas.microsoft.com/office/powerpoint/2010/main" val="94600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7351CEEF-DB24-905F-BF88-78EF8C896B41}"/>
              </a:ext>
            </a:extLst>
          </p:cNvPr>
          <p:cNvSpPr txBox="1"/>
          <p:nvPr/>
        </p:nvSpPr>
        <p:spPr>
          <a:xfrm>
            <a:off x="360680" y="0"/>
            <a:ext cx="5582544" cy="737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fi-FI" sz="2800" b="1" noProof="0" dirty="0">
                <a:solidFill>
                  <a:srgbClr val="F9B233"/>
                </a:solidFill>
                <a:latin typeface="Source Sans Pro 2"/>
                <a:ea typeface="Source Sans Pro 2"/>
                <a:cs typeface="Source Sans Pro 2"/>
                <a:sym typeface="Source Sans Pro 2"/>
              </a:rPr>
              <a:t>Kymenlaakson järjestöt</a:t>
            </a:r>
            <a:endParaRPr lang="fi-FI" sz="2800" noProof="0" dirty="0">
              <a:solidFill>
                <a:srgbClr val="F9B233"/>
              </a:solidFill>
              <a:latin typeface="Source Sans Pro 2"/>
              <a:ea typeface="Source Sans Pro 2"/>
              <a:cs typeface="Source Sans Pro 2"/>
              <a:sym typeface="Source Sans Pro 2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1541E758-9392-BC9F-24AA-B38BA0F29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822142"/>
              </p:ext>
            </p:extLst>
          </p:nvPr>
        </p:nvGraphicFramePr>
        <p:xfrm>
          <a:off x="360680" y="985426"/>
          <a:ext cx="11454449" cy="385562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45444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</a:tblGrid>
              <a:tr h="35042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KYMENLAAKSON JÄRJESTÖJEN ERITYISPIIRTEET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239057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Verkostotyö toimii, neuvottelukunta on perustettu ja on edelleen hyvä mahdollisuus vahvistaa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Ikääntyvä maakunta, paljon toimintaa myös iäkkäille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Aktiivinen kyläyhteisötoiminta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Kansainvälisyys näkyy ja siitä on osaamista järjestöissä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Sotejärjestöillä pitkä historia yhteistyössä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Eri järjestöjen välinen yhteistyö toimii sujuvammin 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Monien järjestöjen haasteet pahempia kuin maassa keskimäärin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 olemassa rakenteet, joissa paikalliset ja valtakunnalliset järjestöt toimivat yhdessä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</a:tbl>
          </a:graphicData>
        </a:graphic>
      </p:graphicFrame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02BEA40E-C45A-F3A9-EDF9-282BA17FC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649802"/>
              </p:ext>
            </p:extLst>
          </p:nvPr>
        </p:nvGraphicFramePr>
        <p:xfrm>
          <a:off x="360679" y="3313467"/>
          <a:ext cx="11454449" cy="38760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45444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KYMENLAAKSON JÄRJESTÖJEN KESKEISET HYVINVOINNIN VAHVUUDET JA HAASTEET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Tiedottaminen on vahvuus, mutta vielä on kehittävää</a:t>
                      </a:r>
                    </a:p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Sitouttaminen yhdessä toimiseen</a:t>
                      </a:r>
                    </a:p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Väen vähyys on myös vahvuus, ihmiset tuntevat toisensa</a:t>
                      </a: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</a:tbl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9486900" y="254977"/>
            <a:ext cx="235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LUONNOS</a:t>
            </a:r>
          </a:p>
        </p:txBody>
      </p:sp>
    </p:spTree>
    <p:extLst>
      <p:ext uri="{BB962C8B-B14F-4D97-AF65-F5344CB8AC3E}">
        <p14:creationId xmlns:p14="http://schemas.microsoft.com/office/powerpoint/2010/main" val="136246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B3596-07FB-AE45-8BD4-9B9378426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FE30D9A3-89EE-22B5-F856-1407DF86277F}"/>
              </a:ext>
            </a:extLst>
          </p:cNvPr>
          <p:cNvSpPr txBox="1"/>
          <p:nvPr/>
        </p:nvSpPr>
        <p:spPr>
          <a:xfrm>
            <a:off x="360680" y="0"/>
            <a:ext cx="5582544" cy="737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fi-FI" sz="2800" b="1" noProof="0" dirty="0">
                <a:solidFill>
                  <a:schemeClr val="accent3"/>
                </a:solidFill>
                <a:latin typeface="Source Sans Pro 2"/>
                <a:ea typeface="Source Sans Pro 2"/>
                <a:cs typeface="Source Sans Pro 2"/>
                <a:sym typeface="Source Sans Pro 2"/>
              </a:rPr>
              <a:t>Kymenlaakson järjestöt</a:t>
            </a:r>
            <a:endParaRPr lang="fi-FI" sz="2800" noProof="0" dirty="0">
              <a:solidFill>
                <a:schemeClr val="accent3"/>
              </a:solidFill>
              <a:latin typeface="Source Sans Pro 2"/>
              <a:ea typeface="Source Sans Pro 2"/>
              <a:cs typeface="Source Sans Pro 2"/>
              <a:sym typeface="Source Sans Pro 2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16F48C4B-A2CC-C027-C52C-24B204A0A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923509"/>
              </p:ext>
            </p:extLst>
          </p:nvPr>
        </p:nvGraphicFramePr>
        <p:xfrm>
          <a:off x="360680" y="985426"/>
          <a:ext cx="11454449" cy="21691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45444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HYVINVOINNIN STRATEGISET KÄRJET JA PAINOPISTEALUEET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</a:tbl>
          </a:graphicData>
        </a:graphic>
      </p:graphicFrame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4EA77840-FDE7-C3F4-D925-010FA5DFD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593228"/>
              </p:ext>
            </p:extLst>
          </p:nvPr>
        </p:nvGraphicFramePr>
        <p:xfrm>
          <a:off x="360679" y="3313467"/>
          <a:ext cx="11454449" cy="3388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454449">
                  <a:extLst>
                    <a:ext uri="{9D8B030D-6E8A-4147-A177-3AD203B41FA5}">
                      <a16:colId xmlns:a16="http://schemas.microsoft.com/office/drawing/2014/main" val="1261934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HYVINVOINTITAVOITTEET 20XX-20XX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57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56306"/>
                  </a:ext>
                </a:extLst>
              </a:tr>
            </a:tbl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9486900" y="254977"/>
            <a:ext cx="235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LUONNOS</a:t>
            </a:r>
          </a:p>
        </p:txBody>
      </p:sp>
    </p:spTree>
    <p:extLst>
      <p:ext uri="{BB962C8B-B14F-4D97-AF65-F5344CB8AC3E}">
        <p14:creationId xmlns:p14="http://schemas.microsoft.com/office/powerpoint/2010/main" val="1104181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046C48BD-883D-7DDC-9464-B57A506AA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280741"/>
              </p:ext>
            </p:extLst>
          </p:nvPr>
        </p:nvGraphicFramePr>
        <p:xfrm>
          <a:off x="6389342" y="3855153"/>
          <a:ext cx="5517545" cy="2788942"/>
        </p:xfrm>
        <a:graphic>
          <a:graphicData uri="http://schemas.openxmlformats.org/drawingml/2006/table">
            <a:tbl>
              <a:tblPr/>
              <a:tblGrid>
                <a:gridCol w="4410638">
                  <a:extLst>
                    <a:ext uri="{9D8B030D-6E8A-4147-A177-3AD203B41FA5}">
                      <a16:colId xmlns:a16="http://schemas.microsoft.com/office/drawing/2014/main" val="1448980546"/>
                    </a:ext>
                  </a:extLst>
                </a:gridCol>
                <a:gridCol w="618767">
                  <a:extLst>
                    <a:ext uri="{9D8B030D-6E8A-4147-A177-3AD203B41FA5}">
                      <a16:colId xmlns:a16="http://schemas.microsoft.com/office/drawing/2014/main" val="2785623545"/>
                    </a:ext>
                  </a:extLst>
                </a:gridCol>
                <a:gridCol w="488140">
                  <a:extLst>
                    <a:ext uri="{9D8B030D-6E8A-4147-A177-3AD203B41FA5}">
                      <a16:colId xmlns:a16="http://schemas.microsoft.com/office/drawing/2014/main" val="2061206292"/>
                    </a:ext>
                  </a:extLst>
                </a:gridCol>
              </a:tblGrid>
              <a:tr h="15022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Indikaattori</a:t>
                      </a: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Arvo</a:t>
                      </a: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Muutos</a:t>
                      </a: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094400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Kokee terveydentilansa keskinkertaiseksi tai huonoksi, osuus 8. ja 9. luokan oppilaista 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086433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Ylipaino, osuus 8. ja 9. luokan oppilaista 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658625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Koulutuksen ulkopuolelle jääneet 17—24-vuotiaat, % osuus vastaavan ikäisestä väestöstä 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39722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Toimeentulotukea pitkäaikaisesti saaneet 25—64-vuotiaat, % osuus vastaavan ikäisestä väestöstä 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934961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Työkyvyttömyyseläkettä saavat 25—64-vuotiaat, % osuus vastaavan ikäisestä väestöstä 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752021"/>
                  </a:ext>
                </a:extLst>
              </a:tr>
              <a:tr h="272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Kaatumisiin ja putoamisiin liittyvät hoitojaksot 65 vuotta täyttäneillä henkilöillä verrattuna 10 000 vastaavan ikäiseen henkilöön. </a:t>
                      </a:r>
                    </a:p>
                  </a:txBody>
                  <a:tcPr marL="14153" marR="14153" marT="14153" marB="14153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i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14153" marR="14153" marT="14153" marB="14153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426719"/>
                  </a:ext>
                </a:extLst>
              </a:tr>
            </a:tbl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A4C41524-1D83-AB25-8F65-7D1870830A0A}"/>
              </a:ext>
            </a:extLst>
          </p:cNvPr>
          <p:cNvSpPr txBox="1"/>
          <p:nvPr/>
        </p:nvSpPr>
        <p:spPr>
          <a:xfrm rot="16200000">
            <a:off x="5520202" y="4319868"/>
            <a:ext cx="14285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noProof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Tulosindikaattorit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DC93316-09C4-A249-07E7-10E044B00B20}"/>
              </a:ext>
            </a:extLst>
          </p:cNvPr>
          <p:cNvSpPr txBox="1"/>
          <p:nvPr/>
        </p:nvSpPr>
        <p:spPr>
          <a:xfrm rot="16200000">
            <a:off x="-621201" y="797434"/>
            <a:ext cx="1675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noProof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Prosessi-indikaattorit</a:t>
            </a: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03CA24FF-497A-2C24-C72B-66738EFBF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03225"/>
              </p:ext>
            </p:extLst>
          </p:nvPr>
        </p:nvGraphicFramePr>
        <p:xfrm>
          <a:off x="371370" y="0"/>
          <a:ext cx="5517545" cy="6497024"/>
        </p:xfrm>
        <a:graphic>
          <a:graphicData uri="http://schemas.openxmlformats.org/drawingml/2006/table">
            <a:tbl>
              <a:tblPr/>
              <a:tblGrid>
                <a:gridCol w="4410637">
                  <a:extLst>
                    <a:ext uri="{9D8B030D-6E8A-4147-A177-3AD203B41FA5}">
                      <a16:colId xmlns:a16="http://schemas.microsoft.com/office/drawing/2014/main" val="2671369011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3428449375"/>
                    </a:ext>
                  </a:extLst>
                </a:gridCol>
                <a:gridCol w="481266">
                  <a:extLst>
                    <a:ext uri="{9D8B030D-6E8A-4147-A177-3AD203B41FA5}">
                      <a16:colId xmlns:a16="http://schemas.microsoft.com/office/drawing/2014/main" val="3231731345"/>
                    </a:ext>
                  </a:extLst>
                </a:gridCol>
              </a:tblGrid>
              <a:tr h="16603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Indikaattori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Arvo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1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Muutos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323300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Valtuustolle raportoidaan vuosittain väestön elintavoista ja niissä tapahtuneista muutoksista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546529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Kunnan talousarviossa ja taloussuunnitelmassa määritellään talousarviovuodelle mittarit, joilla seurataan väestön hyvinvoinnin ja terveyden edistämisen tavoitteiden toteutumista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668927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Kunnan tarkastuslautakunnan arviointikertomuksessa arvioidaan valtuustokausittain kunnan hyvinvointi- ja terveystavoitteiden toteutuminen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05044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Kunnassa toimii erikseen nimetty asiantuntija, suunnittelija tai vastaava, joka koordinoi hyvinvoinnin ja terveyden edistämistyötä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383176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Kunnan palveluiden suunnittelussa ja kehittämisessä hyödynnetään asukasraateja ja foorumeja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487809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Lasten ja nuorten liikunta-aktiivisuutta raportoidaan vuosittain kunnan hyvinvointikertomuksessa tai vastaavassa kertomuksessa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227013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Kunta kutsuu säännöllisesti koolle liikuntaseurojen ja yhdistysten yhteiskokouksen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71912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Kunnassa järjestetään kohdennettuja liikkumisryhmiä liikuntaseuratoiminnan ulkopuolella oleville lapsille ja nuorille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392152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Liikunnan edistämisestä vastaavat viranhaltijat osallistuvat toimielinten vaikutusten ennakkoarviointiin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59079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Kunnassa toimii liikunnan edistämistä käsittelevä poikkihallinnollinen työryhmä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171504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Kouluympäristön terveellisyyden ja turvallisuuden sekä kouluyhteisön hyvinvoinnin tarkastaminen kolmen vuoden välein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22692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Oppilaiden poissaolojen kokonaismäärää seurataan koko koulussa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827510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Koulussa on pitkät liikuntavälitunnit</a:t>
                      </a:r>
                    </a:p>
                    <a:p>
                      <a:pPr algn="l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917136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Koulussa noudatetaan Valtion ravitsemusneuvottelukunnan kouluruokailusuositusta koululounaan ja välipalojen järjestämisessä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592052"/>
                  </a:ext>
                </a:extLst>
              </a:tr>
              <a:tr h="40987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Kunta madaltaa kulttuuriin osallistumisen kynnystä (Onko kunnalla käytössä jokin pysyvä käytäntö, jolla kunta järjestää tai tukee taloudellisesti kulttuurin osallistumisen kynnystä madaltavaa vertaistoimintaa (</a:t>
                      </a:r>
                      <a:r>
                        <a:rPr lang="fi-FI" sz="1000" b="0" noProof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esim.kulttuuriluotsi</a:t>
                      </a:r>
                      <a:r>
                        <a:rPr lang="fi-FI" sz="1000" b="0" noProof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Sans Serif Collection" panose="020B0502040504020204" pitchFamily="34" charset="0"/>
                        </a:rPr>
                        <a:t> tai -kaveritoimintaa)?)</a:t>
                      </a: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000" b="0" noProof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Sans Serif Collection" panose="020B0502040504020204" pitchFamily="34" charset="0"/>
                      </a:endParaRPr>
                    </a:p>
                  </a:txBody>
                  <a:tcPr marL="22057" marR="22057" marT="22057" marB="22057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38032"/>
                  </a:ext>
                </a:extLst>
              </a:tr>
            </a:tbl>
          </a:graphicData>
        </a:graphic>
      </p:graphicFrame>
      <p:graphicFrame>
        <p:nvGraphicFramePr>
          <p:cNvPr id="11" name="Kaavio 10">
            <a:extLst>
              <a:ext uri="{FF2B5EF4-FFF2-40B4-BE49-F238E27FC236}">
                <a16:creationId xmlns:a16="http://schemas.microsoft.com/office/drawing/2014/main" id="{64192176-DBC3-375B-3FC4-735D371BD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250003"/>
              </p:ext>
            </p:extLst>
          </p:nvPr>
        </p:nvGraphicFramePr>
        <p:xfrm>
          <a:off x="6234500" y="343132"/>
          <a:ext cx="5101407" cy="3400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9808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KymenHVA">
      <a:dk1>
        <a:srgbClr val="144C5B"/>
      </a:dk1>
      <a:lt1>
        <a:sysClr val="window" lastClr="FFFFFF"/>
      </a:lt1>
      <a:dk2>
        <a:srgbClr val="0E2841"/>
      </a:dk2>
      <a:lt2>
        <a:srgbClr val="E8E8E8"/>
      </a:lt2>
      <a:accent1>
        <a:srgbClr val="28B8CE"/>
      </a:accent1>
      <a:accent2>
        <a:srgbClr val="F9B233"/>
      </a:accent2>
      <a:accent3>
        <a:srgbClr val="D68029"/>
      </a:accent3>
      <a:accent4>
        <a:srgbClr val="B13217"/>
      </a:accent4>
      <a:accent5>
        <a:srgbClr val="009ED4"/>
      </a:accent5>
      <a:accent6>
        <a:srgbClr val="4BCB72"/>
      </a:accent6>
      <a:hlink>
        <a:srgbClr val="D68029"/>
      </a:hlink>
      <a:folHlink>
        <a:srgbClr val="009ED4"/>
      </a:folHlink>
    </a:clrScheme>
    <a:fontScheme name="Leipäteksti 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925EE1367E4BB478F97634BD6412AF6" ma:contentTypeVersion="3" ma:contentTypeDescription="Luo uusi asiakirja." ma:contentTypeScope="" ma:versionID="1d6ebf604ac6448cc8f9f71679d1aee9">
  <xsd:schema xmlns:xsd="http://www.w3.org/2001/XMLSchema" xmlns:xs="http://www.w3.org/2001/XMLSchema" xmlns:p="http://schemas.microsoft.com/office/2006/metadata/properties" xmlns:ns2="be9c8dc9-6fba-45ea-baa6-a1c3c649d6c0" targetNamespace="http://schemas.microsoft.com/office/2006/metadata/properties" ma:root="true" ma:fieldsID="e6f32c2c6558d018bad0740528ea60b3" ns2:_="">
    <xsd:import namespace="be9c8dc9-6fba-45ea-baa6-a1c3c649d6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9c8dc9-6fba-45ea-baa6-a1c3c649d6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3F855E-1181-4BA5-8001-E3CF6ACB46B2}">
  <ds:schemaRefs>
    <ds:schemaRef ds:uri="be9c8dc9-6fba-45ea-baa6-a1c3c649d6c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0435B7-4850-4AFA-BA40-8E8A70F3B546}">
  <ds:schemaRefs>
    <ds:schemaRef ds:uri="be9c8dc9-6fba-45ea-baa6-a1c3c649d6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1549579-5290-401E-8911-EA31A5ED05C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b5d4c16-4b46-4cfe-bfa8-0876fc31a035}" enabled="0" method="" siteId="{8b5d4c16-4b46-4cfe-bfa8-0876fc31a03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6810</TotalTime>
  <Words>635</Words>
  <Application>Microsoft Office PowerPoint</Application>
  <PresentationFormat>Laajakuva</PresentationFormat>
  <Paragraphs>200</Paragraphs>
  <Slides>11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20" baseType="lpstr">
      <vt:lpstr>Aptos</vt:lpstr>
      <vt:lpstr>Arial</vt:lpstr>
      <vt:lpstr>Calibri</vt:lpstr>
      <vt:lpstr>Source Sans Pro</vt:lpstr>
      <vt:lpstr>Source Sans Pro 1</vt:lpstr>
      <vt:lpstr>Source Sans Pro 1 Bold</vt:lpstr>
      <vt:lpstr>Source Sans Pro 2</vt:lpstr>
      <vt:lpstr>Office-teema</vt:lpstr>
      <vt:lpstr>Office Theme</vt:lpstr>
      <vt:lpstr>PowerPoint-esitys</vt:lpstr>
      <vt:lpstr>Kymenlaakson ALUEELLINEN HYVINVOINTIKERTOMUS 2026 ja VÄESTÖRYHMÄKOHTAISET HYVINVOINTISUUNNITELMAT 2026-2029</vt:lpstr>
      <vt:lpstr>PowerPoint-esitys</vt:lpstr>
      <vt:lpstr>PowerPoint-esitys</vt:lpstr>
      <vt:lpstr>Toimintasuunnitelman painopisteet 2026-29 (HVAlta)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Kymenlaakson ALUEELLINEN HYVINVOINTIKERTOMUS 2026 ja VÄESTÖRYHMÄKOHTAISET HYVINVOINTISUUNNITELMAT 2026-2029</dc:title>
  <dc:creator>Paula Vieresjoki</dc:creator>
  <cp:lastModifiedBy>Pia-Stina Repo</cp:lastModifiedBy>
  <cp:revision>7</cp:revision>
  <dcterms:created xsi:type="dcterms:W3CDTF">2025-08-07T06:11:10Z</dcterms:created>
  <dcterms:modified xsi:type="dcterms:W3CDTF">2025-09-17T06:59:41Z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0x010100E925EE1367E4BB478F97634BD6412AF6</vt:lpwstr>
  </property>
</Properties>
</file>