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5AF7111-3F45-A2B3-204A-2CC8D573BF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A68AC84-EB9C-190E-2370-C34DF69D49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85E59EC-35F1-4E9F-ADA1-221D9FF94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AA40B-9D23-4090-8D23-850C8BDA3327}" type="datetimeFigureOut">
              <a:rPr lang="fi-FI" smtClean="0"/>
              <a:t>26.5.2025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E239C38-3AFF-035B-A7D6-D54FAF84D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8A48573-5DE0-3B6B-554E-5D64AE7A9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E800D-E1B3-4BE9-9D89-8FAF96AD7B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5560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0588E69-B2F3-836F-EF8F-F1A519595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1E2BBF0-535B-BA1D-CF75-CB8383F0A0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845DEDC-DD42-5355-F333-3173D2EF5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AA40B-9D23-4090-8D23-850C8BDA3327}" type="datetimeFigureOut">
              <a:rPr lang="fi-FI" smtClean="0"/>
              <a:t>26.5.2025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A754368-708E-37BB-8858-8EA004DCF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1E843E1-D1A7-87D8-66A7-5F02AF291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E800D-E1B3-4BE9-9D89-8FAF96AD7B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74171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56666BEC-B8F8-DA00-F4F0-F77D478065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FE79EAC-1094-AD6A-0355-1FE56AE617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9DD9FEF-600E-ACCF-95E1-C24FC010D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AA40B-9D23-4090-8D23-850C8BDA3327}" type="datetimeFigureOut">
              <a:rPr lang="fi-FI" smtClean="0"/>
              <a:t>26.5.2025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D6E8E08-930A-250F-E763-2E1AD22DF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D290C2B-ACC8-71AF-76D6-F794A23DC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E800D-E1B3-4BE9-9D89-8FAF96AD7B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6493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87F6AEB-D7D8-37D0-2987-C1EC4CE73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1708A1-021F-77D9-942B-38598F6DFC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CB322EF-40B6-CB41-1BB7-EA5DA0E6D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AA40B-9D23-4090-8D23-850C8BDA3327}" type="datetimeFigureOut">
              <a:rPr lang="fi-FI" smtClean="0"/>
              <a:t>26.5.2025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75391B5-DD1D-AA6D-5B74-387E9B830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9E87D31-C380-4E84-FF47-717CE6CBD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E800D-E1B3-4BE9-9D89-8FAF96AD7B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21387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EE4C71B-A022-23F4-6B6A-D3D205B14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C72D173-AD17-13DD-0E57-71DFF1D66B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11FF58D-0184-2268-61F2-0C71C940B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AA40B-9D23-4090-8D23-850C8BDA3327}" type="datetimeFigureOut">
              <a:rPr lang="fi-FI" smtClean="0"/>
              <a:t>26.5.2025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8B1D961-ABA3-E0DA-6E2F-9BCCD41D2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032932D-61BD-4BAB-6464-3F3DBAC6F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E800D-E1B3-4BE9-9D89-8FAF96AD7B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7605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6F98DED-F6A7-2793-BE4E-A611DDA1A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59582F7-74B3-4E17-F12C-FBC79E7CE0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F314684-FD59-FDF4-9D97-3EA7800506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FD19EF5-46D2-AE8F-FDB0-DAE2DD64D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AA40B-9D23-4090-8D23-850C8BDA3327}" type="datetimeFigureOut">
              <a:rPr lang="fi-FI" smtClean="0"/>
              <a:t>26.5.2025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9A5123A-BB52-F2AB-EDF7-EF8CD570F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EFDCF29-1772-B50C-54E7-EAB024B5C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E800D-E1B3-4BE9-9D89-8FAF96AD7B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465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317CDD0-2F5E-FB8E-8059-223A0FC14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3D252BB-0E87-C0CC-6739-F21C68D3D7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40E829A-EB2D-1559-A6A8-536910D1E3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7076A049-CCB0-BEF3-B151-1F61501972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1AA7136C-BFD8-D40A-D389-AA2196F0FD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6DEAD1C-2471-DB26-3E7D-E027BCC1D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AA40B-9D23-4090-8D23-850C8BDA3327}" type="datetimeFigureOut">
              <a:rPr lang="fi-FI" smtClean="0"/>
              <a:t>26.5.2025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97D1FCE1-ACD8-08DA-1C9C-3538A8C52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A82428DB-F15D-7982-4624-65EFE6F64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E800D-E1B3-4BE9-9D89-8FAF96AD7B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00864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F4401CD-BF81-FDD8-4972-4F72A479B1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AA3D3924-CD1B-A918-4098-7123B7322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AA40B-9D23-4090-8D23-850C8BDA3327}" type="datetimeFigureOut">
              <a:rPr lang="fi-FI" smtClean="0"/>
              <a:t>26.5.2025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5739013-BD36-B578-F983-630B586E6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C0FF4D8-54D3-B734-B731-48A7F4201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E800D-E1B3-4BE9-9D89-8FAF96AD7B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5192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FC09A80B-28B9-890D-A9C9-AD0C76492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AA40B-9D23-4090-8D23-850C8BDA3327}" type="datetimeFigureOut">
              <a:rPr lang="fi-FI" smtClean="0"/>
              <a:t>26.5.2025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6CEA54D2-6754-A3DC-69C5-5F02F4113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F1544394-F7A8-9227-2862-CC144520D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E800D-E1B3-4BE9-9D89-8FAF96AD7B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1855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AE8DFB4-F7FF-0D4B-7C17-4D79349C3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D5CE8DE-354A-798E-649F-F91A74FE14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2C1708F-9853-8E3A-BDEE-C32ACB50D3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95112CC-33F9-4067-ACA3-29DBF0971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AA40B-9D23-4090-8D23-850C8BDA3327}" type="datetimeFigureOut">
              <a:rPr lang="fi-FI" smtClean="0"/>
              <a:t>26.5.2025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8070F86-E4BB-706A-8BE0-FA97D989A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4C482FA-8AC6-4726-57A9-22956757C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E800D-E1B3-4BE9-9D89-8FAF96AD7B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0206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9D93D35-EB2F-CBEC-5D51-67DA96329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5DA2E975-BEFE-55A8-F197-BEA6A38597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999B3F6-52FF-55C2-63B5-7EC2F2BF25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B7456E2-14BE-A0BE-44B1-AA6C0107C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AA40B-9D23-4090-8D23-850C8BDA3327}" type="datetimeFigureOut">
              <a:rPr lang="fi-FI" smtClean="0"/>
              <a:t>26.5.2025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595C41E-AA86-0C32-0B0F-7FDAF3483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5AF10D3-01B7-3032-3540-6A5924DA8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E800D-E1B3-4BE9-9D89-8FAF96AD7B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1114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FF31B0A8-58E4-B833-3AD7-01AA552AE6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7DB6D51-F3DA-2544-E685-BF0D96D734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B5B8F35-F265-4270-1EED-33320407B9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4AA40B-9D23-4090-8D23-850C8BDA3327}" type="datetimeFigureOut">
              <a:rPr lang="fi-FI" smtClean="0"/>
              <a:t>26.5.2025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C250D79-FD28-8DC6-4F8F-DC8AC86D9A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7D013EC-1220-7A28-8B94-8AB5ED0A89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6E800D-E1B3-4BE9-9D89-8FAF96AD7B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127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ruutu 2">
            <a:extLst>
              <a:ext uri="{FF2B5EF4-FFF2-40B4-BE49-F238E27FC236}">
                <a16:creationId xmlns:a16="http://schemas.microsoft.com/office/drawing/2014/main" id="{42C0C2D8-C9C5-F8E3-DDFC-61D09EEB4586}"/>
              </a:ext>
            </a:extLst>
          </p:cNvPr>
          <p:cNvSpPr txBox="1"/>
          <p:nvPr/>
        </p:nvSpPr>
        <p:spPr>
          <a:xfrm>
            <a:off x="4338471" y="105163"/>
            <a:ext cx="32056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b="1" dirty="0"/>
              <a:t>Vuosikello 2025</a:t>
            </a:r>
          </a:p>
        </p:txBody>
      </p:sp>
      <p:sp>
        <p:nvSpPr>
          <p:cNvPr id="4" name="Ellipsi 3">
            <a:extLst>
              <a:ext uri="{FF2B5EF4-FFF2-40B4-BE49-F238E27FC236}">
                <a16:creationId xmlns:a16="http://schemas.microsoft.com/office/drawing/2014/main" id="{8D261BC5-407D-B3F7-F777-D29A20DE731B}"/>
              </a:ext>
            </a:extLst>
          </p:cNvPr>
          <p:cNvSpPr/>
          <p:nvPr/>
        </p:nvSpPr>
        <p:spPr>
          <a:xfrm>
            <a:off x="3362048" y="829594"/>
            <a:ext cx="5023592" cy="4613789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cxnSp>
        <p:nvCxnSpPr>
          <p:cNvPr id="5" name="Suora yhdysviiva 4">
            <a:extLst>
              <a:ext uri="{FF2B5EF4-FFF2-40B4-BE49-F238E27FC236}">
                <a16:creationId xmlns:a16="http://schemas.microsoft.com/office/drawing/2014/main" id="{4F14522D-2FA2-33DA-6511-BEBED063CA25}"/>
              </a:ext>
            </a:extLst>
          </p:cNvPr>
          <p:cNvCxnSpPr>
            <a:cxnSpLocks/>
          </p:cNvCxnSpPr>
          <p:nvPr/>
        </p:nvCxnSpPr>
        <p:spPr>
          <a:xfrm>
            <a:off x="5909187" y="3249561"/>
            <a:ext cx="0" cy="344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Ellipsi 5">
            <a:extLst>
              <a:ext uri="{FF2B5EF4-FFF2-40B4-BE49-F238E27FC236}">
                <a16:creationId xmlns:a16="http://schemas.microsoft.com/office/drawing/2014/main" id="{D3E491FD-9450-1279-509B-CDB67A029E49}"/>
              </a:ext>
            </a:extLst>
          </p:cNvPr>
          <p:cNvSpPr/>
          <p:nvPr/>
        </p:nvSpPr>
        <p:spPr>
          <a:xfrm>
            <a:off x="3746091" y="1199536"/>
            <a:ext cx="4272116" cy="3923071"/>
          </a:xfrm>
          <a:prstGeom prst="ellipse">
            <a:avLst/>
          </a:prstGeom>
          <a:gradFill>
            <a:gsLst>
              <a:gs pos="10000">
                <a:srgbClr val="FFFF00"/>
              </a:gs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cxnSp>
        <p:nvCxnSpPr>
          <p:cNvPr id="8" name="Suora yhdysviiva 7">
            <a:extLst>
              <a:ext uri="{FF2B5EF4-FFF2-40B4-BE49-F238E27FC236}">
                <a16:creationId xmlns:a16="http://schemas.microsoft.com/office/drawing/2014/main" id="{341DC1DB-9C54-7E22-D7BE-B72F9BDD727A}"/>
              </a:ext>
            </a:extLst>
          </p:cNvPr>
          <p:cNvCxnSpPr>
            <a:cxnSpLocks/>
            <a:stCxn id="6" idx="0"/>
            <a:endCxn id="6" idx="4"/>
          </p:cNvCxnSpPr>
          <p:nvPr/>
        </p:nvCxnSpPr>
        <p:spPr>
          <a:xfrm>
            <a:off x="5882149" y="1199536"/>
            <a:ext cx="0" cy="392307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uora yhdysviiva 8">
            <a:extLst>
              <a:ext uri="{FF2B5EF4-FFF2-40B4-BE49-F238E27FC236}">
                <a16:creationId xmlns:a16="http://schemas.microsoft.com/office/drawing/2014/main" id="{AF0233A2-6272-9AB4-B850-FB1299A661D9}"/>
              </a:ext>
            </a:extLst>
          </p:cNvPr>
          <p:cNvCxnSpPr>
            <a:stCxn id="6" idx="2"/>
            <a:endCxn id="6" idx="6"/>
          </p:cNvCxnSpPr>
          <p:nvPr/>
        </p:nvCxnSpPr>
        <p:spPr>
          <a:xfrm>
            <a:off x="3746091" y="3161072"/>
            <a:ext cx="4272116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uora yhdysviiva 10">
            <a:extLst>
              <a:ext uri="{FF2B5EF4-FFF2-40B4-BE49-F238E27FC236}">
                <a16:creationId xmlns:a16="http://schemas.microsoft.com/office/drawing/2014/main" id="{43E314EA-9F27-DCCB-B733-331101D40B54}"/>
              </a:ext>
            </a:extLst>
          </p:cNvPr>
          <p:cNvCxnSpPr>
            <a:cxnSpLocks/>
          </p:cNvCxnSpPr>
          <p:nvPr/>
        </p:nvCxnSpPr>
        <p:spPr>
          <a:xfrm>
            <a:off x="4805516" y="1465006"/>
            <a:ext cx="2155723" cy="338229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uora yhdysviiva 11">
            <a:extLst>
              <a:ext uri="{FF2B5EF4-FFF2-40B4-BE49-F238E27FC236}">
                <a16:creationId xmlns:a16="http://schemas.microsoft.com/office/drawing/2014/main" id="{525170DC-35C7-CFBF-7F38-E6E087EF132E}"/>
              </a:ext>
            </a:extLst>
          </p:cNvPr>
          <p:cNvCxnSpPr>
            <a:cxnSpLocks/>
          </p:cNvCxnSpPr>
          <p:nvPr/>
        </p:nvCxnSpPr>
        <p:spPr>
          <a:xfrm>
            <a:off x="4011561" y="2202426"/>
            <a:ext cx="3746091" cy="186812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>
            <a:extLst>
              <a:ext uri="{FF2B5EF4-FFF2-40B4-BE49-F238E27FC236}">
                <a16:creationId xmlns:a16="http://schemas.microsoft.com/office/drawing/2014/main" id="{8D16BAD8-056C-99DA-03B6-3FEC6FBE9CF3}"/>
              </a:ext>
            </a:extLst>
          </p:cNvPr>
          <p:cNvCxnSpPr>
            <a:cxnSpLocks/>
          </p:cNvCxnSpPr>
          <p:nvPr/>
        </p:nvCxnSpPr>
        <p:spPr>
          <a:xfrm flipH="1">
            <a:off x="4805516" y="1465006"/>
            <a:ext cx="2155723" cy="338229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>
            <a:extLst>
              <a:ext uri="{FF2B5EF4-FFF2-40B4-BE49-F238E27FC236}">
                <a16:creationId xmlns:a16="http://schemas.microsoft.com/office/drawing/2014/main" id="{217A7C91-EB2B-1D24-E482-77D56965ADE6}"/>
              </a:ext>
            </a:extLst>
          </p:cNvPr>
          <p:cNvCxnSpPr>
            <a:cxnSpLocks/>
          </p:cNvCxnSpPr>
          <p:nvPr/>
        </p:nvCxnSpPr>
        <p:spPr>
          <a:xfrm flipV="1">
            <a:off x="4011561" y="2202426"/>
            <a:ext cx="3746091" cy="186812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Ellipsi 14">
            <a:extLst>
              <a:ext uri="{FF2B5EF4-FFF2-40B4-BE49-F238E27FC236}">
                <a16:creationId xmlns:a16="http://schemas.microsoft.com/office/drawing/2014/main" id="{C2F24E3C-693F-F2A9-FE40-D6C2A51F4D82}"/>
              </a:ext>
            </a:extLst>
          </p:cNvPr>
          <p:cNvSpPr/>
          <p:nvPr/>
        </p:nvSpPr>
        <p:spPr>
          <a:xfrm>
            <a:off x="5056529" y="2352277"/>
            <a:ext cx="1634630" cy="156842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2025</a:t>
            </a:r>
          </a:p>
        </p:txBody>
      </p:sp>
      <p:sp>
        <p:nvSpPr>
          <p:cNvPr id="16" name="Tekstiruutu 15">
            <a:extLst>
              <a:ext uri="{FF2B5EF4-FFF2-40B4-BE49-F238E27FC236}">
                <a16:creationId xmlns:a16="http://schemas.microsoft.com/office/drawing/2014/main" id="{3666ACB6-4D95-F7FE-6398-447287493C81}"/>
              </a:ext>
            </a:extLst>
          </p:cNvPr>
          <p:cNvSpPr txBox="1"/>
          <p:nvPr/>
        </p:nvSpPr>
        <p:spPr>
          <a:xfrm>
            <a:off x="6096000" y="1386348"/>
            <a:ext cx="3859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</a:t>
            </a:r>
          </a:p>
        </p:txBody>
      </p:sp>
      <p:sp>
        <p:nvSpPr>
          <p:cNvPr id="17" name="Tekstiruutu 16">
            <a:extLst>
              <a:ext uri="{FF2B5EF4-FFF2-40B4-BE49-F238E27FC236}">
                <a16:creationId xmlns:a16="http://schemas.microsoft.com/office/drawing/2014/main" id="{DD6B0B98-E70D-4A12-C312-7713866EC619}"/>
              </a:ext>
            </a:extLst>
          </p:cNvPr>
          <p:cNvSpPr txBox="1"/>
          <p:nvPr/>
        </p:nvSpPr>
        <p:spPr>
          <a:xfrm>
            <a:off x="6921926" y="1794387"/>
            <a:ext cx="3859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2</a:t>
            </a:r>
          </a:p>
        </p:txBody>
      </p:sp>
      <p:sp>
        <p:nvSpPr>
          <p:cNvPr id="18" name="Tekstiruutu 17">
            <a:extLst>
              <a:ext uri="{FF2B5EF4-FFF2-40B4-BE49-F238E27FC236}">
                <a16:creationId xmlns:a16="http://schemas.microsoft.com/office/drawing/2014/main" id="{78F232ED-266A-42CA-5CB3-C9433FFCBD7C}"/>
              </a:ext>
            </a:extLst>
          </p:cNvPr>
          <p:cNvSpPr txBox="1"/>
          <p:nvPr/>
        </p:nvSpPr>
        <p:spPr>
          <a:xfrm>
            <a:off x="7386523" y="2477730"/>
            <a:ext cx="3859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3</a:t>
            </a:r>
          </a:p>
        </p:txBody>
      </p:sp>
      <p:sp>
        <p:nvSpPr>
          <p:cNvPr id="19" name="Tekstiruutu 18">
            <a:extLst>
              <a:ext uri="{FF2B5EF4-FFF2-40B4-BE49-F238E27FC236}">
                <a16:creationId xmlns:a16="http://schemas.microsoft.com/office/drawing/2014/main" id="{037918CB-D841-614F-C378-009092FFF817}"/>
              </a:ext>
            </a:extLst>
          </p:cNvPr>
          <p:cNvSpPr txBox="1"/>
          <p:nvPr/>
        </p:nvSpPr>
        <p:spPr>
          <a:xfrm>
            <a:off x="7393903" y="3293808"/>
            <a:ext cx="3859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4</a:t>
            </a:r>
          </a:p>
        </p:txBody>
      </p:sp>
      <p:sp>
        <p:nvSpPr>
          <p:cNvPr id="20" name="Tekstiruutu 19">
            <a:extLst>
              <a:ext uri="{FF2B5EF4-FFF2-40B4-BE49-F238E27FC236}">
                <a16:creationId xmlns:a16="http://schemas.microsoft.com/office/drawing/2014/main" id="{39F04E91-3645-38D0-C090-9C96FDD126E0}"/>
              </a:ext>
            </a:extLst>
          </p:cNvPr>
          <p:cNvSpPr txBox="1"/>
          <p:nvPr/>
        </p:nvSpPr>
        <p:spPr>
          <a:xfrm>
            <a:off x="6980928" y="4017533"/>
            <a:ext cx="3859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5</a:t>
            </a:r>
          </a:p>
        </p:txBody>
      </p:sp>
      <p:sp>
        <p:nvSpPr>
          <p:cNvPr id="21" name="Tekstiruutu 20">
            <a:extLst>
              <a:ext uri="{FF2B5EF4-FFF2-40B4-BE49-F238E27FC236}">
                <a16:creationId xmlns:a16="http://schemas.microsoft.com/office/drawing/2014/main" id="{68C4DDE8-3BA6-BB8B-619C-B9ACE89FDDC6}"/>
              </a:ext>
            </a:extLst>
          </p:cNvPr>
          <p:cNvSpPr txBox="1"/>
          <p:nvPr/>
        </p:nvSpPr>
        <p:spPr>
          <a:xfrm>
            <a:off x="6136601" y="4408714"/>
            <a:ext cx="3859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6</a:t>
            </a:r>
          </a:p>
        </p:txBody>
      </p:sp>
      <p:sp>
        <p:nvSpPr>
          <p:cNvPr id="22" name="Tekstiruutu 21">
            <a:extLst>
              <a:ext uri="{FF2B5EF4-FFF2-40B4-BE49-F238E27FC236}">
                <a16:creationId xmlns:a16="http://schemas.microsoft.com/office/drawing/2014/main" id="{37385147-7BBD-AAB2-16DA-1102B7682B7B}"/>
              </a:ext>
            </a:extLst>
          </p:cNvPr>
          <p:cNvSpPr txBox="1"/>
          <p:nvPr/>
        </p:nvSpPr>
        <p:spPr>
          <a:xfrm>
            <a:off x="5215402" y="4366399"/>
            <a:ext cx="3859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7</a:t>
            </a:r>
          </a:p>
        </p:txBody>
      </p:sp>
      <p:sp>
        <p:nvSpPr>
          <p:cNvPr id="23" name="Tekstiruutu 22">
            <a:extLst>
              <a:ext uri="{FF2B5EF4-FFF2-40B4-BE49-F238E27FC236}">
                <a16:creationId xmlns:a16="http://schemas.microsoft.com/office/drawing/2014/main" id="{26E633D9-778C-7758-E162-DF630E58C052}"/>
              </a:ext>
            </a:extLst>
          </p:cNvPr>
          <p:cNvSpPr txBox="1"/>
          <p:nvPr/>
        </p:nvSpPr>
        <p:spPr>
          <a:xfrm>
            <a:off x="4431602" y="3969067"/>
            <a:ext cx="3859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8</a:t>
            </a:r>
          </a:p>
        </p:txBody>
      </p:sp>
      <p:sp>
        <p:nvSpPr>
          <p:cNvPr id="24" name="Tekstiruutu 23">
            <a:extLst>
              <a:ext uri="{FF2B5EF4-FFF2-40B4-BE49-F238E27FC236}">
                <a16:creationId xmlns:a16="http://schemas.microsoft.com/office/drawing/2014/main" id="{236AE70B-CC84-8A15-4A7A-05F6FBE7F040}"/>
              </a:ext>
            </a:extLst>
          </p:cNvPr>
          <p:cNvSpPr txBox="1"/>
          <p:nvPr/>
        </p:nvSpPr>
        <p:spPr>
          <a:xfrm>
            <a:off x="4006027" y="3293808"/>
            <a:ext cx="3859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9</a:t>
            </a:r>
          </a:p>
        </p:txBody>
      </p:sp>
      <p:sp>
        <p:nvSpPr>
          <p:cNvPr id="25" name="Tekstiruutu 24">
            <a:extLst>
              <a:ext uri="{FF2B5EF4-FFF2-40B4-BE49-F238E27FC236}">
                <a16:creationId xmlns:a16="http://schemas.microsoft.com/office/drawing/2014/main" id="{2B7224B4-2C41-5A22-DC55-5FDF11A1A0BC}"/>
              </a:ext>
            </a:extLst>
          </p:cNvPr>
          <p:cNvSpPr txBox="1"/>
          <p:nvPr/>
        </p:nvSpPr>
        <p:spPr>
          <a:xfrm>
            <a:off x="4391932" y="1794387"/>
            <a:ext cx="6096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11</a:t>
            </a:r>
          </a:p>
        </p:txBody>
      </p:sp>
      <p:sp>
        <p:nvSpPr>
          <p:cNvPr id="26" name="Tekstiruutu 25">
            <a:extLst>
              <a:ext uri="{FF2B5EF4-FFF2-40B4-BE49-F238E27FC236}">
                <a16:creationId xmlns:a16="http://schemas.microsoft.com/office/drawing/2014/main" id="{C31EDAC5-5FBB-3CFC-A038-7F6235D732F7}"/>
              </a:ext>
            </a:extLst>
          </p:cNvPr>
          <p:cNvSpPr txBox="1"/>
          <p:nvPr/>
        </p:nvSpPr>
        <p:spPr>
          <a:xfrm>
            <a:off x="3994327" y="2524165"/>
            <a:ext cx="688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10</a:t>
            </a:r>
          </a:p>
        </p:txBody>
      </p:sp>
      <p:sp>
        <p:nvSpPr>
          <p:cNvPr id="27" name="Tekstiruutu 26">
            <a:extLst>
              <a:ext uri="{FF2B5EF4-FFF2-40B4-BE49-F238E27FC236}">
                <a16:creationId xmlns:a16="http://schemas.microsoft.com/office/drawing/2014/main" id="{145D3E12-DFC2-8616-3A71-1B70BF013948}"/>
              </a:ext>
            </a:extLst>
          </p:cNvPr>
          <p:cNvSpPr txBox="1"/>
          <p:nvPr/>
        </p:nvSpPr>
        <p:spPr>
          <a:xfrm>
            <a:off x="5138880" y="1337535"/>
            <a:ext cx="6059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12</a:t>
            </a:r>
          </a:p>
        </p:txBody>
      </p:sp>
      <p:sp>
        <p:nvSpPr>
          <p:cNvPr id="28" name="Tekstiruutu 27">
            <a:extLst>
              <a:ext uri="{FF2B5EF4-FFF2-40B4-BE49-F238E27FC236}">
                <a16:creationId xmlns:a16="http://schemas.microsoft.com/office/drawing/2014/main" id="{0C22DD98-834B-1136-D7C4-2B4E44047582}"/>
              </a:ext>
            </a:extLst>
          </p:cNvPr>
          <p:cNvSpPr txBox="1"/>
          <p:nvPr/>
        </p:nvSpPr>
        <p:spPr>
          <a:xfrm rot="7339436">
            <a:off x="4764977" y="1229828"/>
            <a:ext cx="3333206" cy="3387847"/>
          </a:xfrm>
          <a:prstGeom prst="rect">
            <a:avLst/>
          </a:prstGeom>
          <a:noFill/>
        </p:spPr>
        <p:txBody>
          <a:bodyPr wrap="square" rtlCol="0">
            <a:prstTxWarp prst="textCircl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palvelupolut</a:t>
            </a:r>
          </a:p>
        </p:txBody>
      </p:sp>
      <p:sp>
        <p:nvSpPr>
          <p:cNvPr id="29" name="Tekstiruutu 28">
            <a:extLst>
              <a:ext uri="{FF2B5EF4-FFF2-40B4-BE49-F238E27FC236}">
                <a16:creationId xmlns:a16="http://schemas.microsoft.com/office/drawing/2014/main" id="{A2453495-7CD2-7026-9F45-D4B166A8C704}"/>
              </a:ext>
            </a:extLst>
          </p:cNvPr>
          <p:cNvSpPr txBox="1"/>
          <p:nvPr/>
        </p:nvSpPr>
        <p:spPr>
          <a:xfrm rot="21171419">
            <a:off x="3640096" y="1301602"/>
            <a:ext cx="3113469" cy="2907183"/>
          </a:xfrm>
          <a:prstGeom prst="rect">
            <a:avLst/>
          </a:prstGeom>
          <a:noFill/>
        </p:spPr>
        <p:txBody>
          <a:bodyPr wrap="square" rtlCol="0">
            <a:prstTxWarp prst="textCircl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tilayhteistyö</a:t>
            </a:r>
          </a:p>
        </p:txBody>
      </p:sp>
      <p:sp>
        <p:nvSpPr>
          <p:cNvPr id="30" name="Tekstiruutu 29">
            <a:extLst>
              <a:ext uri="{FF2B5EF4-FFF2-40B4-BE49-F238E27FC236}">
                <a16:creationId xmlns:a16="http://schemas.microsoft.com/office/drawing/2014/main" id="{B645A785-9BC8-182F-C6D3-0282D4920266}"/>
              </a:ext>
            </a:extLst>
          </p:cNvPr>
          <p:cNvSpPr txBox="1"/>
          <p:nvPr/>
        </p:nvSpPr>
        <p:spPr>
          <a:xfrm>
            <a:off x="2283120" y="5865191"/>
            <a:ext cx="80116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Kymenlaakson järjestöyhteistyö </a:t>
            </a:r>
            <a:br>
              <a:rPr kumimoji="0" lang="fi-FI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fi-FI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järjestöjen, hyvinvointialueen ja kuntien kesken</a:t>
            </a:r>
          </a:p>
        </p:txBody>
      </p:sp>
      <p:sp>
        <p:nvSpPr>
          <p:cNvPr id="31" name="Tekstiruutu 30">
            <a:extLst>
              <a:ext uri="{FF2B5EF4-FFF2-40B4-BE49-F238E27FC236}">
                <a16:creationId xmlns:a16="http://schemas.microsoft.com/office/drawing/2014/main" id="{6C81EE60-A845-BAF4-DD5F-038CB1003D3B}"/>
              </a:ext>
            </a:extLst>
          </p:cNvPr>
          <p:cNvSpPr txBox="1"/>
          <p:nvPr/>
        </p:nvSpPr>
        <p:spPr>
          <a:xfrm>
            <a:off x="8402250" y="763112"/>
            <a:ext cx="373878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19.2. </a:t>
            </a:r>
            <a:br>
              <a:rPr kumimoji="0" lang="fi-FI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fi-FI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Järjestöjen neuvottelukunta </a:t>
            </a:r>
            <a:br>
              <a:rPr kumimoji="0" lang="fi-FI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* HVA järjestöavustusprosessin palaute  </a:t>
            </a:r>
          </a:p>
        </p:txBody>
      </p:sp>
      <p:sp>
        <p:nvSpPr>
          <p:cNvPr id="32" name="Tekstiruutu 31">
            <a:extLst>
              <a:ext uri="{FF2B5EF4-FFF2-40B4-BE49-F238E27FC236}">
                <a16:creationId xmlns:a16="http://schemas.microsoft.com/office/drawing/2014/main" id="{1E960CBD-CB4E-DA78-190D-91F1586B89FE}"/>
              </a:ext>
            </a:extLst>
          </p:cNvPr>
          <p:cNvSpPr txBox="1"/>
          <p:nvPr/>
        </p:nvSpPr>
        <p:spPr>
          <a:xfrm>
            <a:off x="8501481" y="1823036"/>
            <a:ext cx="30636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6.3. </a:t>
            </a:r>
            <a:r>
              <a:rPr kumimoji="0" lang="fi-FI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Järjestöfoorumi</a:t>
            </a:r>
            <a:endParaRPr kumimoji="0" lang="fi-FI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3" name="Tekstiruutu 32">
            <a:extLst>
              <a:ext uri="{FF2B5EF4-FFF2-40B4-BE49-F238E27FC236}">
                <a16:creationId xmlns:a16="http://schemas.microsoft.com/office/drawing/2014/main" id="{5F5BC897-7425-9FB2-5610-2F383DF96633}"/>
              </a:ext>
            </a:extLst>
          </p:cNvPr>
          <p:cNvSpPr txBox="1"/>
          <p:nvPr/>
        </p:nvSpPr>
        <p:spPr>
          <a:xfrm>
            <a:off x="8483086" y="2237948"/>
            <a:ext cx="346568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20.3. </a:t>
            </a:r>
            <a:b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fi-FI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HVA HYTE-lautakunta</a:t>
            </a:r>
            <a:br>
              <a:rPr kumimoji="0" lang="fi-FI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* 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järjestöjen neuvottelukunnan esittely</a:t>
            </a:r>
          </a:p>
        </p:txBody>
      </p:sp>
      <p:sp>
        <p:nvSpPr>
          <p:cNvPr id="34" name="Tekstiruutu 33">
            <a:extLst>
              <a:ext uri="{FF2B5EF4-FFF2-40B4-BE49-F238E27FC236}">
                <a16:creationId xmlns:a16="http://schemas.microsoft.com/office/drawing/2014/main" id="{B941AF17-362A-DD3F-8AA8-026D3CF32EC1}"/>
              </a:ext>
            </a:extLst>
          </p:cNvPr>
          <p:cNvSpPr txBox="1"/>
          <p:nvPr/>
        </p:nvSpPr>
        <p:spPr>
          <a:xfrm>
            <a:off x="8416696" y="4130372"/>
            <a:ext cx="3642847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21.5. </a:t>
            </a:r>
            <a:b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fi-FI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Järjestöjen neuvottelukunta </a:t>
            </a:r>
            <a:br>
              <a:rPr kumimoji="0" lang="fi-FI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* HVA järjestöavustusten aikataulut ja kriteerit</a:t>
            </a:r>
          </a:p>
        </p:txBody>
      </p:sp>
      <p:sp>
        <p:nvSpPr>
          <p:cNvPr id="35" name="Tekstiruutu 34">
            <a:extLst>
              <a:ext uri="{FF2B5EF4-FFF2-40B4-BE49-F238E27FC236}">
                <a16:creationId xmlns:a16="http://schemas.microsoft.com/office/drawing/2014/main" id="{F46C8422-041A-4910-4254-09C5EC7D4C85}"/>
              </a:ext>
            </a:extLst>
          </p:cNvPr>
          <p:cNvSpPr txBox="1"/>
          <p:nvPr/>
        </p:nvSpPr>
        <p:spPr>
          <a:xfrm>
            <a:off x="413317" y="3557929"/>
            <a:ext cx="3162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17.9. </a:t>
            </a:r>
            <a:br>
              <a:rPr kumimoji="0" lang="fi-FI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fi-FI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Järjestöjen neuvottelukunta</a:t>
            </a:r>
            <a:endParaRPr kumimoji="0" lang="fi-FI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6" name="Tekstiruutu 35">
            <a:extLst>
              <a:ext uri="{FF2B5EF4-FFF2-40B4-BE49-F238E27FC236}">
                <a16:creationId xmlns:a16="http://schemas.microsoft.com/office/drawing/2014/main" id="{688B5E2E-00D9-9562-3D04-80D790EBF42C}"/>
              </a:ext>
            </a:extLst>
          </p:cNvPr>
          <p:cNvSpPr txBox="1"/>
          <p:nvPr/>
        </p:nvSpPr>
        <p:spPr>
          <a:xfrm>
            <a:off x="409900" y="1879260"/>
            <a:ext cx="20932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HVA HYTE- ja </a:t>
            </a:r>
            <a:br>
              <a:rPr kumimoji="0" lang="fi-FI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fi-FI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palvelulautakunta</a:t>
            </a:r>
            <a:endParaRPr kumimoji="0" lang="fi-FI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7" name="Tekstiruutu 36">
            <a:extLst>
              <a:ext uri="{FF2B5EF4-FFF2-40B4-BE49-F238E27FC236}">
                <a16:creationId xmlns:a16="http://schemas.microsoft.com/office/drawing/2014/main" id="{ADE13AF9-69E2-73E1-F0A7-6051B6D701F5}"/>
              </a:ext>
            </a:extLst>
          </p:cNvPr>
          <p:cNvSpPr txBox="1"/>
          <p:nvPr/>
        </p:nvSpPr>
        <p:spPr>
          <a:xfrm>
            <a:off x="387392" y="818710"/>
            <a:ext cx="3450803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19.11.</a:t>
            </a:r>
            <a:br>
              <a:rPr kumimoji="0" lang="fi-FI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fi-FI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Järjestöjen neuvottelukunta</a:t>
            </a:r>
            <a:r>
              <a:rPr kumimoji="0" lang="fi-FI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endParaRPr kumimoji="0" lang="fi-FI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* Kuntien yhdistysavustusten </a:t>
            </a:r>
            <a:b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hakuprosesseista tiedottaminen</a:t>
            </a:r>
          </a:p>
        </p:txBody>
      </p:sp>
      <p:sp>
        <p:nvSpPr>
          <p:cNvPr id="38" name="Tekstiruutu 37">
            <a:extLst>
              <a:ext uri="{FF2B5EF4-FFF2-40B4-BE49-F238E27FC236}">
                <a16:creationId xmlns:a16="http://schemas.microsoft.com/office/drawing/2014/main" id="{AE9A7499-ADBF-704C-DFE4-4C7DB943336F}"/>
              </a:ext>
            </a:extLst>
          </p:cNvPr>
          <p:cNvSpPr txBox="1"/>
          <p:nvPr/>
        </p:nvSpPr>
        <p:spPr>
          <a:xfrm>
            <a:off x="406971" y="424990"/>
            <a:ext cx="3627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Kymenlaakson HYTE-neuvottelut</a:t>
            </a:r>
          </a:p>
        </p:txBody>
      </p:sp>
      <p:sp>
        <p:nvSpPr>
          <p:cNvPr id="39" name="Tekstiruutu 38">
            <a:extLst>
              <a:ext uri="{FF2B5EF4-FFF2-40B4-BE49-F238E27FC236}">
                <a16:creationId xmlns:a16="http://schemas.microsoft.com/office/drawing/2014/main" id="{55750FD8-E684-3CB5-C120-3BA6BC823409}"/>
              </a:ext>
            </a:extLst>
          </p:cNvPr>
          <p:cNvSpPr txBox="1"/>
          <p:nvPr/>
        </p:nvSpPr>
        <p:spPr>
          <a:xfrm>
            <a:off x="406971" y="4217587"/>
            <a:ext cx="31624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Elo-syyskuu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Hyvinvointialueen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Järjestöavustusten info</a:t>
            </a:r>
            <a:endParaRPr kumimoji="0" lang="fi-FI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0" name="Tekstiruutu 39">
            <a:extLst>
              <a:ext uri="{FF2B5EF4-FFF2-40B4-BE49-F238E27FC236}">
                <a16:creationId xmlns:a16="http://schemas.microsoft.com/office/drawing/2014/main" id="{DE4A829A-ED9B-6007-C587-55010DE7D611}"/>
              </a:ext>
            </a:extLst>
          </p:cNvPr>
          <p:cNvSpPr txBox="1"/>
          <p:nvPr/>
        </p:nvSpPr>
        <p:spPr>
          <a:xfrm>
            <a:off x="397605" y="2530129"/>
            <a:ext cx="2509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22.10. Järjestöfoorumi</a:t>
            </a:r>
            <a:endParaRPr kumimoji="0" lang="fi-FI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1" name="Tekstiruutu 40">
            <a:extLst>
              <a:ext uri="{FF2B5EF4-FFF2-40B4-BE49-F238E27FC236}">
                <a16:creationId xmlns:a16="http://schemas.microsoft.com/office/drawing/2014/main" id="{2048A40E-C5A7-23D8-C559-81585B97B5E8}"/>
              </a:ext>
            </a:extLst>
          </p:cNvPr>
          <p:cNvSpPr txBox="1"/>
          <p:nvPr/>
        </p:nvSpPr>
        <p:spPr>
          <a:xfrm>
            <a:off x="410230" y="2889140"/>
            <a:ext cx="30276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b="1" dirty="0">
                <a:solidFill>
                  <a:prstClr val="black"/>
                </a:solidFill>
                <a:latin typeface="Aptos" panose="02110004020202020204"/>
              </a:rPr>
              <a:t>8</a:t>
            </a:r>
            <a:r>
              <a:rPr kumimoji="0" lang="fi-FI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.10. Innostu rahoituksesta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koulutus</a:t>
            </a:r>
            <a:endParaRPr kumimoji="0" lang="fi-FI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ekstiruutu 1">
            <a:extLst>
              <a:ext uri="{FF2B5EF4-FFF2-40B4-BE49-F238E27FC236}">
                <a16:creationId xmlns:a16="http://schemas.microsoft.com/office/drawing/2014/main" id="{C976CA80-0FEB-962E-F15B-4C7B2E78AFA4}"/>
              </a:ext>
            </a:extLst>
          </p:cNvPr>
          <p:cNvSpPr txBox="1"/>
          <p:nvPr/>
        </p:nvSpPr>
        <p:spPr>
          <a:xfrm>
            <a:off x="8426815" y="3398006"/>
            <a:ext cx="34656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b="1" dirty="0">
                <a:solidFill>
                  <a:prstClr val="black"/>
                </a:solidFill>
                <a:latin typeface="Aptos" panose="02110004020202020204"/>
              </a:rPr>
              <a:t>14.5</a:t>
            </a:r>
            <a:r>
              <a:rPr kumimoji="0" lang="fi-FI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br>
              <a:rPr lang="fi-FI" dirty="0">
                <a:solidFill>
                  <a:prstClr val="black"/>
                </a:solidFill>
                <a:latin typeface="Aptos" panose="02110004020202020204"/>
              </a:rPr>
            </a:br>
            <a:r>
              <a:rPr kumimoji="0" lang="fi-FI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HYTE-neuvottelut</a:t>
            </a:r>
            <a:endParaRPr kumimoji="0" lang="fi-FI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7520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99</Words>
  <Application>Microsoft Office PowerPoint</Application>
  <PresentationFormat>Laajakuva</PresentationFormat>
  <Paragraphs>33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Office-teema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Pia-Stina Repo</dc:creator>
  <cp:lastModifiedBy>Pia-Stina Repo</cp:lastModifiedBy>
  <cp:revision>1</cp:revision>
  <dcterms:created xsi:type="dcterms:W3CDTF">2025-05-26T16:15:03Z</dcterms:created>
  <dcterms:modified xsi:type="dcterms:W3CDTF">2025-05-26T16:15:47Z</dcterms:modified>
</cp:coreProperties>
</file>