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58" r:id="rId6"/>
    <p:sldId id="262" r:id="rId7"/>
    <p:sldId id="260" r:id="rId8"/>
    <p:sldId id="269" r:id="rId9"/>
    <p:sldId id="261" r:id="rId10"/>
    <p:sldId id="257" r:id="rId11"/>
    <p:sldId id="268" r:id="rId12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DFF4F8"/>
    <a:srgbClr val="FEF4E1"/>
    <a:srgbClr val="FBF1DE"/>
    <a:srgbClr val="F9B233"/>
    <a:srgbClr val="7F7874"/>
    <a:srgbClr val="5C5754"/>
    <a:srgbClr val="B13217"/>
    <a:srgbClr val="009ED4"/>
    <a:srgbClr val="FACC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8A79C1-8BAF-4B2B-8F8A-AB94540D3E6B}" v="202" dt="2026-11-05T08:33:55.169"/>
  </p1510:revLst>
</p1510:revInfo>
</file>

<file path=ppt/tableStyles.xml><?xml version="1.0" encoding="utf-8"?>
<a:tblStyleLst xmlns:a="http://schemas.openxmlformats.org/drawingml/2006/main" def="{C083E6E3-FA7D-4D7B-A595-EF9225AFEA8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Vaalea tyyli 1 - Korostus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Ei tyyliä, taulukon ruudukko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102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image" Target="../media/image5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778C51-84EF-4023-A75B-3B7B81EB5E7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8C13E89-3BD9-4AC1-BFB1-6A724ED2E289}">
      <dgm:prSet/>
      <dgm:spPr/>
      <dgm:t>
        <a:bodyPr/>
        <a:lstStyle/>
        <a:p>
          <a:pPr rtl="0"/>
          <a:r>
            <a:rPr lang="fi-FI"/>
            <a:t>Tarkoitettu järjestöjen yleishyödylliseen toimintaan, joka edistää kymenlaaksolaisten hyvinvointia, terveyttä ja turvallisuutta sekä hyvinvointialueen strategian ja ohjelmien toteutumista ja tavoitteita.</a:t>
          </a:r>
          <a:endParaRPr lang="en-US"/>
        </a:p>
      </dgm:t>
    </dgm:pt>
    <dgm:pt modelId="{07E9E8CC-C7B0-486C-86DD-81EB77CFED00}" type="parTrans" cxnId="{CB26252F-BD03-4A78-8A36-AE494508E204}">
      <dgm:prSet/>
      <dgm:spPr/>
      <dgm:t>
        <a:bodyPr/>
        <a:lstStyle/>
        <a:p>
          <a:endParaRPr lang="en-US"/>
        </a:p>
      </dgm:t>
    </dgm:pt>
    <dgm:pt modelId="{B797E2AE-640B-453C-8425-EB455E136A6C}" type="sibTrans" cxnId="{CB26252F-BD03-4A78-8A36-AE494508E204}">
      <dgm:prSet/>
      <dgm:spPr/>
      <dgm:t>
        <a:bodyPr/>
        <a:lstStyle/>
        <a:p>
          <a:endParaRPr lang="en-US"/>
        </a:p>
      </dgm:t>
    </dgm:pt>
    <dgm:pt modelId="{033789EF-4EB5-46F1-B57B-B455FFE91E7A}">
      <dgm:prSet/>
      <dgm:spPr/>
      <dgm:t>
        <a:bodyPr/>
        <a:lstStyle/>
        <a:p>
          <a:r>
            <a:rPr lang="fi-FI"/>
            <a:t>Aluehallitus päättää avustusten myöntämisestä. Avustusohjeet vuodesta 2025 alkaen:</a:t>
          </a:r>
          <a:endParaRPr lang="en-US"/>
        </a:p>
      </dgm:t>
    </dgm:pt>
    <dgm:pt modelId="{EB473FFF-61DC-4E08-BB64-F37ED4681F87}" type="parTrans" cxnId="{86AD645E-DD1A-4EF6-A073-E57F2DF40D94}">
      <dgm:prSet/>
      <dgm:spPr/>
      <dgm:t>
        <a:bodyPr/>
        <a:lstStyle/>
        <a:p>
          <a:endParaRPr lang="en-US"/>
        </a:p>
      </dgm:t>
    </dgm:pt>
    <dgm:pt modelId="{60EC8344-A64A-44C9-B60A-CBB5FF0DBB52}" type="sibTrans" cxnId="{86AD645E-DD1A-4EF6-A073-E57F2DF40D94}">
      <dgm:prSet/>
      <dgm:spPr/>
      <dgm:t>
        <a:bodyPr/>
        <a:lstStyle/>
        <a:p>
          <a:endParaRPr lang="en-US"/>
        </a:p>
      </dgm:t>
    </dgm:pt>
    <dgm:pt modelId="{83642838-6F08-41AD-98A9-7A342C27F0F6}">
      <dgm:prSet/>
      <dgm:spPr/>
      <dgm:t>
        <a:bodyPr/>
        <a:lstStyle/>
        <a:p>
          <a:r>
            <a:rPr lang="fi-FI"/>
            <a:t>Avustuksia myönnetään vuosittain harkinnanvaraisesti talousarvioon varatuista varoista.</a:t>
          </a:r>
          <a:endParaRPr lang="en-US"/>
        </a:p>
      </dgm:t>
    </dgm:pt>
    <dgm:pt modelId="{4853B17F-F6C8-4551-AFF7-265717C91E8A}" type="parTrans" cxnId="{8D863D77-1E3E-42FD-945B-163F99E077D2}">
      <dgm:prSet/>
      <dgm:spPr/>
      <dgm:t>
        <a:bodyPr/>
        <a:lstStyle/>
        <a:p>
          <a:endParaRPr lang="en-US"/>
        </a:p>
      </dgm:t>
    </dgm:pt>
    <dgm:pt modelId="{8A2BB865-D7CE-494B-B39C-24B92A2C04C0}" type="sibTrans" cxnId="{8D863D77-1E3E-42FD-945B-163F99E077D2}">
      <dgm:prSet/>
      <dgm:spPr/>
      <dgm:t>
        <a:bodyPr/>
        <a:lstStyle/>
        <a:p>
          <a:endParaRPr lang="en-US"/>
        </a:p>
      </dgm:t>
    </dgm:pt>
    <dgm:pt modelId="{9294046B-0BAC-48CC-9A2D-3F8437E9D671}">
      <dgm:prSet/>
      <dgm:spPr/>
      <dgm:t>
        <a:bodyPr/>
        <a:lstStyle/>
        <a:p>
          <a:r>
            <a:rPr lang="fi-FI"/>
            <a:t>Avustettavan toiminnan tulee olla avointa kaikille Kymenlaakson asukkaille </a:t>
          </a:r>
          <a:endParaRPr lang="en-US"/>
        </a:p>
      </dgm:t>
    </dgm:pt>
    <dgm:pt modelId="{54E8D36C-0266-4CCC-83F0-1FA89E6FDBAB}" type="parTrans" cxnId="{3AC52EC0-240B-414B-A969-4A20BAF7249F}">
      <dgm:prSet/>
      <dgm:spPr/>
      <dgm:t>
        <a:bodyPr/>
        <a:lstStyle/>
        <a:p>
          <a:endParaRPr lang="en-US"/>
        </a:p>
      </dgm:t>
    </dgm:pt>
    <dgm:pt modelId="{33C6B3BE-ED3D-42D9-9625-29C0498CF08C}" type="sibTrans" cxnId="{3AC52EC0-240B-414B-A969-4A20BAF7249F}">
      <dgm:prSet/>
      <dgm:spPr/>
      <dgm:t>
        <a:bodyPr/>
        <a:lstStyle/>
        <a:p>
          <a:endParaRPr lang="en-US"/>
        </a:p>
      </dgm:t>
    </dgm:pt>
    <dgm:pt modelId="{550B6F06-AE15-4E3C-B25A-EB3D17282190}">
      <dgm:prSet/>
      <dgm:spPr/>
      <dgm:t>
        <a:bodyPr/>
        <a:lstStyle/>
        <a:p>
          <a:r>
            <a:rPr lang="fi-FI"/>
            <a:t>Kuntien lakisääteisiin tehtäviin liittyvät hakemukset on jätetty järjestöavustusten ulkopuolelle (esim. liikunta-, kulttuuri- ja kotoutumistoiminta)</a:t>
          </a:r>
          <a:endParaRPr lang="en-US"/>
        </a:p>
      </dgm:t>
    </dgm:pt>
    <dgm:pt modelId="{C3C939B5-D372-4141-A7FD-76DB4BAAE599}" type="parTrans" cxnId="{5F9C8362-62A6-4DD4-A1DA-6C08837DDDE3}">
      <dgm:prSet/>
      <dgm:spPr/>
      <dgm:t>
        <a:bodyPr/>
        <a:lstStyle/>
        <a:p>
          <a:endParaRPr lang="en-US"/>
        </a:p>
      </dgm:t>
    </dgm:pt>
    <dgm:pt modelId="{21E94BB3-F286-42B1-9F22-7E223482CDE8}" type="sibTrans" cxnId="{5F9C8362-62A6-4DD4-A1DA-6C08837DDDE3}">
      <dgm:prSet/>
      <dgm:spPr/>
      <dgm:t>
        <a:bodyPr/>
        <a:lstStyle/>
        <a:p>
          <a:endParaRPr lang="en-US"/>
        </a:p>
      </dgm:t>
    </dgm:pt>
    <dgm:pt modelId="{B1F00A15-65F9-424C-876D-57E5FCAF065B}">
      <dgm:prSet/>
      <dgm:spPr/>
      <dgm:t>
        <a:bodyPr/>
        <a:lstStyle/>
        <a:p>
          <a:r>
            <a:rPr lang="fi-FI"/>
            <a:t>Järjestöavustusta ei myönnetä liiketoimintaan, samaan toimintaan, jota HVA hankkii ostopalveluna, eikä yksittäisiin tilaisuuksiin, tarjoiluihin, järjestön markkinointikuluihin ym.</a:t>
          </a:r>
          <a:endParaRPr lang="en-US"/>
        </a:p>
      </dgm:t>
    </dgm:pt>
    <dgm:pt modelId="{05204DC7-0C75-4F22-99B5-E8460CD2473B}" type="parTrans" cxnId="{1682CB6D-CA2C-4256-A626-F73FEBDB53BA}">
      <dgm:prSet/>
      <dgm:spPr/>
      <dgm:t>
        <a:bodyPr/>
        <a:lstStyle/>
        <a:p>
          <a:endParaRPr lang="en-US"/>
        </a:p>
      </dgm:t>
    </dgm:pt>
    <dgm:pt modelId="{361A62CC-4D0E-4BCC-AC59-09BBFA43C312}" type="sibTrans" cxnId="{1682CB6D-CA2C-4256-A626-F73FEBDB53BA}">
      <dgm:prSet/>
      <dgm:spPr/>
      <dgm:t>
        <a:bodyPr/>
        <a:lstStyle/>
        <a:p>
          <a:endParaRPr lang="en-US"/>
        </a:p>
      </dgm:t>
    </dgm:pt>
    <dgm:pt modelId="{41378F9C-5CB5-4186-AB1D-1F7746C1B262}" type="pres">
      <dgm:prSet presAssocID="{2D778C51-84EF-4023-A75B-3B7B81EB5E7D}" presName="linear" presStyleCnt="0">
        <dgm:presLayoutVars>
          <dgm:animLvl val="lvl"/>
          <dgm:resizeHandles val="exact"/>
        </dgm:presLayoutVars>
      </dgm:prSet>
      <dgm:spPr/>
    </dgm:pt>
    <dgm:pt modelId="{AFA694A7-FA4D-48C6-B8BF-BE41F855669E}" type="pres">
      <dgm:prSet presAssocID="{58C13E89-3BD9-4AC1-BFB1-6A724ED2E289}" presName="parentText" presStyleLbl="node1" presStyleIdx="0" presStyleCnt="2" custLinFactY="-33635" custLinFactNeighborY="-100000">
        <dgm:presLayoutVars>
          <dgm:chMax val="0"/>
          <dgm:bulletEnabled val="1"/>
        </dgm:presLayoutVars>
      </dgm:prSet>
      <dgm:spPr/>
    </dgm:pt>
    <dgm:pt modelId="{39D32904-7561-400C-BD90-8B5CFCBEBAA9}" type="pres">
      <dgm:prSet presAssocID="{B797E2AE-640B-453C-8425-EB455E136A6C}" presName="spacer" presStyleCnt="0"/>
      <dgm:spPr/>
    </dgm:pt>
    <dgm:pt modelId="{FD7B7B79-6BE1-4754-BA26-047A46D778DD}" type="pres">
      <dgm:prSet presAssocID="{033789EF-4EB5-46F1-B57B-B455FFE91E7A}" presName="parentText" presStyleLbl="node1" presStyleIdx="1" presStyleCnt="2" custLinFactNeighborX="-15" custLinFactNeighborY="-1740">
        <dgm:presLayoutVars>
          <dgm:chMax val="0"/>
          <dgm:bulletEnabled val="1"/>
        </dgm:presLayoutVars>
      </dgm:prSet>
      <dgm:spPr/>
    </dgm:pt>
    <dgm:pt modelId="{90238ECD-1979-4541-B071-1DB113579E38}" type="pres">
      <dgm:prSet presAssocID="{033789EF-4EB5-46F1-B57B-B455FFE91E7A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CB26252F-BD03-4A78-8A36-AE494508E204}" srcId="{2D778C51-84EF-4023-A75B-3B7B81EB5E7D}" destId="{58C13E89-3BD9-4AC1-BFB1-6A724ED2E289}" srcOrd="0" destOrd="0" parTransId="{07E9E8CC-C7B0-486C-86DD-81EB77CFED00}" sibTransId="{B797E2AE-640B-453C-8425-EB455E136A6C}"/>
    <dgm:cxn modelId="{86AD645E-DD1A-4EF6-A073-E57F2DF40D94}" srcId="{2D778C51-84EF-4023-A75B-3B7B81EB5E7D}" destId="{033789EF-4EB5-46F1-B57B-B455FFE91E7A}" srcOrd="1" destOrd="0" parTransId="{EB473FFF-61DC-4E08-BB64-F37ED4681F87}" sibTransId="{60EC8344-A64A-44C9-B60A-CBB5FF0DBB52}"/>
    <dgm:cxn modelId="{5F9C8362-62A6-4DD4-A1DA-6C08837DDDE3}" srcId="{033789EF-4EB5-46F1-B57B-B455FFE91E7A}" destId="{550B6F06-AE15-4E3C-B25A-EB3D17282190}" srcOrd="2" destOrd="0" parTransId="{C3C939B5-D372-4141-A7FD-76DB4BAAE599}" sibTransId="{21E94BB3-F286-42B1-9F22-7E223482CDE8}"/>
    <dgm:cxn modelId="{5A960F46-2BAE-4201-ABF5-5B622929A8B7}" type="presOf" srcId="{58C13E89-3BD9-4AC1-BFB1-6A724ED2E289}" destId="{AFA694A7-FA4D-48C6-B8BF-BE41F855669E}" srcOrd="0" destOrd="0" presId="urn:microsoft.com/office/officeart/2005/8/layout/vList2"/>
    <dgm:cxn modelId="{1682CB6D-CA2C-4256-A626-F73FEBDB53BA}" srcId="{033789EF-4EB5-46F1-B57B-B455FFE91E7A}" destId="{B1F00A15-65F9-424C-876D-57E5FCAF065B}" srcOrd="3" destOrd="0" parTransId="{05204DC7-0C75-4F22-99B5-E8460CD2473B}" sibTransId="{361A62CC-4D0E-4BCC-AC59-09BBFA43C312}"/>
    <dgm:cxn modelId="{8D863D77-1E3E-42FD-945B-163F99E077D2}" srcId="{033789EF-4EB5-46F1-B57B-B455FFE91E7A}" destId="{83642838-6F08-41AD-98A9-7A342C27F0F6}" srcOrd="0" destOrd="0" parTransId="{4853B17F-F6C8-4551-AFF7-265717C91E8A}" sibTransId="{8A2BB865-D7CE-494B-B39C-24B92A2C04C0}"/>
    <dgm:cxn modelId="{325C4F78-7F57-46FC-A0A0-CDCD227792AB}" type="presOf" srcId="{550B6F06-AE15-4E3C-B25A-EB3D17282190}" destId="{90238ECD-1979-4541-B071-1DB113579E38}" srcOrd="0" destOrd="2" presId="urn:microsoft.com/office/officeart/2005/8/layout/vList2"/>
    <dgm:cxn modelId="{43388A80-6976-45F8-A1FA-95A86353358C}" type="presOf" srcId="{2D778C51-84EF-4023-A75B-3B7B81EB5E7D}" destId="{41378F9C-5CB5-4186-AB1D-1F7746C1B262}" srcOrd="0" destOrd="0" presId="urn:microsoft.com/office/officeart/2005/8/layout/vList2"/>
    <dgm:cxn modelId="{DA267C81-9C01-41B9-BA1E-E6405D2460E8}" type="presOf" srcId="{B1F00A15-65F9-424C-876D-57E5FCAF065B}" destId="{90238ECD-1979-4541-B071-1DB113579E38}" srcOrd="0" destOrd="3" presId="urn:microsoft.com/office/officeart/2005/8/layout/vList2"/>
    <dgm:cxn modelId="{D73F7691-3852-407A-BB06-9B3C9F09D8FF}" type="presOf" srcId="{83642838-6F08-41AD-98A9-7A342C27F0F6}" destId="{90238ECD-1979-4541-B071-1DB113579E38}" srcOrd="0" destOrd="0" presId="urn:microsoft.com/office/officeart/2005/8/layout/vList2"/>
    <dgm:cxn modelId="{3AC52EC0-240B-414B-A969-4A20BAF7249F}" srcId="{033789EF-4EB5-46F1-B57B-B455FFE91E7A}" destId="{9294046B-0BAC-48CC-9A2D-3F8437E9D671}" srcOrd="1" destOrd="0" parTransId="{54E8D36C-0266-4CCC-83F0-1FA89E6FDBAB}" sibTransId="{33C6B3BE-ED3D-42D9-9625-29C0498CF08C}"/>
    <dgm:cxn modelId="{7189D1DD-C8F9-4B06-B933-743C6E3D9823}" type="presOf" srcId="{9294046B-0BAC-48CC-9A2D-3F8437E9D671}" destId="{90238ECD-1979-4541-B071-1DB113579E38}" srcOrd="0" destOrd="1" presId="urn:microsoft.com/office/officeart/2005/8/layout/vList2"/>
    <dgm:cxn modelId="{11983BF5-325D-4D1D-BD3E-748FFA3B0895}" type="presOf" srcId="{033789EF-4EB5-46F1-B57B-B455FFE91E7A}" destId="{FD7B7B79-6BE1-4754-BA26-047A46D778DD}" srcOrd="0" destOrd="0" presId="urn:microsoft.com/office/officeart/2005/8/layout/vList2"/>
    <dgm:cxn modelId="{71DF2D9C-7AF4-46AC-B835-B8845E959E98}" type="presParOf" srcId="{41378F9C-5CB5-4186-AB1D-1F7746C1B262}" destId="{AFA694A7-FA4D-48C6-B8BF-BE41F855669E}" srcOrd="0" destOrd="0" presId="urn:microsoft.com/office/officeart/2005/8/layout/vList2"/>
    <dgm:cxn modelId="{59CC5B5A-77CA-422A-8FD4-D672B375E88E}" type="presParOf" srcId="{41378F9C-5CB5-4186-AB1D-1F7746C1B262}" destId="{39D32904-7561-400C-BD90-8B5CFCBEBAA9}" srcOrd="1" destOrd="0" presId="urn:microsoft.com/office/officeart/2005/8/layout/vList2"/>
    <dgm:cxn modelId="{DF6C63AB-FD26-4FA2-AE8F-80B173BEB2E4}" type="presParOf" srcId="{41378F9C-5CB5-4186-AB1D-1F7746C1B262}" destId="{FD7B7B79-6BE1-4754-BA26-047A46D778DD}" srcOrd="2" destOrd="0" presId="urn:microsoft.com/office/officeart/2005/8/layout/vList2"/>
    <dgm:cxn modelId="{88281785-A58B-425D-8F50-9E986A8DAC4B}" type="presParOf" srcId="{41378F9C-5CB5-4186-AB1D-1F7746C1B262}" destId="{90238ECD-1979-4541-B071-1DB113579E3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7602F3-5622-46C3-95A5-232D22AF438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FD1F509-D811-4AAB-BCEE-810FFEB3492B}">
      <dgm:prSet/>
      <dgm:spPr/>
      <dgm:t>
        <a:bodyPr/>
        <a:lstStyle/>
        <a:p>
          <a:r>
            <a:rPr lang="fi-FI"/>
            <a:t>Kumppanuusavustus tarkoittaa laaja-alaista, hyvinvointialueen strategian mukaista toimintaa ja tukee vahvasti tuotannon omia asiakasprosesseja. </a:t>
          </a:r>
          <a:r>
            <a:rPr lang="fi-FI" b="1"/>
            <a:t>Toiminta kohdistuu koko maakunnan alueelle. </a:t>
          </a:r>
          <a:endParaRPr lang="en-US"/>
        </a:p>
      </dgm:t>
    </dgm:pt>
    <dgm:pt modelId="{FD0E8F23-95CA-433E-B5D8-F4924396FCDE}" type="parTrans" cxnId="{12D8B563-4F2E-49E3-8F57-D2268E51B381}">
      <dgm:prSet/>
      <dgm:spPr/>
      <dgm:t>
        <a:bodyPr/>
        <a:lstStyle/>
        <a:p>
          <a:endParaRPr lang="en-US"/>
        </a:p>
      </dgm:t>
    </dgm:pt>
    <dgm:pt modelId="{932933EA-C92D-469F-B1A8-530FF12D6D08}" type="sibTrans" cxnId="{12D8B563-4F2E-49E3-8F57-D2268E51B38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D5AE8AA-A594-4721-9731-25ECD6ACC575}">
      <dgm:prSet/>
      <dgm:spPr/>
      <dgm:t>
        <a:bodyPr/>
        <a:lstStyle/>
        <a:p>
          <a:r>
            <a:rPr lang="fi-FI"/>
            <a:t>Kumppanuusavustus on </a:t>
          </a:r>
          <a:r>
            <a:rPr lang="fi-FI" b="1"/>
            <a:t>täydentävää julkista rahoitusta</a:t>
          </a:r>
          <a:r>
            <a:rPr lang="fi-FI"/>
            <a:t>, jossa avustettavan kohteen perusrahoitus tulee esim. STEA:lta tai ESR-hankerahoituksena. Hyvinvointialueen avustus toimii tällöin toiminnan täydentävänä julkisena rahoituksena. </a:t>
          </a:r>
          <a:endParaRPr lang="en-US"/>
        </a:p>
      </dgm:t>
    </dgm:pt>
    <dgm:pt modelId="{D3401BD4-4CF1-4B5E-926A-44E7179BFA3F}" type="parTrans" cxnId="{B9620A7D-7C4B-4342-8268-532F38A8A96A}">
      <dgm:prSet/>
      <dgm:spPr/>
      <dgm:t>
        <a:bodyPr/>
        <a:lstStyle/>
        <a:p>
          <a:endParaRPr lang="en-US"/>
        </a:p>
      </dgm:t>
    </dgm:pt>
    <dgm:pt modelId="{F4342037-EAFF-47D9-8A49-CBEB3E788F92}" type="sibTrans" cxnId="{B9620A7D-7C4B-4342-8268-532F38A8A96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508A944-FE63-42A1-B1D9-EBF1E149E6FA}">
      <dgm:prSet/>
      <dgm:spPr/>
      <dgm:t>
        <a:bodyPr/>
        <a:lstStyle/>
        <a:p>
          <a:r>
            <a:rPr lang="fi-FI"/>
            <a:t>Avustuspäätökset valmistellaan yhteistyössä hyvinvointialueen palveluiden kanssa huomioiden sujuvat asiakas- ja palveluprosessit.</a:t>
          </a:r>
          <a:endParaRPr lang="en-US"/>
        </a:p>
      </dgm:t>
    </dgm:pt>
    <dgm:pt modelId="{7D1F19B8-8906-403C-9640-A67311859893}" type="parTrans" cxnId="{C1AD38F8-D0E8-449A-9B28-8D094D2ECFE6}">
      <dgm:prSet/>
      <dgm:spPr/>
      <dgm:t>
        <a:bodyPr/>
        <a:lstStyle/>
        <a:p>
          <a:endParaRPr lang="en-US"/>
        </a:p>
      </dgm:t>
    </dgm:pt>
    <dgm:pt modelId="{0FEFC11C-98BD-4993-8958-7C02C97FB203}" type="sibTrans" cxnId="{C1AD38F8-D0E8-449A-9B28-8D094D2ECFE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EE4A301-652E-4FA1-9965-A88301B7021E}">
      <dgm:prSet/>
      <dgm:spPr/>
      <dgm:t>
        <a:bodyPr/>
        <a:lstStyle/>
        <a:p>
          <a:r>
            <a:rPr lang="fi-FI"/>
            <a:t>Kumppanuusavustuksilla sitoudutaan </a:t>
          </a:r>
          <a:r>
            <a:rPr lang="fi-FI" b="1"/>
            <a:t>pitkäjänteiseen yhteistyöhön</a:t>
          </a:r>
          <a:r>
            <a:rPr lang="fi-FI"/>
            <a:t> ja neuvottelevaan avustamiseen. Tavoitteena on kehittää yhdessä asukkaiden sote-palveluita ja/tai hyvinvointia ja terveyttä tukevia toimintoja. </a:t>
          </a:r>
          <a:endParaRPr lang="en-US"/>
        </a:p>
      </dgm:t>
    </dgm:pt>
    <dgm:pt modelId="{D35592A7-6F16-41B0-8EC7-4AB5B37EC97F}" type="parTrans" cxnId="{CAC3F9EF-5195-4DD7-8EB0-CD25DC10802A}">
      <dgm:prSet/>
      <dgm:spPr/>
      <dgm:t>
        <a:bodyPr/>
        <a:lstStyle/>
        <a:p>
          <a:endParaRPr lang="en-US"/>
        </a:p>
      </dgm:t>
    </dgm:pt>
    <dgm:pt modelId="{E2589491-8F12-4CFF-BB0A-DE6669D8B64A}" type="sibTrans" cxnId="{CAC3F9EF-5195-4DD7-8EB0-CD25DC10802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CB2B66A-04B6-45F6-BE5C-6461E62FC3A5}">
      <dgm:prSet/>
      <dgm:spPr/>
      <dgm:t>
        <a:bodyPr/>
        <a:lstStyle/>
        <a:p>
          <a:r>
            <a:rPr lang="fi-FI"/>
            <a:t>Avustus myönnetään kokonaisharkinnan perusteella. </a:t>
          </a:r>
          <a:endParaRPr lang="en-US"/>
        </a:p>
      </dgm:t>
    </dgm:pt>
    <dgm:pt modelId="{344D24F3-BC62-4BBF-8930-EA4211D81BC9}" type="parTrans" cxnId="{EDD14029-FEF4-491F-9DF6-DC1D5E1C5610}">
      <dgm:prSet/>
      <dgm:spPr/>
      <dgm:t>
        <a:bodyPr/>
        <a:lstStyle/>
        <a:p>
          <a:endParaRPr lang="en-US"/>
        </a:p>
      </dgm:t>
    </dgm:pt>
    <dgm:pt modelId="{7EBDAB42-94EA-4FBC-84F9-A76DFA1E8DB0}" type="sibTrans" cxnId="{EDD14029-FEF4-491F-9DF6-DC1D5E1C5610}">
      <dgm:prSet/>
      <dgm:spPr/>
      <dgm:t>
        <a:bodyPr/>
        <a:lstStyle/>
        <a:p>
          <a:endParaRPr lang="en-US"/>
        </a:p>
      </dgm:t>
    </dgm:pt>
    <dgm:pt modelId="{5331B9A1-FBF9-4467-9BF7-8DAABD6F2366}" type="pres">
      <dgm:prSet presAssocID="{257602F3-5622-46C3-95A5-232D22AF4382}" presName="root" presStyleCnt="0">
        <dgm:presLayoutVars>
          <dgm:dir/>
          <dgm:resizeHandles val="exact"/>
        </dgm:presLayoutVars>
      </dgm:prSet>
      <dgm:spPr/>
    </dgm:pt>
    <dgm:pt modelId="{F54B3044-0C48-4297-884D-79EA1E3175B7}" type="pres">
      <dgm:prSet presAssocID="{EFD1F509-D811-4AAB-BCEE-810FFEB3492B}" presName="compNode" presStyleCnt="0"/>
      <dgm:spPr/>
    </dgm:pt>
    <dgm:pt modelId="{53B15CC9-9407-441C-B041-4DA5D4534353}" type="pres">
      <dgm:prSet presAssocID="{EFD1F509-D811-4AAB-BCEE-810FFEB3492B}" presName="bgRect" presStyleLbl="bgShp" presStyleIdx="0" presStyleCnt="5"/>
      <dgm:spPr/>
    </dgm:pt>
    <dgm:pt modelId="{A0B58420-3058-45F8-849A-AA56B7BFE058}" type="pres">
      <dgm:prSet presAssocID="{EFD1F509-D811-4AAB-BCEE-810FFEB3492B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orita"/>
        </a:ext>
      </dgm:extLst>
    </dgm:pt>
    <dgm:pt modelId="{9674393C-8DD0-4CD6-AD18-69F1474AD12C}" type="pres">
      <dgm:prSet presAssocID="{EFD1F509-D811-4AAB-BCEE-810FFEB3492B}" presName="spaceRect" presStyleCnt="0"/>
      <dgm:spPr/>
    </dgm:pt>
    <dgm:pt modelId="{322F77E1-7A45-4272-A6F0-BBCA34DC4639}" type="pres">
      <dgm:prSet presAssocID="{EFD1F509-D811-4AAB-BCEE-810FFEB3492B}" presName="parTx" presStyleLbl="revTx" presStyleIdx="0" presStyleCnt="5">
        <dgm:presLayoutVars>
          <dgm:chMax val="0"/>
          <dgm:chPref val="0"/>
        </dgm:presLayoutVars>
      </dgm:prSet>
      <dgm:spPr/>
    </dgm:pt>
    <dgm:pt modelId="{ED1CCCEB-4112-4157-9F2D-92021BC69826}" type="pres">
      <dgm:prSet presAssocID="{932933EA-C92D-469F-B1A8-530FF12D6D08}" presName="sibTrans" presStyleCnt="0"/>
      <dgm:spPr/>
    </dgm:pt>
    <dgm:pt modelId="{40304E83-C3D9-4FA8-BB5C-0ECF1EBAA6FD}" type="pres">
      <dgm:prSet presAssocID="{5D5AE8AA-A594-4721-9731-25ECD6ACC575}" presName="compNode" presStyleCnt="0"/>
      <dgm:spPr/>
    </dgm:pt>
    <dgm:pt modelId="{FA7AA57E-BB98-40D8-9799-95D488AEB750}" type="pres">
      <dgm:prSet presAssocID="{5D5AE8AA-A594-4721-9731-25ECD6ACC575}" presName="bgRect" presStyleLbl="bgShp" presStyleIdx="1" presStyleCnt="5"/>
      <dgm:spPr/>
    </dgm:pt>
    <dgm:pt modelId="{1CD6D8E5-C8A8-445A-84DF-0C1A5EEA613C}" type="pres">
      <dgm:prSet presAssocID="{5D5AE8AA-A594-4721-9731-25ECD6ACC575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uro"/>
        </a:ext>
      </dgm:extLst>
    </dgm:pt>
    <dgm:pt modelId="{11D2E6BC-0CC4-4899-9149-62CF7745621C}" type="pres">
      <dgm:prSet presAssocID="{5D5AE8AA-A594-4721-9731-25ECD6ACC575}" presName="spaceRect" presStyleCnt="0"/>
      <dgm:spPr/>
    </dgm:pt>
    <dgm:pt modelId="{D27C2281-114A-422E-9023-0AE801A999EA}" type="pres">
      <dgm:prSet presAssocID="{5D5AE8AA-A594-4721-9731-25ECD6ACC575}" presName="parTx" presStyleLbl="revTx" presStyleIdx="1" presStyleCnt="5">
        <dgm:presLayoutVars>
          <dgm:chMax val="0"/>
          <dgm:chPref val="0"/>
        </dgm:presLayoutVars>
      </dgm:prSet>
      <dgm:spPr/>
    </dgm:pt>
    <dgm:pt modelId="{0B501F3E-9E86-474E-A614-BDDEF3E49019}" type="pres">
      <dgm:prSet presAssocID="{F4342037-EAFF-47D9-8A49-CBEB3E788F92}" presName="sibTrans" presStyleCnt="0"/>
      <dgm:spPr/>
    </dgm:pt>
    <dgm:pt modelId="{1C925AD7-A690-465C-80CE-849A64985C07}" type="pres">
      <dgm:prSet presAssocID="{2508A944-FE63-42A1-B1D9-EBF1E149E6FA}" presName="compNode" presStyleCnt="0"/>
      <dgm:spPr/>
    </dgm:pt>
    <dgm:pt modelId="{803EBE53-F84C-491C-BFEC-6E990D250578}" type="pres">
      <dgm:prSet presAssocID="{2508A944-FE63-42A1-B1D9-EBF1E149E6FA}" presName="bgRect" presStyleLbl="bgShp" presStyleIdx="2" presStyleCnt="5"/>
      <dgm:spPr/>
    </dgm:pt>
    <dgm:pt modelId="{FB078541-AF04-4B7E-ADD5-5EB4AE95CF84}" type="pres">
      <dgm:prSet presAssocID="{2508A944-FE63-42A1-B1D9-EBF1E149E6FA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A5585D78-5B0F-46DA-BDFC-2D967D5538D7}" type="pres">
      <dgm:prSet presAssocID="{2508A944-FE63-42A1-B1D9-EBF1E149E6FA}" presName="spaceRect" presStyleCnt="0"/>
      <dgm:spPr/>
    </dgm:pt>
    <dgm:pt modelId="{AD4C7895-2894-44B3-B0D7-1AD34A1EA860}" type="pres">
      <dgm:prSet presAssocID="{2508A944-FE63-42A1-B1D9-EBF1E149E6FA}" presName="parTx" presStyleLbl="revTx" presStyleIdx="2" presStyleCnt="5">
        <dgm:presLayoutVars>
          <dgm:chMax val="0"/>
          <dgm:chPref val="0"/>
        </dgm:presLayoutVars>
      </dgm:prSet>
      <dgm:spPr/>
    </dgm:pt>
    <dgm:pt modelId="{B066F494-85E9-4E3A-BB3B-712C73169E4A}" type="pres">
      <dgm:prSet presAssocID="{0FEFC11C-98BD-4993-8958-7C02C97FB203}" presName="sibTrans" presStyleCnt="0"/>
      <dgm:spPr/>
    </dgm:pt>
    <dgm:pt modelId="{7ED5A875-EF6D-4201-96BB-3D5EC0443658}" type="pres">
      <dgm:prSet presAssocID="{AEE4A301-652E-4FA1-9965-A88301B7021E}" presName="compNode" presStyleCnt="0"/>
      <dgm:spPr/>
    </dgm:pt>
    <dgm:pt modelId="{D4CD57F3-81F4-4556-88D4-53B26AAD32B3}" type="pres">
      <dgm:prSet presAssocID="{AEE4A301-652E-4FA1-9965-A88301B7021E}" presName="bgRect" presStyleLbl="bgShp" presStyleIdx="3" presStyleCnt="5"/>
      <dgm:spPr/>
    </dgm:pt>
    <dgm:pt modelId="{22231B75-9849-4F46-8C64-581AE5F93EE9}" type="pres">
      <dgm:prSet presAssocID="{AEE4A301-652E-4FA1-9965-A88301B7021E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rvest Basket"/>
        </a:ext>
      </dgm:extLst>
    </dgm:pt>
    <dgm:pt modelId="{DEA4D81C-4308-47BC-A0CC-995818322855}" type="pres">
      <dgm:prSet presAssocID="{AEE4A301-652E-4FA1-9965-A88301B7021E}" presName="spaceRect" presStyleCnt="0"/>
      <dgm:spPr/>
    </dgm:pt>
    <dgm:pt modelId="{51A9AF4E-C18F-4BB2-9421-D94E7A8DD550}" type="pres">
      <dgm:prSet presAssocID="{AEE4A301-652E-4FA1-9965-A88301B7021E}" presName="parTx" presStyleLbl="revTx" presStyleIdx="3" presStyleCnt="5">
        <dgm:presLayoutVars>
          <dgm:chMax val="0"/>
          <dgm:chPref val="0"/>
        </dgm:presLayoutVars>
      </dgm:prSet>
      <dgm:spPr/>
    </dgm:pt>
    <dgm:pt modelId="{0FAEF999-D126-49BF-A1D5-9328292ECA9B}" type="pres">
      <dgm:prSet presAssocID="{E2589491-8F12-4CFF-BB0A-DE6669D8B64A}" presName="sibTrans" presStyleCnt="0"/>
      <dgm:spPr/>
    </dgm:pt>
    <dgm:pt modelId="{B0E84238-AD42-48BE-B4F4-97A7423D1992}" type="pres">
      <dgm:prSet presAssocID="{ACB2B66A-04B6-45F6-BE5C-6461E62FC3A5}" presName="compNode" presStyleCnt="0"/>
      <dgm:spPr/>
    </dgm:pt>
    <dgm:pt modelId="{DF2F41FD-6908-48CB-9B3B-2D395244E860}" type="pres">
      <dgm:prSet presAssocID="{ACB2B66A-04B6-45F6-BE5C-6461E62FC3A5}" presName="bgRect" presStyleLbl="bgShp" presStyleIdx="4" presStyleCnt="5"/>
      <dgm:spPr/>
    </dgm:pt>
    <dgm:pt modelId="{B0A1D8FB-A582-41D3-9E4D-B69587318ED5}" type="pres">
      <dgm:prSet presAssocID="{ACB2B66A-04B6-45F6-BE5C-6461E62FC3A5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alintamerkki"/>
        </a:ext>
      </dgm:extLst>
    </dgm:pt>
    <dgm:pt modelId="{7E5A1085-CF19-4D3F-9669-B5C5B040F553}" type="pres">
      <dgm:prSet presAssocID="{ACB2B66A-04B6-45F6-BE5C-6461E62FC3A5}" presName="spaceRect" presStyleCnt="0"/>
      <dgm:spPr/>
    </dgm:pt>
    <dgm:pt modelId="{BE5EF027-3A3D-4336-8907-F3B7B72F0EF6}" type="pres">
      <dgm:prSet presAssocID="{ACB2B66A-04B6-45F6-BE5C-6461E62FC3A5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51DBAC0F-3821-452E-865F-6DE718043C0C}" type="presOf" srcId="{257602F3-5622-46C3-95A5-232D22AF4382}" destId="{5331B9A1-FBF9-4467-9BF7-8DAABD6F2366}" srcOrd="0" destOrd="0" presId="urn:microsoft.com/office/officeart/2018/2/layout/IconVerticalSolidList"/>
    <dgm:cxn modelId="{EDD14029-FEF4-491F-9DF6-DC1D5E1C5610}" srcId="{257602F3-5622-46C3-95A5-232D22AF4382}" destId="{ACB2B66A-04B6-45F6-BE5C-6461E62FC3A5}" srcOrd="4" destOrd="0" parTransId="{344D24F3-BC62-4BBF-8930-EA4211D81BC9}" sibTransId="{7EBDAB42-94EA-4FBC-84F9-A76DFA1E8DB0}"/>
    <dgm:cxn modelId="{12D8B563-4F2E-49E3-8F57-D2268E51B381}" srcId="{257602F3-5622-46C3-95A5-232D22AF4382}" destId="{EFD1F509-D811-4AAB-BCEE-810FFEB3492B}" srcOrd="0" destOrd="0" parTransId="{FD0E8F23-95CA-433E-B5D8-F4924396FCDE}" sibTransId="{932933EA-C92D-469F-B1A8-530FF12D6D08}"/>
    <dgm:cxn modelId="{D40B2452-9710-40C2-AB21-23CE7B5A059C}" type="presOf" srcId="{5D5AE8AA-A594-4721-9731-25ECD6ACC575}" destId="{D27C2281-114A-422E-9023-0AE801A999EA}" srcOrd="0" destOrd="0" presId="urn:microsoft.com/office/officeart/2018/2/layout/IconVerticalSolidList"/>
    <dgm:cxn modelId="{EB87DA59-2C0D-4199-94AE-EE1AAF7DDA91}" type="presOf" srcId="{EFD1F509-D811-4AAB-BCEE-810FFEB3492B}" destId="{322F77E1-7A45-4272-A6F0-BBCA34DC4639}" srcOrd="0" destOrd="0" presId="urn:microsoft.com/office/officeart/2018/2/layout/IconVerticalSolidList"/>
    <dgm:cxn modelId="{B9620A7D-7C4B-4342-8268-532F38A8A96A}" srcId="{257602F3-5622-46C3-95A5-232D22AF4382}" destId="{5D5AE8AA-A594-4721-9731-25ECD6ACC575}" srcOrd="1" destOrd="0" parTransId="{D3401BD4-4CF1-4B5E-926A-44E7179BFA3F}" sibTransId="{F4342037-EAFF-47D9-8A49-CBEB3E788F92}"/>
    <dgm:cxn modelId="{C3C5DFBE-F59F-49A0-B8D9-AF8AFE1D1F6D}" type="presOf" srcId="{2508A944-FE63-42A1-B1D9-EBF1E149E6FA}" destId="{AD4C7895-2894-44B3-B0D7-1AD34A1EA860}" srcOrd="0" destOrd="0" presId="urn:microsoft.com/office/officeart/2018/2/layout/IconVerticalSolidList"/>
    <dgm:cxn modelId="{588D32D5-F608-4E53-8FAA-80AF40A36551}" type="presOf" srcId="{AEE4A301-652E-4FA1-9965-A88301B7021E}" destId="{51A9AF4E-C18F-4BB2-9421-D94E7A8DD550}" srcOrd="0" destOrd="0" presId="urn:microsoft.com/office/officeart/2018/2/layout/IconVerticalSolidList"/>
    <dgm:cxn modelId="{E8099CE8-76DE-4CE1-9541-8D6A9BCDA8F8}" type="presOf" srcId="{ACB2B66A-04B6-45F6-BE5C-6461E62FC3A5}" destId="{BE5EF027-3A3D-4336-8907-F3B7B72F0EF6}" srcOrd="0" destOrd="0" presId="urn:microsoft.com/office/officeart/2018/2/layout/IconVerticalSolidList"/>
    <dgm:cxn modelId="{CAC3F9EF-5195-4DD7-8EB0-CD25DC10802A}" srcId="{257602F3-5622-46C3-95A5-232D22AF4382}" destId="{AEE4A301-652E-4FA1-9965-A88301B7021E}" srcOrd="3" destOrd="0" parTransId="{D35592A7-6F16-41B0-8EC7-4AB5B37EC97F}" sibTransId="{E2589491-8F12-4CFF-BB0A-DE6669D8B64A}"/>
    <dgm:cxn modelId="{C1AD38F8-D0E8-449A-9B28-8D094D2ECFE6}" srcId="{257602F3-5622-46C3-95A5-232D22AF4382}" destId="{2508A944-FE63-42A1-B1D9-EBF1E149E6FA}" srcOrd="2" destOrd="0" parTransId="{7D1F19B8-8906-403C-9640-A67311859893}" sibTransId="{0FEFC11C-98BD-4993-8958-7C02C97FB203}"/>
    <dgm:cxn modelId="{FD81C355-E756-4BF5-ADC0-78C2115697EC}" type="presParOf" srcId="{5331B9A1-FBF9-4467-9BF7-8DAABD6F2366}" destId="{F54B3044-0C48-4297-884D-79EA1E3175B7}" srcOrd="0" destOrd="0" presId="urn:microsoft.com/office/officeart/2018/2/layout/IconVerticalSolidList"/>
    <dgm:cxn modelId="{FBF45B62-D6FD-4D22-BCE0-2A12C7482345}" type="presParOf" srcId="{F54B3044-0C48-4297-884D-79EA1E3175B7}" destId="{53B15CC9-9407-441C-B041-4DA5D4534353}" srcOrd="0" destOrd="0" presId="urn:microsoft.com/office/officeart/2018/2/layout/IconVerticalSolidList"/>
    <dgm:cxn modelId="{A3217596-BDE8-4D25-9C5B-101FF17469CD}" type="presParOf" srcId="{F54B3044-0C48-4297-884D-79EA1E3175B7}" destId="{A0B58420-3058-45F8-849A-AA56B7BFE058}" srcOrd="1" destOrd="0" presId="urn:microsoft.com/office/officeart/2018/2/layout/IconVerticalSolidList"/>
    <dgm:cxn modelId="{F4480D95-10BE-421F-B0D1-3B4653195EFE}" type="presParOf" srcId="{F54B3044-0C48-4297-884D-79EA1E3175B7}" destId="{9674393C-8DD0-4CD6-AD18-69F1474AD12C}" srcOrd="2" destOrd="0" presId="urn:microsoft.com/office/officeart/2018/2/layout/IconVerticalSolidList"/>
    <dgm:cxn modelId="{7FF595A2-E1A2-4044-B8BC-15E11DA50987}" type="presParOf" srcId="{F54B3044-0C48-4297-884D-79EA1E3175B7}" destId="{322F77E1-7A45-4272-A6F0-BBCA34DC4639}" srcOrd="3" destOrd="0" presId="urn:microsoft.com/office/officeart/2018/2/layout/IconVerticalSolidList"/>
    <dgm:cxn modelId="{E14363D8-0828-43C9-BFCA-1B465603A952}" type="presParOf" srcId="{5331B9A1-FBF9-4467-9BF7-8DAABD6F2366}" destId="{ED1CCCEB-4112-4157-9F2D-92021BC69826}" srcOrd="1" destOrd="0" presId="urn:microsoft.com/office/officeart/2018/2/layout/IconVerticalSolidList"/>
    <dgm:cxn modelId="{23EACCED-E1DF-462E-9603-E2D039F36B09}" type="presParOf" srcId="{5331B9A1-FBF9-4467-9BF7-8DAABD6F2366}" destId="{40304E83-C3D9-4FA8-BB5C-0ECF1EBAA6FD}" srcOrd="2" destOrd="0" presId="urn:microsoft.com/office/officeart/2018/2/layout/IconVerticalSolidList"/>
    <dgm:cxn modelId="{5BE6C7C3-B57D-43CE-9987-270EA3F44695}" type="presParOf" srcId="{40304E83-C3D9-4FA8-BB5C-0ECF1EBAA6FD}" destId="{FA7AA57E-BB98-40D8-9799-95D488AEB750}" srcOrd="0" destOrd="0" presId="urn:microsoft.com/office/officeart/2018/2/layout/IconVerticalSolidList"/>
    <dgm:cxn modelId="{E71A766A-F491-4266-8F51-E873D0CD32AE}" type="presParOf" srcId="{40304E83-C3D9-4FA8-BB5C-0ECF1EBAA6FD}" destId="{1CD6D8E5-C8A8-445A-84DF-0C1A5EEA613C}" srcOrd="1" destOrd="0" presId="urn:microsoft.com/office/officeart/2018/2/layout/IconVerticalSolidList"/>
    <dgm:cxn modelId="{7323D8F1-8999-469A-93E6-D9621C6E36E4}" type="presParOf" srcId="{40304E83-C3D9-4FA8-BB5C-0ECF1EBAA6FD}" destId="{11D2E6BC-0CC4-4899-9149-62CF7745621C}" srcOrd="2" destOrd="0" presId="urn:microsoft.com/office/officeart/2018/2/layout/IconVerticalSolidList"/>
    <dgm:cxn modelId="{018B7201-8FF9-4D9D-B3FB-8166EC2DA32D}" type="presParOf" srcId="{40304E83-C3D9-4FA8-BB5C-0ECF1EBAA6FD}" destId="{D27C2281-114A-422E-9023-0AE801A999EA}" srcOrd="3" destOrd="0" presId="urn:microsoft.com/office/officeart/2018/2/layout/IconVerticalSolidList"/>
    <dgm:cxn modelId="{A0A309DA-15B6-48BD-BD23-6453F78E4936}" type="presParOf" srcId="{5331B9A1-FBF9-4467-9BF7-8DAABD6F2366}" destId="{0B501F3E-9E86-474E-A614-BDDEF3E49019}" srcOrd="3" destOrd="0" presId="urn:microsoft.com/office/officeart/2018/2/layout/IconVerticalSolidList"/>
    <dgm:cxn modelId="{0D59AA48-9CA8-40DA-8EA2-F58397E89EB9}" type="presParOf" srcId="{5331B9A1-FBF9-4467-9BF7-8DAABD6F2366}" destId="{1C925AD7-A690-465C-80CE-849A64985C07}" srcOrd="4" destOrd="0" presId="urn:microsoft.com/office/officeart/2018/2/layout/IconVerticalSolidList"/>
    <dgm:cxn modelId="{B7CEC795-BBD2-4AEE-8A70-31A62F4FDD1D}" type="presParOf" srcId="{1C925AD7-A690-465C-80CE-849A64985C07}" destId="{803EBE53-F84C-491C-BFEC-6E990D250578}" srcOrd="0" destOrd="0" presId="urn:microsoft.com/office/officeart/2018/2/layout/IconVerticalSolidList"/>
    <dgm:cxn modelId="{9F799424-48B9-41F1-9379-B4E6095B185B}" type="presParOf" srcId="{1C925AD7-A690-465C-80CE-849A64985C07}" destId="{FB078541-AF04-4B7E-ADD5-5EB4AE95CF84}" srcOrd="1" destOrd="0" presId="urn:microsoft.com/office/officeart/2018/2/layout/IconVerticalSolidList"/>
    <dgm:cxn modelId="{692A56AD-7255-4F35-AED9-6E13BA2DFF2A}" type="presParOf" srcId="{1C925AD7-A690-465C-80CE-849A64985C07}" destId="{A5585D78-5B0F-46DA-BDFC-2D967D5538D7}" srcOrd="2" destOrd="0" presId="urn:microsoft.com/office/officeart/2018/2/layout/IconVerticalSolidList"/>
    <dgm:cxn modelId="{95B5BB09-521C-45AA-A414-3F388D2AC635}" type="presParOf" srcId="{1C925AD7-A690-465C-80CE-849A64985C07}" destId="{AD4C7895-2894-44B3-B0D7-1AD34A1EA860}" srcOrd="3" destOrd="0" presId="urn:microsoft.com/office/officeart/2018/2/layout/IconVerticalSolidList"/>
    <dgm:cxn modelId="{07D64AEB-ACDA-4C78-A1EE-0CE13FA111D9}" type="presParOf" srcId="{5331B9A1-FBF9-4467-9BF7-8DAABD6F2366}" destId="{B066F494-85E9-4E3A-BB3B-712C73169E4A}" srcOrd="5" destOrd="0" presId="urn:microsoft.com/office/officeart/2018/2/layout/IconVerticalSolidList"/>
    <dgm:cxn modelId="{E7290FA2-E2B5-4EDF-BCCA-D3D0795E31D8}" type="presParOf" srcId="{5331B9A1-FBF9-4467-9BF7-8DAABD6F2366}" destId="{7ED5A875-EF6D-4201-96BB-3D5EC0443658}" srcOrd="6" destOrd="0" presId="urn:microsoft.com/office/officeart/2018/2/layout/IconVerticalSolidList"/>
    <dgm:cxn modelId="{0D06E092-0D90-478D-82BE-2FA7B089AFBA}" type="presParOf" srcId="{7ED5A875-EF6D-4201-96BB-3D5EC0443658}" destId="{D4CD57F3-81F4-4556-88D4-53B26AAD32B3}" srcOrd="0" destOrd="0" presId="urn:microsoft.com/office/officeart/2018/2/layout/IconVerticalSolidList"/>
    <dgm:cxn modelId="{D97825F5-D0F6-4B09-B755-7D5217BE7B64}" type="presParOf" srcId="{7ED5A875-EF6D-4201-96BB-3D5EC0443658}" destId="{22231B75-9849-4F46-8C64-581AE5F93EE9}" srcOrd="1" destOrd="0" presId="urn:microsoft.com/office/officeart/2018/2/layout/IconVerticalSolidList"/>
    <dgm:cxn modelId="{055DEEEC-08EC-4014-8F9C-72381B897ACD}" type="presParOf" srcId="{7ED5A875-EF6D-4201-96BB-3D5EC0443658}" destId="{DEA4D81C-4308-47BC-A0CC-995818322855}" srcOrd="2" destOrd="0" presId="urn:microsoft.com/office/officeart/2018/2/layout/IconVerticalSolidList"/>
    <dgm:cxn modelId="{C2681AAA-B029-460A-B7DD-3B115288A363}" type="presParOf" srcId="{7ED5A875-EF6D-4201-96BB-3D5EC0443658}" destId="{51A9AF4E-C18F-4BB2-9421-D94E7A8DD550}" srcOrd="3" destOrd="0" presId="urn:microsoft.com/office/officeart/2018/2/layout/IconVerticalSolidList"/>
    <dgm:cxn modelId="{3E23F74D-4139-496D-90E2-A55B454CBB98}" type="presParOf" srcId="{5331B9A1-FBF9-4467-9BF7-8DAABD6F2366}" destId="{0FAEF999-D126-49BF-A1D5-9328292ECA9B}" srcOrd="7" destOrd="0" presId="urn:microsoft.com/office/officeart/2018/2/layout/IconVerticalSolidList"/>
    <dgm:cxn modelId="{5FC81099-616D-4C29-B9FA-A407EF0395DE}" type="presParOf" srcId="{5331B9A1-FBF9-4467-9BF7-8DAABD6F2366}" destId="{B0E84238-AD42-48BE-B4F4-97A7423D1992}" srcOrd="8" destOrd="0" presId="urn:microsoft.com/office/officeart/2018/2/layout/IconVerticalSolidList"/>
    <dgm:cxn modelId="{E50645E3-57EF-4697-9BA2-A00499B9CAAF}" type="presParOf" srcId="{B0E84238-AD42-48BE-B4F4-97A7423D1992}" destId="{DF2F41FD-6908-48CB-9B3B-2D395244E860}" srcOrd="0" destOrd="0" presId="urn:microsoft.com/office/officeart/2018/2/layout/IconVerticalSolidList"/>
    <dgm:cxn modelId="{53EE2CF4-6302-4BA2-A3DE-C6929D05A73C}" type="presParOf" srcId="{B0E84238-AD42-48BE-B4F4-97A7423D1992}" destId="{B0A1D8FB-A582-41D3-9E4D-B69587318ED5}" srcOrd="1" destOrd="0" presId="urn:microsoft.com/office/officeart/2018/2/layout/IconVerticalSolidList"/>
    <dgm:cxn modelId="{55AA271B-5F24-43C0-A136-CE13B2CAD454}" type="presParOf" srcId="{B0E84238-AD42-48BE-B4F4-97A7423D1992}" destId="{7E5A1085-CF19-4D3F-9669-B5C5B040F553}" srcOrd="2" destOrd="0" presId="urn:microsoft.com/office/officeart/2018/2/layout/IconVerticalSolidList"/>
    <dgm:cxn modelId="{771943A6-2825-4BFD-99F2-7A6DE4188879}" type="presParOf" srcId="{B0E84238-AD42-48BE-B4F4-97A7423D1992}" destId="{BE5EF027-3A3D-4336-8907-F3B7B72F0EF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A694A7-FA4D-48C6-B8BF-BE41F855669E}">
      <dsp:nvSpPr>
        <dsp:cNvPr id="0" name=""/>
        <dsp:cNvSpPr/>
      </dsp:nvSpPr>
      <dsp:spPr>
        <a:xfrm>
          <a:off x="0" y="0"/>
          <a:ext cx="10755094" cy="13127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/>
            <a:t>Tarkoitettu järjestöjen yleishyödylliseen toimintaan, joka edistää kymenlaaksolaisten hyvinvointia, terveyttä ja turvallisuutta sekä hyvinvointialueen strategian ja ohjelmien toteutumista ja tavoitteita.</a:t>
          </a:r>
          <a:endParaRPr lang="en-US" sz="2200" kern="1200"/>
        </a:p>
      </dsp:txBody>
      <dsp:txXfrm>
        <a:off x="64083" y="64083"/>
        <a:ext cx="10626928" cy="1184574"/>
      </dsp:txXfrm>
    </dsp:sp>
    <dsp:sp modelId="{FD7B7B79-6BE1-4754-BA26-047A46D778DD}">
      <dsp:nvSpPr>
        <dsp:cNvPr id="0" name=""/>
        <dsp:cNvSpPr/>
      </dsp:nvSpPr>
      <dsp:spPr>
        <a:xfrm>
          <a:off x="0" y="1439452"/>
          <a:ext cx="10755094" cy="13127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/>
            <a:t>Aluehallitus päättää avustusten myöntämisestä. Avustusohjeet vuodesta 2025 alkaen:</a:t>
          </a:r>
          <a:endParaRPr lang="en-US" sz="2200" kern="1200"/>
        </a:p>
      </dsp:txBody>
      <dsp:txXfrm>
        <a:off x="64083" y="1503535"/>
        <a:ext cx="10626928" cy="1184574"/>
      </dsp:txXfrm>
    </dsp:sp>
    <dsp:sp modelId="{90238ECD-1979-4541-B071-1DB113579E38}">
      <dsp:nvSpPr>
        <dsp:cNvPr id="0" name=""/>
        <dsp:cNvSpPr/>
      </dsp:nvSpPr>
      <dsp:spPr>
        <a:xfrm>
          <a:off x="0" y="2783888"/>
          <a:ext cx="10755094" cy="1821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1474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1700" kern="1200"/>
            <a:t>Avustuksia myönnetään vuosittain harkinnanvaraisesti talousarvioon varatuista varoista.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1700" kern="1200"/>
            <a:t>Avustettavan toiminnan tulee olla avointa kaikille Kymenlaakson asukkaille 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1700" kern="1200"/>
            <a:t>Kuntien lakisääteisiin tehtäviin liittyvät hakemukset on jätetty järjestöavustusten ulkopuolelle (esim. liikunta-, kulttuuri- ja kotoutumistoiminta)</a:t>
          </a:r>
          <a:endParaRPr lang="en-US" sz="1700" kern="120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i-FI" sz="1700" kern="1200"/>
            <a:t>Järjestöavustusta ei myönnetä liiketoimintaan, samaan toimintaan, jota HVA hankkii ostopalveluna, eikä yksittäisiin tilaisuuksiin, tarjoiluihin, järjestön markkinointikuluihin ym.</a:t>
          </a:r>
          <a:endParaRPr lang="en-US" sz="1700" kern="1200"/>
        </a:p>
      </dsp:txBody>
      <dsp:txXfrm>
        <a:off x="0" y="2783888"/>
        <a:ext cx="10755094" cy="1821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B15CC9-9407-441C-B041-4DA5D4534353}">
      <dsp:nvSpPr>
        <dsp:cNvPr id="0" name=""/>
        <dsp:cNvSpPr/>
      </dsp:nvSpPr>
      <dsp:spPr>
        <a:xfrm>
          <a:off x="0" y="3698"/>
          <a:ext cx="10754636" cy="78768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B58420-3058-45F8-849A-AA56B7BFE058}">
      <dsp:nvSpPr>
        <dsp:cNvPr id="0" name=""/>
        <dsp:cNvSpPr/>
      </dsp:nvSpPr>
      <dsp:spPr>
        <a:xfrm>
          <a:off x="238275" y="180927"/>
          <a:ext cx="433227" cy="43322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2F77E1-7A45-4272-A6F0-BBCA34DC4639}">
      <dsp:nvSpPr>
        <dsp:cNvPr id="0" name=""/>
        <dsp:cNvSpPr/>
      </dsp:nvSpPr>
      <dsp:spPr>
        <a:xfrm>
          <a:off x="909777" y="3698"/>
          <a:ext cx="9844858" cy="787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63" tIns="83363" rIns="83363" bIns="83363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/>
            <a:t>Kumppanuusavustus tarkoittaa laaja-alaista, hyvinvointialueen strategian mukaista toimintaa ja tukee vahvasti tuotannon omia asiakasprosesseja. </a:t>
          </a:r>
          <a:r>
            <a:rPr lang="fi-FI" sz="1400" b="1" kern="1200"/>
            <a:t>Toiminta kohdistuu koko maakunnan alueelle. </a:t>
          </a:r>
          <a:endParaRPr lang="en-US" sz="1400" kern="1200"/>
        </a:p>
      </dsp:txBody>
      <dsp:txXfrm>
        <a:off x="909777" y="3698"/>
        <a:ext cx="9844858" cy="787686"/>
      </dsp:txXfrm>
    </dsp:sp>
    <dsp:sp modelId="{FA7AA57E-BB98-40D8-9799-95D488AEB750}">
      <dsp:nvSpPr>
        <dsp:cNvPr id="0" name=""/>
        <dsp:cNvSpPr/>
      </dsp:nvSpPr>
      <dsp:spPr>
        <a:xfrm>
          <a:off x="0" y="988306"/>
          <a:ext cx="10754636" cy="78768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D6D8E5-C8A8-445A-84DF-0C1A5EEA613C}">
      <dsp:nvSpPr>
        <dsp:cNvPr id="0" name=""/>
        <dsp:cNvSpPr/>
      </dsp:nvSpPr>
      <dsp:spPr>
        <a:xfrm>
          <a:off x="238275" y="1165535"/>
          <a:ext cx="433227" cy="43322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7C2281-114A-422E-9023-0AE801A999EA}">
      <dsp:nvSpPr>
        <dsp:cNvPr id="0" name=""/>
        <dsp:cNvSpPr/>
      </dsp:nvSpPr>
      <dsp:spPr>
        <a:xfrm>
          <a:off x="909777" y="988306"/>
          <a:ext cx="9844858" cy="787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63" tIns="83363" rIns="83363" bIns="83363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/>
            <a:t>Kumppanuusavustus on </a:t>
          </a:r>
          <a:r>
            <a:rPr lang="fi-FI" sz="1400" b="1" kern="1200"/>
            <a:t>täydentävää julkista rahoitusta</a:t>
          </a:r>
          <a:r>
            <a:rPr lang="fi-FI" sz="1400" kern="1200"/>
            <a:t>, jossa avustettavan kohteen perusrahoitus tulee esim. STEA:lta tai ESR-hankerahoituksena. Hyvinvointialueen avustus toimii tällöin toiminnan täydentävänä julkisena rahoituksena. </a:t>
          </a:r>
          <a:endParaRPr lang="en-US" sz="1400" kern="1200"/>
        </a:p>
      </dsp:txBody>
      <dsp:txXfrm>
        <a:off x="909777" y="988306"/>
        <a:ext cx="9844858" cy="787686"/>
      </dsp:txXfrm>
    </dsp:sp>
    <dsp:sp modelId="{803EBE53-F84C-491C-BFEC-6E990D250578}">
      <dsp:nvSpPr>
        <dsp:cNvPr id="0" name=""/>
        <dsp:cNvSpPr/>
      </dsp:nvSpPr>
      <dsp:spPr>
        <a:xfrm>
          <a:off x="0" y="1972914"/>
          <a:ext cx="10754636" cy="78768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078541-AF04-4B7E-ADD5-5EB4AE95CF84}">
      <dsp:nvSpPr>
        <dsp:cNvPr id="0" name=""/>
        <dsp:cNvSpPr/>
      </dsp:nvSpPr>
      <dsp:spPr>
        <a:xfrm>
          <a:off x="238275" y="2150143"/>
          <a:ext cx="433227" cy="43322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4C7895-2894-44B3-B0D7-1AD34A1EA860}">
      <dsp:nvSpPr>
        <dsp:cNvPr id="0" name=""/>
        <dsp:cNvSpPr/>
      </dsp:nvSpPr>
      <dsp:spPr>
        <a:xfrm>
          <a:off x="909777" y="1972914"/>
          <a:ext cx="9844858" cy="787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63" tIns="83363" rIns="83363" bIns="83363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/>
            <a:t>Avustuspäätökset valmistellaan yhteistyössä hyvinvointialueen palveluiden kanssa huomioiden sujuvat asiakas- ja palveluprosessit.</a:t>
          </a:r>
          <a:endParaRPr lang="en-US" sz="1400" kern="1200"/>
        </a:p>
      </dsp:txBody>
      <dsp:txXfrm>
        <a:off x="909777" y="1972914"/>
        <a:ext cx="9844858" cy="787686"/>
      </dsp:txXfrm>
    </dsp:sp>
    <dsp:sp modelId="{D4CD57F3-81F4-4556-88D4-53B26AAD32B3}">
      <dsp:nvSpPr>
        <dsp:cNvPr id="0" name=""/>
        <dsp:cNvSpPr/>
      </dsp:nvSpPr>
      <dsp:spPr>
        <a:xfrm>
          <a:off x="0" y="2957522"/>
          <a:ext cx="10754636" cy="78768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231B75-9849-4F46-8C64-581AE5F93EE9}">
      <dsp:nvSpPr>
        <dsp:cNvPr id="0" name=""/>
        <dsp:cNvSpPr/>
      </dsp:nvSpPr>
      <dsp:spPr>
        <a:xfrm>
          <a:off x="238275" y="3134751"/>
          <a:ext cx="433227" cy="43322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A9AF4E-C18F-4BB2-9421-D94E7A8DD550}">
      <dsp:nvSpPr>
        <dsp:cNvPr id="0" name=""/>
        <dsp:cNvSpPr/>
      </dsp:nvSpPr>
      <dsp:spPr>
        <a:xfrm>
          <a:off x="909777" y="2957522"/>
          <a:ext cx="9844858" cy="787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63" tIns="83363" rIns="83363" bIns="83363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/>
            <a:t>Kumppanuusavustuksilla sitoudutaan </a:t>
          </a:r>
          <a:r>
            <a:rPr lang="fi-FI" sz="1400" b="1" kern="1200"/>
            <a:t>pitkäjänteiseen yhteistyöhön</a:t>
          </a:r>
          <a:r>
            <a:rPr lang="fi-FI" sz="1400" kern="1200"/>
            <a:t> ja neuvottelevaan avustamiseen. Tavoitteena on kehittää yhdessä asukkaiden sote-palveluita ja/tai hyvinvointia ja terveyttä tukevia toimintoja. </a:t>
          </a:r>
          <a:endParaRPr lang="en-US" sz="1400" kern="1200"/>
        </a:p>
      </dsp:txBody>
      <dsp:txXfrm>
        <a:off x="909777" y="2957522"/>
        <a:ext cx="9844858" cy="787686"/>
      </dsp:txXfrm>
    </dsp:sp>
    <dsp:sp modelId="{DF2F41FD-6908-48CB-9B3B-2D395244E860}">
      <dsp:nvSpPr>
        <dsp:cNvPr id="0" name=""/>
        <dsp:cNvSpPr/>
      </dsp:nvSpPr>
      <dsp:spPr>
        <a:xfrm>
          <a:off x="0" y="3942130"/>
          <a:ext cx="10754636" cy="78768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A1D8FB-A582-41D3-9E4D-B69587318ED5}">
      <dsp:nvSpPr>
        <dsp:cNvPr id="0" name=""/>
        <dsp:cNvSpPr/>
      </dsp:nvSpPr>
      <dsp:spPr>
        <a:xfrm>
          <a:off x="238275" y="4119359"/>
          <a:ext cx="433227" cy="43322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5EF027-3A3D-4336-8907-F3B7B72F0EF6}">
      <dsp:nvSpPr>
        <dsp:cNvPr id="0" name=""/>
        <dsp:cNvSpPr/>
      </dsp:nvSpPr>
      <dsp:spPr>
        <a:xfrm>
          <a:off x="909777" y="3942130"/>
          <a:ext cx="9844858" cy="787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63" tIns="83363" rIns="83363" bIns="83363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400" kern="1200"/>
            <a:t>Avustus myönnetään kokonaisharkinnan perusteella. </a:t>
          </a:r>
          <a:endParaRPr lang="en-US" sz="1400" kern="1200"/>
        </a:p>
      </dsp:txBody>
      <dsp:txXfrm>
        <a:off x="909777" y="3942130"/>
        <a:ext cx="9844858" cy="7876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5DC220F7-51A6-B941-8793-B1500989EB86}" type="datetimeFigureOut">
              <a:rPr lang="en-FI" smtClean="0"/>
              <a:pPr/>
              <a:t>11/05/2026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77BBB9BE-9512-954A-A125-72E7995863A5}" type="slidenum">
              <a:rPr lang="en-FI" smtClean="0"/>
              <a:pPr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20315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solidFill>
          <a:srgbClr val="144C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DDCDE267-9C4E-C136-72F7-2F773BE2C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42614" y="6110519"/>
            <a:ext cx="2753738" cy="7150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98D6E7-F4D0-06DC-05E0-7621AB81D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19600" y="1359097"/>
            <a:ext cx="7772400" cy="54989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403F24-F303-C794-B10C-D9C3C86AFF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6329" y="1122363"/>
            <a:ext cx="9144000" cy="2387600"/>
          </a:xfrm>
        </p:spPr>
        <p:txBody>
          <a:bodyPr anchor="b">
            <a:normAutofit/>
          </a:bodyPr>
          <a:lstStyle>
            <a:lvl1pPr algn="l">
              <a:lnSpc>
                <a:spcPts val="58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C1BD1A-979F-FF43-0FD4-13CA253C1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6329" y="3602038"/>
            <a:ext cx="7836474" cy="1655762"/>
          </a:xfrm>
        </p:spPr>
        <p:txBody>
          <a:bodyPr/>
          <a:lstStyle>
            <a:lvl1pPr marL="0" indent="0" algn="l">
              <a:lnSpc>
                <a:spcPts val="2800"/>
              </a:lnSpc>
              <a:buNone/>
              <a:defRPr sz="2400">
                <a:solidFill>
                  <a:srgbClr val="F9B2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3964459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70DB3-F74A-1EA5-CA5D-99C0844D9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perustyyl. napsautt.</a:t>
            </a:r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B41AAC21-EDA2-D650-5A4B-8DABB9510A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9163" y="1597024"/>
            <a:ext cx="10755094" cy="4419147"/>
          </a:xfrm>
        </p:spPr>
        <p:txBody>
          <a:bodyPr/>
          <a:lstStyle/>
          <a:p>
            <a:pPr lvl="0"/>
            <a:r>
              <a:rPr lang="fi-FI" noProof="0"/>
              <a:t>Muokkaa tekstin perustyylejä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9EBE6020-86D5-987D-F627-77275399447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E277A0A-2A7D-6524-2A5F-8D5B8B90303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90ADB89-1914-4C10-B6F0-39C928D792F8}" type="datetime1">
              <a:rPr lang="fi-FI" noProof="0" smtClean="0"/>
              <a:t>5.11.2026</a:t>
            </a:fld>
            <a:endParaRPr lang="fi-FI" noProof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C6C936AA-3DFD-CB3B-E4E9-50702E8C369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3AF15DB-8468-DA4F-98B9-DC37122F7E4C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659139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D3A53C0-116C-88A6-1324-EEC76BE0A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37924" y="1708833"/>
            <a:ext cx="9154076" cy="5149168"/>
          </a:xfrm>
          <a:prstGeom prst="rect">
            <a:avLst/>
          </a:prstGeom>
        </p:spPr>
      </p:pic>
      <p:sp>
        <p:nvSpPr>
          <p:cNvPr id="8" name="Otsikko 7">
            <a:extLst>
              <a:ext uri="{FF2B5EF4-FFF2-40B4-BE49-F238E27FC236}">
                <a16:creationId xmlns:a16="http://schemas.microsoft.com/office/drawing/2014/main" id="{6E453CD6-C647-0D04-4BA8-74D3C4E93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perustyyl. napsautt.</a:t>
            </a:r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08A052EB-21FD-CEFF-9DCC-442B7779ABD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9163" y="1597025"/>
            <a:ext cx="10754636" cy="4419600"/>
          </a:xfrm>
        </p:spPr>
        <p:txBody>
          <a:bodyPr/>
          <a:lstStyle/>
          <a:p>
            <a:pPr lvl="0"/>
            <a:r>
              <a:rPr lang="fi-FI" noProof="0"/>
              <a:t>Muokkaa tekstin perustyylejä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2B381F-95BC-297C-3E28-20053DE26A3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9E2BD0-F516-B11C-048C-EE4D3BBE272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834E11B-36B4-42F0-A6A6-95F533C9BA90}" type="datetime1">
              <a:rPr lang="fi-FI" noProof="0" smtClean="0"/>
              <a:t>5.11.2026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4EB327-6BCE-E1B7-9C4D-B36A8D79B47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3AF15DB-8468-DA4F-98B9-DC37122F7E4C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854236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 1">
    <p:bg>
      <p:bgPr>
        <a:solidFill>
          <a:srgbClr val="DF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56A2F8-DAB1-81A8-2E37-07107F6E9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9600" y="1359097"/>
            <a:ext cx="7772400" cy="54989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90ABBF-71ED-C623-40BF-C8E7B29CC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7626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noProof="0"/>
              <a:t>Muokkaa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478986-9F30-B45A-BE8D-5508DE4BC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5988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3423798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 2">
    <p:bg>
      <p:bgPr>
        <a:solidFill>
          <a:srgbClr val="FEF4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56A2F8-DAB1-81A8-2E37-07107F6E9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9600" y="1359097"/>
            <a:ext cx="7772400" cy="54989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90ABBF-71ED-C623-40BF-C8E7B29CC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7626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noProof="0"/>
              <a:t>Muokkaa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478986-9F30-B45A-BE8D-5508DE4BC3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5988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Muokkaa tekstin perustyylejä</a:t>
            </a:r>
          </a:p>
        </p:txBody>
      </p:sp>
    </p:spTree>
    <p:extLst>
      <p:ext uri="{BB962C8B-B14F-4D97-AF65-F5344CB8AC3E}">
        <p14:creationId xmlns:p14="http://schemas.microsoft.com/office/powerpoint/2010/main" val="2321650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70DB3-F74A-1EA5-CA5D-99C0844D9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perustyyl. napsautt.</a:t>
            </a:r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B41AAC21-EDA2-D650-5A4B-8DABB9510A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9163" y="1597024"/>
            <a:ext cx="5171466" cy="441914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</a:lstStyle>
          <a:p>
            <a:pPr lvl="0"/>
            <a:r>
              <a:rPr lang="fi-FI" noProof="0"/>
              <a:t>Muokkaa tekstin perustyylejä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Sisällön paikkamerkki 7">
            <a:extLst>
              <a:ext uri="{FF2B5EF4-FFF2-40B4-BE49-F238E27FC236}">
                <a16:creationId xmlns:a16="http://schemas.microsoft.com/office/drawing/2014/main" id="{24BC3655-C1E0-B95F-9D57-487BBC79CB3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92880" y="1597024"/>
            <a:ext cx="5171466" cy="441914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</a:lstStyle>
          <a:p>
            <a:pPr lvl="0"/>
            <a:r>
              <a:rPr lang="fi-FI" noProof="0"/>
              <a:t>Muokkaa tekstin perustyylejä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9EBE6020-86D5-987D-F627-77275399447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E277A0A-2A7D-6524-2A5F-8D5B8B90303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F5143CC-C2AA-4385-B108-D81D5D098FC9}" type="datetime1">
              <a:rPr lang="fi-FI" noProof="0" smtClean="0"/>
              <a:t>5.11.2026</a:t>
            </a:fld>
            <a:endParaRPr lang="fi-FI" noProof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C6C936AA-3DFD-CB3B-E4E9-50702E8C369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3AF15DB-8468-DA4F-98B9-DC37122F7E4C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210323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70DB3-F74A-1EA5-CA5D-99C0844D9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perustyyl. napsautt.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AA1D6B8-0B87-B80B-7E16-A1FC707D7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9162" y="1597025"/>
            <a:ext cx="5176837" cy="413044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B41AAC21-EDA2-D650-5A4B-8DABB9510A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9163" y="2197915"/>
            <a:ext cx="5171466" cy="38182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</a:lstStyle>
          <a:p>
            <a:pPr lvl="0"/>
            <a:r>
              <a:rPr lang="fi-FI" noProof="0"/>
              <a:t>Muokkaa tekstin perustyylejä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BE74966-D776-B4C8-5434-EC2D5BF0EC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7509" y="1597025"/>
            <a:ext cx="5171465" cy="413044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4" name="Sisällön paikkamerkki 7">
            <a:extLst>
              <a:ext uri="{FF2B5EF4-FFF2-40B4-BE49-F238E27FC236}">
                <a16:creationId xmlns:a16="http://schemas.microsoft.com/office/drawing/2014/main" id="{24BC3655-C1E0-B95F-9D57-487BBC79CB3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292880" y="2197915"/>
            <a:ext cx="5171466" cy="38182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</a:lstStyle>
          <a:p>
            <a:pPr lvl="0"/>
            <a:r>
              <a:rPr lang="fi-FI" noProof="0"/>
              <a:t>Muokkaa tekstin perustyylejä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9EBE6020-86D5-987D-F627-77275399447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E277A0A-2A7D-6524-2A5F-8D5B8B90303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22FEBE9-8778-4CB1-A4C4-AE9C5A2B4433}" type="datetime1">
              <a:rPr lang="fi-FI" noProof="0" smtClean="0"/>
              <a:t>5.11.2026</a:t>
            </a:fld>
            <a:endParaRPr lang="fi-FI" noProof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C6C936AA-3DFD-CB3B-E4E9-50702E8C369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3AF15DB-8468-DA4F-98B9-DC37122F7E4C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147391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eksti+kuva vaale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037D1-4409-0CF0-5F16-3A7AE5CC6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noProof="0"/>
              <a:t>Muokkaa perustyyl. napsautt.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0DEA8F-BE4B-B64F-70E6-96B5D73279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0"/>
            <a:ext cx="7008812" cy="685799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F2ADD3-ED1E-57EB-6AD1-6571C3021E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73406"/>
            <a:ext cx="3932237" cy="3811588"/>
          </a:xfrm>
        </p:spPr>
        <p:txBody>
          <a:bodyPr>
            <a:normAutofit/>
          </a:bodyPr>
          <a:lstStyle>
            <a:lvl1pPr marL="0" indent="0">
              <a:lnSpc>
                <a:spcPts val="27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0850C3-409F-5FE7-778A-3679D9E3D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E2B672-1FFC-10BC-3C54-7488CF90D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BB577-FD7E-48DF-BEBC-CF7B5FD45DED}" type="datetime1">
              <a:rPr lang="fi-FI" noProof="0" smtClean="0"/>
              <a:t>5.11.2026</a:t>
            </a:fld>
            <a:endParaRPr lang="fi-FI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EAA05D-4AAB-EF39-370B-E7FD467F1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F15DB-8468-DA4F-98B9-DC37122F7E4C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284899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eksti+kuva tumm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037D1-4409-0CF0-5F16-3A7AE5CC6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noProof="0"/>
              <a:t>Muokkaa perustyyl. napsautt.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0DEA8F-BE4B-B64F-70E6-96B5D73279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0"/>
            <a:ext cx="7008812" cy="685799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F2ADD3-ED1E-57EB-6AD1-6571C3021E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73406"/>
            <a:ext cx="3932237" cy="3811588"/>
          </a:xfrm>
        </p:spPr>
        <p:txBody>
          <a:bodyPr>
            <a:normAutofit/>
          </a:bodyPr>
          <a:lstStyle>
            <a:lvl1pPr marL="0" indent="0">
              <a:lnSpc>
                <a:spcPts val="27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0850C3-409F-5FE7-778A-3679D9E3D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noProof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E2B672-1FFC-10BC-3C54-7488CF90D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29D1343-D053-47C5-82E7-F431B5C54C63}" type="datetime1">
              <a:rPr lang="fi-FI" noProof="0" smtClean="0"/>
              <a:t>5.11.2026</a:t>
            </a:fld>
            <a:endParaRPr lang="fi-FI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EAA05D-4AAB-EF39-370B-E7FD467F1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AF15DB-8468-DA4F-98B9-DC37122F7E4C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787993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eksti+kuva vaale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037D1-4409-0CF0-5F16-3A7AE5CC6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657777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noProof="0"/>
              <a:t>Muokkaa perustyyl. napsautt.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0DEA8F-BE4B-B64F-70E6-96B5D73279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806519" y="0"/>
            <a:ext cx="4385481" cy="685799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F2ADD3-ED1E-57EB-6AD1-6571C3021E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73406"/>
            <a:ext cx="6577770" cy="3811588"/>
          </a:xfrm>
        </p:spPr>
        <p:txBody>
          <a:bodyPr>
            <a:normAutofit/>
          </a:bodyPr>
          <a:lstStyle>
            <a:lvl1pPr marL="0" indent="0">
              <a:lnSpc>
                <a:spcPts val="27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0850C3-409F-5FE7-778A-3679D9E3D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E2B672-1FFC-10BC-3C54-7488CF90D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FA2EA-5BD2-453F-9AEB-463D982325F5}" type="datetime1">
              <a:rPr lang="fi-FI" noProof="0" smtClean="0"/>
              <a:t>5.11.2026</a:t>
            </a:fld>
            <a:endParaRPr lang="fi-FI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EAA05D-4AAB-EF39-370B-E7FD467F1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F15DB-8468-DA4F-98B9-DC37122F7E4C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12793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eksti+kuva tumm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037D1-4409-0CF0-5F16-3A7AE5CC6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657777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noProof="0"/>
              <a:t>Muokkaa perustyyl. napsautt.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0DEA8F-BE4B-B64F-70E6-96B5D73279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806519" y="0"/>
            <a:ext cx="4385481" cy="685799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F2ADD3-ED1E-57EB-6AD1-6571C3021E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73406"/>
            <a:ext cx="6577770" cy="3811588"/>
          </a:xfrm>
        </p:spPr>
        <p:txBody>
          <a:bodyPr>
            <a:normAutofit/>
          </a:bodyPr>
          <a:lstStyle>
            <a:lvl1pPr marL="0" indent="0">
              <a:lnSpc>
                <a:spcPts val="27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Muokkaa tekstin perustyylejä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0850C3-409F-5FE7-778A-3679D9E3D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noProof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E2B672-1FFC-10BC-3C54-7488CF90D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77C988-E05B-4585-AE84-7F9A43B38384}" type="datetime1">
              <a:rPr lang="fi-FI" smtClean="0"/>
              <a:pPr/>
              <a:t>5.11.2026</a:t>
            </a:fld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EAA05D-4AAB-EF39-370B-E7FD467F1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AF15DB-8468-DA4F-98B9-DC37122F7E4C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5306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C1A4B-9576-9A01-2C81-C3C03DF36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5DB62C-555D-D6DE-51A7-66129B241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73F76D-84CE-F603-D5EF-175A9F79B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49188-26AA-4731-B8AE-F0FAC26077EB}" type="datetime1">
              <a:rPr lang="fi-FI" smtClean="0"/>
              <a:t>5.11.2026</a:t>
            </a:fld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98CD02-7A38-53F1-B132-B66F1AE29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F15DB-8468-DA4F-98B9-DC37122F7E4C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22734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D3A53C0-116C-88A6-1324-EEC76BE0A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37924" y="1708833"/>
            <a:ext cx="9154076" cy="5149168"/>
          </a:xfrm>
          <a:prstGeom prst="rect">
            <a:avLst/>
          </a:prstGeom>
        </p:spPr>
      </p:pic>
      <p:sp>
        <p:nvSpPr>
          <p:cNvPr id="8" name="Otsikko 7">
            <a:extLst>
              <a:ext uri="{FF2B5EF4-FFF2-40B4-BE49-F238E27FC236}">
                <a16:creationId xmlns:a16="http://schemas.microsoft.com/office/drawing/2014/main" id="{6E453CD6-C647-0D04-4BA8-74D3C4E93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perustyyl. napsautt.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2B381F-95BC-297C-3E28-20053DE26A3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9E2BD0-F516-B11C-048C-EE4D3BBE272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E70DC2A-178E-47D3-923A-D191F5F436EE}" type="datetime1">
              <a:rPr lang="fi-FI" noProof="0" smtClean="0"/>
              <a:t>5.11.2026</a:t>
            </a:fld>
            <a:endParaRPr lang="fi-FI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4EB327-6BCE-E1B7-9C4D-B36A8D79B47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3AF15DB-8468-DA4F-98B9-DC37122F7E4C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540242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9A05C4-7AD7-71AE-0E72-38EA5C767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C67CA2-C70C-A458-346B-706D48041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F0CDD-EBB9-4F2B-8C14-C77B96A3BAFC}" type="datetime1">
              <a:rPr lang="fi-FI" smtClean="0"/>
              <a:t>5.11.2026</a:t>
            </a:fld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4A672-2AA7-FBE4-BA0F-AE2184E2B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F15DB-8468-DA4F-98B9-DC37122F7E4C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72150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F56F964-A346-4C9E-0FE9-C8D73BA1E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37924" y="1708833"/>
            <a:ext cx="9154076" cy="514916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C67CA2-C70C-A458-346B-706D48041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0744C-83BB-4D9F-ACBC-4CD15E3C989C}" type="datetime1">
              <a:rPr lang="fi-FI" smtClean="0"/>
              <a:t>5.11.2026</a:t>
            </a:fld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9A05C4-7AD7-71AE-0E72-38EA5C767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4A672-2AA7-FBE4-BA0F-AE2184E2B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F15DB-8468-DA4F-98B9-DC37122F7E4C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657854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764EEA-D436-3C4A-3897-F98B42CCD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620" y="271181"/>
            <a:ext cx="10516641" cy="11379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noProof="0"/>
              <a:t>Muokkaa </a:t>
            </a:r>
            <a:r>
              <a:rPr lang="fi-FI" noProof="0" err="1"/>
              <a:t>ots</a:t>
            </a:r>
            <a:r>
              <a:rPr lang="fi-FI" noProof="0"/>
              <a:t>. </a:t>
            </a:r>
            <a:r>
              <a:rPr lang="fi-FI" noProof="0" err="1"/>
              <a:t>perustyyl</a:t>
            </a:r>
            <a:r>
              <a:rPr lang="fi-FI" noProof="0"/>
              <a:t>. </a:t>
            </a:r>
            <a:r>
              <a:rPr lang="fi-FI" noProof="0" err="1"/>
              <a:t>napsautt</a:t>
            </a:r>
            <a:r>
              <a:rPr lang="fi-FI" noProof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4E93CC-C39C-C4AD-736B-7577454389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9620" y="1596706"/>
            <a:ext cx="10754637" cy="44194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CEC1D4-A337-4F7B-E3E9-615367E2DA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01202" y="6426027"/>
            <a:ext cx="241691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>
                <a:solidFill>
                  <a:srgbClr val="398BA2"/>
                </a:solidFill>
              </a:defRPr>
            </a:lvl1pPr>
          </a:lstStyle>
          <a:p>
            <a:endParaRPr lang="fi-FI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917DCA-4998-0667-7822-DE9CC04238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102710" y="6426027"/>
            <a:ext cx="82723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100">
                <a:solidFill>
                  <a:srgbClr val="398BA2"/>
                </a:solidFill>
              </a:defRPr>
            </a:lvl1pPr>
          </a:lstStyle>
          <a:p>
            <a:fld id="{6BEF1D82-9FC0-4CED-A686-8FC0C0E97F90}" type="datetime1">
              <a:rPr lang="fi-FI" smtClean="0"/>
              <a:t>5.11.2026</a:t>
            </a:fld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A3DAB1-061D-A119-85B4-C527D70077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2941" y="6426027"/>
            <a:ext cx="68131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100">
                <a:solidFill>
                  <a:srgbClr val="398BA2"/>
                </a:solidFill>
              </a:defRPr>
            </a:lvl1pPr>
          </a:lstStyle>
          <a:p>
            <a:fld id="{43AF15DB-8468-DA4F-98B9-DC37122F7E4C}" type="slidenum">
              <a:rPr lang="fi-FI" noProof="0" smtClean="0"/>
              <a:pPr/>
              <a:t>‹#›</a:t>
            </a:fld>
            <a:endParaRPr lang="fi-FI" noProof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F033760-7FA4-1B3A-1D2A-7FEB2EEBA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37346" y="6110519"/>
            <a:ext cx="2751904" cy="71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24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6" r:id="rId2"/>
    <p:sldLayoutId id="2147483650" r:id="rId3"/>
    <p:sldLayoutId id="2147483668" r:id="rId4"/>
    <p:sldLayoutId id="2147483669" r:id="rId5"/>
    <p:sldLayoutId id="2147483677" r:id="rId6"/>
    <p:sldLayoutId id="2147483678" r:id="rId7"/>
    <p:sldLayoutId id="2147483657" r:id="rId8"/>
    <p:sldLayoutId id="2147483674" r:id="rId9"/>
    <p:sldLayoutId id="2147483675" r:id="rId10"/>
    <p:sldLayoutId id="2147483676" r:id="rId11"/>
    <p:sldLayoutId id="2147483654" r:id="rId12"/>
    <p:sldLayoutId id="2147483679" r:id="rId13"/>
    <p:sldLayoutId id="2147483680" r:id="rId14"/>
    <p:sldLayoutId id="2147483655" r:id="rId15"/>
  </p:sldLayoutIdLst>
  <p:hf hdr="0"/>
  <p:txStyles>
    <p:titleStyle>
      <a:lvl1pPr algn="l" defTabSz="914400" rtl="0" eaLnBrk="1" latinLnBrk="0" hangingPunct="1">
        <a:lnSpc>
          <a:spcPts val="3800"/>
        </a:lnSpc>
        <a:spcBef>
          <a:spcPct val="0"/>
        </a:spcBef>
        <a:buNone/>
        <a:defRPr sz="3200" b="0" i="0" kern="1200">
          <a:solidFill>
            <a:schemeClr val="tx2"/>
          </a:solidFill>
          <a:latin typeface="+mj-lt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Clr>
          <a:srgbClr val="F9B233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rgbClr val="F9B23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rgbClr val="F9B23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rgbClr val="F9B23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rgbClr val="F9B23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kymenhva.fi/tietoa-meista/palveluntuottajat-ja-jarjestot/jarjestoavustukset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jarjestoavustukset@kymenhva.fi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cs typeface="Segoe UI"/>
              </a:rPr>
              <a:t>Järjestöavustukset 2027</a:t>
            </a:r>
            <a:br>
              <a:rPr lang="fi-FI"/>
            </a:br>
            <a:r>
              <a:rPr lang="fi-FI">
                <a:cs typeface="Segoe UI"/>
              </a:rPr>
              <a:t>- Kumppanuus- ja toiminta-</a:t>
            </a:r>
            <a:r>
              <a:rPr lang="fi-FI" dirty="0">
                <a:cs typeface="Segoe UI"/>
              </a:rPr>
              <a:t>avustukset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fi-FI"/>
          </a:p>
          <a:p>
            <a:r>
              <a:rPr lang="fi-FI"/>
              <a:t>Järjestöavustusinfo 5.11.2026</a:t>
            </a:r>
          </a:p>
          <a:p>
            <a:r>
              <a:rPr lang="fi-FI"/>
              <a:t>Marjo Seuri</a:t>
            </a:r>
          </a:p>
        </p:txBody>
      </p:sp>
    </p:spTree>
    <p:extLst>
      <p:ext uri="{BB962C8B-B14F-4D97-AF65-F5344CB8AC3E}">
        <p14:creationId xmlns:p14="http://schemas.microsoft.com/office/powerpoint/2010/main" val="2900828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19620" y="271181"/>
            <a:ext cx="10516641" cy="915987"/>
          </a:xfrm>
        </p:spPr>
        <p:txBody>
          <a:bodyPr anchor="ctr">
            <a:normAutofit/>
          </a:bodyPr>
          <a:lstStyle/>
          <a:p>
            <a:r>
              <a:rPr lang="fi-FI" b="1"/>
              <a:t>Kymenlaakson hyvinvointialueen </a:t>
            </a:r>
            <a:r>
              <a:rPr lang="fi-FI" b="1" err="1"/>
              <a:t>järjestöavustukset</a:t>
            </a:r>
            <a:r>
              <a:rPr lang="fi-FI" b="1"/>
              <a:t> </a:t>
            </a:r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E1D65B9C-D2C4-5A98-EDC7-B7DE1585BA8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601202" y="6426027"/>
            <a:ext cx="2416916" cy="365125"/>
          </a:xfrm>
        </p:spPr>
        <p:txBody>
          <a:bodyPr/>
          <a:lstStyle/>
          <a:p>
            <a:endParaRPr lang="fi-FI" noProof="0"/>
          </a:p>
        </p:txBody>
      </p:sp>
      <p:sp>
        <p:nvSpPr>
          <p:cNvPr id="17" name="Date Placeholder 4">
            <a:extLst>
              <a:ext uri="{FF2B5EF4-FFF2-40B4-BE49-F238E27FC236}">
                <a16:creationId xmlns:a16="http://schemas.microsoft.com/office/drawing/2014/main" id="{DB37EB96-1F03-D8E7-2AEE-8DB0267D38D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102710" y="6426027"/>
            <a:ext cx="827236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90ADB89-1914-4C10-B6F0-39C928D792F8}" type="datetime1">
              <a:rPr lang="fi-FI" noProof="0" smtClean="0"/>
              <a:pPr>
                <a:spcAft>
                  <a:spcPts val="600"/>
                </a:spcAft>
              </a:pPr>
              <a:t>5.11.2026</a:t>
            </a:fld>
            <a:endParaRPr lang="fi-FI" noProof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6"/>
          </p:nvPr>
        </p:nvSpPr>
        <p:spPr>
          <a:xfrm>
            <a:off x="10992941" y="6426027"/>
            <a:ext cx="681316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3AF15DB-8468-DA4F-98B9-DC37122F7E4C}" type="slidenum">
              <a:rPr lang="fi-FI" noProof="0" smtClean="0"/>
              <a:pPr>
                <a:spcAft>
                  <a:spcPts val="600"/>
                </a:spcAft>
              </a:pPr>
              <a:t>2</a:t>
            </a:fld>
            <a:endParaRPr lang="fi-FI" noProof="0"/>
          </a:p>
        </p:txBody>
      </p:sp>
      <p:graphicFrame>
        <p:nvGraphicFramePr>
          <p:cNvPr id="18" name="Sisällön paikkamerkki 2">
            <a:extLst>
              <a:ext uri="{FF2B5EF4-FFF2-40B4-BE49-F238E27FC236}">
                <a16:creationId xmlns:a16="http://schemas.microsoft.com/office/drawing/2014/main" id="{01638632-F20F-CBB6-7C70-40DA0B8795A3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00931804"/>
              </p:ext>
            </p:extLst>
          </p:nvPr>
        </p:nvGraphicFramePr>
        <p:xfrm>
          <a:off x="919163" y="1597024"/>
          <a:ext cx="10755094" cy="4700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6478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19620" y="271181"/>
            <a:ext cx="10516641" cy="1137998"/>
          </a:xfrm>
        </p:spPr>
        <p:txBody>
          <a:bodyPr anchor="ctr">
            <a:normAutofit/>
          </a:bodyPr>
          <a:lstStyle/>
          <a:p>
            <a:r>
              <a:rPr lang="fi-FI" b="1"/>
              <a:t>Kumppanuusavustus</a:t>
            </a:r>
          </a:p>
        </p:txBody>
      </p:sp>
      <p:sp>
        <p:nvSpPr>
          <p:cNvPr id="26" name="Footer Placeholder 3">
            <a:extLst>
              <a:ext uri="{FF2B5EF4-FFF2-40B4-BE49-F238E27FC236}">
                <a16:creationId xmlns:a16="http://schemas.microsoft.com/office/drawing/2014/main" id="{FD0BA40A-E105-BFE3-1F2D-C42A589D33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601202" y="6426027"/>
            <a:ext cx="2416916" cy="365125"/>
          </a:xfrm>
        </p:spPr>
        <p:txBody>
          <a:bodyPr/>
          <a:lstStyle/>
          <a:p>
            <a:endParaRPr lang="fi-FI" noProof="0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BCF5D144-748E-0BAD-4460-D0C344D293E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102710" y="6426027"/>
            <a:ext cx="827236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0ADB89-1914-4C10-B6F0-39C928D792F8}" type="datetime1">
              <a:rPr lang="fi-FI" noProof="0" smtClean="0"/>
              <a:pPr>
                <a:spcAft>
                  <a:spcPts val="600"/>
                </a:spcAft>
              </a:pPr>
              <a:t>5.11.2026</a:t>
            </a:fld>
            <a:endParaRPr lang="fi-FI" noProof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6"/>
          </p:nvPr>
        </p:nvSpPr>
        <p:spPr>
          <a:xfrm>
            <a:off x="10992941" y="6426027"/>
            <a:ext cx="681316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3AF15DB-8468-DA4F-98B9-DC37122F7E4C}" type="slidenum">
              <a:rPr lang="fi-FI" noProof="0" smtClean="0"/>
              <a:pPr>
                <a:spcAft>
                  <a:spcPts val="600"/>
                </a:spcAft>
              </a:pPr>
              <a:t>3</a:t>
            </a:fld>
            <a:endParaRPr lang="fi-FI" noProof="0"/>
          </a:p>
        </p:txBody>
      </p:sp>
      <p:graphicFrame>
        <p:nvGraphicFramePr>
          <p:cNvPr id="8" name="Sisällön paikkamerkki 2">
            <a:extLst>
              <a:ext uri="{FF2B5EF4-FFF2-40B4-BE49-F238E27FC236}">
                <a16:creationId xmlns:a16="http://schemas.microsoft.com/office/drawing/2014/main" id="{EBC31110-61AB-3F1F-9C9A-2394C900CE2D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77503608"/>
              </p:ext>
            </p:extLst>
          </p:nvPr>
        </p:nvGraphicFramePr>
        <p:xfrm>
          <a:off x="919163" y="1283110"/>
          <a:ext cx="10754636" cy="4733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3413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fi-FI" b="1"/>
              <a:t>Toiminta-avustus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919620" y="1702370"/>
            <a:ext cx="10754636" cy="4182236"/>
            <a:chOff x="919163" y="1597025"/>
            <a:chExt cx="10754636" cy="4400000"/>
          </a:xfrm>
        </p:grpSpPr>
        <p:sp>
          <p:nvSpPr>
            <p:cNvPr id="20" name="Toiminta-avustus rivi 1 1"/>
            <p:cNvSpPr/>
            <p:nvPr/>
          </p:nvSpPr>
          <p:spPr>
            <a:xfrm>
              <a:off x="919163" y="1597025"/>
              <a:ext cx="10754636" cy="120000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fi-FI" sz="2000"/>
            </a:p>
          </p:txBody>
        </p:sp>
        <p:sp>
          <p:nvSpPr>
            <p:cNvPr id="21" name="Toiminta-avustus rivi 1 2"/>
            <p:cNvSpPr/>
            <p:nvPr/>
          </p:nvSpPr>
          <p:spPr>
            <a:xfrm>
              <a:off x="1141636" y="1994777"/>
              <a:ext cx="404496" cy="404496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2" name="Toiminta-avustus rivi 1 3"/>
            <p:cNvSpPr/>
            <p:nvPr/>
          </p:nvSpPr>
          <p:spPr>
            <a:xfrm>
              <a:off x="1768606" y="1597025"/>
              <a:ext cx="9905192" cy="1200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spcFirstLastPara="0" vert="horz" wrap="square" lIns="77835" tIns="77835" rIns="77835" bIns="77835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2000" kern="1200"/>
                <a:t>Toiminta-avustuksella tuetaan järjestöjen toimintaa Kymenlaakson alueella.</a:t>
              </a:r>
              <a:endParaRPr lang="en-US" sz="2000" kern="1200"/>
            </a:p>
          </p:txBody>
        </p:sp>
        <p:sp>
          <p:nvSpPr>
            <p:cNvPr id="23" name="Toiminta-avustus rivi 2 1"/>
            <p:cNvSpPr/>
            <p:nvPr/>
          </p:nvSpPr>
          <p:spPr>
            <a:xfrm>
              <a:off x="919163" y="3197025"/>
              <a:ext cx="10754636" cy="120000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fi-FI"/>
            </a:p>
          </p:txBody>
        </p:sp>
        <p:sp>
          <p:nvSpPr>
            <p:cNvPr id="24" name="Toiminta-avustus rivi 2 2"/>
            <p:cNvSpPr/>
            <p:nvPr/>
          </p:nvSpPr>
          <p:spPr>
            <a:xfrm>
              <a:off x="1141636" y="3594777"/>
              <a:ext cx="404496" cy="404496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5" name="Toiminta-avustus rivi 2 3"/>
            <p:cNvSpPr/>
            <p:nvPr/>
          </p:nvSpPr>
          <p:spPr>
            <a:xfrm>
              <a:off x="1768606" y="3197025"/>
              <a:ext cx="9905192" cy="1200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spcFirstLastPara="0" vert="horz" wrap="square" lIns="77835" tIns="77835" rIns="77835" bIns="77835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2000" kern="1200"/>
                <a:t>Avustusta voi saada esimerkiksi toimintaan, joka edistää hyvinvointialueen strategisia tavoitteita, ohjaajakuluihin tai harkinnanvaraisesti häiriötilanteisiin liittyvään toimintaan.</a:t>
              </a:r>
              <a:endParaRPr lang="en-US" sz="2000" kern="1200"/>
            </a:p>
          </p:txBody>
        </p:sp>
        <p:sp>
          <p:nvSpPr>
            <p:cNvPr id="3" name="Toiminta-avustus rivi 3 1"/>
            <p:cNvSpPr/>
            <p:nvPr/>
          </p:nvSpPr>
          <p:spPr>
            <a:xfrm>
              <a:off x="919163" y="4797025"/>
              <a:ext cx="10754636" cy="120000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fi-FI"/>
            </a:p>
          </p:txBody>
        </p:sp>
        <p:sp>
          <p:nvSpPr>
            <p:cNvPr id="27" name="Toiminta-avustus rivi 3 2"/>
            <p:cNvSpPr/>
            <p:nvPr/>
          </p:nvSpPr>
          <p:spPr>
            <a:xfrm>
              <a:off x="1141636" y="5194777"/>
              <a:ext cx="404496" cy="404496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8" name="Toiminta-avustus rivi 3 3"/>
            <p:cNvSpPr/>
            <p:nvPr/>
          </p:nvSpPr>
          <p:spPr>
            <a:xfrm>
              <a:off x="1768606" y="4797025"/>
              <a:ext cx="9905192" cy="1200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spcFirstLastPara="0" vert="horz" wrap="square" lIns="77835" tIns="77835" rIns="77835" bIns="77835" numCol="1" spcCol="1270" anchor="ctr" anchorCtr="0">
              <a:noAutofit/>
            </a:bodyPr>
            <a:lstStyle/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i-FI" sz="2000" kern="1200"/>
                <a:t>Avustuspäätökset tehdään hakemusten perusteella kokonaisharkinnalla käytettävissä olevien määrärahojen puitteissa.</a:t>
              </a:r>
              <a:endParaRPr lang="en-US" sz="2000" kern="1200"/>
            </a:p>
          </p:txBody>
        </p:sp>
      </p:grpSp>
      <p:sp>
        <p:nvSpPr>
          <p:cNvPr id="26" name="Footer Placeholder 3">
            <a:extLst>
              <a:ext uri="{FF2B5EF4-FFF2-40B4-BE49-F238E27FC236}">
                <a16:creationId xmlns:a16="http://schemas.microsoft.com/office/drawing/2014/main" id="{FD0BA40A-E105-BFE3-1F2D-C42A589D33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601202" y="6426027"/>
            <a:ext cx="2416916" cy="365125"/>
          </a:xfrm>
        </p:spPr>
        <p:txBody>
          <a:bodyPr/>
          <a:lstStyle/>
          <a:p>
            <a:endParaRPr lang="fi-FI" noProof="0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BCF5D144-748E-0BAD-4460-D0C344D293E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102710" y="6426027"/>
            <a:ext cx="827236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0ADB89-1914-4C10-B6F0-39C928D792F8}" type="datetime1">
              <a:rPr lang="fi-FI" noProof="0" smtClean="0"/>
              <a:pPr>
                <a:spcAft>
                  <a:spcPts val="600"/>
                </a:spcAft>
              </a:pPr>
              <a:t>5.11.2026</a:t>
            </a:fld>
            <a:endParaRPr lang="fi-FI" noProof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6"/>
          </p:nvPr>
        </p:nvSpPr>
        <p:spPr>
          <a:xfrm>
            <a:off x="10992941" y="6426027"/>
            <a:ext cx="681316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3AF15DB-8468-DA4F-98B9-DC37122F7E4C}" type="slidenum">
              <a:rPr lang="fi-FI" noProof="0" smtClean="0"/>
              <a:pPr>
                <a:spcAft>
                  <a:spcPts val="600"/>
                </a:spcAft>
              </a:pPr>
              <a:t>4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940132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BDEA09-2C4E-B9CF-CE57-67CF23C08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Painopisteitä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E6228CF-1FA4-F25B-1430-1C7BEBAE27C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9163" y="1288112"/>
            <a:ext cx="10755094" cy="4728060"/>
          </a:xfrm>
        </p:spPr>
        <p:txBody>
          <a:bodyPr>
            <a:normAutofit fontScale="85000" lnSpcReduction="10000"/>
          </a:bodyPr>
          <a:lstStyle/>
          <a:p>
            <a:pPr fontAlgn="base"/>
            <a:r>
              <a:rPr lang="fi-FI"/>
              <a:t>Painotetaan toimintaa, joka vahvistaa hyvinvointia ja terveyttä, ehkäisee ongelmien kasautumista sekä täydentää hyvinvointialueen lakisääteisiä palveluja ja kuntien palvelukokonaisuutta. </a:t>
            </a:r>
          </a:p>
          <a:p>
            <a:pPr fontAlgn="base"/>
            <a:r>
              <a:rPr lang="fi-FI"/>
              <a:t>Erityistä huomiota kiinnitetään kohtaavaan työhön, matalan kynnyksen tukeen ja haavoittuvassa asemassa olevien tavoittamiseen. </a:t>
            </a:r>
          </a:p>
          <a:p>
            <a:pPr fontAlgn="base"/>
            <a:r>
              <a:rPr lang="fi-FI"/>
              <a:t>Avustuksissa korostetaan järjestöjen keskinäistä yhteistyötä, selkeää työnjakoa ja yhteisiä ratkaisuja, jotka tukevat asukkaiden arkea ilman, että ne korvaavat hyvinvointialueen lakisääteisiä tehtäviä. </a:t>
            </a:r>
          </a:p>
          <a:p>
            <a:pPr lvl="1" fontAlgn="base"/>
            <a:r>
              <a:rPr lang="fi-FI"/>
              <a:t>Ennaltaehkäisy ja varhainen tuki: toiminta tavoittaa ihmiset ennen raskaampien palvelujen tarvetta. </a:t>
            </a:r>
          </a:p>
          <a:p>
            <a:pPr lvl="1" fontAlgn="base"/>
            <a:r>
              <a:rPr lang="fi-FI"/>
              <a:t>Kohtaava työ ja yhteisöllisyys: vertaistuki, yksinäisyyden vähentäminen ja arjen turvalliset kohtaamiset. </a:t>
            </a:r>
          </a:p>
          <a:p>
            <a:pPr lvl="1" fontAlgn="base"/>
            <a:r>
              <a:rPr lang="fi-FI" err="1"/>
              <a:t>Hyte</a:t>
            </a:r>
            <a:r>
              <a:rPr lang="fi-FI"/>
              <a:t>-strategian mukaiset painopisteet: terveelliset ja hyvinvointia tukevat elintavat sekä merkityksellinen elämä ja turvallinen arki. </a:t>
            </a:r>
          </a:p>
          <a:p>
            <a:pPr lvl="1" fontAlgn="base"/>
            <a:r>
              <a:rPr lang="fi-FI"/>
              <a:t>Tuloksellisuus: hakija kuvaa, mitä hyötyä toiminnalla tavoitellaan, kenelle hyöty kohdentuu ja miten vaikutuksia seurataan.</a:t>
            </a:r>
          </a:p>
          <a:p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AD1A6CE-1FFA-0CAD-C76F-E5D867013EC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0E80EF2-6AB0-30A6-2258-3AAF247BA5B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90ADB89-1914-4C10-B6F0-39C928D792F8}" type="datetime1">
              <a:rPr lang="fi-FI" noProof="0" smtClean="0"/>
              <a:t>5.11.2026</a:t>
            </a:fld>
            <a:endParaRPr lang="fi-FI" noProof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7274DD4-ECD6-8449-3854-1EF9EF0A24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3AF15DB-8468-DA4F-98B9-DC37122F7E4C}" type="slidenum">
              <a:rPr lang="fi-FI" noProof="0" smtClean="0"/>
              <a:pPr/>
              <a:t>5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42947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2A5E84-A180-723B-86B8-E48C9E3DC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Aikataulu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AF310AD-9766-93C1-8EF2-A1FAE03182A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0965DCE-BF1D-E88E-8BCF-29027406554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90ADB89-1914-4C10-B6F0-39C928D792F8}" type="datetime1">
              <a:rPr lang="fi-FI" noProof="0" smtClean="0"/>
              <a:t>5.11.2026</a:t>
            </a:fld>
            <a:endParaRPr lang="fi-FI" noProof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E695FDD-4453-A5D0-4167-B3D10DD0E07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3AF15DB-8468-DA4F-98B9-DC37122F7E4C}" type="slidenum">
              <a:rPr lang="fi-FI" noProof="0" smtClean="0"/>
              <a:pPr/>
              <a:t>6</a:t>
            </a:fld>
            <a:endParaRPr lang="fi-FI" noProof="0"/>
          </a:p>
        </p:txBody>
      </p:sp>
      <p:graphicFrame>
        <p:nvGraphicFramePr>
          <p:cNvPr id="7" name="Aikataulu – muokattava taulukk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48131"/>
              </p:ext>
            </p:extLst>
          </p:nvPr>
        </p:nvGraphicFramePr>
        <p:xfrm>
          <a:off x="918971" y="1508760"/>
          <a:ext cx="10755172" cy="4488181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337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7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0352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200" b="1">
                          <a:solidFill>
                            <a:srgbClr val="FFFFFF"/>
                          </a:solidFill>
                          <a:latin typeface="Segoe UI"/>
                        </a:rPr>
                        <a:t>Vaihe</a:t>
                      </a:r>
                    </a:p>
                  </a:txBody>
                  <a:tcPr marL="210312" marR="210312" marT="109728" marB="109728" anchor="ctr">
                    <a:lnL w="19050">
                      <a:solidFill>
                        <a:srgbClr val="FFFFFF"/>
                      </a:solidFill>
                    </a:lnL>
                    <a:lnR w="19050">
                      <a:solidFill>
                        <a:srgbClr val="FFFFFF"/>
                      </a:solidFill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144C5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200" b="1">
                          <a:solidFill>
                            <a:srgbClr val="FFFFFF"/>
                          </a:solidFill>
                          <a:latin typeface="Segoe UI"/>
                        </a:rPr>
                        <a:t>Ajankohta ja lisätiedot</a:t>
                      </a:r>
                    </a:p>
                  </a:txBody>
                  <a:tcPr marL="210312" marR="210312" marT="109728" marB="109728" anchor="ctr">
                    <a:lnL w="19050">
                      <a:solidFill>
                        <a:srgbClr val="FFFFFF"/>
                      </a:solidFill>
                    </a:lnL>
                    <a:lnR w="19050">
                      <a:solidFill>
                        <a:srgbClr val="FFFFFF"/>
                      </a:solidFill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144C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200" b="1">
                          <a:solidFill>
                            <a:srgbClr val="1E1E1E"/>
                          </a:solidFill>
                          <a:latin typeface="Segoe UI"/>
                        </a:rPr>
                        <a:t>Hakuaika</a:t>
                      </a:r>
                    </a:p>
                  </a:txBody>
                  <a:tcPr marL="210312" marR="210312" marT="109728" marB="109728" anchor="ctr">
                    <a:lnL w="19050">
                      <a:solidFill>
                        <a:srgbClr val="FFFFFF"/>
                      </a:solidFill>
                    </a:lnL>
                    <a:lnR w="19050">
                      <a:solidFill>
                        <a:srgbClr val="FFFFFF"/>
                      </a:solidFill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DF0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200" b="0">
                          <a:solidFill>
                            <a:srgbClr val="1E1E1E"/>
                          </a:solidFill>
                          <a:latin typeface="Segoe UI"/>
                        </a:rPr>
                        <a:t>2.–30.11.2026</a:t>
                      </a:r>
                    </a:p>
                  </a:txBody>
                  <a:tcPr marL="210312" marR="210312" marT="109728" marB="109728" anchor="ctr">
                    <a:lnL w="19050">
                      <a:solidFill>
                        <a:srgbClr val="FFFFFF"/>
                      </a:solidFill>
                    </a:lnL>
                    <a:lnR w="19050">
                      <a:solidFill>
                        <a:srgbClr val="FFFFFF"/>
                      </a:solidFill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2F7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200" b="1">
                          <a:solidFill>
                            <a:srgbClr val="1E1E1E"/>
                          </a:solidFill>
                          <a:latin typeface="Segoe UI"/>
                        </a:rPr>
                        <a:t>Järjestöjen infotilaisuus</a:t>
                      </a:r>
                    </a:p>
                  </a:txBody>
                  <a:tcPr marL="210312" marR="210312" marT="109728" marB="109728" anchor="ctr">
                    <a:lnL w="19050">
                      <a:solidFill>
                        <a:srgbClr val="FFFFFF"/>
                      </a:solidFill>
                    </a:lnL>
                    <a:lnR w="19050">
                      <a:solidFill>
                        <a:srgbClr val="FFFFFF"/>
                      </a:solidFill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DF0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200" b="0">
                          <a:solidFill>
                            <a:srgbClr val="1E1E1E"/>
                          </a:solidFill>
                          <a:latin typeface="Segoe UI"/>
                        </a:rPr>
                        <a:t>5.11.2026</a:t>
                      </a:r>
                    </a:p>
                  </a:txBody>
                  <a:tcPr marL="210312" marR="210312" marT="109728" marB="109728" anchor="ctr">
                    <a:lnL w="19050">
                      <a:solidFill>
                        <a:srgbClr val="FFFFFF"/>
                      </a:solidFill>
                    </a:lnL>
                    <a:lnR w="19050">
                      <a:solidFill>
                        <a:srgbClr val="FFFFFF"/>
                      </a:solidFill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200" b="1">
                          <a:solidFill>
                            <a:srgbClr val="1E1E1E"/>
                          </a:solidFill>
                          <a:latin typeface="Segoe UI"/>
                        </a:rPr>
                        <a:t>Päätöksenteko</a:t>
                      </a:r>
                    </a:p>
                  </a:txBody>
                  <a:tcPr marL="210312" marR="210312" marT="109728" marB="109728" anchor="ctr">
                    <a:lnL w="19050">
                      <a:solidFill>
                        <a:srgbClr val="FFFFFF"/>
                      </a:solidFill>
                    </a:lnL>
                    <a:lnR w="19050">
                      <a:solidFill>
                        <a:srgbClr val="FFFFFF"/>
                      </a:solidFill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DF0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200" b="0">
                          <a:solidFill>
                            <a:srgbClr val="1E1E1E"/>
                          </a:solidFill>
                          <a:latin typeface="Segoe UI"/>
                        </a:rPr>
                        <a:t>Suunnitelma: tammikuun 2027 aluehallitus</a:t>
                      </a:r>
                    </a:p>
                  </a:txBody>
                  <a:tcPr marL="210312" marR="210312" marT="109728" marB="109728" anchor="ctr">
                    <a:lnL w="19050">
                      <a:solidFill>
                        <a:srgbClr val="FFFFFF"/>
                      </a:solidFill>
                    </a:lnL>
                    <a:lnR w="19050">
                      <a:solidFill>
                        <a:srgbClr val="FFFFFF"/>
                      </a:solidFill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2F7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17320"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200" b="1" err="1">
                          <a:solidFill>
                            <a:srgbClr val="1E1E1E"/>
                          </a:solidFill>
                          <a:latin typeface="Segoe UI"/>
                        </a:rPr>
                        <a:t>Määrärah</a:t>
                      </a:r>
                      <a:r>
                        <a:rPr lang="fi-FI" sz="2200" b="1">
                          <a:solidFill>
                            <a:srgbClr val="1E1E1E"/>
                          </a:solidFill>
                          <a:latin typeface="Segoe UI"/>
                        </a:rPr>
                        <a:t>at</a:t>
                      </a:r>
                      <a:endParaRPr sz="2200" b="1">
                        <a:solidFill>
                          <a:srgbClr val="1E1E1E"/>
                        </a:solidFill>
                        <a:latin typeface="Segoe UI"/>
                      </a:endParaRPr>
                    </a:p>
                  </a:txBody>
                  <a:tcPr marL="210312" marR="210312" marT="109728" marB="109728" anchor="ctr">
                    <a:lnL w="19050">
                      <a:solidFill>
                        <a:srgbClr val="FFFFFF"/>
                      </a:solidFill>
                    </a:lnL>
                    <a:lnR w="19050">
                      <a:solidFill>
                        <a:srgbClr val="FFFFFF"/>
                      </a:solidFill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DF0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sz="2200" b="0" err="1">
                          <a:solidFill>
                            <a:srgbClr val="1E1E1E"/>
                          </a:solidFill>
                          <a:latin typeface="Segoe UI"/>
                        </a:rPr>
                        <a:t>Esitetty</a:t>
                      </a:r>
                      <a:r>
                        <a:rPr sz="2200" b="0">
                          <a:solidFill>
                            <a:srgbClr val="1E1E1E"/>
                          </a:solidFill>
                          <a:latin typeface="Segoe UI"/>
                        </a:rPr>
                        <a:t> </a:t>
                      </a:r>
                      <a:r>
                        <a:rPr sz="2200" b="0" err="1">
                          <a:solidFill>
                            <a:srgbClr val="1E1E1E"/>
                          </a:solidFill>
                          <a:latin typeface="Segoe UI"/>
                        </a:rPr>
                        <a:t>talousarvioon</a:t>
                      </a:r>
                      <a:r>
                        <a:rPr sz="2200" b="0">
                          <a:solidFill>
                            <a:srgbClr val="1E1E1E"/>
                          </a:solidFill>
                          <a:latin typeface="Segoe UI"/>
                        </a:rPr>
                        <a:t> </a:t>
                      </a:r>
                      <a:r>
                        <a:rPr sz="2200" b="0" err="1">
                          <a:solidFill>
                            <a:srgbClr val="1E1E1E"/>
                          </a:solidFill>
                          <a:latin typeface="Segoe UI"/>
                        </a:rPr>
                        <a:t>samaa</a:t>
                      </a:r>
                      <a:r>
                        <a:rPr sz="2200" b="0">
                          <a:solidFill>
                            <a:srgbClr val="1E1E1E"/>
                          </a:solidFill>
                          <a:latin typeface="Segoe UI"/>
                        </a:rPr>
                        <a:t> </a:t>
                      </a:r>
                      <a:r>
                        <a:rPr sz="2200" b="0" err="1">
                          <a:solidFill>
                            <a:srgbClr val="1E1E1E"/>
                          </a:solidFill>
                          <a:latin typeface="Segoe UI"/>
                        </a:rPr>
                        <a:t>tasoa</a:t>
                      </a:r>
                      <a:r>
                        <a:rPr sz="2200" b="0">
                          <a:solidFill>
                            <a:srgbClr val="1E1E1E"/>
                          </a:solidFill>
                          <a:latin typeface="Segoe UI"/>
                        </a:rPr>
                        <a:t> kuin </a:t>
                      </a:r>
                      <a:r>
                        <a:rPr sz="2200" b="0" err="1">
                          <a:solidFill>
                            <a:srgbClr val="1E1E1E"/>
                          </a:solidFill>
                          <a:latin typeface="Segoe UI"/>
                        </a:rPr>
                        <a:t>vuodelle</a:t>
                      </a:r>
                      <a:r>
                        <a:rPr sz="2200" b="0">
                          <a:solidFill>
                            <a:srgbClr val="1E1E1E"/>
                          </a:solidFill>
                          <a:latin typeface="Segoe UI"/>
                        </a:rPr>
                        <a:t> 2026.</a:t>
                      </a:r>
                    </a:p>
                    <a:p>
                      <a:pPr algn="l">
                        <a:lnSpc>
                          <a:spcPct val="108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sz="2200" b="0" err="1">
                          <a:solidFill>
                            <a:srgbClr val="1E1E1E"/>
                          </a:solidFill>
                          <a:latin typeface="Segoe UI"/>
                        </a:rPr>
                        <a:t>Aluevaltuusto</a:t>
                      </a:r>
                      <a:r>
                        <a:rPr sz="2200" b="0">
                          <a:solidFill>
                            <a:srgbClr val="1E1E1E"/>
                          </a:solidFill>
                          <a:latin typeface="Segoe UI"/>
                        </a:rPr>
                        <a:t> </a:t>
                      </a:r>
                      <a:r>
                        <a:rPr sz="2200" b="0" err="1">
                          <a:solidFill>
                            <a:srgbClr val="1E1E1E"/>
                          </a:solidFill>
                          <a:latin typeface="Segoe UI"/>
                        </a:rPr>
                        <a:t>päättää</a:t>
                      </a:r>
                      <a:r>
                        <a:rPr sz="2200" b="0">
                          <a:solidFill>
                            <a:srgbClr val="1E1E1E"/>
                          </a:solidFill>
                          <a:latin typeface="Segoe UI"/>
                        </a:rPr>
                        <a:t> </a:t>
                      </a:r>
                      <a:r>
                        <a:rPr sz="2200" b="0" err="1">
                          <a:solidFill>
                            <a:srgbClr val="1E1E1E"/>
                          </a:solidFill>
                          <a:latin typeface="Segoe UI"/>
                        </a:rPr>
                        <a:t>talousarviosta</a:t>
                      </a:r>
                      <a:r>
                        <a:rPr sz="2200" b="0">
                          <a:solidFill>
                            <a:srgbClr val="1E1E1E"/>
                          </a:solidFill>
                          <a:latin typeface="Segoe UI"/>
                        </a:rPr>
                        <a:t> 15.12.2026</a:t>
                      </a:r>
                    </a:p>
                  </a:txBody>
                  <a:tcPr marL="210312" marR="210312" marT="109728" marB="109728" anchor="ctr">
                    <a:lnL w="19050">
                      <a:solidFill>
                        <a:srgbClr val="FFFFFF"/>
                      </a:solidFill>
                    </a:lnL>
                    <a:lnR w="19050">
                      <a:solidFill>
                        <a:srgbClr val="FFFFFF"/>
                      </a:solidFill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9757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76300" y="201554"/>
            <a:ext cx="10516641" cy="712846"/>
          </a:xfrm>
        </p:spPr>
        <p:txBody>
          <a:bodyPr/>
          <a:lstStyle/>
          <a:p>
            <a:r>
              <a:rPr lang="fi-FI"/>
              <a:t>Hakeminen ja avustuksen käytön seuranta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3"/>
          </p:nvPr>
        </p:nvSpPr>
        <p:spPr>
          <a:xfrm>
            <a:off x="476300" y="1143000"/>
            <a:ext cx="11197957" cy="48731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>
                <a:cs typeface="Segoe UI"/>
              </a:rPr>
              <a:t>Hyvinvointialueen verkkosivuilla on ohjeet ja linkki hakemuslomakkeille: </a:t>
            </a:r>
            <a:r>
              <a:rPr lang="fi-FI">
                <a:cs typeface="Segoe UI"/>
                <a:hlinkClick r:id="rId2"/>
              </a:rPr>
              <a:t>https://kymenhva.fi/tietoa-meista/palveluntuottajat-ja-jarjestot/jarjestoavustukset/</a:t>
            </a:r>
            <a:endParaRPr lang="fi-FI">
              <a:cs typeface="Segoe UI"/>
            </a:endParaRPr>
          </a:p>
          <a:p>
            <a:r>
              <a:rPr lang="fi-FI">
                <a:cs typeface="Segoe UI"/>
              </a:rPr>
              <a:t>Erilliset hakemuslomakkeet kumppanuus- ja toiminta-avustuksille, lomakkeisiin on tehty pientä päivitystä</a:t>
            </a:r>
          </a:p>
          <a:p>
            <a:r>
              <a:rPr lang="fi-FI">
                <a:cs typeface="Segoe UI"/>
              </a:rPr>
              <a:t>Hakemuksen liitteeksi liitetään viimeisimmät hyväksytyt asiakirjat: </a:t>
            </a:r>
          </a:p>
          <a:p>
            <a:pPr lvl="1"/>
            <a:r>
              <a:rPr lang="fi-FI">
                <a:cs typeface="Segoe UI"/>
              </a:rPr>
              <a:t>toimintasuunnitelma, toimintakertomus, tilinpäätös. </a:t>
            </a:r>
          </a:p>
          <a:p>
            <a:pPr lvl="1"/>
            <a:r>
              <a:rPr lang="fi-FI">
                <a:cs typeface="Segoe UI"/>
              </a:rPr>
              <a:t>Järjestö sitoutuu toimittamaan vuoden 2026 tilinpäätöksen ja toimintakertomuksen sekä toimintasuunnitelman 2027 heti niiden valmistuttua.</a:t>
            </a:r>
          </a:p>
          <a:p>
            <a:pPr lvl="1"/>
            <a:endParaRPr lang="fi-FI">
              <a:cs typeface="Segoe UI"/>
            </a:endParaRPr>
          </a:p>
          <a:p>
            <a:r>
              <a:rPr lang="fi-FI">
                <a:cs typeface="Segoe UI"/>
              </a:rPr>
              <a:t>Hakemuksen lopussa, kohdasta ”Siirry yhteenvetosivulle” voit tarkastaa hakemuksesi sekä tallentaa itsellesi kopion hakemuksesta</a:t>
            </a:r>
          </a:p>
          <a:p>
            <a:pPr marL="0" indent="0">
              <a:buNone/>
            </a:pPr>
            <a:endParaRPr lang="fi-FI">
              <a:cs typeface="Segoe UI"/>
            </a:endParaRPr>
          </a:p>
          <a:p>
            <a:pPr marL="0" indent="0">
              <a:buNone/>
            </a:pPr>
            <a:endParaRPr lang="fi-FI">
              <a:cs typeface="Segoe UI"/>
            </a:endParaRPr>
          </a:p>
          <a:p>
            <a:endParaRPr lang="fi-FI"/>
          </a:p>
          <a:p>
            <a:endParaRPr lang="fi-FI"/>
          </a:p>
          <a:p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noProof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90ADB89-1914-4C10-B6F0-39C928D792F8}" type="datetime1">
              <a:rPr lang="fi-FI" noProof="0" smtClean="0"/>
              <a:t>5.11.2026</a:t>
            </a:fld>
            <a:endParaRPr lang="fi-FI" noProof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3AF15DB-8468-DA4F-98B9-DC37122F7E4C}" type="slidenum">
              <a:rPr lang="fi-FI" noProof="0" smtClean="0"/>
              <a:pPr/>
              <a:t>7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988102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B346A1-30B9-D31E-23AD-C688C12F5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620" y="271181"/>
            <a:ext cx="10516641" cy="1137998"/>
          </a:xfrm>
        </p:spPr>
        <p:txBody>
          <a:bodyPr anchor="ctr">
            <a:normAutofit/>
          </a:bodyPr>
          <a:lstStyle/>
          <a:p>
            <a:r>
              <a:rPr lang="fi-FI"/>
              <a:t>Lisätietoja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3CD692DE-89F8-6E3A-0408-12A1542811D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9163" y="1597025"/>
            <a:ext cx="10754636" cy="4419600"/>
          </a:xfrm>
        </p:spPr>
        <p:txBody>
          <a:bodyPr>
            <a:normAutofit/>
          </a:bodyPr>
          <a:lstStyle/>
          <a:p>
            <a:r>
              <a:rPr lang="fi-FI"/>
              <a:t>Asiakkuudet ja </a:t>
            </a:r>
            <a:r>
              <a:rPr lang="fi-FI" err="1"/>
              <a:t>hyte</a:t>
            </a:r>
            <a:r>
              <a:rPr lang="fi-FI"/>
              <a:t>-työ</a:t>
            </a:r>
          </a:p>
          <a:p>
            <a:pPr lvl="1"/>
            <a:r>
              <a:rPr lang="fi-FI" sz="2200"/>
              <a:t>Marjo Seuri</a:t>
            </a:r>
          </a:p>
          <a:p>
            <a:pPr lvl="1"/>
            <a:r>
              <a:rPr lang="fi-FI" sz="2200"/>
              <a:t>Sanna Koste</a:t>
            </a:r>
          </a:p>
          <a:p>
            <a:pPr marL="0" indent="0">
              <a:buNone/>
            </a:pPr>
            <a:r>
              <a:rPr lang="fi-FI">
                <a:hlinkClick r:id="rId2"/>
              </a:rPr>
              <a:t>jarjestoavustukset@kymenhva.fi</a:t>
            </a:r>
            <a:endParaRPr lang="fi-FI"/>
          </a:p>
          <a:p>
            <a:pPr marL="0" indent="0">
              <a:buNone/>
            </a:pPr>
            <a:endParaRPr lang="fi-FI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E80A3DC1-C592-EBF3-49B1-5163A03212D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601202" y="6426027"/>
            <a:ext cx="2416916" cy="365125"/>
          </a:xfrm>
        </p:spPr>
        <p:txBody>
          <a:bodyPr/>
          <a:lstStyle/>
          <a:p>
            <a:endParaRPr lang="fi-FI" noProof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78BD8B4-2026-1645-1266-282E7CE1F7D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102710" y="6426027"/>
            <a:ext cx="827236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0ADB89-1914-4C10-B6F0-39C928D792F8}" type="datetime1">
              <a:rPr lang="fi-FI" noProof="0" smtClean="0"/>
              <a:pPr>
                <a:spcAft>
                  <a:spcPts val="600"/>
                </a:spcAft>
              </a:pPr>
              <a:t>5.11.2026</a:t>
            </a:fld>
            <a:endParaRPr lang="fi-FI" noProof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DD97C70-9BCE-8ECC-5BE4-D4288A90A7A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992941" y="6426027"/>
            <a:ext cx="681316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3AF15DB-8468-DA4F-98B9-DC37122F7E4C}" type="slidenum">
              <a:rPr lang="fi-FI" noProof="0" smtClean="0"/>
              <a:pPr>
                <a:spcAft>
                  <a:spcPts val="600"/>
                </a:spcAft>
              </a:pPr>
              <a:t>8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760950884"/>
      </p:ext>
    </p:extLst>
  </p:cSld>
  <p:clrMapOvr>
    <a:masterClrMapping/>
  </p:clrMapOvr>
</p:sld>
</file>

<file path=ppt/theme/theme1.xml><?xml version="1.0" encoding="utf-8"?>
<a:theme xmlns:a="http://schemas.openxmlformats.org/drawingml/2006/main" name="Kymenhva-2022">
  <a:themeElements>
    <a:clrScheme name="KymenHVA">
      <a:dk1>
        <a:srgbClr val="1E1E1E"/>
      </a:dk1>
      <a:lt1>
        <a:sysClr val="window" lastClr="FFFFFF"/>
      </a:lt1>
      <a:dk2>
        <a:srgbClr val="144C5B"/>
      </a:dk2>
      <a:lt2>
        <a:srgbClr val="E9E9E9"/>
      </a:lt2>
      <a:accent1>
        <a:srgbClr val="398BA2"/>
      </a:accent1>
      <a:accent2>
        <a:srgbClr val="FAB233"/>
      </a:accent2>
      <a:accent3>
        <a:srgbClr val="28B9CE"/>
      </a:accent3>
      <a:accent4>
        <a:srgbClr val="144C5B"/>
      </a:accent4>
      <a:accent5>
        <a:srgbClr val="FACC7D"/>
      </a:accent5>
      <a:accent6>
        <a:srgbClr val="4BCB72"/>
      </a:accent6>
      <a:hlink>
        <a:srgbClr val="009ED4"/>
      </a:hlink>
      <a:folHlink>
        <a:srgbClr val="7F7874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itys1" id="{D8114509-B409-41AD-9ACC-807A05CF1500}" vid="{C9F4672F-F79B-4DC7-8C01-B31BF6CA6DC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D86723C23E9371498BB6BC38D8CC6CE0" ma:contentTypeVersion="14" ma:contentTypeDescription="Luo uusi asiakirja." ma:contentTypeScope="" ma:versionID="dddbd52298f970f0dbbc43fe3e4717a6">
  <xsd:schema xmlns:xsd="http://www.w3.org/2001/XMLSchema" xmlns:xs="http://www.w3.org/2001/XMLSchema" xmlns:p="http://schemas.microsoft.com/office/2006/metadata/properties" xmlns:ns2="59189b4b-15e0-4484-85b7-6997b71bd561" xmlns:ns3="0e8228c1-d336-47c6-aab8-2b6b10bc02e1" targetNamespace="http://schemas.microsoft.com/office/2006/metadata/properties" ma:root="true" ma:fieldsID="0cc54f3714c32bbc36a0663763e0ef73" ns2:_="" ns3:_="">
    <xsd:import namespace="59189b4b-15e0-4484-85b7-6997b71bd561"/>
    <xsd:import namespace="0e8228c1-d336-47c6-aab8-2b6b10bc02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189b4b-15e0-4484-85b7-6997b71bd5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Kuvien tunnisteet" ma:readOnly="false" ma:fieldId="{5cf76f15-5ced-4ddc-b409-7134ff3c332f}" ma:taxonomyMulti="true" ma:sspId="18fdaf1d-400c-442b-8c7a-cfb7e9ecdf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8228c1-d336-47c6-aab8-2b6b10bc02e1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e0c21139-aba8-4983-acfa-700e18b1301f}" ma:internalName="TaxCatchAll" ma:showField="CatchAllData" ma:web="0e8228c1-d336-47c6-aab8-2b6b10bc02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8228c1-d336-47c6-aab8-2b6b10bc02e1" xsi:nil="true"/>
    <lcf76f155ced4ddcb4097134ff3c332f xmlns="59189b4b-15e0-4484-85b7-6997b71bd561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A83C84-D828-4062-9AA2-7C15C6B1122E}">
  <ds:schemaRefs>
    <ds:schemaRef ds:uri="0e8228c1-d336-47c6-aab8-2b6b10bc02e1"/>
    <ds:schemaRef ds:uri="59189b4b-15e0-4484-85b7-6997b71bd56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BAAE643-F128-45E5-A03C-9A6C897ACFFA}">
  <ds:schemaRefs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  <ds:schemaRef ds:uri="0e8228c1-d336-47c6-aab8-2b6b10bc02e1"/>
    <ds:schemaRef ds:uri="59189b4b-15e0-4484-85b7-6997b71bd561"/>
  </ds:schemaRefs>
</ds:datastoreItem>
</file>

<file path=customXml/itemProps3.xml><?xml version="1.0" encoding="utf-8"?>
<ds:datastoreItem xmlns:ds="http://schemas.openxmlformats.org/officeDocument/2006/customXml" ds:itemID="{D5BF49CE-18D4-4C99-B3F8-D1DCA4B2E49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b5d4c16-4b46-4cfe-bfa8-0876fc31a035}" enabled="0" method="" siteId="{8b5d4c16-4b46-4cfe-bfa8-0876fc31a03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492</Words>
  <Application>Microsoft Office PowerPoint</Application>
  <PresentationFormat>Laajakuva</PresentationFormat>
  <Paragraphs>71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Arial</vt:lpstr>
      <vt:lpstr>Segoe UI</vt:lpstr>
      <vt:lpstr>Segoe UI Semibold</vt:lpstr>
      <vt:lpstr>Kymenhva-2022</vt:lpstr>
      <vt:lpstr>Järjestöavustukset 2027 - Kumppanuus- ja toiminta-avustukset</vt:lpstr>
      <vt:lpstr>Kymenlaakson hyvinvointialueen järjestöavustukset </vt:lpstr>
      <vt:lpstr>Kumppanuusavustus</vt:lpstr>
      <vt:lpstr>Toiminta-avustus </vt:lpstr>
      <vt:lpstr>Painopisteitä</vt:lpstr>
      <vt:lpstr>Aikataulu</vt:lpstr>
      <vt:lpstr>Hakeminen ja avustuksen käytön seuranta</vt:lpstr>
      <vt:lpstr>Lisätietoja</vt:lpstr>
    </vt:vector>
  </TitlesOfParts>
  <Company>Kymsote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Järjestöavustukset 2026</dc:title>
  <dc:creator>Kainulainen Heli</dc:creator>
  <cp:lastModifiedBy>Seuri Marjo</cp:lastModifiedBy>
  <cp:revision>1</cp:revision>
  <cp:lastPrinted>2022-11-21T10:33:25Z</cp:lastPrinted>
  <dcterms:created xsi:type="dcterms:W3CDTF">2025-08-22T08:49:21Z</dcterms:created>
  <dcterms:modified xsi:type="dcterms:W3CDTF">2026-11-05T08:34:23Z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0x010100D86723C23E9371498BB6BC38D8CC6CE0</vt:lpwstr>
  </property>
  <property fmtid="{D5CDD505-2E9C-101B-9397-08002B2CF9AE}" pid="3" name="MediaServiceImageTags">
    <vt:lpwstr/>
  </property>
</Properties>
</file>