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1108" r:id="rId3"/>
    <p:sldId id="1109" r:id="rId4"/>
    <p:sldId id="1110" r:id="rId5"/>
  </p:sldIdLst>
  <p:sldSz cx="10693400" cy="7556500"/>
  <p:notesSz cx="6858000" cy="9144000"/>
  <p:embeddedFontLst>
    <p:embeddedFont>
      <p:font typeface="Canva Sans 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C2B496-1035-4F23-95C0-45073129065E}" v="10" dt="2025-11-12T14:54:19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144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9D72D9-3593-4AB5-B102-BAEFC18400F4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FD4DBD6-04DB-425E-8078-08C7E5306BED}">
      <dgm:prSet phldrT="[Teksti]" custT="1"/>
      <dgm:spPr/>
      <dgm:t>
        <a:bodyPr/>
        <a:lstStyle/>
        <a:p>
          <a:r>
            <a:rPr lang="fi-FI" sz="1800" dirty="0"/>
            <a:t>Vaikuttavuus-pajat 1-3</a:t>
          </a:r>
        </a:p>
      </dgm:t>
    </dgm:pt>
    <dgm:pt modelId="{7C9BDA3B-2912-4366-8C3F-119586E2E8C9}" type="parTrans" cxnId="{3F2761DB-9391-4EAC-B7BD-BB09B4327F65}">
      <dgm:prSet/>
      <dgm:spPr/>
      <dgm:t>
        <a:bodyPr/>
        <a:lstStyle/>
        <a:p>
          <a:endParaRPr lang="fi-FI"/>
        </a:p>
      </dgm:t>
    </dgm:pt>
    <dgm:pt modelId="{BC9AB751-9BEE-4009-913C-8F2E7FDC0BA1}" type="sibTrans" cxnId="{3F2761DB-9391-4EAC-B7BD-BB09B4327F65}">
      <dgm:prSet/>
      <dgm:spPr/>
      <dgm:t>
        <a:bodyPr/>
        <a:lstStyle/>
        <a:p>
          <a:endParaRPr lang="fi-FI"/>
        </a:p>
      </dgm:t>
    </dgm:pt>
    <dgm:pt modelId="{1635EE93-B622-468E-A4F7-A41B6FF1F64D}">
      <dgm:prSet phldrT="[Teksti]" custT="1"/>
      <dgm:spPr/>
      <dgm:t>
        <a:bodyPr/>
        <a:lstStyle/>
        <a:p>
          <a:r>
            <a:rPr lang="fi-FI" sz="1800" dirty="0"/>
            <a:t>Neuvottelu-kunnan käsittely 19.11.</a:t>
          </a:r>
        </a:p>
      </dgm:t>
    </dgm:pt>
    <dgm:pt modelId="{8A7B106D-20FC-40D5-B1DF-B1F58592951A}" type="parTrans" cxnId="{184F3838-31A7-47F1-97A8-7BFF63BA8F12}">
      <dgm:prSet/>
      <dgm:spPr/>
      <dgm:t>
        <a:bodyPr/>
        <a:lstStyle/>
        <a:p>
          <a:endParaRPr lang="fi-FI"/>
        </a:p>
      </dgm:t>
    </dgm:pt>
    <dgm:pt modelId="{B41B1155-0C6E-4CEB-AEB3-51CFE69F0D51}" type="sibTrans" cxnId="{184F3838-31A7-47F1-97A8-7BFF63BA8F12}">
      <dgm:prSet/>
      <dgm:spPr/>
      <dgm:t>
        <a:bodyPr/>
        <a:lstStyle/>
        <a:p>
          <a:endParaRPr lang="fi-FI"/>
        </a:p>
      </dgm:t>
    </dgm:pt>
    <dgm:pt modelId="{628A3A16-9E2D-4B11-9A30-117102708F77}">
      <dgm:prSet phldrT="[Teksti]" custT="1"/>
      <dgm:spPr/>
      <dgm:t>
        <a:bodyPr/>
        <a:lstStyle/>
        <a:p>
          <a:r>
            <a:rPr lang="fi-FI" sz="1800" dirty="0"/>
            <a:t>Järjestökortti2026</a:t>
          </a:r>
        </a:p>
      </dgm:t>
    </dgm:pt>
    <dgm:pt modelId="{3CD1C7EE-1574-4FE8-8C6C-D0088844CC49}" type="parTrans" cxnId="{0DA5256F-A828-4707-90B0-0C0D7B6269A9}">
      <dgm:prSet/>
      <dgm:spPr/>
      <dgm:t>
        <a:bodyPr/>
        <a:lstStyle/>
        <a:p>
          <a:endParaRPr lang="fi-FI"/>
        </a:p>
      </dgm:t>
    </dgm:pt>
    <dgm:pt modelId="{5516D4B2-69F6-4EBE-AD6D-2A417FAEACC5}" type="sibTrans" cxnId="{0DA5256F-A828-4707-90B0-0C0D7B6269A9}">
      <dgm:prSet/>
      <dgm:spPr/>
      <dgm:t>
        <a:bodyPr/>
        <a:lstStyle/>
        <a:p>
          <a:endParaRPr lang="fi-FI"/>
        </a:p>
      </dgm:t>
    </dgm:pt>
    <dgm:pt modelId="{CB6BD7A6-AD47-4C66-95E6-CEFFBB073292}">
      <dgm:prSet phldrT="[Teksti]" custT="1"/>
      <dgm:spPr/>
      <dgm:t>
        <a:bodyPr/>
        <a:lstStyle/>
        <a:p>
          <a:r>
            <a:rPr lang="fi-FI" sz="1800" dirty="0"/>
            <a:t>Vaikuttavuuspaja-työn esittely</a:t>
          </a:r>
        </a:p>
      </dgm:t>
    </dgm:pt>
    <dgm:pt modelId="{49002502-B963-4B5D-A0E0-0129C6AB1842}" type="parTrans" cxnId="{2720C5D1-3313-4A0F-BB1C-9A60E25807E5}">
      <dgm:prSet/>
      <dgm:spPr/>
      <dgm:t>
        <a:bodyPr/>
        <a:lstStyle/>
        <a:p>
          <a:endParaRPr lang="fi-FI"/>
        </a:p>
      </dgm:t>
    </dgm:pt>
    <dgm:pt modelId="{55515531-3489-4AB4-BB26-256044C8C5B5}" type="sibTrans" cxnId="{2720C5D1-3313-4A0F-BB1C-9A60E25807E5}">
      <dgm:prSet/>
      <dgm:spPr/>
      <dgm:t>
        <a:bodyPr/>
        <a:lstStyle/>
        <a:p>
          <a:endParaRPr lang="fi-FI"/>
        </a:p>
      </dgm:t>
    </dgm:pt>
    <dgm:pt modelId="{5E5C14E5-2847-4C02-A411-E8B4AFCA0961}">
      <dgm:prSet phldrT="[Teksti]" custT="1"/>
      <dgm:spPr/>
      <dgm:t>
        <a:bodyPr/>
        <a:lstStyle/>
        <a:p>
          <a:r>
            <a:rPr lang="fi-FI" sz="1800" dirty="0"/>
            <a:t>Alaverkosto-</a:t>
          </a:r>
          <a:r>
            <a:rPr lang="fi-FI" sz="1800" dirty="0" err="1"/>
            <a:t>jen</a:t>
          </a:r>
          <a:r>
            <a:rPr lang="fi-FI" sz="1800" dirty="0"/>
            <a:t> omat kortit kevät 2025</a:t>
          </a:r>
        </a:p>
      </dgm:t>
    </dgm:pt>
    <dgm:pt modelId="{C1A670CB-AF25-42E9-B110-F89DBE1A6036}" type="parTrans" cxnId="{A2BB486F-FFA1-4D71-8663-3F960B0CF151}">
      <dgm:prSet/>
      <dgm:spPr/>
      <dgm:t>
        <a:bodyPr/>
        <a:lstStyle/>
        <a:p>
          <a:endParaRPr lang="fi-FI"/>
        </a:p>
      </dgm:t>
    </dgm:pt>
    <dgm:pt modelId="{3C7B181A-8208-4B38-9205-57129D74ACE4}" type="sibTrans" cxnId="{A2BB486F-FFA1-4D71-8663-3F960B0CF151}">
      <dgm:prSet/>
      <dgm:spPr/>
      <dgm:t>
        <a:bodyPr/>
        <a:lstStyle/>
        <a:p>
          <a:endParaRPr lang="fi-FI"/>
        </a:p>
      </dgm:t>
    </dgm:pt>
    <dgm:pt modelId="{A03C9352-FD9F-45DF-831F-3F427505657F}">
      <dgm:prSet phldrT="[Teksti]" custT="1"/>
      <dgm:spPr/>
      <dgm:t>
        <a:bodyPr/>
        <a:lstStyle/>
        <a:p>
          <a:r>
            <a:rPr lang="fi-FI" sz="1800" dirty="0"/>
            <a:t>Verkosto-kortit 2026</a:t>
          </a:r>
        </a:p>
      </dgm:t>
    </dgm:pt>
    <dgm:pt modelId="{3B0BC915-2626-4B8A-ACDA-85577FA21BA7}" type="parTrans" cxnId="{E6BD9FC5-0D11-493A-9CED-029F974D62E8}">
      <dgm:prSet/>
      <dgm:spPr/>
      <dgm:t>
        <a:bodyPr/>
        <a:lstStyle/>
        <a:p>
          <a:endParaRPr lang="fi-FI"/>
        </a:p>
      </dgm:t>
    </dgm:pt>
    <dgm:pt modelId="{38738E6A-17EB-4034-BD62-67E375F0014B}" type="sibTrans" cxnId="{E6BD9FC5-0D11-493A-9CED-029F974D62E8}">
      <dgm:prSet/>
      <dgm:spPr/>
      <dgm:t>
        <a:bodyPr/>
        <a:lstStyle/>
        <a:p>
          <a:endParaRPr lang="fi-FI"/>
        </a:p>
      </dgm:t>
    </dgm:pt>
    <dgm:pt modelId="{DAE4F73E-7E6C-4C52-ACD4-4AF668EAEAE4}" type="pres">
      <dgm:prSet presAssocID="{839D72D9-3593-4AB5-B102-BAEFC18400F4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6848E909-60F8-4D60-9CD5-2B46C5CE0994}" type="pres">
      <dgm:prSet presAssocID="{5FD4DBD6-04DB-425E-8078-08C7E5306BED}" presName="horFlow" presStyleCnt="0"/>
      <dgm:spPr/>
    </dgm:pt>
    <dgm:pt modelId="{F75DCB91-3671-4B76-AF07-26E81A9E475A}" type="pres">
      <dgm:prSet presAssocID="{5FD4DBD6-04DB-425E-8078-08C7E5306BED}" presName="bigChev" presStyleLbl="node1" presStyleIdx="0" presStyleCnt="2"/>
      <dgm:spPr/>
    </dgm:pt>
    <dgm:pt modelId="{D35B7444-5A8E-44A4-BD1E-34FE54BC7796}" type="pres">
      <dgm:prSet presAssocID="{8A7B106D-20FC-40D5-B1DF-B1F58592951A}" presName="parTrans" presStyleCnt="0"/>
      <dgm:spPr/>
    </dgm:pt>
    <dgm:pt modelId="{9C84788F-A05A-4CF6-9894-E8A0CDF2AEE3}" type="pres">
      <dgm:prSet presAssocID="{1635EE93-B622-468E-A4F7-A41B6FF1F64D}" presName="node" presStyleLbl="alignAccFollowNode1" presStyleIdx="0" presStyleCnt="4">
        <dgm:presLayoutVars>
          <dgm:bulletEnabled val="1"/>
        </dgm:presLayoutVars>
      </dgm:prSet>
      <dgm:spPr/>
    </dgm:pt>
    <dgm:pt modelId="{B7660487-7CC3-44C3-BEE0-42F95C4846DF}" type="pres">
      <dgm:prSet presAssocID="{B41B1155-0C6E-4CEB-AEB3-51CFE69F0D51}" presName="sibTrans" presStyleCnt="0"/>
      <dgm:spPr/>
    </dgm:pt>
    <dgm:pt modelId="{1F165154-C118-491D-8477-B0F2A00896EA}" type="pres">
      <dgm:prSet presAssocID="{628A3A16-9E2D-4B11-9A30-117102708F77}" presName="node" presStyleLbl="alignAccFollowNode1" presStyleIdx="1" presStyleCnt="4">
        <dgm:presLayoutVars>
          <dgm:bulletEnabled val="1"/>
        </dgm:presLayoutVars>
      </dgm:prSet>
      <dgm:spPr/>
    </dgm:pt>
    <dgm:pt modelId="{FDB71E00-7B57-496B-8533-AB72CDCC97CB}" type="pres">
      <dgm:prSet presAssocID="{5FD4DBD6-04DB-425E-8078-08C7E5306BED}" presName="vSp" presStyleCnt="0"/>
      <dgm:spPr/>
    </dgm:pt>
    <dgm:pt modelId="{E3567D40-E4DD-4885-9061-DFE5B61D51A5}" type="pres">
      <dgm:prSet presAssocID="{CB6BD7A6-AD47-4C66-95E6-CEFFBB073292}" presName="horFlow" presStyleCnt="0"/>
      <dgm:spPr/>
    </dgm:pt>
    <dgm:pt modelId="{24613B55-F374-4B4D-AE28-FE8BA4F45249}" type="pres">
      <dgm:prSet presAssocID="{CB6BD7A6-AD47-4C66-95E6-CEFFBB073292}" presName="bigChev" presStyleLbl="node1" presStyleIdx="1" presStyleCnt="2"/>
      <dgm:spPr/>
    </dgm:pt>
    <dgm:pt modelId="{24FE4517-539E-4F00-8512-BBEEE732287F}" type="pres">
      <dgm:prSet presAssocID="{C1A670CB-AF25-42E9-B110-F89DBE1A6036}" presName="parTrans" presStyleCnt="0"/>
      <dgm:spPr/>
    </dgm:pt>
    <dgm:pt modelId="{F7A1F1D9-65F2-42A5-9806-2F8FD837C849}" type="pres">
      <dgm:prSet presAssocID="{5E5C14E5-2847-4C02-A411-E8B4AFCA0961}" presName="node" presStyleLbl="alignAccFollowNode1" presStyleIdx="2" presStyleCnt="4">
        <dgm:presLayoutVars>
          <dgm:bulletEnabled val="1"/>
        </dgm:presLayoutVars>
      </dgm:prSet>
      <dgm:spPr/>
    </dgm:pt>
    <dgm:pt modelId="{A1661E90-5D0B-4175-8088-DCA60635B26D}" type="pres">
      <dgm:prSet presAssocID="{3C7B181A-8208-4B38-9205-57129D74ACE4}" presName="sibTrans" presStyleCnt="0"/>
      <dgm:spPr/>
    </dgm:pt>
    <dgm:pt modelId="{620B3003-D9BF-47A2-AF35-E19010308CA7}" type="pres">
      <dgm:prSet presAssocID="{A03C9352-FD9F-45DF-831F-3F427505657F}" presName="node" presStyleLbl="alignAccFollowNode1" presStyleIdx="3" presStyleCnt="4">
        <dgm:presLayoutVars>
          <dgm:bulletEnabled val="1"/>
        </dgm:presLayoutVars>
      </dgm:prSet>
      <dgm:spPr/>
    </dgm:pt>
  </dgm:ptLst>
  <dgm:cxnLst>
    <dgm:cxn modelId="{A474E902-481C-4357-B8E8-BE7419417F14}" type="presOf" srcId="{A03C9352-FD9F-45DF-831F-3F427505657F}" destId="{620B3003-D9BF-47A2-AF35-E19010308CA7}" srcOrd="0" destOrd="0" presId="urn:microsoft.com/office/officeart/2005/8/layout/lProcess3"/>
    <dgm:cxn modelId="{C9430E33-52FA-4162-B486-25D4276E894A}" type="presOf" srcId="{5E5C14E5-2847-4C02-A411-E8B4AFCA0961}" destId="{F7A1F1D9-65F2-42A5-9806-2F8FD837C849}" srcOrd="0" destOrd="0" presId="urn:microsoft.com/office/officeart/2005/8/layout/lProcess3"/>
    <dgm:cxn modelId="{184F3838-31A7-47F1-97A8-7BFF63BA8F12}" srcId="{5FD4DBD6-04DB-425E-8078-08C7E5306BED}" destId="{1635EE93-B622-468E-A4F7-A41B6FF1F64D}" srcOrd="0" destOrd="0" parTransId="{8A7B106D-20FC-40D5-B1DF-B1F58592951A}" sibTransId="{B41B1155-0C6E-4CEB-AEB3-51CFE69F0D51}"/>
    <dgm:cxn modelId="{478DED5D-D9C5-48D9-822A-0E0DB7B22788}" type="presOf" srcId="{1635EE93-B622-468E-A4F7-A41B6FF1F64D}" destId="{9C84788F-A05A-4CF6-9894-E8A0CDF2AEE3}" srcOrd="0" destOrd="0" presId="urn:microsoft.com/office/officeart/2005/8/layout/lProcess3"/>
    <dgm:cxn modelId="{0DA5256F-A828-4707-90B0-0C0D7B6269A9}" srcId="{5FD4DBD6-04DB-425E-8078-08C7E5306BED}" destId="{628A3A16-9E2D-4B11-9A30-117102708F77}" srcOrd="1" destOrd="0" parTransId="{3CD1C7EE-1574-4FE8-8C6C-D0088844CC49}" sibTransId="{5516D4B2-69F6-4EBE-AD6D-2A417FAEACC5}"/>
    <dgm:cxn modelId="{A2BB486F-FFA1-4D71-8663-3F960B0CF151}" srcId="{CB6BD7A6-AD47-4C66-95E6-CEFFBB073292}" destId="{5E5C14E5-2847-4C02-A411-E8B4AFCA0961}" srcOrd="0" destOrd="0" parTransId="{C1A670CB-AF25-42E9-B110-F89DBE1A6036}" sibTransId="{3C7B181A-8208-4B38-9205-57129D74ACE4}"/>
    <dgm:cxn modelId="{E8F86D76-AC09-4726-83A0-A63A06638E59}" type="presOf" srcId="{839D72D9-3593-4AB5-B102-BAEFC18400F4}" destId="{DAE4F73E-7E6C-4C52-ACD4-4AF668EAEAE4}" srcOrd="0" destOrd="0" presId="urn:microsoft.com/office/officeart/2005/8/layout/lProcess3"/>
    <dgm:cxn modelId="{62B38EA4-E316-4339-86AF-80729C40E900}" type="presOf" srcId="{628A3A16-9E2D-4B11-9A30-117102708F77}" destId="{1F165154-C118-491D-8477-B0F2A00896EA}" srcOrd="0" destOrd="0" presId="urn:microsoft.com/office/officeart/2005/8/layout/lProcess3"/>
    <dgm:cxn modelId="{E6BD9FC5-0D11-493A-9CED-029F974D62E8}" srcId="{CB6BD7A6-AD47-4C66-95E6-CEFFBB073292}" destId="{A03C9352-FD9F-45DF-831F-3F427505657F}" srcOrd="1" destOrd="0" parTransId="{3B0BC915-2626-4B8A-ACDA-85577FA21BA7}" sibTransId="{38738E6A-17EB-4034-BD62-67E375F0014B}"/>
    <dgm:cxn modelId="{2720C5D1-3313-4A0F-BB1C-9A60E25807E5}" srcId="{839D72D9-3593-4AB5-B102-BAEFC18400F4}" destId="{CB6BD7A6-AD47-4C66-95E6-CEFFBB073292}" srcOrd="1" destOrd="0" parTransId="{49002502-B963-4B5D-A0E0-0129C6AB1842}" sibTransId="{55515531-3489-4AB4-BB26-256044C8C5B5}"/>
    <dgm:cxn modelId="{3F2761DB-9391-4EAC-B7BD-BB09B4327F65}" srcId="{839D72D9-3593-4AB5-B102-BAEFC18400F4}" destId="{5FD4DBD6-04DB-425E-8078-08C7E5306BED}" srcOrd="0" destOrd="0" parTransId="{7C9BDA3B-2912-4366-8C3F-119586E2E8C9}" sibTransId="{BC9AB751-9BEE-4009-913C-8F2E7FDC0BA1}"/>
    <dgm:cxn modelId="{D6880BED-5A8C-4D4D-AD10-6E60A8E6A686}" type="presOf" srcId="{5FD4DBD6-04DB-425E-8078-08C7E5306BED}" destId="{F75DCB91-3671-4B76-AF07-26E81A9E475A}" srcOrd="0" destOrd="0" presId="urn:microsoft.com/office/officeart/2005/8/layout/lProcess3"/>
    <dgm:cxn modelId="{CD90F1FB-6DD2-4C07-9104-1422D738B653}" type="presOf" srcId="{CB6BD7A6-AD47-4C66-95E6-CEFFBB073292}" destId="{24613B55-F374-4B4D-AE28-FE8BA4F45249}" srcOrd="0" destOrd="0" presId="urn:microsoft.com/office/officeart/2005/8/layout/lProcess3"/>
    <dgm:cxn modelId="{4099FB3A-90C6-4A97-B8ED-F63E8C899EED}" type="presParOf" srcId="{DAE4F73E-7E6C-4C52-ACD4-4AF668EAEAE4}" destId="{6848E909-60F8-4D60-9CD5-2B46C5CE0994}" srcOrd="0" destOrd="0" presId="urn:microsoft.com/office/officeart/2005/8/layout/lProcess3"/>
    <dgm:cxn modelId="{D9120835-FC36-4C1D-8D1E-9C1E9CD0B282}" type="presParOf" srcId="{6848E909-60F8-4D60-9CD5-2B46C5CE0994}" destId="{F75DCB91-3671-4B76-AF07-26E81A9E475A}" srcOrd="0" destOrd="0" presId="urn:microsoft.com/office/officeart/2005/8/layout/lProcess3"/>
    <dgm:cxn modelId="{BD128149-9591-49C9-B859-1B78473CD468}" type="presParOf" srcId="{6848E909-60F8-4D60-9CD5-2B46C5CE0994}" destId="{D35B7444-5A8E-44A4-BD1E-34FE54BC7796}" srcOrd="1" destOrd="0" presId="urn:microsoft.com/office/officeart/2005/8/layout/lProcess3"/>
    <dgm:cxn modelId="{CC81BB2B-7B22-4B31-8BBC-8440BACA775A}" type="presParOf" srcId="{6848E909-60F8-4D60-9CD5-2B46C5CE0994}" destId="{9C84788F-A05A-4CF6-9894-E8A0CDF2AEE3}" srcOrd="2" destOrd="0" presId="urn:microsoft.com/office/officeart/2005/8/layout/lProcess3"/>
    <dgm:cxn modelId="{7ABC6412-BF17-41A3-8BF7-4F4BD034B126}" type="presParOf" srcId="{6848E909-60F8-4D60-9CD5-2B46C5CE0994}" destId="{B7660487-7CC3-44C3-BEE0-42F95C4846DF}" srcOrd="3" destOrd="0" presId="urn:microsoft.com/office/officeart/2005/8/layout/lProcess3"/>
    <dgm:cxn modelId="{6E0AF544-44DB-4A2E-B31B-613CD21E927D}" type="presParOf" srcId="{6848E909-60F8-4D60-9CD5-2B46C5CE0994}" destId="{1F165154-C118-491D-8477-B0F2A00896EA}" srcOrd="4" destOrd="0" presId="urn:microsoft.com/office/officeart/2005/8/layout/lProcess3"/>
    <dgm:cxn modelId="{49D9986C-50EB-4500-A751-45192A2164DA}" type="presParOf" srcId="{DAE4F73E-7E6C-4C52-ACD4-4AF668EAEAE4}" destId="{FDB71E00-7B57-496B-8533-AB72CDCC97CB}" srcOrd="1" destOrd="0" presId="urn:microsoft.com/office/officeart/2005/8/layout/lProcess3"/>
    <dgm:cxn modelId="{74E0FECE-294A-4F91-8FFE-193B20EE4CED}" type="presParOf" srcId="{DAE4F73E-7E6C-4C52-ACD4-4AF668EAEAE4}" destId="{E3567D40-E4DD-4885-9061-DFE5B61D51A5}" srcOrd="2" destOrd="0" presId="urn:microsoft.com/office/officeart/2005/8/layout/lProcess3"/>
    <dgm:cxn modelId="{24A4666E-44B4-47B7-A25D-908498AF4145}" type="presParOf" srcId="{E3567D40-E4DD-4885-9061-DFE5B61D51A5}" destId="{24613B55-F374-4B4D-AE28-FE8BA4F45249}" srcOrd="0" destOrd="0" presId="urn:microsoft.com/office/officeart/2005/8/layout/lProcess3"/>
    <dgm:cxn modelId="{1D15C01C-AD93-4FBF-90C3-099A0D1D8A54}" type="presParOf" srcId="{E3567D40-E4DD-4885-9061-DFE5B61D51A5}" destId="{24FE4517-539E-4F00-8512-BBEEE732287F}" srcOrd="1" destOrd="0" presId="urn:microsoft.com/office/officeart/2005/8/layout/lProcess3"/>
    <dgm:cxn modelId="{DAAD714D-F85F-4EBC-91F9-6A1B52E462E8}" type="presParOf" srcId="{E3567D40-E4DD-4885-9061-DFE5B61D51A5}" destId="{F7A1F1D9-65F2-42A5-9806-2F8FD837C849}" srcOrd="2" destOrd="0" presId="urn:microsoft.com/office/officeart/2005/8/layout/lProcess3"/>
    <dgm:cxn modelId="{1545AD49-A732-43BF-A6BF-F967C9552C3F}" type="presParOf" srcId="{E3567D40-E4DD-4885-9061-DFE5B61D51A5}" destId="{A1661E90-5D0B-4175-8088-DCA60635B26D}" srcOrd="3" destOrd="0" presId="urn:microsoft.com/office/officeart/2005/8/layout/lProcess3"/>
    <dgm:cxn modelId="{76649B42-2915-4EF8-B62F-44B3EDBE45FD}" type="presParOf" srcId="{E3567D40-E4DD-4885-9061-DFE5B61D51A5}" destId="{620B3003-D9BF-47A2-AF35-E19010308CA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5DCB91-3671-4B76-AF07-26E81A9E475A}">
      <dsp:nvSpPr>
        <dsp:cNvPr id="0" name=""/>
        <dsp:cNvSpPr/>
      </dsp:nvSpPr>
      <dsp:spPr>
        <a:xfrm>
          <a:off x="1734" y="1114737"/>
          <a:ext cx="2680544" cy="10722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Vaikuttavuus-pajat 1-3</a:t>
          </a:r>
        </a:p>
      </dsp:txBody>
      <dsp:txXfrm>
        <a:off x="537843" y="1114737"/>
        <a:ext cx="1608327" cy="1072217"/>
      </dsp:txXfrm>
    </dsp:sp>
    <dsp:sp modelId="{9C84788F-A05A-4CF6-9894-E8A0CDF2AEE3}">
      <dsp:nvSpPr>
        <dsp:cNvPr id="0" name=""/>
        <dsp:cNvSpPr/>
      </dsp:nvSpPr>
      <dsp:spPr>
        <a:xfrm>
          <a:off x="2333808" y="1205876"/>
          <a:ext cx="2224852" cy="88994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Neuvottelu-kunnan käsittely 19.11.</a:t>
          </a:r>
        </a:p>
      </dsp:txBody>
      <dsp:txXfrm>
        <a:off x="2778778" y="1205876"/>
        <a:ext cx="1334912" cy="889940"/>
      </dsp:txXfrm>
    </dsp:sp>
    <dsp:sp modelId="{1F165154-C118-491D-8477-B0F2A00896EA}">
      <dsp:nvSpPr>
        <dsp:cNvPr id="0" name=""/>
        <dsp:cNvSpPr/>
      </dsp:nvSpPr>
      <dsp:spPr>
        <a:xfrm>
          <a:off x="4247181" y="1205876"/>
          <a:ext cx="2224852" cy="88994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Järjestökortti2026</a:t>
          </a:r>
        </a:p>
      </dsp:txBody>
      <dsp:txXfrm>
        <a:off x="4692151" y="1205876"/>
        <a:ext cx="1334912" cy="889940"/>
      </dsp:txXfrm>
    </dsp:sp>
    <dsp:sp modelId="{24613B55-F374-4B4D-AE28-FE8BA4F45249}">
      <dsp:nvSpPr>
        <dsp:cNvPr id="0" name=""/>
        <dsp:cNvSpPr/>
      </dsp:nvSpPr>
      <dsp:spPr>
        <a:xfrm>
          <a:off x="1734" y="2337066"/>
          <a:ext cx="2680544" cy="10722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Vaikuttavuuspaja-työn esittely</a:t>
          </a:r>
        </a:p>
      </dsp:txBody>
      <dsp:txXfrm>
        <a:off x="537843" y="2337066"/>
        <a:ext cx="1608327" cy="1072217"/>
      </dsp:txXfrm>
    </dsp:sp>
    <dsp:sp modelId="{F7A1F1D9-65F2-42A5-9806-2F8FD837C849}">
      <dsp:nvSpPr>
        <dsp:cNvPr id="0" name=""/>
        <dsp:cNvSpPr/>
      </dsp:nvSpPr>
      <dsp:spPr>
        <a:xfrm>
          <a:off x="2333808" y="2428204"/>
          <a:ext cx="2224852" cy="88994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Alaverkosto-</a:t>
          </a:r>
          <a:r>
            <a:rPr lang="fi-FI" sz="1800" kern="1200" dirty="0" err="1"/>
            <a:t>jen</a:t>
          </a:r>
          <a:r>
            <a:rPr lang="fi-FI" sz="1800" kern="1200" dirty="0"/>
            <a:t> omat kortit kevät 2025</a:t>
          </a:r>
        </a:p>
      </dsp:txBody>
      <dsp:txXfrm>
        <a:off x="2778778" y="2428204"/>
        <a:ext cx="1334912" cy="889940"/>
      </dsp:txXfrm>
    </dsp:sp>
    <dsp:sp modelId="{620B3003-D9BF-47A2-AF35-E19010308CA7}">
      <dsp:nvSpPr>
        <dsp:cNvPr id="0" name=""/>
        <dsp:cNvSpPr/>
      </dsp:nvSpPr>
      <dsp:spPr>
        <a:xfrm>
          <a:off x="4247181" y="2428204"/>
          <a:ext cx="2224852" cy="88994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Verkosto-kortit 2026</a:t>
          </a:r>
        </a:p>
      </dsp:txBody>
      <dsp:txXfrm>
        <a:off x="4692151" y="2428204"/>
        <a:ext cx="1334912" cy="889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Relationship Id="rId5" Type="http://schemas.openxmlformats.org/officeDocument/2006/relationships/image" Target="../media/image29.emf"/><Relationship Id="rId4" Type="http://schemas.openxmlformats.org/officeDocument/2006/relationships/image" Target="../media/image2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jp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9.emf"/><Relationship Id="rId4" Type="http://schemas.openxmlformats.org/officeDocument/2006/relationships/package" Target="../embeddings/Microsoft_Word_Document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0692000" cy="7560000"/>
          </a:xfrm>
          <a:custGeom>
            <a:avLst/>
            <a:gdLst/>
            <a:ahLst/>
            <a:cxnLst/>
            <a:rect l="l" t="t" r="r" b="b"/>
            <a:pathLst>
              <a:path w="10692000" h="7560000">
                <a:moveTo>
                  <a:pt x="0" y="0"/>
                </a:moveTo>
                <a:lnTo>
                  <a:pt x="10692000" y="0"/>
                </a:lnTo>
                <a:lnTo>
                  <a:pt x="1069200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4751" t="-1511" r="-14751" b="-1511"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3" name="Freeform 3"/>
          <p:cNvSpPr/>
          <p:nvPr/>
        </p:nvSpPr>
        <p:spPr>
          <a:xfrm>
            <a:off x="744866" y="3626369"/>
            <a:ext cx="1581525" cy="891585"/>
          </a:xfrm>
          <a:custGeom>
            <a:avLst/>
            <a:gdLst/>
            <a:ahLst/>
            <a:cxnLst/>
            <a:rect l="l" t="t" r="r" b="b"/>
            <a:pathLst>
              <a:path w="1581525" h="891585">
                <a:moveTo>
                  <a:pt x="0" y="0"/>
                </a:moveTo>
                <a:lnTo>
                  <a:pt x="1581525" y="0"/>
                </a:lnTo>
                <a:lnTo>
                  <a:pt x="1581525" y="891584"/>
                </a:lnTo>
                <a:lnTo>
                  <a:pt x="0" y="89158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i-FI"/>
          </a:p>
        </p:txBody>
      </p:sp>
      <p:sp>
        <p:nvSpPr>
          <p:cNvPr id="4" name="Freeform 4"/>
          <p:cNvSpPr/>
          <p:nvPr/>
        </p:nvSpPr>
        <p:spPr>
          <a:xfrm>
            <a:off x="2326391" y="3626369"/>
            <a:ext cx="1581525" cy="891585"/>
          </a:xfrm>
          <a:custGeom>
            <a:avLst/>
            <a:gdLst/>
            <a:ahLst/>
            <a:cxnLst/>
            <a:rect l="l" t="t" r="r" b="b"/>
            <a:pathLst>
              <a:path w="1581525" h="891585">
                <a:moveTo>
                  <a:pt x="0" y="0"/>
                </a:moveTo>
                <a:lnTo>
                  <a:pt x="1581525" y="0"/>
                </a:lnTo>
                <a:lnTo>
                  <a:pt x="1581525" y="891584"/>
                </a:lnTo>
                <a:lnTo>
                  <a:pt x="0" y="89158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i-FI"/>
          </a:p>
        </p:txBody>
      </p:sp>
      <p:sp>
        <p:nvSpPr>
          <p:cNvPr id="5" name="Freeform 5"/>
          <p:cNvSpPr/>
          <p:nvPr/>
        </p:nvSpPr>
        <p:spPr>
          <a:xfrm>
            <a:off x="3907916" y="3626369"/>
            <a:ext cx="1581525" cy="891585"/>
          </a:xfrm>
          <a:custGeom>
            <a:avLst/>
            <a:gdLst/>
            <a:ahLst/>
            <a:cxnLst/>
            <a:rect l="l" t="t" r="r" b="b"/>
            <a:pathLst>
              <a:path w="1581525" h="891585">
                <a:moveTo>
                  <a:pt x="0" y="0"/>
                </a:moveTo>
                <a:lnTo>
                  <a:pt x="1581525" y="0"/>
                </a:lnTo>
                <a:lnTo>
                  <a:pt x="1581525" y="891584"/>
                </a:lnTo>
                <a:lnTo>
                  <a:pt x="0" y="89158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i-FI"/>
          </a:p>
        </p:txBody>
      </p:sp>
      <p:sp>
        <p:nvSpPr>
          <p:cNvPr id="6" name="Freeform 6"/>
          <p:cNvSpPr/>
          <p:nvPr/>
        </p:nvSpPr>
        <p:spPr>
          <a:xfrm>
            <a:off x="5489441" y="3626369"/>
            <a:ext cx="1581525" cy="891585"/>
          </a:xfrm>
          <a:custGeom>
            <a:avLst/>
            <a:gdLst/>
            <a:ahLst/>
            <a:cxnLst/>
            <a:rect l="l" t="t" r="r" b="b"/>
            <a:pathLst>
              <a:path w="1581525" h="891585">
                <a:moveTo>
                  <a:pt x="0" y="0"/>
                </a:moveTo>
                <a:lnTo>
                  <a:pt x="1581525" y="0"/>
                </a:lnTo>
                <a:lnTo>
                  <a:pt x="1581525" y="891584"/>
                </a:lnTo>
                <a:lnTo>
                  <a:pt x="0" y="891584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i-FI"/>
          </a:p>
        </p:txBody>
      </p:sp>
      <p:sp>
        <p:nvSpPr>
          <p:cNvPr id="7" name="Freeform 7"/>
          <p:cNvSpPr/>
          <p:nvPr/>
        </p:nvSpPr>
        <p:spPr>
          <a:xfrm>
            <a:off x="7070966" y="3626369"/>
            <a:ext cx="1581525" cy="891585"/>
          </a:xfrm>
          <a:custGeom>
            <a:avLst/>
            <a:gdLst/>
            <a:ahLst/>
            <a:cxnLst/>
            <a:rect l="l" t="t" r="r" b="b"/>
            <a:pathLst>
              <a:path w="1581525" h="891585">
                <a:moveTo>
                  <a:pt x="0" y="0"/>
                </a:moveTo>
                <a:lnTo>
                  <a:pt x="1581525" y="0"/>
                </a:lnTo>
                <a:lnTo>
                  <a:pt x="1581525" y="891584"/>
                </a:lnTo>
                <a:lnTo>
                  <a:pt x="0" y="891584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i-FI"/>
          </a:p>
        </p:txBody>
      </p:sp>
      <p:grpSp>
        <p:nvGrpSpPr>
          <p:cNvPr id="8" name="Group 8"/>
          <p:cNvGrpSpPr/>
          <p:nvPr/>
        </p:nvGrpSpPr>
        <p:grpSpPr>
          <a:xfrm>
            <a:off x="1057678" y="2682305"/>
            <a:ext cx="665626" cy="665626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47625" cap="sq">
              <a:solidFill>
                <a:srgbClr val="11468C"/>
              </a:solidFill>
              <a:prstDash val="solid"/>
              <a:miter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29700" tIns="29700" rIns="29700" bIns="29700" rtlCol="0" anchor="ctr"/>
            <a:lstStyle/>
            <a:p>
              <a:pPr algn="ctr">
                <a:lnSpc>
                  <a:spcPts val="1964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641678" y="4796391"/>
            <a:ext cx="665626" cy="665626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47625" cap="sq">
              <a:solidFill>
                <a:srgbClr val="1D8BC9"/>
              </a:solidFill>
              <a:prstDash val="solid"/>
              <a:miter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29700" tIns="29700" rIns="29700" bIns="29700" rtlCol="0" anchor="ctr"/>
            <a:lstStyle/>
            <a:p>
              <a:pPr algn="ctr">
                <a:lnSpc>
                  <a:spcPts val="1964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4220108" y="2682305"/>
            <a:ext cx="665626" cy="665626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47625" cap="sq">
              <a:solidFill>
                <a:srgbClr val="2BC5CD"/>
              </a:solidFill>
              <a:prstDash val="solid"/>
              <a:miter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29700" tIns="29700" rIns="29700" bIns="29700" rtlCol="0" anchor="ctr"/>
            <a:lstStyle/>
            <a:p>
              <a:pPr algn="ctr">
                <a:lnSpc>
                  <a:spcPts val="1964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5804006" y="4796391"/>
            <a:ext cx="665626" cy="665626"/>
            <a:chOff x="0" y="0"/>
            <a:chExt cx="812800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47625" cap="sq">
              <a:solidFill>
                <a:srgbClr val="31BF8A"/>
              </a:solidFill>
              <a:prstDash val="solid"/>
              <a:miter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29700" tIns="29700" rIns="29700" bIns="29700" rtlCol="0" anchor="ctr"/>
            <a:lstStyle/>
            <a:p>
              <a:pPr algn="ctr">
                <a:lnSpc>
                  <a:spcPts val="1964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7379962" y="2682305"/>
            <a:ext cx="665626" cy="665626"/>
            <a:chOff x="0" y="0"/>
            <a:chExt cx="812800" cy="81280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47625" cap="sq">
              <a:solidFill>
                <a:srgbClr val="77BF60"/>
              </a:solidFill>
              <a:prstDash val="solid"/>
              <a:miter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29700" tIns="29700" rIns="29700" bIns="29700" rtlCol="0" anchor="ctr"/>
            <a:lstStyle/>
            <a:p>
              <a:pPr algn="ctr">
                <a:lnSpc>
                  <a:spcPts val="1964"/>
                </a:lnSpc>
              </a:pPr>
              <a:endParaRPr/>
            </a:p>
          </p:txBody>
        </p:sp>
      </p:grpSp>
      <p:sp>
        <p:nvSpPr>
          <p:cNvPr id="23" name="AutoShape 23"/>
          <p:cNvSpPr/>
          <p:nvPr/>
        </p:nvSpPr>
        <p:spPr>
          <a:xfrm flipV="1">
            <a:off x="1390491" y="3347931"/>
            <a:ext cx="0" cy="278437"/>
          </a:xfrm>
          <a:prstGeom prst="line">
            <a:avLst/>
          </a:prstGeom>
          <a:ln w="19050" cap="flat">
            <a:solidFill>
              <a:srgbClr val="11468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i-FI"/>
          </a:p>
        </p:txBody>
      </p:sp>
      <p:sp>
        <p:nvSpPr>
          <p:cNvPr id="24" name="AutoShape 24"/>
          <p:cNvSpPr/>
          <p:nvPr/>
        </p:nvSpPr>
        <p:spPr>
          <a:xfrm flipV="1">
            <a:off x="2974491" y="4517953"/>
            <a:ext cx="0" cy="278437"/>
          </a:xfrm>
          <a:prstGeom prst="line">
            <a:avLst/>
          </a:prstGeom>
          <a:ln w="19050" cap="flat">
            <a:solidFill>
              <a:srgbClr val="1D8BC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i-FI"/>
          </a:p>
        </p:txBody>
      </p:sp>
      <p:sp>
        <p:nvSpPr>
          <p:cNvPr id="25" name="AutoShape 25"/>
          <p:cNvSpPr/>
          <p:nvPr/>
        </p:nvSpPr>
        <p:spPr>
          <a:xfrm flipV="1">
            <a:off x="4552921" y="3347931"/>
            <a:ext cx="0" cy="278437"/>
          </a:xfrm>
          <a:prstGeom prst="line">
            <a:avLst/>
          </a:prstGeom>
          <a:ln w="19050" cap="flat">
            <a:solidFill>
              <a:srgbClr val="2BC5C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i-FI"/>
          </a:p>
        </p:txBody>
      </p:sp>
      <p:sp>
        <p:nvSpPr>
          <p:cNvPr id="26" name="AutoShape 26"/>
          <p:cNvSpPr/>
          <p:nvPr/>
        </p:nvSpPr>
        <p:spPr>
          <a:xfrm flipV="1">
            <a:off x="6136818" y="4517953"/>
            <a:ext cx="0" cy="278437"/>
          </a:xfrm>
          <a:prstGeom prst="line">
            <a:avLst/>
          </a:prstGeom>
          <a:ln w="19050" cap="flat">
            <a:solidFill>
              <a:srgbClr val="31BF8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i-FI"/>
          </a:p>
        </p:txBody>
      </p:sp>
      <p:sp>
        <p:nvSpPr>
          <p:cNvPr id="27" name="AutoShape 27"/>
          <p:cNvSpPr/>
          <p:nvPr/>
        </p:nvSpPr>
        <p:spPr>
          <a:xfrm flipV="1">
            <a:off x="7712775" y="3347931"/>
            <a:ext cx="0" cy="278437"/>
          </a:xfrm>
          <a:prstGeom prst="line">
            <a:avLst/>
          </a:prstGeom>
          <a:ln w="19050" cap="flat">
            <a:solidFill>
              <a:srgbClr val="77BF6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i-FI"/>
          </a:p>
        </p:txBody>
      </p:sp>
      <p:sp>
        <p:nvSpPr>
          <p:cNvPr id="28" name="Freeform 28"/>
          <p:cNvSpPr/>
          <p:nvPr/>
        </p:nvSpPr>
        <p:spPr>
          <a:xfrm>
            <a:off x="1120712" y="2785643"/>
            <a:ext cx="453745" cy="435028"/>
          </a:xfrm>
          <a:custGeom>
            <a:avLst/>
            <a:gdLst/>
            <a:ahLst/>
            <a:cxnLst/>
            <a:rect l="l" t="t" r="r" b="b"/>
            <a:pathLst>
              <a:path w="453745" h="435028">
                <a:moveTo>
                  <a:pt x="0" y="0"/>
                </a:moveTo>
                <a:lnTo>
                  <a:pt x="453745" y="0"/>
                </a:lnTo>
                <a:lnTo>
                  <a:pt x="453745" y="435027"/>
                </a:lnTo>
                <a:lnTo>
                  <a:pt x="0" y="43502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i-FI"/>
          </a:p>
        </p:txBody>
      </p:sp>
      <p:sp>
        <p:nvSpPr>
          <p:cNvPr id="29" name="Freeform 29"/>
          <p:cNvSpPr/>
          <p:nvPr/>
        </p:nvSpPr>
        <p:spPr>
          <a:xfrm>
            <a:off x="4407842" y="2796178"/>
            <a:ext cx="388736" cy="364440"/>
          </a:xfrm>
          <a:custGeom>
            <a:avLst/>
            <a:gdLst/>
            <a:ahLst/>
            <a:cxnLst/>
            <a:rect l="l" t="t" r="r" b="b"/>
            <a:pathLst>
              <a:path w="388736" h="364440">
                <a:moveTo>
                  <a:pt x="0" y="0"/>
                </a:moveTo>
                <a:lnTo>
                  <a:pt x="388736" y="0"/>
                </a:lnTo>
                <a:lnTo>
                  <a:pt x="388736" y="364440"/>
                </a:lnTo>
                <a:lnTo>
                  <a:pt x="0" y="364440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i-FI"/>
          </a:p>
        </p:txBody>
      </p:sp>
      <p:sp>
        <p:nvSpPr>
          <p:cNvPr id="30" name="Freeform 30"/>
          <p:cNvSpPr/>
          <p:nvPr/>
        </p:nvSpPr>
        <p:spPr>
          <a:xfrm>
            <a:off x="-524869" y="-144543"/>
            <a:ext cx="1496060" cy="1518843"/>
          </a:xfrm>
          <a:custGeom>
            <a:avLst/>
            <a:gdLst/>
            <a:ahLst/>
            <a:cxnLst/>
            <a:rect l="l" t="t" r="r" b="b"/>
            <a:pathLst>
              <a:path w="1496060" h="1518843">
                <a:moveTo>
                  <a:pt x="0" y="0"/>
                </a:moveTo>
                <a:lnTo>
                  <a:pt x="1496060" y="0"/>
                </a:lnTo>
                <a:lnTo>
                  <a:pt x="1496060" y="1518843"/>
                </a:lnTo>
                <a:lnTo>
                  <a:pt x="0" y="1518843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31" name="Freeform 31"/>
          <p:cNvSpPr/>
          <p:nvPr/>
        </p:nvSpPr>
        <p:spPr>
          <a:xfrm flipH="1">
            <a:off x="9906423" y="5929229"/>
            <a:ext cx="848839" cy="957787"/>
          </a:xfrm>
          <a:custGeom>
            <a:avLst/>
            <a:gdLst/>
            <a:ahLst/>
            <a:cxnLst/>
            <a:rect l="l" t="t" r="r" b="b"/>
            <a:pathLst>
              <a:path w="848839" h="957787">
                <a:moveTo>
                  <a:pt x="848839" y="0"/>
                </a:moveTo>
                <a:lnTo>
                  <a:pt x="0" y="0"/>
                </a:lnTo>
                <a:lnTo>
                  <a:pt x="0" y="957787"/>
                </a:lnTo>
                <a:lnTo>
                  <a:pt x="848839" y="957787"/>
                </a:lnTo>
                <a:lnTo>
                  <a:pt x="848839" y="0"/>
                </a:lnTo>
                <a:close/>
              </a:path>
            </a:pathLst>
          </a:custGeom>
          <a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32" name="TextBox 32"/>
          <p:cNvSpPr txBox="1"/>
          <p:nvPr/>
        </p:nvSpPr>
        <p:spPr>
          <a:xfrm>
            <a:off x="362559" y="424809"/>
            <a:ext cx="10329442" cy="5874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10"/>
              </a:lnSpc>
            </a:pPr>
            <a:r>
              <a:rPr lang="en-US" sz="3507" b="1" dirty="0" err="1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Järjestöyhteistyön</a:t>
            </a:r>
            <a:r>
              <a:rPr lang="en-US" sz="3507" b="1" dirty="0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507" b="1" dirty="0" err="1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alkuvuosi</a:t>
            </a:r>
            <a:r>
              <a:rPr lang="en-US" sz="3507" b="1" dirty="0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2400" b="1" dirty="0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(</a:t>
            </a:r>
            <a:r>
              <a:rPr lang="en-US" sz="2400" b="1" dirty="0" err="1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maalis-syyskuu</a:t>
            </a:r>
            <a:r>
              <a:rPr lang="en-US" sz="2400" b="1" dirty="0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) 2025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869705" y="4657172"/>
            <a:ext cx="1771972" cy="423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3"/>
              </a:lnSpc>
            </a:pPr>
            <a:r>
              <a:rPr lang="en-US" sz="1403" b="1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Orientoituminen ja verkostot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057678" y="3983061"/>
            <a:ext cx="804947" cy="178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03"/>
              </a:lnSpc>
            </a:pPr>
            <a:r>
              <a:rPr lang="en-US" sz="1169" b="1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Maaliskuu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638722" y="3983061"/>
            <a:ext cx="722603" cy="178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03"/>
              </a:lnSpc>
            </a:pPr>
            <a:r>
              <a:rPr lang="en-US" sz="1169" b="1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Huhtikuu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033424" y="1162688"/>
            <a:ext cx="1773207" cy="211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3"/>
              </a:lnSpc>
            </a:pPr>
            <a:r>
              <a:rPr lang="en-US" sz="1403" b="1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“Kädet saveen”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891842" y="5141711"/>
            <a:ext cx="1727699" cy="2062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Järjestöfoorumi 6.3. Kouvola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ESR hankeklinikka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HVA Hyte lautakunta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Maakunnallinen ikääntyneiden verkosto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927818" y="4657172"/>
            <a:ext cx="1250206" cy="211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3"/>
              </a:lnSpc>
            </a:pPr>
            <a:r>
              <a:rPr lang="en-US" sz="1403" b="1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Tapaamisia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857204" y="1162688"/>
            <a:ext cx="3338808" cy="211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3"/>
              </a:lnSpc>
            </a:pPr>
            <a:r>
              <a:rPr lang="en-US" sz="1403" b="1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Maakunnallinen verkostoituminen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7093241" y="4657172"/>
            <a:ext cx="1250206" cy="6348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3"/>
              </a:lnSpc>
            </a:pPr>
            <a:r>
              <a:rPr lang="en-US" sz="1403" b="1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Nettisivut, tiedote, LOMA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4219766" y="3983061"/>
            <a:ext cx="722603" cy="178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03"/>
              </a:lnSpc>
            </a:pPr>
            <a:r>
              <a:rPr lang="en-US" sz="1169" b="1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Toukokuu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5804006" y="3983061"/>
            <a:ext cx="722603" cy="178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03"/>
              </a:lnSpc>
            </a:pPr>
            <a:r>
              <a:rPr lang="en-US" sz="1169" b="1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Kesäkuu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7385531" y="3983061"/>
            <a:ext cx="722603" cy="178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03"/>
              </a:lnSpc>
            </a:pPr>
            <a:r>
              <a:rPr lang="en-US" sz="1169" b="1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Heinäkuu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2107857" y="1449628"/>
            <a:ext cx="1727699" cy="22910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Viikarin tulevaisuustyö Kotka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ESR hankesparraus Kouvola, Kotka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Virolahden yhdistystapaaaminen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endParaRPr lang="en-US" sz="1301" b="1">
              <a:solidFill>
                <a:srgbClr val="575757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3602585" y="4971123"/>
            <a:ext cx="1727699" cy="2062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Neuvottelukunnan kokous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HYTE ltk Kotka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Hyvinvointityöryhmä Hamina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Verkostotapaamisia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THL:n rahoitusinfo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5330283" y="1456093"/>
            <a:ext cx="2045099" cy="2062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 dirty="0" err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Maakunnallinen</a:t>
            </a:r>
            <a:r>
              <a:rPr lang="en-US" sz="1301" b="1" dirty="0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HYTE-</a:t>
            </a:r>
            <a:r>
              <a:rPr lang="en-US" sz="1301" b="1" dirty="0" err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ryhmä</a:t>
            </a:r>
            <a:endParaRPr lang="en-US" sz="1301" b="1" dirty="0">
              <a:solidFill>
                <a:srgbClr val="575757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 dirty="0" err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Järjestökorttityön</a:t>
            </a:r>
            <a:r>
              <a:rPr lang="en-US" sz="1301" b="1" dirty="0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1301" b="1" dirty="0" err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aloitus</a:t>
            </a:r>
            <a:endParaRPr lang="en-US" sz="1301" b="1" dirty="0">
              <a:solidFill>
                <a:srgbClr val="575757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 dirty="0" err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Virolahden</a:t>
            </a:r>
            <a:r>
              <a:rPr lang="en-US" sz="1301" b="1" dirty="0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1301" b="1" dirty="0" err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yhdistystapaaaminen</a:t>
            </a:r>
            <a:endParaRPr lang="en-US" sz="1301" b="1" dirty="0">
              <a:solidFill>
                <a:srgbClr val="575757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 dirty="0" err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Liiton</a:t>
            </a:r>
            <a:r>
              <a:rPr lang="en-US" sz="1301" b="1" dirty="0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1301" b="1" dirty="0" err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suunnitelmakauden</a:t>
            </a:r>
            <a:r>
              <a:rPr lang="en-US" sz="1301" b="1" dirty="0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1301" b="1" dirty="0" err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tapaamisia</a:t>
            </a:r>
            <a:endParaRPr lang="en-US" sz="1301" b="1" dirty="0">
              <a:solidFill>
                <a:srgbClr val="575757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47" name="Freeform 47"/>
          <p:cNvSpPr/>
          <p:nvPr/>
        </p:nvSpPr>
        <p:spPr>
          <a:xfrm>
            <a:off x="7553236" y="2813511"/>
            <a:ext cx="319078" cy="379291"/>
          </a:xfrm>
          <a:custGeom>
            <a:avLst/>
            <a:gdLst/>
            <a:ahLst/>
            <a:cxnLst/>
            <a:rect l="l" t="t" r="r" b="b"/>
            <a:pathLst>
              <a:path w="319078" h="379291">
                <a:moveTo>
                  <a:pt x="0" y="0"/>
                </a:moveTo>
                <a:lnTo>
                  <a:pt x="319078" y="0"/>
                </a:lnTo>
                <a:lnTo>
                  <a:pt x="319078" y="379291"/>
                </a:lnTo>
                <a:lnTo>
                  <a:pt x="0" y="379291"/>
                </a:lnTo>
                <a:lnTo>
                  <a:pt x="0" y="0"/>
                </a:lnTo>
                <a:close/>
              </a:path>
            </a:pathLst>
          </a:custGeom>
          <a:blipFill>
            <a:blip r:embed="rId21"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i-FI"/>
          </a:p>
        </p:txBody>
      </p:sp>
      <p:sp>
        <p:nvSpPr>
          <p:cNvPr id="48" name="Freeform 48"/>
          <p:cNvSpPr/>
          <p:nvPr/>
        </p:nvSpPr>
        <p:spPr>
          <a:xfrm>
            <a:off x="2747618" y="4911690"/>
            <a:ext cx="453745" cy="435028"/>
          </a:xfrm>
          <a:custGeom>
            <a:avLst/>
            <a:gdLst/>
            <a:ahLst/>
            <a:cxnLst/>
            <a:rect l="l" t="t" r="r" b="b"/>
            <a:pathLst>
              <a:path w="453745" h="435028">
                <a:moveTo>
                  <a:pt x="0" y="0"/>
                </a:moveTo>
                <a:lnTo>
                  <a:pt x="453745" y="0"/>
                </a:lnTo>
                <a:lnTo>
                  <a:pt x="453745" y="435028"/>
                </a:lnTo>
                <a:lnTo>
                  <a:pt x="0" y="435028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i-FI"/>
          </a:p>
        </p:txBody>
      </p:sp>
      <p:sp>
        <p:nvSpPr>
          <p:cNvPr id="49" name="Freeform 49"/>
          <p:cNvSpPr/>
          <p:nvPr/>
        </p:nvSpPr>
        <p:spPr>
          <a:xfrm>
            <a:off x="5899088" y="4901166"/>
            <a:ext cx="453745" cy="435028"/>
          </a:xfrm>
          <a:custGeom>
            <a:avLst/>
            <a:gdLst/>
            <a:ahLst/>
            <a:cxnLst/>
            <a:rect l="l" t="t" r="r" b="b"/>
            <a:pathLst>
              <a:path w="453745" h="435028">
                <a:moveTo>
                  <a:pt x="0" y="0"/>
                </a:moveTo>
                <a:lnTo>
                  <a:pt x="453745" y="0"/>
                </a:lnTo>
                <a:lnTo>
                  <a:pt x="453745" y="435027"/>
                </a:lnTo>
                <a:lnTo>
                  <a:pt x="0" y="43502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i-FI"/>
          </a:p>
        </p:txBody>
      </p:sp>
      <p:sp>
        <p:nvSpPr>
          <p:cNvPr id="50" name="TextBox 50"/>
          <p:cNvSpPr txBox="1"/>
          <p:nvPr/>
        </p:nvSpPr>
        <p:spPr>
          <a:xfrm>
            <a:off x="6311358" y="5423917"/>
            <a:ext cx="2786435" cy="1605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Hankeyhteistyö Kouvola  (Yhteisiä askeleita osallisuuteen ja kumppanuuteen -hanke)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Hankesuunnittelu Viikari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Porukkatalo, Hilma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OLKA/THL sparraus</a:t>
            </a:r>
          </a:p>
        </p:txBody>
      </p:sp>
      <p:sp>
        <p:nvSpPr>
          <p:cNvPr id="51" name="Freeform 51"/>
          <p:cNvSpPr/>
          <p:nvPr/>
        </p:nvSpPr>
        <p:spPr>
          <a:xfrm>
            <a:off x="8652491" y="3626369"/>
            <a:ext cx="1581525" cy="891585"/>
          </a:xfrm>
          <a:custGeom>
            <a:avLst/>
            <a:gdLst/>
            <a:ahLst/>
            <a:cxnLst/>
            <a:rect l="l" t="t" r="r" b="b"/>
            <a:pathLst>
              <a:path w="1581525" h="891585">
                <a:moveTo>
                  <a:pt x="0" y="0"/>
                </a:moveTo>
                <a:lnTo>
                  <a:pt x="1581525" y="0"/>
                </a:lnTo>
                <a:lnTo>
                  <a:pt x="1581525" y="891584"/>
                </a:lnTo>
                <a:lnTo>
                  <a:pt x="0" y="891584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fi-FI"/>
          </a:p>
        </p:txBody>
      </p:sp>
      <p:sp>
        <p:nvSpPr>
          <p:cNvPr id="52" name="TextBox 52"/>
          <p:cNvSpPr txBox="1"/>
          <p:nvPr/>
        </p:nvSpPr>
        <p:spPr>
          <a:xfrm>
            <a:off x="8898609" y="3893961"/>
            <a:ext cx="722603" cy="356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03"/>
              </a:lnSpc>
            </a:pPr>
            <a:r>
              <a:rPr lang="en-US" sz="1169" b="1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Elo-syyskuu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8343446" y="1325061"/>
            <a:ext cx="2045099" cy="22910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NEKUN suunnitelmakausi 2026-2029/ Järjestökorttityö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Innostu rahoituksesta-tilaisuuden valmistelut</a:t>
            </a:r>
          </a:p>
          <a:p>
            <a:pPr marL="281008" lvl="1" indent="-140504" algn="ctr">
              <a:lnSpc>
                <a:spcPts val="1822"/>
              </a:lnSpc>
              <a:buFont typeface="Arial"/>
              <a:buChar char="•"/>
            </a:pPr>
            <a:r>
              <a:rPr lang="en-US" sz="1301" b="1">
                <a:solidFill>
                  <a:srgbClr val="57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toimiminen verkostoissa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8557635" y="1151548"/>
            <a:ext cx="1773207" cy="211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3"/>
              </a:lnSpc>
            </a:pPr>
            <a:r>
              <a:rPr lang="en-US" sz="1403" b="1">
                <a:solidFill>
                  <a:srgbClr val="1F0A4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Suunnitelmatyö</a:t>
            </a:r>
          </a:p>
        </p:txBody>
      </p:sp>
      <p:pic>
        <p:nvPicPr>
          <p:cNvPr id="56" name="Kuva 55" descr="Kuva, joka sisältää kohteen Fontti, Grafiikka, logo, symboli&#10;&#10;Tekoälyllä luotu sisältö voi olla virheellistä.">
            <a:extLst>
              <a:ext uri="{FF2B5EF4-FFF2-40B4-BE49-F238E27FC236}">
                <a16:creationId xmlns:a16="http://schemas.microsoft.com/office/drawing/2014/main" id="{793F570E-26FC-2EB1-0039-A78268506EC5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341" y="5819434"/>
            <a:ext cx="1613842" cy="161083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F26C4A-96A9-273E-C358-8890A5634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7" dirty="0"/>
              <a:t>Järjestöyhteistyön edistäminen syys- joulukuu 2025</a:t>
            </a:r>
          </a:p>
        </p:txBody>
      </p:sp>
      <p:pic>
        <p:nvPicPr>
          <p:cNvPr id="23" name="Kuva 22">
            <a:extLst>
              <a:ext uri="{FF2B5EF4-FFF2-40B4-BE49-F238E27FC236}">
                <a16:creationId xmlns:a16="http://schemas.microsoft.com/office/drawing/2014/main" id="{09CA540A-502D-D304-2DBD-7675A11EE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900" y="2171185"/>
            <a:ext cx="9248796" cy="3649941"/>
          </a:xfrm>
          <a:prstGeom prst="rect">
            <a:avLst/>
          </a:prstGeom>
        </p:spPr>
      </p:pic>
      <p:pic>
        <p:nvPicPr>
          <p:cNvPr id="4" name="Kuva 3" descr="Kuva, joka sisältää kohteen luonnos, piirros, Lapsitaide, Piirrokset&#10;&#10;Tekoälyn generoima sisältö voi olla virheellistä.">
            <a:extLst>
              <a:ext uri="{FF2B5EF4-FFF2-40B4-BE49-F238E27FC236}">
                <a16:creationId xmlns:a16="http://schemas.microsoft.com/office/drawing/2014/main" id="{5B0E61B2-7197-5C7D-654C-F9A1A82842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707" y="887615"/>
            <a:ext cx="1904927" cy="1737828"/>
          </a:xfrm>
          <a:prstGeom prst="rect">
            <a:avLst/>
          </a:prstGeom>
          <a:effectLst>
            <a:softEdge rad="279400"/>
          </a:effectLst>
        </p:spPr>
      </p:pic>
      <p:sp>
        <p:nvSpPr>
          <p:cNvPr id="5" name="Ellipsi 4">
            <a:extLst>
              <a:ext uri="{FF2B5EF4-FFF2-40B4-BE49-F238E27FC236}">
                <a16:creationId xmlns:a16="http://schemas.microsoft.com/office/drawing/2014/main" id="{3D0F8DEF-FB4D-46AB-E953-ED4CAC094DF4}"/>
              </a:ext>
            </a:extLst>
          </p:cNvPr>
          <p:cNvSpPr/>
          <p:nvPr/>
        </p:nvSpPr>
        <p:spPr>
          <a:xfrm>
            <a:off x="4584700" y="2428669"/>
            <a:ext cx="5715000" cy="3276600"/>
          </a:xfrm>
          <a:prstGeom prst="ellipse">
            <a:avLst/>
          </a:prstGeom>
          <a:noFill/>
          <a:ln w="952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B2F68AE2-6D65-979A-834A-3262C3CD4C28}"/>
              </a:ext>
            </a:extLst>
          </p:cNvPr>
          <p:cNvSpPr txBox="1"/>
          <p:nvPr/>
        </p:nvSpPr>
        <p:spPr>
          <a:xfrm>
            <a:off x="6319442" y="5679645"/>
            <a:ext cx="32981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Alaverkostojen tapaamisia, hankeyhteistyötä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Vaikuttavuustyötä (järjestökortti)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Innostu rahoituksesta 8.10.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Järjestöfoorumi 22.10.</a:t>
            </a:r>
          </a:p>
        </p:txBody>
      </p:sp>
      <p:pic>
        <p:nvPicPr>
          <p:cNvPr id="8" name="Kuva 7" descr="Kuva, joka sisältää kohteen Fontti, Grafiikka, logo, symboli&#10;&#10;Tekoälyllä luotu sisältö voi olla virheellistä.">
            <a:extLst>
              <a:ext uri="{FF2B5EF4-FFF2-40B4-BE49-F238E27FC236}">
                <a16:creationId xmlns:a16="http://schemas.microsoft.com/office/drawing/2014/main" id="{EC276C55-DC60-410A-D3B3-75FE9C48FE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1927" y="5962753"/>
            <a:ext cx="1470255" cy="146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018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0693132" cy="75499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7" y="0"/>
            <a:ext cx="10693133" cy="7556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Kuva 2" descr="Kuva, joka sisältää kohteen Fontti, Grafiikka, logo, symboli&#10;&#10;Tekoälyllä luotu sisältö voi olla virheellistä.">
            <a:extLst>
              <a:ext uri="{FF2B5EF4-FFF2-40B4-BE49-F238E27FC236}">
                <a16:creationId xmlns:a16="http://schemas.microsoft.com/office/drawing/2014/main" id="{DB2E8484-AC4C-933C-639D-F290EB608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20" y="2470222"/>
            <a:ext cx="3632669" cy="3623587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730" y="-6585"/>
            <a:ext cx="5471837" cy="7563087"/>
            <a:chOff x="305" y="-5977"/>
            <a:chExt cx="6238675" cy="6863979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CEA17AD8-D91A-2D7D-D41A-C607D1608C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0524684"/>
              </p:ext>
            </p:extLst>
          </p:nvPr>
        </p:nvGraphicFramePr>
        <p:xfrm>
          <a:off x="4229642" y="2254250"/>
          <a:ext cx="6473769" cy="4524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61D28884-BE42-FC16-9AA6-D4594E929364}"/>
              </a:ext>
            </a:extLst>
          </p:cNvPr>
          <p:cNvSpPr txBox="1"/>
          <p:nvPr/>
        </p:nvSpPr>
        <p:spPr>
          <a:xfrm>
            <a:off x="5032736" y="522857"/>
            <a:ext cx="518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/>
              <a:t>Kymenlaakson järjestöjen vaikuttavuusmittaristo 2026-2029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43FBD048-7500-397F-899B-4F80B382861B}"/>
              </a:ext>
            </a:extLst>
          </p:cNvPr>
          <p:cNvSpPr txBox="1"/>
          <p:nvPr/>
        </p:nvSpPr>
        <p:spPr>
          <a:xfrm>
            <a:off x="6780753" y="5724477"/>
            <a:ext cx="1752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i-FI" dirty="0"/>
              <a:t>11 alaverkostoa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867BD1E7-96A7-FF00-E957-DDA3165037F9}"/>
              </a:ext>
            </a:extLst>
          </p:cNvPr>
          <p:cNvSpPr txBox="1"/>
          <p:nvPr/>
        </p:nvSpPr>
        <p:spPr>
          <a:xfrm>
            <a:off x="8413765" y="2940050"/>
            <a:ext cx="2279367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i-FI" dirty="0"/>
              <a:t>1 järjestöjen yhteinen</a:t>
            </a:r>
          </a:p>
        </p:txBody>
      </p:sp>
    </p:spTree>
    <p:extLst>
      <p:ext uri="{BB962C8B-B14F-4D97-AF65-F5344CB8AC3E}">
        <p14:creationId xmlns:p14="http://schemas.microsoft.com/office/powerpoint/2010/main" val="946009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4ED9B5C-8B64-0AE5-15C0-210AF1570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Fontti, Grafiikka, logo, symboli&#10;&#10;Tekoälyllä luotu sisältö voi olla virheellistä.">
            <a:extLst>
              <a:ext uri="{FF2B5EF4-FFF2-40B4-BE49-F238E27FC236}">
                <a16:creationId xmlns:a16="http://schemas.microsoft.com/office/drawing/2014/main" id="{62FA366C-A391-E160-E599-824406E6D5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5073650"/>
            <a:ext cx="2092190" cy="208695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8D0F77AD-F5A9-8197-DBD2-5639526BA48E}"/>
              </a:ext>
            </a:extLst>
          </p:cNvPr>
          <p:cNvSpPr txBox="1"/>
          <p:nvPr/>
        </p:nvSpPr>
        <p:spPr>
          <a:xfrm>
            <a:off x="666750" y="522857"/>
            <a:ext cx="94043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/>
              <a:t>Kymenlaakson järjestöjen alaverkostojen osallisuuskysely 2025</a:t>
            </a:r>
          </a:p>
        </p:txBody>
      </p:sp>
      <p:graphicFrame>
        <p:nvGraphicFramePr>
          <p:cNvPr id="23" name="Objekti 22">
            <a:extLst>
              <a:ext uri="{FF2B5EF4-FFF2-40B4-BE49-F238E27FC236}">
                <a16:creationId xmlns:a16="http://schemas.microsoft.com/office/drawing/2014/main" id="{9802A9A8-CF1A-C608-8A0B-0105A2EEC5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857717"/>
              </p:ext>
            </p:extLst>
          </p:nvPr>
        </p:nvGraphicFramePr>
        <p:xfrm>
          <a:off x="4889499" y="958850"/>
          <a:ext cx="5519523" cy="6438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Document" r:id="rId4" imgW="6634757" imgH="7738282" progId="Word.Document.12">
                  <p:embed/>
                </p:oleObj>
              </mc:Choice>
              <mc:Fallback>
                <p:oleObj name="Document" r:id="rId4" imgW="6634757" imgH="773828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89499" y="958850"/>
                        <a:ext cx="5519523" cy="64380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kstiruutu 23">
            <a:extLst>
              <a:ext uri="{FF2B5EF4-FFF2-40B4-BE49-F238E27FC236}">
                <a16:creationId xmlns:a16="http://schemas.microsoft.com/office/drawing/2014/main" id="{2B54475A-4B3A-E822-6B01-FA95F8E5593F}"/>
              </a:ext>
            </a:extLst>
          </p:cNvPr>
          <p:cNvSpPr txBox="1"/>
          <p:nvPr/>
        </p:nvSpPr>
        <p:spPr>
          <a:xfrm>
            <a:off x="706812" y="2101850"/>
            <a:ext cx="34147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5 alaverkostoa: </a:t>
            </a:r>
          </a:p>
          <a:p>
            <a:r>
              <a:rPr lang="fi-FI" dirty="0"/>
              <a:t>Kymenlaakson Kylät</a:t>
            </a:r>
          </a:p>
          <a:p>
            <a:r>
              <a:rPr lang="fi-FI" dirty="0"/>
              <a:t>Työllisyys</a:t>
            </a:r>
          </a:p>
          <a:p>
            <a:r>
              <a:rPr lang="fi-FI" dirty="0" err="1"/>
              <a:t>Miepä</a:t>
            </a:r>
            <a:endParaRPr lang="fi-FI" dirty="0"/>
          </a:p>
          <a:p>
            <a:r>
              <a:rPr lang="fi-FI" dirty="0"/>
              <a:t>Ikääntyneet</a:t>
            </a:r>
          </a:p>
          <a:p>
            <a:r>
              <a:rPr lang="fi-FI" dirty="0"/>
              <a:t>Kumppanuustalot</a:t>
            </a:r>
          </a:p>
        </p:txBody>
      </p:sp>
    </p:spTree>
    <p:extLst>
      <p:ext uri="{BB962C8B-B14F-4D97-AF65-F5344CB8AC3E}">
        <p14:creationId xmlns:p14="http://schemas.microsoft.com/office/powerpoint/2010/main" val="2006874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2479</TotalTime>
  <Words>160</Words>
  <Application>Microsoft Office PowerPoint</Application>
  <PresentationFormat>Mukautettu</PresentationFormat>
  <Paragraphs>57</Paragraphs>
  <Slides>4</Slides>
  <Notes>0</Notes>
  <HiddenSlides>2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Canva Sans Bold</vt:lpstr>
      <vt:lpstr>Calibri</vt:lpstr>
      <vt:lpstr>Arial</vt:lpstr>
      <vt:lpstr>Office Theme</vt:lpstr>
      <vt:lpstr>Microsoft Word -asiakirja</vt:lpstr>
      <vt:lpstr>PowerPoint-esitys</vt:lpstr>
      <vt:lpstr>Järjestöyhteistyön edistäminen syys- joulukuu 2025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Alkuvuosi 2025 (A4 (vaakasuuntainen))</dc:title>
  <dc:creator>Lenovo</dc:creator>
  <cp:lastModifiedBy>Pia-Stina Repo</cp:lastModifiedBy>
  <cp:revision>3</cp:revision>
  <dcterms:created xsi:type="dcterms:W3CDTF">2006-08-16T00:00:00Z</dcterms:created>
  <dcterms:modified xsi:type="dcterms:W3CDTF">2025-11-12T14:56:56Z</dcterms:modified>
  <dc:identifier>DAGzJRN2X5Q</dc:identifier>
</cp:coreProperties>
</file>