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8" r:id="rId3"/>
    <p:sldId id="257" r:id="rId4"/>
    <p:sldId id="270" r:id="rId5"/>
    <p:sldId id="259" r:id="rId6"/>
    <p:sldId id="260" r:id="rId7"/>
    <p:sldId id="261" r:id="rId8"/>
    <p:sldId id="262" r:id="rId9"/>
    <p:sldId id="263" r:id="rId10"/>
    <p:sldId id="271" r:id="rId11"/>
    <p:sldId id="264" r:id="rId12"/>
    <p:sldId id="265" r:id="rId13"/>
    <p:sldId id="266" r:id="rId14"/>
    <p:sldId id="267" r:id="rId15"/>
    <p:sldId id="268" r:id="rId16"/>
    <p:sldId id="269" r:id="rId17"/>
    <p:sldId id="272" r:id="rId18"/>
    <p:sldId id="274" r:id="rId19"/>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1" d="100"/>
          <a:sy n="71" d="100"/>
        </p:scale>
        <p:origin x="4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BA6C3F-F269-4B7F-A48E-ECF3586358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a:extLst>
              <a:ext uri="{FF2B5EF4-FFF2-40B4-BE49-F238E27FC236}">
                <a16:creationId xmlns:a16="http://schemas.microsoft.com/office/drawing/2014/main" xmlns="" id="{9FF93F79-3C92-491C-B296-517B526949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a:extLst>
              <a:ext uri="{FF2B5EF4-FFF2-40B4-BE49-F238E27FC236}">
                <a16:creationId xmlns:a16="http://schemas.microsoft.com/office/drawing/2014/main" xmlns="" id="{05BBF179-0572-4363-AEA1-E53CB2884FB1}"/>
              </a:ext>
            </a:extLst>
          </p:cNvPr>
          <p:cNvSpPr>
            <a:spLocks noGrp="1"/>
          </p:cNvSpPr>
          <p:nvPr>
            <p:ph type="dt" sz="half" idx="10"/>
          </p:nvPr>
        </p:nvSpPr>
        <p:spPr/>
        <p:txBody>
          <a:bodyPr/>
          <a:lstStyle/>
          <a:p>
            <a:fld id="{07E7B9F6-74D4-494B-8298-A167EC02DF2C}" type="datetimeFigureOut">
              <a:rPr lang="fi-FI" smtClean="0"/>
              <a:t>22.6.2025</a:t>
            </a:fld>
            <a:endParaRPr lang="fi-FI"/>
          </a:p>
        </p:txBody>
      </p:sp>
      <p:sp>
        <p:nvSpPr>
          <p:cNvPr id="5" name="Footer Placeholder 4">
            <a:extLst>
              <a:ext uri="{FF2B5EF4-FFF2-40B4-BE49-F238E27FC236}">
                <a16:creationId xmlns:a16="http://schemas.microsoft.com/office/drawing/2014/main" xmlns="" id="{769DC9D6-CAB8-4096-A5DE-446B9C58AB4D}"/>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xmlns="" id="{373A04DC-8AC4-4C68-B1CD-E0C6F1608F5C}"/>
              </a:ext>
            </a:extLst>
          </p:cNvPr>
          <p:cNvSpPr>
            <a:spLocks noGrp="1"/>
          </p:cNvSpPr>
          <p:nvPr>
            <p:ph type="sldNum" sz="quarter" idx="12"/>
          </p:nvPr>
        </p:nvSpPr>
        <p:spPr/>
        <p:txBody>
          <a:bodyPr/>
          <a:lstStyle/>
          <a:p>
            <a:fld id="{A2170CE2-E1E1-4ADC-9AB8-5E939542C437}" type="slidenum">
              <a:rPr lang="fi-FI" smtClean="0"/>
              <a:t>‹#›</a:t>
            </a:fld>
            <a:endParaRPr lang="fi-FI"/>
          </a:p>
        </p:txBody>
      </p:sp>
    </p:spTree>
    <p:extLst>
      <p:ext uri="{BB962C8B-B14F-4D97-AF65-F5344CB8AC3E}">
        <p14:creationId xmlns:p14="http://schemas.microsoft.com/office/powerpoint/2010/main" val="3099922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73969B-B20E-436C-AD18-A9654D7B2616}"/>
              </a:ext>
            </a:extLst>
          </p:cNvPr>
          <p:cNvSpPr>
            <a:spLocks noGrp="1"/>
          </p:cNvSpPr>
          <p:nvPr>
            <p:ph type="title"/>
          </p:nvPr>
        </p:nvSpPr>
        <p:spPr/>
        <p:txBody>
          <a:bodyPr/>
          <a:lstStyle/>
          <a:p>
            <a:r>
              <a:rPr lang="en-US"/>
              <a:t>Click to edit Master title style</a:t>
            </a:r>
            <a:endParaRPr lang="fi-FI"/>
          </a:p>
        </p:txBody>
      </p:sp>
      <p:sp>
        <p:nvSpPr>
          <p:cNvPr id="3" name="Vertical Text Placeholder 2">
            <a:extLst>
              <a:ext uri="{FF2B5EF4-FFF2-40B4-BE49-F238E27FC236}">
                <a16:creationId xmlns:a16="http://schemas.microsoft.com/office/drawing/2014/main" xmlns="" id="{D17F7FBB-315C-464E-9064-BBD43F0FAD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xmlns="" id="{0D8A5453-E1FE-4A8E-9891-6040F6235259}"/>
              </a:ext>
            </a:extLst>
          </p:cNvPr>
          <p:cNvSpPr>
            <a:spLocks noGrp="1"/>
          </p:cNvSpPr>
          <p:nvPr>
            <p:ph type="dt" sz="half" idx="10"/>
          </p:nvPr>
        </p:nvSpPr>
        <p:spPr/>
        <p:txBody>
          <a:bodyPr/>
          <a:lstStyle/>
          <a:p>
            <a:fld id="{07E7B9F6-74D4-494B-8298-A167EC02DF2C}" type="datetimeFigureOut">
              <a:rPr lang="fi-FI" smtClean="0"/>
              <a:t>22.6.2025</a:t>
            </a:fld>
            <a:endParaRPr lang="fi-FI"/>
          </a:p>
        </p:txBody>
      </p:sp>
      <p:sp>
        <p:nvSpPr>
          <p:cNvPr id="5" name="Footer Placeholder 4">
            <a:extLst>
              <a:ext uri="{FF2B5EF4-FFF2-40B4-BE49-F238E27FC236}">
                <a16:creationId xmlns:a16="http://schemas.microsoft.com/office/drawing/2014/main" xmlns="" id="{6547F6E6-156A-4DA9-AB2F-A33C55DCE696}"/>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xmlns="" id="{FC412500-B394-42F8-849A-2485A0DAC3F7}"/>
              </a:ext>
            </a:extLst>
          </p:cNvPr>
          <p:cNvSpPr>
            <a:spLocks noGrp="1"/>
          </p:cNvSpPr>
          <p:nvPr>
            <p:ph type="sldNum" sz="quarter" idx="12"/>
          </p:nvPr>
        </p:nvSpPr>
        <p:spPr/>
        <p:txBody>
          <a:bodyPr/>
          <a:lstStyle/>
          <a:p>
            <a:fld id="{A2170CE2-E1E1-4ADC-9AB8-5E939542C437}" type="slidenum">
              <a:rPr lang="fi-FI" smtClean="0"/>
              <a:t>‹#›</a:t>
            </a:fld>
            <a:endParaRPr lang="fi-FI"/>
          </a:p>
        </p:txBody>
      </p:sp>
    </p:spTree>
    <p:extLst>
      <p:ext uri="{BB962C8B-B14F-4D97-AF65-F5344CB8AC3E}">
        <p14:creationId xmlns:p14="http://schemas.microsoft.com/office/powerpoint/2010/main" val="3045692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FC1F559-84A6-4B2E-A0B5-E8A3EA03848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a:extLst>
              <a:ext uri="{FF2B5EF4-FFF2-40B4-BE49-F238E27FC236}">
                <a16:creationId xmlns:a16="http://schemas.microsoft.com/office/drawing/2014/main" xmlns="" id="{827D9978-A485-4765-91C6-84EA8AD72C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xmlns="" id="{87B6580B-8D29-4EBA-B913-7D6BCD69FAF0}"/>
              </a:ext>
            </a:extLst>
          </p:cNvPr>
          <p:cNvSpPr>
            <a:spLocks noGrp="1"/>
          </p:cNvSpPr>
          <p:nvPr>
            <p:ph type="dt" sz="half" idx="10"/>
          </p:nvPr>
        </p:nvSpPr>
        <p:spPr/>
        <p:txBody>
          <a:bodyPr/>
          <a:lstStyle/>
          <a:p>
            <a:fld id="{07E7B9F6-74D4-494B-8298-A167EC02DF2C}" type="datetimeFigureOut">
              <a:rPr lang="fi-FI" smtClean="0"/>
              <a:t>22.6.2025</a:t>
            </a:fld>
            <a:endParaRPr lang="fi-FI"/>
          </a:p>
        </p:txBody>
      </p:sp>
      <p:sp>
        <p:nvSpPr>
          <p:cNvPr id="5" name="Footer Placeholder 4">
            <a:extLst>
              <a:ext uri="{FF2B5EF4-FFF2-40B4-BE49-F238E27FC236}">
                <a16:creationId xmlns:a16="http://schemas.microsoft.com/office/drawing/2014/main" xmlns="" id="{AE66772B-A18C-4D2B-B807-43BA2F878C7D}"/>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xmlns="" id="{42475EA2-2F70-4695-BC50-ADFBB55DE62C}"/>
              </a:ext>
            </a:extLst>
          </p:cNvPr>
          <p:cNvSpPr>
            <a:spLocks noGrp="1"/>
          </p:cNvSpPr>
          <p:nvPr>
            <p:ph type="sldNum" sz="quarter" idx="12"/>
          </p:nvPr>
        </p:nvSpPr>
        <p:spPr/>
        <p:txBody>
          <a:bodyPr/>
          <a:lstStyle/>
          <a:p>
            <a:fld id="{A2170CE2-E1E1-4ADC-9AB8-5E939542C437}" type="slidenum">
              <a:rPr lang="fi-FI" smtClean="0"/>
              <a:t>‹#›</a:t>
            </a:fld>
            <a:endParaRPr lang="fi-FI"/>
          </a:p>
        </p:txBody>
      </p:sp>
    </p:spTree>
    <p:extLst>
      <p:ext uri="{BB962C8B-B14F-4D97-AF65-F5344CB8AC3E}">
        <p14:creationId xmlns:p14="http://schemas.microsoft.com/office/powerpoint/2010/main" val="523508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367938-3564-40C8-94F0-38A567D18C10}"/>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xmlns="" id="{D301AB9A-0963-45BB-8236-D8F7EB271AE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xmlns="" id="{DF09EF75-5293-4654-AADF-30F669989BBD}"/>
              </a:ext>
            </a:extLst>
          </p:cNvPr>
          <p:cNvSpPr>
            <a:spLocks noGrp="1"/>
          </p:cNvSpPr>
          <p:nvPr>
            <p:ph type="dt" sz="half" idx="10"/>
          </p:nvPr>
        </p:nvSpPr>
        <p:spPr/>
        <p:txBody>
          <a:bodyPr/>
          <a:lstStyle/>
          <a:p>
            <a:fld id="{07E7B9F6-74D4-494B-8298-A167EC02DF2C}" type="datetimeFigureOut">
              <a:rPr lang="fi-FI" smtClean="0"/>
              <a:t>22.6.2025</a:t>
            </a:fld>
            <a:endParaRPr lang="fi-FI"/>
          </a:p>
        </p:txBody>
      </p:sp>
      <p:sp>
        <p:nvSpPr>
          <p:cNvPr id="5" name="Footer Placeholder 4">
            <a:extLst>
              <a:ext uri="{FF2B5EF4-FFF2-40B4-BE49-F238E27FC236}">
                <a16:creationId xmlns:a16="http://schemas.microsoft.com/office/drawing/2014/main" xmlns="" id="{F39DF28A-5AA8-447C-834D-B49CAEA85695}"/>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xmlns="" id="{8C9EB3E2-5362-4499-87E4-9D84F597FA68}"/>
              </a:ext>
            </a:extLst>
          </p:cNvPr>
          <p:cNvSpPr>
            <a:spLocks noGrp="1"/>
          </p:cNvSpPr>
          <p:nvPr>
            <p:ph type="sldNum" sz="quarter" idx="12"/>
          </p:nvPr>
        </p:nvSpPr>
        <p:spPr/>
        <p:txBody>
          <a:bodyPr/>
          <a:lstStyle/>
          <a:p>
            <a:fld id="{A2170CE2-E1E1-4ADC-9AB8-5E939542C437}" type="slidenum">
              <a:rPr lang="fi-FI" smtClean="0"/>
              <a:t>‹#›</a:t>
            </a:fld>
            <a:endParaRPr lang="fi-FI"/>
          </a:p>
        </p:txBody>
      </p:sp>
    </p:spTree>
    <p:extLst>
      <p:ext uri="{BB962C8B-B14F-4D97-AF65-F5344CB8AC3E}">
        <p14:creationId xmlns:p14="http://schemas.microsoft.com/office/powerpoint/2010/main" val="3407556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D7EFB9-A5CA-4AC1-A3DF-7573B12D75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a:extLst>
              <a:ext uri="{FF2B5EF4-FFF2-40B4-BE49-F238E27FC236}">
                <a16:creationId xmlns:a16="http://schemas.microsoft.com/office/drawing/2014/main" xmlns="" id="{11FAF8A7-4C42-4B4B-8F67-7F2C7DDF8A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BD61348E-E101-495F-ABB6-A6B6DF20B133}"/>
              </a:ext>
            </a:extLst>
          </p:cNvPr>
          <p:cNvSpPr>
            <a:spLocks noGrp="1"/>
          </p:cNvSpPr>
          <p:nvPr>
            <p:ph type="dt" sz="half" idx="10"/>
          </p:nvPr>
        </p:nvSpPr>
        <p:spPr/>
        <p:txBody>
          <a:bodyPr/>
          <a:lstStyle/>
          <a:p>
            <a:fld id="{07E7B9F6-74D4-494B-8298-A167EC02DF2C}" type="datetimeFigureOut">
              <a:rPr lang="fi-FI" smtClean="0"/>
              <a:t>22.6.2025</a:t>
            </a:fld>
            <a:endParaRPr lang="fi-FI"/>
          </a:p>
        </p:txBody>
      </p:sp>
      <p:sp>
        <p:nvSpPr>
          <p:cNvPr id="5" name="Footer Placeholder 4">
            <a:extLst>
              <a:ext uri="{FF2B5EF4-FFF2-40B4-BE49-F238E27FC236}">
                <a16:creationId xmlns:a16="http://schemas.microsoft.com/office/drawing/2014/main" xmlns="" id="{7365D9FF-4368-4B19-B31E-A52C5B62AC1A}"/>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xmlns="" id="{103B9A08-5135-486F-9F62-B014C2483E86}"/>
              </a:ext>
            </a:extLst>
          </p:cNvPr>
          <p:cNvSpPr>
            <a:spLocks noGrp="1"/>
          </p:cNvSpPr>
          <p:nvPr>
            <p:ph type="sldNum" sz="quarter" idx="12"/>
          </p:nvPr>
        </p:nvSpPr>
        <p:spPr/>
        <p:txBody>
          <a:bodyPr/>
          <a:lstStyle/>
          <a:p>
            <a:fld id="{A2170CE2-E1E1-4ADC-9AB8-5E939542C437}" type="slidenum">
              <a:rPr lang="fi-FI" smtClean="0"/>
              <a:t>‹#›</a:t>
            </a:fld>
            <a:endParaRPr lang="fi-FI"/>
          </a:p>
        </p:txBody>
      </p:sp>
    </p:spTree>
    <p:extLst>
      <p:ext uri="{BB962C8B-B14F-4D97-AF65-F5344CB8AC3E}">
        <p14:creationId xmlns:p14="http://schemas.microsoft.com/office/powerpoint/2010/main" val="291904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EE4F09-65C4-4E72-9D7B-C586CC23818B}"/>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xmlns="" id="{9BBD5E08-20A2-4A88-8C32-A86DE4B955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a:extLst>
              <a:ext uri="{FF2B5EF4-FFF2-40B4-BE49-F238E27FC236}">
                <a16:creationId xmlns:a16="http://schemas.microsoft.com/office/drawing/2014/main" xmlns="" id="{C8FA6170-1B6C-41B2-9CB7-B2C5929D0E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a:extLst>
              <a:ext uri="{FF2B5EF4-FFF2-40B4-BE49-F238E27FC236}">
                <a16:creationId xmlns:a16="http://schemas.microsoft.com/office/drawing/2014/main" xmlns="" id="{819F5908-2773-4A66-BEA2-ADD42F8E44FA}"/>
              </a:ext>
            </a:extLst>
          </p:cNvPr>
          <p:cNvSpPr>
            <a:spLocks noGrp="1"/>
          </p:cNvSpPr>
          <p:nvPr>
            <p:ph type="dt" sz="half" idx="10"/>
          </p:nvPr>
        </p:nvSpPr>
        <p:spPr/>
        <p:txBody>
          <a:bodyPr/>
          <a:lstStyle/>
          <a:p>
            <a:fld id="{07E7B9F6-74D4-494B-8298-A167EC02DF2C}" type="datetimeFigureOut">
              <a:rPr lang="fi-FI" smtClean="0"/>
              <a:t>22.6.2025</a:t>
            </a:fld>
            <a:endParaRPr lang="fi-FI"/>
          </a:p>
        </p:txBody>
      </p:sp>
      <p:sp>
        <p:nvSpPr>
          <p:cNvPr id="6" name="Footer Placeholder 5">
            <a:extLst>
              <a:ext uri="{FF2B5EF4-FFF2-40B4-BE49-F238E27FC236}">
                <a16:creationId xmlns:a16="http://schemas.microsoft.com/office/drawing/2014/main" xmlns="" id="{738FF052-2677-4B6D-A9A7-1FFA29A326C0}"/>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xmlns="" id="{04C6EB1B-647F-4E1A-BE48-21F104E8301D}"/>
              </a:ext>
            </a:extLst>
          </p:cNvPr>
          <p:cNvSpPr>
            <a:spLocks noGrp="1"/>
          </p:cNvSpPr>
          <p:nvPr>
            <p:ph type="sldNum" sz="quarter" idx="12"/>
          </p:nvPr>
        </p:nvSpPr>
        <p:spPr/>
        <p:txBody>
          <a:bodyPr/>
          <a:lstStyle/>
          <a:p>
            <a:fld id="{A2170CE2-E1E1-4ADC-9AB8-5E939542C437}" type="slidenum">
              <a:rPr lang="fi-FI" smtClean="0"/>
              <a:t>‹#›</a:t>
            </a:fld>
            <a:endParaRPr lang="fi-FI"/>
          </a:p>
        </p:txBody>
      </p:sp>
    </p:spTree>
    <p:extLst>
      <p:ext uri="{BB962C8B-B14F-4D97-AF65-F5344CB8AC3E}">
        <p14:creationId xmlns:p14="http://schemas.microsoft.com/office/powerpoint/2010/main" val="2160760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8B5E2-64B9-40B1-82D1-17A42253F5AE}"/>
              </a:ext>
            </a:extLst>
          </p:cNvPr>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a:extLst>
              <a:ext uri="{FF2B5EF4-FFF2-40B4-BE49-F238E27FC236}">
                <a16:creationId xmlns:a16="http://schemas.microsoft.com/office/drawing/2014/main" xmlns="" id="{B6BD4664-4788-42DF-9C9D-947CC4A2EC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95FA33C-7C5C-41B1-BC0F-725AAD8291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a:extLst>
              <a:ext uri="{FF2B5EF4-FFF2-40B4-BE49-F238E27FC236}">
                <a16:creationId xmlns:a16="http://schemas.microsoft.com/office/drawing/2014/main" xmlns="" id="{E9FC2874-5284-4346-A3B0-7560A26EBC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D0AD2C40-1290-4B4A-84C7-DE31C5D7AA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a:extLst>
              <a:ext uri="{FF2B5EF4-FFF2-40B4-BE49-F238E27FC236}">
                <a16:creationId xmlns:a16="http://schemas.microsoft.com/office/drawing/2014/main" xmlns="" id="{3A443984-0058-4191-8832-CD5D898B9155}"/>
              </a:ext>
            </a:extLst>
          </p:cNvPr>
          <p:cNvSpPr>
            <a:spLocks noGrp="1"/>
          </p:cNvSpPr>
          <p:nvPr>
            <p:ph type="dt" sz="half" idx="10"/>
          </p:nvPr>
        </p:nvSpPr>
        <p:spPr/>
        <p:txBody>
          <a:bodyPr/>
          <a:lstStyle/>
          <a:p>
            <a:fld id="{07E7B9F6-74D4-494B-8298-A167EC02DF2C}" type="datetimeFigureOut">
              <a:rPr lang="fi-FI" smtClean="0"/>
              <a:t>22.6.2025</a:t>
            </a:fld>
            <a:endParaRPr lang="fi-FI"/>
          </a:p>
        </p:txBody>
      </p:sp>
      <p:sp>
        <p:nvSpPr>
          <p:cNvPr id="8" name="Footer Placeholder 7">
            <a:extLst>
              <a:ext uri="{FF2B5EF4-FFF2-40B4-BE49-F238E27FC236}">
                <a16:creationId xmlns:a16="http://schemas.microsoft.com/office/drawing/2014/main" xmlns="" id="{9AD74C9A-AB1E-456B-8760-3FB93B930C75}"/>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xmlns="" id="{7810C19D-AF57-431D-922B-8DCFE37CBE0D}"/>
              </a:ext>
            </a:extLst>
          </p:cNvPr>
          <p:cNvSpPr>
            <a:spLocks noGrp="1"/>
          </p:cNvSpPr>
          <p:nvPr>
            <p:ph type="sldNum" sz="quarter" idx="12"/>
          </p:nvPr>
        </p:nvSpPr>
        <p:spPr/>
        <p:txBody>
          <a:bodyPr/>
          <a:lstStyle/>
          <a:p>
            <a:fld id="{A2170CE2-E1E1-4ADC-9AB8-5E939542C437}" type="slidenum">
              <a:rPr lang="fi-FI" smtClean="0"/>
              <a:t>‹#›</a:t>
            </a:fld>
            <a:endParaRPr lang="fi-FI"/>
          </a:p>
        </p:txBody>
      </p:sp>
    </p:spTree>
    <p:extLst>
      <p:ext uri="{BB962C8B-B14F-4D97-AF65-F5344CB8AC3E}">
        <p14:creationId xmlns:p14="http://schemas.microsoft.com/office/powerpoint/2010/main" val="1738588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FC1AB6-75A1-4C7C-AFC4-6A7BB19861FA}"/>
              </a:ext>
            </a:extLst>
          </p:cNvPr>
          <p:cNvSpPr>
            <a:spLocks noGrp="1"/>
          </p:cNvSpPr>
          <p:nvPr>
            <p:ph type="title"/>
          </p:nvPr>
        </p:nvSpPr>
        <p:spPr/>
        <p:txBody>
          <a:bodyPr/>
          <a:lstStyle/>
          <a:p>
            <a:r>
              <a:rPr lang="en-US"/>
              <a:t>Click to edit Master title style</a:t>
            </a:r>
            <a:endParaRPr lang="fi-FI"/>
          </a:p>
        </p:txBody>
      </p:sp>
      <p:sp>
        <p:nvSpPr>
          <p:cNvPr id="3" name="Date Placeholder 2">
            <a:extLst>
              <a:ext uri="{FF2B5EF4-FFF2-40B4-BE49-F238E27FC236}">
                <a16:creationId xmlns:a16="http://schemas.microsoft.com/office/drawing/2014/main" xmlns="" id="{AA095D6F-4BDA-466A-B7F7-171B6C9ACA44}"/>
              </a:ext>
            </a:extLst>
          </p:cNvPr>
          <p:cNvSpPr>
            <a:spLocks noGrp="1"/>
          </p:cNvSpPr>
          <p:nvPr>
            <p:ph type="dt" sz="half" idx="10"/>
          </p:nvPr>
        </p:nvSpPr>
        <p:spPr/>
        <p:txBody>
          <a:bodyPr/>
          <a:lstStyle/>
          <a:p>
            <a:fld id="{07E7B9F6-74D4-494B-8298-A167EC02DF2C}" type="datetimeFigureOut">
              <a:rPr lang="fi-FI" smtClean="0"/>
              <a:t>22.6.2025</a:t>
            </a:fld>
            <a:endParaRPr lang="fi-FI"/>
          </a:p>
        </p:txBody>
      </p:sp>
      <p:sp>
        <p:nvSpPr>
          <p:cNvPr id="4" name="Footer Placeholder 3">
            <a:extLst>
              <a:ext uri="{FF2B5EF4-FFF2-40B4-BE49-F238E27FC236}">
                <a16:creationId xmlns:a16="http://schemas.microsoft.com/office/drawing/2014/main" xmlns="" id="{813D5B83-4458-48D1-980F-56D59DA8DC62}"/>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xmlns="" id="{EBDA257D-9844-48F7-A307-4ACE33D80344}"/>
              </a:ext>
            </a:extLst>
          </p:cNvPr>
          <p:cNvSpPr>
            <a:spLocks noGrp="1"/>
          </p:cNvSpPr>
          <p:nvPr>
            <p:ph type="sldNum" sz="quarter" idx="12"/>
          </p:nvPr>
        </p:nvSpPr>
        <p:spPr/>
        <p:txBody>
          <a:bodyPr/>
          <a:lstStyle/>
          <a:p>
            <a:fld id="{A2170CE2-E1E1-4ADC-9AB8-5E939542C437}" type="slidenum">
              <a:rPr lang="fi-FI" smtClean="0"/>
              <a:t>‹#›</a:t>
            </a:fld>
            <a:endParaRPr lang="fi-FI"/>
          </a:p>
        </p:txBody>
      </p:sp>
    </p:spTree>
    <p:extLst>
      <p:ext uri="{BB962C8B-B14F-4D97-AF65-F5344CB8AC3E}">
        <p14:creationId xmlns:p14="http://schemas.microsoft.com/office/powerpoint/2010/main" val="4135107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A5C06DD-BFA3-4859-9857-58D84BA7F36E}"/>
              </a:ext>
            </a:extLst>
          </p:cNvPr>
          <p:cNvSpPr>
            <a:spLocks noGrp="1"/>
          </p:cNvSpPr>
          <p:nvPr>
            <p:ph type="dt" sz="half" idx="10"/>
          </p:nvPr>
        </p:nvSpPr>
        <p:spPr/>
        <p:txBody>
          <a:bodyPr/>
          <a:lstStyle/>
          <a:p>
            <a:fld id="{07E7B9F6-74D4-494B-8298-A167EC02DF2C}" type="datetimeFigureOut">
              <a:rPr lang="fi-FI" smtClean="0"/>
              <a:t>22.6.2025</a:t>
            </a:fld>
            <a:endParaRPr lang="fi-FI"/>
          </a:p>
        </p:txBody>
      </p:sp>
      <p:sp>
        <p:nvSpPr>
          <p:cNvPr id="3" name="Footer Placeholder 2">
            <a:extLst>
              <a:ext uri="{FF2B5EF4-FFF2-40B4-BE49-F238E27FC236}">
                <a16:creationId xmlns:a16="http://schemas.microsoft.com/office/drawing/2014/main" xmlns="" id="{F3865435-1F17-4E46-A540-7674674E9DA1}"/>
              </a:ext>
            </a:extLst>
          </p:cNvPr>
          <p:cNvSpPr>
            <a:spLocks noGrp="1"/>
          </p:cNvSpPr>
          <p:nvPr>
            <p:ph type="ftr" sz="quarter" idx="11"/>
          </p:nvPr>
        </p:nvSpPr>
        <p:spPr/>
        <p:txBody>
          <a:bodyPr/>
          <a:lstStyle/>
          <a:p>
            <a:endParaRPr lang="fi-FI"/>
          </a:p>
        </p:txBody>
      </p:sp>
      <p:sp>
        <p:nvSpPr>
          <p:cNvPr id="4" name="Slide Number Placeholder 3">
            <a:extLst>
              <a:ext uri="{FF2B5EF4-FFF2-40B4-BE49-F238E27FC236}">
                <a16:creationId xmlns:a16="http://schemas.microsoft.com/office/drawing/2014/main" xmlns="" id="{309CEF02-A200-4BD3-A80A-755550DA925C}"/>
              </a:ext>
            </a:extLst>
          </p:cNvPr>
          <p:cNvSpPr>
            <a:spLocks noGrp="1"/>
          </p:cNvSpPr>
          <p:nvPr>
            <p:ph type="sldNum" sz="quarter" idx="12"/>
          </p:nvPr>
        </p:nvSpPr>
        <p:spPr/>
        <p:txBody>
          <a:bodyPr/>
          <a:lstStyle/>
          <a:p>
            <a:fld id="{A2170CE2-E1E1-4ADC-9AB8-5E939542C437}" type="slidenum">
              <a:rPr lang="fi-FI" smtClean="0"/>
              <a:t>‹#›</a:t>
            </a:fld>
            <a:endParaRPr lang="fi-FI"/>
          </a:p>
        </p:txBody>
      </p:sp>
    </p:spTree>
    <p:extLst>
      <p:ext uri="{BB962C8B-B14F-4D97-AF65-F5344CB8AC3E}">
        <p14:creationId xmlns:p14="http://schemas.microsoft.com/office/powerpoint/2010/main" val="4129874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19A1CE-86C8-4D32-9E93-F8B01B26AC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xmlns="" id="{ADA27920-6B35-4651-9EDD-886BF35BC9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a:extLst>
              <a:ext uri="{FF2B5EF4-FFF2-40B4-BE49-F238E27FC236}">
                <a16:creationId xmlns:a16="http://schemas.microsoft.com/office/drawing/2014/main" xmlns="" id="{D664BBCD-338C-4288-A0D9-7E8F319752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5124C09-38C8-4F9F-B222-D89CFF0FE080}"/>
              </a:ext>
            </a:extLst>
          </p:cNvPr>
          <p:cNvSpPr>
            <a:spLocks noGrp="1"/>
          </p:cNvSpPr>
          <p:nvPr>
            <p:ph type="dt" sz="half" idx="10"/>
          </p:nvPr>
        </p:nvSpPr>
        <p:spPr/>
        <p:txBody>
          <a:bodyPr/>
          <a:lstStyle/>
          <a:p>
            <a:fld id="{07E7B9F6-74D4-494B-8298-A167EC02DF2C}" type="datetimeFigureOut">
              <a:rPr lang="fi-FI" smtClean="0"/>
              <a:t>22.6.2025</a:t>
            </a:fld>
            <a:endParaRPr lang="fi-FI"/>
          </a:p>
        </p:txBody>
      </p:sp>
      <p:sp>
        <p:nvSpPr>
          <p:cNvPr id="6" name="Footer Placeholder 5">
            <a:extLst>
              <a:ext uri="{FF2B5EF4-FFF2-40B4-BE49-F238E27FC236}">
                <a16:creationId xmlns:a16="http://schemas.microsoft.com/office/drawing/2014/main" xmlns="" id="{DBC850E4-4089-4D67-899A-D2146C0773DE}"/>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xmlns="" id="{0A66E713-CD01-4CC1-9E25-08370E2793BC}"/>
              </a:ext>
            </a:extLst>
          </p:cNvPr>
          <p:cNvSpPr>
            <a:spLocks noGrp="1"/>
          </p:cNvSpPr>
          <p:nvPr>
            <p:ph type="sldNum" sz="quarter" idx="12"/>
          </p:nvPr>
        </p:nvSpPr>
        <p:spPr/>
        <p:txBody>
          <a:bodyPr/>
          <a:lstStyle/>
          <a:p>
            <a:fld id="{A2170CE2-E1E1-4ADC-9AB8-5E939542C437}" type="slidenum">
              <a:rPr lang="fi-FI" smtClean="0"/>
              <a:t>‹#›</a:t>
            </a:fld>
            <a:endParaRPr lang="fi-FI"/>
          </a:p>
        </p:txBody>
      </p:sp>
    </p:spTree>
    <p:extLst>
      <p:ext uri="{BB962C8B-B14F-4D97-AF65-F5344CB8AC3E}">
        <p14:creationId xmlns:p14="http://schemas.microsoft.com/office/powerpoint/2010/main" val="217890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3DEB83-28BB-4123-A377-B790014311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a:extLst>
              <a:ext uri="{FF2B5EF4-FFF2-40B4-BE49-F238E27FC236}">
                <a16:creationId xmlns:a16="http://schemas.microsoft.com/office/drawing/2014/main" xmlns="" id="{D7EB924E-CD6F-41CC-8EAE-151F37E400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a:extLst>
              <a:ext uri="{FF2B5EF4-FFF2-40B4-BE49-F238E27FC236}">
                <a16:creationId xmlns:a16="http://schemas.microsoft.com/office/drawing/2014/main" xmlns="" id="{59C838E1-AF71-4668-BE5C-8B5E2BC438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CF07353-F7CE-4422-B65D-0D570090758A}"/>
              </a:ext>
            </a:extLst>
          </p:cNvPr>
          <p:cNvSpPr>
            <a:spLocks noGrp="1"/>
          </p:cNvSpPr>
          <p:nvPr>
            <p:ph type="dt" sz="half" idx="10"/>
          </p:nvPr>
        </p:nvSpPr>
        <p:spPr/>
        <p:txBody>
          <a:bodyPr/>
          <a:lstStyle/>
          <a:p>
            <a:fld id="{07E7B9F6-74D4-494B-8298-A167EC02DF2C}" type="datetimeFigureOut">
              <a:rPr lang="fi-FI" smtClean="0"/>
              <a:t>22.6.2025</a:t>
            </a:fld>
            <a:endParaRPr lang="fi-FI"/>
          </a:p>
        </p:txBody>
      </p:sp>
      <p:sp>
        <p:nvSpPr>
          <p:cNvPr id="6" name="Footer Placeholder 5">
            <a:extLst>
              <a:ext uri="{FF2B5EF4-FFF2-40B4-BE49-F238E27FC236}">
                <a16:creationId xmlns:a16="http://schemas.microsoft.com/office/drawing/2014/main" xmlns="" id="{2765E276-41FC-4F0B-A371-E63EE0CAF326}"/>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xmlns="" id="{73784BB1-21A9-41F3-95C4-9BEE62BC6019}"/>
              </a:ext>
            </a:extLst>
          </p:cNvPr>
          <p:cNvSpPr>
            <a:spLocks noGrp="1"/>
          </p:cNvSpPr>
          <p:nvPr>
            <p:ph type="sldNum" sz="quarter" idx="12"/>
          </p:nvPr>
        </p:nvSpPr>
        <p:spPr/>
        <p:txBody>
          <a:bodyPr/>
          <a:lstStyle/>
          <a:p>
            <a:fld id="{A2170CE2-E1E1-4ADC-9AB8-5E939542C437}" type="slidenum">
              <a:rPr lang="fi-FI" smtClean="0"/>
              <a:t>‹#›</a:t>
            </a:fld>
            <a:endParaRPr lang="fi-FI"/>
          </a:p>
        </p:txBody>
      </p:sp>
    </p:spTree>
    <p:extLst>
      <p:ext uri="{BB962C8B-B14F-4D97-AF65-F5344CB8AC3E}">
        <p14:creationId xmlns:p14="http://schemas.microsoft.com/office/powerpoint/2010/main" val="1238247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922B190-CB13-4E01-A178-BB3C1C8A70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a:extLst>
              <a:ext uri="{FF2B5EF4-FFF2-40B4-BE49-F238E27FC236}">
                <a16:creationId xmlns:a16="http://schemas.microsoft.com/office/drawing/2014/main" xmlns="" id="{23F0C911-B960-489C-9800-75D4CF74AB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xmlns="" id="{CD6097A1-F6B4-4112-AC49-7B7CC4E9BA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E7B9F6-74D4-494B-8298-A167EC02DF2C}" type="datetimeFigureOut">
              <a:rPr lang="fi-FI" smtClean="0"/>
              <a:t>22.6.2025</a:t>
            </a:fld>
            <a:endParaRPr lang="fi-FI"/>
          </a:p>
        </p:txBody>
      </p:sp>
      <p:sp>
        <p:nvSpPr>
          <p:cNvPr id="5" name="Footer Placeholder 4">
            <a:extLst>
              <a:ext uri="{FF2B5EF4-FFF2-40B4-BE49-F238E27FC236}">
                <a16:creationId xmlns:a16="http://schemas.microsoft.com/office/drawing/2014/main" xmlns="" id="{0BC45E82-C756-45D1-88FE-717B3F16C6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a:extLst>
              <a:ext uri="{FF2B5EF4-FFF2-40B4-BE49-F238E27FC236}">
                <a16:creationId xmlns:a16="http://schemas.microsoft.com/office/drawing/2014/main" xmlns="" id="{2A4518BB-1B49-4937-BBF3-B54091FACD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170CE2-E1E1-4ADC-9AB8-5E939542C437}" type="slidenum">
              <a:rPr lang="fi-FI" smtClean="0"/>
              <a:t>‹#›</a:t>
            </a:fld>
            <a:endParaRPr lang="fi-FI"/>
          </a:p>
        </p:txBody>
      </p:sp>
    </p:spTree>
    <p:extLst>
      <p:ext uri="{BB962C8B-B14F-4D97-AF65-F5344CB8AC3E}">
        <p14:creationId xmlns:p14="http://schemas.microsoft.com/office/powerpoint/2010/main" val="4013954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aphasiaunited.org/best-practice-recommendation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rcslt.org/giving_voice/matrix_repor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rcslt.org/giving_voice/matrix_report"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aphasiaunited.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BCAB9F-4EDE-43E9-9EE3-50F74C44F84E}"/>
              </a:ext>
            </a:extLst>
          </p:cNvPr>
          <p:cNvSpPr>
            <a:spLocks noGrp="1"/>
          </p:cNvSpPr>
          <p:nvPr>
            <p:ph type="ctrTitle"/>
          </p:nvPr>
        </p:nvSpPr>
        <p:spPr>
          <a:xfrm>
            <a:off x="1524000" y="391887"/>
            <a:ext cx="9144000" cy="3037114"/>
          </a:xfrm>
        </p:spPr>
        <p:txBody>
          <a:bodyPr>
            <a:normAutofit fontScale="90000"/>
          </a:bodyPr>
          <a:lstStyle/>
          <a:p>
            <a:r>
              <a:rPr lang="fi-FI" dirty="0"/>
              <a:t/>
            </a:r>
            <a:br>
              <a:rPr lang="fi-FI" dirty="0"/>
            </a:br>
            <a:r>
              <a:rPr lang="fi-FI" dirty="0">
                <a:solidFill>
                  <a:schemeClr val="accent1"/>
                </a:solidFill>
              </a:rPr>
              <a:t/>
            </a:r>
            <a:br>
              <a:rPr lang="fi-FI" dirty="0">
                <a:solidFill>
                  <a:schemeClr val="accent1"/>
                </a:solidFill>
              </a:rPr>
            </a:br>
            <a:r>
              <a:rPr lang="fi-FI" dirty="0" err="1">
                <a:solidFill>
                  <a:schemeClr val="accent1"/>
                </a:solidFill>
              </a:rPr>
              <a:t>Aphasia</a:t>
            </a:r>
            <a:r>
              <a:rPr lang="fi-FI" dirty="0">
                <a:solidFill>
                  <a:schemeClr val="accent1"/>
                </a:solidFill>
              </a:rPr>
              <a:t> United – yhteisön suositukset ja niiden toteutuminen Suomessa</a:t>
            </a:r>
            <a:r>
              <a:rPr lang="fi-FI" dirty="0"/>
              <a:t/>
            </a:r>
            <a:br>
              <a:rPr lang="fi-FI" dirty="0"/>
            </a:br>
            <a:r>
              <a:rPr lang="en-US" sz="3100" dirty="0">
                <a:hlinkClick r:id="rId2"/>
              </a:rPr>
              <a:t>Best practice recommendations – Aphasia United</a:t>
            </a:r>
            <a:endParaRPr lang="fi-FI" sz="3100" dirty="0"/>
          </a:p>
        </p:txBody>
      </p:sp>
      <p:sp>
        <p:nvSpPr>
          <p:cNvPr id="3" name="Subtitle 2">
            <a:extLst>
              <a:ext uri="{FF2B5EF4-FFF2-40B4-BE49-F238E27FC236}">
                <a16:creationId xmlns:a16="http://schemas.microsoft.com/office/drawing/2014/main" xmlns="" id="{1EA6E4CE-2EB9-4F2D-B27D-32F85882D2C3}"/>
              </a:ext>
            </a:extLst>
          </p:cNvPr>
          <p:cNvSpPr>
            <a:spLocks noGrp="1"/>
          </p:cNvSpPr>
          <p:nvPr>
            <p:ph type="subTitle" idx="1"/>
          </p:nvPr>
        </p:nvSpPr>
        <p:spPr>
          <a:xfrm>
            <a:off x="1524000" y="4572000"/>
            <a:ext cx="9144000" cy="1894112"/>
          </a:xfrm>
        </p:spPr>
        <p:txBody>
          <a:bodyPr>
            <a:normAutofit fontScale="92500" lnSpcReduction="20000"/>
          </a:bodyPr>
          <a:lstStyle/>
          <a:p>
            <a:r>
              <a:rPr lang="fi-FI" dirty="0"/>
              <a:t>Anna-Maija Korpijaakko-Huuhka </a:t>
            </a:r>
          </a:p>
          <a:p>
            <a:r>
              <a:rPr lang="fi-FI" dirty="0"/>
              <a:t>Afasian Kuntoutustutkimus ry:n seminaari</a:t>
            </a:r>
          </a:p>
          <a:p>
            <a:r>
              <a:rPr lang="fi-FI" dirty="0"/>
              <a:t>Mihin afasian puheterapia on menossa?</a:t>
            </a:r>
          </a:p>
          <a:p>
            <a:r>
              <a:rPr lang="fi-FI" dirty="0"/>
              <a:t>4.2.2022</a:t>
            </a:r>
          </a:p>
          <a:p>
            <a:r>
              <a:rPr lang="fi-FI" dirty="0"/>
              <a:t>Muokattu 4.10.2023</a:t>
            </a:r>
          </a:p>
          <a:p>
            <a:pPr algn="l"/>
            <a:endParaRPr lang="fi-FI" dirty="0"/>
          </a:p>
          <a:p>
            <a:pPr algn="l"/>
            <a:endParaRPr lang="fi-FI" dirty="0"/>
          </a:p>
          <a:p>
            <a:endParaRPr lang="fi-FI" dirty="0"/>
          </a:p>
        </p:txBody>
      </p:sp>
      <p:pic>
        <p:nvPicPr>
          <p:cNvPr id="4" name="Picture 3" descr="Icon&#10;&#10;Description automatically generated">
            <a:extLst>
              <a:ext uri="{FF2B5EF4-FFF2-40B4-BE49-F238E27FC236}">
                <a16:creationId xmlns:a16="http://schemas.microsoft.com/office/drawing/2014/main" xmlns="" id="{C3FD9BA6-5298-4CC6-B7AA-18EC0903176F}"/>
              </a:ext>
            </a:extLst>
          </p:cNvPr>
          <p:cNvPicPr>
            <a:picLocks noChangeAspect="1"/>
          </p:cNvPicPr>
          <p:nvPr/>
        </p:nvPicPr>
        <p:blipFill rotWithShape="1">
          <a:blip r:embed="rId3">
            <a:extLst>
              <a:ext uri="{28A0092B-C50C-407E-A947-70E740481C1C}">
                <a14:useLocalDpi xmlns:a14="http://schemas.microsoft.com/office/drawing/2010/main" val="0"/>
              </a:ext>
            </a:extLst>
          </a:blip>
          <a:srcRect l="759" r="761" b="-1"/>
          <a:stretch/>
        </p:blipFill>
        <p:spPr>
          <a:xfrm>
            <a:off x="9601199" y="3950538"/>
            <a:ext cx="1306286" cy="2210774"/>
          </a:xfrm>
          <a:custGeom>
            <a:avLst/>
            <a:gdLst/>
            <a:ahLst/>
            <a:cxnLst/>
            <a:rect l="l" t="t" r="r" b="b"/>
            <a:pathLst>
              <a:path w="4052199" h="6858000">
                <a:moveTo>
                  <a:pt x="25603" y="0"/>
                </a:moveTo>
                <a:lnTo>
                  <a:pt x="4052199" y="0"/>
                </a:lnTo>
                <a:lnTo>
                  <a:pt x="4052199" y="6858000"/>
                </a:lnTo>
                <a:lnTo>
                  <a:pt x="28079" y="6858000"/>
                </a:lnTo>
                <a:lnTo>
                  <a:pt x="37459" y="6497135"/>
                </a:lnTo>
                <a:cubicBezTo>
                  <a:pt x="37586" y="6492050"/>
                  <a:pt x="38603" y="6487092"/>
                  <a:pt x="38603" y="6482007"/>
                </a:cubicBezTo>
                <a:cubicBezTo>
                  <a:pt x="47502" y="6367973"/>
                  <a:pt x="52587" y="6253939"/>
                  <a:pt x="18135" y="6142702"/>
                </a:cubicBezTo>
                <a:cubicBezTo>
                  <a:pt x="15084" y="6132214"/>
                  <a:pt x="13495" y="6121344"/>
                  <a:pt x="13432" y="6110411"/>
                </a:cubicBezTo>
                <a:cubicBezTo>
                  <a:pt x="11690" y="6013324"/>
                  <a:pt x="15936" y="5916236"/>
                  <a:pt x="26145" y="5819669"/>
                </a:cubicBezTo>
                <a:cubicBezTo>
                  <a:pt x="31229" y="5760555"/>
                  <a:pt x="26017" y="5700423"/>
                  <a:pt x="42926" y="5641690"/>
                </a:cubicBezTo>
                <a:cubicBezTo>
                  <a:pt x="50337" y="5612565"/>
                  <a:pt x="54595" y="5582728"/>
                  <a:pt x="55638" y="5552700"/>
                </a:cubicBezTo>
                <a:cubicBezTo>
                  <a:pt x="60087" y="5479983"/>
                  <a:pt x="38603" y="5411588"/>
                  <a:pt x="18263" y="5343066"/>
                </a:cubicBezTo>
                <a:cubicBezTo>
                  <a:pt x="7456" y="5306707"/>
                  <a:pt x="-5384" y="5269459"/>
                  <a:pt x="2372" y="5231320"/>
                </a:cubicBezTo>
                <a:cubicBezTo>
                  <a:pt x="16076" y="5173655"/>
                  <a:pt x="23920" y="5114744"/>
                  <a:pt x="25763" y="5055502"/>
                </a:cubicBezTo>
                <a:cubicBezTo>
                  <a:pt x="25635" y="5012660"/>
                  <a:pt x="15338" y="4970962"/>
                  <a:pt x="18898" y="4928374"/>
                </a:cubicBezTo>
                <a:cubicBezTo>
                  <a:pt x="27073" y="4845715"/>
                  <a:pt x="29157" y="4762561"/>
                  <a:pt x="25127" y="4679584"/>
                </a:cubicBezTo>
                <a:cubicBezTo>
                  <a:pt x="25077" y="4646429"/>
                  <a:pt x="28776" y="4613376"/>
                  <a:pt x="36187" y="4581060"/>
                </a:cubicBezTo>
                <a:cubicBezTo>
                  <a:pt x="45493" y="4524043"/>
                  <a:pt x="47464" y="4466060"/>
                  <a:pt x="42036" y="4408547"/>
                </a:cubicBezTo>
                <a:cubicBezTo>
                  <a:pt x="36060" y="4341932"/>
                  <a:pt x="18263" y="4276334"/>
                  <a:pt x="13685" y="4209719"/>
                </a:cubicBezTo>
                <a:cubicBezTo>
                  <a:pt x="6694" y="4099371"/>
                  <a:pt x="16610" y="3989024"/>
                  <a:pt x="26398" y="3879186"/>
                </a:cubicBezTo>
                <a:cubicBezTo>
                  <a:pt x="34026" y="3808731"/>
                  <a:pt x="36060" y="3737781"/>
                  <a:pt x="32501" y="3667009"/>
                </a:cubicBezTo>
                <a:cubicBezTo>
                  <a:pt x="28051" y="3610818"/>
                  <a:pt x="21059" y="3554755"/>
                  <a:pt x="19788" y="3498437"/>
                </a:cubicBezTo>
                <a:cubicBezTo>
                  <a:pt x="17627" y="3398006"/>
                  <a:pt x="18390" y="3297701"/>
                  <a:pt x="24237" y="3197143"/>
                </a:cubicBezTo>
                <a:cubicBezTo>
                  <a:pt x="27162" y="3146928"/>
                  <a:pt x="32119" y="3096966"/>
                  <a:pt x="34026" y="3046242"/>
                </a:cubicBezTo>
                <a:cubicBezTo>
                  <a:pt x="35933" y="2995518"/>
                  <a:pt x="40001" y="2944413"/>
                  <a:pt x="28433" y="2894578"/>
                </a:cubicBezTo>
                <a:cubicBezTo>
                  <a:pt x="8855" y="2810038"/>
                  <a:pt x="23220" y="2725879"/>
                  <a:pt x="27415" y="2641593"/>
                </a:cubicBezTo>
                <a:cubicBezTo>
                  <a:pt x="29958" y="2589217"/>
                  <a:pt x="45214" y="2535568"/>
                  <a:pt x="31738" y="2484717"/>
                </a:cubicBezTo>
                <a:cubicBezTo>
                  <a:pt x="10507" y="2405008"/>
                  <a:pt x="24492" y="2326951"/>
                  <a:pt x="31738" y="2248513"/>
                </a:cubicBezTo>
                <a:cubicBezTo>
                  <a:pt x="40218" y="2174283"/>
                  <a:pt x="38768" y="2099252"/>
                  <a:pt x="27415" y="2025403"/>
                </a:cubicBezTo>
                <a:cubicBezTo>
                  <a:pt x="12986" y="1952165"/>
                  <a:pt x="12986" y="1876803"/>
                  <a:pt x="27415" y="1803565"/>
                </a:cubicBezTo>
                <a:cubicBezTo>
                  <a:pt x="39276" y="1743102"/>
                  <a:pt x="40598" y="1681038"/>
                  <a:pt x="31356" y="1620119"/>
                </a:cubicBezTo>
                <a:cubicBezTo>
                  <a:pt x="25127" y="1576514"/>
                  <a:pt x="13940" y="1533163"/>
                  <a:pt x="12414" y="1489558"/>
                </a:cubicBezTo>
                <a:cubicBezTo>
                  <a:pt x="9262" y="1398420"/>
                  <a:pt x="11118" y="1307167"/>
                  <a:pt x="18008" y="1216233"/>
                </a:cubicBezTo>
                <a:cubicBezTo>
                  <a:pt x="26017" y="1112496"/>
                  <a:pt x="41400" y="1009268"/>
                  <a:pt x="30721" y="904896"/>
                </a:cubicBezTo>
                <a:cubicBezTo>
                  <a:pt x="27162" y="869046"/>
                  <a:pt x="19661" y="833323"/>
                  <a:pt x="18771" y="797346"/>
                </a:cubicBezTo>
                <a:cubicBezTo>
                  <a:pt x="17118" y="730095"/>
                  <a:pt x="16737" y="663607"/>
                  <a:pt x="20169" y="593941"/>
                </a:cubicBezTo>
                <a:cubicBezTo>
                  <a:pt x="23602" y="524274"/>
                  <a:pt x="38348" y="451938"/>
                  <a:pt x="28433" y="383798"/>
                </a:cubicBezTo>
                <a:cubicBezTo>
                  <a:pt x="18516" y="315657"/>
                  <a:pt x="24873" y="248406"/>
                  <a:pt x="31229" y="181410"/>
                </a:cubicBezTo>
                <a:cubicBezTo>
                  <a:pt x="34344" y="149565"/>
                  <a:pt x="36410" y="118069"/>
                  <a:pt x="35854" y="86700"/>
                </a:cubicBezTo>
                <a:close/>
              </a:path>
            </a:pathLst>
          </a:custGeom>
        </p:spPr>
      </p:pic>
    </p:spTree>
    <p:extLst>
      <p:ext uri="{BB962C8B-B14F-4D97-AF65-F5344CB8AC3E}">
        <p14:creationId xmlns:p14="http://schemas.microsoft.com/office/powerpoint/2010/main" val="890496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ACBFB7-3D14-41BB-8AB1-CBD14D200EE2}"/>
              </a:ext>
            </a:extLst>
          </p:cNvPr>
          <p:cNvSpPr>
            <a:spLocks noGrp="1"/>
          </p:cNvSpPr>
          <p:nvPr>
            <p:ph type="title"/>
          </p:nvPr>
        </p:nvSpPr>
        <p:spPr>
          <a:xfrm>
            <a:off x="838200" y="365125"/>
            <a:ext cx="10515600" cy="701675"/>
          </a:xfrm>
        </p:spPr>
        <p:txBody>
          <a:bodyPr>
            <a:normAutofit/>
          </a:bodyPr>
          <a:lstStyle/>
          <a:p>
            <a:r>
              <a:rPr lang="fi-FI" sz="2800" b="1" dirty="0"/>
              <a:t>Suositus 5 toteutuu osittain</a:t>
            </a:r>
          </a:p>
        </p:txBody>
      </p:sp>
      <p:sp>
        <p:nvSpPr>
          <p:cNvPr id="3" name="Content Placeholder 2">
            <a:extLst>
              <a:ext uri="{FF2B5EF4-FFF2-40B4-BE49-F238E27FC236}">
                <a16:creationId xmlns:a16="http://schemas.microsoft.com/office/drawing/2014/main" xmlns="" id="{07493C15-4C5D-481D-BC77-09E050FF462D}"/>
              </a:ext>
            </a:extLst>
          </p:cNvPr>
          <p:cNvSpPr>
            <a:spLocks noGrp="1"/>
          </p:cNvSpPr>
          <p:nvPr>
            <p:ph idx="1"/>
          </p:nvPr>
        </p:nvSpPr>
        <p:spPr>
          <a:xfrm>
            <a:off x="838200" y="1066800"/>
            <a:ext cx="10515600" cy="5110163"/>
          </a:xfrm>
        </p:spPr>
        <p:txBody>
          <a:bodyPr/>
          <a:lstStyle/>
          <a:p>
            <a:r>
              <a:rPr lang="fi-FI" dirty="0"/>
              <a:t>Puheterapeutti suunnittelee hoidon yksilöllisesti kullekin potilaalle omien tutkimustensa sekä potilaan ja omaisten haastattelun perusteella.</a:t>
            </a:r>
          </a:p>
          <a:p>
            <a:r>
              <a:rPr lang="fi-FI" dirty="0"/>
              <a:t>Alustavaa suunnitelmaa tarkistetaan terapiaprosessin aikana. Kuntoutussuunnitelma kirjataan.</a:t>
            </a:r>
          </a:p>
          <a:p>
            <a:r>
              <a:rPr lang="fi-FI" dirty="0"/>
              <a:t>Puheterapia painottuu yksilöterapiaan, mutta myös muita kuntoutusmuotoja käytetään.</a:t>
            </a:r>
          </a:p>
          <a:p>
            <a:r>
              <a:rPr lang="fi-FI" b="1" dirty="0"/>
              <a:t>Puheterapian määrä ja kesto vaihtelevat toimipaikasta riippuen.</a:t>
            </a:r>
          </a:p>
          <a:p>
            <a:r>
              <a:rPr lang="fi-FI" b="1" dirty="0"/>
              <a:t>Kaikkialla Suomessa puheterapiaa ei onnistuta antamaan riittävän usein ja riittävän pitkään.</a:t>
            </a:r>
          </a:p>
          <a:p>
            <a:r>
              <a:rPr lang="fi-FI" b="1" dirty="0"/>
              <a:t>Muistisairaat pääsevät puheterapiaan harvoin.</a:t>
            </a:r>
          </a:p>
        </p:txBody>
      </p:sp>
    </p:spTree>
    <p:extLst>
      <p:ext uri="{BB962C8B-B14F-4D97-AF65-F5344CB8AC3E}">
        <p14:creationId xmlns:p14="http://schemas.microsoft.com/office/powerpoint/2010/main" val="1918793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D391CC-D59E-41FC-8F21-A9479961FE4A}"/>
              </a:ext>
            </a:extLst>
          </p:cNvPr>
          <p:cNvSpPr>
            <a:spLocks noGrp="1"/>
          </p:cNvSpPr>
          <p:nvPr>
            <p:ph type="title"/>
          </p:nvPr>
        </p:nvSpPr>
        <p:spPr>
          <a:xfrm>
            <a:off x="838200" y="365126"/>
            <a:ext cx="10515600" cy="1507218"/>
          </a:xfrm>
        </p:spPr>
        <p:txBody>
          <a:bodyPr>
            <a:normAutofit/>
          </a:bodyPr>
          <a:lstStyle/>
          <a:p>
            <a:r>
              <a:rPr lang="fi-FI" sz="2800" b="1" dirty="0">
                <a:solidFill>
                  <a:schemeClr val="accent1"/>
                </a:solidFill>
              </a:rPr>
              <a:t>6: Afaattisen henkilön läheiset ihmiset saavat opastusta ja harjoitusta siitä, miten he voivat kommunikoida afaattisen henkilön kanssa. </a:t>
            </a:r>
          </a:p>
        </p:txBody>
      </p:sp>
      <p:sp>
        <p:nvSpPr>
          <p:cNvPr id="3" name="Content Placeholder 2">
            <a:extLst>
              <a:ext uri="{FF2B5EF4-FFF2-40B4-BE49-F238E27FC236}">
                <a16:creationId xmlns:a16="http://schemas.microsoft.com/office/drawing/2014/main" xmlns="" id="{2A0F6CAC-0F40-449B-8CE4-FF41AF39F9EC}"/>
              </a:ext>
            </a:extLst>
          </p:cNvPr>
          <p:cNvSpPr>
            <a:spLocks noGrp="1"/>
          </p:cNvSpPr>
          <p:nvPr>
            <p:ph idx="1"/>
          </p:nvPr>
        </p:nvSpPr>
        <p:spPr>
          <a:xfrm>
            <a:off x="838200" y="1872344"/>
            <a:ext cx="10515600" cy="4304619"/>
          </a:xfrm>
        </p:spPr>
        <p:txBody>
          <a:bodyPr/>
          <a:lstStyle/>
          <a:p>
            <a:pPr marL="0" indent="0">
              <a:buNone/>
            </a:pPr>
            <a:r>
              <a:rPr lang="fi-FI" b="1" dirty="0"/>
              <a:t>Toteutuminen epävarmaa:</a:t>
            </a:r>
          </a:p>
          <a:p>
            <a:r>
              <a:rPr lang="fi-FI" dirty="0"/>
              <a:t>Lähi-ihmiset osallistuvat vain harvoin riittävän tiiviisti uusien kommunikointikeinojen harjoitteluun afaattisen henkilön kanssa.</a:t>
            </a:r>
          </a:p>
        </p:txBody>
      </p:sp>
    </p:spTree>
    <p:extLst>
      <p:ext uri="{BB962C8B-B14F-4D97-AF65-F5344CB8AC3E}">
        <p14:creationId xmlns:p14="http://schemas.microsoft.com/office/powerpoint/2010/main" val="2995810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D140BC-7DE9-47E1-B655-1F981BD057CE}"/>
              </a:ext>
            </a:extLst>
          </p:cNvPr>
          <p:cNvSpPr>
            <a:spLocks noGrp="1"/>
          </p:cNvSpPr>
          <p:nvPr>
            <p:ph type="title"/>
          </p:nvPr>
        </p:nvSpPr>
        <p:spPr>
          <a:xfrm>
            <a:off x="838200" y="365125"/>
            <a:ext cx="10515600" cy="2334532"/>
          </a:xfrm>
        </p:spPr>
        <p:txBody>
          <a:bodyPr>
            <a:normAutofit/>
          </a:bodyPr>
          <a:lstStyle/>
          <a:p>
            <a:r>
              <a:rPr lang="fi-FI" sz="2800" b="1" dirty="0">
                <a:solidFill>
                  <a:schemeClr val="accent1"/>
                </a:solidFill>
              </a:rPr>
              <a:t>7. Afaattisen henkilön perhe tai hoitaja on mukana kuntoutuksessa. </a:t>
            </a:r>
            <a:br>
              <a:rPr lang="fi-FI" sz="2800" b="1" dirty="0">
                <a:solidFill>
                  <a:schemeClr val="accent1"/>
                </a:solidFill>
              </a:rPr>
            </a:br>
            <a:r>
              <a:rPr lang="fi-FI" sz="2800" b="1" dirty="0">
                <a:solidFill>
                  <a:schemeClr val="accent1"/>
                </a:solidFill>
              </a:rPr>
              <a:t>a. Perheenjäsenet ja hoitaja saavat opastusta ja tukea. </a:t>
            </a:r>
            <a:br>
              <a:rPr lang="fi-FI" sz="2800" b="1" dirty="0">
                <a:solidFill>
                  <a:schemeClr val="accent1"/>
                </a:solidFill>
              </a:rPr>
            </a:br>
            <a:r>
              <a:rPr lang="fi-FI" sz="2800" b="1" dirty="0">
                <a:solidFill>
                  <a:schemeClr val="accent1"/>
                </a:solidFill>
              </a:rPr>
              <a:t>b. Perheenjäsenet ja hoitaja oppivat, miten on hyvä toimia afaattisen ihmisen kanssa.</a:t>
            </a:r>
          </a:p>
        </p:txBody>
      </p:sp>
      <p:sp>
        <p:nvSpPr>
          <p:cNvPr id="3" name="Content Placeholder 2">
            <a:extLst>
              <a:ext uri="{FF2B5EF4-FFF2-40B4-BE49-F238E27FC236}">
                <a16:creationId xmlns:a16="http://schemas.microsoft.com/office/drawing/2014/main" xmlns="" id="{96A442F0-2CFA-421B-8DAA-8FFDB5A3149C}"/>
              </a:ext>
            </a:extLst>
          </p:cNvPr>
          <p:cNvSpPr>
            <a:spLocks noGrp="1"/>
          </p:cNvSpPr>
          <p:nvPr>
            <p:ph idx="1"/>
          </p:nvPr>
        </p:nvSpPr>
        <p:spPr>
          <a:xfrm>
            <a:off x="838200" y="3069771"/>
            <a:ext cx="10515600" cy="3107192"/>
          </a:xfrm>
        </p:spPr>
        <p:txBody>
          <a:bodyPr/>
          <a:lstStyle/>
          <a:p>
            <a:pPr marL="0" indent="0">
              <a:buNone/>
            </a:pPr>
            <a:r>
              <a:rPr lang="fi-FI" b="1" dirty="0"/>
              <a:t>Toteutuu osittain</a:t>
            </a:r>
          </a:p>
          <a:p>
            <a:r>
              <a:rPr lang="fi-FI" dirty="0"/>
              <a:t>Omaiset saavat akuuttivaiheessa paljon ohjausta ja osallistuvat kuntoutuksen suunnitteluun, mutta myöhemmin heidän osallistumisensa kuntoutukseen on vähäisempää. </a:t>
            </a:r>
          </a:p>
          <a:p>
            <a:r>
              <a:rPr lang="fi-FI" dirty="0"/>
              <a:t>Muiden hoitajien osallistumisesta kuntoutusprosessiin ei ole tarkkaa tietoa.</a:t>
            </a:r>
          </a:p>
        </p:txBody>
      </p:sp>
    </p:spTree>
    <p:extLst>
      <p:ext uri="{BB962C8B-B14F-4D97-AF65-F5344CB8AC3E}">
        <p14:creationId xmlns:p14="http://schemas.microsoft.com/office/powerpoint/2010/main" val="275842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F5D445-44CD-443A-BF21-ECA11327B6EB}"/>
              </a:ext>
            </a:extLst>
          </p:cNvPr>
          <p:cNvSpPr>
            <a:spLocks noGrp="1"/>
          </p:cNvSpPr>
          <p:nvPr>
            <p:ph type="title"/>
          </p:nvPr>
        </p:nvSpPr>
        <p:spPr>
          <a:xfrm>
            <a:off x="838200" y="365125"/>
            <a:ext cx="10515600" cy="2007961"/>
          </a:xfrm>
        </p:spPr>
        <p:txBody>
          <a:bodyPr>
            <a:normAutofit/>
          </a:bodyPr>
          <a:lstStyle/>
          <a:p>
            <a:r>
              <a:rPr lang="fi-FI" sz="2800" b="1" dirty="0">
                <a:solidFill>
                  <a:schemeClr val="accent1"/>
                </a:solidFill>
              </a:rPr>
              <a:t>8. Afaattinen henkilö saa palveluja, jotka sopivat hänen elämäänsä ja kulttuuriinsa. </a:t>
            </a:r>
            <a:br>
              <a:rPr lang="fi-FI" sz="2800" b="1" dirty="0">
                <a:solidFill>
                  <a:schemeClr val="accent1"/>
                </a:solidFill>
              </a:rPr>
            </a:br>
            <a:r>
              <a:rPr lang="fi-FI" sz="2800" b="1" dirty="0">
                <a:solidFill>
                  <a:schemeClr val="accent1"/>
                </a:solidFill>
              </a:rPr>
              <a:t>Hän saa palveluita, joita hän itse pitää tärkeinä. </a:t>
            </a:r>
          </a:p>
        </p:txBody>
      </p:sp>
      <p:sp>
        <p:nvSpPr>
          <p:cNvPr id="3" name="Content Placeholder 2">
            <a:extLst>
              <a:ext uri="{FF2B5EF4-FFF2-40B4-BE49-F238E27FC236}">
                <a16:creationId xmlns:a16="http://schemas.microsoft.com/office/drawing/2014/main" xmlns="" id="{2DBCDBC0-E1B0-4007-B091-C12D7B2F895A}"/>
              </a:ext>
            </a:extLst>
          </p:cNvPr>
          <p:cNvSpPr>
            <a:spLocks noGrp="1"/>
          </p:cNvSpPr>
          <p:nvPr>
            <p:ph idx="1"/>
          </p:nvPr>
        </p:nvSpPr>
        <p:spPr>
          <a:xfrm>
            <a:off x="838200" y="2960915"/>
            <a:ext cx="10515600" cy="3216048"/>
          </a:xfrm>
        </p:spPr>
        <p:txBody>
          <a:bodyPr/>
          <a:lstStyle/>
          <a:p>
            <a:pPr marL="0" indent="0">
              <a:buNone/>
            </a:pPr>
            <a:r>
              <a:rPr lang="fi-FI" b="1" dirty="0"/>
              <a:t>  Toteutuu</a:t>
            </a:r>
          </a:p>
          <a:p>
            <a:r>
              <a:rPr lang="fi-FI" dirty="0"/>
              <a:t>Puheterapeutit pystyvät kuntoutuksessaan huomioimaan asiakkaan kulttuuritaustan lähestulkoon riittävästi ja valitsemaan hänelle henkilökohtaisesti merkityksellisiä työtapoja ja harjoituksia.</a:t>
            </a:r>
          </a:p>
        </p:txBody>
      </p:sp>
    </p:spTree>
    <p:extLst>
      <p:ext uri="{BB962C8B-B14F-4D97-AF65-F5344CB8AC3E}">
        <p14:creationId xmlns:p14="http://schemas.microsoft.com/office/powerpoint/2010/main" val="3916480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E50CBC-1D59-43D3-9646-FC40E0E6F675}"/>
              </a:ext>
            </a:extLst>
          </p:cNvPr>
          <p:cNvSpPr>
            <a:spLocks noGrp="1"/>
          </p:cNvSpPr>
          <p:nvPr>
            <p:ph type="title"/>
          </p:nvPr>
        </p:nvSpPr>
        <p:spPr>
          <a:xfrm>
            <a:off x="838200" y="365125"/>
            <a:ext cx="10515600" cy="1746704"/>
          </a:xfrm>
        </p:spPr>
        <p:txBody>
          <a:bodyPr>
            <a:normAutofit/>
          </a:bodyPr>
          <a:lstStyle/>
          <a:p>
            <a:r>
              <a:rPr lang="fi-FI" sz="2800" b="1" dirty="0">
                <a:solidFill>
                  <a:schemeClr val="accent1"/>
                </a:solidFill>
              </a:rPr>
              <a:t>9. Terveys- ja sosiaalialan työntekijät saavat koulutusta afasiasta </a:t>
            </a:r>
            <a:br>
              <a:rPr lang="fi-FI" sz="2800" b="1" dirty="0">
                <a:solidFill>
                  <a:schemeClr val="accent1"/>
                </a:solidFill>
              </a:rPr>
            </a:br>
            <a:r>
              <a:rPr lang="fi-FI" sz="2800" b="1" dirty="0">
                <a:solidFill>
                  <a:schemeClr val="accent1"/>
                </a:solidFill>
              </a:rPr>
              <a:t>ja osaavat tukea afaattista henkilöä kommunikoinnissa.</a:t>
            </a:r>
          </a:p>
        </p:txBody>
      </p:sp>
      <p:sp>
        <p:nvSpPr>
          <p:cNvPr id="3" name="Content Placeholder 2">
            <a:extLst>
              <a:ext uri="{FF2B5EF4-FFF2-40B4-BE49-F238E27FC236}">
                <a16:creationId xmlns:a16="http://schemas.microsoft.com/office/drawing/2014/main" xmlns="" id="{701BC4F1-A5B3-4305-84A7-9D1E80ED3D79}"/>
              </a:ext>
            </a:extLst>
          </p:cNvPr>
          <p:cNvSpPr>
            <a:spLocks noGrp="1"/>
          </p:cNvSpPr>
          <p:nvPr>
            <p:ph idx="1"/>
          </p:nvPr>
        </p:nvSpPr>
        <p:spPr>
          <a:xfrm>
            <a:off x="838200" y="2111829"/>
            <a:ext cx="10515600" cy="4065133"/>
          </a:xfrm>
        </p:spPr>
        <p:txBody>
          <a:bodyPr>
            <a:normAutofit fontScale="92500" lnSpcReduction="10000"/>
          </a:bodyPr>
          <a:lstStyle/>
          <a:p>
            <a:pPr marL="0" indent="0">
              <a:buNone/>
            </a:pPr>
            <a:r>
              <a:rPr lang="fi-FI" b="1" dirty="0"/>
              <a:t>Toteutuu ainakin osittain</a:t>
            </a:r>
          </a:p>
          <a:p>
            <a:r>
              <a:rPr lang="fi-FI" dirty="0"/>
              <a:t>Puheterapeutit tarjoavat koulutusta asiakkaittensa lähiympäristölle ja yksikkönsä henkilökunnalle.</a:t>
            </a:r>
          </a:p>
          <a:p>
            <a:r>
              <a:rPr lang="fi-FI" dirty="0"/>
              <a:t>Laajemmalle yleisölle tarkoitettua koulutusta tulisi </a:t>
            </a:r>
            <a:r>
              <a:rPr lang="fi-FI"/>
              <a:t>lisätä.</a:t>
            </a:r>
          </a:p>
          <a:p>
            <a:pPr marL="0" indent="0">
              <a:buNone/>
            </a:pPr>
            <a:endParaRPr lang="fi-FI" dirty="0"/>
          </a:p>
          <a:p>
            <a:pPr>
              <a:buFontTx/>
              <a:buChar char="-"/>
            </a:pPr>
            <a:r>
              <a:rPr lang="fi-FI" b="1" dirty="0"/>
              <a:t>emme kuitenkaan tiedä, kuinka henkilökunta osaa soveltaa saamaansa koulutusta arkityössään</a:t>
            </a:r>
          </a:p>
          <a:p>
            <a:pPr marL="0" indent="0">
              <a:buNone/>
            </a:pPr>
            <a:r>
              <a:rPr lang="fi-FI" dirty="0"/>
              <a:t> </a:t>
            </a:r>
            <a:r>
              <a:rPr lang="fi-FI" dirty="0">
                <a:sym typeface="Wingdings" panose="05000000000000000000" pitchFamily="2" charset="2"/>
              </a:rPr>
              <a:t></a:t>
            </a:r>
            <a:r>
              <a:rPr lang="fi-FI" dirty="0"/>
              <a:t> tulossa </a:t>
            </a:r>
            <a:r>
              <a:rPr lang="fi-FI" dirty="0" err="1"/>
              <a:t>Routledgelta</a:t>
            </a:r>
            <a:r>
              <a:rPr lang="fi-FI" dirty="0"/>
              <a:t>: </a:t>
            </a:r>
            <a:r>
              <a:rPr lang="en-US" i="1" dirty="0"/>
              <a:t>A Healthcare Professionals’ Guide for Managing Atypical Communication Conditions. Meaningful Conversations in Challenging Consultations.  </a:t>
            </a:r>
            <a:r>
              <a:rPr lang="en-US" dirty="0"/>
              <a:t>Eds. Dr Riya E. George &amp; Dr Michelle O’Reilly</a:t>
            </a:r>
            <a:endParaRPr lang="fi-FI" dirty="0"/>
          </a:p>
        </p:txBody>
      </p:sp>
    </p:spTree>
    <p:extLst>
      <p:ext uri="{BB962C8B-B14F-4D97-AF65-F5344CB8AC3E}">
        <p14:creationId xmlns:p14="http://schemas.microsoft.com/office/powerpoint/2010/main" val="3229810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0C0157-7904-42EB-BB7A-AB47C10D78AB}"/>
              </a:ext>
            </a:extLst>
          </p:cNvPr>
          <p:cNvSpPr>
            <a:spLocks noGrp="1"/>
          </p:cNvSpPr>
          <p:nvPr>
            <p:ph type="title"/>
          </p:nvPr>
        </p:nvSpPr>
        <p:spPr>
          <a:xfrm>
            <a:off x="838200" y="365125"/>
            <a:ext cx="10515600" cy="1376589"/>
          </a:xfrm>
        </p:spPr>
        <p:txBody>
          <a:bodyPr>
            <a:normAutofit/>
          </a:bodyPr>
          <a:lstStyle/>
          <a:p>
            <a:r>
              <a:rPr lang="fi-FI" sz="2800" b="1" dirty="0">
                <a:solidFill>
                  <a:schemeClr val="accent1"/>
                </a:solidFill>
              </a:rPr>
              <a:t>10. Afaattinen henkilö saa tietoa, jota hän ymmärtää helposti. </a:t>
            </a:r>
          </a:p>
        </p:txBody>
      </p:sp>
      <p:sp>
        <p:nvSpPr>
          <p:cNvPr id="3" name="Content Placeholder 2">
            <a:extLst>
              <a:ext uri="{FF2B5EF4-FFF2-40B4-BE49-F238E27FC236}">
                <a16:creationId xmlns:a16="http://schemas.microsoft.com/office/drawing/2014/main" xmlns="" id="{700A06C3-7A98-40E1-9A1C-F06B04C7F168}"/>
              </a:ext>
            </a:extLst>
          </p:cNvPr>
          <p:cNvSpPr>
            <a:spLocks noGrp="1"/>
          </p:cNvSpPr>
          <p:nvPr>
            <p:ph idx="1"/>
          </p:nvPr>
        </p:nvSpPr>
        <p:spPr>
          <a:xfrm>
            <a:off x="838200" y="1894114"/>
            <a:ext cx="10515600" cy="4282849"/>
          </a:xfrm>
        </p:spPr>
        <p:txBody>
          <a:bodyPr/>
          <a:lstStyle/>
          <a:p>
            <a:pPr marL="0" indent="0">
              <a:buNone/>
            </a:pPr>
            <a:r>
              <a:rPr lang="fi-FI" b="1" dirty="0"/>
              <a:t>Toteutuu</a:t>
            </a:r>
          </a:p>
          <a:p>
            <a:r>
              <a:rPr lang="fi-FI" dirty="0"/>
              <a:t>Afasiaystävällistä aineistoa on saatavilla</a:t>
            </a:r>
          </a:p>
          <a:p>
            <a:r>
              <a:rPr lang="fi-FI" dirty="0"/>
              <a:t>Tarvittaessa puheterapeutit laativat sitä itse</a:t>
            </a:r>
          </a:p>
        </p:txBody>
      </p:sp>
    </p:spTree>
    <p:extLst>
      <p:ext uri="{BB962C8B-B14F-4D97-AF65-F5344CB8AC3E}">
        <p14:creationId xmlns:p14="http://schemas.microsoft.com/office/powerpoint/2010/main" val="479770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9F34DA-F8D2-4906-882B-9DA0D192BA5F}"/>
              </a:ext>
            </a:extLst>
          </p:cNvPr>
          <p:cNvSpPr>
            <a:spLocks noGrp="1"/>
          </p:cNvSpPr>
          <p:nvPr>
            <p:ph type="title"/>
          </p:nvPr>
        </p:nvSpPr>
        <p:spPr>
          <a:xfrm>
            <a:off x="838199" y="365126"/>
            <a:ext cx="10700659" cy="916214"/>
          </a:xfrm>
        </p:spPr>
        <p:txBody>
          <a:bodyPr/>
          <a:lstStyle/>
          <a:p>
            <a:r>
              <a:rPr lang="fi-FI" dirty="0"/>
              <a:t>Yhteenveto: miten suorituksen toteutuvat</a:t>
            </a:r>
          </a:p>
        </p:txBody>
      </p:sp>
      <p:graphicFrame>
        <p:nvGraphicFramePr>
          <p:cNvPr id="4" name="Table 4">
            <a:extLst>
              <a:ext uri="{FF2B5EF4-FFF2-40B4-BE49-F238E27FC236}">
                <a16:creationId xmlns:a16="http://schemas.microsoft.com/office/drawing/2014/main" xmlns="" id="{899F4EE1-B9BE-48AC-A3FE-11DA79640731}"/>
              </a:ext>
            </a:extLst>
          </p:cNvPr>
          <p:cNvGraphicFramePr>
            <a:graphicFrameLocks noGrp="1"/>
          </p:cNvGraphicFramePr>
          <p:nvPr>
            <p:ph idx="1"/>
            <p:extLst>
              <p:ext uri="{D42A27DB-BD31-4B8C-83A1-F6EECF244321}">
                <p14:modId xmlns:p14="http://schemas.microsoft.com/office/powerpoint/2010/main" val="1332696833"/>
              </p:ext>
            </p:extLst>
          </p:nvPr>
        </p:nvGraphicFramePr>
        <p:xfrm>
          <a:off x="598715" y="1281339"/>
          <a:ext cx="10700655" cy="5034280"/>
        </p:xfrm>
        <a:graphic>
          <a:graphicData uri="http://schemas.openxmlformats.org/drawingml/2006/table">
            <a:tbl>
              <a:tblPr firstRow="1" bandRow="1">
                <a:tableStyleId>{5C22544A-7EE6-4342-B048-85BDC9FD1C3A}</a:tableStyleId>
              </a:tblPr>
              <a:tblGrid>
                <a:gridCol w="3566885">
                  <a:extLst>
                    <a:ext uri="{9D8B030D-6E8A-4147-A177-3AD203B41FA5}">
                      <a16:colId xmlns:a16="http://schemas.microsoft.com/office/drawing/2014/main" xmlns="" val="3627191509"/>
                    </a:ext>
                  </a:extLst>
                </a:gridCol>
                <a:gridCol w="3566885">
                  <a:extLst>
                    <a:ext uri="{9D8B030D-6E8A-4147-A177-3AD203B41FA5}">
                      <a16:colId xmlns:a16="http://schemas.microsoft.com/office/drawing/2014/main" xmlns="" val="2178992655"/>
                    </a:ext>
                  </a:extLst>
                </a:gridCol>
                <a:gridCol w="3566885">
                  <a:extLst>
                    <a:ext uri="{9D8B030D-6E8A-4147-A177-3AD203B41FA5}">
                      <a16:colId xmlns:a16="http://schemas.microsoft.com/office/drawing/2014/main" xmlns="" val="4025738465"/>
                    </a:ext>
                  </a:extLst>
                </a:gridCol>
              </a:tblGrid>
              <a:tr h="370840">
                <a:tc>
                  <a:txBody>
                    <a:bodyPr/>
                    <a:lstStyle/>
                    <a:p>
                      <a:r>
                        <a:rPr lang="fi-FI" dirty="0"/>
                        <a:t>Toteutuvat ainakin osittain</a:t>
                      </a:r>
                    </a:p>
                  </a:txBody>
                  <a:tcPr/>
                </a:tc>
                <a:tc>
                  <a:txBody>
                    <a:bodyPr/>
                    <a:lstStyle/>
                    <a:p>
                      <a:r>
                        <a:rPr lang="fi-FI" dirty="0"/>
                        <a:t>Toteutuminen epätodennäköistä tai epävarmaa</a:t>
                      </a:r>
                    </a:p>
                  </a:txBody>
                  <a:tcPr/>
                </a:tc>
                <a:tc>
                  <a:txBody>
                    <a:bodyPr/>
                    <a:lstStyle/>
                    <a:p>
                      <a:r>
                        <a:rPr lang="fi-FI" dirty="0"/>
                        <a:t>Eivät  toteudu</a:t>
                      </a:r>
                    </a:p>
                  </a:txBody>
                  <a:tcPr/>
                </a:tc>
                <a:extLst>
                  <a:ext uri="{0D108BD9-81ED-4DB2-BD59-A6C34878D82A}">
                    <a16:rowId xmlns:a16="http://schemas.microsoft.com/office/drawing/2014/main" xmlns="" val="407241028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dirty="0"/>
                        <a:t>2. Akuuttivaiheessa  kommunikaatiohäiriön ja sen seurausten arviointi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dirty="0"/>
                        <a:t>4. </a:t>
                      </a:r>
                      <a:r>
                        <a:rPr lang="fi-FI" sz="1800" dirty="0"/>
                        <a:t>Viestintäkeinon toimivuus jää epävarmaksi.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b="1" dirty="0"/>
                        <a:t>1. Kaikki AVH-potilaat ja muistisairaat ihmiset eivät ohjaudu puheterapeutin tutkimuksiin</a:t>
                      </a:r>
                    </a:p>
                  </a:txBody>
                  <a:tcPr/>
                </a:tc>
                <a:extLst>
                  <a:ext uri="{0D108BD9-81ED-4DB2-BD59-A6C34878D82A}">
                    <a16:rowId xmlns:a16="http://schemas.microsoft.com/office/drawing/2014/main" xmlns="" val="3513964475"/>
                  </a:ext>
                </a:extLst>
              </a:tr>
              <a:tr h="524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dirty="0"/>
                        <a:t>3. Tiedon välittäminen afasiasta ja sen syistä asiakkaille ja omaisille.</a:t>
                      </a:r>
                    </a:p>
                  </a:txBody>
                  <a:tcPr/>
                </a:tc>
                <a:tc>
                  <a:txBody>
                    <a:bodyPr/>
                    <a:lstStyle/>
                    <a:p>
                      <a:endParaRPr lang="fi-FI" dirty="0"/>
                    </a:p>
                  </a:txBody>
                  <a:tcPr/>
                </a:tc>
                <a:tc>
                  <a:txBody>
                    <a:bodyPr/>
                    <a:lstStyle/>
                    <a:p>
                      <a:endParaRPr lang="fi-FI"/>
                    </a:p>
                  </a:txBody>
                  <a:tcPr/>
                </a:tc>
                <a:extLst>
                  <a:ext uri="{0D108BD9-81ED-4DB2-BD59-A6C34878D82A}">
                    <a16:rowId xmlns:a16="http://schemas.microsoft.com/office/drawing/2014/main" xmlns="" val="1145050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dirty="0"/>
                        <a:t>5. Hoidon yksilöllinen suunnittelu.</a:t>
                      </a:r>
                    </a:p>
                    <a:p>
                      <a:endParaRPr lang="fi-FI" dirty="0"/>
                    </a:p>
                  </a:txBody>
                  <a:tcPr/>
                </a:tc>
                <a:tc>
                  <a:txBody>
                    <a:bodyPr/>
                    <a:lstStyle/>
                    <a:p>
                      <a:r>
                        <a:rPr lang="fi-FI" sz="1800" b="1" dirty="0">
                          <a:solidFill>
                            <a:schemeClr val="tx1"/>
                          </a:solidFill>
                        </a:rPr>
                        <a:t>6. Ja 7. läheiset mukana ainakin akuuttivaiheessa, mutta osallistuvat harvoin tarpeeksi harjoitteluun</a:t>
                      </a:r>
                      <a:endParaRPr lang="fi-FI" b="1" dirty="0">
                        <a:solidFill>
                          <a:schemeClr val="tx1"/>
                        </a:solidFill>
                      </a:endParaRPr>
                    </a:p>
                  </a:txBody>
                  <a:tcPr/>
                </a:tc>
                <a:tc>
                  <a:txBody>
                    <a:bodyPr/>
                    <a:lstStyle/>
                    <a:p>
                      <a:endParaRPr lang="fi-FI"/>
                    </a:p>
                  </a:txBody>
                  <a:tcPr/>
                </a:tc>
                <a:extLst>
                  <a:ext uri="{0D108BD9-81ED-4DB2-BD59-A6C34878D82A}">
                    <a16:rowId xmlns:a16="http://schemas.microsoft.com/office/drawing/2014/main" xmlns="" val="2035531319"/>
                  </a:ext>
                </a:extLst>
              </a:tr>
              <a:tr h="370840">
                <a:tc>
                  <a:txBody>
                    <a:bodyPr/>
                    <a:lstStyle/>
                    <a:p>
                      <a:r>
                        <a:rPr lang="fi-FI" dirty="0"/>
                        <a:t>8. Yksilöllisesti merkityksellisten työtapojen ja harjoitusten käyttö</a:t>
                      </a:r>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xmlns="" val="1829696261"/>
                  </a:ext>
                </a:extLst>
              </a:tr>
              <a:tr h="370840">
                <a:tc>
                  <a:txBody>
                    <a:bodyPr/>
                    <a:lstStyle/>
                    <a:p>
                      <a:r>
                        <a:rPr lang="fi-FI" dirty="0"/>
                        <a:t>9. Henkilökunnan kouluttaminen</a:t>
                      </a:r>
                    </a:p>
                  </a:txBody>
                  <a:tcPr/>
                </a:tc>
                <a:tc>
                  <a:txBody>
                    <a:bodyPr/>
                    <a:lstStyle/>
                    <a:p>
                      <a:endParaRPr lang="fi-FI"/>
                    </a:p>
                  </a:txBody>
                  <a:tcPr/>
                </a:tc>
                <a:tc>
                  <a:txBody>
                    <a:bodyPr/>
                    <a:lstStyle/>
                    <a:p>
                      <a:endParaRPr lang="fi-FI" dirty="0"/>
                    </a:p>
                  </a:txBody>
                  <a:tcPr/>
                </a:tc>
                <a:extLst>
                  <a:ext uri="{0D108BD9-81ED-4DB2-BD59-A6C34878D82A}">
                    <a16:rowId xmlns:a16="http://schemas.microsoft.com/office/drawing/2014/main" xmlns="" val="345071180"/>
                  </a:ext>
                </a:extLst>
              </a:tr>
              <a:tr h="370840">
                <a:tc>
                  <a:txBody>
                    <a:bodyPr/>
                    <a:lstStyle/>
                    <a:p>
                      <a:r>
                        <a:rPr lang="fi-FI" dirty="0"/>
                        <a:t>10. Afasiaystävällisen aineiston välittäminen</a:t>
                      </a:r>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xmlns="" val="3170515014"/>
                  </a:ext>
                </a:extLst>
              </a:tr>
            </a:tbl>
          </a:graphicData>
        </a:graphic>
      </p:graphicFrame>
    </p:spTree>
    <p:extLst>
      <p:ext uri="{BB962C8B-B14F-4D97-AF65-F5344CB8AC3E}">
        <p14:creationId xmlns:p14="http://schemas.microsoft.com/office/powerpoint/2010/main" val="4245864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FCDD48-26A5-4570-B3A2-436E8CF46E49}"/>
              </a:ext>
            </a:extLst>
          </p:cNvPr>
          <p:cNvSpPr>
            <a:spLocks noGrp="1"/>
          </p:cNvSpPr>
          <p:nvPr>
            <p:ph type="title"/>
          </p:nvPr>
        </p:nvSpPr>
        <p:spPr>
          <a:xfrm>
            <a:off x="838200" y="365126"/>
            <a:ext cx="10515600" cy="571046"/>
          </a:xfrm>
        </p:spPr>
        <p:txBody>
          <a:bodyPr>
            <a:normAutofit fontScale="90000"/>
          </a:bodyPr>
          <a:lstStyle/>
          <a:p>
            <a:r>
              <a:rPr lang="fi-FI" sz="3600" dirty="0"/>
              <a:t>Keskustelun aiheita iltapäiväksi?</a:t>
            </a:r>
          </a:p>
        </p:txBody>
      </p:sp>
      <p:sp>
        <p:nvSpPr>
          <p:cNvPr id="3" name="Content Placeholder 2">
            <a:extLst>
              <a:ext uri="{FF2B5EF4-FFF2-40B4-BE49-F238E27FC236}">
                <a16:creationId xmlns:a16="http://schemas.microsoft.com/office/drawing/2014/main" xmlns="" id="{83DA5EF1-3FDF-47CE-A679-E67E32182CC6}"/>
              </a:ext>
            </a:extLst>
          </p:cNvPr>
          <p:cNvSpPr>
            <a:spLocks noGrp="1"/>
          </p:cNvSpPr>
          <p:nvPr>
            <p:ph idx="1"/>
          </p:nvPr>
        </p:nvSpPr>
        <p:spPr>
          <a:xfrm>
            <a:off x="838200" y="1132114"/>
            <a:ext cx="10515600" cy="5044849"/>
          </a:xfrm>
        </p:spPr>
        <p:txBody>
          <a:bodyPr>
            <a:normAutofit/>
          </a:bodyPr>
          <a:lstStyle/>
          <a:p>
            <a:r>
              <a:rPr lang="fi-FI" sz="3200" dirty="0"/>
              <a:t>Tuntuvatko edelliset johtopäätökset pitävän paikkaansa?</a:t>
            </a:r>
          </a:p>
          <a:p>
            <a:r>
              <a:rPr lang="fi-FI" sz="3200" dirty="0"/>
              <a:t>Onko odotettavissa olennaisia muutoksia käytäntöihin soten myötä?</a:t>
            </a:r>
          </a:p>
          <a:p>
            <a:r>
              <a:rPr lang="fi-FI" sz="3200" dirty="0"/>
              <a:t>Mistä resurssit?</a:t>
            </a:r>
          </a:p>
          <a:p>
            <a:pPr>
              <a:buFont typeface="Wingdings" panose="05000000000000000000" pitchFamily="2" charset="2"/>
              <a:buChar char="à"/>
            </a:pPr>
            <a:r>
              <a:rPr lang="fi-FI" sz="3200" dirty="0"/>
              <a:t>Ks. </a:t>
            </a:r>
            <a:r>
              <a:rPr lang="en-US" sz="3200" dirty="0"/>
              <a:t>Matrix Evidence. An economic evaluation of speech and language therapy. Final Report: December 2010. </a:t>
            </a:r>
            <a:r>
              <a:rPr lang="en-US" sz="3200" dirty="0">
                <a:hlinkClick r:id="rId2"/>
              </a:rPr>
              <a:t>http://www.rcslt.org/giving voice/matrix report</a:t>
            </a:r>
            <a:r>
              <a:rPr lang="en-US" sz="3200" dirty="0"/>
              <a:t> --&gt; </a:t>
            </a:r>
          </a:p>
          <a:p>
            <a:pPr marL="0" indent="0">
              <a:buNone/>
            </a:pPr>
            <a:r>
              <a:rPr lang="fi-FI" sz="3200" dirty="0"/>
              <a:t>					</a:t>
            </a:r>
          </a:p>
          <a:p>
            <a:pPr marL="0" indent="0">
              <a:buNone/>
            </a:pPr>
            <a:r>
              <a:rPr lang="fi-FI" sz="4000" dirty="0">
                <a:latin typeface="Blackadder ITC" panose="04020505051007020D02" pitchFamily="82" charset="0"/>
              </a:rPr>
              <a:t>		</a:t>
            </a:r>
            <a:endParaRPr lang="fi-FI" dirty="0"/>
          </a:p>
        </p:txBody>
      </p:sp>
    </p:spTree>
    <p:extLst>
      <p:ext uri="{BB962C8B-B14F-4D97-AF65-F5344CB8AC3E}">
        <p14:creationId xmlns:p14="http://schemas.microsoft.com/office/powerpoint/2010/main" val="1070905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069CA1-3B60-4445-8C3B-B06CB6692F97}"/>
              </a:ext>
            </a:extLst>
          </p:cNvPr>
          <p:cNvSpPr>
            <a:spLocks noGrp="1"/>
          </p:cNvSpPr>
          <p:nvPr>
            <p:ph type="title"/>
          </p:nvPr>
        </p:nvSpPr>
        <p:spPr>
          <a:xfrm>
            <a:off x="762000" y="348343"/>
            <a:ext cx="10591800" cy="1741714"/>
          </a:xfrm>
        </p:spPr>
        <p:txBody>
          <a:bodyPr>
            <a:normAutofit fontScale="90000"/>
          </a:bodyPr>
          <a:lstStyle/>
          <a:p>
            <a:r>
              <a:rPr lang="en-US" sz="3100" dirty="0"/>
              <a:t>Matrix Evidence. An economic evaluation of speech and language therapy. Final Report: December 2010. </a:t>
            </a:r>
            <a:r>
              <a:rPr lang="en-US" sz="3100" dirty="0">
                <a:hlinkClick r:id="rId2"/>
              </a:rPr>
              <a:t>http://www.rcslt.org/giving voice/matrix report</a:t>
            </a:r>
            <a:r>
              <a:rPr lang="en-US" sz="4400" dirty="0"/>
              <a:t/>
            </a:r>
            <a:br>
              <a:rPr lang="en-US" sz="4400" dirty="0"/>
            </a:br>
            <a:endParaRPr lang="fi-FI" dirty="0"/>
          </a:p>
        </p:txBody>
      </p:sp>
      <p:sp>
        <p:nvSpPr>
          <p:cNvPr id="4" name="TextBox 3">
            <a:extLst>
              <a:ext uri="{FF2B5EF4-FFF2-40B4-BE49-F238E27FC236}">
                <a16:creationId xmlns:a16="http://schemas.microsoft.com/office/drawing/2014/main" xmlns="" id="{9B4389B5-E78D-4C26-8961-F70F9820411D}"/>
              </a:ext>
            </a:extLst>
          </p:cNvPr>
          <p:cNvSpPr txBox="1"/>
          <p:nvPr/>
        </p:nvSpPr>
        <p:spPr>
          <a:xfrm>
            <a:off x="914401" y="2136339"/>
            <a:ext cx="10189028" cy="4401205"/>
          </a:xfrm>
          <a:prstGeom prst="rect">
            <a:avLst/>
          </a:prstGeom>
          <a:noFill/>
        </p:spPr>
        <p:txBody>
          <a:bodyPr wrap="square">
            <a:spAutoFit/>
          </a:bodyPr>
          <a:lstStyle/>
          <a:p>
            <a:r>
              <a:rPr lang="fi-FI" dirty="0"/>
              <a:t>”</a:t>
            </a:r>
            <a:r>
              <a:rPr lang="fi-FI" sz="2800" dirty="0" err="1"/>
              <a:t>Every</a:t>
            </a:r>
            <a:r>
              <a:rPr lang="fi-FI" sz="2800" dirty="0"/>
              <a:t> 1£ </a:t>
            </a:r>
            <a:r>
              <a:rPr lang="fi-FI" sz="2800" dirty="0" err="1"/>
              <a:t>invested</a:t>
            </a:r>
            <a:r>
              <a:rPr lang="fi-FI" sz="2800" dirty="0"/>
              <a:t> in </a:t>
            </a:r>
            <a:r>
              <a:rPr lang="fi-FI" sz="2800" dirty="0" err="1"/>
              <a:t>enhanced</a:t>
            </a:r>
            <a:r>
              <a:rPr lang="fi-FI" sz="2800" dirty="0"/>
              <a:t> </a:t>
            </a:r>
            <a:r>
              <a:rPr lang="fi-FI" sz="2800" dirty="0" err="1"/>
              <a:t>speech</a:t>
            </a:r>
            <a:r>
              <a:rPr lang="fi-FI" sz="2800" dirty="0"/>
              <a:t> and </a:t>
            </a:r>
            <a:r>
              <a:rPr lang="fi-FI" sz="2800" dirty="0" err="1"/>
              <a:t>language</a:t>
            </a:r>
            <a:r>
              <a:rPr lang="fi-FI" sz="2800" dirty="0"/>
              <a:t> </a:t>
            </a:r>
            <a:r>
              <a:rPr lang="fi-FI" sz="2800" dirty="0" err="1"/>
              <a:t>therapy</a:t>
            </a:r>
            <a:r>
              <a:rPr lang="fi-FI" sz="2800" dirty="0"/>
              <a:t> </a:t>
            </a:r>
            <a:r>
              <a:rPr lang="fi-FI" sz="2800" dirty="0" err="1"/>
              <a:t>generates</a:t>
            </a:r>
            <a:r>
              <a:rPr lang="fi-FI" sz="2800" dirty="0"/>
              <a:t> 1.3£ </a:t>
            </a:r>
            <a:r>
              <a:rPr lang="fi-FI" sz="2800" dirty="0" err="1"/>
              <a:t>due</a:t>
            </a:r>
            <a:r>
              <a:rPr lang="fi-FI" sz="2800" dirty="0"/>
              <a:t> to </a:t>
            </a:r>
            <a:r>
              <a:rPr lang="fi-FI" sz="2800" dirty="0" err="1"/>
              <a:t>the</a:t>
            </a:r>
            <a:r>
              <a:rPr lang="fi-FI" sz="2800" dirty="0"/>
              <a:t> </a:t>
            </a:r>
            <a:r>
              <a:rPr lang="fi-FI" sz="2800" dirty="0" err="1"/>
              <a:t>monetary</a:t>
            </a:r>
            <a:r>
              <a:rPr lang="fi-FI" sz="2800" dirty="0"/>
              <a:t> </a:t>
            </a:r>
            <a:r>
              <a:rPr lang="fi-FI" sz="2800" dirty="0" err="1"/>
              <a:t>benefit</a:t>
            </a:r>
            <a:r>
              <a:rPr lang="fi-FI" sz="2800" dirty="0"/>
              <a:t> </a:t>
            </a:r>
            <a:r>
              <a:rPr lang="fi-FI" sz="2800" dirty="0" err="1"/>
              <a:t>associated</a:t>
            </a:r>
            <a:r>
              <a:rPr lang="fi-FI" sz="2800" dirty="0"/>
              <a:t> </a:t>
            </a:r>
            <a:r>
              <a:rPr lang="fi-FI" sz="2800" dirty="0" err="1"/>
              <a:t>with</a:t>
            </a:r>
            <a:r>
              <a:rPr lang="fi-FI" sz="2800" dirty="0"/>
              <a:t> </a:t>
            </a:r>
            <a:r>
              <a:rPr lang="fi-FI" sz="2800" dirty="0" err="1"/>
              <a:t>reduced</a:t>
            </a:r>
            <a:r>
              <a:rPr lang="fi-FI" sz="2800" dirty="0"/>
              <a:t> </a:t>
            </a:r>
            <a:r>
              <a:rPr lang="fi-FI" sz="2800" dirty="0" err="1"/>
              <a:t>symptons</a:t>
            </a:r>
            <a:r>
              <a:rPr lang="fi-FI" sz="2800" dirty="0"/>
              <a:t> of </a:t>
            </a:r>
            <a:r>
              <a:rPr lang="fi-FI" sz="2800" dirty="0" err="1"/>
              <a:t>aphasia</a:t>
            </a:r>
            <a:r>
              <a:rPr lang="fi-FI" sz="2800" dirty="0"/>
              <a:t> </a:t>
            </a:r>
            <a:r>
              <a:rPr lang="fi-FI" sz="2800" dirty="0" err="1"/>
              <a:t>leading</a:t>
            </a:r>
            <a:r>
              <a:rPr lang="fi-FI" sz="2800" dirty="0"/>
              <a:t> to </a:t>
            </a:r>
            <a:r>
              <a:rPr lang="fi-FI" sz="2800" dirty="0" err="1"/>
              <a:t>improved</a:t>
            </a:r>
            <a:r>
              <a:rPr lang="fi-FI" sz="2800" dirty="0"/>
              <a:t> </a:t>
            </a:r>
            <a:r>
              <a:rPr lang="fi-FI" sz="2800" dirty="0" err="1"/>
              <a:t>health</a:t>
            </a:r>
            <a:r>
              <a:rPr lang="fi-FI" sz="2800" dirty="0"/>
              <a:t> and </a:t>
            </a:r>
            <a:r>
              <a:rPr lang="fi-FI" sz="2800" dirty="0" err="1"/>
              <a:t>ability</a:t>
            </a:r>
            <a:r>
              <a:rPr lang="fi-FI" sz="2800" dirty="0"/>
              <a:t> to </a:t>
            </a:r>
            <a:r>
              <a:rPr lang="fi-FI" sz="2800" dirty="0" err="1"/>
              <a:t>perform</a:t>
            </a:r>
            <a:r>
              <a:rPr lang="fi-FI" sz="2800" dirty="0"/>
              <a:t> </a:t>
            </a:r>
            <a:r>
              <a:rPr lang="fi-FI" sz="2800" dirty="0" err="1"/>
              <a:t>daily</a:t>
            </a:r>
            <a:r>
              <a:rPr lang="fi-FI" sz="2800" dirty="0"/>
              <a:t> </a:t>
            </a:r>
            <a:r>
              <a:rPr lang="fi-FI" sz="2800" dirty="0" err="1"/>
              <a:t>activities</a:t>
            </a:r>
            <a:r>
              <a:rPr lang="fi-FI" sz="2800" dirty="0"/>
              <a:t>.”</a:t>
            </a:r>
          </a:p>
          <a:p>
            <a:r>
              <a:rPr lang="fi-FI" sz="2800" dirty="0"/>
              <a:t>”</a:t>
            </a:r>
            <a:r>
              <a:rPr lang="fi-FI" sz="2800" dirty="0" err="1"/>
              <a:t>The</a:t>
            </a:r>
            <a:r>
              <a:rPr lang="fi-FI" sz="2800" dirty="0"/>
              <a:t> </a:t>
            </a:r>
            <a:r>
              <a:rPr lang="fi-FI" sz="2800" dirty="0" err="1"/>
              <a:t>estimated</a:t>
            </a:r>
            <a:r>
              <a:rPr lang="fi-FI" sz="2800" dirty="0"/>
              <a:t> </a:t>
            </a:r>
            <a:r>
              <a:rPr lang="fi-FI" sz="2800" dirty="0" err="1"/>
              <a:t>annual</a:t>
            </a:r>
            <a:r>
              <a:rPr lang="fi-FI" sz="2800" dirty="0"/>
              <a:t> </a:t>
            </a:r>
            <a:r>
              <a:rPr lang="fi-FI" sz="2800" dirty="0" err="1"/>
              <a:t>benefit</a:t>
            </a:r>
            <a:r>
              <a:rPr lang="fi-FI" sz="2800" dirty="0"/>
              <a:t> is £15.4M in GB”</a:t>
            </a:r>
          </a:p>
          <a:p>
            <a:endParaRPr lang="fi-FI" sz="2800" dirty="0"/>
          </a:p>
          <a:p>
            <a:r>
              <a:rPr lang="fi-FI" sz="2800" b="1" dirty="0">
                <a:solidFill>
                  <a:schemeClr val="accent2"/>
                </a:solidFill>
              </a:rPr>
              <a:t>Väkilukuun suhteutettuna Suomessa vuosittainen hyöty olisi X</a:t>
            </a:r>
          </a:p>
          <a:p>
            <a:endParaRPr lang="fi-FI" sz="2800" b="1" dirty="0">
              <a:solidFill>
                <a:schemeClr val="accent2"/>
              </a:solidFill>
            </a:endParaRPr>
          </a:p>
          <a:p>
            <a:r>
              <a:rPr lang="fi-FI" sz="2800" dirty="0">
                <a:latin typeface="Blackadder ITC" panose="04020505051007020D02" pitchFamily="82" charset="0"/>
              </a:rPr>
              <a:t>		Kiitos tarkkaavaisuudestanne!</a:t>
            </a:r>
          </a:p>
          <a:p>
            <a:endParaRPr lang="fi-FI" sz="2800" b="1" dirty="0">
              <a:solidFill>
                <a:schemeClr val="accent2"/>
              </a:solidFill>
            </a:endParaRPr>
          </a:p>
        </p:txBody>
      </p:sp>
    </p:spTree>
    <p:extLst>
      <p:ext uri="{BB962C8B-B14F-4D97-AF65-F5344CB8AC3E}">
        <p14:creationId xmlns:p14="http://schemas.microsoft.com/office/powerpoint/2010/main" val="2978787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xmlns="" id="{F4C0B10B-D2C4-4A54-AFAD-3D27DF88BB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xmlns="" id="{B6BADB90-C74B-40D6-86DC-503F65FCE8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xmlns="" id="{6559431D-1886-4AE0-9B87-9AD2ECAB843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xmlns="" id="{373850A5-B04A-4FCD-9E73-EE322167FB3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xmlns="" id="{82C18C67-80FA-4738-AA53-0AF2419F98E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xmlns="" id="{48543B1A-8BF5-4C63-8404-41B2EA70B33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xmlns="" id="{92DF5096-E051-498C-A3ED-CBA77A813AAC}"/>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xmlns="" id="{93A6503B-7D0D-4205-A471-3C589270E0CF}"/>
              </a:ext>
            </a:extLst>
          </p:cNvPr>
          <p:cNvSpPr>
            <a:spLocks noGrp="1"/>
          </p:cNvSpPr>
          <p:nvPr>
            <p:ph type="title"/>
          </p:nvPr>
        </p:nvSpPr>
        <p:spPr>
          <a:xfrm>
            <a:off x="1047280" y="759805"/>
            <a:ext cx="10306520" cy="1325563"/>
          </a:xfrm>
        </p:spPr>
        <p:txBody>
          <a:bodyPr>
            <a:normAutofit/>
          </a:bodyPr>
          <a:lstStyle/>
          <a:p>
            <a:r>
              <a:rPr lang="fi-FI" sz="4000">
                <a:solidFill>
                  <a:srgbClr val="FFFFFF"/>
                </a:solidFill>
              </a:rPr>
              <a:t>Aphasia United</a:t>
            </a:r>
          </a:p>
        </p:txBody>
      </p:sp>
      <p:sp>
        <p:nvSpPr>
          <p:cNvPr id="3" name="Content Placeholder 2">
            <a:extLst>
              <a:ext uri="{FF2B5EF4-FFF2-40B4-BE49-F238E27FC236}">
                <a16:creationId xmlns:a16="http://schemas.microsoft.com/office/drawing/2014/main" xmlns="" id="{04A40576-E0CC-4264-8375-A84B8DEC92B7}"/>
              </a:ext>
            </a:extLst>
          </p:cNvPr>
          <p:cNvSpPr>
            <a:spLocks noGrp="1"/>
          </p:cNvSpPr>
          <p:nvPr>
            <p:ph idx="1"/>
          </p:nvPr>
        </p:nvSpPr>
        <p:spPr>
          <a:xfrm>
            <a:off x="1424904" y="2494450"/>
            <a:ext cx="4053545" cy="3561298"/>
          </a:xfrm>
        </p:spPr>
        <p:txBody>
          <a:bodyPr>
            <a:normAutofit lnSpcReduction="10000"/>
          </a:bodyPr>
          <a:lstStyle/>
          <a:p>
            <a:pPr marL="0" marR="0" lvl="0" indent="0" defTabSz="914400" rtl="0" eaLnBrk="0" fontAlgn="base" latinLnBrk="0" hangingPunct="0">
              <a:spcBef>
                <a:spcPct val="0"/>
              </a:spcBef>
              <a:spcAft>
                <a:spcPts val="600"/>
              </a:spcAft>
              <a:buClrTx/>
              <a:buSzTx/>
              <a:buFontTx/>
              <a:buNone/>
              <a:tabLst/>
            </a:pP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Aphasia</a:t>
            </a:r>
            <a:r>
              <a:rPr kumimoji="0" lang="fi-FI" altLang="fi-FI" sz="2200" b="0" i="0" u="none" strike="noStrike" cap="none" normalizeH="0" baseline="0" dirty="0">
                <a:ln>
                  <a:noFill/>
                </a:ln>
                <a:effectLst/>
                <a:latin typeface="Arial" panose="020B0604020202020204" pitchFamily="34" charset="0"/>
              </a:rPr>
              <a:t> United is an </a:t>
            </a:r>
            <a:r>
              <a:rPr kumimoji="0" lang="fi-FI" altLang="fi-FI" sz="2200" b="0" i="0" u="none" strike="noStrike" cap="none" normalizeH="0" baseline="0" dirty="0" err="1">
                <a:ln>
                  <a:noFill/>
                </a:ln>
                <a:effectLst/>
                <a:latin typeface="Arial" panose="020B0604020202020204" pitchFamily="34" charset="0"/>
              </a:rPr>
              <a:t>international</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organisation</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that</a:t>
            </a:r>
            <a:r>
              <a:rPr kumimoji="0" lang="fi-FI" altLang="fi-FI" sz="2200" b="0" i="0" u="none" strike="noStrike" cap="none" normalizeH="0" baseline="0" dirty="0">
                <a:ln>
                  <a:noFill/>
                </a:ln>
                <a:effectLst/>
                <a:latin typeface="Arial" panose="020B0604020202020204" pitchFamily="34" charset="0"/>
              </a:rPr>
              <a:t> is </a:t>
            </a:r>
            <a:r>
              <a:rPr kumimoji="0" lang="fi-FI" altLang="fi-FI" sz="2200" b="0" i="0" u="none" strike="noStrike" cap="none" normalizeH="0" baseline="0" dirty="0" err="1">
                <a:ln>
                  <a:noFill/>
                </a:ln>
                <a:effectLst/>
                <a:latin typeface="Arial" panose="020B0604020202020204" pitchFamily="34" charset="0"/>
              </a:rPr>
              <a:t>driving</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change</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by</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uniting</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the</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global</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aphasia</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community</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We</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are</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doing</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this</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through</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partnerships</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with</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national</a:t>
            </a:r>
            <a:r>
              <a:rPr kumimoji="0" lang="fi-FI" altLang="fi-FI" sz="2200" b="0" i="0" u="none" strike="noStrike" cap="none" normalizeH="0" baseline="0" dirty="0">
                <a:ln>
                  <a:noFill/>
                </a:ln>
                <a:effectLst/>
                <a:latin typeface="Arial" panose="020B0604020202020204" pitchFamily="34" charset="0"/>
              </a:rPr>
              <a:t> and </a:t>
            </a:r>
            <a:r>
              <a:rPr kumimoji="0" lang="fi-FI" altLang="fi-FI" sz="2200" b="0" i="0" u="none" strike="noStrike" cap="none" normalizeH="0" baseline="0" dirty="0" err="1">
                <a:ln>
                  <a:noFill/>
                </a:ln>
                <a:effectLst/>
                <a:latin typeface="Arial" panose="020B0604020202020204" pitchFamily="34" charset="0"/>
              </a:rPr>
              <a:t>international</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researchers</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clinicians</a:t>
            </a:r>
            <a:r>
              <a:rPr kumimoji="0" lang="fi-FI" altLang="fi-FI" sz="2200" b="0" i="0" u="none" strike="noStrike" cap="none" normalizeH="0" baseline="0" dirty="0">
                <a:ln>
                  <a:noFill/>
                </a:ln>
                <a:effectLst/>
                <a:latin typeface="Arial" panose="020B0604020202020204" pitchFamily="34" charset="0"/>
              </a:rPr>
              <a:t> and </a:t>
            </a:r>
            <a:r>
              <a:rPr kumimoji="0" lang="fi-FI" altLang="fi-FI" sz="2200" b="0" i="0" u="none" strike="noStrike" cap="none" normalizeH="0" baseline="0" dirty="0" err="1">
                <a:ln>
                  <a:noFill/>
                </a:ln>
                <a:effectLst/>
                <a:latin typeface="Arial" panose="020B0604020202020204" pitchFamily="34" charset="0"/>
              </a:rPr>
              <a:t>consumers</a:t>
            </a:r>
            <a:r>
              <a:rPr kumimoji="0" lang="fi-FI" altLang="fi-FI" sz="2200" b="0" i="0" u="none" strike="noStrike" cap="none" normalizeH="0" baseline="0" dirty="0">
                <a:ln>
                  <a:noFill/>
                </a:ln>
                <a:effectLst/>
                <a:latin typeface="Arial" panose="020B0604020202020204" pitchFamily="34" charset="0"/>
              </a:rPr>
              <a:t> </a:t>
            </a:r>
            <a:r>
              <a:rPr kumimoji="0" lang="fi-FI" altLang="fi-FI" sz="2200" b="0" i="0" u="none" strike="noStrike" cap="none" normalizeH="0" baseline="0" dirty="0" err="1">
                <a:ln>
                  <a:noFill/>
                </a:ln>
                <a:effectLst/>
                <a:latin typeface="Arial" panose="020B0604020202020204" pitchFamily="34" charset="0"/>
              </a:rPr>
              <a:t>with</a:t>
            </a:r>
            <a:r>
              <a:rPr kumimoji="0" lang="fi-FI" altLang="fi-FI" sz="2200" b="0" i="0" u="none" strike="noStrike" cap="none" normalizeH="0" baseline="0" dirty="0">
                <a:ln>
                  <a:noFill/>
                </a:ln>
                <a:effectLst/>
                <a:latin typeface="Arial" panose="020B0604020202020204" pitchFamily="34" charset="0"/>
              </a:rPr>
              <a:t> a </a:t>
            </a:r>
            <a:r>
              <a:rPr kumimoji="0" lang="fi-FI" altLang="fi-FI" sz="2200" b="0" i="0" u="none" strike="noStrike" cap="none" normalizeH="0" baseline="0" dirty="0" err="1">
                <a:ln>
                  <a:noFill/>
                </a:ln>
                <a:effectLst/>
                <a:latin typeface="Arial" panose="020B0604020202020204" pitchFamily="34" charset="0"/>
              </a:rPr>
              <a:t>shared</a:t>
            </a:r>
            <a:r>
              <a:rPr kumimoji="0" lang="fi-FI" altLang="fi-FI" sz="2200" b="0" i="0" u="none" strike="noStrike" cap="none" normalizeH="0" baseline="0" dirty="0">
                <a:ln>
                  <a:noFill/>
                </a:ln>
                <a:effectLst/>
                <a:latin typeface="Arial" panose="020B0604020202020204" pitchFamily="34" charset="0"/>
              </a:rPr>
              <a:t> vision.</a:t>
            </a:r>
          </a:p>
          <a:p>
            <a:pPr marL="0" marR="0" lvl="0" indent="0" defTabSz="914400" rtl="0" eaLnBrk="0" fontAlgn="base" latinLnBrk="0" hangingPunct="0">
              <a:spcBef>
                <a:spcPct val="0"/>
              </a:spcBef>
              <a:spcAft>
                <a:spcPts val="600"/>
              </a:spcAft>
              <a:buClrTx/>
              <a:buSzTx/>
              <a:buFontTx/>
              <a:buNone/>
              <a:tabLst/>
            </a:pPr>
            <a:endParaRPr kumimoji="0" lang="fi-FI" altLang="fi-FI" sz="2200" b="0" i="0" u="none" strike="noStrike" cap="none" normalizeH="0" baseline="0" dirty="0">
              <a:ln>
                <a:noFill/>
              </a:ln>
              <a:effectLst/>
              <a:latin typeface="Arial" panose="020B0604020202020204" pitchFamily="34" charset="0"/>
            </a:endParaRPr>
          </a:p>
          <a:p>
            <a:pPr marL="0" marR="0" lvl="0" indent="0" defTabSz="914400" rtl="0" eaLnBrk="0" fontAlgn="base" latinLnBrk="0" hangingPunct="0">
              <a:spcBef>
                <a:spcPct val="0"/>
              </a:spcBef>
              <a:spcAft>
                <a:spcPts val="600"/>
              </a:spcAft>
              <a:buClrTx/>
              <a:buSzTx/>
              <a:buFontTx/>
              <a:buNone/>
              <a:tabLst/>
            </a:pPr>
            <a:r>
              <a:rPr kumimoji="0" lang="fi-FI" altLang="fi-FI" sz="2200" b="0" i="0" u="none" strike="noStrike" cap="none" normalizeH="0" baseline="0" dirty="0">
                <a:ln>
                  <a:noFill/>
                </a:ln>
                <a:effectLst/>
                <a:latin typeface="Arial" panose="020B0604020202020204" pitchFamily="34" charset="0"/>
                <a:hlinkClick r:id="rId2"/>
              </a:rPr>
              <a:t>https://www.aphasiaunited.org/</a:t>
            </a:r>
            <a:r>
              <a:rPr kumimoji="0" lang="fi-FI" altLang="fi-FI" sz="2200" b="0" i="0" u="none" strike="noStrike" cap="none" normalizeH="0" baseline="0" dirty="0">
                <a:ln>
                  <a:noFill/>
                </a:ln>
                <a:effectLst/>
                <a:latin typeface="Arial" panose="020B0604020202020204" pitchFamily="34" charset="0"/>
              </a:rPr>
              <a:t> </a:t>
            </a:r>
          </a:p>
        </p:txBody>
      </p:sp>
      <p:pic>
        <p:nvPicPr>
          <p:cNvPr id="1026" name="Picture 2" descr="Aphasia United">
            <a:hlinkClick r:id="rId2"/>
            <a:extLst>
              <a:ext uri="{FF2B5EF4-FFF2-40B4-BE49-F238E27FC236}">
                <a16:creationId xmlns:a16="http://schemas.microsoft.com/office/drawing/2014/main" xmlns="" id="{D9D44F02-E714-4E56-94C5-B58E1CF3801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878" r="-1" b="-1"/>
          <a:stretch/>
        </p:blipFill>
        <p:spPr bwMode="auto">
          <a:xfrm>
            <a:off x="6098892" y="2483498"/>
            <a:ext cx="4802404" cy="3563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1501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6D27EB-B0D6-4B26-8CE1-BDE67D818404}"/>
              </a:ext>
            </a:extLst>
          </p:cNvPr>
          <p:cNvSpPr>
            <a:spLocks noGrp="1"/>
          </p:cNvSpPr>
          <p:nvPr>
            <p:ph type="title"/>
          </p:nvPr>
        </p:nvSpPr>
        <p:spPr>
          <a:xfrm>
            <a:off x="838200" y="365126"/>
            <a:ext cx="10515600" cy="806449"/>
          </a:xfrm>
        </p:spPr>
        <p:txBody>
          <a:bodyPr>
            <a:normAutofit fontScale="90000"/>
          </a:bodyPr>
          <a:lstStyle/>
          <a:p>
            <a:r>
              <a:rPr lang="fi-FI" sz="2600" dirty="0"/>
              <a:t/>
            </a:r>
            <a:br>
              <a:rPr lang="fi-FI" sz="2600" dirty="0"/>
            </a:br>
            <a:r>
              <a:rPr lang="fi-FI" sz="2600" dirty="0"/>
              <a:t>Näyttöön perustuvia suosituksista 38 versiota – 28 kielellä</a:t>
            </a:r>
            <a:br>
              <a:rPr lang="fi-FI" sz="2600" dirty="0"/>
            </a:br>
            <a:r>
              <a:rPr lang="fi-FI" sz="2600" dirty="0"/>
              <a:t>-näytön tasot ja lähteet annettu</a:t>
            </a:r>
            <a:br>
              <a:rPr lang="fi-FI" sz="2600" dirty="0"/>
            </a:br>
            <a:endParaRPr lang="fi-FI" sz="2800" dirty="0"/>
          </a:p>
        </p:txBody>
      </p:sp>
      <p:sp>
        <p:nvSpPr>
          <p:cNvPr id="3" name="Content Placeholder 2">
            <a:extLst>
              <a:ext uri="{FF2B5EF4-FFF2-40B4-BE49-F238E27FC236}">
                <a16:creationId xmlns:a16="http://schemas.microsoft.com/office/drawing/2014/main" xmlns="" id="{0D446E53-3749-4F09-899B-4EE32E219509}"/>
              </a:ext>
            </a:extLst>
          </p:cNvPr>
          <p:cNvSpPr>
            <a:spLocks noGrp="1"/>
          </p:cNvSpPr>
          <p:nvPr>
            <p:ph idx="1"/>
          </p:nvPr>
        </p:nvSpPr>
        <p:spPr>
          <a:xfrm>
            <a:off x="838200" y="1600200"/>
            <a:ext cx="10515600" cy="4576763"/>
          </a:xfrm>
        </p:spPr>
        <p:txBody>
          <a:bodyPr>
            <a:normAutofit fontScale="92500" lnSpcReduction="20000"/>
          </a:bodyPr>
          <a:lstStyle/>
          <a:p>
            <a:r>
              <a:rPr lang="fi-FI" sz="2600" dirty="0"/>
              <a:t>Afasian hyvät käytänteet / suomenkielinen ensikäännös Anu </a:t>
            </a:r>
            <a:r>
              <a:rPr lang="fi-FI" sz="2600" dirty="0" err="1"/>
              <a:t>Klipin</a:t>
            </a:r>
            <a:r>
              <a:rPr lang="fi-FI" sz="2600" dirty="0"/>
              <a:t> </a:t>
            </a:r>
          </a:p>
          <a:p>
            <a:r>
              <a:rPr lang="fi-FI" sz="2600" b="1" dirty="0" err="1"/>
              <a:t>Selkoistettu</a:t>
            </a:r>
            <a:r>
              <a:rPr lang="fi-FI" sz="2600" b="1" dirty="0"/>
              <a:t> (</a:t>
            </a:r>
            <a:r>
              <a:rPr lang="fi-FI" sz="2600" b="1" dirty="0" err="1"/>
              <a:t>aphasia</a:t>
            </a:r>
            <a:r>
              <a:rPr lang="fi-FI" sz="2600" b="1" dirty="0"/>
              <a:t> </a:t>
            </a:r>
            <a:r>
              <a:rPr lang="fi-FI" sz="2600" b="1" dirty="0" err="1"/>
              <a:t>friendly</a:t>
            </a:r>
            <a:r>
              <a:rPr lang="fi-FI" sz="2600" b="1" dirty="0"/>
              <a:t>) suomenkielinen versio vuodelta 2016:</a:t>
            </a:r>
          </a:p>
          <a:p>
            <a:pPr marL="0" indent="0">
              <a:buNone/>
            </a:pPr>
            <a:endParaRPr lang="fi-FI" sz="2600" b="1" dirty="0"/>
          </a:p>
          <a:p>
            <a:pPr lvl="1"/>
            <a:r>
              <a:rPr lang="fi-FI" sz="2600" b="1" dirty="0">
                <a:solidFill>
                  <a:schemeClr val="accent1"/>
                </a:solidFill>
              </a:rPr>
              <a:t>Afaattisella henkilöllä on vaikeuksia ilmaista itseään tai ymmärtää muiden puhetta.  Hän käyttää ehkä puheessa outoja sanoja, ei ymmärrä toisten puhetta tai hänellä on vaikeuksia kirjoittaa tai ymmärtää tekstejä.  Näitä vaikeuksia kutsutaan kommunikointihäiriöksi. </a:t>
            </a:r>
          </a:p>
          <a:p>
            <a:pPr lvl="1"/>
            <a:endParaRPr lang="fi-FI" sz="2600" b="1" dirty="0">
              <a:solidFill>
                <a:schemeClr val="accent1"/>
              </a:solidFill>
            </a:endParaRPr>
          </a:p>
          <a:p>
            <a:pPr lvl="1"/>
            <a:r>
              <a:rPr lang="fi-FI" sz="2600" b="1" dirty="0">
                <a:solidFill>
                  <a:schemeClr val="accent1"/>
                </a:solidFill>
              </a:rPr>
              <a:t>Koska kommunikointi on vaikeaa, afaattisella henkilöllä on vaikeuksia toimia sosiaalisissa suhteissa. Kommunikoinnin vaikeudet voivat myös heikentää yleistä hyvinvointia.  Afasia ei kuitenkaan vaikuta suoraan älykkyyteen. Afaattinen henkilö kykenee tekemään päätöksiä ja osallistumaan toimintaan, jos tieto ja toiminta muokataan sellaiseksi, että hänen on helppo ottaa se vastaan.</a:t>
            </a:r>
          </a:p>
          <a:p>
            <a:endParaRPr lang="fi-FI" dirty="0"/>
          </a:p>
        </p:txBody>
      </p:sp>
    </p:spTree>
    <p:extLst>
      <p:ext uri="{BB962C8B-B14F-4D97-AF65-F5344CB8AC3E}">
        <p14:creationId xmlns:p14="http://schemas.microsoft.com/office/powerpoint/2010/main" val="584453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076EDC-C8BD-4EDC-8A4B-CA3EAC916259}"/>
              </a:ext>
            </a:extLst>
          </p:cNvPr>
          <p:cNvSpPr>
            <a:spLocks noGrp="1"/>
          </p:cNvSpPr>
          <p:nvPr>
            <p:ph type="title"/>
          </p:nvPr>
        </p:nvSpPr>
        <p:spPr>
          <a:xfrm>
            <a:off x="838200" y="435430"/>
            <a:ext cx="10515600" cy="718456"/>
          </a:xfrm>
        </p:spPr>
        <p:txBody>
          <a:bodyPr>
            <a:noAutofit/>
          </a:bodyPr>
          <a:lstStyle/>
          <a:p>
            <a:r>
              <a:rPr lang="fi-FI" sz="2800" b="1" dirty="0">
                <a:solidFill>
                  <a:schemeClr val="accent1"/>
                </a:solidFill>
              </a:rPr>
              <a:t>Miten suositukset toteutuvat? Vastaukset seuraavista kartoituksista</a:t>
            </a:r>
            <a:r>
              <a:rPr lang="fi-FI" sz="3200" dirty="0"/>
              <a:t/>
            </a:r>
            <a:br>
              <a:rPr lang="fi-FI" sz="3200" dirty="0"/>
            </a:br>
            <a:r>
              <a:rPr lang="fi-FI" sz="2000" dirty="0"/>
              <a:t>(ks. Korpijaakko-Huuhka, Manninen &amp; </a:t>
            </a:r>
            <a:r>
              <a:rPr lang="fi-FI" sz="2000" dirty="0" err="1"/>
              <a:t>Klippi</a:t>
            </a:r>
            <a:r>
              <a:rPr lang="fi-FI" sz="2000" dirty="0"/>
              <a:t>, 2017, s. 335--346)</a:t>
            </a:r>
            <a:r>
              <a:rPr lang="fi-FI" sz="3200" dirty="0"/>
              <a:t/>
            </a:r>
            <a:br>
              <a:rPr lang="fi-FI" sz="3200" dirty="0"/>
            </a:br>
            <a:endParaRPr lang="fi-FI" sz="3200" dirty="0"/>
          </a:p>
        </p:txBody>
      </p:sp>
      <p:sp>
        <p:nvSpPr>
          <p:cNvPr id="3" name="Content Placeholder 2">
            <a:extLst>
              <a:ext uri="{FF2B5EF4-FFF2-40B4-BE49-F238E27FC236}">
                <a16:creationId xmlns:a16="http://schemas.microsoft.com/office/drawing/2014/main" xmlns="" id="{F345968C-765E-45D2-836A-E57AEBCCDF65}"/>
              </a:ext>
            </a:extLst>
          </p:cNvPr>
          <p:cNvSpPr>
            <a:spLocks noGrp="1"/>
          </p:cNvSpPr>
          <p:nvPr>
            <p:ph idx="1"/>
          </p:nvPr>
        </p:nvSpPr>
        <p:spPr>
          <a:xfrm>
            <a:off x="435429" y="1153887"/>
            <a:ext cx="11299371" cy="5551714"/>
          </a:xfrm>
        </p:spPr>
        <p:txBody>
          <a:bodyPr>
            <a:normAutofit fontScale="92500" lnSpcReduction="10000"/>
          </a:bodyPr>
          <a:lstStyle/>
          <a:p>
            <a:pPr lvl="1"/>
            <a:r>
              <a:rPr lang="fi-FI" sz="1900" b="1" dirty="0"/>
              <a:t>Laine, M. (2008). </a:t>
            </a:r>
            <a:r>
              <a:rPr lang="fi-FI" sz="1900" i="1" dirty="0"/>
              <a:t>Afasian akuutti- ja </a:t>
            </a:r>
            <a:r>
              <a:rPr lang="fi-FI" sz="1900" i="1" dirty="0" err="1"/>
              <a:t>subakuuttivaiheen</a:t>
            </a:r>
            <a:r>
              <a:rPr lang="fi-FI" sz="1900" i="1" dirty="0"/>
              <a:t> kuntoutuksen käytännöt ja resurssit kuntoutusta tekevien puheterapeuttien näkökulmasta. Kyselytutkimus. </a:t>
            </a:r>
            <a:r>
              <a:rPr lang="fi-FI" sz="1900" dirty="0"/>
              <a:t>Logopedian pro gradu –tutkielma. Puhetieteiden laitos. Helsingin yliopisto.</a:t>
            </a:r>
          </a:p>
          <a:p>
            <a:pPr lvl="1"/>
            <a:endParaRPr lang="fi-FI" sz="1900" dirty="0"/>
          </a:p>
          <a:p>
            <a:pPr lvl="1"/>
            <a:r>
              <a:rPr lang="fi-FI" sz="1900" b="1" dirty="0" err="1"/>
              <a:t>Sellman</a:t>
            </a:r>
            <a:r>
              <a:rPr lang="fi-FI" sz="1900" b="1" dirty="0"/>
              <a:t>, J., Heikkinen, P. &amp; </a:t>
            </a:r>
            <a:r>
              <a:rPr lang="fi-FI" sz="1900" b="1" dirty="0" err="1"/>
              <a:t>Klippi</a:t>
            </a:r>
            <a:r>
              <a:rPr lang="fi-FI" sz="1900" b="1" dirty="0"/>
              <a:t>, A. (2009). </a:t>
            </a:r>
            <a:r>
              <a:rPr lang="fi-FI" sz="1900" dirty="0"/>
              <a:t>Vaikeavammaisten AVH-, MS- ja CP-kuntoutujien puheterapia – VAKE-hankkeen alustavia tuloksia. </a:t>
            </a:r>
            <a:r>
              <a:rPr lang="fi-FI" sz="1900" i="1" dirty="0"/>
              <a:t>Puheterapeutti</a:t>
            </a:r>
            <a:r>
              <a:rPr lang="fi-FI" sz="1900" dirty="0"/>
              <a:t> 2009(4), 25—57.</a:t>
            </a:r>
          </a:p>
          <a:p>
            <a:pPr lvl="1"/>
            <a:endParaRPr lang="fi-FI" sz="1900" dirty="0"/>
          </a:p>
          <a:p>
            <a:pPr marL="914400" lvl="2" indent="0">
              <a:buNone/>
            </a:pPr>
            <a:r>
              <a:rPr lang="fi-FI" sz="1500" dirty="0"/>
              <a:t>Edelliset kaksi koottu julkaisuun </a:t>
            </a:r>
            <a:r>
              <a:rPr lang="fi-FI" sz="1500" b="1" dirty="0" err="1"/>
              <a:t>Klippi</a:t>
            </a:r>
            <a:r>
              <a:rPr lang="fi-FI" sz="1500" b="1" dirty="0"/>
              <a:t>, A., </a:t>
            </a:r>
            <a:r>
              <a:rPr lang="fi-FI" sz="1500" b="1" dirty="0" err="1"/>
              <a:t>Sellman</a:t>
            </a:r>
            <a:r>
              <a:rPr lang="fi-FI" sz="1500" b="1" dirty="0"/>
              <a:t>, J. &amp; Laine, M. (2012) </a:t>
            </a:r>
            <a:r>
              <a:rPr lang="fi-FI" sz="1500" dirty="0"/>
              <a:t>. </a:t>
            </a:r>
            <a:r>
              <a:rPr lang="fi-FI" sz="1500" dirty="0" err="1"/>
              <a:t>Current</a:t>
            </a:r>
            <a:r>
              <a:rPr lang="fi-FI" sz="1500" dirty="0"/>
              <a:t> </a:t>
            </a:r>
            <a:r>
              <a:rPr lang="fi-FI" sz="1500" dirty="0" err="1"/>
              <a:t>clinical</a:t>
            </a:r>
            <a:r>
              <a:rPr lang="fi-FI" sz="1500" dirty="0"/>
              <a:t> </a:t>
            </a:r>
            <a:r>
              <a:rPr lang="fi-FI" sz="1500" dirty="0" err="1"/>
              <a:t>practices</a:t>
            </a:r>
            <a:r>
              <a:rPr lang="fi-FI" sz="1500" dirty="0"/>
              <a:t> in </a:t>
            </a:r>
            <a:r>
              <a:rPr lang="fi-FI" sz="1500" dirty="0" err="1"/>
              <a:t>aphasia</a:t>
            </a:r>
            <a:r>
              <a:rPr lang="fi-FI" sz="1500" dirty="0"/>
              <a:t> </a:t>
            </a:r>
            <a:r>
              <a:rPr lang="fi-FI" sz="1500" dirty="0" err="1"/>
              <a:t>therapy</a:t>
            </a:r>
            <a:r>
              <a:rPr lang="fi-FI" sz="1500" dirty="0"/>
              <a:t> in Finland: </a:t>
            </a:r>
            <a:r>
              <a:rPr lang="fi-FI" sz="1500" dirty="0" err="1"/>
              <a:t>Challenges</a:t>
            </a:r>
            <a:r>
              <a:rPr lang="fi-FI" sz="1500" dirty="0"/>
              <a:t> in </a:t>
            </a:r>
            <a:r>
              <a:rPr lang="fi-FI" sz="1500" dirty="0" err="1"/>
              <a:t>moving</a:t>
            </a:r>
            <a:r>
              <a:rPr lang="fi-FI" sz="1500" dirty="0"/>
              <a:t> </a:t>
            </a:r>
            <a:r>
              <a:rPr lang="fi-FI" sz="1500" dirty="0" err="1"/>
              <a:t>towards</a:t>
            </a:r>
            <a:r>
              <a:rPr lang="fi-FI" sz="1500" dirty="0"/>
              <a:t> </a:t>
            </a:r>
            <a:r>
              <a:rPr lang="fi-FI" sz="1500" dirty="0" err="1"/>
              <a:t>national</a:t>
            </a:r>
            <a:r>
              <a:rPr lang="fi-FI" sz="1500" dirty="0"/>
              <a:t> </a:t>
            </a:r>
            <a:r>
              <a:rPr lang="fi-FI" sz="1500" dirty="0" err="1"/>
              <a:t>best</a:t>
            </a:r>
            <a:r>
              <a:rPr lang="fi-FI" sz="1500" dirty="0"/>
              <a:t> </a:t>
            </a:r>
            <a:r>
              <a:rPr lang="fi-FI" sz="1500" dirty="0" err="1"/>
              <a:t>practice</a:t>
            </a:r>
            <a:r>
              <a:rPr lang="fi-FI" sz="1500" dirty="0"/>
              <a:t>. </a:t>
            </a:r>
            <a:r>
              <a:rPr lang="fi-FI" sz="1500" i="1" dirty="0" err="1"/>
              <a:t>Folia</a:t>
            </a:r>
            <a:r>
              <a:rPr lang="fi-FI" sz="1500" i="1" dirty="0"/>
              <a:t> </a:t>
            </a:r>
            <a:r>
              <a:rPr lang="fi-FI" sz="1500" i="1" dirty="0" err="1"/>
              <a:t>Phoniatrica</a:t>
            </a:r>
            <a:r>
              <a:rPr lang="fi-FI" sz="1500" i="1" dirty="0"/>
              <a:t> et </a:t>
            </a:r>
            <a:r>
              <a:rPr lang="fi-FI" sz="1500" i="1" dirty="0" err="1"/>
              <a:t>Logopedica</a:t>
            </a:r>
            <a:r>
              <a:rPr lang="fi-FI" sz="1500" dirty="0"/>
              <a:t>, 64, 169—178. </a:t>
            </a:r>
          </a:p>
          <a:p>
            <a:pPr lvl="1"/>
            <a:endParaRPr lang="fi-FI" sz="1900" dirty="0"/>
          </a:p>
          <a:p>
            <a:pPr lvl="1"/>
            <a:r>
              <a:rPr lang="fi-FI" sz="1900" b="1" dirty="0"/>
              <a:t>Huttu, H. (2014)</a:t>
            </a:r>
            <a:r>
              <a:rPr lang="fi-FI" sz="1900" dirty="0"/>
              <a:t>. </a:t>
            </a:r>
            <a:r>
              <a:rPr lang="fi-FI" sz="1900" i="1" dirty="0"/>
              <a:t>Afasian saaneiden henkilöiden ohjautuminen puheterapiaan ja puheterapian toteutuminen</a:t>
            </a:r>
            <a:r>
              <a:rPr lang="fi-FI" sz="1900" dirty="0"/>
              <a:t>. Logopedian pro gradu –tutkielma. Oulun yliopisto.</a:t>
            </a:r>
          </a:p>
          <a:p>
            <a:pPr lvl="1"/>
            <a:endParaRPr lang="fi-FI" sz="1900" dirty="0"/>
          </a:p>
          <a:p>
            <a:pPr lvl="1"/>
            <a:r>
              <a:rPr lang="fi-FI" sz="1900" b="1" dirty="0" err="1"/>
              <a:t>Sunervo</a:t>
            </a:r>
            <a:r>
              <a:rPr lang="fi-FI" sz="1900" b="1" dirty="0"/>
              <a:t>, I. (2015).</a:t>
            </a:r>
            <a:r>
              <a:rPr lang="fi-FI" sz="1900" dirty="0"/>
              <a:t> </a:t>
            </a:r>
            <a:r>
              <a:rPr lang="fi-FI" sz="1900" i="1" dirty="0"/>
              <a:t>Läheiset osana afasiakuntoutusta – kyselytutkimus puheterapeuteille. </a:t>
            </a:r>
            <a:r>
              <a:rPr lang="fi-FI" sz="1900" dirty="0"/>
              <a:t>Logopedian pro gradu –tutkielma. Käyttäytymistieteiden laitos. Helsingin yliopisto.</a:t>
            </a:r>
          </a:p>
          <a:p>
            <a:pPr lvl="1"/>
            <a:endParaRPr lang="fi-FI" sz="1900" dirty="0"/>
          </a:p>
          <a:p>
            <a:pPr lvl="1"/>
            <a:r>
              <a:rPr lang="fi-FI" sz="1900" b="1" dirty="0"/>
              <a:t>Koskinen, M. (2016).</a:t>
            </a:r>
            <a:r>
              <a:rPr lang="fi-FI" sz="1900" i="1" dirty="0"/>
              <a:t> </a:t>
            </a:r>
            <a:r>
              <a:rPr lang="fi-FI" sz="1900" i="1" dirty="0" err="1"/>
              <a:t>AVH:n</a:t>
            </a:r>
            <a:r>
              <a:rPr lang="fi-FI" sz="1900" i="1" dirty="0"/>
              <a:t> sairastaneidenkuntoutukseen ohjautuminen ja kuntoutuksen toteutuminen 2013—2015. AVH-kuntoutuksen seurantatutkimuksen loppuraportti. </a:t>
            </a:r>
            <a:r>
              <a:rPr lang="fi-FI" sz="1900" dirty="0"/>
              <a:t>Aivoliitto ry:n julkaisuja 11. Turku.</a:t>
            </a:r>
          </a:p>
          <a:p>
            <a:pPr marL="457200" lvl="1" indent="0">
              <a:buNone/>
            </a:pPr>
            <a:endParaRPr lang="fi-FI" sz="1900" dirty="0"/>
          </a:p>
          <a:p>
            <a:pPr lvl="1"/>
            <a:r>
              <a:rPr lang="fi-FI" sz="1900" b="1" dirty="0"/>
              <a:t>Verkkokysely keväällä 2017 /Manninen ym.</a:t>
            </a:r>
            <a:endParaRPr lang="fi-FI" dirty="0"/>
          </a:p>
        </p:txBody>
      </p:sp>
    </p:spTree>
    <p:extLst>
      <p:ext uri="{BB962C8B-B14F-4D97-AF65-F5344CB8AC3E}">
        <p14:creationId xmlns:p14="http://schemas.microsoft.com/office/powerpoint/2010/main" val="2651711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403DCA-01D2-450E-9A04-B1F6DC77B640}"/>
              </a:ext>
            </a:extLst>
          </p:cNvPr>
          <p:cNvSpPr>
            <a:spLocks noGrp="1"/>
          </p:cNvSpPr>
          <p:nvPr>
            <p:ph type="title"/>
          </p:nvPr>
        </p:nvSpPr>
        <p:spPr>
          <a:xfrm>
            <a:off x="838200" y="365125"/>
            <a:ext cx="10515600" cy="1768475"/>
          </a:xfrm>
        </p:spPr>
        <p:txBody>
          <a:bodyPr>
            <a:noAutofit/>
          </a:bodyPr>
          <a:lstStyle/>
          <a:p>
            <a:r>
              <a:rPr lang="fi-FI" sz="2800" b="1" dirty="0">
                <a:solidFill>
                  <a:schemeClr val="accent1"/>
                </a:solidFill>
              </a:rPr>
              <a:t>1: Asiantuntija selvittää, miten henkilö pystyy kommunikoimaan, kun tämä on sairastanut aivojen verenkiertohäiriön tai sairastaa etenevää aivosairautta. </a:t>
            </a:r>
          </a:p>
        </p:txBody>
      </p:sp>
      <p:sp>
        <p:nvSpPr>
          <p:cNvPr id="3" name="Content Placeholder 2">
            <a:extLst>
              <a:ext uri="{FF2B5EF4-FFF2-40B4-BE49-F238E27FC236}">
                <a16:creationId xmlns:a16="http://schemas.microsoft.com/office/drawing/2014/main" xmlns="" id="{DDD16878-87A8-4190-A0A4-8D2970EA947E}"/>
              </a:ext>
            </a:extLst>
          </p:cNvPr>
          <p:cNvSpPr>
            <a:spLocks noGrp="1"/>
          </p:cNvSpPr>
          <p:nvPr>
            <p:ph idx="1"/>
          </p:nvPr>
        </p:nvSpPr>
        <p:spPr>
          <a:xfrm>
            <a:off x="838200" y="2351314"/>
            <a:ext cx="10515600" cy="3825649"/>
          </a:xfrm>
        </p:spPr>
        <p:txBody>
          <a:bodyPr/>
          <a:lstStyle/>
          <a:p>
            <a:pPr marL="0" indent="0">
              <a:buNone/>
            </a:pPr>
            <a:r>
              <a:rPr lang="fi-FI" b="1" dirty="0"/>
              <a:t>Ei toteudu: </a:t>
            </a:r>
          </a:p>
          <a:p>
            <a:r>
              <a:rPr lang="fi-FI" dirty="0"/>
              <a:t>Kaikki AVH-potilaat ja muistisairaat ihmiset eivät ohjaudu puheterapeutin tutkimuksiin</a:t>
            </a:r>
          </a:p>
          <a:p>
            <a:pPr lvl="1"/>
            <a:r>
              <a:rPr lang="fi-FI" dirty="0"/>
              <a:t>Koska häiriöitä ei akuuttivaiheessa tunnisteta, etenkään lieviä häiriöitä </a:t>
            </a:r>
          </a:p>
          <a:p>
            <a:pPr lvl="1"/>
            <a:r>
              <a:rPr lang="fi-FI" dirty="0"/>
              <a:t>Koska kuntoutuspolku katkeaa siirryttäessä erikoissairaanhoidosta perusterveydenhuoltoon</a:t>
            </a:r>
          </a:p>
          <a:p>
            <a:pPr lvl="2"/>
            <a:r>
              <a:rPr lang="fi-FI" dirty="0"/>
              <a:t>Koska paikkakunnalla ei ole puheterapeuttia, joka organisoisi/ toteuttaisi puheterapian</a:t>
            </a:r>
          </a:p>
          <a:p>
            <a:pPr lvl="1"/>
            <a:endParaRPr lang="fi-FI" dirty="0"/>
          </a:p>
        </p:txBody>
      </p:sp>
    </p:spTree>
    <p:extLst>
      <p:ext uri="{BB962C8B-B14F-4D97-AF65-F5344CB8AC3E}">
        <p14:creationId xmlns:p14="http://schemas.microsoft.com/office/powerpoint/2010/main" val="357342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723E19-D0E4-4E4B-8476-04E86AE3E8B2}"/>
              </a:ext>
            </a:extLst>
          </p:cNvPr>
          <p:cNvSpPr>
            <a:spLocks noGrp="1"/>
          </p:cNvSpPr>
          <p:nvPr>
            <p:ph type="title"/>
          </p:nvPr>
        </p:nvSpPr>
        <p:spPr>
          <a:xfrm>
            <a:off x="838200" y="365125"/>
            <a:ext cx="10515600" cy="2574018"/>
          </a:xfrm>
        </p:spPr>
        <p:txBody>
          <a:bodyPr>
            <a:noAutofit/>
          </a:bodyPr>
          <a:lstStyle/>
          <a:p>
            <a:r>
              <a:rPr lang="fi-FI" sz="2800" b="1" dirty="0">
                <a:solidFill>
                  <a:schemeClr val="accent1"/>
                </a:solidFill>
              </a:rPr>
              <a:t>2: Puheterapeutti tutkii henkilön, jolla saattaa olla kommunikointihäiriö. Tutkimuksissa hän selvittää,  </a:t>
            </a:r>
            <a:br>
              <a:rPr lang="fi-FI" sz="2800" b="1" dirty="0">
                <a:solidFill>
                  <a:schemeClr val="accent1"/>
                </a:solidFill>
              </a:rPr>
            </a:br>
            <a:r>
              <a:rPr lang="fi-FI" sz="2800" b="1" dirty="0">
                <a:solidFill>
                  <a:schemeClr val="accent1"/>
                </a:solidFill>
              </a:rPr>
              <a:t>· millainen häiriö on </a:t>
            </a:r>
            <a:br>
              <a:rPr lang="fi-FI" sz="2800" b="1" dirty="0">
                <a:solidFill>
                  <a:schemeClr val="accent1"/>
                </a:solidFill>
              </a:rPr>
            </a:br>
            <a:r>
              <a:rPr lang="fi-FI" sz="2800" b="1" dirty="0">
                <a:solidFill>
                  <a:schemeClr val="accent1"/>
                </a:solidFill>
              </a:rPr>
              <a:t>· miten vaikea häiriö on </a:t>
            </a:r>
            <a:br>
              <a:rPr lang="fi-FI" sz="2800" b="1" dirty="0">
                <a:solidFill>
                  <a:schemeClr val="accent1"/>
                </a:solidFill>
              </a:rPr>
            </a:br>
            <a:r>
              <a:rPr lang="fi-FI" sz="2800" b="1" dirty="0">
                <a:solidFill>
                  <a:schemeClr val="accent1"/>
                </a:solidFill>
              </a:rPr>
              <a:t>· miten häiriö vaikuttaa henkilön elämään.</a:t>
            </a:r>
          </a:p>
        </p:txBody>
      </p:sp>
      <p:sp>
        <p:nvSpPr>
          <p:cNvPr id="3" name="Content Placeholder 2">
            <a:extLst>
              <a:ext uri="{FF2B5EF4-FFF2-40B4-BE49-F238E27FC236}">
                <a16:creationId xmlns:a16="http://schemas.microsoft.com/office/drawing/2014/main" xmlns="" id="{920597A0-11E4-47E9-AA9E-B8C57C37C161}"/>
              </a:ext>
            </a:extLst>
          </p:cNvPr>
          <p:cNvSpPr>
            <a:spLocks noGrp="1"/>
          </p:cNvSpPr>
          <p:nvPr>
            <p:ph idx="1"/>
          </p:nvPr>
        </p:nvSpPr>
        <p:spPr>
          <a:xfrm>
            <a:off x="838200" y="2939143"/>
            <a:ext cx="10515600" cy="3237819"/>
          </a:xfrm>
        </p:spPr>
        <p:txBody>
          <a:bodyPr>
            <a:noAutofit/>
          </a:bodyPr>
          <a:lstStyle/>
          <a:p>
            <a:pPr marL="0" indent="0">
              <a:buNone/>
            </a:pPr>
            <a:r>
              <a:rPr lang="fi-FI" b="1" dirty="0"/>
              <a:t>Toteutuu pääosin: </a:t>
            </a:r>
          </a:p>
          <a:p>
            <a:r>
              <a:rPr lang="fi-FI" dirty="0"/>
              <a:t>Puheterapeutit kokevat arvioivansa akuuttivaiheessa  kommunikaatiohäiriön ja sen seuraukset riittävän laajasti.</a:t>
            </a:r>
          </a:p>
          <a:p>
            <a:r>
              <a:rPr lang="fi-FI" dirty="0"/>
              <a:t>Afasian </a:t>
            </a:r>
            <a:r>
              <a:rPr lang="fi-FI" b="1" dirty="0"/>
              <a:t>kroonisessa vaiheessa he eivät kuitenkaan juuri käytä strukturoituja menetelmiä</a:t>
            </a:r>
            <a:r>
              <a:rPr lang="fi-FI" dirty="0"/>
              <a:t>, joilla arvioidaan kielihäiriön seurauksia.</a:t>
            </a:r>
          </a:p>
        </p:txBody>
      </p:sp>
    </p:spTree>
    <p:extLst>
      <p:ext uri="{BB962C8B-B14F-4D97-AF65-F5344CB8AC3E}">
        <p14:creationId xmlns:p14="http://schemas.microsoft.com/office/powerpoint/2010/main" val="421908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22A903-67E1-459B-9F58-E16F1CE51456}"/>
              </a:ext>
            </a:extLst>
          </p:cNvPr>
          <p:cNvSpPr>
            <a:spLocks noGrp="1"/>
          </p:cNvSpPr>
          <p:nvPr>
            <p:ph type="title"/>
          </p:nvPr>
        </p:nvSpPr>
        <p:spPr>
          <a:xfrm>
            <a:off x="838200" y="304800"/>
            <a:ext cx="10515600" cy="1915886"/>
          </a:xfrm>
        </p:spPr>
        <p:txBody>
          <a:bodyPr>
            <a:noAutofit/>
          </a:bodyPr>
          <a:lstStyle/>
          <a:p>
            <a:r>
              <a:rPr lang="fi-FI" sz="2800" b="1" dirty="0">
                <a:solidFill>
                  <a:schemeClr val="accent1"/>
                </a:solidFill>
              </a:rPr>
              <a:t>3: Asiantuntija, esimerkiksi puheterapeutti, kertoo afaattiselle henkilölle, mikä aiheuttaa afasian (esimerkiksi aivojen verenkiertohäiriö eli AVH) ja miten afasiaa voidaan hoitaa. </a:t>
            </a:r>
            <a:br>
              <a:rPr lang="fi-FI" sz="2800" b="1" dirty="0">
                <a:solidFill>
                  <a:schemeClr val="accent1"/>
                </a:solidFill>
              </a:rPr>
            </a:br>
            <a:r>
              <a:rPr lang="fi-FI" sz="2800" b="1" dirty="0">
                <a:solidFill>
                  <a:schemeClr val="accent1"/>
                </a:solidFill>
              </a:rPr>
              <a:t>Afaattinen henkilö saa tietoa heti, kun afasia huomataan, ja tarpeen mukaan kaikissa kuntoutumisen vaiheissa. </a:t>
            </a:r>
          </a:p>
        </p:txBody>
      </p:sp>
      <p:sp>
        <p:nvSpPr>
          <p:cNvPr id="3" name="Content Placeholder 2">
            <a:extLst>
              <a:ext uri="{FF2B5EF4-FFF2-40B4-BE49-F238E27FC236}">
                <a16:creationId xmlns:a16="http://schemas.microsoft.com/office/drawing/2014/main" xmlns="" id="{3E325616-D31E-4F5D-B624-261157D16ADF}"/>
              </a:ext>
            </a:extLst>
          </p:cNvPr>
          <p:cNvSpPr>
            <a:spLocks noGrp="1"/>
          </p:cNvSpPr>
          <p:nvPr>
            <p:ph idx="1"/>
          </p:nvPr>
        </p:nvSpPr>
        <p:spPr>
          <a:xfrm>
            <a:off x="838200" y="2394858"/>
            <a:ext cx="10515600" cy="3782106"/>
          </a:xfrm>
        </p:spPr>
        <p:txBody>
          <a:bodyPr/>
          <a:lstStyle/>
          <a:p>
            <a:pPr marL="0" indent="0">
              <a:buNone/>
            </a:pPr>
            <a:r>
              <a:rPr lang="fi-FI" b="1" dirty="0"/>
              <a:t>Toteutuu ainakin akuuttivaiheessa:</a:t>
            </a:r>
          </a:p>
          <a:p>
            <a:r>
              <a:rPr lang="fi-FI" dirty="0"/>
              <a:t>Puheterapeutit välittävät tietoa afasiasta ja sen syistä asiakkaille ja omaisille.</a:t>
            </a:r>
          </a:p>
          <a:p>
            <a:r>
              <a:rPr lang="fi-FI" dirty="0"/>
              <a:t>Muu henkilökunta vastaa pääosin oman erityisalansa tiedon jakamisesta.</a:t>
            </a:r>
          </a:p>
          <a:p>
            <a:pPr lvl="2"/>
            <a:r>
              <a:rPr lang="fi-FI" dirty="0"/>
              <a:t>Meneekö tieto perille? Ymmärtävätkö afaattinen henkilö ja hänen omaisensa ammattilaisten kieltä?</a:t>
            </a:r>
          </a:p>
          <a:p>
            <a:pPr lvl="2"/>
            <a:r>
              <a:rPr lang="fi-FI" dirty="0"/>
              <a:t>Onko puheterapeutilla aikaa / mahdollisuutta kouluttaa henkilökuntaa viestimään ymmärrettävästi afaattisille henkilöille </a:t>
            </a:r>
            <a:r>
              <a:rPr lang="fi-FI" dirty="0">
                <a:sym typeface="Wingdings" panose="05000000000000000000" pitchFamily="2" charset="2"/>
              </a:rPr>
              <a:t> ks. Kohdat 7 ja 9.</a:t>
            </a:r>
            <a:endParaRPr lang="fi-FI" dirty="0"/>
          </a:p>
        </p:txBody>
      </p:sp>
    </p:spTree>
    <p:extLst>
      <p:ext uri="{BB962C8B-B14F-4D97-AF65-F5344CB8AC3E}">
        <p14:creationId xmlns:p14="http://schemas.microsoft.com/office/powerpoint/2010/main" val="3153190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A2673D-726D-4616-81DC-16EC2CDF2DED}"/>
              </a:ext>
            </a:extLst>
          </p:cNvPr>
          <p:cNvSpPr>
            <a:spLocks noGrp="1"/>
          </p:cNvSpPr>
          <p:nvPr>
            <p:ph type="title"/>
          </p:nvPr>
        </p:nvSpPr>
        <p:spPr>
          <a:xfrm>
            <a:off x="838200" y="365125"/>
            <a:ext cx="10515600" cy="2432277"/>
          </a:xfrm>
        </p:spPr>
        <p:txBody>
          <a:bodyPr>
            <a:normAutofit/>
          </a:bodyPr>
          <a:lstStyle/>
          <a:p>
            <a:r>
              <a:rPr lang="fi-FI" sz="2800" b="1" dirty="0">
                <a:solidFill>
                  <a:schemeClr val="accent1"/>
                </a:solidFill>
              </a:rPr>
              <a:t>4: Kun afaattinen henkilö palaa kotiin hoitopaikasta, </a:t>
            </a:r>
            <a:br>
              <a:rPr lang="fi-FI" sz="2800" b="1" dirty="0">
                <a:solidFill>
                  <a:schemeClr val="accent1"/>
                </a:solidFill>
              </a:rPr>
            </a:br>
            <a:r>
              <a:rPr lang="fi-FI" sz="2800" b="1" dirty="0">
                <a:solidFill>
                  <a:schemeClr val="accent1"/>
                </a:solidFill>
              </a:rPr>
              <a:t>hänellä on jokin keino ilmaista itseään. Se voi olla esimerkiksi jokin väline tai ilmaisun tapa. Ilmaisun apuna voi toimia myös lähi-ihminen, joka on saanut opastusta afasiasta. </a:t>
            </a:r>
            <a:br>
              <a:rPr lang="fi-FI" sz="2800" b="1" dirty="0">
                <a:solidFill>
                  <a:schemeClr val="accent1"/>
                </a:solidFill>
              </a:rPr>
            </a:br>
            <a:r>
              <a:rPr lang="fi-FI" sz="2800" b="1" dirty="0">
                <a:solidFill>
                  <a:schemeClr val="accent1"/>
                </a:solidFill>
              </a:rPr>
              <a:t>Afaattinen henkilö tietää, mistä ja milloin hän saa apuvälineen käyttöönsä. Hän myös osaa käyttää apuvälinettä.</a:t>
            </a:r>
          </a:p>
        </p:txBody>
      </p:sp>
      <p:sp>
        <p:nvSpPr>
          <p:cNvPr id="3" name="Content Placeholder 2">
            <a:extLst>
              <a:ext uri="{FF2B5EF4-FFF2-40B4-BE49-F238E27FC236}">
                <a16:creationId xmlns:a16="http://schemas.microsoft.com/office/drawing/2014/main" xmlns="" id="{199502A9-D546-4DC8-9DB9-CECCE4FF4AF5}"/>
              </a:ext>
            </a:extLst>
          </p:cNvPr>
          <p:cNvSpPr>
            <a:spLocks noGrp="1"/>
          </p:cNvSpPr>
          <p:nvPr>
            <p:ph idx="1"/>
          </p:nvPr>
        </p:nvSpPr>
        <p:spPr>
          <a:xfrm>
            <a:off x="838200" y="2982687"/>
            <a:ext cx="10515600" cy="3510188"/>
          </a:xfrm>
        </p:spPr>
        <p:txBody>
          <a:bodyPr>
            <a:noAutofit/>
          </a:bodyPr>
          <a:lstStyle/>
          <a:p>
            <a:pPr marL="0" indent="0">
              <a:buNone/>
            </a:pPr>
            <a:r>
              <a:rPr lang="fi-FI" sz="2400" b="1" dirty="0"/>
              <a:t>Toteutuminen epätodennäköistä:</a:t>
            </a:r>
          </a:p>
          <a:p>
            <a:r>
              <a:rPr lang="fi-FI" sz="2400" dirty="0"/>
              <a:t>Puheterapeutit pyrkivät siihen, että heidän asiakkaillaan olisi toimiva viestintäkeino. Tavoitetta ei kuitenkaan aina saavuteta joko asiakkaasta (vaikea kielihäiriö) tai hoitopolun rakenteesta (esim. nopea kotiutus tai siirto) johtuvista syistä.</a:t>
            </a:r>
          </a:p>
          <a:p>
            <a:r>
              <a:rPr lang="fi-FI" sz="2400" dirty="0"/>
              <a:t>Tärkein väline on läheisten ja ympäristön ohjaus, mutta ohjauksen vaikuttavuudesta (uuden viestintäkeinon käyttöönotosta) ei useimmiten saada täyttä varmuutta.</a:t>
            </a:r>
          </a:p>
          <a:p>
            <a:pPr>
              <a:buFontTx/>
              <a:buChar char="-"/>
            </a:pPr>
            <a:r>
              <a:rPr lang="fi-FI" sz="2400" dirty="0"/>
              <a:t>koska akuuttiosastoilla ei ole aikaa kouluttaa ja koska </a:t>
            </a:r>
            <a:r>
              <a:rPr lang="fi-FI" sz="2400" b="1" dirty="0"/>
              <a:t>uutta käyttäytymistä ei opita parissa viikossa</a:t>
            </a:r>
          </a:p>
        </p:txBody>
      </p:sp>
    </p:spTree>
    <p:extLst>
      <p:ext uri="{BB962C8B-B14F-4D97-AF65-F5344CB8AC3E}">
        <p14:creationId xmlns:p14="http://schemas.microsoft.com/office/powerpoint/2010/main" val="493677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777A147A-9ED8-46B4-8660-1B3C2AA880B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D07270C-3F71-40DA-8FB1-9D92197D6DEF}"/>
              </a:ext>
            </a:extLst>
          </p:cNvPr>
          <p:cNvSpPr>
            <a:spLocks noGrp="1"/>
          </p:cNvSpPr>
          <p:nvPr>
            <p:ph type="title"/>
          </p:nvPr>
        </p:nvSpPr>
        <p:spPr>
          <a:xfrm>
            <a:off x="841248" y="548640"/>
            <a:ext cx="3600860" cy="5431536"/>
          </a:xfrm>
        </p:spPr>
        <p:txBody>
          <a:bodyPr>
            <a:noAutofit/>
          </a:bodyPr>
          <a:lstStyle/>
          <a:p>
            <a:r>
              <a:rPr lang="fi-FI" sz="2800" b="1" dirty="0">
                <a:solidFill>
                  <a:schemeClr val="accent1"/>
                </a:solidFill>
              </a:rPr>
              <a:t>5: Afaattinen henkilö saa hoitoa afasiaan eli afasiaterapiaa, jos hän tarvitsee sitä. Terapiakertoja on monta viikossa. </a:t>
            </a:r>
            <a:br>
              <a:rPr lang="fi-FI" sz="2800" b="1" dirty="0">
                <a:solidFill>
                  <a:schemeClr val="accent1"/>
                </a:solidFill>
              </a:rPr>
            </a:br>
            <a:r>
              <a:rPr lang="fi-FI" sz="2800" b="1" dirty="0">
                <a:solidFill>
                  <a:schemeClr val="accent1"/>
                </a:solidFill>
              </a:rPr>
              <a:t>Puheterapeutti suunnittelee jokaiselle afaattiselle henkilölle  </a:t>
            </a:r>
            <a:br>
              <a:rPr lang="fi-FI" sz="2800" b="1" dirty="0">
                <a:solidFill>
                  <a:schemeClr val="accent1"/>
                </a:solidFill>
              </a:rPr>
            </a:br>
            <a:r>
              <a:rPr lang="fi-FI" sz="2800" b="1" dirty="0">
                <a:solidFill>
                  <a:schemeClr val="accent1"/>
                </a:solidFill>
              </a:rPr>
              <a:t>juuri hänelle henkilökohtaisesti sopivan terapian </a:t>
            </a:r>
            <a:br>
              <a:rPr lang="fi-FI" sz="2800" b="1" dirty="0">
                <a:solidFill>
                  <a:schemeClr val="accent1"/>
                </a:solidFill>
              </a:rPr>
            </a:br>
            <a:r>
              <a:rPr lang="fi-FI" sz="2800" b="1" dirty="0">
                <a:solidFill>
                  <a:schemeClr val="accent1"/>
                </a:solidFill>
              </a:rPr>
              <a:t>ja toteuttaa sen. </a:t>
            </a:r>
          </a:p>
        </p:txBody>
      </p:sp>
      <p:sp>
        <p:nvSpPr>
          <p:cNvPr id="10" name="sketch line">
            <a:extLst>
              <a:ext uri="{FF2B5EF4-FFF2-40B4-BE49-F238E27FC236}">
                <a16:creationId xmlns:a16="http://schemas.microsoft.com/office/drawing/2014/main" xmlns="" id="{5D6C15A0-C087-4593-8414-2B4EC1CDC3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5BE7DD2B-5068-45BE-8726-0A5C68BE3658}"/>
              </a:ext>
            </a:extLst>
          </p:cNvPr>
          <p:cNvSpPr>
            <a:spLocks noGrp="1"/>
          </p:cNvSpPr>
          <p:nvPr>
            <p:ph idx="1"/>
          </p:nvPr>
        </p:nvSpPr>
        <p:spPr>
          <a:xfrm>
            <a:off x="4793406" y="552090"/>
            <a:ext cx="6557348" cy="5976725"/>
          </a:xfrm>
        </p:spPr>
        <p:txBody>
          <a:bodyPr anchor="ctr">
            <a:noAutofit/>
          </a:bodyPr>
          <a:lstStyle/>
          <a:p>
            <a:pPr marL="0" indent="0">
              <a:buNone/>
            </a:pPr>
            <a:r>
              <a:rPr lang="fi-FI" sz="2000" b="1" dirty="0">
                <a:solidFill>
                  <a:schemeClr val="accent1"/>
                </a:solidFill>
              </a:rPr>
              <a:t>a. Puheterapia voi olla esimerkiksi </a:t>
            </a:r>
          </a:p>
          <a:p>
            <a:pPr marL="0" indent="0">
              <a:buNone/>
            </a:pPr>
            <a:r>
              <a:rPr lang="fi-FI" sz="2000" dirty="0"/>
              <a:t>· puheen ymmärtämisen vahvistamista </a:t>
            </a:r>
          </a:p>
          <a:p>
            <a:pPr marL="0" indent="0">
              <a:buNone/>
            </a:pPr>
            <a:r>
              <a:rPr lang="fi-FI" sz="2000" dirty="0"/>
              <a:t>· itsensä ilmaisemisen harjoittelua erilaisissa tilanteissa ja erilaisin  keinoin </a:t>
            </a:r>
          </a:p>
          <a:p>
            <a:pPr marL="0" indent="0">
              <a:buNone/>
            </a:pPr>
            <a:r>
              <a:rPr lang="fi-FI" sz="2000" dirty="0"/>
              <a:t>· keinoja, joiden avulla potilas voi osallistua harrastuksiin ja muuhun toimintaan </a:t>
            </a:r>
          </a:p>
          <a:p>
            <a:pPr marL="0" indent="0">
              <a:buNone/>
            </a:pPr>
            <a:r>
              <a:rPr lang="fi-FI" sz="2000" dirty="0"/>
              <a:t>· ohjeita ja harjoitusta lähi-ihmisille apukeinojen käytöstä. </a:t>
            </a:r>
          </a:p>
          <a:p>
            <a:pPr marL="0" indent="0">
              <a:buNone/>
            </a:pPr>
            <a:r>
              <a:rPr lang="fi-FI" sz="2000" b="1" dirty="0">
                <a:solidFill>
                  <a:schemeClr val="accent1"/>
                </a:solidFill>
              </a:rPr>
              <a:t>b. Hoitomuotona voi olla </a:t>
            </a:r>
          </a:p>
          <a:p>
            <a:pPr marL="0" indent="0">
              <a:buNone/>
            </a:pPr>
            <a:r>
              <a:rPr lang="fi-FI" sz="2000" dirty="0"/>
              <a:t>· terapia vain yhdelle henkilölle eli yksilöllinen terapia </a:t>
            </a:r>
          </a:p>
          <a:p>
            <a:pPr marL="0" indent="0">
              <a:buNone/>
            </a:pPr>
            <a:r>
              <a:rPr lang="fi-FI" sz="2000" dirty="0"/>
              <a:t>· terapia ryhmässä </a:t>
            </a:r>
          </a:p>
          <a:p>
            <a:pPr marL="0" indent="0">
              <a:buNone/>
            </a:pPr>
            <a:r>
              <a:rPr lang="fi-FI" sz="2000" dirty="0"/>
              <a:t>· terapia kuvayhteyden välityksellä </a:t>
            </a:r>
          </a:p>
          <a:p>
            <a:pPr marL="0" indent="0">
              <a:buNone/>
            </a:pPr>
            <a:r>
              <a:rPr lang="fi-FI" sz="2000" dirty="0"/>
              <a:t>· terapia tietokoneen avulla. </a:t>
            </a:r>
          </a:p>
          <a:p>
            <a:pPr marL="0" indent="0">
              <a:buNone/>
            </a:pPr>
            <a:r>
              <a:rPr lang="fi-FI" sz="2000" b="1" dirty="0">
                <a:solidFill>
                  <a:schemeClr val="accent1"/>
                </a:solidFill>
              </a:rPr>
              <a:t>c. </a:t>
            </a:r>
            <a:r>
              <a:rPr lang="fi-FI" sz="2000" b="1" dirty="0" err="1">
                <a:solidFill>
                  <a:schemeClr val="accent1"/>
                </a:solidFill>
              </a:rPr>
              <a:t>AVH:n</a:t>
            </a:r>
            <a:r>
              <a:rPr lang="fi-FI" sz="2000" b="1" dirty="0">
                <a:solidFill>
                  <a:schemeClr val="accent1"/>
                </a:solidFill>
              </a:rPr>
              <a:t> jälkeen afaattiset henkilöt tarvitsevat puheterapiaa. Myös etenevää aivosairautta sairastavat henkilöt voivat tarvita puheterapiaa. </a:t>
            </a:r>
          </a:p>
          <a:p>
            <a:pPr marL="0" indent="0">
              <a:buNone/>
            </a:pPr>
            <a:r>
              <a:rPr lang="fi-FI" sz="2000" b="1" dirty="0">
                <a:solidFill>
                  <a:schemeClr val="accent1"/>
                </a:solidFill>
              </a:rPr>
              <a:t>d. Afaattinen henkilö voi hyötyä puheterapiasta kaikissa sairauden vaiheissa.</a:t>
            </a:r>
          </a:p>
        </p:txBody>
      </p:sp>
    </p:spTree>
    <p:extLst>
      <p:ext uri="{BB962C8B-B14F-4D97-AF65-F5344CB8AC3E}">
        <p14:creationId xmlns:p14="http://schemas.microsoft.com/office/powerpoint/2010/main" val="897191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1193</Words>
  <Application>Microsoft Office PowerPoint</Application>
  <PresentationFormat>Laajakuva</PresentationFormat>
  <Paragraphs>121</Paragraphs>
  <Slides>18</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18</vt:i4>
      </vt:variant>
    </vt:vector>
  </HeadingPairs>
  <TitlesOfParts>
    <vt:vector size="24" baseType="lpstr">
      <vt:lpstr>Arial</vt:lpstr>
      <vt:lpstr>Blackadder ITC</vt:lpstr>
      <vt:lpstr>Calibri</vt:lpstr>
      <vt:lpstr>Calibri Light</vt:lpstr>
      <vt:lpstr>Wingdings</vt:lpstr>
      <vt:lpstr>Office Theme</vt:lpstr>
      <vt:lpstr>  Aphasia United – yhteisön suositukset ja niiden toteutuminen Suomessa Best practice recommendations – Aphasia United</vt:lpstr>
      <vt:lpstr>Aphasia United</vt:lpstr>
      <vt:lpstr> Näyttöön perustuvia suosituksista 38 versiota – 28 kielellä -näytön tasot ja lähteet annettu </vt:lpstr>
      <vt:lpstr>Miten suositukset toteutuvat? Vastaukset seuraavista kartoituksista (ks. Korpijaakko-Huuhka, Manninen &amp; Klippi, 2017, s. 335--346) </vt:lpstr>
      <vt:lpstr>1: Asiantuntija selvittää, miten henkilö pystyy kommunikoimaan, kun tämä on sairastanut aivojen verenkiertohäiriön tai sairastaa etenevää aivosairautta. </vt:lpstr>
      <vt:lpstr>2: Puheterapeutti tutkii henkilön, jolla saattaa olla kommunikointihäiriö. Tutkimuksissa hän selvittää,   · millainen häiriö on  · miten vaikea häiriö on  · miten häiriö vaikuttaa henkilön elämään.</vt:lpstr>
      <vt:lpstr>3: Asiantuntija, esimerkiksi puheterapeutti, kertoo afaattiselle henkilölle, mikä aiheuttaa afasian (esimerkiksi aivojen verenkiertohäiriö eli AVH) ja miten afasiaa voidaan hoitaa.  Afaattinen henkilö saa tietoa heti, kun afasia huomataan, ja tarpeen mukaan kaikissa kuntoutumisen vaiheissa. </vt:lpstr>
      <vt:lpstr>4: Kun afaattinen henkilö palaa kotiin hoitopaikasta,  hänellä on jokin keino ilmaista itseään. Se voi olla esimerkiksi jokin väline tai ilmaisun tapa. Ilmaisun apuna voi toimia myös lähi-ihminen, joka on saanut opastusta afasiasta.  Afaattinen henkilö tietää, mistä ja milloin hän saa apuvälineen käyttöönsä. Hän myös osaa käyttää apuvälinettä.</vt:lpstr>
      <vt:lpstr>5: Afaattinen henkilö saa hoitoa afasiaan eli afasiaterapiaa, jos hän tarvitsee sitä. Terapiakertoja on monta viikossa.  Puheterapeutti suunnittelee jokaiselle afaattiselle henkilölle   juuri hänelle henkilökohtaisesti sopivan terapian  ja toteuttaa sen. </vt:lpstr>
      <vt:lpstr>Suositus 5 toteutuu osittain</vt:lpstr>
      <vt:lpstr>6: Afaattisen henkilön läheiset ihmiset saavat opastusta ja harjoitusta siitä, miten he voivat kommunikoida afaattisen henkilön kanssa. </vt:lpstr>
      <vt:lpstr>7. Afaattisen henkilön perhe tai hoitaja on mukana kuntoutuksessa.  a. Perheenjäsenet ja hoitaja saavat opastusta ja tukea.  b. Perheenjäsenet ja hoitaja oppivat, miten on hyvä toimia afaattisen ihmisen kanssa.</vt:lpstr>
      <vt:lpstr>8. Afaattinen henkilö saa palveluja, jotka sopivat hänen elämäänsä ja kulttuuriinsa.  Hän saa palveluita, joita hän itse pitää tärkeinä. </vt:lpstr>
      <vt:lpstr>9. Terveys- ja sosiaalialan työntekijät saavat koulutusta afasiasta  ja osaavat tukea afaattista henkilöä kommunikoinnissa.</vt:lpstr>
      <vt:lpstr>10. Afaattinen henkilö saa tietoa, jota hän ymmärtää helposti. </vt:lpstr>
      <vt:lpstr>Yhteenveto: miten suorituksen toteutuvat</vt:lpstr>
      <vt:lpstr>Keskustelun aiheita iltapäiväksi?</vt:lpstr>
      <vt:lpstr>Matrix Evidence. An economic evaluation of speech and language therapy. Final Report: December 2010. http://www.rcslt.org/giving voice/matrix report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Aphasia United – yhteisön suositukset ja niiden toteutuminen Suomessa</dc:title>
  <dc:creator>Anna-Maija Korpijaakko-Huuhka (TAU)</dc:creator>
  <cp:lastModifiedBy>sini</cp:lastModifiedBy>
  <cp:revision>70</cp:revision>
  <dcterms:created xsi:type="dcterms:W3CDTF">2021-11-01T16:56:09Z</dcterms:created>
  <dcterms:modified xsi:type="dcterms:W3CDTF">2025-06-22T17:52:44Z</dcterms:modified>
</cp:coreProperties>
</file>