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90E07-4ED4-4734-AC9F-0BE00E4C056D}" type="datetimeFigureOut">
              <a:rPr lang="fi-FI" smtClean="0"/>
              <a:t>1.10.2026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0F783-7079-4296-99C0-5B0F3FE56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4817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Brief introduction to the LCIF Baby Lifeline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E0019-1F68-48D9-BEA4-2EE01CA612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62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8B68-48FF-5D49-AAA5-117324EE4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473" y="1345519"/>
            <a:ext cx="6145813" cy="320413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r>
              <a:rPr lang="fi-FI"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Apua synnyttäville äideille ja vastasyntyneille Ukrainassa- </a:t>
            </a:r>
            <a:br>
              <a:rPr lang="fi-FI"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</a:br>
            <a:r>
              <a:rPr lang="fi-FI"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LCIF &amp; Baby LifeLine 5 </a:t>
            </a:r>
            <a:br>
              <a:rPr lang="fi-FI" sz="5400" dirty="0"/>
            </a:br>
            <a:r>
              <a:rPr lang="fi-FI" sz="5400" dirty="0"/>
              <a:t>__________________</a:t>
            </a:r>
            <a:endParaRPr lang="en-GB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989EB-4720-259F-224A-B683D7270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095" y="4745246"/>
            <a:ext cx="6249162" cy="1208141"/>
          </a:xfrm>
        </p:spPr>
        <p:txBody>
          <a:bodyPr>
            <a:normAutofit/>
          </a:bodyPr>
          <a:lstStyle/>
          <a:p>
            <a:pPr algn="l"/>
            <a:r>
              <a:rPr lang="en-GB" sz="2800" i="1" dirty="0" err="1"/>
              <a:t>Materiaali</a:t>
            </a:r>
            <a:r>
              <a:rPr lang="en-GB" sz="2800" i="1" dirty="0"/>
              <a:t> </a:t>
            </a:r>
            <a:r>
              <a:rPr lang="en-GB" sz="2800" i="1" dirty="0" err="1"/>
              <a:t>Suomen</a:t>
            </a:r>
            <a:r>
              <a:rPr lang="en-GB" sz="2800" i="1" dirty="0"/>
              <a:t> Lions-</a:t>
            </a:r>
            <a:r>
              <a:rPr lang="en-GB" sz="2800" i="1" dirty="0" err="1"/>
              <a:t>klubeille</a:t>
            </a:r>
            <a:endParaRPr lang="en-GB" sz="2800" i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575730C-BD33-5113-F67C-E72A71FFD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780" y="625683"/>
            <a:ext cx="3590135" cy="25130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AB49CA-51BC-5D44-AA3C-064922A70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058" y="3645412"/>
            <a:ext cx="4313846" cy="126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6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0744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31899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A4A"/>
                </a:solidFill>
                <a:latin typeface="Aptos Display"/>
              </a:defRPr>
            </a:pPr>
            <a:r>
              <a:rPr sz="4400" dirty="0" err="1"/>
              <a:t>Miksi</a:t>
            </a:r>
            <a:r>
              <a:rPr sz="4400" dirty="0"/>
              <a:t> </a:t>
            </a:r>
            <a:r>
              <a:rPr sz="4400" dirty="0" err="1"/>
              <a:t>apua</a:t>
            </a:r>
            <a:r>
              <a:rPr sz="4400" dirty="0"/>
              <a:t> </a:t>
            </a:r>
            <a:r>
              <a:rPr sz="4400" dirty="0" err="1"/>
              <a:t>tarvitaan</a:t>
            </a:r>
            <a:r>
              <a:rPr sz="4400" dirty="0"/>
              <a:t> </a:t>
            </a:r>
            <a:r>
              <a:rPr sz="4400" dirty="0" err="1"/>
              <a:t>juuri</a:t>
            </a:r>
            <a:r>
              <a:rPr sz="4400" dirty="0"/>
              <a:t> </a:t>
            </a:r>
            <a:r>
              <a:rPr sz="4400" dirty="0" err="1"/>
              <a:t>nyt</a:t>
            </a:r>
            <a:r>
              <a:rPr sz="44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687341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82D"/>
                </a:solidFill>
                <a:latin typeface="Aptos"/>
              </a:defRPr>
            </a:pPr>
            <a:r>
              <a:rPr sz="2400" dirty="0"/>
              <a:t>• Sota </a:t>
            </a:r>
            <a:r>
              <a:rPr sz="2400" dirty="0" err="1"/>
              <a:t>jatkuu</a:t>
            </a:r>
            <a:r>
              <a:rPr sz="2400" dirty="0"/>
              <a:t>, ja </a:t>
            </a:r>
            <a:r>
              <a:rPr sz="2400" dirty="0" err="1"/>
              <a:t>sairaalat</a:t>
            </a:r>
            <a:r>
              <a:rPr sz="2400" dirty="0"/>
              <a:t> </a:t>
            </a:r>
            <a:r>
              <a:rPr sz="2400" dirty="0" err="1"/>
              <a:t>sekä</a:t>
            </a:r>
            <a:r>
              <a:rPr sz="2400" dirty="0"/>
              <a:t> </a:t>
            </a:r>
            <a:r>
              <a:rPr sz="2400" dirty="0" err="1"/>
              <a:t>energiainfrastruktuuri</a:t>
            </a:r>
            <a:r>
              <a:rPr sz="2400" dirty="0"/>
              <a:t> </a:t>
            </a:r>
            <a:r>
              <a:rPr sz="2400" dirty="0" err="1"/>
              <a:t>ovat</a:t>
            </a:r>
            <a:r>
              <a:rPr sz="2400" dirty="0"/>
              <a:t> </a:t>
            </a:r>
            <a:r>
              <a:rPr sz="2400" dirty="0" err="1"/>
              <a:t>jatkuvan</a:t>
            </a:r>
            <a:r>
              <a:rPr sz="2400" dirty="0"/>
              <a:t> </a:t>
            </a:r>
            <a:r>
              <a:rPr sz="2400" dirty="0" err="1"/>
              <a:t>paineen</a:t>
            </a:r>
            <a:r>
              <a:rPr sz="2400" dirty="0"/>
              <a:t> alla.</a:t>
            </a:r>
          </a:p>
          <a:p>
            <a:pPr>
              <a:spcAft>
                <a:spcPts val="1200"/>
              </a:spcAft>
              <a:defRPr sz="1900">
                <a:solidFill>
                  <a:srgbClr val="23282D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Sodan</a:t>
            </a:r>
            <a:r>
              <a:rPr sz="2400" dirty="0"/>
              <a:t> </a:t>
            </a:r>
            <a:r>
              <a:rPr sz="2400" dirty="0" err="1"/>
              <a:t>uhrit</a:t>
            </a:r>
            <a:r>
              <a:rPr sz="2400" dirty="0"/>
              <a:t> </a:t>
            </a:r>
            <a:r>
              <a:rPr sz="2400" dirty="0" err="1"/>
              <a:t>vievät</a:t>
            </a:r>
            <a:r>
              <a:rPr sz="2400" dirty="0"/>
              <a:t> </a:t>
            </a:r>
            <a:r>
              <a:rPr sz="2400" dirty="0" err="1"/>
              <a:t>suuren</a:t>
            </a:r>
            <a:r>
              <a:rPr sz="2400" dirty="0"/>
              <a:t> </a:t>
            </a:r>
            <a:r>
              <a:rPr sz="2400" dirty="0" err="1"/>
              <a:t>osan</a:t>
            </a:r>
            <a:r>
              <a:rPr sz="2400" dirty="0"/>
              <a:t> </a:t>
            </a:r>
            <a:r>
              <a:rPr sz="2400" dirty="0" err="1"/>
              <a:t>sairaaloiden</a:t>
            </a:r>
            <a:r>
              <a:rPr sz="2400" dirty="0"/>
              <a:t> </a:t>
            </a:r>
            <a:r>
              <a:rPr sz="2400" dirty="0" err="1"/>
              <a:t>kapasiteetista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900">
                <a:solidFill>
                  <a:srgbClr val="23282D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Äitiyshuoltoa</a:t>
            </a:r>
            <a:r>
              <a:rPr sz="2400" dirty="0"/>
              <a:t> </a:t>
            </a:r>
            <a:r>
              <a:rPr sz="2400" dirty="0" err="1"/>
              <a:t>joudutaan</a:t>
            </a:r>
            <a:r>
              <a:rPr sz="2400" dirty="0"/>
              <a:t> </a:t>
            </a:r>
            <a:r>
              <a:rPr sz="2400" dirty="0" err="1"/>
              <a:t>siirtämään</a:t>
            </a:r>
            <a:r>
              <a:rPr sz="2400" dirty="0"/>
              <a:t> </a:t>
            </a:r>
            <a:r>
              <a:rPr sz="2400" dirty="0" err="1"/>
              <a:t>paikallis</a:t>
            </a:r>
            <a:r>
              <a:rPr lang="fi-FI" sz="2400" dirty="0"/>
              <a:t>iin</a:t>
            </a:r>
            <a:r>
              <a:rPr sz="2400" dirty="0"/>
              <a:t> </a:t>
            </a:r>
            <a:r>
              <a:rPr sz="2400" dirty="0" err="1"/>
              <a:t>klinikoihin</a:t>
            </a:r>
            <a:r>
              <a:rPr sz="2400" dirty="0"/>
              <a:t> ja </a:t>
            </a:r>
            <a:r>
              <a:rPr sz="2400" dirty="0" err="1"/>
              <a:t>sairaaloiden</a:t>
            </a:r>
            <a:r>
              <a:rPr sz="2400" dirty="0"/>
              <a:t> </a:t>
            </a:r>
            <a:r>
              <a:rPr sz="2400" dirty="0" err="1"/>
              <a:t>ulkopuolelle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900">
                <a:solidFill>
                  <a:srgbClr val="23282D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Ukraina</a:t>
            </a:r>
            <a:r>
              <a:rPr sz="2400" dirty="0"/>
              <a:t> on </a:t>
            </a:r>
            <a:r>
              <a:rPr sz="2400" dirty="0" err="1"/>
              <a:t>pyytänyt</a:t>
            </a:r>
            <a:r>
              <a:rPr sz="2400" dirty="0"/>
              <a:t> </a:t>
            </a:r>
            <a:r>
              <a:rPr sz="2400" dirty="0" err="1"/>
              <a:t>tukea</a:t>
            </a:r>
            <a:r>
              <a:rPr sz="2400" dirty="0"/>
              <a:t> </a:t>
            </a:r>
            <a:r>
              <a:rPr sz="2400" dirty="0" err="1"/>
              <a:t>turvallisiin</a:t>
            </a:r>
            <a:r>
              <a:rPr sz="2400" dirty="0"/>
              <a:t> </a:t>
            </a:r>
            <a:r>
              <a:rPr sz="2400" dirty="0" err="1"/>
              <a:t>synnytysolosuhteisiin</a:t>
            </a:r>
            <a:r>
              <a:rPr sz="2400" dirty="0"/>
              <a:t> ja </a:t>
            </a:r>
            <a:r>
              <a:rPr sz="2400" dirty="0" err="1"/>
              <a:t>tarvittaviin</a:t>
            </a:r>
            <a:r>
              <a:rPr sz="2400" dirty="0"/>
              <a:t> </a:t>
            </a:r>
            <a:r>
              <a:rPr sz="2400" dirty="0" err="1"/>
              <a:t>välineisiin</a:t>
            </a:r>
            <a:r>
              <a:rPr sz="2400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2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44D468A0-FD7A-0272-25CC-B5EBA6325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342" y="1153489"/>
            <a:ext cx="2370745" cy="1601411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C3542DC9-C666-B289-5E4E-3DF1BCEF0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068" y="3908389"/>
            <a:ext cx="2755836" cy="806082"/>
          </a:xfrm>
          <a:prstGeom prst="rect">
            <a:avLst/>
          </a:prstGeom>
        </p:spPr>
      </p:pic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2768A5F-9192-BC56-1B5D-C785322E5524}"/>
              </a:ext>
            </a:extLst>
          </p:cNvPr>
          <p:cNvSpPr/>
          <p:nvPr/>
        </p:nvSpPr>
        <p:spPr>
          <a:xfrm>
            <a:off x="2431868" y="5388866"/>
            <a:ext cx="6217920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raskaana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oleville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naisille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vauvoilleen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ansaitsemansa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mahdollisuus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23713" y="147513"/>
            <a:ext cx="121800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A4A"/>
                </a:solidFill>
                <a:latin typeface="Aptos Display"/>
              </a:defRPr>
            </a:pPr>
            <a:r>
              <a:rPr lang="fi-FI" sz="4400" b="1" dirty="0">
                <a:solidFill>
                  <a:srgbClr val="1C2A4A"/>
                </a:solidFill>
                <a:latin typeface="Aptos Display"/>
              </a:rPr>
              <a:t>Baby </a:t>
            </a:r>
            <a:r>
              <a:rPr lang="fi-FI" sz="4400" b="1" dirty="0" err="1">
                <a:solidFill>
                  <a:srgbClr val="1C2A4A"/>
                </a:solidFill>
                <a:latin typeface="Aptos Display"/>
              </a:rPr>
              <a:t>Lifeline</a:t>
            </a:r>
            <a:r>
              <a:rPr lang="fi-FI" sz="4400" b="1" dirty="0">
                <a:solidFill>
                  <a:srgbClr val="1C2A4A"/>
                </a:solidFill>
                <a:latin typeface="Aptos Display"/>
              </a:rPr>
              <a:t> -synnytysreppu –</a:t>
            </a:r>
            <a:r>
              <a:rPr sz="4400" b="1" dirty="0">
                <a:solidFill>
                  <a:srgbClr val="1C2A4A"/>
                </a:solidFill>
                <a:latin typeface="Aptos Display"/>
              </a:rPr>
              <a:t> </a:t>
            </a:r>
            <a:r>
              <a:rPr sz="4400" b="1" dirty="0" err="1">
                <a:solidFill>
                  <a:srgbClr val="1C2A4A"/>
                </a:solidFill>
                <a:latin typeface="Aptos Display"/>
              </a:rPr>
              <a:t>apu</a:t>
            </a:r>
            <a:r>
              <a:rPr sz="4400" b="1" dirty="0">
                <a:solidFill>
                  <a:srgbClr val="1C2A4A"/>
                </a:solidFill>
                <a:latin typeface="Aptos Display"/>
              </a:rPr>
              <a:t> </a:t>
            </a:r>
            <a:r>
              <a:rPr sz="4400" b="1" dirty="0" err="1">
                <a:solidFill>
                  <a:srgbClr val="1C2A4A"/>
                </a:solidFill>
                <a:latin typeface="Aptos Display"/>
              </a:rPr>
              <a:t>kulkee</a:t>
            </a:r>
            <a:r>
              <a:rPr sz="4400" b="1" dirty="0">
                <a:solidFill>
                  <a:srgbClr val="1C2A4A"/>
                </a:solidFill>
                <a:latin typeface="Aptos Display"/>
              </a:rPr>
              <a:t> </a:t>
            </a:r>
            <a:r>
              <a:rPr sz="4400" b="1" dirty="0" err="1">
                <a:solidFill>
                  <a:srgbClr val="1C2A4A"/>
                </a:solidFill>
                <a:latin typeface="Aptos Display"/>
              </a:rPr>
              <a:t>mukana</a:t>
            </a:r>
            <a:endParaRPr sz="4400" b="1" dirty="0">
              <a:solidFill>
                <a:srgbClr val="1C2A4A"/>
              </a:solidFill>
              <a:latin typeface="Aptos Displa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89320" y="1226898"/>
            <a:ext cx="356833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Välineet</a:t>
            </a:r>
            <a:r>
              <a:rPr sz="2000" dirty="0"/>
              <a:t> on </a:t>
            </a:r>
            <a:r>
              <a:rPr sz="2000" dirty="0" err="1"/>
              <a:t>järjestetty</a:t>
            </a:r>
            <a:r>
              <a:rPr sz="2000" dirty="0"/>
              <a:t> </a:t>
            </a:r>
            <a:r>
              <a:rPr sz="2000" dirty="0" err="1"/>
              <a:t>käyttötarkoituksen</a:t>
            </a:r>
            <a:r>
              <a:rPr sz="2000" dirty="0"/>
              <a:t> </a:t>
            </a:r>
            <a:r>
              <a:rPr sz="2000" dirty="0" err="1"/>
              <a:t>mukaan</a:t>
            </a:r>
            <a:r>
              <a:rPr sz="2000" dirty="0"/>
              <a:t> </a:t>
            </a:r>
            <a:r>
              <a:rPr sz="2000" dirty="0" err="1"/>
              <a:t>selkeästi</a:t>
            </a:r>
            <a:r>
              <a:rPr sz="2000" dirty="0"/>
              <a:t> </a:t>
            </a:r>
            <a:r>
              <a:rPr sz="2000" dirty="0" err="1"/>
              <a:t>tunnistettaviin</a:t>
            </a:r>
            <a:r>
              <a:rPr sz="2000" dirty="0"/>
              <a:t> </a:t>
            </a:r>
            <a:r>
              <a:rPr sz="2000" dirty="0" err="1"/>
              <a:t>osioihin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Ohjeistus</a:t>
            </a:r>
            <a:r>
              <a:rPr sz="2000" dirty="0"/>
              <a:t> </a:t>
            </a:r>
            <a:r>
              <a:rPr sz="2000" dirty="0" err="1"/>
              <a:t>toimit</a:t>
            </a:r>
            <a:r>
              <a:rPr lang="fi-FI" sz="2000" dirty="0" err="1"/>
              <a:t>etaan</a:t>
            </a:r>
            <a:r>
              <a:rPr sz="2000" dirty="0"/>
              <a:t> </a:t>
            </a:r>
            <a:r>
              <a:rPr sz="2000" dirty="0" err="1"/>
              <a:t>paikallisella</a:t>
            </a:r>
            <a:r>
              <a:rPr sz="2000" dirty="0"/>
              <a:t> </a:t>
            </a:r>
            <a:r>
              <a:rPr sz="2000" dirty="0" err="1"/>
              <a:t>kielellä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Jokaiseen</a:t>
            </a:r>
            <a:r>
              <a:rPr sz="2000" dirty="0"/>
              <a:t> </a:t>
            </a:r>
            <a:r>
              <a:rPr lang="fi-FI" sz="2000" dirty="0"/>
              <a:t>reppuun</a:t>
            </a:r>
            <a:r>
              <a:rPr sz="2000" dirty="0"/>
              <a:t> </a:t>
            </a:r>
            <a:r>
              <a:rPr lang="fi-FI" sz="2000" dirty="0"/>
              <a:t>tulee</a:t>
            </a:r>
            <a:r>
              <a:rPr sz="2000" dirty="0"/>
              <a:t> Lions-</a:t>
            </a:r>
            <a:r>
              <a:rPr sz="2000" dirty="0" err="1"/>
              <a:t>tunnus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Laukut</a:t>
            </a:r>
            <a:r>
              <a:rPr sz="2000" dirty="0"/>
              <a:t> </a:t>
            </a:r>
            <a:r>
              <a:rPr sz="2000" dirty="0" err="1"/>
              <a:t>numeroidaan</a:t>
            </a:r>
            <a:r>
              <a:rPr sz="2000" dirty="0"/>
              <a:t> ja </a:t>
            </a:r>
            <a:r>
              <a:rPr sz="2000" dirty="0" err="1"/>
              <a:t>niiden</a:t>
            </a:r>
            <a:r>
              <a:rPr sz="2000" dirty="0"/>
              <a:t> </a:t>
            </a:r>
            <a:r>
              <a:rPr sz="2000" dirty="0" err="1"/>
              <a:t>käyttöä</a:t>
            </a:r>
            <a:r>
              <a:rPr sz="2000" dirty="0"/>
              <a:t> </a:t>
            </a:r>
            <a:r>
              <a:rPr sz="2000" dirty="0" err="1"/>
              <a:t>voidaan</a:t>
            </a:r>
            <a:r>
              <a:rPr sz="2000" dirty="0"/>
              <a:t> </a:t>
            </a:r>
            <a:r>
              <a:rPr sz="2000" dirty="0" err="1"/>
              <a:t>seurata</a:t>
            </a:r>
            <a:r>
              <a:rPr sz="20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3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1FEFF09D-3BF7-6CE0-5041-1C0EA0EF5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627" y="1099834"/>
            <a:ext cx="2029956" cy="1420969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1CA0E505-FE7D-2A99-8BCE-B1EA58176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657" y="3770669"/>
            <a:ext cx="2439161" cy="713455"/>
          </a:xfrm>
          <a:prstGeom prst="rect">
            <a:avLst/>
          </a:prstGeom>
        </p:spPr>
      </p:pic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274AC4D5-6E1F-A744-6F53-B6E25408D29D}"/>
              </a:ext>
            </a:extLst>
          </p:cNvPr>
          <p:cNvSpPr/>
          <p:nvPr/>
        </p:nvSpPr>
        <p:spPr>
          <a:xfrm>
            <a:off x="2681465" y="5699630"/>
            <a:ext cx="6109595" cy="797906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fi-FI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Yksi </a:t>
            </a:r>
            <a:r>
              <a:rPr lang="fi-FI" b="1" kern="0" dirty="0">
                <a:solidFill>
                  <a:srgbClr val="FFFFFF"/>
                </a:solidFill>
                <a:latin typeface="Aptos" panose="02110004020202020204"/>
              </a:rPr>
              <a:t>reppu</a:t>
            </a:r>
            <a:r>
              <a:rPr kumimoji="0" lang="fi-FI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sisältää välineitä turvallisemman synnytyksen ja vastasyntyneen ensihoidon tueksi.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1374F97-F381-8E6A-7C6A-503849108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164" y="1099833"/>
            <a:ext cx="5320044" cy="45729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736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A4A"/>
                </a:solidFill>
                <a:latin typeface="Aptos Display"/>
              </a:defRPr>
            </a:pPr>
            <a:r>
              <a:rPr lang="fi-FI" sz="4400" dirty="0"/>
              <a:t>T</a:t>
            </a:r>
            <a:r>
              <a:rPr sz="4400" dirty="0" err="1"/>
              <a:t>avoi</a:t>
            </a:r>
            <a:r>
              <a:rPr lang="fi-FI" sz="4400" dirty="0" err="1"/>
              <a:t>tteemme</a:t>
            </a:r>
            <a:r>
              <a:rPr sz="4400" dirty="0"/>
              <a:t>: </a:t>
            </a:r>
            <a:r>
              <a:rPr lang="fi-FI" sz="4400" dirty="0"/>
              <a:t>minimi 2</a:t>
            </a:r>
            <a:r>
              <a:rPr sz="4400" dirty="0"/>
              <a:t>00 </a:t>
            </a:r>
            <a:r>
              <a:rPr lang="fi-FI" sz="4400" dirty="0"/>
              <a:t>reppua</a:t>
            </a:r>
            <a:r>
              <a:rPr sz="4400" dirty="0"/>
              <a:t> </a:t>
            </a:r>
            <a:r>
              <a:rPr sz="4400" dirty="0" err="1"/>
              <a:t>Ukrainaan</a:t>
            </a:r>
            <a:endParaRPr sz="4400" dirty="0"/>
          </a:p>
        </p:txBody>
      </p:sp>
      <p:sp>
        <p:nvSpPr>
          <p:cNvPr id="4" name="Rounded Rectangle 3"/>
          <p:cNvSpPr/>
          <p:nvPr/>
        </p:nvSpPr>
        <p:spPr>
          <a:xfrm>
            <a:off x="662940" y="1537537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C2A4A"/>
                </a:solidFill>
              </a:defRPr>
            </a:pPr>
            <a:r>
              <a:rPr lang="fi-FI" dirty="0">
                <a:latin typeface="Aptos" panose="020B0004020202020204" pitchFamily="34" charset="0"/>
              </a:rPr>
              <a:t>Min. 2</a:t>
            </a:r>
            <a:r>
              <a:rPr dirty="0">
                <a:latin typeface="Aptos" panose="020B0004020202020204" pitchFamily="34" charset="0"/>
              </a:rPr>
              <a:t>00</a:t>
            </a:r>
          </a:p>
          <a:p>
            <a:pPr algn="ctr">
              <a:defRPr sz="1400">
                <a:solidFill>
                  <a:srgbClr val="23282D"/>
                </a:solidFill>
              </a:defRPr>
            </a:pPr>
            <a:r>
              <a:rPr lang="fi-FI" sz="2400" dirty="0">
                <a:latin typeface="Aptos" panose="020B0004020202020204" pitchFamily="34" charset="0"/>
              </a:rPr>
              <a:t>reppua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yhteensä</a:t>
            </a:r>
            <a:endParaRPr sz="2400" dirty="0">
              <a:latin typeface="Aptos" panose="020B00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97084" y="1600200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C2A4A"/>
                </a:solidFill>
              </a:defRPr>
            </a:pPr>
            <a:r>
              <a:rPr dirty="0">
                <a:latin typeface="Aptos" panose="020B0004020202020204" pitchFamily="34" charset="0"/>
              </a:rPr>
              <a:t>1</a:t>
            </a:r>
            <a:r>
              <a:rPr lang="fi-FI" dirty="0">
                <a:latin typeface="Aptos" panose="020B0004020202020204" pitchFamily="34" charset="0"/>
              </a:rPr>
              <a:t>2</a:t>
            </a:r>
            <a:r>
              <a:rPr dirty="0">
                <a:latin typeface="Aptos" panose="020B0004020202020204" pitchFamily="34" charset="0"/>
              </a:rPr>
              <a:t>00</a:t>
            </a:r>
            <a:r>
              <a:rPr lang="fi-FI" dirty="0">
                <a:latin typeface="Aptos" panose="020B0004020202020204" pitchFamily="34" charset="0"/>
              </a:rPr>
              <a:t>€</a:t>
            </a:r>
            <a:endParaRPr dirty="0">
              <a:latin typeface="Aptos" panose="020B0004020202020204" pitchFamily="34" charset="0"/>
            </a:endParaRPr>
          </a:p>
          <a:p>
            <a:pPr algn="ctr">
              <a:defRPr sz="1400">
                <a:solidFill>
                  <a:srgbClr val="23282D"/>
                </a:solidFill>
              </a:defRPr>
            </a:pPr>
            <a:r>
              <a:rPr sz="2400" dirty="0" err="1">
                <a:solidFill>
                  <a:srgbClr val="23282D"/>
                </a:solidFill>
                <a:latin typeface="Aptos" panose="020B0004020202020204" pitchFamily="34" charset="0"/>
              </a:rPr>
              <a:t>yhden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lang="fi-FI" sz="2400" dirty="0">
                <a:latin typeface="Aptos" panose="020B0004020202020204" pitchFamily="34" charset="0"/>
              </a:rPr>
              <a:t>repun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tavoite</a:t>
            </a:r>
            <a:endParaRPr sz="2400" dirty="0">
              <a:latin typeface="Aptos" panose="020B00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34496" y="1600200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C2A4A"/>
                </a:solidFill>
              </a:defRPr>
            </a:pPr>
            <a:r>
              <a:rPr lang="fi-FI" dirty="0">
                <a:latin typeface="Aptos" panose="020B0004020202020204" pitchFamily="34" charset="0"/>
              </a:rPr>
              <a:t>15</a:t>
            </a:r>
            <a:r>
              <a:rPr dirty="0">
                <a:latin typeface="Aptos" panose="020B0004020202020204" pitchFamily="34" charset="0"/>
              </a:rPr>
              <a:t>.6.2027</a:t>
            </a:r>
          </a:p>
          <a:p>
            <a:pPr algn="ctr">
              <a:defRPr sz="1400">
                <a:solidFill>
                  <a:srgbClr val="23282D"/>
                </a:solidFill>
              </a:defRPr>
            </a:pPr>
            <a:r>
              <a:rPr sz="2400" dirty="0" err="1">
                <a:latin typeface="Aptos" panose="020B0004020202020204" pitchFamily="34" charset="0"/>
              </a:rPr>
              <a:t>varainhankinnan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määräpäivä</a:t>
            </a:r>
            <a:endParaRPr sz="2400" dirty="0">
              <a:latin typeface="Aptos" panose="020B00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886200"/>
            <a:ext cx="102412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Hanke on</a:t>
            </a:r>
            <a:r>
              <a:rPr lang="fi-FI" sz="2000" dirty="0"/>
              <a:t> </a:t>
            </a:r>
            <a:r>
              <a:rPr lang="fi-FI" sz="2000" dirty="0" err="1"/>
              <a:t>LCIF:n</a:t>
            </a:r>
            <a:r>
              <a:rPr lang="fi-FI" sz="2000" dirty="0"/>
              <a:t> ja Euroopan Lionsien</a:t>
            </a:r>
            <a:r>
              <a:rPr sz="2000" dirty="0"/>
              <a:t> </a:t>
            </a:r>
            <a:r>
              <a:rPr sz="2000" dirty="0" err="1"/>
              <a:t>yhteinen</a:t>
            </a:r>
            <a:r>
              <a:rPr sz="2000" dirty="0"/>
              <a:t> Baby Lifeline -</a:t>
            </a:r>
            <a:r>
              <a:rPr sz="2000" dirty="0" err="1"/>
              <a:t>keräys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Lahjoitukset</a:t>
            </a:r>
            <a:r>
              <a:rPr sz="2000" dirty="0"/>
              <a:t> </a:t>
            </a:r>
            <a:r>
              <a:rPr sz="2000" dirty="0" err="1"/>
              <a:t>kohdistetaan</a:t>
            </a:r>
            <a:r>
              <a:rPr sz="2000" dirty="0"/>
              <a:t> LCIF Refugee Fund – Baby Lifeline -</a:t>
            </a:r>
            <a:r>
              <a:rPr sz="2000" dirty="0" err="1"/>
              <a:t>hankkeeseen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</a:t>
            </a:r>
            <a:r>
              <a:rPr lang="fi-FI" sz="2000" dirty="0"/>
              <a:t> </a:t>
            </a:r>
            <a:r>
              <a:rPr sz="2000" dirty="0" err="1"/>
              <a:t>Hankkeeseen</a:t>
            </a:r>
            <a:r>
              <a:rPr sz="2000" dirty="0"/>
              <a:t> </a:t>
            </a:r>
            <a:r>
              <a:rPr sz="2000" dirty="0" err="1"/>
              <a:t>voivat</a:t>
            </a:r>
            <a:r>
              <a:rPr sz="2000" dirty="0"/>
              <a:t> </a:t>
            </a:r>
            <a:r>
              <a:rPr sz="2000" dirty="0" err="1"/>
              <a:t>osallistua</a:t>
            </a:r>
            <a:r>
              <a:rPr sz="2000" dirty="0"/>
              <a:t> </a:t>
            </a:r>
            <a:r>
              <a:rPr sz="2000" dirty="0" err="1"/>
              <a:t>lionit</a:t>
            </a:r>
            <a:r>
              <a:rPr sz="2000" dirty="0"/>
              <a:t>, </a:t>
            </a:r>
            <a:r>
              <a:rPr sz="2000" dirty="0" err="1"/>
              <a:t>klubit</a:t>
            </a:r>
            <a:r>
              <a:rPr sz="2000" dirty="0"/>
              <a:t>, </a:t>
            </a:r>
            <a:r>
              <a:rPr sz="2000" dirty="0" err="1"/>
              <a:t>piirit</a:t>
            </a:r>
            <a:r>
              <a:rPr lang="fi-FI" sz="2000" dirty="0"/>
              <a:t>, </a:t>
            </a:r>
            <a:r>
              <a:rPr sz="2000" dirty="0" err="1"/>
              <a:t>moninkertaispiirit</a:t>
            </a:r>
            <a:r>
              <a:rPr lang="fi-FI" sz="2000" dirty="0"/>
              <a:t> ja yhteistyökumppanit</a:t>
            </a:r>
            <a:endParaRPr sz="2000" dirty="0"/>
          </a:p>
        </p:txBody>
      </p:sp>
      <p:sp>
        <p:nvSpPr>
          <p:cNvPr id="8" name="Rectangle 7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4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6891C619-8D7C-0058-0E75-0B47865F1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1390" y="1225185"/>
            <a:ext cx="1680931" cy="1176652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5E228EA6-6B31-B385-9302-054AD69AB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016" y="3592136"/>
            <a:ext cx="1918064" cy="561034"/>
          </a:xfrm>
          <a:prstGeom prst="rect">
            <a:avLst/>
          </a:prstGeom>
        </p:spPr>
      </p:pic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E92CD2EF-4416-5543-4417-2EDA6B354F05}"/>
              </a:ext>
            </a:extLst>
          </p:cNvPr>
          <p:cNvSpPr/>
          <p:nvPr/>
        </p:nvSpPr>
        <p:spPr>
          <a:xfrm>
            <a:off x="2431868" y="5388866"/>
            <a:ext cx="6217920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raskaana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oleville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naisille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vauvoilleen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ansaitsemansa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mahdollisuus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61439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A4A"/>
                </a:solidFill>
                <a:latin typeface="Aptos Display"/>
              </a:defRPr>
            </a:pPr>
            <a:r>
              <a:rPr sz="4400" dirty="0"/>
              <a:t>Miten </a:t>
            </a:r>
            <a:r>
              <a:rPr sz="4400" dirty="0" err="1"/>
              <a:t>klubimme</a:t>
            </a:r>
            <a:r>
              <a:rPr sz="4400" dirty="0"/>
              <a:t> </a:t>
            </a:r>
            <a:r>
              <a:rPr sz="4400" dirty="0" err="1"/>
              <a:t>voi</a:t>
            </a:r>
            <a:r>
              <a:rPr sz="4400" dirty="0"/>
              <a:t> </a:t>
            </a:r>
            <a:r>
              <a:rPr sz="4400" dirty="0" err="1"/>
              <a:t>osallistua</a:t>
            </a:r>
            <a:r>
              <a:rPr sz="44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551688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Yksi </a:t>
            </a:r>
            <a:r>
              <a:rPr sz="2000" dirty="0" err="1"/>
              <a:t>klubi</a:t>
            </a:r>
            <a:r>
              <a:rPr sz="2000" dirty="0"/>
              <a:t> – </a:t>
            </a:r>
            <a:r>
              <a:rPr sz="2000" dirty="0" err="1"/>
              <a:t>yksi</a:t>
            </a:r>
            <a:r>
              <a:rPr sz="2000" dirty="0"/>
              <a:t> </a:t>
            </a:r>
            <a:r>
              <a:rPr lang="fi-FI" sz="2000" dirty="0"/>
              <a:t>reppu</a:t>
            </a:r>
            <a:r>
              <a:rPr sz="2000" dirty="0"/>
              <a:t>: </a:t>
            </a:r>
            <a:r>
              <a:rPr sz="2000" dirty="0" err="1"/>
              <a:t>tavoitteeksi</a:t>
            </a:r>
            <a:r>
              <a:rPr sz="2000" dirty="0"/>
              <a:t> 1</a:t>
            </a:r>
            <a:r>
              <a:rPr lang="fi-FI" sz="2000" dirty="0"/>
              <a:t>2</a:t>
            </a:r>
            <a:r>
              <a:rPr sz="2000" dirty="0"/>
              <a:t>00</a:t>
            </a:r>
            <a:r>
              <a:rPr lang="fi-FI" sz="2000" dirty="0"/>
              <a:t>€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Klubit</a:t>
            </a:r>
            <a:r>
              <a:rPr sz="2000" dirty="0"/>
              <a:t> </a:t>
            </a:r>
            <a:r>
              <a:rPr sz="2000" dirty="0" err="1"/>
              <a:t>voivat</a:t>
            </a:r>
            <a:r>
              <a:rPr sz="2000" dirty="0"/>
              <a:t> </a:t>
            </a:r>
            <a:r>
              <a:rPr sz="2000" dirty="0" err="1"/>
              <a:t>järjestää</a:t>
            </a:r>
            <a:r>
              <a:rPr sz="2000" dirty="0"/>
              <a:t> </a:t>
            </a:r>
            <a:r>
              <a:rPr sz="2000" dirty="0" err="1"/>
              <a:t>oman</a:t>
            </a:r>
            <a:r>
              <a:rPr sz="2000" dirty="0"/>
              <a:t> </a:t>
            </a:r>
            <a:r>
              <a:rPr sz="2000" dirty="0" err="1"/>
              <a:t>varainhankintatapahtuman</a:t>
            </a:r>
            <a:r>
              <a:rPr sz="2000" dirty="0"/>
              <a:t> tai </a:t>
            </a:r>
            <a:r>
              <a:rPr sz="2000" dirty="0" err="1"/>
              <a:t>koota</a:t>
            </a:r>
            <a:r>
              <a:rPr sz="2000" dirty="0"/>
              <a:t> </a:t>
            </a:r>
            <a:r>
              <a:rPr sz="2000" dirty="0" err="1"/>
              <a:t>lahjoituksen</a:t>
            </a:r>
            <a:r>
              <a:rPr sz="2000" dirty="0"/>
              <a:t> </a:t>
            </a:r>
            <a:r>
              <a:rPr sz="2000" dirty="0" err="1"/>
              <a:t>yhdessä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Yksittäiset</a:t>
            </a:r>
            <a:r>
              <a:rPr sz="2000" dirty="0"/>
              <a:t> </a:t>
            </a:r>
            <a:r>
              <a:rPr sz="2000" dirty="0" err="1"/>
              <a:t>lionit</a:t>
            </a:r>
            <a:r>
              <a:rPr sz="2000" dirty="0"/>
              <a:t> </a:t>
            </a:r>
            <a:r>
              <a:rPr sz="2000" dirty="0" err="1"/>
              <a:t>voivat</a:t>
            </a:r>
            <a:r>
              <a:rPr sz="2000" dirty="0"/>
              <a:t> </a:t>
            </a:r>
            <a:r>
              <a:rPr sz="2000" dirty="0" err="1"/>
              <a:t>osallistua</a:t>
            </a:r>
            <a:r>
              <a:rPr sz="2000" dirty="0"/>
              <a:t> </a:t>
            </a:r>
            <a:r>
              <a:rPr sz="2000" dirty="0" err="1"/>
              <a:t>omalla</a:t>
            </a:r>
            <a:r>
              <a:rPr sz="2000" dirty="0"/>
              <a:t> </a:t>
            </a:r>
            <a:r>
              <a:rPr sz="2000" dirty="0" err="1"/>
              <a:t>lahjoituksellaan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1</a:t>
            </a:r>
            <a:r>
              <a:rPr lang="fi-FI" sz="2000" dirty="0"/>
              <a:t>2</a:t>
            </a:r>
            <a:r>
              <a:rPr sz="2000" dirty="0"/>
              <a:t>00</a:t>
            </a:r>
            <a:r>
              <a:rPr lang="fi-FI" sz="2000" dirty="0"/>
              <a:t>€</a:t>
            </a:r>
            <a:r>
              <a:rPr sz="2000" dirty="0"/>
              <a:t> </a:t>
            </a:r>
            <a:r>
              <a:rPr lang="fi-FI" sz="2000" dirty="0"/>
              <a:t>repun</a:t>
            </a:r>
            <a:r>
              <a:rPr sz="2000" dirty="0"/>
              <a:t> </a:t>
            </a:r>
            <a:r>
              <a:rPr sz="2000" dirty="0" err="1"/>
              <a:t>rahoittaneen</a:t>
            </a:r>
            <a:r>
              <a:rPr sz="2000" dirty="0"/>
              <a:t> </a:t>
            </a:r>
            <a:r>
              <a:rPr sz="2000" dirty="0" err="1"/>
              <a:t>klubin</a:t>
            </a:r>
            <a:r>
              <a:rPr sz="2000" dirty="0"/>
              <a:t> tai </a:t>
            </a:r>
            <a:r>
              <a:rPr sz="2000" dirty="0" err="1"/>
              <a:t>yksityislahjoittajan</a:t>
            </a:r>
            <a:r>
              <a:rPr sz="2000" dirty="0"/>
              <a:t> </a:t>
            </a:r>
            <a:r>
              <a:rPr sz="2000" dirty="0" err="1"/>
              <a:t>nimi</a:t>
            </a:r>
            <a:r>
              <a:rPr sz="2000" dirty="0"/>
              <a:t> </a:t>
            </a:r>
            <a:r>
              <a:rPr sz="2000" dirty="0" err="1"/>
              <a:t>voidaan</a:t>
            </a:r>
            <a:r>
              <a:rPr sz="2000" dirty="0"/>
              <a:t> </a:t>
            </a:r>
            <a:r>
              <a:rPr sz="2000" dirty="0" err="1"/>
              <a:t>merkitä</a:t>
            </a:r>
            <a:r>
              <a:rPr sz="2000" dirty="0"/>
              <a:t> </a:t>
            </a:r>
            <a:r>
              <a:rPr lang="fi-FI" sz="2000" dirty="0"/>
              <a:t>reppuun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Lahjoitus</a:t>
            </a:r>
            <a:r>
              <a:rPr sz="2000" dirty="0"/>
              <a:t> </a:t>
            </a:r>
            <a:r>
              <a:rPr sz="2000" dirty="0" err="1"/>
              <a:t>kerryttää</a:t>
            </a:r>
            <a:r>
              <a:rPr sz="2000" dirty="0"/>
              <a:t> MJF-</a:t>
            </a:r>
            <a:r>
              <a:rPr lang="fi-FI" sz="2000" dirty="0"/>
              <a:t>krediittejä</a:t>
            </a:r>
            <a:r>
              <a:rPr sz="2000" dirty="0"/>
              <a:t> </a:t>
            </a:r>
            <a:r>
              <a:rPr sz="2000" dirty="0" err="1"/>
              <a:t>hankkeen</a:t>
            </a:r>
            <a:r>
              <a:rPr sz="2000" dirty="0"/>
              <a:t> </a:t>
            </a:r>
            <a:r>
              <a:rPr sz="2000" dirty="0" err="1"/>
              <a:t>sääntöjen</a:t>
            </a:r>
            <a:r>
              <a:rPr sz="2000" dirty="0"/>
              <a:t> </a:t>
            </a:r>
            <a:r>
              <a:rPr sz="2000" dirty="0" err="1"/>
              <a:t>mukaisesti</a:t>
            </a:r>
            <a:r>
              <a:rPr sz="2000" dirty="0"/>
              <a:t>.</a:t>
            </a:r>
          </a:p>
        </p:txBody>
      </p:sp>
      <p:pic>
        <p:nvPicPr>
          <p:cNvPr id="5" name="Picture 4" descr="s8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010" y="1537537"/>
            <a:ext cx="2693899" cy="32035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5</a:t>
            </a:r>
          </a:p>
        </p:txBody>
      </p:sp>
      <p:pic>
        <p:nvPicPr>
          <p:cNvPr id="15" name="Picture 30">
            <a:extLst>
              <a:ext uri="{FF2B5EF4-FFF2-40B4-BE49-F238E27FC236}">
                <a16:creationId xmlns:a16="http://schemas.microsoft.com/office/drawing/2014/main" id="{BC76A24E-A9B2-784A-D9AB-66FA2B633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4539" y="866857"/>
            <a:ext cx="2198408" cy="1538886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BB40EB83-9623-CD62-EB1D-8E2B1216A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1672" y="3922094"/>
            <a:ext cx="1918064" cy="561034"/>
          </a:xfrm>
          <a:prstGeom prst="rect">
            <a:avLst/>
          </a:prstGeom>
        </p:spPr>
      </p:pic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27AB7657-B1E0-476D-523F-540DF1C3EB6B}"/>
              </a:ext>
            </a:extLst>
          </p:cNvPr>
          <p:cNvSpPr/>
          <p:nvPr/>
        </p:nvSpPr>
        <p:spPr>
          <a:xfrm>
            <a:off x="2431868" y="5475954"/>
            <a:ext cx="6217920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raskaana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oleville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naisille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vauvoilleen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ansaitsemansa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mahdollisuus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50948" y="594360"/>
            <a:ext cx="111510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rPr sz="4400" dirty="0"/>
              <a:t>TEHDÄÄN YHDESSÄ KONKREETTINEN TEKO</a:t>
            </a:r>
            <a:r>
              <a:rPr lang="fi-FI" sz="4400" dirty="0"/>
              <a:t>!!</a:t>
            </a:r>
            <a:endParaRPr sz="4400" dirty="0"/>
          </a:p>
        </p:txBody>
      </p:sp>
      <p:pic>
        <p:nvPicPr>
          <p:cNvPr id="4" name="Picture 3" descr="s2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3901440" cy="3931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03520" y="1600200"/>
            <a:ext cx="4028639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FFFFFF"/>
                </a:solidFill>
              </a:defRPr>
            </a:pPr>
            <a:r>
              <a:rPr dirty="0">
                <a:latin typeface="Aptos" panose="020B0004020202020204" pitchFamily="34" charset="0"/>
              </a:rPr>
              <a:t>1. </a:t>
            </a:r>
            <a:r>
              <a:rPr dirty="0" err="1">
                <a:latin typeface="Aptos" panose="020B0004020202020204" pitchFamily="34" charset="0"/>
              </a:rPr>
              <a:t>Päätetään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klubin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osallistumisesta</a:t>
            </a:r>
            <a:endParaRPr dirty="0">
              <a:latin typeface="Aptos" panose="020B0004020202020204" pitchFamily="34" charset="0"/>
            </a:endParaRPr>
          </a:p>
          <a:p>
            <a:pPr>
              <a:spcAft>
                <a:spcPts val="1500"/>
              </a:spcAft>
              <a:defRPr sz="2000">
                <a:solidFill>
                  <a:srgbClr val="FFFFFF"/>
                </a:solidFill>
              </a:defRPr>
            </a:pPr>
            <a:r>
              <a:rPr dirty="0">
                <a:latin typeface="Aptos" panose="020B0004020202020204" pitchFamily="34" charset="0"/>
              </a:rPr>
              <a:t>2. </a:t>
            </a:r>
            <a:r>
              <a:rPr dirty="0" err="1">
                <a:latin typeface="Aptos" panose="020B0004020202020204" pitchFamily="34" charset="0"/>
              </a:rPr>
              <a:t>Asetetaan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oma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lang="fi-FI" dirty="0">
                <a:latin typeface="Aptos" panose="020B0004020202020204" pitchFamily="34" charset="0"/>
              </a:rPr>
              <a:t>reppu</a:t>
            </a:r>
            <a:r>
              <a:rPr dirty="0" err="1">
                <a:latin typeface="Aptos" panose="020B0004020202020204" pitchFamily="34" charset="0"/>
              </a:rPr>
              <a:t>tavoite</a:t>
            </a:r>
            <a:endParaRPr dirty="0">
              <a:latin typeface="Aptos" panose="020B0004020202020204" pitchFamily="34" charset="0"/>
            </a:endParaRPr>
          </a:p>
          <a:p>
            <a:pPr>
              <a:spcAft>
                <a:spcPts val="1500"/>
              </a:spcAft>
              <a:defRPr sz="2000">
                <a:solidFill>
                  <a:srgbClr val="FFFFFF"/>
                </a:solidFill>
              </a:defRPr>
            </a:pPr>
            <a:r>
              <a:rPr dirty="0">
                <a:latin typeface="Aptos" panose="020B0004020202020204" pitchFamily="34" charset="0"/>
              </a:rPr>
              <a:t>3. </a:t>
            </a:r>
            <a:r>
              <a:rPr dirty="0" err="1">
                <a:latin typeface="Aptos" panose="020B0004020202020204" pitchFamily="34" charset="0"/>
              </a:rPr>
              <a:t>Käynnistetään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varainhankinta</a:t>
            </a:r>
            <a:endParaRPr dirty="0">
              <a:latin typeface="Aptos" panose="020B0004020202020204" pitchFamily="34" charset="0"/>
            </a:endParaRPr>
          </a:p>
          <a:p>
            <a:pPr>
              <a:spcAft>
                <a:spcPts val="1500"/>
              </a:spcAft>
              <a:defRPr sz="2000">
                <a:solidFill>
                  <a:srgbClr val="FFFFFF"/>
                </a:solidFill>
              </a:defRPr>
            </a:pPr>
            <a:r>
              <a:rPr dirty="0">
                <a:latin typeface="Aptos" panose="020B0004020202020204" pitchFamily="34" charset="0"/>
              </a:rPr>
              <a:t>4. </a:t>
            </a:r>
            <a:r>
              <a:rPr dirty="0" err="1">
                <a:latin typeface="Aptos" panose="020B0004020202020204" pitchFamily="34" charset="0"/>
              </a:rPr>
              <a:t>Kerrotaan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jäsenille</a:t>
            </a:r>
            <a:r>
              <a:rPr dirty="0">
                <a:latin typeface="Aptos" panose="020B0004020202020204" pitchFamily="34" charset="0"/>
              </a:rPr>
              <a:t> ja </a:t>
            </a:r>
            <a:r>
              <a:rPr dirty="0" err="1">
                <a:latin typeface="Aptos" panose="020B0004020202020204" pitchFamily="34" charset="0"/>
              </a:rPr>
              <a:t>yhteistyökumppaneille</a:t>
            </a:r>
            <a:r>
              <a:rPr dirty="0">
                <a:latin typeface="Aptos" panose="020B0004020202020204" pitchFamily="34" charset="0"/>
              </a:rPr>
              <a:t>, </a:t>
            </a:r>
            <a:r>
              <a:rPr dirty="0" err="1">
                <a:latin typeface="Aptos" panose="020B0004020202020204" pitchFamily="34" charset="0"/>
              </a:rPr>
              <a:t>mihin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apu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menee</a:t>
            </a:r>
            <a:endParaRPr dirty="0">
              <a:latin typeface="Aptos" panose="020B00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4960" y="4800600"/>
            <a:ext cx="5394960" cy="822960"/>
          </a:xfrm>
          <a:prstGeom prst="roundRect">
            <a:avLst/>
          </a:prstGeom>
          <a:solidFill>
            <a:srgbClr val="F2B2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1C2A4A"/>
                </a:solidFill>
              </a:defRPr>
            </a:pPr>
            <a:r>
              <a:rPr dirty="0">
                <a:latin typeface="Aptos" panose="020B0004020202020204" pitchFamily="34" charset="0"/>
              </a:rPr>
              <a:t>Yksi </a:t>
            </a:r>
            <a:r>
              <a:rPr dirty="0" err="1">
                <a:latin typeface="Aptos" panose="020B0004020202020204" pitchFamily="34" charset="0"/>
              </a:rPr>
              <a:t>klubi</a:t>
            </a:r>
            <a:r>
              <a:rPr dirty="0">
                <a:latin typeface="Aptos" panose="020B0004020202020204" pitchFamily="34" charset="0"/>
              </a:rPr>
              <a:t> – </a:t>
            </a:r>
            <a:r>
              <a:rPr dirty="0" err="1">
                <a:latin typeface="Aptos" panose="020B0004020202020204" pitchFamily="34" charset="0"/>
              </a:rPr>
              <a:t>yksi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lang="fi-FI" dirty="0">
                <a:latin typeface="Aptos" panose="020B0004020202020204" pitchFamily="34" charset="0"/>
              </a:rPr>
              <a:t>reppu</a:t>
            </a:r>
            <a:endParaRPr dirty="0">
              <a:latin typeface="Aptos" panose="020B00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6</a:t>
            </a:r>
          </a:p>
        </p:txBody>
      </p:sp>
      <p:pic>
        <p:nvPicPr>
          <p:cNvPr id="10" name="Picture 30">
            <a:extLst>
              <a:ext uri="{FF2B5EF4-FFF2-40B4-BE49-F238E27FC236}">
                <a16:creationId xmlns:a16="http://schemas.microsoft.com/office/drawing/2014/main" id="{55575AA5-69EC-5FF6-3942-869496839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159" y="1449930"/>
            <a:ext cx="2370745" cy="1601411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68669F11-F4BF-4B88-C21B-E8602B923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2158" y="3836831"/>
            <a:ext cx="2370745" cy="6934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D0F7A-F7E3-DF72-10E5-86110C6AA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9C2C62-BC25-ED3B-1F4C-EB650F307A7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FA950-42D9-A350-EA49-C8EC4616E287}"/>
              </a:ext>
            </a:extLst>
          </p:cNvPr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8D6F2-63CA-9FC4-455D-0BC214409521}"/>
              </a:ext>
            </a:extLst>
          </p:cNvPr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6</a:t>
            </a:r>
          </a:p>
        </p:txBody>
      </p:sp>
      <p:pic>
        <p:nvPicPr>
          <p:cNvPr id="10" name="Picture 30">
            <a:extLst>
              <a:ext uri="{FF2B5EF4-FFF2-40B4-BE49-F238E27FC236}">
                <a16:creationId xmlns:a16="http://schemas.microsoft.com/office/drawing/2014/main" id="{1A2D4A74-9423-D489-E6CF-9C221DC5A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2159" y="1449930"/>
            <a:ext cx="2370745" cy="1601411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96F1EC09-D649-FB72-1152-E771249FD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158" y="3836831"/>
            <a:ext cx="2370745" cy="693443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899D964-1209-D48E-BC53-88A76C5A3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792" y="361188"/>
            <a:ext cx="4023360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97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333</Words>
  <Application>Microsoft Office PowerPoint</Application>
  <PresentationFormat>Laajakuva</PresentationFormat>
  <Paragraphs>46</Paragraphs>
  <Slides>7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     Apua synnyttäville äideille ja vastasyntyneille Ukrainassa-  LCIF &amp; Baby LifeLine 5  __________________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Omistaja</dc:creator>
  <cp:keywords/>
  <dc:description>generated using python-pptx</dc:description>
  <cp:lastModifiedBy>Vesa Halinen</cp:lastModifiedBy>
  <cp:revision>18</cp:revision>
  <dcterms:created xsi:type="dcterms:W3CDTF">2013-01-27T09:14:16Z</dcterms:created>
  <dcterms:modified xsi:type="dcterms:W3CDTF">2026-10-01T12:18:59Z</dcterms:modified>
  <cp:category/>
</cp:coreProperties>
</file>